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Nuni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Nunito-italic.fntdata"/><Relationship Id="rId14" Type="http://schemas.openxmlformats.org/officeDocument/2006/relationships/slide" Target="slides/slide9.xml"/><Relationship Id="rId36" Type="http://schemas.openxmlformats.org/officeDocument/2006/relationships/font" Target="fonts/Nuni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Nuni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1d9fedfb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01d9fedfb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last set of definitions are N-PANT and X-Pant, indicating partial anticipability of pi on the entry of a node n and at the exit of a node 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1d9fedfb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01d9fedfb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haven't talked about partial anticipability in class. So an expression pi is anticipable at a program point p if pi will be computed along at least one path from p to end, and no variable in pi is redefined until its computation.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01d9fedfb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01d9fedfb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first do a normal standard forward availability analysis. This is just the same as what we have learnt in lectures.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01d9fedfb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01d9fedfb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we will do a backward partial anticipability </a:t>
            </a:r>
            <a:r>
              <a:rPr lang="en"/>
              <a:t>analysis, which is similar to the liveness analysis.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01d9fedfb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01d9fedfb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four predicates will be computed on the edges. The first is called insertion-redundant. The intuition here is that an insertion on the edge would be redundant if the value of the insertion is already available on the edge. The second is called insertion-useless, which is true when an insertion on the edge can never make the value of the insertion to any computation node of pi in the graph. They are then combined to form non-essential, from which we take the opposite to find out all the essential edges.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01d9fedfb1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01d9fedfb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we construct a graph, </a:t>
            </a:r>
            <a:r>
              <a:rPr lang="en"/>
              <a:t>with all the nodes that are incident to essential edges, all the essential edges, and weights related to these essential edges.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01d9fedfb1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01d9fedfb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result from a last example. You can see that several nodes and edges are taken from the original flow graph.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019f0c7aeb_4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019f0c7aeb_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019fa306f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019fa306f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019fa306f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019fa306f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1a9412a1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1a9412a1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019f0c7aeb_4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019f0c7aeb_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020cc80ac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020cc80ac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020cc80ac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020cc80ac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020cc80ac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020cc80ac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020cc80ac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020cc80ac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020cc80ac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020cc80ac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020cc80ac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020cc80ac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021a4667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021a4667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021a4667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021a4667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020cc80a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020cc80a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1a9412a15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01a9412a15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1a9412a15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01a9412a15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1d9fedfb1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01d9fedfb1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let's talk about the algorithm, MC-PRE, that the paper presents to find an optimal insertion set for an expression pi. </a:t>
            </a:r>
            <a:r>
              <a:rPr lang="en"/>
              <a:t>The key insight of this algorithm is to remove the non-essential edges (and consequently, all resulting non-essential nodes) from a flow graph so that the problem of finding an optimal insertion set becomes one of finding a minimal cut on the reduced flow graph thus obtained.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01d9fedfb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01d9fedfb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begin with, we need to construct a reduced graph. </a:t>
            </a:r>
            <a:r>
              <a:rPr lang="en"/>
              <a:t>A few assumptions are made about the basic block nodes in a program for simplification. First, each node contains only a single assignment of the form v = pi, where v is a variable and pi is an expression built in terms of variables, constants and operators. Second, each node cannot both compute and modify pi at the same time, that is, we are disallowing assignments of the form a = a + 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01d9fedfb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01d9fedfb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talk </a:t>
            </a:r>
            <a:r>
              <a:rPr lang="en"/>
              <a:t>about some definitions that we will use later.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01d9fedfb1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01d9fedfb1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two are local predicates, which are COMP(n), deciding whether n contains a computation of pi, and TRANSP(n), meaning n does not modify any operands of pi.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01d9fedfb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01d9fedfb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pretty </a:t>
            </a:r>
            <a:r>
              <a:rPr lang="en"/>
              <a:t>familiar</a:t>
            </a:r>
            <a:r>
              <a:rPr lang="en"/>
              <a:t> with the next set of definitions, which are just IN and OUT of available expressions we have learnt from lectures.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350700" y="1066275"/>
            <a:ext cx="6105900" cy="14481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 sz="2200">
                <a:solidFill>
                  <a:srgbClr val="000000"/>
                </a:solidFill>
              </a:rPr>
              <a:t>Optimal and Efficient Speculation-Based Partial Redundancy Elimination</a:t>
            </a:r>
            <a:endParaRPr sz="6400"/>
          </a:p>
        </p:txBody>
      </p:sp>
      <p:sp>
        <p:nvSpPr>
          <p:cNvPr id="129" name="Google Shape;129;p13"/>
          <p:cNvSpPr txBox="1"/>
          <p:nvPr>
            <p:ph idx="1" type="subTitle"/>
          </p:nvPr>
        </p:nvSpPr>
        <p:spPr>
          <a:xfrm>
            <a:off x="1858700" y="24225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Qiong Cai and Jingling Xue (CGO’03)</a:t>
            </a:r>
            <a:endParaRPr>
              <a:solidFill>
                <a:schemeClr val="dk2"/>
              </a:solidFill>
            </a:endParaRPr>
          </a:p>
        </p:txBody>
      </p:sp>
      <p:sp>
        <p:nvSpPr>
          <p:cNvPr id="130" name="Google Shape;130;p13"/>
          <p:cNvSpPr txBox="1"/>
          <p:nvPr>
            <p:ph idx="1" type="subTitle"/>
          </p:nvPr>
        </p:nvSpPr>
        <p:spPr>
          <a:xfrm>
            <a:off x="1855075" y="3021343"/>
            <a:ext cx="5652600" cy="95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rPr>
              <a:t>Presented by Jing Zhu, Yihao Huang, Yuanli Zhu, Yujian Liu</a:t>
            </a:r>
            <a:endParaRPr>
              <a:solidFill>
                <a:schemeClr val="dk2"/>
              </a:solidFill>
            </a:endParaRPr>
          </a:p>
          <a:p>
            <a:pPr indent="0" lvl="0" marL="0" rtl="0" algn="ctr">
              <a:spcBef>
                <a:spcPts val="0"/>
              </a:spcBef>
              <a:spcAft>
                <a:spcPts val="0"/>
              </a:spcAft>
              <a:buNone/>
            </a:pPr>
            <a:r>
              <a:rPr lang="en">
                <a:solidFill>
                  <a:schemeClr val="dk2"/>
                </a:solidFill>
              </a:rPr>
              <a:t>Group 11</a:t>
            </a:r>
            <a:endParaRPr>
              <a:solidFill>
                <a:schemeClr val="dk2"/>
              </a:solidFill>
            </a:endParaRPr>
          </a:p>
        </p:txBody>
      </p:sp>
      <p:sp>
        <p:nvSpPr>
          <p:cNvPr id="131" name="Google Shape;131;p1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2"/>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sp>
        <p:nvSpPr>
          <p:cNvPr id="236" name="Google Shape;236;p22"/>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Definitions</a:t>
            </a:r>
            <a:endParaRPr sz="2200"/>
          </a:p>
          <a:p>
            <a:pPr indent="-342900" lvl="1" marL="914400" rtl="0" algn="l">
              <a:spcBef>
                <a:spcPts val="0"/>
              </a:spcBef>
              <a:spcAft>
                <a:spcPts val="0"/>
              </a:spcAft>
              <a:buClr>
                <a:srgbClr val="B7B7B7"/>
              </a:buClr>
              <a:buSzPts val="1800"/>
              <a:buChar char="○"/>
            </a:pPr>
            <a:r>
              <a:rPr lang="en" sz="1800">
                <a:solidFill>
                  <a:srgbClr val="B7B7B7"/>
                </a:solidFill>
              </a:rPr>
              <a:t>COMP(</a:t>
            </a:r>
            <a:r>
              <a:rPr i="1" lang="en" sz="1800">
                <a:solidFill>
                  <a:srgbClr val="B7B7B7"/>
                </a:solidFill>
              </a:rPr>
              <a:t>n</a:t>
            </a:r>
            <a:r>
              <a:rPr lang="en" sz="1800">
                <a:solidFill>
                  <a:srgbClr val="B7B7B7"/>
                </a:solidFill>
              </a:rPr>
              <a:t>): </a:t>
            </a:r>
            <a:r>
              <a:rPr i="1" lang="en" sz="1800">
                <a:solidFill>
                  <a:srgbClr val="B7B7B7"/>
                </a:solidFill>
              </a:rPr>
              <a:t>n</a:t>
            </a:r>
            <a:r>
              <a:rPr lang="en" sz="1800">
                <a:solidFill>
                  <a:srgbClr val="B7B7B7"/>
                </a:solidFill>
              </a:rPr>
              <a:t> contains a computation of </a:t>
            </a:r>
            <a:r>
              <a:rPr i="1" lang="en" sz="1800">
                <a:solidFill>
                  <a:srgbClr val="B7B7B7"/>
                </a:solidFill>
              </a:rPr>
              <a:t>π</a:t>
            </a:r>
            <a:endParaRPr i="1" sz="1800">
              <a:solidFill>
                <a:srgbClr val="B7B7B7"/>
              </a:solidFill>
            </a:endParaRPr>
          </a:p>
          <a:p>
            <a:pPr indent="-342900" lvl="1" marL="914400" rtl="0" algn="l">
              <a:spcBef>
                <a:spcPts val="0"/>
              </a:spcBef>
              <a:spcAft>
                <a:spcPts val="0"/>
              </a:spcAft>
              <a:buClr>
                <a:srgbClr val="B7B7B7"/>
              </a:buClr>
              <a:buSzPts val="1800"/>
              <a:buChar char="○"/>
            </a:pPr>
            <a:r>
              <a:rPr lang="en" sz="1800">
                <a:solidFill>
                  <a:srgbClr val="B7B7B7"/>
                </a:solidFill>
              </a:rPr>
              <a:t>TRANSP(</a:t>
            </a:r>
            <a:r>
              <a:rPr i="1" lang="en" sz="1800">
                <a:solidFill>
                  <a:srgbClr val="B7B7B7"/>
                </a:solidFill>
              </a:rPr>
              <a:t>n</a:t>
            </a:r>
            <a:r>
              <a:rPr lang="en" sz="1800">
                <a:solidFill>
                  <a:srgbClr val="B7B7B7"/>
                </a:solidFill>
              </a:rPr>
              <a:t>): </a:t>
            </a:r>
            <a:r>
              <a:rPr i="1" lang="en" sz="1800">
                <a:solidFill>
                  <a:srgbClr val="B7B7B7"/>
                </a:solidFill>
              </a:rPr>
              <a:t>n</a:t>
            </a:r>
            <a:r>
              <a:rPr lang="en" sz="1800">
                <a:solidFill>
                  <a:srgbClr val="B7B7B7"/>
                </a:solidFill>
              </a:rPr>
              <a:t> does not modify any operands of </a:t>
            </a:r>
            <a:r>
              <a:rPr i="1" lang="en" sz="1800">
                <a:solidFill>
                  <a:srgbClr val="B7B7B7"/>
                </a:solidFill>
              </a:rPr>
              <a:t>π</a:t>
            </a:r>
            <a:endParaRPr sz="1800">
              <a:solidFill>
                <a:srgbClr val="B7B7B7"/>
              </a:solidFill>
            </a:endParaRPr>
          </a:p>
          <a:p>
            <a:pPr indent="-342900" lvl="1" marL="914400" rtl="0" algn="l">
              <a:spcBef>
                <a:spcPts val="0"/>
              </a:spcBef>
              <a:spcAft>
                <a:spcPts val="0"/>
              </a:spcAft>
              <a:buClr>
                <a:srgbClr val="B7B7B7"/>
              </a:buClr>
              <a:buSzPts val="1800"/>
              <a:buChar char="○"/>
            </a:pPr>
            <a:r>
              <a:rPr lang="en" sz="1800">
                <a:solidFill>
                  <a:srgbClr val="B7B7B7"/>
                </a:solidFill>
              </a:rPr>
              <a:t>N-AVAL(</a:t>
            </a:r>
            <a:r>
              <a:rPr i="1" lang="en" sz="1800">
                <a:solidFill>
                  <a:srgbClr val="B7B7B7"/>
                </a:solidFill>
              </a:rPr>
              <a:t>n</a:t>
            </a:r>
            <a:r>
              <a:rPr lang="en" sz="1800">
                <a:solidFill>
                  <a:srgbClr val="B7B7B7"/>
                </a:solidFill>
              </a:rPr>
              <a:t>): availability of </a:t>
            </a:r>
            <a:r>
              <a:rPr i="1" lang="en" sz="1800">
                <a:solidFill>
                  <a:srgbClr val="B7B7B7"/>
                </a:solidFill>
              </a:rPr>
              <a:t>π</a:t>
            </a:r>
            <a:r>
              <a:rPr lang="en" sz="1800">
                <a:solidFill>
                  <a:srgbClr val="B7B7B7"/>
                </a:solidFill>
              </a:rPr>
              <a:t> on the entry of a node </a:t>
            </a:r>
            <a:r>
              <a:rPr i="1" lang="en" sz="1800">
                <a:solidFill>
                  <a:srgbClr val="B7B7B7"/>
                </a:solidFill>
              </a:rPr>
              <a:t>n</a:t>
            </a:r>
            <a:endParaRPr sz="1800">
              <a:solidFill>
                <a:srgbClr val="B7B7B7"/>
              </a:solidFill>
            </a:endParaRPr>
          </a:p>
          <a:p>
            <a:pPr indent="-342900" lvl="1" marL="914400" rtl="0" algn="l">
              <a:spcBef>
                <a:spcPts val="0"/>
              </a:spcBef>
              <a:spcAft>
                <a:spcPts val="0"/>
              </a:spcAft>
              <a:buClr>
                <a:srgbClr val="B7B7B7"/>
              </a:buClr>
              <a:buSzPts val="1800"/>
              <a:buChar char="○"/>
            </a:pPr>
            <a:r>
              <a:rPr lang="en" sz="1800">
                <a:solidFill>
                  <a:srgbClr val="B7B7B7"/>
                </a:solidFill>
              </a:rPr>
              <a:t>X-AVAL(</a:t>
            </a:r>
            <a:r>
              <a:rPr i="1" lang="en" sz="1800">
                <a:solidFill>
                  <a:srgbClr val="B7B7B7"/>
                </a:solidFill>
              </a:rPr>
              <a:t>n</a:t>
            </a:r>
            <a:r>
              <a:rPr lang="en" sz="1800">
                <a:solidFill>
                  <a:srgbClr val="B7B7B7"/>
                </a:solidFill>
              </a:rPr>
              <a:t>): availability of </a:t>
            </a:r>
            <a:r>
              <a:rPr i="1" lang="en" sz="1800">
                <a:solidFill>
                  <a:srgbClr val="B7B7B7"/>
                </a:solidFill>
              </a:rPr>
              <a:t>π</a:t>
            </a:r>
            <a:r>
              <a:rPr lang="en" sz="1800">
                <a:solidFill>
                  <a:srgbClr val="B7B7B7"/>
                </a:solidFill>
              </a:rPr>
              <a:t> at the exit of a node </a:t>
            </a:r>
            <a:r>
              <a:rPr i="1" lang="en" sz="1800">
                <a:solidFill>
                  <a:srgbClr val="B7B7B7"/>
                </a:solidFill>
              </a:rPr>
              <a:t>n</a:t>
            </a:r>
            <a:endParaRPr sz="1800">
              <a:solidFill>
                <a:srgbClr val="B7B7B7"/>
              </a:solidFill>
            </a:endParaRPr>
          </a:p>
          <a:p>
            <a:pPr indent="-342900" lvl="1" marL="914400" rtl="0" algn="l">
              <a:spcBef>
                <a:spcPts val="0"/>
              </a:spcBef>
              <a:spcAft>
                <a:spcPts val="0"/>
              </a:spcAft>
              <a:buSzPts val="1800"/>
              <a:buChar char="○"/>
            </a:pPr>
            <a:r>
              <a:rPr lang="en" sz="1800"/>
              <a:t>N-PANT(</a:t>
            </a:r>
            <a:r>
              <a:rPr i="1" lang="en" sz="1800"/>
              <a:t>n</a:t>
            </a:r>
            <a:r>
              <a:rPr lang="en" sz="1800"/>
              <a:t>): partial anticipability of </a:t>
            </a:r>
            <a:r>
              <a:rPr i="1" lang="en" sz="1800"/>
              <a:t>π</a:t>
            </a:r>
            <a:r>
              <a:rPr lang="en" sz="1800"/>
              <a:t> on the entry of a node </a:t>
            </a:r>
            <a:r>
              <a:rPr i="1" lang="en" sz="1800"/>
              <a:t>n</a:t>
            </a:r>
            <a:endParaRPr sz="1800"/>
          </a:p>
          <a:p>
            <a:pPr indent="-342900" lvl="1" marL="914400" rtl="0" algn="l">
              <a:spcBef>
                <a:spcPts val="0"/>
              </a:spcBef>
              <a:spcAft>
                <a:spcPts val="0"/>
              </a:spcAft>
              <a:buSzPts val="1800"/>
              <a:buChar char="○"/>
            </a:pPr>
            <a:r>
              <a:rPr lang="en" sz="1800"/>
              <a:t>X-PANT(</a:t>
            </a:r>
            <a:r>
              <a:rPr i="1" lang="en" sz="1800"/>
              <a:t>n</a:t>
            </a:r>
            <a:r>
              <a:rPr lang="en" sz="1800"/>
              <a:t>): </a:t>
            </a:r>
            <a:r>
              <a:rPr lang="en" sz="1800"/>
              <a:t>partial anticipability of </a:t>
            </a:r>
            <a:r>
              <a:rPr i="1" lang="en" sz="1800"/>
              <a:t>π</a:t>
            </a:r>
            <a:r>
              <a:rPr lang="en" sz="1800"/>
              <a:t> at the exit of a node </a:t>
            </a:r>
            <a:r>
              <a:rPr i="1" lang="en" sz="1800"/>
              <a:t>n</a:t>
            </a:r>
            <a:endParaRPr sz="1800"/>
          </a:p>
          <a:p>
            <a:pPr indent="0" lvl="0" marL="0" rtl="0" algn="l">
              <a:spcBef>
                <a:spcPts val="1200"/>
              </a:spcBef>
              <a:spcAft>
                <a:spcPts val="1200"/>
              </a:spcAft>
              <a:buNone/>
            </a:pPr>
            <a:r>
              <a:t/>
            </a:r>
            <a:endParaRPr sz="1500"/>
          </a:p>
        </p:txBody>
      </p:sp>
      <p:sp>
        <p:nvSpPr>
          <p:cNvPr id="237" name="Google Shape;237;p2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3"/>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sp>
        <p:nvSpPr>
          <p:cNvPr id="243" name="Google Shape;243;p23"/>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Definitions</a:t>
            </a:r>
            <a:endParaRPr sz="2200"/>
          </a:p>
          <a:p>
            <a:pPr indent="-342900" lvl="1" marL="914400" rtl="0" algn="l">
              <a:spcBef>
                <a:spcPts val="0"/>
              </a:spcBef>
              <a:spcAft>
                <a:spcPts val="0"/>
              </a:spcAft>
              <a:buSzPts val="1800"/>
              <a:buChar char="○"/>
            </a:pPr>
            <a:r>
              <a:rPr lang="en" sz="1800"/>
              <a:t>COMP(</a:t>
            </a:r>
            <a:r>
              <a:rPr i="1" lang="en" sz="1800"/>
              <a:t>n</a:t>
            </a:r>
            <a:r>
              <a:rPr lang="en" sz="1800"/>
              <a:t>): </a:t>
            </a:r>
            <a:r>
              <a:rPr i="1" lang="en" sz="1800"/>
              <a:t>n</a:t>
            </a:r>
            <a:r>
              <a:rPr lang="en" sz="1800"/>
              <a:t> contains a computation of </a:t>
            </a:r>
            <a:r>
              <a:rPr i="1" lang="en" sz="1800"/>
              <a:t>π</a:t>
            </a:r>
            <a:endParaRPr i="1" sz="1800"/>
          </a:p>
          <a:p>
            <a:pPr indent="-342900" lvl="1" marL="914400" rtl="0" algn="l">
              <a:spcBef>
                <a:spcPts val="0"/>
              </a:spcBef>
              <a:spcAft>
                <a:spcPts val="0"/>
              </a:spcAft>
              <a:buSzPts val="1800"/>
              <a:buChar char="○"/>
            </a:pPr>
            <a:r>
              <a:rPr lang="en" sz="1800"/>
              <a:t>TRANSP(</a:t>
            </a:r>
            <a:r>
              <a:rPr i="1" lang="en" sz="1800"/>
              <a:t>n</a:t>
            </a:r>
            <a:r>
              <a:rPr lang="en" sz="1800"/>
              <a:t>): </a:t>
            </a:r>
            <a:r>
              <a:rPr i="1" lang="en" sz="1800"/>
              <a:t>n</a:t>
            </a:r>
            <a:r>
              <a:rPr lang="en" sz="1800"/>
              <a:t> does not modify any operands of </a:t>
            </a:r>
            <a:r>
              <a:rPr i="1" lang="en" sz="1800"/>
              <a:t>π</a:t>
            </a:r>
            <a:endParaRPr sz="1800"/>
          </a:p>
          <a:p>
            <a:pPr indent="-342900" lvl="1" marL="914400" rtl="0" algn="l">
              <a:spcBef>
                <a:spcPts val="0"/>
              </a:spcBef>
              <a:spcAft>
                <a:spcPts val="0"/>
              </a:spcAft>
              <a:buSzPts val="1800"/>
              <a:buChar char="○"/>
            </a:pPr>
            <a:r>
              <a:rPr lang="en" sz="1800"/>
              <a:t>N-AVAL(</a:t>
            </a:r>
            <a:r>
              <a:rPr i="1" lang="en" sz="1800"/>
              <a:t>n</a:t>
            </a:r>
            <a:r>
              <a:rPr lang="en" sz="1800"/>
              <a:t>): availability of </a:t>
            </a:r>
            <a:r>
              <a:rPr i="1" lang="en" sz="1800"/>
              <a:t>π</a:t>
            </a:r>
            <a:r>
              <a:rPr lang="en" sz="1800"/>
              <a:t> on entry of a node </a:t>
            </a:r>
            <a:r>
              <a:rPr i="1" lang="en" sz="1800"/>
              <a:t>n</a:t>
            </a:r>
            <a:endParaRPr sz="1800"/>
          </a:p>
          <a:p>
            <a:pPr indent="-342900" lvl="1" marL="914400" rtl="0" algn="l">
              <a:spcBef>
                <a:spcPts val="0"/>
              </a:spcBef>
              <a:spcAft>
                <a:spcPts val="0"/>
              </a:spcAft>
              <a:buSzPts val="1800"/>
              <a:buChar char="○"/>
            </a:pPr>
            <a:r>
              <a:rPr lang="en" sz="1800"/>
              <a:t>X-AVAL(</a:t>
            </a:r>
            <a:r>
              <a:rPr i="1" lang="en" sz="1800"/>
              <a:t>n</a:t>
            </a:r>
            <a:r>
              <a:rPr lang="en" sz="1800"/>
              <a:t>): availability of </a:t>
            </a:r>
            <a:r>
              <a:rPr i="1" lang="en" sz="1800"/>
              <a:t>π</a:t>
            </a:r>
            <a:r>
              <a:rPr lang="en" sz="1800"/>
              <a:t> at the exit of a node </a:t>
            </a:r>
            <a:r>
              <a:rPr i="1" lang="en" sz="1800"/>
              <a:t>n</a:t>
            </a:r>
            <a:endParaRPr sz="1800"/>
          </a:p>
          <a:p>
            <a:pPr indent="-342900" lvl="1" marL="914400" rtl="0" algn="l">
              <a:spcBef>
                <a:spcPts val="0"/>
              </a:spcBef>
              <a:spcAft>
                <a:spcPts val="0"/>
              </a:spcAft>
              <a:buSzPts val="1800"/>
              <a:buChar char="○"/>
            </a:pPr>
            <a:r>
              <a:rPr lang="en" sz="1800"/>
              <a:t>N-PANT(</a:t>
            </a:r>
            <a:r>
              <a:rPr i="1" lang="en" sz="1800"/>
              <a:t>n</a:t>
            </a:r>
            <a:r>
              <a:rPr lang="en" sz="1800"/>
              <a:t>)</a:t>
            </a:r>
            <a:endParaRPr sz="1800"/>
          </a:p>
          <a:p>
            <a:pPr indent="-342900" lvl="1" marL="914400" rtl="0" algn="l">
              <a:spcBef>
                <a:spcPts val="0"/>
              </a:spcBef>
              <a:spcAft>
                <a:spcPts val="0"/>
              </a:spcAft>
              <a:buSzPts val="1800"/>
              <a:buChar char="○"/>
            </a:pPr>
            <a:r>
              <a:rPr lang="en" sz="1800"/>
              <a:t>X-PANT(</a:t>
            </a:r>
            <a:r>
              <a:rPr i="1" lang="en" sz="1800"/>
              <a:t>n</a:t>
            </a:r>
            <a:r>
              <a:rPr lang="en" sz="1800"/>
              <a:t>)</a:t>
            </a:r>
            <a:endParaRPr sz="1800"/>
          </a:p>
          <a:p>
            <a:pPr indent="0" lvl="0" marL="0" rtl="0" algn="l">
              <a:spcBef>
                <a:spcPts val="1200"/>
              </a:spcBef>
              <a:spcAft>
                <a:spcPts val="1200"/>
              </a:spcAft>
              <a:buNone/>
            </a:pPr>
            <a:r>
              <a:t/>
            </a:r>
            <a:endParaRPr sz="1500"/>
          </a:p>
        </p:txBody>
      </p:sp>
      <p:sp>
        <p:nvSpPr>
          <p:cNvPr id="244" name="Google Shape;244;p23"/>
          <p:cNvSpPr txBox="1"/>
          <p:nvPr/>
        </p:nvSpPr>
        <p:spPr>
          <a:xfrm>
            <a:off x="3473275" y="3156575"/>
            <a:ext cx="51537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Calibri"/>
                <a:ea typeface="Calibri"/>
                <a:cs typeface="Calibri"/>
                <a:sym typeface="Calibri"/>
              </a:rPr>
              <a:t>Definition of Partial Anticipability</a:t>
            </a:r>
            <a:r>
              <a:rPr lang="en" sz="1600">
                <a:latin typeface="Calibri"/>
                <a:ea typeface="Calibri"/>
                <a:cs typeface="Calibri"/>
                <a:sym typeface="Calibri"/>
              </a:rPr>
              <a:t>: An expression </a:t>
            </a:r>
            <a:r>
              <a:rPr i="1" lang="en" sz="1600">
                <a:solidFill>
                  <a:schemeClr val="dk2"/>
                </a:solidFill>
                <a:latin typeface="Calibri"/>
                <a:ea typeface="Calibri"/>
                <a:cs typeface="Calibri"/>
                <a:sym typeface="Calibri"/>
              </a:rPr>
              <a:t>π</a:t>
            </a:r>
            <a:r>
              <a:rPr lang="en" sz="1600">
                <a:solidFill>
                  <a:schemeClr val="dk2"/>
                </a:solidFill>
                <a:latin typeface="Calibri"/>
                <a:ea typeface="Calibri"/>
                <a:cs typeface="Calibri"/>
                <a:sym typeface="Calibri"/>
              </a:rPr>
              <a:t> is anticipable at a program point p if </a:t>
            </a:r>
            <a:r>
              <a:rPr i="1" lang="en" sz="1600">
                <a:solidFill>
                  <a:schemeClr val="dk2"/>
                </a:solidFill>
                <a:latin typeface="Calibri"/>
                <a:ea typeface="Calibri"/>
                <a:cs typeface="Calibri"/>
                <a:sym typeface="Calibri"/>
              </a:rPr>
              <a:t>π</a:t>
            </a:r>
            <a:r>
              <a:rPr lang="en" sz="1600">
                <a:solidFill>
                  <a:schemeClr val="dk2"/>
                </a:solidFill>
                <a:latin typeface="Calibri"/>
                <a:ea typeface="Calibri"/>
                <a:cs typeface="Calibri"/>
                <a:sym typeface="Calibri"/>
              </a:rPr>
              <a:t> will be computed along at least one path from </a:t>
            </a:r>
            <a:r>
              <a:rPr i="1" lang="en" sz="1600">
                <a:solidFill>
                  <a:schemeClr val="dk2"/>
                </a:solidFill>
                <a:latin typeface="Calibri"/>
                <a:ea typeface="Calibri"/>
                <a:cs typeface="Calibri"/>
                <a:sym typeface="Calibri"/>
              </a:rPr>
              <a:t>p</a:t>
            </a:r>
            <a:r>
              <a:rPr lang="en" sz="1600">
                <a:solidFill>
                  <a:schemeClr val="dk2"/>
                </a:solidFill>
                <a:latin typeface="Calibri"/>
                <a:ea typeface="Calibri"/>
                <a:cs typeface="Calibri"/>
                <a:sym typeface="Calibri"/>
              </a:rPr>
              <a:t> to </a:t>
            </a:r>
            <a:r>
              <a:rPr i="1" lang="en" sz="1600">
                <a:solidFill>
                  <a:schemeClr val="dk2"/>
                </a:solidFill>
                <a:latin typeface="Calibri"/>
                <a:ea typeface="Calibri"/>
                <a:cs typeface="Calibri"/>
                <a:sym typeface="Calibri"/>
              </a:rPr>
              <a:t>end</a:t>
            </a:r>
            <a:r>
              <a:rPr lang="en" sz="1600">
                <a:solidFill>
                  <a:schemeClr val="dk2"/>
                </a:solidFill>
                <a:latin typeface="Calibri"/>
                <a:ea typeface="Calibri"/>
                <a:cs typeface="Calibri"/>
                <a:sym typeface="Calibri"/>
              </a:rPr>
              <a:t>, and no variable in </a:t>
            </a:r>
            <a:r>
              <a:rPr i="1" lang="en" sz="1600">
                <a:solidFill>
                  <a:schemeClr val="dk2"/>
                </a:solidFill>
                <a:latin typeface="Calibri"/>
                <a:ea typeface="Calibri"/>
                <a:cs typeface="Calibri"/>
                <a:sym typeface="Calibri"/>
              </a:rPr>
              <a:t>π</a:t>
            </a:r>
            <a:r>
              <a:rPr lang="en" sz="1600">
                <a:solidFill>
                  <a:schemeClr val="dk2"/>
                </a:solidFill>
                <a:latin typeface="Calibri"/>
                <a:ea typeface="Calibri"/>
                <a:cs typeface="Calibri"/>
                <a:sym typeface="Calibri"/>
              </a:rPr>
              <a:t> is </a:t>
            </a:r>
            <a:r>
              <a:rPr lang="en" sz="1600">
                <a:solidFill>
                  <a:schemeClr val="dk2"/>
                </a:solidFill>
                <a:latin typeface="Calibri"/>
                <a:ea typeface="Calibri"/>
                <a:cs typeface="Calibri"/>
                <a:sym typeface="Calibri"/>
              </a:rPr>
              <a:t>redefined</a:t>
            </a:r>
            <a:r>
              <a:rPr lang="en" sz="1600">
                <a:solidFill>
                  <a:schemeClr val="dk2"/>
                </a:solidFill>
                <a:latin typeface="Calibri"/>
                <a:ea typeface="Calibri"/>
                <a:cs typeface="Calibri"/>
                <a:sym typeface="Calibri"/>
              </a:rPr>
              <a:t> until its computation.</a:t>
            </a:r>
            <a:endParaRPr sz="1600">
              <a:latin typeface="Calibri"/>
              <a:ea typeface="Calibri"/>
              <a:cs typeface="Calibri"/>
              <a:sym typeface="Calibri"/>
            </a:endParaRPr>
          </a:p>
        </p:txBody>
      </p:sp>
      <p:sp>
        <p:nvSpPr>
          <p:cNvPr id="245" name="Google Shape;245;p2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4"/>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sp>
        <p:nvSpPr>
          <p:cNvPr id="251" name="Google Shape;251;p24"/>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Solve the standard forward </a:t>
            </a:r>
            <a:r>
              <a:rPr b="1" lang="en" sz="2200"/>
              <a:t>availability</a:t>
            </a:r>
            <a:r>
              <a:rPr lang="en" sz="2200"/>
              <a:t> analysis</a:t>
            </a:r>
            <a:endParaRPr sz="1800"/>
          </a:p>
          <a:p>
            <a:pPr indent="0" lvl="0" marL="0" rtl="0" algn="l">
              <a:spcBef>
                <a:spcPts val="1200"/>
              </a:spcBef>
              <a:spcAft>
                <a:spcPts val="1200"/>
              </a:spcAft>
              <a:buNone/>
            </a:pPr>
            <a:r>
              <a:t/>
            </a:r>
            <a:endParaRPr sz="1500"/>
          </a:p>
        </p:txBody>
      </p:sp>
      <p:pic>
        <p:nvPicPr>
          <p:cNvPr id="252" name="Google Shape;252;p24"/>
          <p:cNvPicPr preferRelativeResize="0"/>
          <p:nvPr/>
        </p:nvPicPr>
        <p:blipFill>
          <a:blip r:embed="rId3">
            <a:alphaModFix/>
          </a:blip>
          <a:stretch>
            <a:fillRect/>
          </a:stretch>
        </p:blipFill>
        <p:spPr>
          <a:xfrm>
            <a:off x="1685800" y="2265000"/>
            <a:ext cx="6445725" cy="1459125"/>
          </a:xfrm>
          <a:prstGeom prst="rect">
            <a:avLst/>
          </a:prstGeom>
          <a:noFill/>
          <a:ln>
            <a:noFill/>
          </a:ln>
        </p:spPr>
      </p:pic>
      <p:sp>
        <p:nvSpPr>
          <p:cNvPr id="253" name="Google Shape;253;p2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5"/>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sp>
        <p:nvSpPr>
          <p:cNvPr id="259" name="Google Shape;259;p25"/>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Solve the backward </a:t>
            </a:r>
            <a:r>
              <a:rPr b="1" lang="en" sz="2200"/>
              <a:t>partial anticipability</a:t>
            </a:r>
            <a:r>
              <a:rPr lang="en" sz="2200"/>
              <a:t> analysis</a:t>
            </a:r>
            <a:endParaRPr sz="1800"/>
          </a:p>
          <a:p>
            <a:pPr indent="0" lvl="0" marL="0" rtl="0" algn="l">
              <a:spcBef>
                <a:spcPts val="1200"/>
              </a:spcBef>
              <a:spcAft>
                <a:spcPts val="1200"/>
              </a:spcAft>
              <a:buNone/>
            </a:pPr>
            <a:r>
              <a:t/>
            </a:r>
            <a:endParaRPr sz="1500"/>
          </a:p>
        </p:txBody>
      </p:sp>
      <p:pic>
        <p:nvPicPr>
          <p:cNvPr id="260" name="Google Shape;260;p25"/>
          <p:cNvPicPr preferRelativeResize="0"/>
          <p:nvPr/>
        </p:nvPicPr>
        <p:blipFill>
          <a:blip r:embed="rId3">
            <a:alphaModFix/>
          </a:blip>
          <a:stretch>
            <a:fillRect/>
          </a:stretch>
        </p:blipFill>
        <p:spPr>
          <a:xfrm>
            <a:off x="1713750" y="2279900"/>
            <a:ext cx="6341176" cy="1427425"/>
          </a:xfrm>
          <a:prstGeom prst="rect">
            <a:avLst/>
          </a:prstGeom>
          <a:noFill/>
          <a:ln>
            <a:noFill/>
          </a:ln>
        </p:spPr>
      </p:pic>
      <p:sp>
        <p:nvSpPr>
          <p:cNvPr id="261" name="Google Shape;261;p2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6"/>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sp>
        <p:nvSpPr>
          <p:cNvPr id="267" name="Google Shape;267;p26"/>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Define four predicates on the edges of (</a:t>
            </a:r>
            <a:r>
              <a:rPr i="1" lang="en" sz="2200"/>
              <a:t>u, v</a:t>
            </a:r>
            <a:r>
              <a:rPr lang="en" sz="2200"/>
              <a:t>)</a:t>
            </a:r>
            <a:endParaRPr sz="1800"/>
          </a:p>
          <a:p>
            <a:pPr indent="0" lvl="0" marL="0" rtl="0" algn="l">
              <a:spcBef>
                <a:spcPts val="1200"/>
              </a:spcBef>
              <a:spcAft>
                <a:spcPts val="1200"/>
              </a:spcAft>
              <a:buNone/>
            </a:pPr>
            <a:r>
              <a:t/>
            </a:r>
            <a:endParaRPr sz="1500"/>
          </a:p>
        </p:txBody>
      </p:sp>
      <p:pic>
        <p:nvPicPr>
          <p:cNvPr id="268" name="Google Shape;268;p26"/>
          <p:cNvPicPr preferRelativeResize="0"/>
          <p:nvPr/>
        </p:nvPicPr>
        <p:blipFill>
          <a:blip r:embed="rId3">
            <a:alphaModFix/>
          </a:blip>
          <a:stretch>
            <a:fillRect/>
          </a:stretch>
        </p:blipFill>
        <p:spPr>
          <a:xfrm>
            <a:off x="1441275" y="2228150"/>
            <a:ext cx="7079300" cy="1486350"/>
          </a:xfrm>
          <a:prstGeom prst="rect">
            <a:avLst/>
          </a:prstGeom>
          <a:noFill/>
          <a:ln>
            <a:noFill/>
          </a:ln>
        </p:spPr>
      </p:pic>
      <p:sp>
        <p:nvSpPr>
          <p:cNvPr id="269" name="Google Shape;269;p26"/>
          <p:cNvSpPr/>
          <p:nvPr/>
        </p:nvSpPr>
        <p:spPr>
          <a:xfrm>
            <a:off x="1649800" y="2370000"/>
            <a:ext cx="1905300" cy="2706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a:off x="1649800" y="2685850"/>
            <a:ext cx="1905300" cy="2706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6"/>
          <p:cNvSpPr/>
          <p:nvPr/>
        </p:nvSpPr>
        <p:spPr>
          <a:xfrm>
            <a:off x="2073750" y="3001700"/>
            <a:ext cx="1481400" cy="2706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6"/>
          <p:cNvSpPr/>
          <p:nvPr/>
        </p:nvSpPr>
        <p:spPr>
          <a:xfrm>
            <a:off x="2625375" y="3317550"/>
            <a:ext cx="929700" cy="2706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 name="Google Shape;273;p26"/>
          <p:cNvGrpSpPr/>
          <p:nvPr/>
        </p:nvGrpSpPr>
        <p:grpSpPr>
          <a:xfrm>
            <a:off x="4704799" y="1195625"/>
            <a:ext cx="3054799" cy="3663749"/>
            <a:chOff x="4704799" y="1195625"/>
            <a:chExt cx="3054799" cy="3663749"/>
          </a:xfrm>
        </p:grpSpPr>
        <p:pic>
          <p:nvPicPr>
            <p:cNvPr id="274" name="Google Shape;274;p26"/>
            <p:cNvPicPr preferRelativeResize="0"/>
            <p:nvPr/>
          </p:nvPicPr>
          <p:blipFill>
            <a:blip r:embed="rId4">
              <a:alphaModFix/>
            </a:blip>
            <a:stretch>
              <a:fillRect/>
            </a:stretch>
          </p:blipFill>
          <p:spPr>
            <a:xfrm>
              <a:off x="4704799" y="1195625"/>
              <a:ext cx="3054799" cy="3663749"/>
            </a:xfrm>
            <a:prstGeom prst="rect">
              <a:avLst/>
            </a:prstGeom>
            <a:noFill/>
            <a:ln>
              <a:noFill/>
            </a:ln>
          </p:spPr>
        </p:pic>
        <p:grpSp>
          <p:nvGrpSpPr>
            <p:cNvPr id="275" name="Google Shape;275;p26"/>
            <p:cNvGrpSpPr/>
            <p:nvPr/>
          </p:nvGrpSpPr>
          <p:grpSpPr>
            <a:xfrm>
              <a:off x="4882050" y="1705975"/>
              <a:ext cx="2798325" cy="1680450"/>
              <a:chOff x="4882050" y="1705975"/>
              <a:chExt cx="2798325" cy="1680450"/>
            </a:xfrm>
          </p:grpSpPr>
          <p:sp>
            <p:nvSpPr>
              <p:cNvPr id="276" name="Google Shape;276;p26"/>
              <p:cNvSpPr/>
              <p:nvPr/>
            </p:nvSpPr>
            <p:spPr>
              <a:xfrm>
                <a:off x="7287075" y="2685850"/>
                <a:ext cx="393300" cy="1992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26"/>
              <p:cNvGrpSpPr/>
              <p:nvPr/>
            </p:nvGrpSpPr>
            <p:grpSpPr>
              <a:xfrm>
                <a:off x="4882050" y="1705975"/>
                <a:ext cx="2036450" cy="1680450"/>
                <a:chOff x="4882050" y="1705975"/>
                <a:chExt cx="2036450" cy="1680450"/>
              </a:xfrm>
            </p:grpSpPr>
            <p:sp>
              <p:nvSpPr>
                <p:cNvPr id="278" name="Google Shape;278;p26"/>
                <p:cNvSpPr/>
                <p:nvPr/>
              </p:nvSpPr>
              <p:spPr>
                <a:xfrm>
                  <a:off x="5644050" y="1705975"/>
                  <a:ext cx="393300" cy="1992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 name="Google Shape;279;p26"/>
                <p:cNvGrpSpPr/>
                <p:nvPr/>
              </p:nvGrpSpPr>
              <p:grpSpPr>
                <a:xfrm>
                  <a:off x="4882050" y="3187225"/>
                  <a:ext cx="2036450" cy="199200"/>
                  <a:chOff x="4882050" y="3187225"/>
                  <a:chExt cx="2036450" cy="199200"/>
                </a:xfrm>
              </p:grpSpPr>
              <p:sp>
                <p:nvSpPr>
                  <p:cNvPr id="280" name="Google Shape;280;p26"/>
                  <p:cNvSpPr/>
                  <p:nvPr/>
                </p:nvSpPr>
                <p:spPr>
                  <a:xfrm>
                    <a:off x="4882050" y="3187225"/>
                    <a:ext cx="393300" cy="1992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6525200" y="3187225"/>
                    <a:ext cx="393300" cy="1992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282" name="Google Shape;282;p26"/>
          <p:cNvGrpSpPr/>
          <p:nvPr/>
        </p:nvGrpSpPr>
        <p:grpSpPr>
          <a:xfrm>
            <a:off x="4731525" y="1172525"/>
            <a:ext cx="3001350" cy="3663750"/>
            <a:chOff x="4731525" y="1172525"/>
            <a:chExt cx="3001350" cy="3663750"/>
          </a:xfrm>
        </p:grpSpPr>
        <p:grpSp>
          <p:nvGrpSpPr>
            <p:cNvPr id="283" name="Google Shape;283;p26"/>
            <p:cNvGrpSpPr/>
            <p:nvPr/>
          </p:nvGrpSpPr>
          <p:grpSpPr>
            <a:xfrm>
              <a:off x="4731525" y="1172525"/>
              <a:ext cx="3001350" cy="3663750"/>
              <a:chOff x="4731525" y="1172525"/>
              <a:chExt cx="3001350" cy="3663750"/>
            </a:xfrm>
          </p:grpSpPr>
          <p:grpSp>
            <p:nvGrpSpPr>
              <p:cNvPr id="284" name="Google Shape;284;p26"/>
              <p:cNvGrpSpPr/>
              <p:nvPr/>
            </p:nvGrpSpPr>
            <p:grpSpPr>
              <a:xfrm>
                <a:off x="4731525" y="1172525"/>
                <a:ext cx="3001350" cy="3663750"/>
                <a:chOff x="4731525" y="1172525"/>
                <a:chExt cx="3001350" cy="3663750"/>
              </a:xfrm>
            </p:grpSpPr>
            <p:pic>
              <p:nvPicPr>
                <p:cNvPr id="285" name="Google Shape;285;p26"/>
                <p:cNvPicPr preferRelativeResize="0"/>
                <p:nvPr/>
              </p:nvPicPr>
              <p:blipFill>
                <a:blip r:embed="rId5">
                  <a:alphaModFix/>
                </a:blip>
                <a:stretch>
                  <a:fillRect/>
                </a:stretch>
              </p:blipFill>
              <p:spPr>
                <a:xfrm>
                  <a:off x="4731525" y="1172525"/>
                  <a:ext cx="3001350" cy="3663750"/>
                </a:xfrm>
                <a:prstGeom prst="rect">
                  <a:avLst/>
                </a:prstGeom>
                <a:noFill/>
                <a:ln>
                  <a:noFill/>
                </a:ln>
              </p:spPr>
            </p:pic>
            <p:sp>
              <p:nvSpPr>
                <p:cNvPr id="286" name="Google Shape;286;p26"/>
                <p:cNvSpPr/>
                <p:nvPr/>
              </p:nvSpPr>
              <p:spPr>
                <a:xfrm>
                  <a:off x="6527700" y="1685550"/>
                  <a:ext cx="372900" cy="1890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26"/>
              <p:cNvSpPr/>
              <p:nvPr/>
            </p:nvSpPr>
            <p:spPr>
              <a:xfrm>
                <a:off x="5668650" y="3155750"/>
                <a:ext cx="372900" cy="1890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8" name="Google Shape;288;p26"/>
            <p:cNvSpPr/>
            <p:nvPr/>
          </p:nvSpPr>
          <p:spPr>
            <a:xfrm>
              <a:off x="6117400" y="3645275"/>
              <a:ext cx="372900" cy="1890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 name="Google Shape;289;p2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7"/>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pic>
        <p:nvPicPr>
          <p:cNvPr id="295" name="Google Shape;295;p27"/>
          <p:cNvPicPr preferRelativeResize="0"/>
          <p:nvPr/>
        </p:nvPicPr>
        <p:blipFill>
          <a:blip r:embed="rId3">
            <a:alphaModFix/>
          </a:blip>
          <a:stretch>
            <a:fillRect/>
          </a:stretch>
        </p:blipFill>
        <p:spPr>
          <a:xfrm>
            <a:off x="2441625" y="2277900"/>
            <a:ext cx="4479349" cy="1069925"/>
          </a:xfrm>
          <a:prstGeom prst="rect">
            <a:avLst/>
          </a:prstGeom>
          <a:noFill/>
          <a:ln>
            <a:noFill/>
          </a:ln>
        </p:spPr>
      </p:pic>
      <p:sp>
        <p:nvSpPr>
          <p:cNvPr id="296" name="Google Shape;296;p27"/>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Construct a graph as follows</a:t>
            </a:r>
            <a:endParaRPr sz="1800"/>
          </a:p>
          <a:p>
            <a:pPr indent="0" lvl="0" marL="0" rtl="0" algn="l">
              <a:spcBef>
                <a:spcPts val="1200"/>
              </a:spcBef>
              <a:spcAft>
                <a:spcPts val="1200"/>
              </a:spcAft>
              <a:buNone/>
            </a:pPr>
            <a:r>
              <a:t/>
            </a:r>
            <a:endParaRPr sz="1500"/>
          </a:p>
        </p:txBody>
      </p:sp>
      <p:sp>
        <p:nvSpPr>
          <p:cNvPr id="297" name="Google Shape;297;p2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8"/>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pic>
        <p:nvPicPr>
          <p:cNvPr id="303" name="Google Shape;303;p28"/>
          <p:cNvPicPr preferRelativeResize="0"/>
          <p:nvPr/>
        </p:nvPicPr>
        <p:blipFill>
          <a:blip r:embed="rId3">
            <a:alphaModFix/>
          </a:blip>
          <a:stretch>
            <a:fillRect/>
          </a:stretch>
        </p:blipFill>
        <p:spPr>
          <a:xfrm>
            <a:off x="581100" y="1302474"/>
            <a:ext cx="7981800" cy="3314001"/>
          </a:xfrm>
          <a:prstGeom prst="rect">
            <a:avLst/>
          </a:prstGeom>
          <a:noFill/>
          <a:ln>
            <a:noFill/>
          </a:ln>
        </p:spPr>
      </p:pic>
      <p:sp>
        <p:nvSpPr>
          <p:cNvPr id="304" name="Google Shape;304;p28"/>
          <p:cNvSpPr/>
          <p:nvPr/>
        </p:nvSpPr>
        <p:spPr>
          <a:xfrm>
            <a:off x="1787700" y="1874550"/>
            <a:ext cx="449400" cy="2196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8"/>
          <p:cNvSpPr/>
          <p:nvPr/>
        </p:nvSpPr>
        <p:spPr>
          <a:xfrm>
            <a:off x="939000" y="3528625"/>
            <a:ext cx="424800" cy="2196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8"/>
          <p:cNvSpPr/>
          <p:nvPr/>
        </p:nvSpPr>
        <p:spPr>
          <a:xfrm>
            <a:off x="2776925" y="3528625"/>
            <a:ext cx="449400" cy="2196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
          <p:cNvSpPr/>
          <p:nvPr/>
        </p:nvSpPr>
        <p:spPr>
          <a:xfrm>
            <a:off x="3629100" y="2975325"/>
            <a:ext cx="449400" cy="2196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8"/>
          <p:cNvSpPr/>
          <p:nvPr/>
        </p:nvSpPr>
        <p:spPr>
          <a:xfrm>
            <a:off x="2776925" y="1877500"/>
            <a:ext cx="449400" cy="2196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8"/>
          <p:cNvSpPr/>
          <p:nvPr/>
        </p:nvSpPr>
        <p:spPr>
          <a:xfrm>
            <a:off x="1787700" y="3528625"/>
            <a:ext cx="449400" cy="2196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
          <p:cNvSpPr/>
          <p:nvPr/>
        </p:nvSpPr>
        <p:spPr>
          <a:xfrm>
            <a:off x="2295125" y="4087475"/>
            <a:ext cx="449400" cy="2196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9"/>
          <p:cNvSpPr txBox="1"/>
          <p:nvPr>
            <p:ph type="title"/>
          </p:nvPr>
        </p:nvSpPr>
        <p:spPr>
          <a:xfrm>
            <a:off x="742950" y="294275"/>
            <a:ext cx="9083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990"/>
              <a:buFont typeface="Arial"/>
              <a:buNone/>
            </a:pPr>
            <a:r>
              <a:rPr lang="en" sz="2500"/>
              <a:t>Step 2: Obtaining a Single-Source, Single-Sink Graph</a:t>
            </a:r>
            <a:endParaRPr sz="2500"/>
          </a:p>
        </p:txBody>
      </p:sp>
      <p:pic>
        <p:nvPicPr>
          <p:cNvPr id="317" name="Google Shape;317;p29"/>
          <p:cNvPicPr preferRelativeResize="0"/>
          <p:nvPr/>
        </p:nvPicPr>
        <p:blipFill>
          <a:blip r:embed="rId3">
            <a:alphaModFix/>
          </a:blip>
          <a:stretch>
            <a:fillRect/>
          </a:stretch>
        </p:blipFill>
        <p:spPr>
          <a:xfrm>
            <a:off x="2632850" y="1015864"/>
            <a:ext cx="3752851" cy="3111771"/>
          </a:xfrm>
          <a:prstGeom prst="rect">
            <a:avLst/>
          </a:prstGeom>
          <a:noFill/>
          <a:ln>
            <a:noFill/>
          </a:ln>
        </p:spPr>
      </p:pic>
      <p:sp>
        <p:nvSpPr>
          <p:cNvPr id="318" name="Google Shape;318;p29"/>
          <p:cNvSpPr/>
          <p:nvPr/>
        </p:nvSpPr>
        <p:spPr>
          <a:xfrm>
            <a:off x="4250100" y="926075"/>
            <a:ext cx="869100" cy="4752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19" name="Google Shape;319;p29"/>
          <p:cNvSpPr/>
          <p:nvPr/>
        </p:nvSpPr>
        <p:spPr>
          <a:xfrm>
            <a:off x="4772950" y="1477400"/>
            <a:ext cx="869100" cy="4752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20" name="Google Shape;320;p29"/>
          <p:cNvSpPr/>
          <p:nvPr/>
        </p:nvSpPr>
        <p:spPr>
          <a:xfrm>
            <a:off x="3618875" y="1477400"/>
            <a:ext cx="869100" cy="475200"/>
          </a:xfrm>
          <a:prstGeom prst="roundRect">
            <a:avLst>
              <a:gd fmla="val 16667" name="adj"/>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21" name="Google Shape;321;p29"/>
          <p:cNvSpPr/>
          <p:nvPr/>
        </p:nvSpPr>
        <p:spPr>
          <a:xfrm>
            <a:off x="2749775" y="3179900"/>
            <a:ext cx="869100" cy="475200"/>
          </a:xfrm>
          <a:prstGeom prst="roundRect">
            <a:avLst>
              <a:gd fmla="val 16667" name="adj"/>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22" name="Google Shape;322;p29"/>
          <p:cNvSpPr/>
          <p:nvPr/>
        </p:nvSpPr>
        <p:spPr>
          <a:xfrm>
            <a:off x="4772950" y="3179900"/>
            <a:ext cx="869100" cy="475200"/>
          </a:xfrm>
          <a:prstGeom prst="roundRect">
            <a:avLst>
              <a:gd fmla="val 16667" name="adj"/>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23" name="Google Shape;323;p29"/>
          <p:cNvSpPr/>
          <p:nvPr/>
        </p:nvSpPr>
        <p:spPr>
          <a:xfrm>
            <a:off x="5642050" y="2600225"/>
            <a:ext cx="869100" cy="475200"/>
          </a:xfrm>
          <a:prstGeom prst="roundRect">
            <a:avLst>
              <a:gd fmla="val 16667" name="adj"/>
            </a:avLst>
          </a:prstGeom>
          <a:no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24" name="Google Shape;324;p29"/>
          <p:cNvSpPr txBox="1"/>
          <p:nvPr/>
        </p:nvSpPr>
        <p:spPr>
          <a:xfrm>
            <a:off x="6026750" y="963575"/>
            <a:ext cx="6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Calibri"/>
                <a:ea typeface="Calibri"/>
                <a:cs typeface="Calibri"/>
                <a:sym typeface="Calibri"/>
              </a:rPr>
              <a:t>Source</a:t>
            </a:r>
            <a:endParaRPr>
              <a:solidFill>
                <a:srgbClr val="FF0000"/>
              </a:solidFill>
              <a:latin typeface="Calibri"/>
              <a:ea typeface="Calibri"/>
              <a:cs typeface="Calibri"/>
              <a:sym typeface="Calibri"/>
            </a:endParaRPr>
          </a:p>
        </p:txBody>
      </p:sp>
      <p:cxnSp>
        <p:nvCxnSpPr>
          <p:cNvPr id="325" name="Google Shape;325;p29"/>
          <p:cNvCxnSpPr>
            <a:stCxn id="318" idx="3"/>
            <a:endCxn id="324" idx="1"/>
          </p:cNvCxnSpPr>
          <p:nvPr/>
        </p:nvCxnSpPr>
        <p:spPr>
          <a:xfrm>
            <a:off x="5119200" y="1163675"/>
            <a:ext cx="907500" cy="0"/>
          </a:xfrm>
          <a:prstGeom prst="straightConnector1">
            <a:avLst/>
          </a:prstGeom>
          <a:noFill/>
          <a:ln cap="flat" cmpd="sng" w="9525">
            <a:solidFill>
              <a:srgbClr val="FF0000"/>
            </a:solidFill>
            <a:prstDash val="solid"/>
            <a:round/>
            <a:headEnd len="med" w="med" type="stealth"/>
            <a:tailEnd len="med" w="med" type="none"/>
          </a:ln>
        </p:spPr>
      </p:cxnSp>
      <p:cxnSp>
        <p:nvCxnSpPr>
          <p:cNvPr id="326" name="Google Shape;326;p29"/>
          <p:cNvCxnSpPr>
            <a:stCxn id="319" idx="3"/>
            <a:endCxn id="324" idx="2"/>
          </p:cNvCxnSpPr>
          <p:nvPr/>
        </p:nvCxnSpPr>
        <p:spPr>
          <a:xfrm flipH="1" rot="10800000">
            <a:off x="5642050" y="1363700"/>
            <a:ext cx="726600" cy="351300"/>
          </a:xfrm>
          <a:prstGeom prst="straightConnector1">
            <a:avLst/>
          </a:prstGeom>
          <a:noFill/>
          <a:ln cap="flat" cmpd="sng" w="9525">
            <a:solidFill>
              <a:srgbClr val="FF0000"/>
            </a:solidFill>
            <a:prstDash val="solid"/>
            <a:round/>
            <a:headEnd len="med" w="med" type="stealth"/>
            <a:tailEnd len="med" w="med" type="none"/>
          </a:ln>
        </p:spPr>
      </p:cxnSp>
      <p:sp>
        <p:nvSpPr>
          <p:cNvPr id="327" name="Google Shape;327;p29"/>
          <p:cNvSpPr/>
          <p:nvPr/>
        </p:nvSpPr>
        <p:spPr>
          <a:xfrm>
            <a:off x="6005450" y="1015875"/>
            <a:ext cx="726600" cy="3513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28" name="Google Shape;328;p29"/>
          <p:cNvSpPr/>
          <p:nvPr/>
        </p:nvSpPr>
        <p:spPr>
          <a:xfrm>
            <a:off x="4074725" y="4274750"/>
            <a:ext cx="869100" cy="4752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accent6"/>
                </a:solidFill>
              </a:rPr>
              <a:t>Sink</a:t>
            </a:r>
            <a:endParaRPr sz="1200">
              <a:solidFill>
                <a:schemeClr val="accent6"/>
              </a:solidFill>
            </a:endParaRPr>
          </a:p>
        </p:txBody>
      </p:sp>
      <p:sp>
        <p:nvSpPr>
          <p:cNvPr id="329" name="Google Shape;329;p29"/>
          <p:cNvSpPr/>
          <p:nvPr/>
        </p:nvSpPr>
        <p:spPr>
          <a:xfrm>
            <a:off x="1598029" y="1723000"/>
            <a:ext cx="2452550" cy="3014075"/>
          </a:xfrm>
          <a:custGeom>
            <a:rect b="b" l="l" r="r" t="t"/>
            <a:pathLst>
              <a:path extrusionOk="0" h="120563" w="98102">
                <a:moveTo>
                  <a:pt x="81174" y="0"/>
                </a:moveTo>
                <a:cubicBezTo>
                  <a:pt x="70493" y="2620"/>
                  <a:pt x="30290" y="1713"/>
                  <a:pt x="17090" y="15719"/>
                </a:cubicBezTo>
                <a:cubicBezTo>
                  <a:pt x="3890" y="29725"/>
                  <a:pt x="-3767" y="66804"/>
                  <a:pt x="1976" y="84034"/>
                </a:cubicBezTo>
                <a:cubicBezTo>
                  <a:pt x="7719" y="101264"/>
                  <a:pt x="35529" y="114162"/>
                  <a:pt x="51550" y="119099"/>
                </a:cubicBezTo>
                <a:cubicBezTo>
                  <a:pt x="67571" y="124036"/>
                  <a:pt x="90343" y="114565"/>
                  <a:pt x="98102" y="113658"/>
                </a:cubicBezTo>
              </a:path>
            </a:pathLst>
          </a:custGeom>
          <a:noFill/>
          <a:ln cap="flat" cmpd="sng" w="9525">
            <a:solidFill>
              <a:schemeClr val="accent6"/>
            </a:solidFill>
            <a:prstDash val="solid"/>
            <a:round/>
            <a:headEnd len="med" w="med" type="none"/>
            <a:tailEnd len="med" w="med" type="stealth"/>
          </a:ln>
        </p:spPr>
      </p:sp>
      <p:sp>
        <p:nvSpPr>
          <p:cNvPr id="330" name="Google Shape;330;p29"/>
          <p:cNvSpPr/>
          <p:nvPr/>
        </p:nvSpPr>
        <p:spPr>
          <a:xfrm>
            <a:off x="4927175" y="2856550"/>
            <a:ext cx="2044650" cy="1774650"/>
          </a:xfrm>
          <a:custGeom>
            <a:rect b="b" l="l" r="r" t="t"/>
            <a:pathLst>
              <a:path extrusionOk="0" h="70986" w="81786">
                <a:moveTo>
                  <a:pt x="64688" y="0"/>
                </a:moveTo>
                <a:cubicBezTo>
                  <a:pt x="67509" y="3023"/>
                  <a:pt x="81112" y="7053"/>
                  <a:pt x="81616" y="18137"/>
                </a:cubicBezTo>
                <a:cubicBezTo>
                  <a:pt x="82120" y="29221"/>
                  <a:pt x="81314" y="58038"/>
                  <a:pt x="67711" y="66502"/>
                </a:cubicBezTo>
                <a:cubicBezTo>
                  <a:pt x="54108" y="74966"/>
                  <a:pt x="11285" y="68517"/>
                  <a:pt x="0" y="68920"/>
                </a:cubicBezTo>
              </a:path>
            </a:pathLst>
          </a:custGeom>
          <a:noFill/>
          <a:ln cap="flat" cmpd="sng" w="9525">
            <a:solidFill>
              <a:schemeClr val="accent6"/>
            </a:solidFill>
            <a:prstDash val="solid"/>
            <a:round/>
            <a:headEnd len="med" w="med" type="none"/>
            <a:tailEnd len="med" w="med" type="stealth"/>
          </a:ln>
        </p:spPr>
      </p:sp>
      <p:sp>
        <p:nvSpPr>
          <p:cNvPr id="331" name="Google Shape;331;p29"/>
          <p:cNvSpPr/>
          <p:nvPr/>
        </p:nvSpPr>
        <p:spPr>
          <a:xfrm>
            <a:off x="3219300" y="3672725"/>
            <a:ext cx="891725" cy="634775"/>
          </a:xfrm>
          <a:custGeom>
            <a:rect b="b" l="l" r="r" t="t"/>
            <a:pathLst>
              <a:path extrusionOk="0" h="25391" w="35669">
                <a:moveTo>
                  <a:pt x="0" y="0"/>
                </a:moveTo>
                <a:cubicBezTo>
                  <a:pt x="5945" y="4232"/>
                  <a:pt x="29724" y="21159"/>
                  <a:pt x="35669" y="25391"/>
                </a:cubicBezTo>
              </a:path>
            </a:pathLst>
          </a:custGeom>
          <a:noFill/>
          <a:ln cap="flat" cmpd="sng" w="9525">
            <a:solidFill>
              <a:schemeClr val="accent6"/>
            </a:solidFill>
            <a:prstDash val="solid"/>
            <a:round/>
            <a:headEnd len="med" w="med" type="none"/>
            <a:tailEnd len="med" w="med" type="stealth"/>
          </a:ln>
        </p:spPr>
      </p:sp>
      <p:sp>
        <p:nvSpPr>
          <p:cNvPr id="332" name="Google Shape;332;p29"/>
          <p:cNvSpPr/>
          <p:nvPr/>
        </p:nvSpPr>
        <p:spPr>
          <a:xfrm>
            <a:off x="4972525" y="3672725"/>
            <a:ext cx="332500" cy="695225"/>
          </a:xfrm>
          <a:custGeom>
            <a:rect b="b" l="l" r="r" t="t"/>
            <a:pathLst>
              <a:path extrusionOk="0" h="27809" w="13300">
                <a:moveTo>
                  <a:pt x="13300" y="0"/>
                </a:moveTo>
                <a:cubicBezTo>
                  <a:pt x="11083" y="4635"/>
                  <a:pt x="2217" y="23174"/>
                  <a:pt x="0" y="27809"/>
                </a:cubicBezTo>
              </a:path>
            </a:pathLst>
          </a:custGeom>
          <a:noFill/>
          <a:ln cap="flat" cmpd="sng" w="9525">
            <a:solidFill>
              <a:schemeClr val="accent6"/>
            </a:solidFill>
            <a:prstDash val="solid"/>
            <a:round/>
            <a:headEnd len="med" w="med" type="none"/>
            <a:tailEnd len="med" w="med" type="stealth"/>
          </a:ln>
        </p:spPr>
      </p:sp>
      <p:sp>
        <p:nvSpPr>
          <p:cNvPr id="333" name="Google Shape;333;p29"/>
          <p:cNvSpPr txBox="1"/>
          <p:nvPr/>
        </p:nvSpPr>
        <p:spPr>
          <a:xfrm>
            <a:off x="1269575" y="2252000"/>
            <a:ext cx="408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libri"/>
                <a:ea typeface="Calibri"/>
                <a:cs typeface="Calibri"/>
                <a:sym typeface="Calibri"/>
              </a:rPr>
              <a:t>∞</a:t>
            </a:r>
            <a:endParaRPr sz="1700">
              <a:latin typeface="Calibri"/>
              <a:ea typeface="Calibri"/>
              <a:cs typeface="Calibri"/>
              <a:sym typeface="Calibri"/>
            </a:endParaRPr>
          </a:p>
        </p:txBody>
      </p:sp>
      <p:sp>
        <p:nvSpPr>
          <p:cNvPr id="334" name="Google Shape;334;p29"/>
          <p:cNvSpPr txBox="1"/>
          <p:nvPr/>
        </p:nvSpPr>
        <p:spPr>
          <a:xfrm>
            <a:off x="3219300" y="3921550"/>
            <a:ext cx="408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libri"/>
                <a:ea typeface="Calibri"/>
                <a:cs typeface="Calibri"/>
                <a:sym typeface="Calibri"/>
              </a:rPr>
              <a:t>∞</a:t>
            </a:r>
            <a:endParaRPr sz="1700">
              <a:latin typeface="Calibri"/>
              <a:ea typeface="Calibri"/>
              <a:cs typeface="Calibri"/>
              <a:sym typeface="Calibri"/>
            </a:endParaRPr>
          </a:p>
        </p:txBody>
      </p:sp>
      <p:sp>
        <p:nvSpPr>
          <p:cNvPr id="335" name="Google Shape;335;p29"/>
          <p:cNvSpPr txBox="1"/>
          <p:nvPr/>
        </p:nvSpPr>
        <p:spPr>
          <a:xfrm>
            <a:off x="5333725" y="3797138"/>
            <a:ext cx="408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libri"/>
                <a:ea typeface="Calibri"/>
                <a:cs typeface="Calibri"/>
                <a:sym typeface="Calibri"/>
              </a:rPr>
              <a:t>∞</a:t>
            </a:r>
            <a:endParaRPr sz="1700">
              <a:latin typeface="Calibri"/>
              <a:ea typeface="Calibri"/>
              <a:cs typeface="Calibri"/>
              <a:sym typeface="Calibri"/>
            </a:endParaRPr>
          </a:p>
        </p:txBody>
      </p:sp>
      <p:sp>
        <p:nvSpPr>
          <p:cNvPr id="336" name="Google Shape;336;p29"/>
          <p:cNvSpPr txBox="1"/>
          <p:nvPr/>
        </p:nvSpPr>
        <p:spPr>
          <a:xfrm>
            <a:off x="7152725" y="3520675"/>
            <a:ext cx="408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libri"/>
                <a:ea typeface="Calibri"/>
                <a:cs typeface="Calibri"/>
                <a:sym typeface="Calibri"/>
              </a:rPr>
              <a:t>∞</a:t>
            </a:r>
            <a:endParaRPr sz="1700">
              <a:latin typeface="Calibri"/>
              <a:ea typeface="Calibri"/>
              <a:cs typeface="Calibri"/>
              <a:sym typeface="Calibri"/>
            </a:endParaRPr>
          </a:p>
        </p:txBody>
      </p:sp>
      <p:sp>
        <p:nvSpPr>
          <p:cNvPr id="337" name="Google Shape;337;p29"/>
          <p:cNvSpPr txBox="1"/>
          <p:nvPr/>
        </p:nvSpPr>
        <p:spPr>
          <a:xfrm>
            <a:off x="5358325" y="940475"/>
            <a:ext cx="408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libri"/>
                <a:ea typeface="Calibri"/>
                <a:cs typeface="Calibri"/>
                <a:sym typeface="Calibri"/>
              </a:rPr>
              <a:t>∞</a:t>
            </a:r>
            <a:endParaRPr sz="1700">
              <a:latin typeface="Calibri"/>
              <a:ea typeface="Calibri"/>
              <a:cs typeface="Calibri"/>
              <a:sym typeface="Calibri"/>
            </a:endParaRPr>
          </a:p>
        </p:txBody>
      </p:sp>
      <p:sp>
        <p:nvSpPr>
          <p:cNvPr id="338" name="Google Shape;338;p29"/>
          <p:cNvSpPr txBox="1"/>
          <p:nvPr/>
        </p:nvSpPr>
        <p:spPr>
          <a:xfrm>
            <a:off x="5801350" y="1491800"/>
            <a:ext cx="408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alibri"/>
                <a:ea typeface="Calibri"/>
                <a:cs typeface="Calibri"/>
                <a:sym typeface="Calibri"/>
              </a:rPr>
              <a:t>∞</a:t>
            </a:r>
            <a:endParaRPr sz="1700">
              <a:latin typeface="Calibri"/>
              <a:ea typeface="Calibri"/>
              <a:cs typeface="Calibri"/>
              <a:sym typeface="Calibri"/>
            </a:endParaRPr>
          </a:p>
        </p:txBody>
      </p:sp>
      <p:sp>
        <p:nvSpPr>
          <p:cNvPr id="339" name="Google Shape;339;p2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0"/>
          <p:cNvSpPr txBox="1"/>
          <p:nvPr>
            <p:ph type="title"/>
          </p:nvPr>
        </p:nvSpPr>
        <p:spPr>
          <a:xfrm>
            <a:off x="819150" y="513100"/>
            <a:ext cx="7505700" cy="65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Step 3: Finding an Optimal Insertion Set</a:t>
            </a:r>
            <a:endParaRPr/>
          </a:p>
        </p:txBody>
      </p:sp>
      <p:pic>
        <p:nvPicPr>
          <p:cNvPr id="345" name="Google Shape;345;p30"/>
          <p:cNvPicPr preferRelativeResize="0"/>
          <p:nvPr/>
        </p:nvPicPr>
        <p:blipFill rotWithShape="1">
          <a:blip r:embed="rId3">
            <a:alphaModFix/>
          </a:blip>
          <a:srcRect b="5042" l="0" r="0" t="0"/>
          <a:stretch/>
        </p:blipFill>
        <p:spPr>
          <a:xfrm>
            <a:off x="819150" y="1163800"/>
            <a:ext cx="3584325" cy="3415750"/>
          </a:xfrm>
          <a:prstGeom prst="rect">
            <a:avLst/>
          </a:prstGeom>
          <a:noFill/>
          <a:ln>
            <a:noFill/>
          </a:ln>
        </p:spPr>
      </p:pic>
      <p:sp>
        <p:nvSpPr>
          <p:cNvPr id="346" name="Google Shape;346;p30"/>
          <p:cNvSpPr txBox="1"/>
          <p:nvPr/>
        </p:nvSpPr>
        <p:spPr>
          <a:xfrm>
            <a:off x="5037225" y="1225050"/>
            <a:ext cx="3050100" cy="20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Calibri"/>
                <a:ea typeface="Calibri"/>
                <a:cs typeface="Calibri"/>
                <a:sym typeface="Calibri"/>
              </a:rPr>
              <a:t>Minimum</a:t>
            </a:r>
            <a:r>
              <a:rPr lang="en" sz="1500">
                <a:latin typeface="Calibri"/>
                <a:ea typeface="Calibri"/>
                <a:cs typeface="Calibri"/>
                <a:sym typeface="Calibri"/>
              </a:rPr>
              <a:t> Cut:</a:t>
            </a:r>
            <a:endParaRPr sz="1500">
              <a:latin typeface="Calibri"/>
              <a:ea typeface="Calibri"/>
              <a:cs typeface="Calibri"/>
              <a:sym typeface="Calibri"/>
            </a:endParaRPr>
          </a:p>
          <a:p>
            <a:pPr indent="0" lvl="0" marL="0" rtl="0" algn="l">
              <a:spcBef>
                <a:spcPts val="0"/>
              </a:spcBef>
              <a:spcAft>
                <a:spcPts val="0"/>
              </a:spcAft>
              <a:buNone/>
            </a:pPr>
            <a:r>
              <a:rPr lang="en" sz="1500">
                <a:solidFill>
                  <a:srgbClr val="202122"/>
                </a:solidFill>
                <a:highlight>
                  <a:srgbClr val="FFFFFF"/>
                </a:highlight>
              </a:rPr>
              <a:t>Separates the source and sink vertices and minimizes the total weight on the edges</a:t>
            </a:r>
            <a:endParaRPr sz="1500">
              <a:solidFill>
                <a:srgbClr val="202122"/>
              </a:solidFill>
              <a:highlight>
                <a:srgbClr val="FFFFFF"/>
              </a:highlight>
            </a:endParaRPr>
          </a:p>
          <a:p>
            <a:pPr indent="0" lvl="0" marL="0" rtl="0" algn="l">
              <a:spcBef>
                <a:spcPts val="0"/>
              </a:spcBef>
              <a:spcAft>
                <a:spcPts val="0"/>
              </a:spcAft>
              <a:buNone/>
            </a:pPr>
            <a:r>
              <a:t/>
            </a:r>
            <a:endParaRPr sz="1500">
              <a:solidFill>
                <a:srgbClr val="202122"/>
              </a:solidFill>
              <a:highlight>
                <a:srgbClr val="FFFFFF"/>
              </a:highlight>
            </a:endParaRPr>
          </a:p>
          <a:p>
            <a:pPr indent="0" lvl="0" marL="0" rtl="0" algn="l">
              <a:spcBef>
                <a:spcPts val="0"/>
              </a:spcBef>
              <a:spcAft>
                <a:spcPts val="0"/>
              </a:spcAft>
              <a:buNone/>
            </a:pPr>
            <a:r>
              <a:rPr lang="en" sz="1550">
                <a:latin typeface="Calibri"/>
                <a:ea typeface="Calibri"/>
                <a:cs typeface="Calibri"/>
                <a:sym typeface="Calibri"/>
              </a:rPr>
              <a:t>Paper used Goldberg’s push-relabel HIPR algorithm</a:t>
            </a:r>
            <a:endParaRPr sz="1500">
              <a:solidFill>
                <a:srgbClr val="202122"/>
              </a:solidFill>
              <a:highlight>
                <a:srgbClr val="FFFFFF"/>
              </a:highlight>
            </a:endParaRPr>
          </a:p>
          <a:p>
            <a:pPr indent="0" lvl="0" marL="0" rtl="0" algn="l">
              <a:spcBef>
                <a:spcPts val="0"/>
              </a:spcBef>
              <a:spcAft>
                <a:spcPts val="0"/>
              </a:spcAft>
              <a:buNone/>
            </a:pPr>
            <a:r>
              <a:t/>
            </a:r>
            <a:endParaRPr sz="1550">
              <a:solidFill>
                <a:srgbClr val="202122"/>
              </a:solidFill>
              <a:highlight>
                <a:srgbClr val="FFFFFF"/>
              </a:highlight>
            </a:endParaRPr>
          </a:p>
        </p:txBody>
      </p:sp>
      <p:pic>
        <p:nvPicPr>
          <p:cNvPr id="347" name="Google Shape;347;p30"/>
          <p:cNvPicPr preferRelativeResize="0"/>
          <p:nvPr/>
        </p:nvPicPr>
        <p:blipFill rotWithShape="1">
          <a:blip r:embed="rId4">
            <a:alphaModFix/>
          </a:blip>
          <a:srcRect b="0" l="0" r="0" t="15411"/>
          <a:stretch/>
        </p:blipFill>
        <p:spPr>
          <a:xfrm>
            <a:off x="5129675" y="2972850"/>
            <a:ext cx="1330700" cy="248750"/>
          </a:xfrm>
          <a:prstGeom prst="rect">
            <a:avLst/>
          </a:prstGeom>
          <a:noFill/>
          <a:ln>
            <a:noFill/>
          </a:ln>
        </p:spPr>
      </p:pic>
      <p:sp>
        <p:nvSpPr>
          <p:cNvPr id="348" name="Google Shape;348;p30"/>
          <p:cNvSpPr txBox="1"/>
          <p:nvPr/>
        </p:nvSpPr>
        <p:spPr>
          <a:xfrm>
            <a:off x="5037225" y="2321525"/>
            <a:ext cx="3304500" cy="4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50">
              <a:latin typeface="Calibri"/>
              <a:ea typeface="Calibri"/>
              <a:cs typeface="Calibri"/>
              <a:sym typeface="Calibri"/>
            </a:endParaRPr>
          </a:p>
        </p:txBody>
      </p:sp>
      <p:sp>
        <p:nvSpPr>
          <p:cNvPr id="349" name="Google Shape;349;p30"/>
          <p:cNvSpPr txBox="1"/>
          <p:nvPr/>
        </p:nvSpPr>
        <p:spPr>
          <a:xfrm>
            <a:off x="5069325" y="3449625"/>
            <a:ext cx="3240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Insertion Set:</a:t>
            </a:r>
            <a:endParaRPr sz="1500"/>
          </a:p>
          <a:p>
            <a:pPr indent="0" lvl="0" marL="0" rtl="0" algn="l">
              <a:spcBef>
                <a:spcPts val="0"/>
              </a:spcBef>
              <a:spcAft>
                <a:spcPts val="0"/>
              </a:spcAft>
              <a:buNone/>
            </a:pPr>
            <a:r>
              <a:rPr lang="en" sz="1500"/>
              <a:t>Edges we insert computation node</a:t>
            </a:r>
            <a:endParaRPr sz="1500"/>
          </a:p>
        </p:txBody>
      </p:sp>
      <p:sp>
        <p:nvSpPr>
          <p:cNvPr id="350" name="Google Shape;350;p3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1"/>
          <p:cNvSpPr txBox="1"/>
          <p:nvPr>
            <p:ph type="title"/>
          </p:nvPr>
        </p:nvSpPr>
        <p:spPr>
          <a:xfrm>
            <a:off x="724400" y="336275"/>
            <a:ext cx="7505700" cy="65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Step 3: Finding an Optimal Insertion Set</a:t>
            </a:r>
            <a:endParaRPr/>
          </a:p>
        </p:txBody>
      </p:sp>
      <p:pic>
        <p:nvPicPr>
          <p:cNvPr id="356" name="Google Shape;356;p31"/>
          <p:cNvPicPr preferRelativeResize="0"/>
          <p:nvPr/>
        </p:nvPicPr>
        <p:blipFill>
          <a:blip r:embed="rId3">
            <a:alphaModFix/>
          </a:blip>
          <a:stretch>
            <a:fillRect/>
          </a:stretch>
        </p:blipFill>
        <p:spPr>
          <a:xfrm>
            <a:off x="724400" y="935549"/>
            <a:ext cx="4266270" cy="3976924"/>
          </a:xfrm>
          <a:prstGeom prst="rect">
            <a:avLst/>
          </a:prstGeom>
          <a:noFill/>
          <a:ln>
            <a:noFill/>
          </a:ln>
        </p:spPr>
      </p:pic>
      <p:sp>
        <p:nvSpPr>
          <p:cNvPr id="357" name="Google Shape;357;p31"/>
          <p:cNvSpPr txBox="1"/>
          <p:nvPr/>
        </p:nvSpPr>
        <p:spPr>
          <a:xfrm>
            <a:off x="5187925" y="1101550"/>
            <a:ext cx="325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58" name="Google Shape;358;p31"/>
          <p:cNvSpPr txBox="1"/>
          <p:nvPr/>
        </p:nvSpPr>
        <p:spPr>
          <a:xfrm>
            <a:off x="4832575" y="1501750"/>
            <a:ext cx="3790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Correct iff</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Every path from entry node s to use of h includes at least one insertion edge (u,v)</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No killing of h from v to use of h</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Guaranteed by reduced flow graph</a:t>
            </a:r>
            <a:endParaRPr>
              <a:latin typeface="Calibri"/>
              <a:ea typeface="Calibri"/>
              <a:cs typeface="Calibri"/>
              <a:sym typeface="Calibri"/>
            </a:endParaRPr>
          </a:p>
        </p:txBody>
      </p:sp>
      <p:sp>
        <p:nvSpPr>
          <p:cNvPr id="359" name="Google Shape;359;p31"/>
          <p:cNvSpPr txBox="1"/>
          <p:nvPr/>
        </p:nvSpPr>
        <p:spPr>
          <a:xfrm>
            <a:off x="4889725" y="2966325"/>
            <a:ext cx="2925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Optimal iff</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Sh is correct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Sum of the weight of edges in Sh is smallest possible among all correct insertion sets</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Guaranteed by min-cut</a:t>
            </a:r>
            <a:endParaRPr>
              <a:latin typeface="Calibri"/>
              <a:ea typeface="Calibri"/>
              <a:cs typeface="Calibri"/>
              <a:sym typeface="Calibri"/>
            </a:endParaRPr>
          </a:p>
        </p:txBody>
      </p:sp>
      <p:sp>
        <p:nvSpPr>
          <p:cNvPr id="360" name="Google Shape;360;p31"/>
          <p:cNvSpPr txBox="1"/>
          <p:nvPr/>
        </p:nvSpPr>
        <p:spPr>
          <a:xfrm>
            <a:off x="4832575" y="1101550"/>
            <a:ext cx="33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For expression h, an insertion set Sh is</a:t>
            </a:r>
            <a:endParaRPr>
              <a:latin typeface="Calibri"/>
              <a:ea typeface="Calibri"/>
              <a:cs typeface="Calibri"/>
              <a:sym typeface="Calibri"/>
            </a:endParaRPr>
          </a:p>
        </p:txBody>
      </p:sp>
      <p:sp>
        <p:nvSpPr>
          <p:cNvPr id="361" name="Google Shape;361;p3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1034175" y="7403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Partial Redundancy</a:t>
            </a:r>
            <a:endParaRPr/>
          </a:p>
        </p:txBody>
      </p:sp>
      <p:sp>
        <p:nvSpPr>
          <p:cNvPr id="137" name="Google Shape;137;p14"/>
          <p:cNvSpPr txBox="1"/>
          <p:nvPr>
            <p:ph idx="1" type="body"/>
          </p:nvPr>
        </p:nvSpPr>
        <p:spPr>
          <a:xfrm>
            <a:off x="909875" y="1741700"/>
            <a:ext cx="4487700" cy="3060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Common Subexpression Elimination (CSE): Eliminate recomputation of an expression by reusing the previous result (e.g. r4 = r2*r3 -&gt;  r4 = r100)</a:t>
            </a:r>
            <a:endParaRPr sz="1800"/>
          </a:p>
          <a:p>
            <a:pPr indent="-342900" lvl="0" marL="457200" rtl="0" algn="l">
              <a:spcBef>
                <a:spcPts val="0"/>
              </a:spcBef>
              <a:spcAft>
                <a:spcPts val="0"/>
              </a:spcAft>
              <a:buSzPts val="1800"/>
              <a:buChar char="●"/>
            </a:pPr>
            <a:r>
              <a:rPr lang="en" sz="1800"/>
              <a:t>Partial Redundancy: such r2*r3 expression only exist in one path</a:t>
            </a:r>
            <a:endParaRPr sz="1800"/>
          </a:p>
          <a:p>
            <a:pPr indent="-342900" lvl="0" marL="457200" rtl="0" algn="l">
              <a:spcBef>
                <a:spcPts val="0"/>
              </a:spcBef>
              <a:spcAft>
                <a:spcPts val="0"/>
              </a:spcAft>
              <a:buSzPts val="1800"/>
              <a:buChar char="●"/>
            </a:pPr>
            <a:r>
              <a:rPr lang="en" sz="1800"/>
              <a:t>But it still worth optimizing! </a:t>
            </a:r>
            <a:endParaRPr sz="1800"/>
          </a:p>
          <a:p>
            <a:pPr indent="0" lvl="0" marL="0" rtl="0" algn="l">
              <a:spcBef>
                <a:spcPts val="1200"/>
              </a:spcBef>
              <a:spcAft>
                <a:spcPts val="1200"/>
              </a:spcAft>
              <a:buNone/>
            </a:pPr>
            <a:r>
              <a:t/>
            </a:r>
            <a:endParaRPr sz="1500"/>
          </a:p>
        </p:txBody>
      </p:sp>
      <p:grpSp>
        <p:nvGrpSpPr>
          <p:cNvPr id="138" name="Google Shape;138;p14"/>
          <p:cNvGrpSpPr/>
          <p:nvPr/>
        </p:nvGrpSpPr>
        <p:grpSpPr>
          <a:xfrm>
            <a:off x="5769400" y="1504800"/>
            <a:ext cx="2770475" cy="2311700"/>
            <a:chOff x="5787550" y="824450"/>
            <a:chExt cx="2770475" cy="2311700"/>
          </a:xfrm>
        </p:grpSpPr>
        <p:cxnSp>
          <p:nvCxnSpPr>
            <p:cNvPr id="139" name="Google Shape;139;p14"/>
            <p:cNvCxnSpPr/>
            <p:nvPr/>
          </p:nvCxnSpPr>
          <p:spPr>
            <a:xfrm flipH="1">
              <a:off x="6917950" y="843650"/>
              <a:ext cx="9000" cy="381000"/>
            </a:xfrm>
            <a:prstGeom prst="straightConnector1">
              <a:avLst/>
            </a:prstGeom>
            <a:noFill/>
            <a:ln cap="flat" cmpd="sng" w="9525">
              <a:solidFill>
                <a:schemeClr val="dk2"/>
              </a:solidFill>
              <a:prstDash val="solid"/>
              <a:round/>
              <a:headEnd len="med" w="med" type="none"/>
              <a:tailEnd len="med" w="med" type="triangle"/>
            </a:ln>
          </p:spPr>
        </p:cxnSp>
        <p:sp>
          <p:nvSpPr>
            <p:cNvPr id="140" name="Google Shape;140;p14"/>
            <p:cNvSpPr/>
            <p:nvPr/>
          </p:nvSpPr>
          <p:spPr>
            <a:xfrm>
              <a:off x="6304650" y="1224650"/>
              <a:ext cx="1291800" cy="27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1" name="Google Shape;141;p14"/>
            <p:cNvCxnSpPr>
              <a:stCxn id="140" idx="2"/>
            </p:cNvCxnSpPr>
            <p:nvPr/>
          </p:nvCxnSpPr>
          <p:spPr>
            <a:xfrm flipH="1">
              <a:off x="6324750" y="1496750"/>
              <a:ext cx="625800" cy="489900"/>
            </a:xfrm>
            <a:prstGeom prst="straightConnector1">
              <a:avLst/>
            </a:prstGeom>
            <a:noFill/>
            <a:ln cap="flat" cmpd="sng" w="9525">
              <a:solidFill>
                <a:schemeClr val="dk2"/>
              </a:solidFill>
              <a:prstDash val="solid"/>
              <a:round/>
              <a:headEnd len="med" w="med" type="none"/>
              <a:tailEnd len="med" w="med" type="triangle"/>
            </a:ln>
          </p:spPr>
        </p:cxnSp>
        <p:sp>
          <p:nvSpPr>
            <p:cNvPr id="142" name="Google Shape;142;p14"/>
            <p:cNvSpPr/>
            <p:nvPr/>
          </p:nvSpPr>
          <p:spPr>
            <a:xfrm>
              <a:off x="5787550" y="1986650"/>
              <a:ext cx="1061400" cy="27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 name="Google Shape;143;p14"/>
            <p:cNvCxnSpPr>
              <a:stCxn id="140" idx="2"/>
            </p:cNvCxnSpPr>
            <p:nvPr/>
          </p:nvCxnSpPr>
          <p:spPr>
            <a:xfrm>
              <a:off x="6950550" y="1496750"/>
              <a:ext cx="780300" cy="489900"/>
            </a:xfrm>
            <a:prstGeom prst="straightConnector1">
              <a:avLst/>
            </a:prstGeom>
            <a:noFill/>
            <a:ln cap="flat" cmpd="sng" w="9525">
              <a:solidFill>
                <a:schemeClr val="dk2"/>
              </a:solidFill>
              <a:prstDash val="solid"/>
              <a:round/>
              <a:headEnd len="med" w="med" type="none"/>
              <a:tailEnd len="med" w="med" type="triangle"/>
            </a:ln>
          </p:spPr>
        </p:cxnSp>
        <p:sp>
          <p:nvSpPr>
            <p:cNvPr id="144" name="Google Shape;144;p14"/>
            <p:cNvSpPr/>
            <p:nvPr/>
          </p:nvSpPr>
          <p:spPr>
            <a:xfrm>
              <a:off x="7329650" y="1986650"/>
              <a:ext cx="1061400" cy="27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5" name="Google Shape;145;p14"/>
            <p:cNvCxnSpPr>
              <a:stCxn id="142" idx="2"/>
            </p:cNvCxnSpPr>
            <p:nvPr/>
          </p:nvCxnSpPr>
          <p:spPr>
            <a:xfrm>
              <a:off x="6318250" y="2258750"/>
              <a:ext cx="657600" cy="498900"/>
            </a:xfrm>
            <a:prstGeom prst="straightConnector1">
              <a:avLst/>
            </a:prstGeom>
            <a:noFill/>
            <a:ln cap="flat" cmpd="sng" w="9525">
              <a:solidFill>
                <a:schemeClr val="dk2"/>
              </a:solidFill>
              <a:prstDash val="solid"/>
              <a:round/>
              <a:headEnd len="med" w="med" type="none"/>
              <a:tailEnd len="med" w="med" type="triangle"/>
            </a:ln>
          </p:spPr>
        </p:cxnSp>
        <p:cxnSp>
          <p:nvCxnSpPr>
            <p:cNvPr id="146" name="Google Shape;146;p14"/>
            <p:cNvCxnSpPr>
              <a:stCxn id="144" idx="2"/>
            </p:cNvCxnSpPr>
            <p:nvPr/>
          </p:nvCxnSpPr>
          <p:spPr>
            <a:xfrm flipH="1">
              <a:off x="7030250" y="2258750"/>
              <a:ext cx="830100" cy="480900"/>
            </a:xfrm>
            <a:prstGeom prst="straightConnector1">
              <a:avLst/>
            </a:prstGeom>
            <a:noFill/>
            <a:ln cap="flat" cmpd="sng" w="9525">
              <a:solidFill>
                <a:schemeClr val="dk2"/>
              </a:solidFill>
              <a:prstDash val="solid"/>
              <a:round/>
              <a:headEnd len="med" w="med" type="none"/>
              <a:tailEnd len="med" w="med" type="triangle"/>
            </a:ln>
          </p:spPr>
        </p:cxnSp>
        <p:sp>
          <p:nvSpPr>
            <p:cNvPr id="147" name="Google Shape;147;p14"/>
            <p:cNvSpPr/>
            <p:nvPr/>
          </p:nvSpPr>
          <p:spPr>
            <a:xfrm>
              <a:off x="6534925" y="2763150"/>
              <a:ext cx="1061400" cy="31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txBox="1"/>
            <p:nvPr/>
          </p:nvSpPr>
          <p:spPr>
            <a:xfrm>
              <a:off x="5809450" y="1929175"/>
              <a:ext cx="117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r4 = r2 * r3</a:t>
              </a:r>
              <a:endParaRPr>
                <a:latin typeface="Calibri"/>
                <a:ea typeface="Calibri"/>
                <a:cs typeface="Calibri"/>
                <a:sym typeface="Calibri"/>
              </a:endParaRPr>
            </a:p>
          </p:txBody>
        </p:sp>
        <p:sp>
          <p:nvSpPr>
            <p:cNvPr id="149" name="Google Shape;149;p14"/>
            <p:cNvSpPr txBox="1"/>
            <p:nvPr/>
          </p:nvSpPr>
          <p:spPr>
            <a:xfrm>
              <a:off x="7496625" y="1929850"/>
              <a:ext cx="106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r2 = 7</a:t>
              </a:r>
              <a:endParaRPr>
                <a:latin typeface="Calibri"/>
                <a:ea typeface="Calibri"/>
                <a:cs typeface="Calibri"/>
                <a:sym typeface="Calibri"/>
              </a:endParaRPr>
            </a:p>
          </p:txBody>
        </p:sp>
        <p:sp>
          <p:nvSpPr>
            <p:cNvPr id="150" name="Google Shape;150;p14"/>
            <p:cNvSpPr txBox="1"/>
            <p:nvPr/>
          </p:nvSpPr>
          <p:spPr>
            <a:xfrm>
              <a:off x="6613075" y="2735950"/>
              <a:ext cx="139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r5 = r2 * r3</a:t>
              </a:r>
              <a:endParaRPr>
                <a:latin typeface="Calibri"/>
                <a:ea typeface="Calibri"/>
                <a:cs typeface="Calibri"/>
                <a:sym typeface="Calibri"/>
              </a:endParaRPr>
            </a:p>
          </p:txBody>
        </p:sp>
        <p:sp>
          <p:nvSpPr>
            <p:cNvPr id="151" name="Google Shape;151;p14"/>
            <p:cNvSpPr txBox="1"/>
            <p:nvPr/>
          </p:nvSpPr>
          <p:spPr>
            <a:xfrm>
              <a:off x="6848950" y="824450"/>
              <a:ext cx="6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100</a:t>
              </a:r>
              <a:endParaRPr>
                <a:latin typeface="Calibri"/>
                <a:ea typeface="Calibri"/>
                <a:cs typeface="Calibri"/>
                <a:sym typeface="Calibri"/>
              </a:endParaRPr>
            </a:p>
          </p:txBody>
        </p:sp>
        <p:sp>
          <p:nvSpPr>
            <p:cNvPr id="152" name="Google Shape;152;p14"/>
            <p:cNvSpPr txBox="1"/>
            <p:nvPr/>
          </p:nvSpPr>
          <p:spPr>
            <a:xfrm>
              <a:off x="6223150" y="1541600"/>
              <a:ext cx="6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99</a:t>
              </a:r>
              <a:endParaRPr>
                <a:latin typeface="Calibri"/>
                <a:ea typeface="Calibri"/>
                <a:cs typeface="Calibri"/>
                <a:sym typeface="Calibri"/>
              </a:endParaRPr>
            </a:p>
          </p:txBody>
        </p:sp>
        <p:sp>
          <p:nvSpPr>
            <p:cNvPr id="153" name="Google Shape;153;p14"/>
            <p:cNvSpPr txBox="1"/>
            <p:nvPr/>
          </p:nvSpPr>
          <p:spPr>
            <a:xfrm>
              <a:off x="7384375" y="2371650"/>
              <a:ext cx="6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p:txBody>
        </p:sp>
        <p:sp>
          <p:nvSpPr>
            <p:cNvPr id="154" name="Google Shape;154;p14"/>
            <p:cNvSpPr txBox="1"/>
            <p:nvPr/>
          </p:nvSpPr>
          <p:spPr>
            <a:xfrm>
              <a:off x="6299350" y="2346163"/>
              <a:ext cx="6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99</a:t>
              </a:r>
              <a:endParaRPr>
                <a:latin typeface="Calibri"/>
                <a:ea typeface="Calibri"/>
                <a:cs typeface="Calibri"/>
                <a:sym typeface="Calibri"/>
              </a:endParaRPr>
            </a:p>
          </p:txBody>
        </p:sp>
        <p:sp>
          <p:nvSpPr>
            <p:cNvPr id="155" name="Google Shape;155;p14"/>
            <p:cNvSpPr txBox="1"/>
            <p:nvPr/>
          </p:nvSpPr>
          <p:spPr>
            <a:xfrm>
              <a:off x="7384375" y="1541600"/>
              <a:ext cx="6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p:txBody>
        </p:sp>
      </p:grpSp>
      <p:sp>
        <p:nvSpPr>
          <p:cNvPr id="156" name="Google Shape;156;p1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and conclusion</a:t>
            </a:r>
            <a:endParaRPr/>
          </a:p>
        </p:txBody>
      </p:sp>
      <p:sp>
        <p:nvSpPr>
          <p:cNvPr id="367" name="Google Shape;367;p3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Evaluation benchmarks: </a:t>
            </a:r>
            <a:r>
              <a:rPr lang="en" sz="1400">
                <a:solidFill>
                  <a:srgbClr val="E69138"/>
                </a:solidFill>
              </a:rPr>
              <a:t>SPEC JVM98</a:t>
            </a:r>
            <a:r>
              <a:rPr lang="en" sz="1400"/>
              <a:t>, SciMark2, Linpack and JavaG</a:t>
            </a:r>
            <a:endParaRPr sz="1400"/>
          </a:p>
          <a:p>
            <a:pPr indent="-317500" lvl="0" marL="457200" rtl="0" algn="l">
              <a:spcBef>
                <a:spcPts val="0"/>
              </a:spcBef>
              <a:spcAft>
                <a:spcPts val="0"/>
              </a:spcAft>
              <a:buSzPts val="1400"/>
              <a:buChar char="●"/>
            </a:pPr>
            <a:r>
              <a:rPr lang="en" sz="1400"/>
              <a:t>Baseline: </a:t>
            </a:r>
            <a:r>
              <a:rPr b="1" lang="en" sz="1400"/>
              <a:t>inst </a:t>
            </a:r>
            <a:r>
              <a:rPr lang="en" sz="1400"/>
              <a:t>--</a:t>
            </a:r>
            <a:r>
              <a:rPr b="1" lang="en" sz="1400"/>
              <a:t> </a:t>
            </a:r>
            <a:r>
              <a:rPr lang="en" sz="1400"/>
              <a:t>standard optimization, e.g., loop-invariant motion, common subexpression elimination</a:t>
            </a:r>
            <a:endParaRPr sz="1400"/>
          </a:p>
          <a:p>
            <a:pPr indent="-317500" lvl="0" marL="457200" rtl="0" algn="l">
              <a:spcBef>
                <a:spcPts val="0"/>
              </a:spcBef>
              <a:spcAft>
                <a:spcPts val="0"/>
              </a:spcAft>
              <a:buSzPts val="1400"/>
              <a:buChar char="●"/>
            </a:pPr>
            <a:r>
              <a:rPr b="1" lang="en" sz="1400"/>
              <a:t>spre</a:t>
            </a:r>
            <a:r>
              <a:rPr lang="en" sz="1400"/>
              <a:t>: loop invariant code motion → MC-PRE</a:t>
            </a:r>
            <a:endParaRPr sz="1400"/>
          </a:p>
          <a:p>
            <a:pPr indent="-317500" lvl="0" marL="457200" rtl="0" algn="l">
              <a:spcBef>
                <a:spcPts val="0"/>
              </a:spcBef>
              <a:spcAft>
                <a:spcPts val="0"/>
              </a:spcAft>
              <a:buSzPts val="1400"/>
              <a:buChar char="●"/>
            </a:pPr>
            <a:r>
              <a:rPr lang="en" sz="1400"/>
              <a:t>Evaluation metrics</a:t>
            </a:r>
            <a:endParaRPr sz="1400"/>
          </a:p>
          <a:p>
            <a:pPr indent="-317500" lvl="1" marL="914400" rtl="0" algn="l">
              <a:spcBef>
                <a:spcPts val="0"/>
              </a:spcBef>
              <a:spcAft>
                <a:spcPts val="0"/>
              </a:spcAft>
              <a:buSzPts val="1400"/>
              <a:buChar char="○"/>
            </a:pPr>
            <a:r>
              <a:rPr lang="en" sz="1400"/>
              <a:t>Compilation time</a:t>
            </a:r>
            <a:endParaRPr sz="1400">
              <a:solidFill>
                <a:srgbClr val="000000"/>
              </a:solidFill>
              <a:latin typeface="Arial"/>
              <a:ea typeface="Arial"/>
              <a:cs typeface="Arial"/>
              <a:sym typeface="Arial"/>
            </a:endParaRPr>
          </a:p>
          <a:p>
            <a:pPr indent="-317500" lvl="1" marL="914400" rtl="0" algn="l">
              <a:spcBef>
                <a:spcPts val="0"/>
              </a:spcBef>
              <a:spcAft>
                <a:spcPts val="0"/>
              </a:spcAft>
              <a:buSzPts val="1400"/>
              <a:buChar char="○"/>
            </a:pPr>
            <a:r>
              <a:rPr lang="en" sz="1400"/>
              <a:t>Execution time</a:t>
            </a:r>
            <a:endParaRPr sz="1400"/>
          </a:p>
          <a:p>
            <a:pPr indent="-317500" lvl="1" marL="914400" rtl="0" algn="l">
              <a:spcBef>
                <a:spcPts val="0"/>
              </a:spcBef>
              <a:spcAft>
                <a:spcPts val="0"/>
              </a:spcAft>
              <a:buSzPts val="1400"/>
              <a:buChar char="○"/>
            </a:pPr>
            <a:r>
              <a:rPr lang="en" sz="1400">
                <a:solidFill>
                  <a:srgbClr val="000000"/>
                </a:solidFill>
                <a:latin typeface="Arial"/>
                <a:ea typeface="Arial"/>
                <a:cs typeface="Arial"/>
                <a:sym typeface="Arial"/>
              </a:rPr>
              <a:t>Run time: compilation time + execution time</a:t>
            </a:r>
            <a:endParaRPr sz="1400">
              <a:solidFill>
                <a:srgbClr val="000000"/>
              </a:solidFill>
              <a:latin typeface="Arial"/>
              <a:ea typeface="Arial"/>
              <a:cs typeface="Arial"/>
              <a:sym typeface="Arial"/>
            </a:endParaRPr>
          </a:p>
        </p:txBody>
      </p:sp>
      <p:sp>
        <p:nvSpPr>
          <p:cNvPr id="368" name="Google Shape;368;p3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3"/>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 and conclusion</a:t>
            </a:r>
            <a:endParaRPr/>
          </a:p>
          <a:p>
            <a:pPr indent="0" lvl="0" marL="0" rtl="0" algn="l">
              <a:spcBef>
                <a:spcPts val="0"/>
              </a:spcBef>
              <a:spcAft>
                <a:spcPts val="0"/>
              </a:spcAft>
              <a:buNone/>
            </a:pPr>
            <a:r>
              <a:t/>
            </a:r>
            <a:endParaRPr/>
          </a:p>
        </p:txBody>
      </p:sp>
      <p:sp>
        <p:nvSpPr>
          <p:cNvPr id="374" name="Google Shape;374;p3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75" name="Google Shape;375;p3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6" name="Google Shape;376;p33"/>
          <p:cNvPicPr preferRelativeResize="0"/>
          <p:nvPr/>
        </p:nvPicPr>
        <p:blipFill>
          <a:blip r:embed="rId3">
            <a:alphaModFix/>
          </a:blip>
          <a:stretch>
            <a:fillRect/>
          </a:stretch>
        </p:blipFill>
        <p:spPr>
          <a:xfrm>
            <a:off x="979200" y="1747650"/>
            <a:ext cx="7185603" cy="26910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4"/>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 and conclusion</a:t>
            </a:r>
            <a:endParaRPr/>
          </a:p>
          <a:p>
            <a:pPr indent="0" lvl="0" marL="0" rtl="0" algn="l">
              <a:spcBef>
                <a:spcPts val="0"/>
              </a:spcBef>
              <a:spcAft>
                <a:spcPts val="0"/>
              </a:spcAft>
              <a:buNone/>
            </a:pPr>
            <a:r>
              <a:t/>
            </a:r>
            <a:endParaRPr/>
          </a:p>
        </p:txBody>
      </p:sp>
      <p:sp>
        <p:nvSpPr>
          <p:cNvPr id="382" name="Google Shape;382;p3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83" name="Google Shape;383;p3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4" name="Google Shape;384;p34"/>
          <p:cNvPicPr preferRelativeResize="0"/>
          <p:nvPr/>
        </p:nvPicPr>
        <p:blipFill>
          <a:blip r:embed="rId3">
            <a:alphaModFix/>
          </a:blip>
          <a:stretch>
            <a:fillRect/>
          </a:stretch>
        </p:blipFill>
        <p:spPr>
          <a:xfrm>
            <a:off x="979200" y="1747650"/>
            <a:ext cx="7185603" cy="2691081"/>
          </a:xfrm>
          <a:prstGeom prst="rect">
            <a:avLst/>
          </a:prstGeom>
          <a:noFill/>
          <a:ln>
            <a:noFill/>
          </a:ln>
        </p:spPr>
      </p:pic>
      <p:sp>
        <p:nvSpPr>
          <p:cNvPr id="385" name="Google Shape;385;p34"/>
          <p:cNvSpPr/>
          <p:nvPr/>
        </p:nvSpPr>
        <p:spPr>
          <a:xfrm>
            <a:off x="5240875" y="1647075"/>
            <a:ext cx="2783700" cy="2205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5"/>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 and conclusion</a:t>
            </a:r>
            <a:endParaRPr/>
          </a:p>
          <a:p>
            <a:pPr indent="0" lvl="0" marL="0" rtl="0" algn="l">
              <a:spcBef>
                <a:spcPts val="0"/>
              </a:spcBef>
              <a:spcAft>
                <a:spcPts val="0"/>
              </a:spcAft>
              <a:buNone/>
            </a:pPr>
            <a:r>
              <a:t/>
            </a:r>
            <a:endParaRPr/>
          </a:p>
        </p:txBody>
      </p:sp>
      <p:sp>
        <p:nvSpPr>
          <p:cNvPr id="391" name="Google Shape;391;p3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92" name="Google Shape;392;p3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3" name="Google Shape;393;p35"/>
          <p:cNvPicPr preferRelativeResize="0"/>
          <p:nvPr/>
        </p:nvPicPr>
        <p:blipFill>
          <a:blip r:embed="rId3">
            <a:alphaModFix/>
          </a:blip>
          <a:stretch>
            <a:fillRect/>
          </a:stretch>
        </p:blipFill>
        <p:spPr>
          <a:xfrm>
            <a:off x="2172663" y="1587349"/>
            <a:ext cx="4798675" cy="2691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6"/>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 and conclusion</a:t>
            </a:r>
            <a:endParaRPr/>
          </a:p>
          <a:p>
            <a:pPr indent="0" lvl="0" marL="0" rtl="0" algn="l">
              <a:spcBef>
                <a:spcPts val="0"/>
              </a:spcBef>
              <a:spcAft>
                <a:spcPts val="0"/>
              </a:spcAft>
              <a:buNone/>
            </a:pPr>
            <a:r>
              <a:t/>
            </a:r>
            <a:endParaRPr/>
          </a:p>
        </p:txBody>
      </p:sp>
      <p:sp>
        <p:nvSpPr>
          <p:cNvPr id="399" name="Google Shape;399;p3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00" name="Google Shape;400;p3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36"/>
          <p:cNvSpPr txBox="1"/>
          <p:nvPr/>
        </p:nvSpPr>
        <p:spPr>
          <a:xfrm>
            <a:off x="507313" y="4328625"/>
            <a:ext cx="81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javac: many of the methods have </a:t>
            </a:r>
            <a:r>
              <a:rPr lang="en"/>
              <a:t>few exception-free expressions with little optimization opportunities.</a:t>
            </a:r>
            <a:endParaRPr>
              <a:latin typeface="Calibri"/>
              <a:ea typeface="Calibri"/>
              <a:cs typeface="Calibri"/>
              <a:sym typeface="Calibri"/>
            </a:endParaRPr>
          </a:p>
        </p:txBody>
      </p:sp>
      <p:pic>
        <p:nvPicPr>
          <p:cNvPr id="402" name="Google Shape;402;p36"/>
          <p:cNvPicPr preferRelativeResize="0"/>
          <p:nvPr/>
        </p:nvPicPr>
        <p:blipFill>
          <a:blip r:embed="rId3">
            <a:alphaModFix/>
          </a:blip>
          <a:stretch>
            <a:fillRect/>
          </a:stretch>
        </p:blipFill>
        <p:spPr>
          <a:xfrm>
            <a:off x="2172663" y="1587349"/>
            <a:ext cx="4798675" cy="2691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7"/>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 and conclusion</a:t>
            </a:r>
            <a:endParaRPr/>
          </a:p>
          <a:p>
            <a:pPr indent="0" lvl="0" marL="0" rtl="0" algn="l">
              <a:spcBef>
                <a:spcPts val="0"/>
              </a:spcBef>
              <a:spcAft>
                <a:spcPts val="0"/>
              </a:spcAft>
              <a:buNone/>
            </a:pPr>
            <a:r>
              <a:t/>
            </a:r>
            <a:endParaRPr/>
          </a:p>
        </p:txBody>
      </p:sp>
      <p:sp>
        <p:nvSpPr>
          <p:cNvPr id="408" name="Google Shape;408;p3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In many cases, edge profiling information is already provided for standard optimizations</a:t>
            </a:r>
            <a:endParaRPr sz="1500"/>
          </a:p>
          <a:p>
            <a:pPr indent="-323850" lvl="0" marL="457200" rtl="0" algn="l">
              <a:spcBef>
                <a:spcPts val="0"/>
              </a:spcBef>
              <a:spcAft>
                <a:spcPts val="0"/>
              </a:spcAft>
              <a:buSzPts val="1500"/>
              <a:buChar char="●"/>
            </a:pPr>
            <a:r>
              <a:rPr lang="en" sz="1500"/>
              <a:t>Remove edge profiling time from </a:t>
            </a:r>
            <a:r>
              <a:rPr b="1" lang="en" sz="1500"/>
              <a:t>spre </a:t>
            </a:r>
            <a:r>
              <a:rPr lang="en" sz="1500"/>
              <a:t>and compare again</a:t>
            </a:r>
            <a:r>
              <a:rPr lang="en" sz="1500"/>
              <a:t> </a:t>
            </a:r>
            <a:endParaRPr sz="1500"/>
          </a:p>
        </p:txBody>
      </p:sp>
      <p:sp>
        <p:nvSpPr>
          <p:cNvPr id="409" name="Google Shape;409;p3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8"/>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 and conclusion</a:t>
            </a:r>
            <a:endParaRPr/>
          </a:p>
          <a:p>
            <a:pPr indent="0" lvl="0" marL="0" rtl="0" algn="l">
              <a:spcBef>
                <a:spcPts val="0"/>
              </a:spcBef>
              <a:spcAft>
                <a:spcPts val="0"/>
              </a:spcAft>
              <a:buNone/>
            </a:pPr>
            <a:r>
              <a:t/>
            </a:r>
            <a:endParaRPr/>
          </a:p>
        </p:txBody>
      </p:sp>
      <p:sp>
        <p:nvSpPr>
          <p:cNvPr id="415" name="Google Shape;415;p3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16" name="Google Shape;416;p3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7" name="Google Shape;417;p38"/>
          <p:cNvPicPr preferRelativeResize="0"/>
          <p:nvPr/>
        </p:nvPicPr>
        <p:blipFill>
          <a:blip r:embed="rId3">
            <a:alphaModFix/>
          </a:blip>
          <a:stretch>
            <a:fillRect/>
          </a:stretch>
        </p:blipFill>
        <p:spPr>
          <a:xfrm>
            <a:off x="1961225" y="1636237"/>
            <a:ext cx="5221551" cy="31569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Strength</a:t>
            </a:r>
            <a:endParaRPr/>
          </a:p>
        </p:txBody>
      </p:sp>
      <p:sp>
        <p:nvSpPr>
          <p:cNvPr id="423" name="Google Shape;423;p3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Improve on classic PRE: more opportunities to optimize</a:t>
            </a:r>
            <a:endParaRPr sz="1500"/>
          </a:p>
          <a:p>
            <a:pPr indent="-323850" lvl="0" marL="457200" rtl="0" algn="l">
              <a:spcBef>
                <a:spcPts val="0"/>
              </a:spcBef>
              <a:spcAft>
                <a:spcPts val="0"/>
              </a:spcAft>
              <a:buSzPts val="1500"/>
              <a:buChar char="●"/>
            </a:pPr>
            <a:r>
              <a:rPr lang="en" sz="1500"/>
              <a:t>Efficiently find speculative PRE</a:t>
            </a:r>
            <a:endParaRPr sz="1500"/>
          </a:p>
        </p:txBody>
      </p:sp>
      <p:sp>
        <p:nvSpPr>
          <p:cNvPr id="424" name="Google Shape;424;p3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Weakness</a:t>
            </a:r>
            <a:endParaRPr/>
          </a:p>
        </p:txBody>
      </p:sp>
      <p:sp>
        <p:nvSpPr>
          <p:cNvPr id="430" name="Google Shape;430;p4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They only compare </a:t>
            </a:r>
            <a:r>
              <a:rPr b="1" lang="en" sz="1500"/>
              <a:t>spre</a:t>
            </a:r>
            <a:r>
              <a:rPr lang="en" sz="1500"/>
              <a:t> with LICM, no comparison with other PRE methods</a:t>
            </a:r>
            <a:endParaRPr sz="1500"/>
          </a:p>
          <a:p>
            <a:pPr indent="-323850" lvl="0" marL="457200" rtl="0" algn="l">
              <a:spcBef>
                <a:spcPts val="0"/>
              </a:spcBef>
              <a:spcAft>
                <a:spcPts val="0"/>
              </a:spcAft>
              <a:buSzPts val="1500"/>
              <a:buChar char="●"/>
            </a:pPr>
            <a:r>
              <a:rPr lang="en" sz="1500"/>
              <a:t>When looking for </a:t>
            </a:r>
            <a:r>
              <a:rPr lang="en" sz="1500"/>
              <a:t>redundancy</a:t>
            </a:r>
            <a:r>
              <a:rPr lang="en" sz="1500"/>
              <a:t>, only look at lexically equivalent expressions, instead of their values</a:t>
            </a:r>
            <a:endParaRPr sz="1500"/>
          </a:p>
          <a:p>
            <a:pPr indent="-311150" lvl="1" marL="914400" rtl="0" algn="l">
              <a:spcBef>
                <a:spcPts val="0"/>
              </a:spcBef>
              <a:spcAft>
                <a:spcPts val="0"/>
              </a:spcAft>
              <a:buSzPts val="1300"/>
              <a:buChar char="○"/>
            </a:pPr>
            <a:r>
              <a:rPr lang="en" sz="1300"/>
              <a:t>E.g., a = r1 + r2; b = r2 + r1; c = a * 4; d = 4 * b</a:t>
            </a:r>
            <a:endParaRPr sz="1300"/>
          </a:p>
          <a:p>
            <a:pPr indent="-311150" lvl="1" marL="914400" rtl="0" algn="l">
              <a:spcBef>
                <a:spcPts val="0"/>
              </a:spcBef>
              <a:spcAft>
                <a:spcPts val="0"/>
              </a:spcAft>
              <a:buSzPts val="1300"/>
              <a:buChar char="○"/>
            </a:pPr>
            <a:r>
              <a:rPr lang="en" sz="1300"/>
              <a:t>Possible direction: value numbering</a:t>
            </a:r>
            <a:endParaRPr sz="1300"/>
          </a:p>
          <a:p>
            <a:pPr indent="-323850" lvl="0" marL="457200" rtl="0" algn="l">
              <a:spcBef>
                <a:spcPts val="0"/>
              </a:spcBef>
              <a:spcAft>
                <a:spcPts val="0"/>
              </a:spcAft>
              <a:buSzPts val="1500"/>
              <a:buChar char="●"/>
            </a:pPr>
            <a:r>
              <a:rPr lang="en" sz="1500"/>
              <a:t>Use too many assumptions, might not be applicable</a:t>
            </a:r>
            <a:endParaRPr sz="1500"/>
          </a:p>
        </p:txBody>
      </p:sp>
      <p:sp>
        <p:nvSpPr>
          <p:cNvPr id="431" name="Google Shape;431;p4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Relevance to our project </a:t>
            </a:r>
            <a:endParaRPr/>
          </a:p>
        </p:txBody>
      </p:sp>
      <p:sp>
        <p:nvSpPr>
          <p:cNvPr id="437" name="Google Shape;437;p4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We plan to implement this algorithm in LLVM, but there are a few challenges:</a:t>
            </a:r>
            <a:endParaRPr sz="1600"/>
          </a:p>
          <a:p>
            <a:pPr indent="-317500" lvl="1" marL="914400" rtl="0" algn="l">
              <a:spcBef>
                <a:spcPts val="0"/>
              </a:spcBef>
              <a:spcAft>
                <a:spcPts val="0"/>
              </a:spcAft>
              <a:buSzPts val="1400"/>
              <a:buChar char="○"/>
            </a:pPr>
            <a:r>
              <a:rPr lang="en" sz="1400"/>
              <a:t>How to convert the algorithm to SSA form?</a:t>
            </a:r>
            <a:endParaRPr sz="1400"/>
          </a:p>
          <a:p>
            <a:pPr indent="-317500" lvl="1" marL="914400" rtl="0" algn="l">
              <a:spcBef>
                <a:spcPts val="0"/>
              </a:spcBef>
              <a:spcAft>
                <a:spcPts val="0"/>
              </a:spcAft>
              <a:buSzPts val="1400"/>
              <a:buChar char="○"/>
            </a:pPr>
            <a:r>
              <a:rPr lang="en" sz="1400"/>
              <a:t>How to find value based redundancy</a:t>
            </a:r>
            <a:endParaRPr sz="1400"/>
          </a:p>
        </p:txBody>
      </p:sp>
      <p:sp>
        <p:nvSpPr>
          <p:cNvPr id="438" name="Google Shape;438;p4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5"/>
          <p:cNvSpPr txBox="1"/>
          <p:nvPr>
            <p:ph type="title"/>
          </p:nvPr>
        </p:nvSpPr>
        <p:spPr>
          <a:xfrm>
            <a:off x="1014950" y="6094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Partial Redundancy Elimination (PRE)</a:t>
            </a:r>
            <a:endParaRPr/>
          </a:p>
        </p:txBody>
      </p:sp>
      <p:sp>
        <p:nvSpPr>
          <p:cNvPr id="162" name="Google Shape;162;p15"/>
          <p:cNvSpPr txBox="1"/>
          <p:nvPr>
            <p:ph idx="1" type="body"/>
          </p:nvPr>
        </p:nvSpPr>
        <p:spPr>
          <a:xfrm>
            <a:off x="710300" y="1772550"/>
            <a:ext cx="4487700" cy="3060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Insert where needed to make it fully redundant!</a:t>
            </a:r>
            <a:endParaRPr sz="1800"/>
          </a:p>
          <a:p>
            <a:pPr indent="-342900" lvl="0" marL="457200" rtl="0" algn="l">
              <a:spcBef>
                <a:spcPts val="0"/>
              </a:spcBef>
              <a:spcAft>
                <a:spcPts val="0"/>
              </a:spcAft>
              <a:buSzPts val="1800"/>
              <a:buChar char="●"/>
            </a:pPr>
            <a:r>
              <a:rPr lang="en" sz="1800"/>
              <a:t>Eliminate it just as CSE</a:t>
            </a:r>
            <a:endParaRPr sz="1800"/>
          </a:p>
          <a:p>
            <a:pPr indent="-342900" lvl="0" marL="457200" rtl="0" algn="l">
              <a:spcBef>
                <a:spcPts val="0"/>
              </a:spcBef>
              <a:spcAft>
                <a:spcPts val="0"/>
              </a:spcAft>
              <a:buSzPts val="1800"/>
              <a:buChar char="●"/>
            </a:pPr>
            <a:r>
              <a:rPr lang="en" sz="1800"/>
              <a:t>It adds more instructions to the program but profitable in general</a:t>
            </a:r>
            <a:endParaRPr sz="1800"/>
          </a:p>
          <a:p>
            <a:pPr indent="0" lvl="0" marL="0" rtl="0" algn="l">
              <a:spcBef>
                <a:spcPts val="1200"/>
              </a:spcBef>
              <a:spcAft>
                <a:spcPts val="1200"/>
              </a:spcAft>
              <a:buNone/>
            </a:pPr>
            <a:r>
              <a:t/>
            </a:r>
            <a:endParaRPr sz="1500"/>
          </a:p>
        </p:txBody>
      </p:sp>
      <p:grpSp>
        <p:nvGrpSpPr>
          <p:cNvPr id="163" name="Google Shape;163;p15"/>
          <p:cNvGrpSpPr/>
          <p:nvPr/>
        </p:nvGrpSpPr>
        <p:grpSpPr>
          <a:xfrm>
            <a:off x="5762313" y="1510250"/>
            <a:ext cx="2758338" cy="2602675"/>
            <a:chOff x="5762313" y="1510250"/>
            <a:chExt cx="2758338" cy="2602675"/>
          </a:xfrm>
        </p:grpSpPr>
        <p:cxnSp>
          <p:nvCxnSpPr>
            <p:cNvPr id="164" name="Google Shape;164;p15"/>
            <p:cNvCxnSpPr/>
            <p:nvPr/>
          </p:nvCxnSpPr>
          <p:spPr>
            <a:xfrm flipH="1">
              <a:off x="6917950" y="1529450"/>
              <a:ext cx="9000" cy="381000"/>
            </a:xfrm>
            <a:prstGeom prst="straightConnector1">
              <a:avLst/>
            </a:prstGeom>
            <a:noFill/>
            <a:ln cap="flat" cmpd="sng" w="9525">
              <a:solidFill>
                <a:schemeClr val="dk2"/>
              </a:solidFill>
              <a:prstDash val="solid"/>
              <a:round/>
              <a:headEnd len="med" w="med" type="none"/>
              <a:tailEnd len="med" w="med" type="triangle"/>
            </a:ln>
          </p:spPr>
        </p:cxnSp>
        <p:sp>
          <p:nvSpPr>
            <p:cNvPr id="165" name="Google Shape;165;p15"/>
            <p:cNvSpPr/>
            <p:nvPr/>
          </p:nvSpPr>
          <p:spPr>
            <a:xfrm>
              <a:off x="6304650" y="1910450"/>
              <a:ext cx="1291800" cy="27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6" name="Google Shape;166;p15"/>
            <p:cNvCxnSpPr>
              <a:stCxn id="165" idx="2"/>
            </p:cNvCxnSpPr>
            <p:nvPr/>
          </p:nvCxnSpPr>
          <p:spPr>
            <a:xfrm flipH="1">
              <a:off x="6324750" y="2182550"/>
              <a:ext cx="625800" cy="489900"/>
            </a:xfrm>
            <a:prstGeom prst="straightConnector1">
              <a:avLst/>
            </a:prstGeom>
            <a:noFill/>
            <a:ln cap="flat" cmpd="sng" w="9525">
              <a:solidFill>
                <a:schemeClr val="dk2"/>
              </a:solidFill>
              <a:prstDash val="solid"/>
              <a:round/>
              <a:headEnd len="med" w="med" type="none"/>
              <a:tailEnd len="med" w="med" type="triangle"/>
            </a:ln>
          </p:spPr>
        </p:cxnSp>
        <p:sp>
          <p:nvSpPr>
            <p:cNvPr id="167" name="Google Shape;167;p15"/>
            <p:cNvSpPr/>
            <p:nvPr/>
          </p:nvSpPr>
          <p:spPr>
            <a:xfrm>
              <a:off x="5787550" y="2672450"/>
              <a:ext cx="1061400" cy="52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8" name="Google Shape;168;p15"/>
            <p:cNvCxnSpPr>
              <a:stCxn id="165" idx="2"/>
            </p:cNvCxnSpPr>
            <p:nvPr/>
          </p:nvCxnSpPr>
          <p:spPr>
            <a:xfrm>
              <a:off x="6950550" y="2182550"/>
              <a:ext cx="780300" cy="489900"/>
            </a:xfrm>
            <a:prstGeom prst="straightConnector1">
              <a:avLst/>
            </a:prstGeom>
            <a:noFill/>
            <a:ln cap="flat" cmpd="sng" w="9525">
              <a:solidFill>
                <a:schemeClr val="dk2"/>
              </a:solidFill>
              <a:prstDash val="solid"/>
              <a:round/>
              <a:headEnd len="med" w="med" type="none"/>
              <a:tailEnd len="med" w="med" type="triangle"/>
            </a:ln>
          </p:spPr>
        </p:cxnSp>
        <p:sp>
          <p:nvSpPr>
            <p:cNvPr id="169" name="Google Shape;169;p15"/>
            <p:cNvSpPr/>
            <p:nvPr/>
          </p:nvSpPr>
          <p:spPr>
            <a:xfrm>
              <a:off x="7329650" y="2672450"/>
              <a:ext cx="1170000" cy="52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0" name="Google Shape;170;p15"/>
            <p:cNvCxnSpPr/>
            <p:nvPr/>
          </p:nvCxnSpPr>
          <p:spPr>
            <a:xfrm>
              <a:off x="6324750" y="3189650"/>
              <a:ext cx="657600" cy="498900"/>
            </a:xfrm>
            <a:prstGeom prst="straightConnector1">
              <a:avLst/>
            </a:prstGeom>
            <a:noFill/>
            <a:ln cap="flat" cmpd="sng" w="9525">
              <a:solidFill>
                <a:schemeClr val="dk2"/>
              </a:solidFill>
              <a:prstDash val="solid"/>
              <a:round/>
              <a:headEnd len="med" w="med" type="none"/>
              <a:tailEnd len="med" w="med" type="triangle"/>
            </a:ln>
          </p:spPr>
        </p:cxnSp>
        <p:cxnSp>
          <p:nvCxnSpPr>
            <p:cNvPr id="171" name="Google Shape;171;p15"/>
            <p:cNvCxnSpPr/>
            <p:nvPr/>
          </p:nvCxnSpPr>
          <p:spPr>
            <a:xfrm flipH="1">
              <a:off x="7139100" y="3198650"/>
              <a:ext cx="830100" cy="480900"/>
            </a:xfrm>
            <a:prstGeom prst="straightConnector1">
              <a:avLst/>
            </a:prstGeom>
            <a:noFill/>
            <a:ln cap="flat" cmpd="sng" w="9525">
              <a:solidFill>
                <a:schemeClr val="dk2"/>
              </a:solidFill>
              <a:prstDash val="solid"/>
              <a:round/>
              <a:headEnd len="med" w="med" type="none"/>
              <a:tailEnd len="med" w="med" type="triangle"/>
            </a:ln>
          </p:spPr>
        </p:cxnSp>
        <p:sp>
          <p:nvSpPr>
            <p:cNvPr id="172" name="Google Shape;172;p15"/>
            <p:cNvSpPr/>
            <p:nvPr/>
          </p:nvSpPr>
          <p:spPr>
            <a:xfrm>
              <a:off x="6589350" y="3754125"/>
              <a:ext cx="1061400" cy="31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txBox="1"/>
            <p:nvPr/>
          </p:nvSpPr>
          <p:spPr>
            <a:xfrm>
              <a:off x="5762313" y="2627750"/>
              <a:ext cx="117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r4 = r2 * r3</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r100 = r4</a:t>
              </a:r>
              <a:endParaRPr>
                <a:latin typeface="Calibri"/>
                <a:ea typeface="Calibri"/>
                <a:cs typeface="Calibri"/>
                <a:sym typeface="Calibri"/>
              </a:endParaRPr>
            </a:p>
          </p:txBody>
        </p:sp>
        <p:sp>
          <p:nvSpPr>
            <p:cNvPr id="174" name="Google Shape;174;p15"/>
            <p:cNvSpPr txBox="1"/>
            <p:nvPr/>
          </p:nvSpPr>
          <p:spPr>
            <a:xfrm>
              <a:off x="7308650" y="2627750"/>
              <a:ext cx="121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r2 = 7</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r100 = r2 * r3</a:t>
              </a:r>
              <a:endParaRPr>
                <a:latin typeface="Calibri"/>
                <a:ea typeface="Calibri"/>
                <a:cs typeface="Calibri"/>
                <a:sym typeface="Calibri"/>
              </a:endParaRPr>
            </a:p>
          </p:txBody>
        </p:sp>
        <p:sp>
          <p:nvSpPr>
            <p:cNvPr id="175" name="Google Shape;175;p15"/>
            <p:cNvSpPr txBox="1"/>
            <p:nvPr/>
          </p:nvSpPr>
          <p:spPr>
            <a:xfrm>
              <a:off x="6682850" y="3712725"/>
              <a:ext cx="139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r5 = r100</a:t>
              </a:r>
              <a:endParaRPr>
                <a:latin typeface="Calibri"/>
                <a:ea typeface="Calibri"/>
                <a:cs typeface="Calibri"/>
                <a:sym typeface="Calibri"/>
              </a:endParaRPr>
            </a:p>
          </p:txBody>
        </p:sp>
        <p:sp>
          <p:nvSpPr>
            <p:cNvPr id="176" name="Google Shape;176;p15"/>
            <p:cNvSpPr txBox="1"/>
            <p:nvPr/>
          </p:nvSpPr>
          <p:spPr>
            <a:xfrm>
              <a:off x="6848950" y="1510250"/>
              <a:ext cx="6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100</a:t>
              </a:r>
              <a:endParaRPr>
                <a:latin typeface="Calibri"/>
                <a:ea typeface="Calibri"/>
                <a:cs typeface="Calibri"/>
                <a:sym typeface="Calibri"/>
              </a:endParaRPr>
            </a:p>
          </p:txBody>
        </p:sp>
        <p:sp>
          <p:nvSpPr>
            <p:cNvPr id="177" name="Google Shape;177;p15"/>
            <p:cNvSpPr txBox="1"/>
            <p:nvPr/>
          </p:nvSpPr>
          <p:spPr>
            <a:xfrm>
              <a:off x="6223150" y="2227400"/>
              <a:ext cx="6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99</a:t>
              </a:r>
              <a:endParaRPr>
                <a:latin typeface="Calibri"/>
                <a:ea typeface="Calibri"/>
                <a:cs typeface="Calibri"/>
                <a:sym typeface="Calibri"/>
              </a:endParaRPr>
            </a:p>
          </p:txBody>
        </p:sp>
        <p:sp>
          <p:nvSpPr>
            <p:cNvPr id="178" name="Google Shape;178;p15"/>
            <p:cNvSpPr txBox="1"/>
            <p:nvPr/>
          </p:nvSpPr>
          <p:spPr>
            <a:xfrm>
              <a:off x="7474750" y="3298638"/>
              <a:ext cx="6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p:txBody>
        </p:sp>
        <p:sp>
          <p:nvSpPr>
            <p:cNvPr id="179" name="Google Shape;179;p15"/>
            <p:cNvSpPr txBox="1"/>
            <p:nvPr/>
          </p:nvSpPr>
          <p:spPr>
            <a:xfrm>
              <a:off x="6324750" y="3277925"/>
              <a:ext cx="6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99</a:t>
              </a:r>
              <a:endParaRPr>
                <a:latin typeface="Calibri"/>
                <a:ea typeface="Calibri"/>
                <a:cs typeface="Calibri"/>
                <a:sym typeface="Calibri"/>
              </a:endParaRPr>
            </a:p>
          </p:txBody>
        </p:sp>
        <p:sp>
          <p:nvSpPr>
            <p:cNvPr id="180" name="Google Shape;180;p15"/>
            <p:cNvSpPr txBox="1"/>
            <p:nvPr/>
          </p:nvSpPr>
          <p:spPr>
            <a:xfrm>
              <a:off x="7384375" y="2227400"/>
              <a:ext cx="62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p:txBody>
        </p:sp>
      </p:grpSp>
      <p:sp>
        <p:nvSpPr>
          <p:cNvPr id="181" name="Google Shape;181;p1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6"/>
          <p:cNvSpPr txBox="1"/>
          <p:nvPr>
            <p:ph type="title"/>
          </p:nvPr>
        </p:nvSpPr>
        <p:spPr>
          <a:xfrm>
            <a:off x="1014950" y="6094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 vs. Speculation based PRE</a:t>
            </a:r>
            <a:endParaRPr/>
          </a:p>
        </p:txBody>
      </p:sp>
      <p:sp>
        <p:nvSpPr>
          <p:cNvPr id="187" name="Google Shape;187;p16"/>
          <p:cNvSpPr txBox="1"/>
          <p:nvPr>
            <p:ph idx="1" type="body"/>
          </p:nvPr>
        </p:nvSpPr>
        <p:spPr>
          <a:xfrm>
            <a:off x="734125" y="1376900"/>
            <a:ext cx="4487700" cy="306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Classic PRE:</a:t>
            </a:r>
            <a:endParaRPr sz="1800"/>
          </a:p>
          <a:p>
            <a:pPr indent="-342900" lvl="0" marL="457200" rtl="0" algn="l">
              <a:spcBef>
                <a:spcPts val="1200"/>
              </a:spcBef>
              <a:spcAft>
                <a:spcPts val="0"/>
              </a:spcAft>
              <a:buSzPts val="1800"/>
              <a:buChar char="●"/>
            </a:pPr>
            <a:r>
              <a:rPr lang="en" sz="1800"/>
              <a:t>independent of execution frequencies</a:t>
            </a:r>
            <a:endParaRPr sz="750">
              <a:solidFill>
                <a:srgbClr val="000000"/>
              </a:solidFill>
              <a:latin typeface="Arial"/>
              <a:ea typeface="Arial"/>
              <a:cs typeface="Arial"/>
              <a:sym typeface="Arial"/>
            </a:endParaRPr>
          </a:p>
          <a:p>
            <a:pPr indent="0" lvl="0" marL="0" rtl="0" algn="l">
              <a:spcBef>
                <a:spcPts val="0"/>
              </a:spcBef>
              <a:spcAft>
                <a:spcPts val="0"/>
              </a:spcAft>
              <a:buNone/>
            </a:pPr>
            <a:r>
              <a:t/>
            </a:r>
            <a:endParaRPr sz="750">
              <a:solidFill>
                <a:srgbClr val="000000"/>
              </a:solidFill>
              <a:latin typeface="Arial"/>
              <a:ea typeface="Arial"/>
              <a:cs typeface="Arial"/>
              <a:sym typeface="Arial"/>
            </a:endParaRPr>
          </a:p>
          <a:p>
            <a:pPr indent="0" lvl="0" marL="0" rtl="0" algn="l">
              <a:spcBef>
                <a:spcPts val="0"/>
              </a:spcBef>
              <a:spcAft>
                <a:spcPts val="0"/>
              </a:spcAft>
              <a:buNone/>
            </a:pPr>
            <a:r>
              <a:t/>
            </a:r>
            <a:endParaRPr sz="750">
              <a:solidFill>
                <a:srgbClr val="000000"/>
              </a:solidFill>
              <a:latin typeface="Arial"/>
              <a:ea typeface="Arial"/>
              <a:cs typeface="Arial"/>
              <a:sym typeface="Arial"/>
            </a:endParaRPr>
          </a:p>
          <a:p>
            <a:pPr indent="0" lvl="0" marL="0" rtl="0" algn="l">
              <a:spcBef>
                <a:spcPts val="0"/>
              </a:spcBef>
              <a:spcAft>
                <a:spcPts val="0"/>
              </a:spcAft>
              <a:buNone/>
            </a:pPr>
            <a:r>
              <a:rPr lang="en" sz="1800"/>
              <a:t>But sometimes we can be more aggressive and use runtime information for PRE optimizations! </a:t>
            </a:r>
            <a:endParaRPr sz="1800"/>
          </a:p>
          <a:p>
            <a:pPr indent="0" lvl="0" marL="0" rtl="0" algn="l">
              <a:spcBef>
                <a:spcPts val="1200"/>
              </a:spcBef>
              <a:spcAft>
                <a:spcPts val="1200"/>
              </a:spcAft>
              <a:buNone/>
            </a:pPr>
            <a:r>
              <a:rPr lang="en" sz="1800"/>
              <a:t>This paper is about using edge profiling information to do speculation based PRE</a:t>
            </a:r>
            <a:endParaRPr sz="1800"/>
          </a:p>
        </p:txBody>
      </p:sp>
      <p:pic>
        <p:nvPicPr>
          <p:cNvPr id="188" name="Google Shape;188;p16"/>
          <p:cNvPicPr preferRelativeResize="0"/>
          <p:nvPr/>
        </p:nvPicPr>
        <p:blipFill>
          <a:blip r:embed="rId3">
            <a:alphaModFix/>
          </a:blip>
          <a:stretch>
            <a:fillRect/>
          </a:stretch>
        </p:blipFill>
        <p:spPr>
          <a:xfrm>
            <a:off x="5221825" y="1162225"/>
            <a:ext cx="3124404" cy="3274676"/>
          </a:xfrm>
          <a:prstGeom prst="rect">
            <a:avLst/>
          </a:prstGeom>
          <a:noFill/>
          <a:ln>
            <a:noFill/>
          </a:ln>
        </p:spPr>
      </p:pic>
      <p:sp>
        <p:nvSpPr>
          <p:cNvPr id="189" name="Google Shape;189;p16"/>
          <p:cNvSpPr txBox="1"/>
          <p:nvPr/>
        </p:nvSpPr>
        <p:spPr>
          <a:xfrm>
            <a:off x="5061425" y="1873500"/>
            <a:ext cx="111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8761D"/>
                </a:solidFill>
                <a:latin typeface="Calibri"/>
                <a:ea typeface="Calibri"/>
                <a:cs typeface="Calibri"/>
                <a:sym typeface="Calibri"/>
              </a:rPr>
              <a:t>t = a+ b</a:t>
            </a:r>
            <a:endParaRPr>
              <a:solidFill>
                <a:srgbClr val="38761D"/>
              </a:solidFill>
              <a:latin typeface="Calibri"/>
              <a:ea typeface="Calibri"/>
              <a:cs typeface="Calibri"/>
              <a:sym typeface="Calibri"/>
            </a:endParaRPr>
          </a:p>
        </p:txBody>
      </p:sp>
      <p:sp>
        <p:nvSpPr>
          <p:cNvPr id="190" name="Google Shape;190;p16"/>
          <p:cNvSpPr txBox="1"/>
          <p:nvPr/>
        </p:nvSpPr>
        <p:spPr>
          <a:xfrm>
            <a:off x="7443400" y="2171550"/>
            <a:ext cx="111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8761D"/>
                </a:solidFill>
                <a:latin typeface="Calibri"/>
                <a:ea typeface="Calibri"/>
                <a:cs typeface="Calibri"/>
                <a:sym typeface="Calibri"/>
              </a:rPr>
              <a:t>t = a+ b</a:t>
            </a:r>
            <a:endParaRPr>
              <a:solidFill>
                <a:srgbClr val="38761D"/>
              </a:solidFill>
              <a:latin typeface="Calibri"/>
              <a:ea typeface="Calibri"/>
              <a:cs typeface="Calibri"/>
              <a:sym typeface="Calibri"/>
            </a:endParaRPr>
          </a:p>
        </p:txBody>
      </p:sp>
      <p:cxnSp>
        <p:nvCxnSpPr>
          <p:cNvPr id="191" name="Google Shape;191;p16"/>
          <p:cNvCxnSpPr/>
          <p:nvPr/>
        </p:nvCxnSpPr>
        <p:spPr>
          <a:xfrm>
            <a:off x="7507525" y="3382850"/>
            <a:ext cx="583500" cy="207600"/>
          </a:xfrm>
          <a:prstGeom prst="straightConnector1">
            <a:avLst/>
          </a:prstGeom>
          <a:noFill/>
          <a:ln cap="flat" cmpd="sng" w="9525">
            <a:solidFill>
              <a:srgbClr val="38761D"/>
            </a:solidFill>
            <a:prstDash val="solid"/>
            <a:round/>
            <a:headEnd len="med" w="med" type="none"/>
            <a:tailEnd len="med" w="med" type="none"/>
          </a:ln>
        </p:spPr>
      </p:cxnSp>
      <p:sp>
        <p:nvSpPr>
          <p:cNvPr id="192" name="Google Shape;192;p16"/>
          <p:cNvSpPr txBox="1"/>
          <p:nvPr/>
        </p:nvSpPr>
        <p:spPr>
          <a:xfrm>
            <a:off x="7595800" y="3487100"/>
            <a:ext cx="111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8761D"/>
                </a:solidFill>
                <a:latin typeface="Calibri"/>
                <a:ea typeface="Calibri"/>
                <a:cs typeface="Calibri"/>
                <a:sym typeface="Calibri"/>
              </a:rPr>
              <a:t>= t</a:t>
            </a:r>
            <a:endParaRPr>
              <a:solidFill>
                <a:srgbClr val="38761D"/>
              </a:solidFill>
              <a:latin typeface="Calibri"/>
              <a:ea typeface="Calibri"/>
              <a:cs typeface="Calibri"/>
              <a:sym typeface="Calibri"/>
            </a:endParaRPr>
          </a:p>
        </p:txBody>
      </p:sp>
      <p:sp>
        <p:nvSpPr>
          <p:cNvPr id="193" name="Google Shape;193;p16"/>
          <p:cNvSpPr txBox="1"/>
          <p:nvPr/>
        </p:nvSpPr>
        <p:spPr>
          <a:xfrm>
            <a:off x="5305625" y="4472375"/>
            <a:ext cx="29568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latin typeface="Calibri"/>
                <a:ea typeface="Calibri"/>
                <a:cs typeface="Calibri"/>
                <a:sym typeface="Calibri"/>
              </a:rPr>
              <a:t>R. Horspool and H. Ho. Partial redundancy elimination driven by a cost-benefit analysis</a:t>
            </a:r>
            <a:endParaRPr sz="600">
              <a:latin typeface="Calibri"/>
              <a:ea typeface="Calibri"/>
              <a:cs typeface="Calibri"/>
              <a:sym typeface="Calibri"/>
            </a:endParaRPr>
          </a:p>
        </p:txBody>
      </p:sp>
      <p:sp>
        <p:nvSpPr>
          <p:cNvPr id="194" name="Google Shape;194;p16"/>
          <p:cNvSpPr txBox="1"/>
          <p:nvPr/>
        </p:nvSpPr>
        <p:spPr>
          <a:xfrm>
            <a:off x="8755450" y="4815950"/>
            <a:ext cx="509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95" name="Google Shape;195;p1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MC-PRE</a:t>
            </a:r>
            <a:endParaRPr/>
          </a:p>
        </p:txBody>
      </p:sp>
      <p:sp>
        <p:nvSpPr>
          <p:cNvPr id="201" name="Google Shape;201;p1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17"/>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Key Insight</a:t>
            </a:r>
            <a:endParaRPr sz="2200"/>
          </a:p>
          <a:p>
            <a:pPr indent="-342900" lvl="1" marL="914400" rtl="0" algn="l">
              <a:spcBef>
                <a:spcPts val="0"/>
              </a:spcBef>
              <a:spcAft>
                <a:spcPts val="0"/>
              </a:spcAft>
              <a:buSzPts val="1800"/>
              <a:buChar char="○"/>
            </a:pPr>
            <a:r>
              <a:rPr lang="en" sz="1800"/>
              <a:t>Removing the non-essential edges (and consequently, all resulting non-essential nodes) from a flow graph so that the problem of finding an optimal insertion set becomes one of finding a minimal cut on the reduced flow graph thus obtained</a:t>
            </a:r>
            <a:endParaRPr sz="1800"/>
          </a:p>
          <a:p>
            <a:pPr indent="0" lvl="0" marL="0" rtl="0" algn="l">
              <a:spcBef>
                <a:spcPts val="1200"/>
              </a:spcBef>
              <a:spcAft>
                <a:spcPts val="1200"/>
              </a:spcAft>
              <a:buNone/>
            </a:pPr>
            <a:r>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8"/>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sp>
        <p:nvSpPr>
          <p:cNvPr id="208" name="Google Shape;208;p18"/>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Assumptions</a:t>
            </a:r>
            <a:endParaRPr sz="2200"/>
          </a:p>
          <a:p>
            <a:pPr indent="-342900" lvl="1" marL="914400" rtl="0" algn="l">
              <a:spcBef>
                <a:spcPts val="0"/>
              </a:spcBef>
              <a:spcAft>
                <a:spcPts val="0"/>
              </a:spcAft>
              <a:buSzPts val="1800"/>
              <a:buChar char="○"/>
            </a:pPr>
            <a:r>
              <a:rPr lang="en" sz="1800"/>
              <a:t>Each node </a:t>
            </a:r>
            <a:r>
              <a:rPr i="1" lang="en" sz="1800"/>
              <a:t>n</a:t>
            </a:r>
            <a:r>
              <a:rPr lang="en" sz="1800"/>
              <a:t> contains only a single assignment of the form </a:t>
            </a:r>
            <a:r>
              <a:rPr i="1" lang="en" sz="1800"/>
              <a:t>v </a:t>
            </a:r>
            <a:r>
              <a:rPr lang="en" sz="1800"/>
              <a:t>= </a:t>
            </a:r>
            <a:r>
              <a:rPr i="1" lang="en" sz="1800"/>
              <a:t>π</a:t>
            </a:r>
            <a:r>
              <a:rPr lang="en" sz="1800"/>
              <a:t>, where </a:t>
            </a:r>
            <a:r>
              <a:rPr i="1" lang="en" sz="1800"/>
              <a:t>v</a:t>
            </a:r>
            <a:r>
              <a:rPr lang="en" sz="1800"/>
              <a:t> is a variable and </a:t>
            </a:r>
            <a:r>
              <a:rPr i="1" lang="en" sz="1800"/>
              <a:t>π</a:t>
            </a:r>
            <a:r>
              <a:rPr lang="en" sz="1800"/>
              <a:t> is an expression built in terms of variables, constants and </a:t>
            </a:r>
            <a:r>
              <a:rPr lang="en" sz="1800"/>
              <a:t>operators</a:t>
            </a:r>
            <a:r>
              <a:rPr lang="en" sz="1800"/>
              <a:t>.</a:t>
            </a:r>
            <a:endParaRPr sz="1800"/>
          </a:p>
          <a:p>
            <a:pPr indent="-342900" lvl="1" marL="914400" rtl="0" algn="l">
              <a:spcBef>
                <a:spcPts val="0"/>
              </a:spcBef>
              <a:spcAft>
                <a:spcPts val="0"/>
              </a:spcAft>
              <a:buSzPts val="1800"/>
              <a:buChar char="○"/>
            </a:pPr>
            <a:r>
              <a:rPr i="1" lang="en" sz="1800"/>
              <a:t> </a:t>
            </a:r>
            <a:r>
              <a:rPr lang="en" sz="1800"/>
              <a:t>Each node cannot both compute and modify </a:t>
            </a:r>
            <a:r>
              <a:rPr i="1" lang="en" sz="1800"/>
              <a:t>π</a:t>
            </a:r>
            <a:r>
              <a:rPr lang="en" sz="1800"/>
              <a:t> at the same time, i.e., disallowing assignments of the form </a:t>
            </a:r>
            <a:r>
              <a:rPr i="1" lang="en" sz="1800"/>
              <a:t>a </a:t>
            </a:r>
            <a:r>
              <a:rPr lang="en" sz="1800"/>
              <a:t>= </a:t>
            </a:r>
            <a:r>
              <a:rPr i="1" lang="en" sz="1800"/>
              <a:t>a </a:t>
            </a:r>
            <a:r>
              <a:rPr lang="en" sz="1800"/>
              <a:t>+ </a:t>
            </a:r>
            <a:r>
              <a:rPr i="1" lang="en" sz="1800"/>
              <a:t>b</a:t>
            </a:r>
            <a:r>
              <a:rPr lang="en" sz="1800"/>
              <a:t>.</a:t>
            </a:r>
            <a:endParaRPr sz="1800"/>
          </a:p>
          <a:p>
            <a:pPr indent="0" lvl="0" marL="0" rtl="0" algn="l">
              <a:spcBef>
                <a:spcPts val="1200"/>
              </a:spcBef>
              <a:spcAft>
                <a:spcPts val="1200"/>
              </a:spcAft>
              <a:buNone/>
            </a:pPr>
            <a:r>
              <a:t/>
            </a:r>
            <a:endParaRPr sz="1500"/>
          </a:p>
        </p:txBody>
      </p:sp>
      <p:sp>
        <p:nvSpPr>
          <p:cNvPr id="209" name="Google Shape;209;p1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9"/>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sp>
        <p:nvSpPr>
          <p:cNvPr id="215" name="Google Shape;215;p19"/>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Definitions</a:t>
            </a:r>
            <a:endParaRPr sz="1800"/>
          </a:p>
          <a:p>
            <a:pPr indent="0" lvl="0" marL="0" rtl="0" algn="l">
              <a:spcBef>
                <a:spcPts val="1200"/>
              </a:spcBef>
              <a:spcAft>
                <a:spcPts val="1200"/>
              </a:spcAft>
              <a:buNone/>
            </a:pPr>
            <a:r>
              <a:t/>
            </a:r>
            <a:endParaRPr sz="1500"/>
          </a:p>
        </p:txBody>
      </p:sp>
      <p:sp>
        <p:nvSpPr>
          <p:cNvPr id="216" name="Google Shape;216;p1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0"/>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sp>
        <p:nvSpPr>
          <p:cNvPr id="222" name="Google Shape;222;p20"/>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Definitions</a:t>
            </a:r>
            <a:endParaRPr sz="2200"/>
          </a:p>
          <a:p>
            <a:pPr indent="-342900" lvl="1" marL="914400" rtl="0" algn="l">
              <a:spcBef>
                <a:spcPts val="0"/>
              </a:spcBef>
              <a:spcAft>
                <a:spcPts val="0"/>
              </a:spcAft>
              <a:buSzPts val="1800"/>
              <a:buChar char="○"/>
            </a:pPr>
            <a:r>
              <a:rPr lang="en" sz="1800"/>
              <a:t>COMP(</a:t>
            </a:r>
            <a:r>
              <a:rPr i="1" lang="en" sz="1800"/>
              <a:t>n</a:t>
            </a:r>
            <a:r>
              <a:rPr lang="en" sz="1800"/>
              <a:t>): </a:t>
            </a:r>
            <a:r>
              <a:rPr i="1" lang="en" sz="1800"/>
              <a:t>n</a:t>
            </a:r>
            <a:r>
              <a:rPr lang="en" sz="1800"/>
              <a:t> contains a computation of </a:t>
            </a:r>
            <a:r>
              <a:rPr i="1" lang="en" sz="1800"/>
              <a:t>π</a:t>
            </a:r>
            <a:endParaRPr i="1" sz="1800"/>
          </a:p>
          <a:p>
            <a:pPr indent="-342900" lvl="1" marL="914400" rtl="0" algn="l">
              <a:spcBef>
                <a:spcPts val="0"/>
              </a:spcBef>
              <a:spcAft>
                <a:spcPts val="0"/>
              </a:spcAft>
              <a:buSzPts val="1800"/>
              <a:buChar char="○"/>
            </a:pPr>
            <a:r>
              <a:rPr lang="en" sz="1800"/>
              <a:t>TRANSP(</a:t>
            </a:r>
            <a:r>
              <a:rPr i="1" lang="en" sz="1800"/>
              <a:t>n</a:t>
            </a:r>
            <a:r>
              <a:rPr lang="en" sz="1800"/>
              <a:t>): </a:t>
            </a:r>
            <a:r>
              <a:rPr i="1" lang="en" sz="1800"/>
              <a:t>n</a:t>
            </a:r>
            <a:r>
              <a:rPr lang="en" sz="1800"/>
              <a:t> does not modify any operands of </a:t>
            </a:r>
            <a:r>
              <a:rPr i="1" lang="en" sz="1800"/>
              <a:t>π</a:t>
            </a:r>
            <a:endParaRPr sz="1800"/>
          </a:p>
          <a:p>
            <a:pPr indent="0" lvl="0" marL="914400" rtl="0" algn="l">
              <a:spcBef>
                <a:spcPts val="1200"/>
              </a:spcBef>
              <a:spcAft>
                <a:spcPts val="0"/>
              </a:spcAft>
              <a:buNone/>
            </a:pPr>
            <a:r>
              <a:t/>
            </a:r>
            <a:endParaRPr sz="1800"/>
          </a:p>
          <a:p>
            <a:pPr indent="0" lvl="0" marL="0" rtl="0" algn="l">
              <a:spcBef>
                <a:spcPts val="1200"/>
              </a:spcBef>
              <a:spcAft>
                <a:spcPts val="1200"/>
              </a:spcAft>
              <a:buNone/>
            </a:pPr>
            <a:r>
              <a:t/>
            </a:r>
            <a:endParaRPr sz="1500"/>
          </a:p>
        </p:txBody>
      </p:sp>
      <p:sp>
        <p:nvSpPr>
          <p:cNvPr id="223" name="Google Shape;223;p2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1"/>
          <p:cNvSpPr txBox="1"/>
          <p:nvPr>
            <p:ph type="title"/>
          </p:nvPr>
        </p:nvSpPr>
        <p:spPr>
          <a:xfrm>
            <a:off x="1014950" y="533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Step 1: Constructing a Reduced Graph</a:t>
            </a:r>
            <a:endParaRPr/>
          </a:p>
        </p:txBody>
      </p:sp>
      <p:sp>
        <p:nvSpPr>
          <p:cNvPr id="229" name="Google Shape;229;p21"/>
          <p:cNvSpPr txBox="1"/>
          <p:nvPr>
            <p:ph idx="1" type="body"/>
          </p:nvPr>
        </p:nvSpPr>
        <p:spPr>
          <a:xfrm>
            <a:off x="909875" y="1360700"/>
            <a:ext cx="7610700" cy="3060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Definitions</a:t>
            </a:r>
            <a:endParaRPr sz="2200"/>
          </a:p>
          <a:p>
            <a:pPr indent="-342900" lvl="1" marL="914400" rtl="0" algn="l">
              <a:spcBef>
                <a:spcPts val="0"/>
              </a:spcBef>
              <a:spcAft>
                <a:spcPts val="0"/>
              </a:spcAft>
              <a:buClr>
                <a:srgbClr val="B7B7B7"/>
              </a:buClr>
              <a:buSzPts val="1800"/>
              <a:buChar char="○"/>
            </a:pPr>
            <a:r>
              <a:rPr lang="en" sz="1800">
                <a:solidFill>
                  <a:srgbClr val="B7B7B7"/>
                </a:solidFill>
              </a:rPr>
              <a:t>COMP(</a:t>
            </a:r>
            <a:r>
              <a:rPr i="1" lang="en" sz="1800">
                <a:solidFill>
                  <a:srgbClr val="B7B7B7"/>
                </a:solidFill>
              </a:rPr>
              <a:t>n</a:t>
            </a:r>
            <a:r>
              <a:rPr lang="en" sz="1800">
                <a:solidFill>
                  <a:srgbClr val="B7B7B7"/>
                </a:solidFill>
              </a:rPr>
              <a:t>): </a:t>
            </a:r>
            <a:r>
              <a:rPr i="1" lang="en" sz="1800">
                <a:solidFill>
                  <a:srgbClr val="B7B7B7"/>
                </a:solidFill>
              </a:rPr>
              <a:t>n</a:t>
            </a:r>
            <a:r>
              <a:rPr lang="en" sz="1800">
                <a:solidFill>
                  <a:srgbClr val="B7B7B7"/>
                </a:solidFill>
              </a:rPr>
              <a:t> contains a computation of </a:t>
            </a:r>
            <a:r>
              <a:rPr i="1" lang="en" sz="1800">
                <a:solidFill>
                  <a:srgbClr val="B7B7B7"/>
                </a:solidFill>
              </a:rPr>
              <a:t>π</a:t>
            </a:r>
            <a:endParaRPr i="1" sz="1800">
              <a:solidFill>
                <a:srgbClr val="B7B7B7"/>
              </a:solidFill>
            </a:endParaRPr>
          </a:p>
          <a:p>
            <a:pPr indent="-342900" lvl="1" marL="914400" rtl="0" algn="l">
              <a:spcBef>
                <a:spcPts val="0"/>
              </a:spcBef>
              <a:spcAft>
                <a:spcPts val="0"/>
              </a:spcAft>
              <a:buClr>
                <a:srgbClr val="B7B7B7"/>
              </a:buClr>
              <a:buSzPts val="1800"/>
              <a:buChar char="○"/>
            </a:pPr>
            <a:r>
              <a:rPr lang="en" sz="1800">
                <a:solidFill>
                  <a:srgbClr val="B7B7B7"/>
                </a:solidFill>
              </a:rPr>
              <a:t>TRANSP(</a:t>
            </a:r>
            <a:r>
              <a:rPr i="1" lang="en" sz="1800">
                <a:solidFill>
                  <a:srgbClr val="B7B7B7"/>
                </a:solidFill>
              </a:rPr>
              <a:t>n</a:t>
            </a:r>
            <a:r>
              <a:rPr lang="en" sz="1800">
                <a:solidFill>
                  <a:srgbClr val="B7B7B7"/>
                </a:solidFill>
              </a:rPr>
              <a:t>): </a:t>
            </a:r>
            <a:r>
              <a:rPr i="1" lang="en" sz="1800">
                <a:solidFill>
                  <a:srgbClr val="B7B7B7"/>
                </a:solidFill>
              </a:rPr>
              <a:t>n</a:t>
            </a:r>
            <a:r>
              <a:rPr lang="en" sz="1800">
                <a:solidFill>
                  <a:srgbClr val="B7B7B7"/>
                </a:solidFill>
              </a:rPr>
              <a:t> does not modify any operands of </a:t>
            </a:r>
            <a:r>
              <a:rPr i="1" lang="en" sz="1800">
                <a:solidFill>
                  <a:srgbClr val="B7B7B7"/>
                </a:solidFill>
              </a:rPr>
              <a:t>π</a:t>
            </a:r>
            <a:endParaRPr sz="1800">
              <a:solidFill>
                <a:srgbClr val="B7B7B7"/>
              </a:solidFill>
            </a:endParaRPr>
          </a:p>
          <a:p>
            <a:pPr indent="-342900" lvl="1" marL="914400" rtl="0" algn="l">
              <a:spcBef>
                <a:spcPts val="0"/>
              </a:spcBef>
              <a:spcAft>
                <a:spcPts val="0"/>
              </a:spcAft>
              <a:buSzPts val="1800"/>
              <a:buChar char="○"/>
            </a:pPr>
            <a:r>
              <a:rPr lang="en" sz="1800"/>
              <a:t>N-AVAL(</a:t>
            </a:r>
            <a:r>
              <a:rPr i="1" lang="en" sz="1800"/>
              <a:t>n</a:t>
            </a:r>
            <a:r>
              <a:rPr lang="en" sz="1800"/>
              <a:t>): availability of </a:t>
            </a:r>
            <a:r>
              <a:rPr i="1" lang="en" sz="1800"/>
              <a:t>π</a:t>
            </a:r>
            <a:r>
              <a:rPr lang="en" sz="1800"/>
              <a:t> on the entry of a node </a:t>
            </a:r>
            <a:r>
              <a:rPr i="1" lang="en" sz="1800"/>
              <a:t>n</a:t>
            </a:r>
            <a:endParaRPr sz="1800"/>
          </a:p>
          <a:p>
            <a:pPr indent="-342900" lvl="1" marL="914400" rtl="0" algn="l">
              <a:spcBef>
                <a:spcPts val="0"/>
              </a:spcBef>
              <a:spcAft>
                <a:spcPts val="0"/>
              </a:spcAft>
              <a:buSzPts val="1800"/>
              <a:buChar char="○"/>
            </a:pPr>
            <a:r>
              <a:rPr lang="en" sz="1800"/>
              <a:t>X-AVAL(</a:t>
            </a:r>
            <a:r>
              <a:rPr i="1" lang="en" sz="1800"/>
              <a:t>n</a:t>
            </a:r>
            <a:r>
              <a:rPr lang="en" sz="1800"/>
              <a:t>): availability of </a:t>
            </a:r>
            <a:r>
              <a:rPr i="1" lang="en" sz="1800"/>
              <a:t>π</a:t>
            </a:r>
            <a:r>
              <a:rPr lang="en" sz="1800"/>
              <a:t> at the exit of a node </a:t>
            </a:r>
            <a:r>
              <a:rPr i="1" lang="en" sz="1800"/>
              <a:t>n</a:t>
            </a:r>
            <a:endParaRPr sz="1800"/>
          </a:p>
          <a:p>
            <a:pPr indent="0" lvl="0" marL="0" rtl="0" algn="l">
              <a:spcBef>
                <a:spcPts val="1200"/>
              </a:spcBef>
              <a:spcAft>
                <a:spcPts val="1200"/>
              </a:spcAft>
              <a:buNone/>
            </a:pPr>
            <a:r>
              <a:t/>
            </a:r>
            <a:endParaRPr sz="1500"/>
          </a:p>
        </p:txBody>
      </p:sp>
      <p:sp>
        <p:nvSpPr>
          <p:cNvPr id="230" name="Google Shape;230;p2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