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8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609" r:id="rId11"/>
    <p:sldId id="608" r:id="rId12"/>
    <p:sldId id="602" r:id="rId13"/>
    <p:sldId id="603" r:id="rId14"/>
    <p:sldId id="604" r:id="rId15"/>
    <p:sldId id="605" r:id="rId16"/>
    <p:sldId id="610" r:id="rId17"/>
    <p:sldId id="606" r:id="rId18"/>
    <p:sldId id="607" r:id="rId19"/>
    <p:sldId id="530" r:id="rId20"/>
    <p:sldId id="538" r:id="rId21"/>
    <p:sldId id="539" r:id="rId22"/>
    <p:sldId id="540" r:id="rId23"/>
    <p:sldId id="541" r:id="rId24"/>
    <p:sldId id="600" r:id="rId25"/>
    <p:sldId id="601" r:id="rId26"/>
    <p:sldId id="542" r:id="rId27"/>
    <p:sldId id="543" r:id="rId28"/>
    <p:sldId id="544" r:id="rId29"/>
    <p:sldId id="545" r:id="rId30"/>
    <p:sldId id="546" r:id="rId31"/>
    <p:sldId id="547" r:id="rId32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06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7.xml"/><Relationship Id="rId3" Type="http://schemas.openxmlformats.org/officeDocument/2006/relationships/slide" Target="slides/slide14.xml"/><Relationship Id="rId7" Type="http://schemas.openxmlformats.org/officeDocument/2006/relationships/slide" Target="slides/slide21.xml"/><Relationship Id="rId2" Type="http://schemas.openxmlformats.org/officeDocument/2006/relationships/slide" Target="slides/slide13.xml"/><Relationship Id="rId1" Type="http://schemas.openxmlformats.org/officeDocument/2006/relationships/slide" Target="slides/slide12.xml"/><Relationship Id="rId6" Type="http://schemas.openxmlformats.org/officeDocument/2006/relationships/slide" Target="slides/slide20.xml"/><Relationship Id="rId11" Type="http://schemas.openxmlformats.org/officeDocument/2006/relationships/slide" Target="slides/slide30.xml"/><Relationship Id="rId5" Type="http://schemas.openxmlformats.org/officeDocument/2006/relationships/slide" Target="slides/slide16.xml"/><Relationship Id="rId10" Type="http://schemas.openxmlformats.org/officeDocument/2006/relationships/slide" Target="slides/slide29.xml"/><Relationship Id="rId4" Type="http://schemas.openxmlformats.org/officeDocument/2006/relationships/slide" Target="slides/slide15.xml"/><Relationship Id="rId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E317DE1D-E05B-43DE-AC9C-0F087325F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9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605130-1AAA-426B-9166-621806B45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750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D38DB97-76E2-49AD-BFCB-C5FF80FD9778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5422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72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40D350A5-5E01-439A-8C25-9A6E1B8D201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</a:t>
            </a:r>
            <a:r>
              <a:rPr lang="en-US" altLang="en-US" sz="4800" dirty="0"/>
              <a:t>9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ILP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29,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u="sng" dirty="0" smtClean="0"/>
              <a:t>Classical</a:t>
            </a:r>
            <a:r>
              <a:rPr lang="en-US" altLang="en-US" dirty="0" smtClean="0"/>
              <a:t> (machine independent, done at IR level)</a:t>
            </a:r>
          </a:p>
          <a:p>
            <a:pPr lvl="1"/>
            <a:r>
              <a:rPr lang="en-US" altLang="en-US" dirty="0" smtClean="0"/>
              <a:t>Reducing operation count (redundancy elimination)</a:t>
            </a:r>
          </a:p>
          <a:p>
            <a:pPr lvl="1"/>
            <a:r>
              <a:rPr lang="en-US" altLang="en-US" dirty="0" smtClean="0"/>
              <a:t>Simplifying operations</a:t>
            </a:r>
          </a:p>
          <a:p>
            <a:pPr lvl="1"/>
            <a:r>
              <a:rPr lang="en-US" altLang="en-US" dirty="0" smtClean="0"/>
              <a:t>Generally good for any kind of machine</a:t>
            </a:r>
          </a:p>
          <a:p>
            <a:r>
              <a:rPr lang="en-US" altLang="en-US" dirty="0" smtClean="0"/>
              <a:t>We went through</a:t>
            </a:r>
          </a:p>
          <a:p>
            <a:pPr lvl="1"/>
            <a:r>
              <a:rPr lang="en-US" altLang="en-US" dirty="0"/>
              <a:t>D</a:t>
            </a:r>
            <a:r>
              <a:rPr lang="en-US" altLang="en-US" dirty="0" smtClean="0"/>
              <a:t>ead code elimination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onstant propagation</a:t>
            </a:r>
          </a:p>
          <a:p>
            <a:pPr lvl="1"/>
            <a:r>
              <a:rPr lang="en-US" altLang="en-US" dirty="0" smtClean="0"/>
              <a:t>Constant folding</a:t>
            </a:r>
          </a:p>
          <a:p>
            <a:pPr lvl="1"/>
            <a:r>
              <a:rPr lang="en-US" altLang="en-US" dirty="0"/>
              <a:t>C</a:t>
            </a:r>
            <a:r>
              <a:rPr lang="en-US" altLang="en-US" dirty="0" smtClean="0"/>
              <a:t>opy propagation</a:t>
            </a:r>
          </a:p>
          <a:p>
            <a:pPr lvl="1"/>
            <a:r>
              <a:rPr lang="en-US" altLang="en-US" dirty="0" smtClean="0"/>
              <a:t>CSE</a:t>
            </a:r>
          </a:p>
          <a:p>
            <a:pPr lvl="1"/>
            <a:r>
              <a:rPr lang="en-US" altLang="en-US" dirty="0" smtClean="0"/>
              <a:t>LICM</a:t>
            </a:r>
          </a:p>
        </p:txBody>
      </p:sp>
    </p:spTree>
    <p:extLst>
      <p:ext uri="{BB962C8B-B14F-4D97-AF65-F5344CB8AC3E}">
        <p14:creationId xmlns:p14="http://schemas.microsoft.com/office/powerpoint/2010/main" val="12906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From Last Time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</a:t>
            </a:r>
            <a:r>
              <a:rPr lang="en-US" altLang="en-US" dirty="0" smtClean="0">
                <a:solidFill>
                  <a:srgbClr val="FF0000"/>
                </a:solidFill>
              </a:rPr>
              <a:t>r7 &lt;&lt; 3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</a:t>
            </a:r>
            <a:r>
              <a:rPr lang="en-US" altLang="en-US" dirty="0" smtClean="0"/>
              <a:t> </a:t>
            </a:r>
            <a:r>
              <a:rPr lang="en-US" altLang="en-US" dirty="0"/>
              <a:t>+ r2</a:t>
            </a:r>
          </a:p>
          <a:p>
            <a:r>
              <a:rPr lang="en-US" altLang="en-US" dirty="0"/>
              <a:t>13. r1 = </a:t>
            </a:r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ubsequent dead code elimination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2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5737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5422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81113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293485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615950"/>
          </a:xfrm>
        </p:spPr>
        <p:txBody>
          <a:bodyPr/>
          <a:lstStyle/>
          <a:p>
            <a:r>
              <a:rPr lang="en-US" altLang="en-US" dirty="0" smtClean="0"/>
              <a:t>Induction Variable Strength Reduction </a:t>
            </a:r>
            <a:r>
              <a:rPr lang="en-US" altLang="en-US" dirty="0" smtClean="0"/>
              <a:t>- Example</a:t>
            </a:r>
            <a:endParaRPr lang="en-US" altLang="en-US" dirty="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24200" y="42672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105400" y="42672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114800" y="52578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581400" y="3886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724400" y="38862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048000" y="586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3048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0480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867400" y="4800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5257800" y="594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52578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37125" y="3467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3429000" y="182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3414713" y="3200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3008313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5988050" y="3930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3559175" y="52800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3559175" y="61579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859361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1144503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  <p:extLst>
      <p:ext uri="{BB962C8B-B14F-4D97-AF65-F5344CB8AC3E}">
        <p14:creationId xmlns:p14="http://schemas.microsoft.com/office/powerpoint/2010/main" val="69198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ILP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Traditional optimizations</a:t>
            </a:r>
          </a:p>
          <a:p>
            <a:pPr lvl="1"/>
            <a:r>
              <a:rPr lang="en-US" altLang="en-US" smtClean="0"/>
              <a:t>Redundancy elimination</a:t>
            </a:r>
          </a:p>
          <a:p>
            <a:pPr lvl="1"/>
            <a:r>
              <a:rPr lang="en-US" altLang="en-US" smtClean="0"/>
              <a:t>Reducing operation count</a:t>
            </a:r>
          </a:p>
          <a:p>
            <a:r>
              <a:rPr lang="en-US" altLang="en-US" smtClean="0"/>
              <a:t>ILP (instruction-level parallelism) optimizations</a:t>
            </a:r>
          </a:p>
          <a:p>
            <a:pPr lvl="1"/>
            <a:r>
              <a:rPr lang="en-US" altLang="en-US" smtClean="0"/>
              <a:t>Increase the amount of parallelism and the ability to overlap operations</a:t>
            </a:r>
          </a:p>
          <a:p>
            <a:pPr lvl="1"/>
            <a:r>
              <a:rPr lang="en-US" altLang="en-US" smtClean="0"/>
              <a:t>Operation count is secondary, often trade parallelism for extra instructions (avoid code explosion)</a:t>
            </a:r>
          </a:p>
          <a:p>
            <a:r>
              <a:rPr lang="en-US" altLang="en-US" smtClean="0"/>
              <a:t>ILP increased by breaking dependences</a:t>
            </a:r>
          </a:p>
          <a:p>
            <a:pPr lvl="1"/>
            <a:r>
              <a:rPr lang="en-US" altLang="en-US" smtClean="0"/>
              <a:t>True or flow = read after write dependence</a:t>
            </a:r>
          </a:p>
          <a:p>
            <a:pPr lvl="1"/>
            <a:r>
              <a:rPr lang="en-US" altLang="en-US" smtClean="0"/>
              <a:t>False or (anti/output) = write after read, write after write</a:t>
            </a:r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Hopefully everyone is making some progress on HW 2</a:t>
            </a:r>
          </a:p>
          <a:p>
            <a:r>
              <a:rPr lang="en-US" altLang="en-US" smtClean="0"/>
              <a:t>Today’s class</a:t>
            </a:r>
          </a:p>
          <a:p>
            <a:pPr lvl="1"/>
            <a:r>
              <a:rPr lang="en-US" altLang="en-US" smtClean="0"/>
              <a:t>“Compiler Code Transformations for Superscalar-Based High-Performance Systems,” S. Mahlke, W. Chen, J. Gyllenhaal, W. Hwu, P, Chang, and T. Kiyohara, </a:t>
            </a:r>
            <a:r>
              <a:rPr lang="en-US" altLang="en-US" i="1" smtClean="0"/>
              <a:t>Proceedings of Supercomputing '92</a:t>
            </a:r>
            <a:r>
              <a:rPr lang="en-US" altLang="en-US" smtClean="0"/>
              <a:t>, Nov. 1992, pp. 808-817</a:t>
            </a:r>
          </a:p>
          <a:p>
            <a:r>
              <a:rPr lang="en-US" altLang="en-US" smtClean="0"/>
              <a:t>Next class (code generation)</a:t>
            </a:r>
          </a:p>
          <a:p>
            <a:pPr lvl="1"/>
            <a:r>
              <a:rPr lang="en-US" altLang="en-US" smtClean="0"/>
              <a:t>“Machine Description Driven Compilers for EPIC Processors”, B. Rau, V. Kathail, and S. Aditya, HP Technical Report, HPL-98-40, 1998. (long paper but informative)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>
              <a:latin typeface="Arial" panose="020B0604020202020204" pitchFamily="34" charset="0"/>
            </a:endParaRP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5308600" y="2743200"/>
            <a:ext cx="2209800" cy="1676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 Substitution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Generation of expressions by compiler frontends is very sequential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Account for operator precedence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Apply left-to-right within same precedence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Back substitution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Create larger expressions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Iteratively substitute RHS expression for LHS variable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Note – may correspond to multiple source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Enable subsequent optis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Re-compute expression in a more favorable manner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22913" y="2820988"/>
            <a:ext cx="1781175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1. r9 = r1 + r2</a:t>
            </a:r>
          </a:p>
          <a:p>
            <a:r>
              <a:rPr lang="en-US" altLang="en-US" b="1"/>
              <a:t>2. r10 = r9 + r3</a:t>
            </a:r>
          </a:p>
          <a:p>
            <a:r>
              <a:rPr lang="en-US" altLang="en-US" b="1"/>
              <a:t>3. r11 = r10 - r4</a:t>
            </a:r>
          </a:p>
          <a:p>
            <a:r>
              <a:rPr lang="en-US" altLang="en-US" b="1"/>
              <a:t>4. r12 = r11 + r5</a:t>
            </a:r>
          </a:p>
          <a:p>
            <a:r>
              <a:rPr lang="en-US" altLang="en-US" b="1"/>
              <a:t>5. r13 = r12 – r6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4876800" y="4492625"/>
            <a:ext cx="3473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Subs r12: </a:t>
            </a:r>
          </a:p>
          <a:p>
            <a:r>
              <a:rPr lang="en-US" altLang="en-US" b="1"/>
              <a:t>    r13 = r11 + r5 – r6</a:t>
            </a:r>
          </a:p>
          <a:p>
            <a:r>
              <a:rPr lang="en-US" altLang="en-US" b="1"/>
              <a:t>Subs r11:</a:t>
            </a:r>
          </a:p>
          <a:p>
            <a:r>
              <a:rPr lang="en-US" altLang="en-US" b="1"/>
              <a:t>    r13 = r10 – r4 + r5 – r6</a:t>
            </a:r>
          </a:p>
          <a:p>
            <a:r>
              <a:rPr lang="en-US" altLang="en-US" b="1"/>
              <a:t>Subs r10</a:t>
            </a:r>
          </a:p>
          <a:p>
            <a:r>
              <a:rPr lang="en-US" altLang="en-US" b="1"/>
              <a:t>    r13 = r9 + r3 – r4 + r5 – r6</a:t>
            </a:r>
          </a:p>
          <a:p>
            <a:r>
              <a:rPr lang="en-US" altLang="en-US" b="1"/>
              <a:t>Subs r9</a:t>
            </a:r>
          </a:p>
          <a:p>
            <a:r>
              <a:rPr lang="en-US" altLang="en-US" b="1"/>
              <a:t>    r13 = r1 + r2 + r3 – r4 + r5 – r6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029200" y="197802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y = a + b + c – d + e – f;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Tree Height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1800" smtClean="0"/>
              <a:t>Re-compute expression as a balanced binary tree</a:t>
            </a:r>
          </a:p>
          <a:p>
            <a:pPr lvl="1"/>
            <a:r>
              <a:rPr lang="en-US" altLang="en-US" sz="1600" smtClean="0"/>
              <a:t>Obey precedence rules</a:t>
            </a:r>
          </a:p>
          <a:p>
            <a:pPr lvl="1"/>
            <a:r>
              <a:rPr lang="en-US" altLang="en-US" sz="1600" smtClean="0"/>
              <a:t>Essentially re-parenthesize</a:t>
            </a:r>
          </a:p>
          <a:p>
            <a:pPr lvl="1"/>
            <a:r>
              <a:rPr lang="en-US" altLang="en-US" sz="1600" smtClean="0"/>
              <a:t>Combine literals if possible</a:t>
            </a:r>
          </a:p>
          <a:p>
            <a:r>
              <a:rPr lang="en-US" altLang="en-US" sz="1800" smtClean="0"/>
              <a:t>Effects</a:t>
            </a:r>
          </a:p>
          <a:p>
            <a:pPr lvl="1"/>
            <a:r>
              <a:rPr lang="en-US" altLang="en-US" sz="1600" smtClean="0"/>
              <a:t>Height reduced (n terms)</a:t>
            </a:r>
          </a:p>
          <a:p>
            <a:pPr lvl="2"/>
            <a:r>
              <a:rPr lang="en-US" altLang="en-US" sz="1400" smtClean="0"/>
              <a:t>n-1 (assuming unit latency)</a:t>
            </a:r>
          </a:p>
          <a:p>
            <a:pPr lvl="2"/>
            <a:r>
              <a:rPr lang="en-US" altLang="en-US" sz="1400" smtClean="0"/>
              <a:t>ceil(log2(n))</a:t>
            </a:r>
          </a:p>
          <a:p>
            <a:pPr lvl="1"/>
            <a:r>
              <a:rPr lang="en-US" altLang="en-US" sz="1600" smtClean="0"/>
              <a:t>Number of operations remains constant</a:t>
            </a:r>
          </a:p>
          <a:p>
            <a:pPr lvl="1"/>
            <a:r>
              <a:rPr lang="en-US" altLang="en-US" sz="1600" smtClean="0"/>
              <a:t>Cost</a:t>
            </a:r>
          </a:p>
          <a:p>
            <a:pPr lvl="2"/>
            <a:r>
              <a:rPr lang="en-US" altLang="en-US" sz="1400" smtClean="0"/>
              <a:t>Temporary registers “live” longer</a:t>
            </a:r>
          </a:p>
          <a:p>
            <a:pPr lvl="1"/>
            <a:r>
              <a:rPr lang="en-US" altLang="en-US" sz="1600" smtClean="0"/>
              <a:t>Watch out for</a:t>
            </a:r>
          </a:p>
          <a:p>
            <a:pPr lvl="2"/>
            <a:r>
              <a:rPr lang="en-US" altLang="en-US" sz="1400" smtClean="0"/>
              <a:t>Always ok for integer arithmetic</a:t>
            </a:r>
          </a:p>
          <a:p>
            <a:pPr lvl="2"/>
            <a:r>
              <a:rPr lang="en-US" altLang="en-US" sz="1400" smtClean="0"/>
              <a:t>Floating-point – may not be!!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2800" y="1600200"/>
            <a:ext cx="1470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r9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r10 = r9 + r3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r10 - r4</a:t>
            </a:r>
          </a:p>
          <a:p>
            <a:r>
              <a:rPr lang="en-US" altLang="en-US">
                <a:solidFill>
                  <a:schemeClr val="tx1"/>
                </a:solidFill>
              </a:rPr>
              <a:t>r12 = r11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r12 – r6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486400" y="3200400"/>
            <a:ext cx="306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 = r1 + r2 + r3 – r4 + r5 – r6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029200" y="3810000"/>
            <a:ext cx="808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+ r2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198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r3 – r4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39000" y="38100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r5 – r6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562600" y="41941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019800" y="4194175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867400" y="48006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096000" y="5108575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6553200" y="4194175"/>
            <a:ext cx="1143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324600" y="5715000"/>
            <a:ext cx="31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77000" y="60991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72400" y="4648200"/>
            <a:ext cx="1330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t1 = r1 + r2</a:t>
            </a:r>
          </a:p>
          <a:p>
            <a:r>
              <a:rPr lang="en-US" altLang="en-US">
                <a:solidFill>
                  <a:schemeClr val="tx1"/>
                </a:solidFill>
              </a:rPr>
              <a:t>t2 = r3 – r4</a:t>
            </a:r>
          </a:p>
          <a:p>
            <a:r>
              <a:rPr lang="en-US" altLang="en-US">
                <a:solidFill>
                  <a:schemeClr val="tx1"/>
                </a:solidFill>
              </a:rPr>
              <a:t>t3 = r5 – r6</a:t>
            </a:r>
          </a:p>
          <a:p>
            <a:r>
              <a:rPr lang="en-US" altLang="en-US">
                <a:solidFill>
                  <a:schemeClr val="tx1"/>
                </a:solidFill>
              </a:rPr>
              <a:t>t4 = t1 + t2</a:t>
            </a:r>
          </a:p>
          <a:p>
            <a:r>
              <a:rPr lang="en-US" altLang="en-US">
                <a:solidFill>
                  <a:schemeClr val="tx1"/>
                </a:solidFill>
              </a:rPr>
              <a:t>r13 = t4 + t3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248400" y="63246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181600" y="28956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after back subs: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096000" y="1600200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original: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80325" y="4308475"/>
            <a:ext cx="1155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final code: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24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581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1148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648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054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906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0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</a:t>
            </a:r>
            <a:r>
              <a:rPr lang="en-US" altLang="en-US" dirty="0" smtClean="0"/>
              <a:t>multiple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f trip count</a:t>
            </a:r>
            <a:endParaRPr lang="en-US" altLang="en-US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Want to remove early exit branches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Trip count = 400/4 = 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iter3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>
                <a:solidFill>
                  <a:srgbClr val="00B050"/>
                </a:solidFill>
              </a:rPr>
              <a:t>iter4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3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13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773660" y="6822043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Course Project – Time to Start Thinking About This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7696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Mission statement:  Design and implement something “interesting” in a compiler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LLVM preferred, but others are fine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Groups of 2-4 people (1 or 5 persons is possible in some cases)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Extend existing research paper or go out on your own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Topic areas (Not in any priority order)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Automatic parallelization/</a:t>
            </a:r>
            <a:r>
              <a:rPr lang="en-US" altLang="en-US" sz="1800" dirty="0" err="1" smtClean="0"/>
              <a:t>SIMDization</a:t>
            </a:r>
            <a:endParaRPr lang="en-US" altLang="en-US" sz="18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High level synthesis/FPGAs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Approximate computing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Memory system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Reliability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Energy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Dynamic optimization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Optimizing for GPUs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23706" y="6436577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Projects – Timetable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422977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Now</a:t>
            </a:r>
          </a:p>
          <a:p>
            <a:pPr lvl="1"/>
            <a:r>
              <a:rPr lang="en-US" altLang="en-US" sz="1800" dirty="0" smtClean="0"/>
              <a:t>Start thinking about potential topics, identify group members</a:t>
            </a:r>
          </a:p>
          <a:p>
            <a:r>
              <a:rPr lang="en-US" altLang="en-US" sz="2000" dirty="0" smtClean="0"/>
              <a:t>Oct 18-25: Project discussions, </a:t>
            </a:r>
            <a:r>
              <a:rPr lang="en-US" altLang="en-US" sz="1800" dirty="0" smtClean="0"/>
              <a:t>No class Oct 18 (Mon, Fall Break), Oct 20 (Wed), Oct 25 (Mon)</a:t>
            </a:r>
          </a:p>
          <a:p>
            <a:pPr lvl="1"/>
            <a:r>
              <a:rPr lang="en-US" altLang="en-US" sz="1800" dirty="0" smtClean="0"/>
              <a:t>GSIs and I will meet with each group virtually for 10 mins, slot signups the week before Oct 11-15</a:t>
            </a:r>
          </a:p>
          <a:p>
            <a:pPr lvl="1"/>
            <a:r>
              <a:rPr lang="en-US" altLang="en-US" sz="1800" dirty="0" smtClean="0"/>
              <a:t>Ideas/proposal discussed at meeting</a:t>
            </a:r>
          </a:p>
          <a:p>
            <a:pPr lvl="1"/>
            <a:r>
              <a:rPr lang="en-US" altLang="en-US" sz="1800" dirty="0" smtClean="0"/>
              <a:t>Short written proposal (a paragraph plus some references) due Wed, Oct 27 from each group, submit via email </a:t>
            </a:r>
          </a:p>
          <a:p>
            <a:r>
              <a:rPr lang="en-US" altLang="en-US" sz="2000" dirty="0" smtClean="0"/>
              <a:t>Nov </a:t>
            </a:r>
            <a:r>
              <a:rPr lang="en-US" altLang="en-US" sz="2000" dirty="0"/>
              <a:t>8</a:t>
            </a:r>
            <a:r>
              <a:rPr lang="en-US" altLang="en-US" sz="2000" dirty="0" smtClean="0"/>
              <a:t> – End of semester: Research presentations</a:t>
            </a:r>
          </a:p>
          <a:p>
            <a:pPr lvl="1"/>
            <a:r>
              <a:rPr lang="en-US" altLang="en-US" sz="1800" dirty="0" smtClean="0"/>
              <a:t>Each group presents a research paper related to their project (15 mins) –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details later</a:t>
            </a:r>
          </a:p>
          <a:p>
            <a:r>
              <a:rPr lang="en-US" altLang="en-US" sz="2000" dirty="0" smtClean="0"/>
              <a:t>Mid-Late Nov </a:t>
            </a:r>
            <a:r>
              <a:rPr lang="en-US" altLang="en-US" sz="2400" dirty="0" smtClean="0"/>
              <a:t>- </a:t>
            </a:r>
            <a:r>
              <a:rPr lang="en-US" altLang="en-US" sz="1800" dirty="0" smtClean="0"/>
              <a:t>Optional quick discussion with groups on progress</a:t>
            </a:r>
          </a:p>
          <a:p>
            <a:r>
              <a:rPr lang="en-US" altLang="en-US" sz="2000" dirty="0" smtClean="0"/>
              <a:t>Dec 9-16: Project demos</a:t>
            </a:r>
          </a:p>
          <a:p>
            <a:pPr lvl="1"/>
            <a:r>
              <a:rPr lang="en-US" altLang="en-US" sz="1800" dirty="0" smtClean="0"/>
              <a:t>Each group, 15 min slot - Presentation/Demo/whatever you like</a:t>
            </a:r>
          </a:p>
          <a:p>
            <a:pPr lvl="1"/>
            <a:r>
              <a:rPr lang="en-US" altLang="en-US" sz="1800" dirty="0" smtClean="0"/>
              <a:t>Turn in short report on your project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 smtClean="0"/>
              <a:t>Sample Project Ideas (Traditional)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 smtClean="0"/>
              <a:t>Memory system</a:t>
            </a:r>
          </a:p>
          <a:p>
            <a:pPr lvl="1"/>
            <a:r>
              <a:rPr lang="en-US" altLang="en-US" smtClean="0"/>
              <a:t>Cache profiler for LLVM IR – miss rates, stride determination</a:t>
            </a:r>
          </a:p>
          <a:p>
            <a:pPr lvl="1"/>
            <a:r>
              <a:rPr lang="en-US" altLang="en-US" smtClean="0"/>
              <a:t>Data cache prefetching, cache bypassing, scratch pad memories</a:t>
            </a:r>
          </a:p>
          <a:p>
            <a:pPr lvl="1"/>
            <a:r>
              <a:rPr lang="en-US" altLang="en-US" smtClean="0"/>
              <a:t>Data layout for improved cache behavior</a:t>
            </a:r>
          </a:p>
          <a:p>
            <a:pPr lvl="1"/>
            <a:r>
              <a:rPr lang="en-US" altLang="en-US" smtClean="0"/>
              <a:t>Advanced loads – move up to hide latency</a:t>
            </a:r>
          </a:p>
          <a:p>
            <a:r>
              <a:rPr lang="en-US" altLang="en-US" smtClean="0"/>
              <a:t>Control/Dataflow optimization</a:t>
            </a:r>
          </a:p>
          <a:p>
            <a:pPr lvl="1"/>
            <a:r>
              <a:rPr lang="en-US" altLang="en-US" smtClean="0"/>
              <a:t>Superblock formation</a:t>
            </a:r>
          </a:p>
          <a:p>
            <a:pPr lvl="1"/>
            <a:r>
              <a:rPr lang="en-US" altLang="en-US" smtClean="0"/>
              <a:t>Make an LLVM optimization smarter with profile data</a:t>
            </a:r>
          </a:p>
          <a:p>
            <a:pPr lvl="1"/>
            <a:r>
              <a:rPr lang="en-US" altLang="en-US" smtClean="0"/>
              <a:t>Implement optimization not in LLVM</a:t>
            </a:r>
          </a:p>
          <a:p>
            <a:r>
              <a:rPr lang="en-US" altLang="en-US" smtClean="0">
                <a:sym typeface="Wingdings" panose="05000000000000000000" pitchFamily="2" charset="2"/>
              </a:rPr>
              <a:t>Reliability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AVF profiling, vulnerability analysis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Selective code duplication for soft error protection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Low-cost fault detection and/or recovery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Efficient soft error protection on GPUs/SIMD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615950"/>
          </a:xfrm>
        </p:spPr>
        <p:txBody>
          <a:bodyPr/>
          <a:lstStyle/>
          <a:p>
            <a:r>
              <a:rPr lang="en-US" altLang="en-US" smtClean="0"/>
              <a:t>Sample Project Ideas (Traditional cont)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r>
              <a:rPr lang="en-US" altLang="en-US" smtClean="0"/>
              <a:t>Energy</a:t>
            </a:r>
          </a:p>
          <a:p>
            <a:pPr lvl="1"/>
            <a:r>
              <a:rPr lang="en-US" altLang="en-US" smtClean="0"/>
              <a:t>Minimizing instruction bit flips</a:t>
            </a:r>
          </a:p>
          <a:p>
            <a:pPr lvl="1"/>
            <a:r>
              <a:rPr lang="en-US" altLang="en-US" smtClean="0"/>
              <a:t>Deactivate parts of processor (FUs, registers, cache)</a:t>
            </a:r>
          </a:p>
          <a:p>
            <a:pPr lvl="1"/>
            <a:r>
              <a:rPr lang="en-US" altLang="en-US" smtClean="0"/>
              <a:t>Use different processors (e.g., big.LITTLE)</a:t>
            </a:r>
          </a:p>
          <a:p>
            <a:r>
              <a:rPr lang="en-US" altLang="en-US" smtClean="0"/>
              <a:t>Security/Safety</a:t>
            </a:r>
          </a:p>
          <a:p>
            <a:pPr lvl="1"/>
            <a:r>
              <a:rPr lang="en-US" altLang="en-US" smtClean="0"/>
              <a:t>Efficient taint/information flow tracking</a:t>
            </a:r>
          </a:p>
          <a:p>
            <a:pPr lvl="1"/>
            <a:r>
              <a:rPr lang="en-US" altLang="en-US" smtClean="0"/>
              <a:t>Automatic mitigation methods – obfuscation for side channels</a:t>
            </a:r>
          </a:p>
          <a:p>
            <a:pPr lvl="1"/>
            <a:r>
              <a:rPr lang="en-US" altLang="en-US" smtClean="0"/>
              <a:t>Preventing control flow exploits</a:t>
            </a:r>
          </a:p>
          <a:p>
            <a:pPr lvl="1"/>
            <a:r>
              <a:rPr lang="en-US" altLang="en-US" smtClean="0"/>
              <a:t>Rule compliance checking (driving rules for AV software)</a:t>
            </a:r>
          </a:p>
          <a:p>
            <a:pPr lvl="1"/>
            <a:r>
              <a:rPr lang="en-US" altLang="en-US" smtClean="0"/>
              <a:t>Run-time safety verification</a:t>
            </a:r>
          </a:p>
          <a:p>
            <a:r>
              <a:rPr lang="en-US" altLang="en-US" smtClean="0"/>
              <a:t>Dealing with pointers</a:t>
            </a:r>
          </a:p>
          <a:p>
            <a:pPr lvl="1"/>
            <a:r>
              <a:rPr lang="en-US" altLang="en-US" smtClean="0"/>
              <a:t>Memory dependence analysis – try to improve on LLVM</a:t>
            </a:r>
          </a:p>
          <a:p>
            <a:pPr lvl="1"/>
            <a:r>
              <a:rPr lang="en-US" altLang="en-US" smtClean="0"/>
              <a:t>Using dependence speculation for optimization or code reordering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Project Ideas (Parallelism)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489075"/>
            <a:ext cx="7696200" cy="5216525"/>
          </a:xfrm>
        </p:spPr>
        <p:txBody>
          <a:bodyPr/>
          <a:lstStyle/>
          <a:p>
            <a:r>
              <a:rPr lang="en-US" altLang="en-US" smtClean="0"/>
              <a:t>Optimizing for GPUs</a:t>
            </a:r>
          </a:p>
          <a:p>
            <a:pPr lvl="1"/>
            <a:r>
              <a:rPr lang="en-US" altLang="en-US" smtClean="0"/>
              <a:t>Dumb OpenCL/CUDA </a:t>
            </a:r>
            <a:r>
              <a:rPr lang="en-US" altLang="en-US" smtClean="0">
                <a:sym typeface="Wingdings" panose="05000000000000000000" pitchFamily="2" charset="2"/>
              </a:rPr>
              <a:t> smart OpenCL/CUDA – selection of threads/blocks and managing on-chip memory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Reducing uncoalesced memory accesses – measurement of uncoalesced accesses, code restructuring to reduce these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Matlab  CUDA/OpenCL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Kernel partitioning across multiple GPUs</a:t>
            </a:r>
          </a:p>
          <a:p>
            <a:r>
              <a:rPr lang="en-US" altLang="en-US" smtClean="0"/>
              <a:t>Parallelization/SIMDization</a:t>
            </a:r>
          </a:p>
          <a:p>
            <a:pPr lvl="1"/>
            <a:r>
              <a:rPr lang="en-US" altLang="en-US" smtClean="0"/>
              <a:t>DOALL loop parallelization, dependence breaking transformations</a:t>
            </a:r>
          </a:p>
          <a:p>
            <a:pPr lvl="1"/>
            <a:r>
              <a:rPr lang="en-US" altLang="en-US" smtClean="0"/>
              <a:t>DSWP parallelization</a:t>
            </a:r>
          </a:p>
          <a:p>
            <a:pPr lvl="1"/>
            <a:r>
              <a:rPr lang="en-US" altLang="en-US" smtClean="0"/>
              <a:t>Access-execute program decomposition</a:t>
            </a:r>
            <a:endParaRPr lang="en-US" altLang="en-US" smtClean="0">
              <a:sym typeface="Wingdings" panose="05000000000000000000" pitchFamily="2" charset="2"/>
            </a:endParaRP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Project Ideas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7924800" cy="5216525"/>
          </a:xfrm>
        </p:spPr>
        <p:txBody>
          <a:bodyPr/>
          <a:lstStyle/>
          <a:p>
            <a:r>
              <a:rPr lang="en-US" altLang="en-US" smtClean="0"/>
              <a:t>Dynamic optimization (Dynamo, LLVM, Dalvik VM)</a:t>
            </a:r>
          </a:p>
          <a:p>
            <a:pPr lvl="1"/>
            <a:r>
              <a:rPr lang="en-US" altLang="en-US" smtClean="0"/>
              <a:t>Run-time DOALL loop parallelization</a:t>
            </a:r>
          </a:p>
          <a:p>
            <a:pPr lvl="1"/>
            <a:r>
              <a:rPr lang="en-US" altLang="en-US" smtClean="0"/>
              <a:t>Run-time program analysis for reliability/security</a:t>
            </a:r>
          </a:p>
          <a:p>
            <a:pPr lvl="1"/>
            <a:r>
              <a:rPr lang="en-US" altLang="en-US" smtClean="0"/>
              <a:t>Run-time profiling tools (cache, memory dependence, etc.)</a:t>
            </a:r>
          </a:p>
          <a:p>
            <a:r>
              <a:rPr lang="en-US" altLang="en-US" smtClean="0"/>
              <a:t>Binary optimizer</a:t>
            </a:r>
          </a:p>
          <a:p>
            <a:pPr lvl="1"/>
            <a:r>
              <a:rPr lang="en-US" altLang="en-US" smtClean="0"/>
              <a:t>Arm binary to LLVM IR, de-register allocation</a:t>
            </a:r>
          </a:p>
          <a:p>
            <a:r>
              <a:rPr lang="en-US" altLang="en-US" smtClean="0"/>
              <a:t>High level synthesis</a:t>
            </a:r>
          </a:p>
          <a:p>
            <a:pPr lvl="1"/>
            <a:r>
              <a:rPr lang="en-US" altLang="en-US" smtClean="0"/>
              <a:t>Custom instructions - finding most common instruction patterns, constrained by inputs/outputs</a:t>
            </a:r>
          </a:p>
          <a:p>
            <a:pPr lvl="1"/>
            <a:r>
              <a:rPr lang="en-US" altLang="en-US" smtClean="0"/>
              <a:t>Int/FP precision analysis, Float to fixed point</a:t>
            </a:r>
          </a:p>
          <a:p>
            <a:pPr lvl="1"/>
            <a:r>
              <a:rPr lang="en-US" altLang="en-US" smtClean="0"/>
              <a:t>Custom data path synthesis</a:t>
            </a:r>
          </a:p>
          <a:p>
            <a:pPr lvl="1"/>
            <a:r>
              <a:rPr lang="en-US" altLang="en-US" smtClean="0"/>
              <a:t>Customized memory systems (e.g., sparse data structs)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And Yet a Few More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Approximate computing</a:t>
            </a:r>
          </a:p>
          <a:p>
            <a:pPr lvl="1"/>
            <a:r>
              <a:rPr lang="en-US" altLang="en-US" dirty="0" smtClean="0"/>
              <a:t>New approximation optimizations (lookup tables, loop perforation, tiling)</a:t>
            </a:r>
          </a:p>
          <a:p>
            <a:pPr lvl="1"/>
            <a:r>
              <a:rPr lang="en-US" altLang="en-US" dirty="0" smtClean="0"/>
              <a:t>Impact of local approximation on global program outcome</a:t>
            </a:r>
          </a:p>
          <a:p>
            <a:pPr lvl="1"/>
            <a:r>
              <a:rPr lang="en-US" altLang="en-US" dirty="0" smtClean="0"/>
              <a:t>Program distillation - create a subset program with equivalent memory/branch behavior</a:t>
            </a:r>
          </a:p>
          <a:p>
            <a:r>
              <a:rPr lang="en-US" altLang="en-US" dirty="0" smtClean="0"/>
              <a:t>Machine learning</a:t>
            </a:r>
          </a:p>
          <a:p>
            <a:pPr lvl="1"/>
            <a:r>
              <a:rPr lang="en-US" altLang="en-US" dirty="0" smtClean="0"/>
              <a:t>Using ML/search to guide optimizations (e.g., unroll factors)</a:t>
            </a:r>
          </a:p>
          <a:p>
            <a:pPr lvl="1"/>
            <a:r>
              <a:rPr lang="en-US" altLang="en-US" dirty="0" smtClean="0"/>
              <a:t>Using ML/search to guide optimization choices (which </a:t>
            </a:r>
            <a:r>
              <a:rPr lang="en-US" altLang="en-US" dirty="0" err="1" smtClean="0"/>
              <a:t>optis</a:t>
            </a:r>
            <a:r>
              <a:rPr lang="en-US" altLang="en-US" dirty="0" smtClean="0"/>
              <a:t>/order)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Remember, don’t be constrained by my suggestions, you can pick other topics!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11319</TotalTime>
  <Words>3664</Words>
  <Application>Microsoft Office PowerPoint</Application>
  <PresentationFormat>Custom</PresentationFormat>
  <Paragraphs>756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Hewlett</vt:lpstr>
      <vt:lpstr>Monotype Sorts</vt:lpstr>
      <vt:lpstr>Times New Roman</vt:lpstr>
      <vt:lpstr>Wingdings</vt:lpstr>
      <vt:lpstr>hp new</vt:lpstr>
      <vt:lpstr>EECS 583 – Class 9 ILP Optimization</vt:lpstr>
      <vt:lpstr>Announcements &amp; Reading Material</vt:lpstr>
      <vt:lpstr>Course Project – Time to Start Thinking About This</vt:lpstr>
      <vt:lpstr>Course Projects – Timetable</vt:lpstr>
      <vt:lpstr>Sample Project Ideas (Traditional)</vt:lpstr>
      <vt:lpstr>Sample Project Ideas (Traditional cont)</vt:lpstr>
      <vt:lpstr>Sample Project Ideas (Parallelism)</vt:lpstr>
      <vt:lpstr>More Project Ideas</vt:lpstr>
      <vt:lpstr>And Yet a Few More</vt:lpstr>
      <vt:lpstr>From Last Time: Code Optimization</vt:lpstr>
      <vt:lpstr>Class Problem From Last Time - Solution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  <vt:lpstr>ILP Optimization</vt:lpstr>
      <vt:lpstr>Back Substitution</vt:lpstr>
      <vt:lpstr>Tree Height Reduction</vt:lpstr>
      <vt:lpstr>Class Problem</vt:lpstr>
      <vt:lpstr>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249</cp:revision>
  <cp:lastPrinted>2001-10-18T06:50:13Z</cp:lastPrinted>
  <dcterms:created xsi:type="dcterms:W3CDTF">1999-01-24T07:45:10Z</dcterms:created>
  <dcterms:modified xsi:type="dcterms:W3CDTF">2021-09-28T13:09:25Z</dcterms:modified>
</cp:coreProperties>
</file>