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13" r:id="rId11"/>
    <p:sldId id="514" r:id="rId12"/>
    <p:sldId id="515" r:id="rId13"/>
    <p:sldId id="533" r:id="rId14"/>
    <p:sldId id="523" r:id="rId15"/>
    <p:sldId id="534" r:id="rId16"/>
    <p:sldId id="525" r:id="rId17"/>
    <p:sldId id="535" r:id="rId18"/>
    <p:sldId id="526" r:id="rId19"/>
    <p:sldId id="527" r:id="rId20"/>
    <p:sldId id="528" r:id="rId21"/>
    <p:sldId id="532" r:id="rId2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6.xml"/><Relationship Id="rId3" Type="http://schemas.openxmlformats.org/officeDocument/2006/relationships/slide" Target="slides/slide7.xml"/><Relationship Id="rId7" Type="http://schemas.openxmlformats.org/officeDocument/2006/relationships/slide" Target="slides/slide15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4.xml"/><Relationship Id="rId11" Type="http://schemas.openxmlformats.org/officeDocument/2006/relationships/slide" Target="slides/slide19.xml"/><Relationship Id="rId5" Type="http://schemas.openxmlformats.org/officeDocument/2006/relationships/slide" Target="slides/slide11.xml"/><Relationship Id="rId10" Type="http://schemas.openxmlformats.org/officeDocument/2006/relationships/slide" Target="slides/slide18.xml"/><Relationship Id="rId4" Type="http://schemas.openxmlformats.org/officeDocument/2006/relationships/slide" Target="slides/slide10.xml"/><Relationship Id="rId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8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27,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Forward propagation of the RHS of moves</a:t>
            </a:r>
          </a:p>
          <a:p>
            <a:pPr lvl="1"/>
            <a:r>
              <a:rPr lang="en-US" altLang="en-US" sz="1800" smtClean="0"/>
              <a:t>r1 = r2</a:t>
            </a:r>
          </a:p>
          <a:p>
            <a:pPr lvl="1"/>
            <a:r>
              <a:rPr lang="en-US" altLang="en-US" sz="1800" smtClean="0"/>
              <a:t>…</a:t>
            </a:r>
          </a:p>
          <a:p>
            <a:pPr lvl="1"/>
            <a:r>
              <a:rPr lang="en-US" altLang="en-US" sz="1800" smtClean="0"/>
              <a:t>r4 = r1 + 1  </a:t>
            </a:r>
            <a:r>
              <a:rPr lang="en-US" altLang="en-US" sz="1800" smtClean="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 smtClean="0"/>
              <a:t>Benefits</a:t>
            </a:r>
          </a:p>
          <a:p>
            <a:pPr lvl="1"/>
            <a:r>
              <a:rPr lang="en-US" altLang="en-US" sz="1800" smtClean="0"/>
              <a:t>Reduce chain of dependences</a:t>
            </a:r>
          </a:p>
          <a:p>
            <a:pPr lvl="1"/>
            <a:r>
              <a:rPr lang="en-US" altLang="en-US" sz="1800" smtClean="0"/>
              <a:t>Eliminate the move</a:t>
            </a:r>
          </a:p>
          <a:p>
            <a:r>
              <a:rPr lang="en-US" altLang="en-US" sz="2000" smtClean="0"/>
              <a:t>Rules (ops X and Y)</a:t>
            </a:r>
          </a:p>
          <a:p>
            <a:pPr lvl="1"/>
            <a:r>
              <a:rPr lang="en-US" altLang="en-US" sz="1800" smtClean="0"/>
              <a:t>X is a move</a:t>
            </a:r>
          </a:p>
          <a:p>
            <a:pPr lvl="1"/>
            <a:r>
              <a:rPr lang="en-US" altLang="en-US" sz="1800" smtClean="0"/>
              <a:t>src1(X) is a register</a:t>
            </a:r>
          </a:p>
          <a:p>
            <a:pPr lvl="1"/>
            <a:r>
              <a:rPr lang="en-US" altLang="en-US" sz="1800" smtClean="0"/>
              <a:t>Y consumes dest(X)</a:t>
            </a:r>
          </a:p>
          <a:p>
            <a:pPr lvl="1"/>
            <a:r>
              <a:rPr lang="en-US" altLang="en-US" sz="1800" smtClean="0"/>
              <a:t>X.dest is an available def at Y</a:t>
            </a:r>
          </a:p>
          <a:p>
            <a:pPr lvl="1"/>
            <a:r>
              <a:rPr lang="en-US" altLang="en-US" sz="1800" smtClean="0"/>
              <a:t>X.src1 is an available expr at Y</a:t>
            </a:r>
          </a:p>
          <a:p>
            <a:pPr lvl="1"/>
            <a:endParaRPr lang="en-US" altLang="en-US" sz="18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Eliminate recomputation of an expression by reusing the previous result</a:t>
            </a:r>
          </a:p>
          <a:p>
            <a:pPr lvl="1"/>
            <a:r>
              <a:rPr lang="en-US" altLang="en-US" sz="1600" smtClean="0"/>
              <a:t>r1 = r2 * r3</a:t>
            </a:r>
          </a:p>
          <a:p>
            <a:pPr lvl="1"/>
            <a:r>
              <a:rPr lang="en-US" altLang="en-US" sz="1600" smtClean="0"/>
              <a:t>                   </a:t>
            </a:r>
            <a:r>
              <a:rPr lang="en-US" altLang="en-US" sz="1600" smtClean="0">
                <a:sym typeface="Wingdings" panose="05000000000000000000" pitchFamily="2" charset="2"/>
              </a:rPr>
              <a:t> r100 = r1</a:t>
            </a:r>
            <a:endParaRPr lang="en-US" altLang="en-US" sz="1600" smtClean="0"/>
          </a:p>
          <a:p>
            <a:pPr lvl="1"/>
            <a:r>
              <a:rPr lang="en-US" altLang="en-US" sz="1600" smtClean="0"/>
              <a:t>…</a:t>
            </a:r>
          </a:p>
          <a:p>
            <a:pPr lvl="1"/>
            <a:r>
              <a:rPr lang="en-US" altLang="en-US" sz="1600" smtClean="0"/>
              <a:t>r4 = r2 * r3  </a:t>
            </a:r>
            <a:r>
              <a:rPr lang="en-US" altLang="en-US" sz="1600" smtClean="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 smtClean="0"/>
              <a:t>Benefits</a:t>
            </a:r>
          </a:p>
          <a:p>
            <a:pPr lvl="1"/>
            <a:r>
              <a:rPr lang="en-US" altLang="en-US" sz="1600" smtClean="0"/>
              <a:t>Reduce work</a:t>
            </a:r>
          </a:p>
          <a:p>
            <a:pPr lvl="1"/>
            <a:r>
              <a:rPr lang="en-US" altLang="en-US" sz="1600" smtClean="0"/>
              <a:t>Moves can get copy propagated</a:t>
            </a:r>
          </a:p>
          <a:p>
            <a:r>
              <a:rPr lang="en-US" altLang="en-US" sz="1800" smtClean="0"/>
              <a:t>Rules (ops X and Y)</a:t>
            </a:r>
          </a:p>
          <a:p>
            <a:pPr lvl="1"/>
            <a:r>
              <a:rPr lang="en-US" altLang="en-US" sz="1600" smtClean="0"/>
              <a:t>X and Y have the same opcode</a:t>
            </a:r>
          </a:p>
          <a:p>
            <a:pPr lvl="1"/>
            <a:r>
              <a:rPr lang="en-US" altLang="en-US" sz="1600" smtClean="0"/>
              <a:t>src(X) = src(Y), for all srcs</a:t>
            </a:r>
          </a:p>
          <a:p>
            <a:pPr lvl="1"/>
            <a:r>
              <a:rPr lang="en-US" altLang="en-US" sz="1600" smtClean="0"/>
              <a:t>expr(X) is available at Y</a:t>
            </a:r>
          </a:p>
          <a:p>
            <a:pPr lvl="1"/>
            <a:r>
              <a:rPr lang="en-US" altLang="en-US" sz="1600" smtClean="0"/>
              <a:t>if X is a load, then there is no store that may write to address(X) along any path between X and Y</a:t>
            </a:r>
          </a:p>
          <a:p>
            <a:pPr lvl="1"/>
            <a:endParaRPr lang="en-US" altLang="en-US" sz="160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</a:t>
            </a:r>
            <a:r>
              <a:rPr lang="en-US" altLang="en-US" sz="1600" dirty="0" smtClean="0">
                <a:solidFill>
                  <a:srgbClr val="FF0000"/>
                </a:solidFill>
              </a:rPr>
              <a:t>CSE, 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</a:t>
            </a:r>
            <a:r>
              <a:rPr lang="en-US" altLang="en-US" sz="1600" dirty="0" smtClean="0">
                <a:solidFill>
                  <a:srgbClr val="FF0000"/>
                </a:solidFill>
              </a:rPr>
              <a:t>ut applied a bit differently – think about it!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Move operations whose source operands do not change within the loop to the loop </a:t>
            </a:r>
            <a:r>
              <a:rPr lang="en-US" altLang="en-US" sz="2000" dirty="0" err="1" smtClean="0"/>
              <a:t>preheader</a:t>
            </a:r>
            <a:endParaRPr lang="en-US" altLang="en-US" sz="20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</a:t>
            </a:r>
            <a:r>
              <a:rPr lang="en-US" altLang="en-US" sz="1800" dirty="0" smtClean="0">
                <a:solidFill>
                  <a:srgbClr val="FF0000"/>
                </a:solidFill>
              </a:rPr>
              <a:t>loop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– Get busy on it ASAP!</a:t>
            </a:r>
          </a:p>
          <a:p>
            <a:r>
              <a:rPr lang="en-US" altLang="en-US" dirty="0" smtClean="0"/>
              <a:t>Talk about course projects next </a:t>
            </a:r>
            <a:r>
              <a:rPr lang="en-US" altLang="en-US" dirty="0" smtClean="0"/>
              <a:t>class – Start thinking about forming/joining a group (</a:t>
            </a:r>
            <a:r>
              <a:rPr lang="en-US" altLang="en-US" smtClean="0"/>
              <a:t>2-4 students)</a:t>
            </a:r>
            <a:endParaRPr lang="en-US" altLang="en-US" dirty="0" smtClean="0"/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 smtClean="0"/>
              <a:t>Material for Wednesday</a:t>
            </a:r>
          </a:p>
          <a:p>
            <a:pPr lvl="1"/>
            <a:r>
              <a:rPr lang="en-US" altLang="en-US" dirty="0" smtClean="0"/>
              <a:t>“Compiler Code Transformations for Superscalar-Based High-Performance Systems,” S. </a:t>
            </a:r>
            <a:r>
              <a:rPr lang="en-US" altLang="en-US" dirty="0" err="1" smtClean="0"/>
              <a:t>Mahlke</a:t>
            </a:r>
            <a:r>
              <a:rPr lang="en-US" altLang="en-US" dirty="0" smtClean="0"/>
              <a:t>, W. Chen, J. Gyllenhaal, W.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P. Chang, and T. </a:t>
            </a:r>
            <a:r>
              <a:rPr lang="en-US" altLang="en-US" dirty="0" err="1" smtClean="0"/>
              <a:t>Kiyohara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Proceedings of Supercomputing '92</a:t>
            </a:r>
            <a:r>
              <a:rPr lang="en-US" altLang="en-US" dirty="0" smtClean="0"/>
              <a:t>, Nov. 1992, pp. 808-817</a:t>
            </a:r>
          </a:p>
          <a:p>
            <a:pPr lvl="1"/>
            <a:r>
              <a:rPr lang="en-US" altLang="en-US" dirty="0" smtClean="0"/>
              <a:t>And if you want more on ILP optimizations: D. J. </a:t>
            </a:r>
            <a:r>
              <a:rPr lang="en-US" altLang="en-US" dirty="0" err="1" smtClean="0"/>
              <a:t>Kuck</a:t>
            </a:r>
            <a:r>
              <a:rPr lang="en-US" altLang="en-US" dirty="0" smtClean="0"/>
              <a:t>, The Structure of Computers and Computations. New York, NY: John Wiley and Sons, 1978. (optional!)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Make the code run faster on the target processor</a:t>
            </a:r>
          </a:p>
          <a:p>
            <a:pPr lvl="1"/>
            <a:r>
              <a:rPr lang="en-US" altLang="en-US" dirty="0" smtClean="0"/>
              <a:t>My (Scott’s) favorite topic !!</a:t>
            </a:r>
          </a:p>
          <a:p>
            <a:pPr lvl="1"/>
            <a:r>
              <a:rPr lang="en-US" altLang="en-US" dirty="0" smtClean="0"/>
              <a:t>Other objectives: Power, code size</a:t>
            </a:r>
          </a:p>
          <a:p>
            <a:r>
              <a:rPr lang="en-US" altLang="en-US" dirty="0" smtClean="0"/>
              <a:t>Classes of optimization</a:t>
            </a:r>
          </a:p>
          <a:p>
            <a:pPr lvl="1"/>
            <a:r>
              <a:rPr lang="en-US" altLang="en-US" u="sng" dirty="0" smtClean="0"/>
              <a:t>1. Classical</a:t>
            </a:r>
            <a:r>
              <a:rPr lang="en-US" altLang="en-US" dirty="0" smtClean="0"/>
              <a:t> (machine independent, done at IR level)</a:t>
            </a:r>
          </a:p>
          <a:p>
            <a:pPr lvl="2"/>
            <a:r>
              <a:rPr lang="en-US" altLang="en-US" dirty="0" smtClean="0"/>
              <a:t>Reducing operation count (redundancy elimination)</a:t>
            </a:r>
          </a:p>
          <a:p>
            <a:pPr lvl="2"/>
            <a:r>
              <a:rPr lang="en-US" altLang="en-US" dirty="0" smtClean="0"/>
              <a:t>Simplifying operations</a:t>
            </a:r>
          </a:p>
          <a:p>
            <a:pPr lvl="2"/>
            <a:r>
              <a:rPr lang="en-US" altLang="en-US" dirty="0" smtClean="0"/>
              <a:t>Generally good for any kind of machine</a:t>
            </a:r>
          </a:p>
          <a:p>
            <a:pPr lvl="1"/>
            <a:r>
              <a:rPr lang="en-US" altLang="en-US" dirty="0" smtClean="0"/>
              <a:t>2. Machine specific (done in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Peephole optimizations</a:t>
            </a:r>
          </a:p>
          <a:p>
            <a:pPr lvl="2"/>
            <a:r>
              <a:rPr lang="en-US" altLang="en-US" dirty="0" smtClean="0"/>
              <a:t>Take advantage of specialized hardware features</a:t>
            </a:r>
          </a:p>
          <a:p>
            <a:pPr lvl="1"/>
            <a:r>
              <a:rPr lang="en-US" altLang="en-US" dirty="0" smtClean="0"/>
              <a:t>3. Parallelism enhancing (IR level often, but sometimes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Increasing parallelism (ILP or TLP)</a:t>
            </a:r>
          </a:p>
          <a:p>
            <a:pPr lvl="2"/>
            <a:r>
              <a:rPr lang="en-US" altLang="en-US" dirty="0" smtClean="0"/>
              <a:t>Possibly increase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this class – Go over concepts of a small subset of the optimizations</a:t>
            </a:r>
          </a:p>
          <a:p>
            <a:pPr lvl="1"/>
            <a:r>
              <a:rPr lang="en-US" altLang="en-US" smtClean="0"/>
              <a:t>What it is, why its useful</a:t>
            </a:r>
          </a:p>
          <a:p>
            <a:pPr lvl="1"/>
            <a:r>
              <a:rPr lang="en-US" altLang="en-US" smtClean="0"/>
              <a:t>When can it be applied (set of conditions that must be satisfied)</a:t>
            </a:r>
          </a:p>
          <a:p>
            <a:pPr lvl="1"/>
            <a:r>
              <a:rPr lang="en-US" altLang="en-US" smtClean="0"/>
              <a:t>How it works</a:t>
            </a:r>
          </a:p>
          <a:p>
            <a:pPr lvl="1"/>
            <a:r>
              <a:rPr lang="en-US" altLang="en-US" smtClean="0"/>
              <a:t>Give you the flavor but don’t want to beat you over the head</a:t>
            </a:r>
          </a:p>
          <a:p>
            <a:r>
              <a:rPr lang="en-US" altLang="en-US" smtClean="0"/>
              <a:t>Challenges</a:t>
            </a:r>
          </a:p>
          <a:p>
            <a:pPr lvl="1"/>
            <a:r>
              <a:rPr lang="en-US" altLang="en-US" smtClean="0"/>
              <a:t>Register pressure?</a:t>
            </a:r>
          </a:p>
          <a:p>
            <a:pPr lvl="1"/>
            <a:r>
              <a:rPr lang="en-US" altLang="en-US" smtClean="0"/>
              <a:t>Parallelism verses operation count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 smtClean="0"/>
              <a:t>Forward propagation of moves of the form</a:t>
            </a:r>
          </a:p>
          <a:p>
            <a:pPr lvl="1"/>
            <a:r>
              <a:rPr lang="en-US" altLang="en-US" sz="1800" dirty="0" err="1" smtClean="0"/>
              <a:t>rx</a:t>
            </a:r>
            <a:r>
              <a:rPr lang="en-US" altLang="en-US" sz="1800" dirty="0" smtClean="0"/>
              <a:t> = L (where L is a literal)</a:t>
            </a:r>
          </a:p>
          <a:p>
            <a:pPr lvl="1"/>
            <a:r>
              <a:rPr lang="en-US" altLang="en-US" sz="1800" dirty="0" smtClean="0"/>
              <a:t>Maximally propagate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Consider 2 ops, X and Y in a BB, X is before Y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There is no definition of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between X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r1 = 5</a:t>
            </a:r>
          </a:p>
          <a:p>
            <a:r>
              <a:rPr lang="en-US" altLang="en-US" sz="2000"/>
              <a:t>2. r2 = ‘_x’</a:t>
            </a:r>
          </a:p>
          <a:p>
            <a:r>
              <a:rPr lang="en-US" altLang="en-US" sz="2000"/>
              <a:t>3. r3 = 7</a:t>
            </a:r>
          </a:p>
          <a:p>
            <a:r>
              <a:rPr lang="en-US" altLang="en-US" sz="2000"/>
              <a:t>4. r4 = r4 + r1</a:t>
            </a:r>
          </a:p>
          <a:p>
            <a:r>
              <a:rPr lang="en-US" altLang="en-US" sz="2000"/>
              <a:t>5. r1 = r1 + r2</a:t>
            </a:r>
          </a:p>
          <a:p>
            <a:r>
              <a:rPr lang="en-US" altLang="en-US" sz="2000"/>
              <a:t>6. r1 = r1 + 1</a:t>
            </a:r>
          </a:p>
          <a:p>
            <a:r>
              <a:rPr lang="en-US" altLang="en-US" sz="2000"/>
              <a:t>7. r3 = 12</a:t>
            </a:r>
          </a:p>
          <a:p>
            <a:r>
              <a:rPr lang="en-US" altLang="en-US" sz="2000"/>
              <a:t>8. r8 = r1 - r2</a:t>
            </a:r>
          </a:p>
          <a:p>
            <a:r>
              <a:rPr lang="en-US" altLang="en-US" sz="2000"/>
              <a:t>9. r9 = r3 + r5</a:t>
            </a:r>
          </a:p>
          <a:p>
            <a:r>
              <a:rPr lang="en-US" altLang="en-US" sz="2000"/>
              <a:t>10. r3 = r2 + 1</a:t>
            </a:r>
          </a:p>
          <a:p>
            <a:r>
              <a:rPr lang="en-US" altLang="en-US" sz="200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 smtClean="0"/>
              <a:t>Consider 2 ops, X and Y in different BBs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X is in </a:t>
            </a:r>
            <a:r>
              <a:rPr lang="en-US" altLang="en-US" sz="1800" dirty="0" err="1" smtClean="0"/>
              <a:t>a_in</a:t>
            </a:r>
            <a:r>
              <a:rPr lang="en-US" altLang="en-US" sz="1800" dirty="0" smtClean="0"/>
              <a:t>(BB(Y)) (global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pPr lvl="1"/>
            <a:r>
              <a:rPr lang="en-US" altLang="en-US" sz="1800" dirty="0" smtClean="0"/>
              <a:t>5.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is not modified between the top of BB(Y)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2382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5</a:t>
            </a:r>
          </a:p>
          <a:p>
            <a:r>
              <a:rPr lang="en-US" altLang="en-US"/>
              <a:t>2. r2 = ‘_x’</a:t>
            </a:r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Simplify 1 operation based on values of src operands</a:t>
            </a:r>
          </a:p>
          <a:p>
            <a:pPr lvl="1"/>
            <a:r>
              <a:rPr lang="en-US" altLang="en-US" sz="1800" smtClean="0"/>
              <a:t>Constant propagation creates opportunities for this</a:t>
            </a:r>
          </a:p>
          <a:p>
            <a:r>
              <a:rPr lang="en-US" altLang="en-US" sz="2000" smtClean="0"/>
              <a:t>All constant operands</a:t>
            </a:r>
          </a:p>
          <a:p>
            <a:pPr lvl="1"/>
            <a:r>
              <a:rPr lang="en-US" altLang="en-US" sz="1800" smtClean="0"/>
              <a:t>Evaluate the op, replace with a move</a:t>
            </a:r>
          </a:p>
          <a:p>
            <a:pPr lvl="2"/>
            <a:r>
              <a:rPr lang="en-US" altLang="en-US" sz="1600" smtClean="0"/>
              <a:t>r1 = 3 * 4 </a:t>
            </a:r>
            <a:r>
              <a:rPr lang="en-US" altLang="en-US" sz="1600" smtClean="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 smtClean="0"/>
              <a:t>Evaluate conditional branch, replace with BRU or noop</a:t>
            </a:r>
          </a:p>
          <a:p>
            <a:pPr lvl="2"/>
            <a:r>
              <a:rPr lang="en-US" altLang="en-US" sz="1600" smtClean="0"/>
              <a:t>if (1 &lt; 2) goto BB2 </a:t>
            </a:r>
            <a:r>
              <a:rPr lang="en-US" altLang="en-US" sz="1600" smtClean="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 smtClean="0"/>
          </a:p>
          <a:p>
            <a:r>
              <a:rPr lang="en-US" altLang="en-US" sz="2000" smtClean="0"/>
              <a:t>Algebraic identities</a:t>
            </a:r>
          </a:p>
          <a:p>
            <a:pPr lvl="1"/>
            <a:r>
              <a:rPr lang="en-US" altLang="en-US" sz="1800" smtClean="0"/>
              <a:t>r1 = r2 + 0, r2 – 0, r2 | 0, r2 ^ 0, r2 &lt;&lt; 0, r2 &gt;&gt; 0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 smtClean="0"/>
              <a:t>r1 = 0 * r2, 0 / r2, 0 &amp; r2</a:t>
            </a:r>
          </a:p>
          <a:p>
            <a:pPr lvl="2"/>
            <a:r>
              <a:rPr lang="en-US" altLang="en-US" sz="1600" smtClean="0"/>
              <a:t>r1 = 0</a:t>
            </a:r>
          </a:p>
          <a:p>
            <a:pPr lvl="1"/>
            <a:r>
              <a:rPr lang="en-US" altLang="en-US" sz="1800" smtClean="0"/>
              <a:t>r1 = r2 * 1, r2 / 1</a:t>
            </a:r>
          </a:p>
          <a:p>
            <a:pPr lvl="2"/>
            <a:r>
              <a:rPr lang="en-US" altLang="en-US" sz="1600" smtClean="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10091</TotalTime>
  <Words>2328</Words>
  <Application>Microsoft Office PowerPoint</Application>
  <PresentationFormat>Custom</PresentationFormat>
  <Paragraphs>445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Hewlett</vt:lpstr>
      <vt:lpstr>Monotype Sorts</vt:lpstr>
      <vt:lpstr>Times New Roman</vt:lpstr>
      <vt:lpstr>Wingdings</vt:lpstr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220</cp:revision>
  <cp:lastPrinted>2001-10-18T06:50:13Z</cp:lastPrinted>
  <dcterms:created xsi:type="dcterms:W3CDTF">1999-01-24T07:45:10Z</dcterms:created>
  <dcterms:modified xsi:type="dcterms:W3CDTF">2021-09-24T15:22:47Z</dcterms:modified>
</cp:coreProperties>
</file>