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08" r:id="rId3"/>
    <p:sldId id="558" r:id="rId4"/>
    <p:sldId id="560" r:id="rId5"/>
    <p:sldId id="552" r:id="rId6"/>
    <p:sldId id="553" r:id="rId7"/>
    <p:sldId id="561" r:id="rId8"/>
    <p:sldId id="554" r:id="rId9"/>
    <p:sldId id="555" r:id="rId10"/>
    <p:sldId id="556" r:id="rId11"/>
    <p:sldId id="557" r:id="rId12"/>
    <p:sldId id="550" r:id="rId13"/>
    <p:sldId id="509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33" r:id="rId23"/>
    <p:sldId id="534" r:id="rId24"/>
    <p:sldId id="535" r:id="rId25"/>
    <p:sldId id="536" r:id="rId26"/>
    <p:sldId id="537" r:id="rId27"/>
    <p:sldId id="538" r:id="rId28"/>
    <p:sldId id="539" r:id="rId29"/>
    <p:sldId id="540" r:id="rId30"/>
    <p:sldId id="541" r:id="rId31"/>
    <p:sldId id="542" r:id="rId32"/>
    <p:sldId id="543" r:id="rId33"/>
    <p:sldId id="544" r:id="rId34"/>
    <p:sldId id="545" r:id="rId35"/>
    <p:sldId id="546" r:id="rId36"/>
    <p:sldId id="547" r:id="rId37"/>
    <p:sldId id="548" r:id="rId38"/>
    <p:sldId id="562" r:id="rId3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73" autoAdjust="0"/>
  </p:normalViewPr>
  <p:slideViewPr>
    <p:cSldViewPr>
      <p:cViewPr varScale="1">
        <p:scale>
          <a:sx n="87" d="100"/>
          <a:sy n="87" d="100"/>
        </p:scale>
        <p:origin x="1290" y="9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7</a:t>
            </a:r>
            <a:br>
              <a:rPr lang="en-US" altLang="en-US" sz="4800" dirty="0" smtClean="0"/>
            </a:br>
            <a:r>
              <a:rPr lang="en-US" altLang="en-US" sz="4800" dirty="0" smtClean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September 22,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- </a:t>
            </a:r>
            <a:r>
              <a:rPr lang="en-US" altLang="en-US" dirty="0" err="1" smtClean="0"/>
              <a:t>Aexprs</a:t>
            </a:r>
            <a:r>
              <a:rPr lang="en-US" altLang="en-US" dirty="0" smtClean="0"/>
              <a:t> Calculation</a:t>
            </a:r>
            <a:br>
              <a:rPr lang="en-US" altLang="en-US" dirty="0" smtClean="0"/>
            </a:br>
            <a:r>
              <a:rPr lang="en-US" altLang="en-US" dirty="0" smtClean="0"/>
              <a:t>Answer on the Next Slide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8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Dataflow Summary Analyses in 1 Slide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 smtClean="0"/>
              <a:t>Difficulty with optimization</a:t>
            </a:r>
          </a:p>
          <a:p>
            <a:pPr lvl="1"/>
            <a:r>
              <a:rPr lang="en-US" altLang="en-US" smtClean="0"/>
              <a:t>Multiple definitions of the</a:t>
            </a:r>
            <a:br>
              <a:rPr lang="en-US" altLang="en-US" smtClean="0"/>
            </a:br>
            <a:r>
              <a:rPr lang="en-US" altLang="en-US" smtClean="0"/>
              <a:t>same register</a:t>
            </a:r>
          </a:p>
          <a:p>
            <a:pPr lvl="1"/>
            <a:r>
              <a:rPr lang="en-US" altLang="en-US" smtClean="0"/>
              <a:t>Which definition reaches</a:t>
            </a:r>
          </a:p>
          <a:p>
            <a:pPr lvl="1"/>
            <a:r>
              <a:rPr lang="en-US" altLang="en-US" smtClean="0"/>
              <a:t>Is expression available?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r>
              <a:rPr lang="en-US" altLang="en-US" smtClean="0"/>
              <a:t>Static single assignment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 smtClean="0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</a:t>
            </a:r>
            <a:r>
              <a:rPr lang="en-US" altLang="en-US" sz="2000" dirty="0" smtClean="0"/>
              <a:t>r4 – r5</a:t>
            </a:r>
            <a:endParaRPr lang="en-US" altLang="en-US" sz="2000" dirty="0"/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 smtClean="0"/>
              <a:t>Trivial for straight line code</a:t>
            </a:r>
          </a:p>
          <a:p>
            <a:endParaRPr lang="en-US" altLang="en-US" sz="2000" smtClean="0"/>
          </a:p>
          <a:p>
            <a:pPr lvl="1"/>
            <a:endParaRPr lang="en-US" altLang="en-US" sz="1800" smtClean="0"/>
          </a:p>
          <a:p>
            <a:pPr lvl="1"/>
            <a:endParaRPr lang="en-US" altLang="en-US" sz="1800" smtClean="0"/>
          </a:p>
          <a:p>
            <a:endParaRPr lang="en-US" altLang="en-US" sz="2000" smtClean="0"/>
          </a:p>
          <a:p>
            <a:r>
              <a:rPr lang="en-US" altLang="en-US" sz="2000" smtClean="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What about loops?</a:t>
            </a:r>
          </a:p>
          <a:p>
            <a:pPr lvl="1"/>
            <a:r>
              <a:rPr lang="en-US" altLang="en-US" smtClean="0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Advantages of SSA</a:t>
            </a:r>
          </a:p>
          <a:p>
            <a:pPr lvl="1"/>
            <a:r>
              <a:rPr lang="en-US" altLang="en-US" smtClean="0"/>
              <a:t>Explicit DU chains – Trivial to figure out what defs reach a use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 smtClean="0"/>
              <a:t>Explicit merging of values</a:t>
            </a:r>
          </a:p>
          <a:p>
            <a:pPr lvl="1"/>
            <a:r>
              <a:rPr lang="en-US" altLang="en-US" smtClean="0"/>
              <a:t>Makes optimizations easier</a:t>
            </a:r>
          </a:p>
          <a:p>
            <a:r>
              <a:rPr lang="en-US" altLang="en-US" smtClean="0"/>
              <a:t>Disadvantages</a:t>
            </a:r>
          </a:p>
          <a:p>
            <a:pPr lvl="1"/>
            <a:r>
              <a:rPr lang="en-US" altLang="en-US" smtClean="0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 smtClean="0"/>
              <a:t>Choice of input is governed by the CFG edge along which control flow reached the Phi node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Phi nodes are required when 2 non-null paths X</a:t>
            </a:r>
            <a:r>
              <a:rPr lang="en-US" altLang="en-US" smtClean="0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 smtClean="0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 smtClean="0"/>
              <a:t>Rename variables</a:t>
            </a:r>
          </a:p>
          <a:p>
            <a:pPr marL="457200" indent="-457200"/>
            <a:r>
              <a:rPr lang="en-US" altLang="en-US" smtClean="0"/>
              <a:t>A dumb algorithm</a:t>
            </a:r>
          </a:p>
          <a:p>
            <a:pPr marL="873125" lvl="1" indent="-381000"/>
            <a:r>
              <a:rPr lang="en-US" altLang="en-US" smtClean="0"/>
              <a:t>Insert Phi functions at every join for every variable</a:t>
            </a:r>
          </a:p>
          <a:p>
            <a:pPr marL="873125" lvl="1" indent="-381000"/>
            <a:r>
              <a:rPr lang="en-US" altLang="en-US" smtClean="0"/>
              <a:t>Solve reaching definitions</a:t>
            </a:r>
          </a:p>
          <a:p>
            <a:pPr marL="873125" lvl="1" indent="-381000"/>
            <a:r>
              <a:rPr lang="en-US" altLang="en-US" smtClean="0"/>
              <a:t>Rename each use to the def that reaches it (will be unique)</a:t>
            </a:r>
          </a:p>
          <a:p>
            <a:pPr marL="457200" indent="-457200"/>
            <a:r>
              <a:rPr lang="en-US" altLang="en-US" smtClean="0"/>
              <a:t>Problems with the dumb algorithm</a:t>
            </a:r>
          </a:p>
          <a:p>
            <a:pPr marL="873125" lvl="1" indent="-381000"/>
            <a:r>
              <a:rPr lang="en-US" altLang="en-US" smtClean="0"/>
              <a:t>Too many Phi functions (precision)</a:t>
            </a:r>
          </a:p>
          <a:p>
            <a:pPr marL="873125" lvl="1" indent="-381000"/>
            <a:r>
              <a:rPr lang="en-US" altLang="en-US" smtClean="0"/>
              <a:t>Too many Phi functions (space)</a:t>
            </a:r>
          </a:p>
          <a:p>
            <a:pPr marL="873125" lvl="1" indent="-381000"/>
            <a:r>
              <a:rPr lang="en-US" altLang="en-US" smtClean="0"/>
              <a:t>Too many Phi functions (time)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 smtClean="0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 smtClean="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out this past Monday</a:t>
            </a:r>
          </a:p>
          <a:p>
            <a:pPr lvl="1"/>
            <a:r>
              <a:rPr lang="en-US" altLang="en-US" dirty="0" smtClean="0"/>
              <a:t>Spec and starting code are available on course webpage</a:t>
            </a:r>
          </a:p>
          <a:p>
            <a:pPr lvl="1"/>
            <a:r>
              <a:rPr lang="en-US" altLang="en-US" dirty="0" smtClean="0"/>
              <a:t>Also check out piazza</a:t>
            </a:r>
          </a:p>
          <a:p>
            <a:r>
              <a:rPr lang="en-US" altLang="en-US" dirty="0" smtClean="0"/>
              <a:t>Today’s class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  <a:p>
            <a:r>
              <a:rPr lang="en-US" altLang="en-US" dirty="0" smtClean="0"/>
              <a:t>Next class – Optimization, Yay!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 smtClean="0"/>
              <a:t>Homework Problem – Compute DF for each BB</a:t>
            </a:r>
            <a:br>
              <a:rPr lang="en-US" altLang="en-US" dirty="0" smtClean="0"/>
            </a:br>
            <a:r>
              <a:rPr lang="en-US" altLang="en-US" dirty="0" smtClean="0"/>
              <a:t>Answer on Slide 24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Compute dominance frontiers</a:t>
            </a:r>
          </a:p>
          <a:p>
            <a:r>
              <a:rPr lang="en-US" altLang="en-US" smtClean="0"/>
              <a:t>Find global names (aka virtual registers)</a:t>
            </a:r>
          </a:p>
          <a:p>
            <a:pPr lvl="1"/>
            <a:r>
              <a:rPr lang="en-US" altLang="en-US" smtClean="0"/>
              <a:t>Global if name live on entry to some block</a:t>
            </a:r>
          </a:p>
          <a:p>
            <a:pPr lvl="1"/>
            <a:r>
              <a:rPr lang="en-US" altLang="en-US" smtClean="0"/>
              <a:t>For each name, build a list of blocks that define it</a:t>
            </a:r>
          </a:p>
          <a:p>
            <a:r>
              <a:rPr lang="en-US" altLang="en-US" smtClean="0"/>
              <a:t>Insert Phi nodes</a:t>
            </a:r>
          </a:p>
          <a:p>
            <a:pPr lvl="1"/>
            <a:r>
              <a:rPr lang="en-US" altLang="en-US" smtClean="0"/>
              <a:t>For each global name n</a:t>
            </a:r>
          </a:p>
          <a:p>
            <a:pPr lvl="2"/>
            <a:r>
              <a:rPr lang="en-US" altLang="en-US" smtClean="0"/>
              <a:t>For each BB b in which n is defined</a:t>
            </a:r>
          </a:p>
          <a:p>
            <a:pPr lvl="3"/>
            <a:r>
              <a:rPr lang="en-US" altLang="en-US" smtClean="0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 smtClean="0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 smtClean="0"/>
              <a:t>Add d to n’s list of defining BBs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Insert Phi Nodes</a:t>
            </a:r>
            <a:br>
              <a:rPr lang="en-US" altLang="en-US" dirty="0" smtClean="0"/>
            </a:br>
            <a:r>
              <a:rPr lang="en-US" altLang="en-US" dirty="0" smtClean="0"/>
              <a:t>Answer on Slide 36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an array of stacks, one stack per global variable (VR)</a:t>
            </a:r>
          </a:p>
          <a:p>
            <a:r>
              <a:rPr lang="en-US" altLang="en-US" smtClean="0"/>
              <a:t>Algorithm sketch</a:t>
            </a:r>
          </a:p>
          <a:p>
            <a:pPr lvl="1"/>
            <a:r>
              <a:rPr lang="en-US" altLang="en-US" smtClean="0"/>
              <a:t>For each BB b in a preorder traversal of the dominator tree</a:t>
            </a:r>
          </a:p>
          <a:p>
            <a:pPr lvl="2"/>
            <a:r>
              <a:rPr lang="en-US" altLang="en-US" smtClean="0"/>
              <a:t>Generate unique names for each Phi node</a:t>
            </a:r>
          </a:p>
          <a:p>
            <a:pPr lvl="2"/>
            <a:r>
              <a:rPr lang="en-US" altLang="en-US" smtClean="0"/>
              <a:t>Rewrite each operation in the BB</a:t>
            </a:r>
          </a:p>
          <a:p>
            <a:pPr lvl="3"/>
            <a:r>
              <a:rPr lang="en-US" altLang="en-US" smtClean="0"/>
              <a:t>Uses of global name: current name from stack</a:t>
            </a:r>
          </a:p>
          <a:p>
            <a:pPr lvl="3"/>
            <a:r>
              <a:rPr lang="en-US" altLang="en-US" smtClean="0"/>
              <a:t>Defs of global name: create and push new name</a:t>
            </a:r>
          </a:p>
          <a:p>
            <a:pPr lvl="2"/>
            <a:r>
              <a:rPr lang="en-US" altLang="en-US" smtClean="0"/>
              <a:t>Fill in Phi node parameters of successor blocks</a:t>
            </a:r>
          </a:p>
          <a:p>
            <a:pPr lvl="2"/>
            <a:r>
              <a:rPr lang="en-US" altLang="en-US" smtClean="0"/>
              <a:t>Recurse on b’s children in the dominator tree</a:t>
            </a:r>
          </a:p>
          <a:p>
            <a:pPr lvl="2"/>
            <a:r>
              <a:rPr lang="en-US" altLang="en-US" smtClean="0"/>
              <a:t>&lt;on exit from b&gt; pop names generated in b from stacks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dirty="0" smtClean="0"/>
              <a:t>From Last Time: 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854781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 smtClean="0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Final 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68318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236892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b="1" dirty="0">
                <a:solidFill>
                  <a:srgbClr val="FF0000"/>
                </a:solidFill>
              </a:rPr>
              <a:t>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1,3,4,7,8,9,11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</a:t>
            </a:r>
            <a:r>
              <a:rPr lang="en-US" altLang="en-US" sz="1200" dirty="0" smtClean="0">
                <a:solidFill>
                  <a:srgbClr val="FF0000"/>
                </a:solidFill>
              </a:rPr>
              <a:t>= 2,3,6,7,8,11,12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2,3,4,5,6,7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1,2,3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u="sng" smtClean="0"/>
              <a:t>expression</a:t>
            </a:r>
            <a:r>
              <a:rPr lang="en-US" altLang="en-US" smtClean="0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e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Looks exactly like adefs, except GEN/KILL/IN/OUT are the RHS’s of operations rather than the LHS’s</a:t>
            </a:r>
          </a:p>
        </p:txBody>
      </p:sp>
    </p:spTree>
    <p:extLst>
      <p:ext uri="{BB962C8B-B14F-4D97-AF65-F5344CB8AC3E}">
        <p14:creationId xmlns:p14="http://schemas.microsoft.com/office/powerpoint/2010/main" val="147600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</p:spTree>
    <p:extLst>
      <p:ext uri="{BB962C8B-B14F-4D97-AF65-F5344CB8AC3E}">
        <p14:creationId xmlns:p14="http://schemas.microsoft.com/office/powerpoint/2010/main" val="34589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8810</TotalTime>
  <Words>3965</Words>
  <Application>Microsoft Office PowerPoint</Application>
  <PresentationFormat>Custom</PresentationFormat>
  <Paragraphs>1087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7 Static Single Assignment Form</vt:lpstr>
      <vt:lpstr>Announcements &amp; Reading Material</vt:lpstr>
      <vt:lpstr>From Last Time: What About All Path Problems?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Available Expression Analysis (Aexprs)</vt:lpstr>
      <vt:lpstr>Computation of Aexpr GEN/KILL Sets</vt:lpstr>
      <vt:lpstr>Homework Problem - Aexprs Calculation Answer on the Next Slide</vt:lpstr>
      <vt:lpstr>Homework Problem - Answer</vt:lpstr>
      <vt:lpstr>Dataflow Summary Analyses in 1 Slide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Homework Problem – Compute DF for each BB Answer on Slide 24</vt:lpstr>
      <vt:lpstr>SSA Step 1 - Phi Node Insertion</vt:lpstr>
      <vt:lpstr>Phi Node Insertion - Example</vt:lpstr>
      <vt:lpstr>Homework Problem – Insert Phi Nodes Answer on Slide 36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 Final 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226</cp:revision>
  <cp:lastPrinted>2001-10-18T06:50:13Z</cp:lastPrinted>
  <dcterms:created xsi:type="dcterms:W3CDTF">1999-01-24T07:45:10Z</dcterms:created>
  <dcterms:modified xsi:type="dcterms:W3CDTF">2021-09-21T19:20:46Z</dcterms:modified>
</cp:coreProperties>
</file>