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08" r:id="rId3"/>
    <p:sldId id="558" r:id="rId4"/>
    <p:sldId id="560" r:id="rId5"/>
    <p:sldId id="552" r:id="rId6"/>
    <p:sldId id="553" r:id="rId7"/>
    <p:sldId id="561" r:id="rId8"/>
    <p:sldId id="554" r:id="rId9"/>
    <p:sldId id="555" r:id="rId10"/>
    <p:sldId id="556" r:id="rId11"/>
    <p:sldId id="557" r:id="rId12"/>
    <p:sldId id="550" r:id="rId13"/>
    <p:sldId id="509" r:id="rId14"/>
    <p:sldId id="510" r:id="rId15"/>
    <p:sldId id="511" r:id="rId16"/>
    <p:sldId id="512" r:id="rId17"/>
    <p:sldId id="513" r:id="rId18"/>
    <p:sldId id="514" r:id="rId19"/>
    <p:sldId id="515" r:id="rId20"/>
    <p:sldId id="516" r:id="rId21"/>
    <p:sldId id="517" r:id="rId22"/>
    <p:sldId id="533" r:id="rId23"/>
    <p:sldId id="534" r:id="rId24"/>
    <p:sldId id="535" r:id="rId25"/>
    <p:sldId id="536" r:id="rId26"/>
    <p:sldId id="537" r:id="rId27"/>
    <p:sldId id="538" r:id="rId28"/>
    <p:sldId id="539" r:id="rId29"/>
    <p:sldId id="540" r:id="rId30"/>
    <p:sldId id="541" r:id="rId31"/>
    <p:sldId id="542" r:id="rId32"/>
    <p:sldId id="543" r:id="rId33"/>
    <p:sldId id="544" r:id="rId34"/>
    <p:sldId id="545" r:id="rId35"/>
    <p:sldId id="546" r:id="rId36"/>
    <p:sldId id="547" r:id="rId37"/>
    <p:sldId id="548" r:id="rId38"/>
    <p:sldId id="562" r:id="rId39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73" autoAdjust="0"/>
  </p:normalViewPr>
  <p:slideViewPr>
    <p:cSldViewPr>
      <p:cViewPr varScale="1">
        <p:scale>
          <a:sx n="87" d="100"/>
          <a:sy n="87" d="100"/>
        </p:scale>
        <p:origin x="1290" y="96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91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301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000" i="1">
                <a:solidFill>
                  <a:srgbClr val="FF0033"/>
                </a:solidFill>
              </a:defRPr>
            </a:lvl1pPr>
          </a:lstStyle>
          <a:p>
            <a:fld id="{23F5238E-728E-480D-A884-8C79973C0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72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174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31838"/>
            <a:ext cx="4422775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0863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2" tIns="60439" rIns="92252" bIns="60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50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550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95363">
              <a:defRPr sz="1000" i="1">
                <a:solidFill>
                  <a:schemeClr val="tx1"/>
                </a:solidFill>
              </a:defRPr>
            </a:lvl1pPr>
          </a:lstStyle>
          <a:p>
            <a:fld id="{55CA7AED-BF76-4064-8D6E-A7457888D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2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217791C-7D4A-43FD-9ABB-C297B71F11B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43" rIns="93843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10167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137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1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7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544D0D2-90E2-4B4F-A43A-71A982D669D6}" type="slidenum">
              <a:rPr lang="en-US" altLang="en-US" sz="140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7</a:t>
            </a:r>
            <a:br>
              <a:rPr lang="en-US" altLang="en-US" sz="4800" dirty="0" smtClean="0"/>
            </a:br>
            <a:r>
              <a:rPr lang="en-US" altLang="en-US" sz="4800" dirty="0" smtClean="0"/>
              <a:t>Static Single Assignment 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22,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- </a:t>
            </a:r>
            <a:r>
              <a:rPr lang="en-US" altLang="en-US" dirty="0" err="1" smtClean="0"/>
              <a:t>Aexprs</a:t>
            </a:r>
            <a:r>
              <a:rPr lang="en-US" altLang="en-US" dirty="0" smtClean="0"/>
              <a:t> Calculation</a:t>
            </a:r>
            <a:br>
              <a:rPr lang="en-US" altLang="en-US" dirty="0" smtClean="0"/>
            </a:br>
            <a:r>
              <a:rPr lang="en-US" altLang="en-US" dirty="0" smtClean="0"/>
              <a:t>Answer on the Next Slide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41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- Answer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5638800" y="1720850"/>
            <a:ext cx="839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0" name="TextBox 16"/>
          <p:cNvSpPr txBox="1">
            <a:spLocks noChangeArrowheads="1"/>
          </p:cNvSpPr>
          <p:nvPr/>
        </p:nvSpPr>
        <p:spPr bwMode="auto">
          <a:xfrm>
            <a:off x="5719763" y="2771775"/>
            <a:ext cx="2036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1,3,5,6,7,11,12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0191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2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806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1,2,3,4,5,6,7,9,10,11,12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1,3,7,9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3" name="TextBox 19"/>
          <p:cNvSpPr txBox="1">
            <a:spLocks noChangeArrowheads="1"/>
          </p:cNvSpPr>
          <p:nvPr/>
        </p:nvSpPr>
        <p:spPr bwMode="auto">
          <a:xfrm>
            <a:off x="5938838" y="5410200"/>
            <a:ext cx="90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Box 20"/>
          <p:cNvSpPr txBox="1">
            <a:spLocks noChangeArrowheads="1"/>
          </p:cNvSpPr>
          <p:nvPr/>
        </p:nvSpPr>
        <p:spPr bwMode="auto">
          <a:xfrm>
            <a:off x="5967413" y="6296025"/>
            <a:ext cx="2081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1,10,12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76200" y="3519488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76200" y="4662488"/>
            <a:ext cx="2043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1,2,4,6,10,12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1,4,6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7" name="TextBox 4"/>
          <p:cNvSpPr txBox="1">
            <a:spLocks noChangeArrowheads="1"/>
          </p:cNvSpPr>
          <p:nvPr/>
        </p:nvSpPr>
        <p:spPr bwMode="auto">
          <a:xfrm>
            <a:off x="84138" y="1570038"/>
            <a:ext cx="22637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IN/OUT sets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A = initial state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4138" y="1638096"/>
            <a:ext cx="2201862" cy="10953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88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Dataflow Summary Analyses in 1 Slide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4114800"/>
            <a:ext cx="76200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4648200" y="1720850"/>
            <a:ext cx="76200" cy="506095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Top-down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Defs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1" name="Right Arrow 19"/>
          <p:cNvSpPr>
            <a:spLocks noChangeArrowheads="1"/>
          </p:cNvSpPr>
          <p:nvPr/>
        </p:nvSpPr>
        <p:spPr bwMode="auto">
          <a:xfrm>
            <a:off x="4579938" y="1576388"/>
            <a:ext cx="4572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2" name="Down Arrow 20"/>
          <p:cNvSpPr>
            <a:spLocks noChangeArrowheads="1"/>
          </p:cNvSpPr>
          <p:nvPr/>
        </p:nvSpPr>
        <p:spPr bwMode="auto">
          <a:xfrm>
            <a:off x="8491538" y="3951288"/>
            <a:ext cx="533400" cy="549275"/>
          </a:xfrm>
          <a:prstGeom prst="downArrow">
            <a:avLst>
              <a:gd name="adj1" fmla="val 50000"/>
              <a:gd name="adj2" fmla="val 4997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3" name="TextBox 21"/>
          <p:cNvSpPr txBox="1">
            <a:spLocks noChangeArrowheads="1"/>
          </p:cNvSpPr>
          <p:nvPr/>
        </p:nvSpPr>
        <p:spPr bwMode="auto">
          <a:xfrm>
            <a:off x="5519738" y="4038600"/>
            <a:ext cx="2817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Definitions</a:t>
            </a:r>
          </a:p>
        </p:txBody>
      </p:sp>
      <p:sp>
        <p:nvSpPr>
          <p:cNvPr id="7184" name="Rectangle 22"/>
          <p:cNvSpPr>
            <a:spLocks noChangeArrowheads="1"/>
          </p:cNvSpPr>
          <p:nvPr/>
        </p:nvSpPr>
        <p:spPr bwMode="auto">
          <a:xfrm>
            <a:off x="5473700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516563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86" name="TextBox 24"/>
          <p:cNvSpPr txBox="1">
            <a:spLocks noChangeArrowheads="1"/>
          </p:cNvSpPr>
          <p:nvPr/>
        </p:nvSpPr>
        <p:spPr bwMode="auto">
          <a:xfrm>
            <a:off x="5291138" y="5416550"/>
            <a:ext cx="287813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rgbClr val="FF0000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/>
              <a:t>Defs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7" name="Left Arrow 25"/>
          <p:cNvSpPr>
            <a:spLocks noChangeArrowheads="1"/>
          </p:cNvSpPr>
          <p:nvPr/>
        </p:nvSpPr>
        <p:spPr bwMode="auto">
          <a:xfrm>
            <a:off x="4383088" y="4140200"/>
            <a:ext cx="4953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Box 26"/>
          <p:cNvSpPr txBox="1">
            <a:spLocks noChangeArrowheads="1"/>
          </p:cNvSpPr>
          <p:nvPr/>
        </p:nvSpPr>
        <p:spPr bwMode="auto">
          <a:xfrm>
            <a:off x="1371600" y="4038600"/>
            <a:ext cx="292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Expressions</a:t>
            </a:r>
          </a:p>
        </p:txBody>
      </p:sp>
      <p:sp>
        <p:nvSpPr>
          <p:cNvPr id="7189" name="Rectangle 27"/>
          <p:cNvSpPr>
            <a:spLocks noChangeArrowheads="1"/>
          </p:cNvSpPr>
          <p:nvPr/>
        </p:nvSpPr>
        <p:spPr bwMode="auto">
          <a:xfrm>
            <a:off x="1323975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90" name="Text Box 16"/>
          <p:cNvSpPr txBox="1">
            <a:spLocks noChangeArrowheads="1"/>
          </p:cNvSpPr>
          <p:nvPr/>
        </p:nvSpPr>
        <p:spPr bwMode="auto">
          <a:xfrm>
            <a:off x="1366838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91" name="TextBox 29"/>
          <p:cNvSpPr txBox="1">
            <a:spLocks noChangeArrowheads="1"/>
          </p:cNvSpPr>
          <p:nvPr/>
        </p:nvSpPr>
        <p:spPr bwMode="auto">
          <a:xfrm>
            <a:off x="1143000" y="5416550"/>
            <a:ext cx="3257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chemeClr val="tx2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Expressions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Static Single Assignment (SSA)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5216525"/>
          </a:xfrm>
        </p:spPr>
        <p:txBody>
          <a:bodyPr/>
          <a:lstStyle/>
          <a:p>
            <a:r>
              <a:rPr lang="en-US" altLang="en-US" smtClean="0"/>
              <a:t>Difficulty with optimization</a:t>
            </a:r>
          </a:p>
          <a:p>
            <a:pPr lvl="1"/>
            <a:r>
              <a:rPr lang="en-US" altLang="en-US" smtClean="0"/>
              <a:t>Multiple definitions of the</a:t>
            </a:r>
            <a:br>
              <a:rPr lang="en-US" altLang="en-US" smtClean="0"/>
            </a:br>
            <a:r>
              <a:rPr lang="en-US" altLang="en-US" smtClean="0"/>
              <a:t>same register</a:t>
            </a:r>
          </a:p>
          <a:p>
            <a:pPr lvl="1"/>
            <a:r>
              <a:rPr lang="en-US" altLang="en-US" smtClean="0"/>
              <a:t>Which definition reaches</a:t>
            </a:r>
          </a:p>
          <a:p>
            <a:pPr lvl="1"/>
            <a:r>
              <a:rPr lang="en-US" altLang="en-US" smtClean="0"/>
              <a:t>Is expression available?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r>
              <a:rPr lang="en-US" altLang="en-US" smtClean="0"/>
              <a:t>Static single assignment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Each assignment to a variable is given a unique name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All of the uses reached by that assignment are renamed</a:t>
            </a:r>
          </a:p>
          <a:p>
            <a:pPr lvl="1"/>
            <a:r>
              <a:rPr lang="en-US" altLang="en-US" smtClean="0"/>
              <a:t>DU chains become obvious based on the register name!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96000" y="16002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r1 = r2 + r3</a:t>
            </a:r>
          </a:p>
          <a:p>
            <a:r>
              <a:rPr lang="en-US" altLang="en-US" sz="2000"/>
              <a:t>r6 = r4 – r5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239000" y="28194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r6</a:t>
            </a:r>
          </a:p>
          <a:p>
            <a:r>
              <a:rPr lang="en-US" altLang="en-US" sz="2000"/>
              <a:t>r6 = 8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248400" y="3886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r7 = </a:t>
            </a:r>
            <a:r>
              <a:rPr lang="en-US" altLang="en-US" sz="2000" dirty="0" smtClean="0"/>
              <a:t>r4 – r5</a:t>
            </a:r>
            <a:endParaRPr lang="en-US" altLang="en-US" sz="2000" dirty="0"/>
          </a:p>
          <a:p>
            <a:r>
              <a:rPr lang="en-US" altLang="en-US" sz="2000" dirty="0"/>
              <a:t>r8 = r2 + r3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781800" y="23622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781800" y="2362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934200" y="3581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SSA Form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5216525"/>
          </a:xfrm>
        </p:spPr>
        <p:txBody>
          <a:bodyPr/>
          <a:lstStyle/>
          <a:p>
            <a:r>
              <a:rPr lang="en-US" altLang="en-US" sz="2000" smtClean="0"/>
              <a:t>Trivial for straight line code</a:t>
            </a:r>
          </a:p>
          <a:p>
            <a:endParaRPr lang="en-US" altLang="en-US" sz="2000" smtClean="0"/>
          </a:p>
          <a:p>
            <a:pPr lvl="1"/>
            <a:endParaRPr lang="en-US" altLang="en-US" sz="1800" smtClean="0"/>
          </a:p>
          <a:p>
            <a:pPr lvl="1"/>
            <a:endParaRPr lang="en-US" altLang="en-US" sz="1800" smtClean="0"/>
          </a:p>
          <a:p>
            <a:endParaRPr lang="en-US" altLang="en-US" sz="2000" smtClean="0"/>
          </a:p>
          <a:p>
            <a:r>
              <a:rPr lang="en-US" altLang="en-US" sz="2000" smtClean="0"/>
              <a:t>More complex with control flow – Must use Phi nodes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70125" y="2171700"/>
            <a:ext cx="7318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-1</a:t>
            </a:r>
          </a:p>
          <a:p>
            <a:r>
              <a:rPr lang="en-US" altLang="en-US"/>
              <a:t>y = x </a:t>
            </a:r>
          </a:p>
          <a:p>
            <a:r>
              <a:rPr lang="en-US" altLang="en-US"/>
              <a:t>x = 5</a:t>
            </a:r>
          </a:p>
          <a:p>
            <a:r>
              <a:rPr lang="en-US" altLang="en-US"/>
              <a:t>z = x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62400" y="23622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943600" y="2209800"/>
            <a:ext cx="8461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-1</a:t>
            </a:r>
          </a:p>
          <a:p>
            <a:r>
              <a:rPr lang="en-US" altLang="en-US"/>
              <a:t>y = x0</a:t>
            </a:r>
          </a:p>
          <a:p>
            <a:r>
              <a:rPr lang="en-US" altLang="en-US"/>
              <a:t>x1 = 5</a:t>
            </a:r>
          </a:p>
          <a:p>
            <a:r>
              <a:rPr lang="en-US" altLang="en-US"/>
              <a:t>z = x1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62200" y="4800600"/>
            <a:ext cx="96043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 = 5</a:t>
            </a:r>
          </a:p>
          <a:p>
            <a:r>
              <a:rPr lang="en-US" altLang="en-US"/>
              <a:t>y = x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038600" y="5105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4648200"/>
            <a:ext cx="16271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x0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x1 = 5</a:t>
            </a:r>
          </a:p>
          <a:p>
            <a:r>
              <a:rPr lang="en-US" altLang="en-US"/>
              <a:t>x2 = Phi(x0,x1)</a:t>
            </a:r>
          </a:p>
          <a:p>
            <a:r>
              <a:rPr lang="en-US" altLang="en-US"/>
              <a:t>y = x2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SSA Form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What about loops?</a:t>
            </a:r>
          </a:p>
          <a:p>
            <a:pPr lvl="1"/>
            <a:r>
              <a:rPr lang="en-US" altLang="en-US" smtClean="0"/>
              <a:t>No problem!, use Phi nodes again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14366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 = i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 &lt; 50)</a:t>
            </a:r>
          </a:p>
          <a:p>
            <a:endParaRPr lang="en-US" alt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21075" y="36195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730875" y="3314700"/>
            <a:ext cx="17605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i0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i1 = Phi(i0, i2)</a:t>
            </a:r>
          </a:p>
          <a:p>
            <a:r>
              <a:rPr lang="en-US" altLang="en-US"/>
              <a:t>    i2 = i1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(i2 &lt; 50)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Plusses and Minuses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Advantages of SSA</a:t>
            </a:r>
          </a:p>
          <a:p>
            <a:pPr lvl="1"/>
            <a:r>
              <a:rPr lang="en-US" altLang="en-US" smtClean="0"/>
              <a:t>Explicit DU chains – Trivial to figure out what defs reach a use</a:t>
            </a:r>
          </a:p>
          <a:p>
            <a:pPr lvl="2"/>
            <a:r>
              <a:rPr lang="en-US" altLang="en-US" smtClean="0">
                <a:solidFill>
                  <a:srgbClr val="FF0000"/>
                </a:solidFill>
              </a:rPr>
              <a:t>Each use has exactly 1 definition!!!</a:t>
            </a:r>
          </a:p>
          <a:p>
            <a:pPr lvl="1"/>
            <a:r>
              <a:rPr lang="en-US" altLang="en-US" smtClean="0"/>
              <a:t>Explicit merging of values</a:t>
            </a:r>
          </a:p>
          <a:p>
            <a:pPr lvl="1"/>
            <a:r>
              <a:rPr lang="en-US" altLang="en-US" smtClean="0"/>
              <a:t>Makes optimizations easier</a:t>
            </a:r>
          </a:p>
          <a:p>
            <a:r>
              <a:rPr lang="en-US" altLang="en-US" smtClean="0"/>
              <a:t>Disadvantages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When transform the code, must either recompute (slow) or incrementally update (tedious)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Phi Nodes (aka Phi Functions)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Special kind of copy that selects one of its inputs</a:t>
            </a:r>
          </a:p>
          <a:p>
            <a:r>
              <a:rPr lang="en-US" altLang="en-US" smtClean="0"/>
              <a:t>Choice of input is governed by the CFG edge along which control flow reached the Phi node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Phi nodes are required when 2 non-null paths X</a:t>
            </a:r>
            <a:r>
              <a:rPr lang="en-US" altLang="en-US" smtClean="0">
                <a:sym typeface="Wingdings" panose="05000000000000000000" pitchFamily="2" charset="2"/>
              </a:rPr>
              <a:t>Z and YZ converge at node Z, and nodes X and Y contain assignments to V</a:t>
            </a:r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489325" y="30861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31242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x1 = 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810000" y="3505200"/>
            <a:ext cx="457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4419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81400" y="4419600"/>
            <a:ext cx="1627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x2 = Phi(x0,x1)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Construction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en-US" smtClean="0"/>
              <a:t>High-level algorithm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 smtClean="0"/>
              <a:t>Insert Phi nodes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 smtClean="0"/>
              <a:t>Rename variables</a:t>
            </a:r>
          </a:p>
          <a:p>
            <a:pPr marL="457200" indent="-457200"/>
            <a:r>
              <a:rPr lang="en-US" altLang="en-US" smtClean="0"/>
              <a:t>A dumb algorithm</a:t>
            </a:r>
          </a:p>
          <a:p>
            <a:pPr marL="873125" lvl="1" indent="-381000"/>
            <a:r>
              <a:rPr lang="en-US" altLang="en-US" smtClean="0"/>
              <a:t>Insert Phi functions at every join for every variable</a:t>
            </a:r>
          </a:p>
          <a:p>
            <a:pPr marL="873125" lvl="1" indent="-381000"/>
            <a:r>
              <a:rPr lang="en-US" altLang="en-US" smtClean="0"/>
              <a:t>Solve reaching definitions</a:t>
            </a:r>
          </a:p>
          <a:p>
            <a:pPr marL="873125" lvl="1" indent="-381000"/>
            <a:r>
              <a:rPr lang="en-US" altLang="en-US" smtClean="0"/>
              <a:t>Rename each use to the def that reaches it (will be unique)</a:t>
            </a:r>
          </a:p>
          <a:p>
            <a:pPr marL="457200" indent="-457200"/>
            <a:r>
              <a:rPr lang="en-US" altLang="en-US" smtClean="0"/>
              <a:t>Problems with the dumb algorithm</a:t>
            </a:r>
          </a:p>
          <a:p>
            <a:pPr marL="873125" lvl="1" indent="-381000"/>
            <a:r>
              <a:rPr lang="en-US" altLang="en-US" smtClean="0"/>
              <a:t>Too many Phi functions (precision)</a:t>
            </a:r>
          </a:p>
          <a:p>
            <a:pPr marL="873125" lvl="1" indent="-381000"/>
            <a:r>
              <a:rPr lang="en-US" altLang="en-US" smtClean="0"/>
              <a:t>Too many Phi functions (space)</a:t>
            </a:r>
          </a:p>
          <a:p>
            <a:pPr marL="873125" lvl="1" indent="-381000"/>
            <a:r>
              <a:rPr lang="en-US" altLang="en-US" smtClean="0"/>
              <a:t>Too many Phi functions (time)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534400" cy="615950"/>
          </a:xfrm>
        </p:spPr>
        <p:txBody>
          <a:bodyPr/>
          <a:lstStyle/>
          <a:p>
            <a:r>
              <a:rPr lang="en-US" altLang="en-US" smtClean="0"/>
              <a:t>Need Better Phi Node Insertion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848600" cy="5216525"/>
          </a:xfrm>
        </p:spPr>
        <p:txBody>
          <a:bodyPr/>
          <a:lstStyle/>
          <a:p>
            <a:r>
              <a:rPr lang="en-US" altLang="en-US" sz="1800" smtClean="0">
                <a:solidFill>
                  <a:srgbClr val="FF0000"/>
                </a:solidFill>
              </a:rPr>
              <a:t>A definition at n forces a Phi node at m iff n not in DOM(m), but n in DOM(p) for some predecessors p of m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438400" y="3352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002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528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267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43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3528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438400" y="609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438400" y="2667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8956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2133600" y="3733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895600" y="3733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32004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810000" y="4419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200400" y="5105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886200" y="5105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3200400" y="5791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133600" y="44196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971800" y="647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1143000" y="6553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1143000" y="3200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143000" y="3200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2743200" y="3200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9050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905000" y="3352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0668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8194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09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194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733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410200" y="2667000"/>
            <a:ext cx="2876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def in BB4 forces Phi in BB6</a:t>
            </a:r>
          </a:p>
          <a:p>
            <a:r>
              <a:rPr lang="en-US" altLang="en-US"/>
              <a:t>def in BB6 forces Phi in BB7</a:t>
            </a:r>
          </a:p>
          <a:p>
            <a:r>
              <a:rPr lang="en-US" altLang="en-US"/>
              <a:t>def in BB7 forces Phi in BB1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105400" y="5334000"/>
            <a:ext cx="39179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Dominance frontier</a:t>
            </a:r>
          </a:p>
          <a:p>
            <a:r>
              <a:rPr lang="en-US" altLang="en-US"/>
              <a:t>The dominance frontier of node X is the</a:t>
            </a:r>
          </a:p>
          <a:p>
            <a:r>
              <a:rPr lang="en-US" altLang="en-US"/>
              <a:t>set of nodes Y such that</a:t>
            </a:r>
          </a:p>
          <a:p>
            <a:r>
              <a:rPr lang="en-US" altLang="en-US"/>
              <a:t>    * X dominates a predecessor of Y, but</a:t>
            </a:r>
          </a:p>
          <a:p>
            <a:r>
              <a:rPr lang="en-US" altLang="en-US"/>
              <a:t>    * X does not strictly dominate Y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5410200" y="4191000"/>
            <a:ext cx="34417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Phi is placed in the block that</a:t>
            </a:r>
          </a:p>
          <a:p>
            <a:r>
              <a:rPr lang="en-US" altLang="en-US"/>
              <a:t>is just outside the dominated region</a:t>
            </a:r>
          </a:p>
          <a:p>
            <a:r>
              <a:rPr lang="en-US" altLang="en-US"/>
              <a:t>of the definition BB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HW2 out this past Monday</a:t>
            </a:r>
          </a:p>
          <a:p>
            <a:pPr lvl="1"/>
            <a:r>
              <a:rPr lang="en-US" altLang="en-US" dirty="0" smtClean="0"/>
              <a:t>Spec and starting code are available on course webpage</a:t>
            </a:r>
          </a:p>
          <a:p>
            <a:pPr lvl="1"/>
            <a:r>
              <a:rPr lang="en-US" altLang="en-US" dirty="0" smtClean="0"/>
              <a:t>Also check out piazza</a:t>
            </a:r>
          </a:p>
          <a:p>
            <a:r>
              <a:rPr lang="en-US" altLang="en-US" dirty="0" smtClean="0"/>
              <a:t>Today’s class</a:t>
            </a:r>
            <a:endParaRPr lang="en-US" altLang="en-US" dirty="0" smtClean="0"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 smtClean="0"/>
              <a:t>Software--Practice and Experience</a:t>
            </a:r>
            <a:r>
              <a:rPr lang="en-US" altLang="en-US" dirty="0" smtClean="0"/>
              <a:t>, 28(8), July 1998, pp. 859-891.</a:t>
            </a:r>
          </a:p>
          <a:p>
            <a:r>
              <a:rPr lang="en-US" altLang="en-US" dirty="0" smtClean="0"/>
              <a:t>Next class – Optimization, Yay!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9.9, 10.2, 10.3, 10.7 Edition 1; 8.5, 8.7, 9.1, 9.4, 9.5 Edition 2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Recall: Dominator Tree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14600" y="3124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764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290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343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19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429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514600" y="5867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514600" y="2438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9718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2209800" y="35052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9718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3276600" y="419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886200" y="4191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276600" y="48768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3962400" y="4876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3276600" y="5562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209800" y="41910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0480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1219200" y="6324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1219200" y="29718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219200" y="29718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819400" y="2971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981200" y="2438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1981200" y="3124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1430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286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8956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981200" y="5867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810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705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670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6019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7162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7818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162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74676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705600" y="601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934200" y="3581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H="1">
            <a:off x="6400800" y="4114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934200" y="4114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70866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7391400" y="4572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73914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7239000" y="3733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0	0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0,1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0,1,2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0,1,3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657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0,1,3,4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0,1,3,5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0,1,3,6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0,1,7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Computing Dominance Frontiers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228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430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956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10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86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81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1200" y="160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4384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676400" y="2667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438400" y="2667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7432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3528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7432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34290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27432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676400" y="3352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514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685800" y="5486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685800" y="21336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85800" y="2133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2860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447800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4478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096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3622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752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447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276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486400" y="1676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486400" y="220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800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943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562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943600" y="3581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2484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864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57150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H="1">
            <a:off x="5181600" y="2514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5715000" y="25146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H="1">
            <a:off x="58674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61722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Freeform 47"/>
          <p:cNvSpPr>
            <a:spLocks/>
          </p:cNvSpPr>
          <p:nvPr/>
        </p:nvSpPr>
        <p:spPr bwMode="auto">
          <a:xfrm>
            <a:off x="6019800" y="21336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4887854" y="5479026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7451725" y="1714500"/>
            <a:ext cx="139065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12150" cy="615950"/>
          </a:xfrm>
        </p:spPr>
        <p:txBody>
          <a:bodyPr/>
          <a:lstStyle/>
          <a:p>
            <a:r>
              <a:rPr lang="en-US" altLang="en-US" dirty="0" smtClean="0"/>
              <a:t>Homework Problem – Compute DF for each BB</a:t>
            </a:r>
            <a:br>
              <a:rPr lang="en-US" altLang="en-US" dirty="0" smtClean="0"/>
            </a:br>
            <a:r>
              <a:rPr lang="en-US" altLang="en-US" dirty="0" smtClean="0"/>
              <a:t>Answer on Slide 24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TextBox 27"/>
          <p:cNvSpPr txBox="1">
            <a:spLocks noChangeArrowheads="1"/>
          </p:cNvSpPr>
          <p:nvPr/>
        </p:nvSpPr>
        <p:spPr bwMode="auto">
          <a:xfrm>
            <a:off x="7153275" y="1499829"/>
            <a:ext cx="165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18461" name="Text Box 33"/>
          <p:cNvSpPr txBox="1">
            <a:spLocks noChangeArrowheads="1"/>
          </p:cNvSpPr>
          <p:nvPr/>
        </p:nvSpPr>
        <p:spPr bwMode="auto">
          <a:xfrm>
            <a:off x="7848600" y="20332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62" name="Text Box 34"/>
          <p:cNvSpPr txBox="1">
            <a:spLocks noChangeArrowheads="1"/>
          </p:cNvSpPr>
          <p:nvPr/>
        </p:nvSpPr>
        <p:spPr bwMode="auto">
          <a:xfrm>
            <a:off x="7848600" y="25666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63" name="Text Box 35"/>
          <p:cNvSpPr txBox="1">
            <a:spLocks noChangeArrowheads="1"/>
          </p:cNvSpPr>
          <p:nvPr/>
        </p:nvSpPr>
        <p:spPr bwMode="auto">
          <a:xfrm>
            <a:off x="7162800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64" name="Text Box 36"/>
          <p:cNvSpPr txBox="1">
            <a:spLocks noChangeArrowheads="1"/>
          </p:cNvSpPr>
          <p:nvPr/>
        </p:nvSpPr>
        <p:spPr bwMode="auto">
          <a:xfrm>
            <a:off x="7777163" y="30301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65" name="Text Box 37"/>
          <p:cNvSpPr txBox="1">
            <a:spLocks noChangeArrowheads="1"/>
          </p:cNvSpPr>
          <p:nvPr/>
        </p:nvSpPr>
        <p:spPr bwMode="auto">
          <a:xfrm>
            <a:off x="8283575" y="30555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66" name="Text Box 39"/>
          <p:cNvSpPr txBox="1">
            <a:spLocks noChangeArrowheads="1"/>
          </p:cNvSpPr>
          <p:nvPr/>
        </p:nvSpPr>
        <p:spPr bwMode="auto">
          <a:xfrm>
            <a:off x="8872538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67" name="Line 41"/>
          <p:cNvSpPr>
            <a:spLocks noChangeShapeType="1"/>
          </p:cNvSpPr>
          <p:nvPr/>
        </p:nvSpPr>
        <p:spPr bwMode="auto">
          <a:xfrm>
            <a:off x="8077200" y="233802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Line 42"/>
          <p:cNvSpPr>
            <a:spLocks noChangeShapeType="1"/>
          </p:cNvSpPr>
          <p:nvPr/>
        </p:nvSpPr>
        <p:spPr bwMode="auto">
          <a:xfrm flipH="1">
            <a:off x="7543800" y="2871429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Line 43"/>
          <p:cNvSpPr>
            <a:spLocks noChangeShapeType="1"/>
          </p:cNvSpPr>
          <p:nvPr/>
        </p:nvSpPr>
        <p:spPr bwMode="auto">
          <a:xfrm>
            <a:off x="8077200" y="2871429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Line 44"/>
          <p:cNvSpPr>
            <a:spLocks noChangeShapeType="1"/>
          </p:cNvSpPr>
          <p:nvPr/>
        </p:nvSpPr>
        <p:spPr bwMode="auto">
          <a:xfrm flipH="1">
            <a:off x="8054975" y="2903179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5"/>
          <p:cNvSpPr>
            <a:spLocks noChangeShapeType="1"/>
          </p:cNvSpPr>
          <p:nvPr/>
        </p:nvSpPr>
        <p:spPr bwMode="auto">
          <a:xfrm>
            <a:off x="8080375" y="2880954"/>
            <a:ext cx="1069975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Text Box 48"/>
          <p:cNvSpPr txBox="1">
            <a:spLocks noChangeArrowheads="1"/>
          </p:cNvSpPr>
          <p:nvPr/>
        </p:nvSpPr>
        <p:spPr bwMode="auto">
          <a:xfrm>
            <a:off x="5029200" y="5509444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Step 1 - Phi Node Insertion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6200" cy="5216525"/>
          </a:xfrm>
        </p:spPr>
        <p:txBody>
          <a:bodyPr/>
          <a:lstStyle/>
          <a:p>
            <a:r>
              <a:rPr lang="en-US" altLang="en-US" smtClean="0"/>
              <a:t>Compute dominance frontiers</a:t>
            </a:r>
          </a:p>
          <a:p>
            <a:r>
              <a:rPr lang="en-US" altLang="en-US" smtClean="0"/>
              <a:t>Find global names (aka virtual registers)</a:t>
            </a:r>
          </a:p>
          <a:p>
            <a:pPr lvl="1"/>
            <a:r>
              <a:rPr lang="en-US" altLang="en-US" smtClean="0"/>
              <a:t>Global if name live on entry to some block</a:t>
            </a:r>
          </a:p>
          <a:p>
            <a:pPr lvl="1"/>
            <a:r>
              <a:rPr lang="en-US" altLang="en-US" smtClean="0"/>
              <a:t>For each name, build a list of blocks that define it</a:t>
            </a:r>
          </a:p>
          <a:p>
            <a:r>
              <a:rPr lang="en-US" altLang="en-US" smtClean="0"/>
              <a:t>Insert Phi nodes</a:t>
            </a:r>
          </a:p>
          <a:p>
            <a:pPr lvl="1"/>
            <a:r>
              <a:rPr lang="en-US" altLang="en-US" smtClean="0"/>
              <a:t>For each global name n</a:t>
            </a:r>
          </a:p>
          <a:p>
            <a:pPr lvl="2"/>
            <a:r>
              <a:rPr lang="en-US" altLang="en-US" smtClean="0"/>
              <a:t>For each BB b in which n is defined</a:t>
            </a:r>
          </a:p>
          <a:p>
            <a:pPr lvl="3"/>
            <a:r>
              <a:rPr lang="en-US" altLang="en-US" smtClean="0"/>
              <a:t>For each BB d in b’s dominance frontier</a:t>
            </a:r>
          </a:p>
          <a:p>
            <a:pPr lvl="4">
              <a:buFontTx/>
              <a:buChar char="o"/>
            </a:pPr>
            <a:r>
              <a:rPr lang="en-US" altLang="en-US" smtClean="0"/>
              <a:t>Insert a Phi node for n in d</a:t>
            </a:r>
          </a:p>
          <a:p>
            <a:pPr lvl="4">
              <a:buFontTx/>
              <a:buChar char="o"/>
            </a:pPr>
            <a:r>
              <a:rPr lang="en-US" altLang="en-US" smtClean="0"/>
              <a:t>Add d to n’s list of defining BBs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Phi Node Insertion - Example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52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4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67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81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57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267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352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352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3810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048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810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114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4724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114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4800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114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3048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86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2057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057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057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657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819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819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981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733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124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733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19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648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33400" y="1524000"/>
            <a:ext cx="13255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DF</a:t>
            </a:r>
          </a:p>
          <a:p>
            <a:r>
              <a:rPr lang="en-US" altLang="en-US" sz="1400"/>
              <a:t>0	-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7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6</a:t>
            </a:r>
          </a:p>
          <a:p>
            <a:r>
              <a:rPr lang="en-US" altLang="en-US" sz="1400"/>
              <a:t>6	7</a:t>
            </a:r>
          </a:p>
          <a:p>
            <a:r>
              <a:rPr lang="en-US" altLang="en-US" sz="1400"/>
              <a:t>7	1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105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  <a:p>
            <a:r>
              <a:rPr lang="en-US" altLang="en-US" sz="1400"/>
              <a:t>i = Phi(i,i)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858000" y="1600200"/>
            <a:ext cx="21590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a is defined in 0,1,3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a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b is defined in 0, 2, 6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b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c is defined in 0,1,2,5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c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d is defined in 2,3,4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d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i is defined in BB7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BB1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457200" y="1524000"/>
            <a:ext cx="1371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H="1">
            <a:off x="4343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5715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 flipV="1">
            <a:off x="5257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4800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 flipV="1">
            <a:off x="4343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6781800" y="1600200"/>
            <a:ext cx="2286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Insert Phi Nodes</a:t>
            </a:r>
            <a:br>
              <a:rPr lang="en-US" altLang="en-US" dirty="0" smtClean="0"/>
            </a:br>
            <a:r>
              <a:rPr lang="en-US" altLang="en-US" dirty="0" smtClean="0"/>
              <a:t>Answer on Slide 36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33"/>
          <p:cNvSpPr txBox="1">
            <a:spLocks noChangeArrowheads="1"/>
          </p:cNvSpPr>
          <p:nvPr/>
        </p:nvSpPr>
        <p:spPr bwMode="auto">
          <a:xfrm>
            <a:off x="7876458" y="2238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32" name="Text Box 34"/>
          <p:cNvSpPr txBox="1">
            <a:spLocks noChangeArrowheads="1"/>
          </p:cNvSpPr>
          <p:nvPr/>
        </p:nvSpPr>
        <p:spPr bwMode="auto">
          <a:xfrm>
            <a:off x="7876458" y="2771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3" name="Text Box 35"/>
          <p:cNvSpPr txBox="1">
            <a:spLocks noChangeArrowheads="1"/>
          </p:cNvSpPr>
          <p:nvPr/>
        </p:nvSpPr>
        <p:spPr bwMode="auto">
          <a:xfrm>
            <a:off x="719065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4" name="Text Box 36"/>
          <p:cNvSpPr txBox="1">
            <a:spLocks noChangeArrowheads="1"/>
          </p:cNvSpPr>
          <p:nvPr/>
        </p:nvSpPr>
        <p:spPr bwMode="auto">
          <a:xfrm>
            <a:off x="7805021" y="3236913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5" name="Text Box 37"/>
          <p:cNvSpPr txBox="1">
            <a:spLocks noChangeArrowheads="1"/>
          </p:cNvSpPr>
          <p:nvPr/>
        </p:nvSpPr>
        <p:spPr bwMode="auto">
          <a:xfrm>
            <a:off x="8311433" y="3260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6" name="Text Box 39"/>
          <p:cNvSpPr txBox="1">
            <a:spLocks noChangeArrowheads="1"/>
          </p:cNvSpPr>
          <p:nvPr/>
        </p:nvSpPr>
        <p:spPr bwMode="auto">
          <a:xfrm>
            <a:off x="889880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7" name="Line 41"/>
          <p:cNvSpPr>
            <a:spLocks noChangeShapeType="1"/>
          </p:cNvSpPr>
          <p:nvPr/>
        </p:nvSpPr>
        <p:spPr bwMode="auto">
          <a:xfrm>
            <a:off x="8105058" y="25431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42"/>
          <p:cNvSpPr>
            <a:spLocks noChangeShapeType="1"/>
          </p:cNvSpPr>
          <p:nvPr/>
        </p:nvSpPr>
        <p:spPr bwMode="auto">
          <a:xfrm flipH="1">
            <a:off x="7571658" y="3076575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43"/>
          <p:cNvSpPr>
            <a:spLocks noChangeShapeType="1"/>
          </p:cNvSpPr>
          <p:nvPr/>
        </p:nvSpPr>
        <p:spPr bwMode="auto">
          <a:xfrm>
            <a:off x="8105058" y="3076575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4"/>
          <p:cNvSpPr>
            <a:spLocks noChangeShapeType="1"/>
          </p:cNvSpPr>
          <p:nvPr/>
        </p:nvSpPr>
        <p:spPr bwMode="auto">
          <a:xfrm flipH="1">
            <a:off x="8082833" y="3108325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45"/>
          <p:cNvSpPr>
            <a:spLocks noChangeShapeType="1"/>
          </p:cNvSpPr>
          <p:nvPr/>
        </p:nvSpPr>
        <p:spPr bwMode="auto">
          <a:xfrm>
            <a:off x="8108233" y="3086100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Text Box 49"/>
          <p:cNvSpPr txBox="1">
            <a:spLocks noChangeArrowheads="1"/>
          </p:cNvSpPr>
          <p:nvPr/>
        </p:nvSpPr>
        <p:spPr bwMode="auto">
          <a:xfrm>
            <a:off x="7620000" y="4648200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21544" name="TextBox 1"/>
          <p:cNvSpPr txBox="1">
            <a:spLocks noChangeArrowheads="1"/>
          </p:cNvSpPr>
          <p:nvPr/>
        </p:nvSpPr>
        <p:spPr bwMode="auto">
          <a:xfrm>
            <a:off x="7360521" y="185578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21545" name="TextBox 41"/>
          <p:cNvSpPr txBox="1">
            <a:spLocks noChangeArrowheads="1"/>
          </p:cNvSpPr>
          <p:nvPr/>
        </p:nvSpPr>
        <p:spPr bwMode="auto">
          <a:xfrm>
            <a:off x="7451725" y="4251325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Dominance frontier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Step 2 – Renaming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Use an array of stacks, one stack per global variable (VR)</a:t>
            </a:r>
          </a:p>
          <a:p>
            <a:r>
              <a:rPr lang="en-US" altLang="en-US" smtClean="0"/>
              <a:t>Algorithm sketch</a:t>
            </a:r>
          </a:p>
          <a:p>
            <a:pPr lvl="1"/>
            <a:r>
              <a:rPr lang="en-US" altLang="en-US" smtClean="0"/>
              <a:t>For each BB b in a preorder traversal of the dominator tree</a:t>
            </a:r>
          </a:p>
          <a:p>
            <a:pPr lvl="2"/>
            <a:r>
              <a:rPr lang="en-US" altLang="en-US" smtClean="0"/>
              <a:t>Generate unique names for each Phi node</a:t>
            </a:r>
          </a:p>
          <a:p>
            <a:pPr lvl="2"/>
            <a:r>
              <a:rPr lang="en-US" altLang="en-US" smtClean="0"/>
              <a:t>Rewrite each operation in the BB</a:t>
            </a:r>
          </a:p>
          <a:p>
            <a:pPr lvl="3"/>
            <a:r>
              <a:rPr lang="en-US" altLang="en-US" smtClean="0"/>
              <a:t>Uses of global name: current name from stack</a:t>
            </a:r>
          </a:p>
          <a:p>
            <a:pPr lvl="3"/>
            <a:r>
              <a:rPr lang="en-US" altLang="en-US" smtClean="0"/>
              <a:t>Defs of global name: create and push new name</a:t>
            </a:r>
          </a:p>
          <a:p>
            <a:pPr lvl="2"/>
            <a:r>
              <a:rPr lang="en-US" altLang="en-US" smtClean="0"/>
              <a:t>Fill in Phi node parameters of successor blocks</a:t>
            </a:r>
          </a:p>
          <a:p>
            <a:pPr lvl="2"/>
            <a:r>
              <a:rPr lang="en-US" altLang="en-US" smtClean="0"/>
              <a:t>Recurse on b’s children in the dominator tree</a:t>
            </a:r>
          </a:p>
          <a:p>
            <a:pPr lvl="2"/>
            <a:r>
              <a:rPr lang="en-US" altLang="en-US" smtClean="0"/>
              <a:t>&lt;on exit from b&gt; pop names generated in b from stacks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(Initial State)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Phi(i,i)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0    0    0    0    0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93" name="Text Box 33"/>
          <p:cNvSpPr txBox="1">
            <a:spLocks noChangeArrowheads="1"/>
          </p:cNvSpPr>
          <p:nvPr/>
        </p:nvSpPr>
        <p:spPr bwMode="auto">
          <a:xfrm>
            <a:off x="7315200" y="1555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3594" name="Text Box 34"/>
          <p:cNvSpPr txBox="1">
            <a:spLocks noChangeArrowheads="1"/>
          </p:cNvSpPr>
          <p:nvPr/>
        </p:nvSpPr>
        <p:spPr bwMode="auto">
          <a:xfrm>
            <a:off x="7315200" y="20891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95" name="Text Box 35"/>
          <p:cNvSpPr txBox="1">
            <a:spLocks noChangeArrowheads="1"/>
          </p:cNvSpPr>
          <p:nvPr/>
        </p:nvSpPr>
        <p:spPr bwMode="auto">
          <a:xfrm>
            <a:off x="6629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96" name="Text Box 36"/>
          <p:cNvSpPr txBox="1">
            <a:spLocks noChangeArrowheads="1"/>
          </p:cNvSpPr>
          <p:nvPr/>
        </p:nvSpPr>
        <p:spPr bwMode="auto">
          <a:xfrm>
            <a:off x="7772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97" name="Text Box 37"/>
          <p:cNvSpPr txBox="1">
            <a:spLocks noChangeArrowheads="1"/>
          </p:cNvSpPr>
          <p:nvPr/>
        </p:nvSpPr>
        <p:spPr bwMode="auto">
          <a:xfrm>
            <a:off x="73914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98" name="Text Box 38"/>
          <p:cNvSpPr txBox="1">
            <a:spLocks noChangeArrowheads="1"/>
          </p:cNvSpPr>
          <p:nvPr/>
        </p:nvSpPr>
        <p:spPr bwMode="auto">
          <a:xfrm>
            <a:off x="7772400" y="3460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3599" name="Text Box 39"/>
          <p:cNvSpPr txBox="1">
            <a:spLocks noChangeArrowheads="1"/>
          </p:cNvSpPr>
          <p:nvPr/>
        </p:nvSpPr>
        <p:spPr bwMode="auto">
          <a:xfrm>
            <a:off x="80772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600" name="Text Box 40"/>
          <p:cNvSpPr txBox="1">
            <a:spLocks noChangeArrowheads="1"/>
          </p:cNvSpPr>
          <p:nvPr/>
        </p:nvSpPr>
        <p:spPr bwMode="auto">
          <a:xfrm>
            <a:off x="7315200" y="4298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3601" name="Line 41"/>
          <p:cNvSpPr>
            <a:spLocks noChangeShapeType="1"/>
          </p:cNvSpPr>
          <p:nvPr/>
        </p:nvSpPr>
        <p:spPr bwMode="auto">
          <a:xfrm>
            <a:off x="7543800" y="1860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42"/>
          <p:cNvSpPr>
            <a:spLocks noChangeShapeType="1"/>
          </p:cNvSpPr>
          <p:nvPr/>
        </p:nvSpPr>
        <p:spPr bwMode="auto">
          <a:xfrm flipH="1">
            <a:off x="7010400" y="23939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43"/>
          <p:cNvSpPr>
            <a:spLocks noChangeShapeType="1"/>
          </p:cNvSpPr>
          <p:nvPr/>
        </p:nvSpPr>
        <p:spPr bwMode="auto">
          <a:xfrm>
            <a:off x="7543800" y="23939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44"/>
          <p:cNvSpPr>
            <a:spLocks noChangeShapeType="1"/>
          </p:cNvSpPr>
          <p:nvPr/>
        </p:nvSpPr>
        <p:spPr bwMode="auto">
          <a:xfrm flipH="1">
            <a:off x="76962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45"/>
          <p:cNvSpPr>
            <a:spLocks noChangeShapeType="1"/>
          </p:cNvSpPr>
          <p:nvPr/>
        </p:nvSpPr>
        <p:spPr bwMode="auto">
          <a:xfrm>
            <a:off x="8001000" y="285115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46"/>
          <p:cNvSpPr>
            <a:spLocks noChangeShapeType="1"/>
          </p:cNvSpPr>
          <p:nvPr/>
        </p:nvSpPr>
        <p:spPr bwMode="auto">
          <a:xfrm>
            <a:off x="80010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Freeform 47"/>
          <p:cNvSpPr>
            <a:spLocks/>
          </p:cNvSpPr>
          <p:nvPr/>
        </p:nvSpPr>
        <p:spPr bwMode="auto">
          <a:xfrm>
            <a:off x="7848600" y="201295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BB0)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i0 =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1271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a0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b0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c0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d0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</a:t>
            </a:r>
            <a:r>
              <a:rPr lang="en-US" altLang="en-US" sz="1400">
                <a:solidFill>
                  <a:srgbClr val="FF0000"/>
                </a:solidFill>
              </a:rPr>
              <a:t>i0</a:t>
            </a:r>
            <a:r>
              <a:rPr lang="en-US" altLang="en-US" sz="1400">
                <a:solidFill>
                  <a:schemeClr val="tx1"/>
                </a:solidFill>
              </a:rPr>
              <a:t>,i)</a:t>
            </a: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1    1    1    1    1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1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461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1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2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2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2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462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2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462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BB1)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</a:t>
            </a:r>
            <a:r>
              <a:rPr lang="en-US" altLang="en-US" sz="1400">
                <a:solidFill>
                  <a:schemeClr val="tx1"/>
                </a:solidFill>
              </a:rPr>
              <a:t> = Phi(a0,a)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</a:t>
            </a:r>
            <a:r>
              <a:rPr lang="en-US" altLang="en-US" sz="1400">
                <a:solidFill>
                  <a:schemeClr val="tx1"/>
                </a:solidFill>
              </a:rPr>
              <a:t> = Phi(b0,b)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</a:t>
            </a:r>
            <a:r>
              <a:rPr lang="en-US" altLang="en-US" sz="1400">
                <a:solidFill>
                  <a:schemeClr val="tx1"/>
                </a:solidFill>
              </a:rPr>
              <a:t> = Phi(c0,c)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d1</a:t>
            </a:r>
            <a:r>
              <a:rPr lang="en-US" altLang="en-US" sz="1400">
                <a:solidFill>
                  <a:schemeClr val="tx1"/>
                </a:solidFill>
              </a:rPr>
              <a:t> = Phi(d0,d)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i1</a:t>
            </a:r>
            <a:r>
              <a:rPr lang="en-US" altLang="en-US" sz="1400">
                <a:solidFill>
                  <a:schemeClr val="tx1"/>
                </a:solidFill>
              </a:rPr>
              <a:t> = Phi(i0,i)</a:t>
            </a: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2    3    2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564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4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4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4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4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564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4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564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dirty="0" smtClean="0"/>
              <a:t>From Last Time: 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 to this point</a:t>
            </a:r>
          </a:p>
          <a:p>
            <a:pPr lvl="1"/>
            <a:r>
              <a:rPr lang="en-US" altLang="en-US" smtClean="0"/>
              <a:t>Any path problems (maybe relations)</a:t>
            </a:r>
          </a:p>
          <a:p>
            <a:pPr lvl="2"/>
            <a:r>
              <a:rPr lang="en-US" altLang="en-US" smtClean="0"/>
              <a:t>Definition reaches along some path</a:t>
            </a:r>
          </a:p>
          <a:p>
            <a:pPr lvl="2"/>
            <a:r>
              <a:rPr lang="en-US" altLang="en-US" smtClean="0"/>
              <a:t>Some sequence of branches in which def reaches</a:t>
            </a:r>
          </a:p>
          <a:p>
            <a:pPr lvl="2"/>
            <a:r>
              <a:rPr lang="en-US" altLang="en-US" smtClean="0"/>
              <a:t>Lots of defs of the same variable may reach a point</a:t>
            </a:r>
          </a:p>
          <a:p>
            <a:pPr lvl="1"/>
            <a:r>
              <a:rPr lang="en-US" altLang="en-US" smtClean="0"/>
              <a:t>Use of </a:t>
            </a:r>
            <a:r>
              <a:rPr lang="en-US" altLang="en-US" u="sng" smtClean="0"/>
              <a:t>Union operator</a:t>
            </a:r>
            <a:r>
              <a:rPr lang="en-US" altLang="en-US" smtClean="0"/>
              <a:t> in meet function</a:t>
            </a:r>
          </a:p>
          <a:p>
            <a:r>
              <a:rPr lang="en-US" altLang="en-US" smtClean="0"/>
              <a:t>All-path: Definition guaranteed to reach</a:t>
            </a:r>
          </a:p>
          <a:p>
            <a:pPr lvl="1"/>
            <a:r>
              <a:rPr lang="en-US" altLang="en-US" smtClean="0"/>
              <a:t>Regardless of sequence of branches taken, def reaches</a:t>
            </a:r>
          </a:p>
          <a:p>
            <a:pPr lvl="1"/>
            <a:r>
              <a:rPr lang="en-US" altLang="en-US" smtClean="0"/>
              <a:t>Can always count on this</a:t>
            </a:r>
          </a:p>
          <a:p>
            <a:pPr lvl="1"/>
            <a:r>
              <a:rPr lang="en-US" altLang="en-US" smtClean="0"/>
              <a:t>Only 1 def can be guaranteed to reach</a:t>
            </a:r>
          </a:p>
          <a:p>
            <a:pPr lvl="1"/>
            <a:r>
              <a:rPr lang="en-US" altLang="en-US" smtClean="0"/>
              <a:t>Availability (as opposed to reaching)</a:t>
            </a:r>
          </a:p>
          <a:p>
            <a:pPr lvl="2"/>
            <a:r>
              <a:rPr lang="en-US" altLang="en-US" smtClean="0"/>
              <a:t>Available definitions</a:t>
            </a:r>
          </a:p>
          <a:p>
            <a:pPr lvl="2"/>
            <a:r>
              <a:rPr lang="en-US" altLang="en-US" smtClean="0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854781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BB2)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d2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a2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b2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c3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d2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b2  c2  d2</a:t>
            </a:r>
          </a:p>
          <a:p>
            <a:r>
              <a:rPr lang="en-US" altLang="en-US"/>
              <a:t>                    c3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6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666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6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6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666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667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667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667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667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(Before BB3)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  <a:p>
            <a:endParaRPr lang="en-US" altLang="en-US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0" y="1503363"/>
            <a:ext cx="2305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This just updates</a:t>
            </a:r>
          </a:p>
          <a:p>
            <a:r>
              <a:rPr lang="en-US" altLang="en-US">
                <a:solidFill>
                  <a:srgbClr val="FF0000"/>
                </a:solidFill>
              </a:rPr>
              <a:t>the stack to remove the</a:t>
            </a:r>
          </a:p>
          <a:p>
            <a:r>
              <a:rPr lang="en-US" altLang="en-US">
                <a:solidFill>
                  <a:srgbClr val="FF0000"/>
                </a:solidFill>
              </a:rPr>
              <a:t>stuff from the left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out of BB1</a:t>
            </a:r>
          </a:p>
        </p:txBody>
      </p:sp>
      <p:sp>
        <p:nvSpPr>
          <p:cNvPr id="2769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769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769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69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769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769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69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769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769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a3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4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8714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8715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8716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717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8718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8719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8720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8721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BB4)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d4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127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c2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d4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      d4</a:t>
            </a: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973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973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974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974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74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974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974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974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BB5)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216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Phi(c2,</a:t>
            </a:r>
            <a:r>
              <a:rPr lang="en-US" altLang="en-US" sz="1400">
                <a:solidFill>
                  <a:srgbClr val="FF0000"/>
                </a:solidFill>
              </a:rPr>
              <a:t>c4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Phi(d4,</a:t>
            </a:r>
            <a:r>
              <a:rPr lang="en-US" altLang="en-US" sz="1400">
                <a:solidFill>
                  <a:srgbClr val="FF0000"/>
                </a:solidFill>
              </a:rPr>
              <a:t>d3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5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c4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076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076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076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076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076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076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76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076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BB6)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c5 </a:t>
            </a:r>
            <a:r>
              <a:rPr lang="en-US" altLang="en-US" sz="1400">
                <a:solidFill>
                  <a:schemeClr val="tx1"/>
                </a:solidFill>
              </a:rPr>
              <a:t>= Phi(c2,c4)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 = Phi(d4,d3)</a:t>
            </a:r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2160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</a:t>
            </a:r>
            <a:r>
              <a:rPr lang="en-US" altLang="en-US" sz="1400">
                <a:solidFill>
                  <a:srgbClr val="FF0000"/>
                </a:solidFill>
              </a:rPr>
              <a:t>a3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</a:t>
            </a:r>
            <a:r>
              <a:rPr lang="en-US" altLang="en-US" sz="1400">
                <a:solidFill>
                  <a:srgbClr val="FF0000"/>
                </a:solidFill>
              </a:rPr>
              <a:t>b3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</a:t>
            </a:r>
            <a:r>
              <a:rPr lang="en-US" altLang="en-US" sz="1400">
                <a:solidFill>
                  <a:srgbClr val="FF0000"/>
                </a:solidFill>
              </a:rPr>
              <a:t>c5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</a:t>
            </a:r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4    6    6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b3  c2  d3</a:t>
            </a:r>
          </a:p>
          <a:p>
            <a:r>
              <a:rPr lang="en-US" altLang="en-US"/>
              <a:t>       a3         c5  d5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8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178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178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178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178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179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179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179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179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610600" cy="615950"/>
          </a:xfrm>
        </p:spPr>
        <p:txBody>
          <a:bodyPr/>
          <a:lstStyle/>
          <a:p>
            <a:r>
              <a:rPr lang="en-US" altLang="en-US" smtClean="0"/>
              <a:t>Renaming – Example (After BB7)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b3 =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i2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3049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</a:t>
            </a:r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</a:t>
            </a:r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</a:t>
            </a:r>
            <a:r>
              <a:rPr lang="en-US" altLang="en-US" sz="1400">
                <a:solidFill>
                  <a:srgbClr val="FF0000"/>
                </a:solidFill>
              </a:rPr>
              <a:t>c6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</a:t>
            </a:r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</a:t>
            </a:r>
            <a:r>
              <a:rPr lang="en-US" altLang="en-US" sz="1400">
                <a:solidFill>
                  <a:srgbClr val="FF0000"/>
                </a:solidFill>
              </a:rPr>
              <a:t>i2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c5 = Phi(c2,c4)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d5 = Phi(d4,d3)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3049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 = Phi(b2,b3)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c6 </a:t>
            </a:r>
            <a:r>
              <a:rPr lang="en-US" altLang="en-US" sz="1400">
                <a:solidFill>
                  <a:schemeClr val="tx1"/>
                </a:solidFill>
              </a:rPr>
              <a:t>= Phi(c3,c5)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 = Phi(d2,d5)</a:t>
            </a:r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5    5    7    7    3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b4  c2  d6  i2</a:t>
            </a:r>
          </a:p>
          <a:p>
            <a:r>
              <a:rPr lang="en-US" altLang="en-US"/>
              <a:t>       a4         c6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8915400" y="6405563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Fin!</a:t>
            </a:r>
          </a:p>
        </p:txBody>
      </p:sp>
      <p:sp>
        <p:nvSpPr>
          <p:cNvPr id="3281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281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281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281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281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281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281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281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281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Rename the Variables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9906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0461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2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047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4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Text Box 34"/>
          <p:cNvSpPr txBox="1">
            <a:spLocks noChangeArrowheads="1"/>
          </p:cNvSpPr>
          <p:nvPr/>
        </p:nvSpPr>
        <p:spPr bwMode="auto">
          <a:xfrm>
            <a:off x="-17463" y="4075113"/>
            <a:ext cx="1047751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cxnSp>
        <p:nvCxnSpPr>
          <p:cNvPr id="33826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8197850" y="20447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8197850" y="25781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751205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8126413" y="30432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8632825" y="30670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922020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426450" y="234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>
            <a:off x="7893050" y="28829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8426450" y="28829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8404225" y="2914650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8429625" y="2892425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7681913" y="1662113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Final Answer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c2 = b1 + a1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 = a1 + 1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a2 = b2 * c1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b4 = c3 – a3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a5 = a4 – c4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c5 = b5 * c4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 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273175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Text Box 49"/>
          <p:cNvSpPr txBox="1">
            <a:spLocks noChangeArrowheads="1"/>
          </p:cNvSpPr>
          <p:nvPr/>
        </p:nvSpPr>
        <p:spPr bwMode="auto">
          <a:xfrm>
            <a:off x="8178800" y="2135188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9244" name="TextBox 42"/>
          <p:cNvSpPr txBox="1">
            <a:spLocks noChangeArrowheads="1"/>
          </p:cNvSpPr>
          <p:nvPr/>
        </p:nvSpPr>
        <p:spPr bwMode="auto">
          <a:xfrm>
            <a:off x="652463" y="1666875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Rename the variables</a:t>
            </a:r>
          </a:p>
        </p:txBody>
      </p:sp>
      <p:sp>
        <p:nvSpPr>
          <p:cNvPr id="9245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316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b5 = Phi(b2,b4)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c4 = Phi(c1,c3)</a:t>
            </a:r>
          </a:p>
        </p:txBody>
      </p:sp>
      <p:sp>
        <p:nvSpPr>
          <p:cNvPr id="9246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3160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 = Phi(a0,a5)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 = Phi(b0,b5)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 = Phi(c0,c5)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-76200" y="3733800"/>
            <a:ext cx="13160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a3 = Phi(a1,a2)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b3 = Phi(b1,b2)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c3= Phi(c2,c1)</a:t>
            </a:r>
          </a:p>
        </p:txBody>
      </p:sp>
      <p:cxnSp>
        <p:nvCxnSpPr>
          <p:cNvPr id="9250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1" name="TextBox 1"/>
          <p:cNvSpPr txBox="1">
            <a:spLocks noChangeArrowheads="1"/>
          </p:cNvSpPr>
          <p:nvPr/>
        </p:nvSpPr>
        <p:spPr bwMode="auto">
          <a:xfrm>
            <a:off x="7905750" y="1676400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Dominance frontier</a:t>
            </a:r>
          </a:p>
        </p:txBody>
      </p:sp>
      <p:sp>
        <p:nvSpPr>
          <p:cNvPr id="9252" name="Text Box 33"/>
          <p:cNvSpPr txBox="1">
            <a:spLocks noChangeArrowheads="1"/>
          </p:cNvSpPr>
          <p:nvPr/>
        </p:nvSpPr>
        <p:spPr bwMode="auto">
          <a:xfrm>
            <a:off x="6194425" y="20589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53" name="Text Box 34"/>
          <p:cNvSpPr txBox="1">
            <a:spLocks noChangeArrowheads="1"/>
          </p:cNvSpPr>
          <p:nvPr/>
        </p:nvSpPr>
        <p:spPr bwMode="auto">
          <a:xfrm>
            <a:off x="6194425" y="25923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54" name="Text Box 35"/>
          <p:cNvSpPr txBox="1">
            <a:spLocks noChangeArrowheads="1"/>
          </p:cNvSpPr>
          <p:nvPr/>
        </p:nvSpPr>
        <p:spPr bwMode="auto">
          <a:xfrm>
            <a:off x="550862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55" name="Text Box 36"/>
          <p:cNvSpPr txBox="1">
            <a:spLocks noChangeArrowheads="1"/>
          </p:cNvSpPr>
          <p:nvPr/>
        </p:nvSpPr>
        <p:spPr bwMode="auto">
          <a:xfrm>
            <a:off x="6122988" y="30575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56" name="Text Box 37"/>
          <p:cNvSpPr txBox="1">
            <a:spLocks noChangeArrowheads="1"/>
          </p:cNvSpPr>
          <p:nvPr/>
        </p:nvSpPr>
        <p:spPr bwMode="auto">
          <a:xfrm>
            <a:off x="6629400" y="30813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57" name="Text Box 39"/>
          <p:cNvSpPr txBox="1">
            <a:spLocks noChangeArrowheads="1"/>
          </p:cNvSpPr>
          <p:nvPr/>
        </p:nvSpPr>
        <p:spPr bwMode="auto">
          <a:xfrm>
            <a:off x="721677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58" name="Line 41"/>
          <p:cNvSpPr>
            <a:spLocks noChangeShapeType="1"/>
          </p:cNvSpPr>
          <p:nvPr/>
        </p:nvSpPr>
        <p:spPr bwMode="auto">
          <a:xfrm>
            <a:off x="6423025" y="2363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2"/>
          <p:cNvSpPr>
            <a:spLocks noChangeShapeType="1"/>
          </p:cNvSpPr>
          <p:nvPr/>
        </p:nvSpPr>
        <p:spPr bwMode="auto">
          <a:xfrm flipH="1">
            <a:off x="5889625" y="2897188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3"/>
          <p:cNvSpPr>
            <a:spLocks noChangeShapeType="1"/>
          </p:cNvSpPr>
          <p:nvPr/>
        </p:nvSpPr>
        <p:spPr bwMode="auto">
          <a:xfrm>
            <a:off x="6423025" y="2897188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44"/>
          <p:cNvSpPr>
            <a:spLocks noChangeShapeType="1"/>
          </p:cNvSpPr>
          <p:nvPr/>
        </p:nvSpPr>
        <p:spPr bwMode="auto">
          <a:xfrm flipH="1">
            <a:off x="6400800" y="2928938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>
            <a:off x="6426200" y="2906713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TextBox 1"/>
          <p:cNvSpPr txBox="1">
            <a:spLocks noChangeArrowheads="1"/>
          </p:cNvSpPr>
          <p:nvPr/>
        </p:nvSpPr>
        <p:spPr bwMode="auto">
          <a:xfrm>
            <a:off x="5678488" y="1676400"/>
            <a:ext cx="158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Dominator tree</a:t>
            </a:r>
          </a:p>
        </p:txBody>
      </p:sp>
    </p:spTree>
    <p:extLst>
      <p:ext uri="{BB962C8B-B14F-4D97-AF65-F5344CB8AC3E}">
        <p14:creationId xmlns:p14="http://schemas.microsoft.com/office/powerpoint/2010/main" val="2333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definition d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d to p, d is not killed</a:t>
            </a:r>
          </a:p>
          <a:p>
            <a:r>
              <a:rPr lang="en-US" altLang="en-US" smtClean="0"/>
              <a:t>Remember, 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/>
            <a:r>
              <a:rPr lang="en-US" altLang="en-US" smtClean="0"/>
              <a:t>r1 = r2 + r3 kills previous definitions of r1</a:t>
            </a:r>
          </a:p>
          <a:p>
            <a:r>
              <a:rPr lang="en-US" altLang="en-US" smtClean="0"/>
              <a:t>Algorithm</a:t>
            </a:r>
          </a:p>
          <a:p>
            <a:pPr lvl="1"/>
            <a:r>
              <a:rPr lang="en-US" altLang="en-US" smtClean="0"/>
              <a:t>Forward dataflow analysis as propagation occurs from defs downwards</a:t>
            </a:r>
          </a:p>
          <a:p>
            <a:pPr lvl="1"/>
            <a:r>
              <a:rPr lang="en-US" altLang="en-US" smtClean="0"/>
              <a:t>Use the Intersect function as the meet operator to guarantee the all-path requirement</a:t>
            </a:r>
          </a:p>
          <a:p>
            <a:pPr lvl="1"/>
            <a:r>
              <a:rPr lang="en-US" altLang="en-US" smtClean="0"/>
              <a:t>GEN/KILL/IN/OUT similar to reaching defs</a:t>
            </a:r>
          </a:p>
          <a:p>
            <a:pPr lvl="2"/>
            <a:r>
              <a:rPr lang="en-US" altLang="en-US" smtClean="0"/>
              <a:t>Initialization of IN/OUT is the tricky part</a:t>
            </a:r>
          </a:p>
        </p:txBody>
      </p:sp>
    </p:spTree>
    <p:extLst>
      <p:ext uri="{BB962C8B-B14F-4D97-AF65-F5344CB8AC3E}">
        <p14:creationId xmlns:p14="http://schemas.microsoft.com/office/powerpoint/2010/main" val="68318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</p:spTree>
    <p:extLst>
      <p:ext uri="{BB962C8B-B14F-4D97-AF65-F5344CB8AC3E}">
        <p14:creationId xmlns:p14="http://schemas.microsoft.com/office/powerpoint/2010/main" val="236892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b="1" dirty="0">
                <a:solidFill>
                  <a:srgbClr val="FF0000"/>
                </a:solidFill>
              </a:rPr>
              <a:t>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</a:t>
            </a:r>
            <a:r>
              <a:rPr lang="en-US" altLang="en-US" sz="1400" dirty="0" smtClean="0">
                <a:solidFill>
                  <a:schemeClr val="tx1"/>
                </a:solidFill>
              </a:rPr>
              <a:t>Intersect(OUT(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7, 8, </a:t>
            </a:r>
            <a:r>
              <a:rPr lang="en-US" altLang="en-US" sz="1200" dirty="0">
                <a:solidFill>
                  <a:srgbClr val="00B050"/>
                </a:solidFill>
              </a:rPr>
              <a:t>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2, 5, 6, 10, 12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1,3,4,7,8,9,11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4, 5, 6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1, 8, 9, 10, 11, 12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1, 2, 3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4, 7, 11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11, 12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1,4,5,9,10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</a:t>
            </a:r>
            <a:r>
              <a:rPr lang="en-US" altLang="en-US" sz="1200" dirty="0" smtClean="0">
                <a:solidFill>
                  <a:srgbClr val="FF0000"/>
                </a:solidFill>
              </a:rPr>
              <a:t>= 2,3,6,7,8,11,12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2,3,4,5,6,7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1,2,3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1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Expression Analysis (Aexprs)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An </a:t>
            </a:r>
            <a:r>
              <a:rPr lang="en-US" altLang="en-US" u="sng" smtClean="0"/>
              <a:t>expression</a:t>
            </a:r>
            <a:r>
              <a:rPr lang="en-US" altLang="en-US" smtClean="0"/>
              <a:t> is a RHS of an operation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r2 = r3 + r4, r3+r4 is an expression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e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e to p, e is not killed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one of its source operands are redefined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r1 = r2 + r3 kills all expressions involving r1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Forward dataflow analysis as propagation occurs from defs downwards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the Intersect function as the meet operator to guarantee the all-path requirement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Looks exactly like adefs, except GEN/KILL/IN/OUT are the RHS’s of operations rather than the LHS’s</a:t>
            </a:r>
          </a:p>
        </p:txBody>
      </p:sp>
    </p:spTree>
    <p:extLst>
      <p:ext uri="{BB962C8B-B14F-4D97-AF65-F5344CB8AC3E}">
        <p14:creationId xmlns:p14="http://schemas.microsoft.com/office/powerpoint/2010/main" val="1476002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Computation of Aexpr GEN/KILL Sets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2157413"/>
            <a:ext cx="4978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</a:t>
            </a:r>
            <a:r>
              <a:rPr lang="en-US" altLang="en-US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</a:t>
            </a:r>
            <a:r>
              <a:rPr lang="en-US" altLang="en-US">
                <a:solidFill>
                  <a:srgbClr val="FF3300"/>
                </a:solidFill>
              </a:rPr>
              <a:t>K = 0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for</a:t>
            </a:r>
            <a:r>
              <a:rPr lang="en-US" altLang="en-US">
                <a:solidFill>
                  <a:srgbClr val="FF3300"/>
                </a:solidFill>
              </a:rPr>
              <a:t> each destination operand of op, dest, </a:t>
            </a:r>
            <a:r>
              <a:rPr lang="en-US" altLang="en-US" u="sng">
                <a:solidFill>
                  <a:srgbClr val="FF3300"/>
                </a:solidFill>
              </a:rPr>
              <a:t>do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    K += {all ops which use dest}</a:t>
            </a:r>
          </a:p>
          <a:p>
            <a:r>
              <a:rPr lang="en-US" altLang="en-US" sz="1600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endfor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rgbClr val="FF3300"/>
                </a:solidFill>
              </a:rPr>
              <a:t>         if (op not in K)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op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else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0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     GEN(X) = G + (GEN(X) – K)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KILL(X) = K + (KILL(X) – G)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75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can also formulate the GEN/KILL slightly differently so you do not</a:t>
            </a:r>
          </a:p>
          <a:p>
            <a:r>
              <a:rPr lang="en-US" altLang="en-US"/>
              <a:t>need to break up instructions like “r2 = r2 + 1”.</a:t>
            </a:r>
          </a:p>
        </p:txBody>
      </p:sp>
    </p:spTree>
    <p:extLst>
      <p:ext uri="{BB962C8B-B14F-4D97-AF65-F5344CB8AC3E}">
        <p14:creationId xmlns:p14="http://schemas.microsoft.com/office/powerpoint/2010/main" val="34589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8810</TotalTime>
  <Words>3965</Words>
  <Application>Microsoft Office PowerPoint</Application>
  <PresentationFormat>Custom</PresentationFormat>
  <Paragraphs>1087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7 Static Single Assignment Form</vt:lpstr>
      <vt:lpstr>Announcements &amp; Reading Material</vt:lpstr>
      <vt:lpstr>From Last Time: What About All Path Problems?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Available Expression Analysis (Aexprs)</vt:lpstr>
      <vt:lpstr>Computation of Aexpr GEN/KILL Sets</vt:lpstr>
      <vt:lpstr>Homework Problem - Aexprs Calculation Answer on the Next Slide</vt:lpstr>
      <vt:lpstr>Homework Problem - Answer</vt:lpstr>
      <vt:lpstr>Dataflow Summary Analyses in 1 Slide</vt:lpstr>
      <vt:lpstr>Static Single Assignment (SSA) Form</vt:lpstr>
      <vt:lpstr>Converting to SSA Form</vt:lpstr>
      <vt:lpstr>Converting to SSA Form (2)</vt:lpstr>
      <vt:lpstr>SSA Plusses and Minuses</vt:lpstr>
      <vt:lpstr>Phi Nodes (aka Phi Functions)</vt:lpstr>
      <vt:lpstr>SSA Construction</vt:lpstr>
      <vt:lpstr>Need Better Phi Node Insertion Algorithm</vt:lpstr>
      <vt:lpstr>Recall: Dominator Tree</vt:lpstr>
      <vt:lpstr>Computing Dominance Frontiers</vt:lpstr>
      <vt:lpstr>Homework Problem – Compute DF for each BB Answer on Slide 24</vt:lpstr>
      <vt:lpstr>SSA Step 1 - Phi Node Insertion</vt:lpstr>
      <vt:lpstr>Phi Node Insertion - Example</vt:lpstr>
      <vt:lpstr>Homework Problem – Insert Phi Nodes Answer on Slide 36</vt:lpstr>
      <vt:lpstr>SSA Step 2 – Renaming Variables</vt:lpstr>
      <vt:lpstr>Renaming – Example (Initial State)</vt:lpstr>
      <vt:lpstr>Renaming – Example (After BB0)</vt:lpstr>
      <vt:lpstr>Renaming – Example (After BB1)</vt:lpstr>
      <vt:lpstr>Renaming – Example (After BB2)</vt:lpstr>
      <vt:lpstr>Renaming – Example (Before BB3)</vt:lpstr>
      <vt:lpstr>Renaming – Example (After BB3)</vt:lpstr>
      <vt:lpstr>Renaming – Example (After BB4)</vt:lpstr>
      <vt:lpstr>Renaming – Example (After BB5)</vt:lpstr>
      <vt:lpstr>Renaming – Example (After BB6)</vt:lpstr>
      <vt:lpstr>Renaming – Example (After BB7)</vt:lpstr>
      <vt:lpstr>Homework Problem – Rename the Variables</vt:lpstr>
      <vt:lpstr>Homework Problem – Final Answer 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226</cp:revision>
  <cp:lastPrinted>2001-10-18T06:50:13Z</cp:lastPrinted>
  <dcterms:created xsi:type="dcterms:W3CDTF">1999-01-24T07:45:10Z</dcterms:created>
  <dcterms:modified xsi:type="dcterms:W3CDTF">2021-09-21T19:20:46Z</dcterms:modified>
</cp:coreProperties>
</file>