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510" r:id="rId3"/>
    <p:sldId id="498" r:id="rId4"/>
    <p:sldId id="509" r:id="rId5"/>
    <p:sldId id="499" r:id="rId6"/>
    <p:sldId id="500" r:id="rId7"/>
    <p:sldId id="508" r:id="rId8"/>
    <p:sldId id="501" r:id="rId9"/>
    <p:sldId id="502" r:id="rId10"/>
    <p:sldId id="503" r:id="rId11"/>
    <p:sldId id="524" r:id="rId12"/>
    <p:sldId id="511" r:id="rId13"/>
    <p:sldId id="512" r:id="rId14"/>
    <p:sldId id="513" r:id="rId15"/>
    <p:sldId id="514" r:id="rId16"/>
    <p:sldId id="515" r:id="rId17"/>
    <p:sldId id="516" r:id="rId18"/>
    <p:sldId id="517" r:id="rId19"/>
    <p:sldId id="518" r:id="rId20"/>
    <p:sldId id="519" r:id="rId21"/>
    <p:sldId id="520" r:id="rId22"/>
    <p:sldId id="521" r:id="rId23"/>
    <p:sldId id="525" r:id="rId24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F969C1C6-F3E8-4F0C-A836-FA7BB84EA9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422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C6FA58-9522-4F25-8F9F-DC3B2536E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910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5FA6962-8FB9-4DD2-9911-2A87628B437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74343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8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5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23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6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0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8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5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4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C95AC57B-8329-4A24-94FE-497FEFB2C3D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smtClean="0"/>
              <a:t>EECS 583 – Class 6</a:t>
            </a:r>
            <a:br>
              <a:rPr lang="en-US" altLang="en-US" sz="4800" smtClean="0"/>
            </a:br>
            <a:r>
              <a:rPr lang="en-US" altLang="en-US" sz="4800" smtClean="0">
                <a:solidFill>
                  <a:schemeClr val="accent1"/>
                </a:solidFill>
              </a:rPr>
              <a:t>Dataflow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September </a:t>
            </a:r>
            <a:r>
              <a:rPr lang="en-US" altLang="en-US" i="1" dirty="0" smtClean="0"/>
              <a:t>20, 2021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</a:t>
            </a:r>
            <a:r>
              <a:rPr lang="en-US" altLang="en-US" dirty="0" smtClean="0"/>
              <a:t>Problem – Answer on Nex</a:t>
            </a:r>
            <a:r>
              <a:rPr lang="en-US" altLang="en-US" dirty="0" smtClean="0"/>
              <a:t>t Slide</a:t>
            </a:r>
            <a:br>
              <a:rPr lang="en-US" altLang="en-US" dirty="0" smtClean="0"/>
            </a:br>
            <a:r>
              <a:rPr lang="en-US" altLang="en-US" dirty="0" smtClean="0"/>
              <a:t>Don’t look before trying on your own!</a:t>
            </a:r>
            <a:endParaRPr lang="en-US" altLang="en-US" dirty="0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624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8194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1054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1148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1148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7244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38100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7244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49530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4800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2672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25908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25908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5908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1148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76200" y="1454150"/>
            <a:ext cx="28213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Compute reaching </a:t>
            </a:r>
            <a:r>
              <a:rPr lang="en-US" altLang="en-US" sz="1400" dirty="0" err="1"/>
              <a:t>defs</a:t>
            </a:r>
            <a:endParaRPr lang="en-US" altLang="en-US" sz="1400" dirty="0"/>
          </a:p>
          <a:p>
            <a:r>
              <a:rPr lang="en-US" altLang="en-US" sz="1400" dirty="0"/>
              <a:t>    Calculate GEN/KILL for each BB</a:t>
            </a:r>
          </a:p>
          <a:p>
            <a:r>
              <a:rPr lang="en-US" altLang="en-US" sz="1400" dirty="0"/>
              <a:t>    Calculate IN/OUT for each BB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610600" cy="615950"/>
          </a:xfrm>
        </p:spPr>
        <p:txBody>
          <a:bodyPr/>
          <a:lstStyle/>
          <a:p>
            <a:r>
              <a:rPr lang="en-US" altLang="en-US" dirty="0" err="1" smtClean="0"/>
              <a:t>Rdefs</a:t>
            </a:r>
            <a:r>
              <a:rPr lang="en-US" altLang="en-US" dirty="0" smtClean="0"/>
              <a:t> Homework Problem </a:t>
            </a:r>
            <a:r>
              <a:rPr lang="en-US" altLang="en-US" dirty="0" smtClean="0"/>
              <a:t>–</a:t>
            </a:r>
            <a:r>
              <a:rPr lang="en-US" altLang="en-US" b="1" dirty="0" smtClean="0">
                <a:solidFill>
                  <a:srgbClr val="FF0000"/>
                </a:solidFill>
              </a:rPr>
              <a:t>Answer</a:t>
            </a:r>
            <a:endParaRPr lang="en-US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1430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4290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4384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384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0480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21336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0480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1336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32766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1242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5908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9144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9144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9144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4384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319838" y="1487488"/>
            <a:ext cx="3687762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Compute reaching defs</a:t>
            </a:r>
          </a:p>
          <a:p>
            <a:r>
              <a:rPr lang="en-US" altLang="en-US"/>
              <a:t>    Calculate GEN/KILL for each BB</a:t>
            </a:r>
          </a:p>
          <a:p>
            <a:r>
              <a:rPr lang="en-US" altLang="en-US"/>
              <a:t>    Calculate IN/OUT for each BB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For solution IN/OUT sets specified as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  C, A = initial state of sets,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 of analysis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C = after second iteration of analysis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- = empty set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8213" name="TextBox 1"/>
          <p:cNvSpPr txBox="1">
            <a:spLocks noChangeArrowheads="1"/>
          </p:cNvSpPr>
          <p:nvPr/>
        </p:nvSpPr>
        <p:spPr bwMode="auto">
          <a:xfrm>
            <a:off x="3751263" y="1989138"/>
            <a:ext cx="1047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</a:t>
            </a:r>
          </a:p>
        </p:txBody>
      </p:sp>
      <p:sp>
        <p:nvSpPr>
          <p:cNvPr id="8214" name="TextBox 21"/>
          <p:cNvSpPr txBox="1">
            <a:spLocks noChangeArrowheads="1"/>
          </p:cNvSpPr>
          <p:nvPr/>
        </p:nvSpPr>
        <p:spPr bwMode="auto">
          <a:xfrm>
            <a:off x="3827463" y="3313113"/>
            <a:ext cx="857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4,5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1</a:t>
            </a:r>
          </a:p>
        </p:txBody>
      </p:sp>
      <p:sp>
        <p:nvSpPr>
          <p:cNvPr id="8215" name="TextBox 22"/>
          <p:cNvSpPr txBox="1">
            <a:spLocks noChangeArrowheads="1"/>
          </p:cNvSpPr>
          <p:nvPr/>
        </p:nvSpPr>
        <p:spPr bwMode="auto">
          <a:xfrm>
            <a:off x="4953000" y="4413250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6</a:t>
            </a:r>
          </a:p>
        </p:txBody>
      </p:sp>
      <p:sp>
        <p:nvSpPr>
          <p:cNvPr id="8216" name="TextBox 23"/>
          <p:cNvSpPr txBox="1">
            <a:spLocks noChangeArrowheads="1"/>
          </p:cNvSpPr>
          <p:nvPr/>
        </p:nvSpPr>
        <p:spPr bwMode="auto">
          <a:xfrm>
            <a:off x="3954463" y="5218113"/>
            <a:ext cx="739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-</a:t>
            </a:r>
          </a:p>
        </p:txBody>
      </p:sp>
      <p:sp>
        <p:nvSpPr>
          <p:cNvPr id="8217" name="TextBox 24"/>
          <p:cNvSpPr txBox="1">
            <a:spLocks noChangeArrowheads="1"/>
          </p:cNvSpPr>
          <p:nvPr/>
        </p:nvSpPr>
        <p:spPr bwMode="auto">
          <a:xfrm>
            <a:off x="4003675" y="6107113"/>
            <a:ext cx="741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-</a:t>
            </a:r>
          </a:p>
        </p:txBody>
      </p:sp>
      <p:sp>
        <p:nvSpPr>
          <p:cNvPr id="8218" name="TextBox 25"/>
          <p:cNvSpPr txBox="1">
            <a:spLocks noChangeArrowheads="1"/>
          </p:cNvSpPr>
          <p:nvPr/>
        </p:nvSpPr>
        <p:spPr bwMode="auto">
          <a:xfrm>
            <a:off x="0" y="4411663"/>
            <a:ext cx="76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7</a:t>
            </a:r>
          </a:p>
        </p:txBody>
      </p:sp>
      <p:sp>
        <p:nvSpPr>
          <p:cNvPr id="8219" name="TextBox 26"/>
          <p:cNvSpPr txBox="1">
            <a:spLocks noChangeArrowheads="1"/>
          </p:cNvSpPr>
          <p:nvPr/>
        </p:nvSpPr>
        <p:spPr bwMode="auto">
          <a:xfrm>
            <a:off x="3827463" y="1549400"/>
            <a:ext cx="1150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  -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0" name="TextBox 27"/>
          <p:cNvSpPr txBox="1">
            <a:spLocks noChangeArrowheads="1"/>
          </p:cNvSpPr>
          <p:nvPr/>
        </p:nvSpPr>
        <p:spPr bwMode="auto">
          <a:xfrm>
            <a:off x="3773488" y="2717800"/>
            <a:ext cx="2079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1,2,3  1,2,3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1" name="TextBox 28"/>
          <p:cNvSpPr txBox="1">
            <a:spLocks noChangeArrowheads="1"/>
          </p:cNvSpPr>
          <p:nvPr/>
        </p:nvSpPr>
        <p:spPr bwMode="auto">
          <a:xfrm>
            <a:off x="3886200" y="3067050"/>
            <a:ext cx="2363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1,2,3,8  1,2,3,4,5,6,7,8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2" name="TextBox 29"/>
          <p:cNvSpPr txBox="1">
            <a:spLocks noChangeArrowheads="1"/>
          </p:cNvSpPr>
          <p:nvPr/>
        </p:nvSpPr>
        <p:spPr bwMode="auto">
          <a:xfrm>
            <a:off x="4933950" y="4133850"/>
            <a:ext cx="2324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3" name="TextBox 30"/>
          <p:cNvSpPr txBox="1">
            <a:spLocks noChangeArrowheads="1"/>
          </p:cNvSpPr>
          <p:nvPr/>
        </p:nvSpPr>
        <p:spPr bwMode="auto">
          <a:xfrm>
            <a:off x="3954463" y="5021263"/>
            <a:ext cx="25939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</a:t>
            </a:r>
            <a:r>
              <a:rPr lang="en-US" altLang="en-US" sz="1200">
                <a:solidFill>
                  <a:srgbClr val="FF0000"/>
                </a:solidFill>
              </a:rPr>
              <a:t>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4" name="TextBox 31"/>
          <p:cNvSpPr txBox="1">
            <a:spLocks noChangeArrowheads="1"/>
          </p:cNvSpPr>
          <p:nvPr/>
        </p:nvSpPr>
        <p:spPr bwMode="auto">
          <a:xfrm>
            <a:off x="3911600" y="5908675"/>
            <a:ext cx="25939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  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5" name="TextBox 32"/>
          <p:cNvSpPr txBox="1">
            <a:spLocks noChangeArrowheads="1"/>
          </p:cNvSpPr>
          <p:nvPr/>
        </p:nvSpPr>
        <p:spPr bwMode="auto">
          <a:xfrm>
            <a:off x="-76200" y="4164013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6" name="TextBox 33"/>
          <p:cNvSpPr txBox="1">
            <a:spLocks noChangeArrowheads="1"/>
          </p:cNvSpPr>
          <p:nvPr/>
        </p:nvSpPr>
        <p:spPr bwMode="auto">
          <a:xfrm>
            <a:off x="3736975" y="3840163"/>
            <a:ext cx="2655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4,5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7" name="TextBox 34"/>
          <p:cNvSpPr txBox="1">
            <a:spLocks noChangeArrowheads="1"/>
          </p:cNvSpPr>
          <p:nvPr/>
        </p:nvSpPr>
        <p:spPr bwMode="auto">
          <a:xfrm>
            <a:off x="4953000" y="4883150"/>
            <a:ext cx="250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7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2,3,4,5,7,8  2,3,4,5,7,8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8228" name="TextBox 35"/>
          <p:cNvSpPr txBox="1">
            <a:spLocks noChangeArrowheads="1"/>
          </p:cNvSpPr>
          <p:nvPr/>
        </p:nvSpPr>
        <p:spPr bwMode="auto">
          <a:xfrm>
            <a:off x="3944938" y="5595938"/>
            <a:ext cx="2733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8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9" name="TextBox 36"/>
          <p:cNvSpPr txBox="1">
            <a:spLocks noChangeArrowheads="1"/>
          </p:cNvSpPr>
          <p:nvPr/>
        </p:nvSpPr>
        <p:spPr bwMode="auto">
          <a:xfrm>
            <a:off x="3868738" y="6561138"/>
            <a:ext cx="3001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9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2,3,4,5,6,7,8,9  2,3,4,5,6,7,8,9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0" name="TextBox 37"/>
          <p:cNvSpPr txBox="1">
            <a:spLocks noChangeArrowheads="1"/>
          </p:cNvSpPr>
          <p:nvPr/>
        </p:nvSpPr>
        <p:spPr bwMode="auto">
          <a:xfrm>
            <a:off x="-76200" y="4829175"/>
            <a:ext cx="2540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6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2,3,4,5,6,8  2,3,4,5,6,8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1" name="Rectangle 2"/>
          <p:cNvSpPr>
            <a:spLocks noChangeArrowheads="1"/>
          </p:cNvSpPr>
          <p:nvPr/>
        </p:nvSpPr>
        <p:spPr bwMode="auto">
          <a:xfrm>
            <a:off x="6300788" y="2590800"/>
            <a:ext cx="3605212" cy="157321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004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DU/UD Chains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Convenient way to access/use reaching defs info</a:t>
            </a:r>
          </a:p>
          <a:p>
            <a:r>
              <a:rPr lang="en-US" altLang="en-US" sz="2800" smtClean="0"/>
              <a:t>Def-Use chains</a:t>
            </a:r>
          </a:p>
          <a:p>
            <a:pPr lvl="1"/>
            <a:r>
              <a:rPr lang="en-US" altLang="en-US" sz="2400" smtClean="0"/>
              <a:t>Given a def, what are all the possible consumers of the operand produced</a:t>
            </a:r>
          </a:p>
          <a:p>
            <a:pPr lvl="1"/>
            <a:r>
              <a:rPr lang="en-US" altLang="en-US" sz="2400" smtClean="0"/>
              <a:t>Maybe consumer</a:t>
            </a:r>
          </a:p>
          <a:p>
            <a:r>
              <a:rPr lang="en-US" altLang="en-US" sz="2800" smtClean="0"/>
              <a:t>Use-Def chains</a:t>
            </a:r>
          </a:p>
          <a:p>
            <a:pPr lvl="1"/>
            <a:r>
              <a:rPr lang="en-US" altLang="en-US" sz="2400" smtClean="0"/>
              <a:t>Given a use, what are all the possible producers of the operand consumed</a:t>
            </a:r>
          </a:p>
          <a:p>
            <a:pPr lvl="1"/>
            <a:r>
              <a:rPr lang="en-US" altLang="en-US" sz="2400" smtClean="0"/>
              <a:t>Maybe producer</a:t>
            </a:r>
          </a:p>
        </p:txBody>
      </p:sp>
    </p:spTree>
    <p:extLst>
      <p:ext uri="{BB962C8B-B14F-4D97-AF65-F5344CB8AC3E}">
        <p14:creationId xmlns:p14="http://schemas.microsoft.com/office/powerpoint/2010/main" val="1718882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DU/UD Chains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14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3</a:t>
            </a:r>
          </a:p>
          <a:p>
            <a:r>
              <a:rPr lang="en-US" altLang="en-US" b="1" dirty="0"/>
              <a:t>2. r2 = r3</a:t>
            </a:r>
          </a:p>
          <a:p>
            <a:r>
              <a:rPr lang="en-US" altLang="en-US" b="1" dirty="0"/>
              <a:t>3. r3 = r4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114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+ 1</a:t>
            </a:r>
          </a:p>
          <a:p>
            <a:r>
              <a:rPr lang="en-US" altLang="en-US" b="1"/>
              <a:t>5. r7 = r1 * r2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71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6. r4 = r4 + 1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57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r4 = r3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67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8. r8 = 8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267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9. r9 = r7 + r8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876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3962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876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962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5105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953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419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2743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2743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743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267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02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Generalizing Dataflow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Transfer function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How information is changed by “something” (BB)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OUT = GEN + (IN – KILL)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IN = GEN + (OUT – KILL)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Meet function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How information from multiple paths is combined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IN = Union(OUT(predecessors))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OUT = Union(IN(successors))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Generalized dataflow algorithm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while (change)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for each BB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apply meet function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apply transfer functions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if any changes </a:t>
            </a:r>
            <a:r>
              <a:rPr lang="en-US" altLang="en-US" smtClean="0">
                <a:sym typeface="Wingdings" panose="05000000000000000000" pitchFamily="2" charset="2"/>
              </a:rPr>
              <a:t> change = true</a:t>
            </a:r>
          </a:p>
        </p:txBody>
      </p:sp>
    </p:spTree>
    <p:extLst>
      <p:ext uri="{BB962C8B-B14F-4D97-AF65-F5344CB8AC3E}">
        <p14:creationId xmlns:p14="http://schemas.microsoft.com/office/powerpoint/2010/main" val="3650474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Up to this point</a:t>
            </a:r>
          </a:p>
          <a:p>
            <a:pPr lvl="1"/>
            <a:r>
              <a:rPr lang="en-US" altLang="en-US" smtClean="0"/>
              <a:t>Any path problems (maybe relations)</a:t>
            </a:r>
          </a:p>
          <a:p>
            <a:pPr lvl="2"/>
            <a:r>
              <a:rPr lang="en-US" altLang="en-US" smtClean="0"/>
              <a:t>Definition reaches along some path</a:t>
            </a:r>
          </a:p>
          <a:p>
            <a:pPr lvl="2"/>
            <a:r>
              <a:rPr lang="en-US" altLang="en-US" smtClean="0"/>
              <a:t>Some sequence of branches in which def reaches</a:t>
            </a:r>
          </a:p>
          <a:p>
            <a:pPr lvl="2"/>
            <a:r>
              <a:rPr lang="en-US" altLang="en-US" smtClean="0"/>
              <a:t>Lots of defs of the same variable may reach a point</a:t>
            </a:r>
          </a:p>
          <a:p>
            <a:pPr lvl="1"/>
            <a:r>
              <a:rPr lang="en-US" altLang="en-US" smtClean="0"/>
              <a:t>Use of </a:t>
            </a:r>
            <a:r>
              <a:rPr lang="en-US" altLang="en-US" u="sng" smtClean="0"/>
              <a:t>Union operator</a:t>
            </a:r>
            <a:r>
              <a:rPr lang="en-US" altLang="en-US" smtClean="0"/>
              <a:t> in meet function</a:t>
            </a:r>
          </a:p>
          <a:p>
            <a:r>
              <a:rPr lang="en-US" altLang="en-US" smtClean="0"/>
              <a:t>All-path: Definition guaranteed to reach</a:t>
            </a:r>
          </a:p>
          <a:p>
            <a:pPr lvl="1"/>
            <a:r>
              <a:rPr lang="en-US" altLang="en-US" smtClean="0"/>
              <a:t>Regardless of sequence of branches taken, def reaches</a:t>
            </a:r>
          </a:p>
          <a:p>
            <a:pPr lvl="1"/>
            <a:r>
              <a:rPr lang="en-US" altLang="en-US" smtClean="0"/>
              <a:t>Can always count on this</a:t>
            </a:r>
          </a:p>
          <a:p>
            <a:pPr lvl="1"/>
            <a:r>
              <a:rPr lang="en-US" altLang="en-US" smtClean="0"/>
              <a:t>Only 1 def can be guaranteed to reach</a:t>
            </a:r>
          </a:p>
          <a:p>
            <a:pPr lvl="1"/>
            <a:r>
              <a:rPr lang="en-US" altLang="en-US" smtClean="0"/>
              <a:t>Availability (as opposed to reaching)</a:t>
            </a:r>
          </a:p>
          <a:p>
            <a:pPr lvl="2"/>
            <a:r>
              <a:rPr lang="en-US" altLang="en-US" smtClean="0"/>
              <a:t>Available definitions</a:t>
            </a:r>
          </a:p>
          <a:p>
            <a:pPr lvl="2"/>
            <a:r>
              <a:rPr lang="en-US" altLang="en-US" smtClean="0"/>
              <a:t>Available expressions (could also have reaching expressions, but not that useful)</a:t>
            </a:r>
          </a:p>
        </p:txBody>
      </p:sp>
    </p:spTree>
    <p:extLst>
      <p:ext uri="{BB962C8B-B14F-4D97-AF65-F5344CB8AC3E}">
        <p14:creationId xmlns:p14="http://schemas.microsoft.com/office/powerpoint/2010/main" val="1757030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Reaching vs Available Definitions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600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1:r1 = r2 + r3</a:t>
            </a:r>
          </a:p>
          <a:p>
            <a:pPr algn="ctr"/>
            <a:r>
              <a:rPr lang="en-US" altLang="en-US" b="1"/>
              <a:t>2:r6 = r4 – r5</a:t>
            </a:r>
          </a:p>
          <a:p>
            <a:pPr algn="ctr"/>
            <a:endParaRPr lang="en-US" altLang="en-US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6600" y="33528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3:r4 = 4</a:t>
            </a:r>
          </a:p>
          <a:p>
            <a:pPr algn="ctr"/>
            <a:r>
              <a:rPr lang="en-US" altLang="en-US" b="1"/>
              <a:t>4:r6 = 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47800" y="4953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5:r6 = r2 + r3</a:t>
            </a:r>
          </a:p>
          <a:p>
            <a:pPr algn="ctr"/>
            <a:r>
              <a:rPr lang="en-US" altLang="en-US" b="1"/>
              <a:t>6:r7 = r4 – r5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09800" y="28956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09800" y="2895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048000" y="46482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971800" y="2514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05200" y="57880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1,2,3,4 reach</a:t>
            </a:r>
          </a:p>
          <a:p>
            <a:r>
              <a:rPr lang="en-US" altLang="en-US"/>
              <a:t>1 available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17925" y="20955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657600" y="4800600"/>
            <a:ext cx="1752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486400" y="46450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1,3,4 reach</a:t>
            </a:r>
          </a:p>
          <a:p>
            <a:r>
              <a:rPr lang="en-US" altLang="en-US"/>
              <a:t>1,3,4 available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295400" y="35814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0625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783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Available Definition Analysis (Adefs)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definition d is </a:t>
            </a:r>
            <a:r>
              <a:rPr lang="en-US" altLang="en-US" u="sng" smtClean="0"/>
              <a:t>available</a:t>
            </a:r>
            <a:r>
              <a:rPr lang="en-US" altLang="en-US" smtClean="0"/>
              <a:t> at a point p if along </a:t>
            </a:r>
            <a:r>
              <a:rPr lang="en-US" altLang="en-US" u="sng" smtClean="0"/>
              <a:t>all</a:t>
            </a:r>
            <a:r>
              <a:rPr lang="en-US" altLang="en-US" smtClean="0"/>
              <a:t> paths from d to p, d is not killed</a:t>
            </a:r>
          </a:p>
          <a:p>
            <a:r>
              <a:rPr lang="en-US" altLang="en-US" smtClean="0"/>
              <a:t>Remember, a definition of a variable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there is another definition of that variable along the path</a:t>
            </a:r>
          </a:p>
          <a:p>
            <a:pPr lvl="1"/>
            <a:r>
              <a:rPr lang="en-US" altLang="en-US" smtClean="0"/>
              <a:t>r1 = r2 + r3 kills previous definitions of r1</a:t>
            </a:r>
          </a:p>
          <a:p>
            <a:r>
              <a:rPr lang="en-US" altLang="en-US" smtClean="0"/>
              <a:t>Algorithm</a:t>
            </a:r>
          </a:p>
          <a:p>
            <a:pPr lvl="1"/>
            <a:r>
              <a:rPr lang="en-US" altLang="en-US" smtClean="0"/>
              <a:t>Forward dataflow analysis as propagation occurs from defs downwards</a:t>
            </a:r>
          </a:p>
          <a:p>
            <a:pPr lvl="1"/>
            <a:r>
              <a:rPr lang="en-US" altLang="en-US" smtClean="0"/>
              <a:t>Use the Intersect function as the meet operator to guarantee the all-path requirement</a:t>
            </a:r>
          </a:p>
          <a:p>
            <a:pPr lvl="1"/>
            <a:r>
              <a:rPr lang="en-US" altLang="en-US" smtClean="0"/>
              <a:t>GEN/KILL/IN/OUT similar to reaching defs</a:t>
            </a:r>
          </a:p>
          <a:p>
            <a:pPr lvl="2"/>
            <a:r>
              <a:rPr lang="en-US" altLang="en-US" smtClean="0"/>
              <a:t>Initialization of IN/OUT is the tricky part</a:t>
            </a:r>
          </a:p>
        </p:txBody>
      </p:sp>
    </p:spTree>
    <p:extLst>
      <p:ext uri="{BB962C8B-B14F-4D97-AF65-F5344CB8AC3E}">
        <p14:creationId xmlns:p14="http://schemas.microsoft.com/office/powerpoint/2010/main" val="1124892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 smtClean="0"/>
              <a:t>Compute GEN/KILL Sets for each BB (Adefs)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62200" y="3349625"/>
            <a:ext cx="4978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 dirty="0">
                <a:solidFill>
                  <a:schemeClr val="tx1"/>
                </a:solidFill>
              </a:rPr>
              <a:t>for </a:t>
            </a:r>
            <a:r>
              <a:rPr lang="en-US" altLang="en-US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dirty="0" err="1">
                <a:solidFill>
                  <a:schemeClr val="tx1"/>
                </a:solidFill>
              </a:rPr>
              <a:t>dest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 </a:t>
            </a:r>
            <a:r>
              <a:rPr lang="en-US" altLang="en-US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dirty="0" err="1">
                <a:solidFill>
                  <a:srgbClr val="FF0000"/>
                </a:solidFill>
              </a:rPr>
              <a:t>dest</a:t>
            </a:r>
            <a:r>
              <a:rPr lang="en-US" altLang="en-US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 smtClean="0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60525" y="2247900"/>
            <a:ext cx="6249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Exactly the same as reaching defs !!!</a:t>
            </a:r>
          </a:p>
        </p:txBody>
      </p:sp>
    </p:spTree>
    <p:extLst>
      <p:ext uri="{BB962C8B-B14F-4D97-AF65-F5344CB8AC3E}">
        <p14:creationId xmlns:p14="http://schemas.microsoft.com/office/powerpoint/2010/main" val="4056790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 smtClean="0"/>
              <a:t>Compute IN/OUT Sets for all BBs (Adefs)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133600" y="1597025"/>
            <a:ext cx="5811838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U = universal set of all operations in the Procedure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IN(0)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OUT(0) = GEN(0)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for each basic block in procedure, W, (W != 0), 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IN(W)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OUT(W) = U – KILL(W)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u="sng" dirty="0">
                <a:solidFill>
                  <a:schemeClr val="tx1"/>
                </a:solidFill>
              </a:rPr>
              <a:t>while</a:t>
            </a:r>
            <a:r>
              <a:rPr lang="en-US" altLang="en-US" dirty="0">
                <a:solidFill>
                  <a:schemeClr val="tx1"/>
                </a:solidFill>
              </a:rPr>
              <a:t> (change)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>
                <a:solidFill>
                  <a:srgbClr val="FF0000"/>
                </a:solidFill>
              </a:rPr>
              <a:t>IN(X) = </a:t>
            </a:r>
            <a:r>
              <a:rPr lang="en-US" altLang="en-US" b="1" dirty="0">
                <a:solidFill>
                  <a:srgbClr val="FF0000"/>
                </a:solidFill>
              </a:rPr>
              <a:t>Intersect</a:t>
            </a:r>
            <a:r>
              <a:rPr lang="en-US" altLang="en-US" dirty="0">
                <a:solidFill>
                  <a:srgbClr val="FF0000"/>
                </a:solidFill>
              </a:rPr>
              <a:t>(OUT(Y)) for all predecessors Y of X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if </a:t>
            </a:r>
            <a:r>
              <a:rPr lang="en-US" altLang="en-US" dirty="0">
                <a:solidFill>
                  <a:schemeClr val="tx1"/>
                </a:solidFill>
              </a:rPr>
              <a:t>(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!= OUT(X)) </a:t>
            </a:r>
            <a:r>
              <a:rPr lang="en-US" altLang="en-US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endif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 smtClean="0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56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HW 2 is posted, Due </a:t>
            </a:r>
            <a:r>
              <a:rPr lang="en-US" altLang="en-US" dirty="0" smtClean="0"/>
              <a:t>Fri </a:t>
            </a:r>
            <a:r>
              <a:rPr lang="en-US" altLang="en-US" dirty="0" smtClean="0"/>
              <a:t>Oct </a:t>
            </a:r>
            <a:r>
              <a:rPr lang="en-US" altLang="en-US" dirty="0"/>
              <a:t>8</a:t>
            </a:r>
            <a:r>
              <a:rPr lang="en-US" altLang="en-US" dirty="0" smtClean="0"/>
              <a:t>, </a:t>
            </a:r>
            <a:r>
              <a:rPr lang="en-US" altLang="en-US" dirty="0" smtClean="0"/>
              <a:t>midnight</a:t>
            </a:r>
          </a:p>
          <a:p>
            <a:pPr lvl="1"/>
            <a:r>
              <a:rPr lang="en-US" altLang="en-US" dirty="0" smtClean="0"/>
              <a:t>Please start early, significantly harder than HW 1</a:t>
            </a:r>
          </a:p>
          <a:p>
            <a:pPr lvl="1"/>
            <a:r>
              <a:rPr lang="en-US" altLang="en-US" dirty="0" smtClean="0"/>
              <a:t>Take a look at the template code</a:t>
            </a:r>
          </a:p>
          <a:p>
            <a:pPr lvl="1"/>
            <a:r>
              <a:rPr lang="en-US" altLang="en-US" dirty="0" err="1" smtClean="0"/>
              <a:t>Yunjie</a:t>
            </a:r>
            <a:r>
              <a:rPr lang="en-US" altLang="en-US" dirty="0" smtClean="0"/>
              <a:t> will discuss at the end of today’s class</a:t>
            </a:r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(Sections: 10.5, 10.6, 10.9, 10.10 Edition 1; 9.2, 9.3 Edition 2)</a:t>
            </a:r>
            <a:endParaRPr lang="en-US" altLang="en-US" dirty="0" smtClean="0"/>
          </a:p>
          <a:p>
            <a:r>
              <a:rPr lang="en-US" altLang="en-US" dirty="0" smtClean="0"/>
              <a:t>Material for Wednesday</a:t>
            </a:r>
          </a:p>
          <a:p>
            <a:pPr lvl="1"/>
            <a:r>
              <a:rPr lang="en-US" altLang="en-US" dirty="0" smtClean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 smtClean="0"/>
              <a:t>Software--Practice and Experience</a:t>
            </a:r>
            <a:r>
              <a:rPr lang="en-US" altLang="en-US" dirty="0" smtClean="0"/>
              <a:t>, 28(8), July 1998, pp. 859-891.</a:t>
            </a:r>
          </a:p>
        </p:txBody>
      </p:sp>
    </p:spTree>
    <p:extLst>
      <p:ext uri="{BB962C8B-B14F-4D97-AF65-F5344CB8AC3E}">
        <p14:creationId xmlns:p14="http://schemas.microsoft.com/office/powerpoint/2010/main" val="2285786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Available Expression Analysis (Aexprs)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An </a:t>
            </a:r>
            <a:r>
              <a:rPr lang="en-US" altLang="en-US" u="sng" smtClean="0"/>
              <a:t>expression</a:t>
            </a:r>
            <a:r>
              <a:rPr lang="en-US" altLang="en-US" smtClean="0"/>
              <a:t> is a RHS of an operation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r2 = r3 + r4, r3+r4 is an expression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An expression e is </a:t>
            </a:r>
            <a:r>
              <a:rPr lang="en-US" altLang="en-US" u="sng" smtClean="0"/>
              <a:t>available</a:t>
            </a:r>
            <a:r>
              <a:rPr lang="en-US" altLang="en-US" smtClean="0"/>
              <a:t> at a point p if along </a:t>
            </a:r>
            <a:r>
              <a:rPr lang="en-US" altLang="en-US" u="sng" smtClean="0"/>
              <a:t>all</a:t>
            </a:r>
            <a:r>
              <a:rPr lang="en-US" altLang="en-US" smtClean="0"/>
              <a:t> paths from e to p, e is not killed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An expression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one of its source operands are redefined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r1 = r2 + r3 kills all expressions involving r1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Algorithm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Forward dataflow analysis as propagation occurs from defs downwards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Use the Intersect function as the meet operator to guarantee the all-path requirement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Looks exactly like adefs, except GEN/KILL/IN/OUT are the RHS’s of operations rather than the LHS’s</a:t>
            </a:r>
          </a:p>
        </p:txBody>
      </p:sp>
    </p:spTree>
    <p:extLst>
      <p:ext uri="{BB962C8B-B14F-4D97-AF65-F5344CB8AC3E}">
        <p14:creationId xmlns:p14="http://schemas.microsoft.com/office/powerpoint/2010/main" val="3275783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 smtClean="0"/>
              <a:t>Computation of Aexpr GEN/KILL Sets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0" y="2157413"/>
            <a:ext cx="4978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for </a:t>
            </a:r>
            <a:r>
              <a:rPr lang="en-US" altLang="en-US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for</a:t>
            </a:r>
            <a:r>
              <a:rPr lang="en-US" altLang="en-US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</a:t>
            </a:r>
            <a:r>
              <a:rPr lang="en-US" altLang="en-US">
                <a:solidFill>
                  <a:srgbClr val="FF3300"/>
                </a:solidFill>
              </a:rPr>
              <a:t>K = 0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for</a:t>
            </a:r>
            <a:r>
              <a:rPr lang="en-US" altLang="en-US">
                <a:solidFill>
                  <a:srgbClr val="FF3300"/>
                </a:solidFill>
              </a:rPr>
              <a:t> each destination operand of op, dest, </a:t>
            </a:r>
            <a:r>
              <a:rPr lang="en-US" altLang="en-US" u="sng">
                <a:solidFill>
                  <a:srgbClr val="FF3300"/>
                </a:solidFill>
              </a:rPr>
              <a:t>do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    K += {all ops which use dest}</a:t>
            </a:r>
          </a:p>
          <a:p>
            <a:r>
              <a:rPr lang="en-US" altLang="en-US" sz="1600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endfor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rgbClr val="FF3300"/>
                </a:solidFill>
              </a:rPr>
              <a:t>         if (op not in K)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op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else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0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     GEN(X) = G + (GEN(X) – K)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KILL(X) = K + (KILL(X) – G)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endfor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71600" y="1524000"/>
            <a:ext cx="675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can also formulate the GEN/KILL slightly differently so you do not</a:t>
            </a:r>
          </a:p>
          <a:p>
            <a:r>
              <a:rPr lang="en-US" altLang="en-US"/>
              <a:t>need to break up instructions like “r2 = r2 + 1”.</a:t>
            </a:r>
          </a:p>
        </p:txBody>
      </p:sp>
    </p:spTree>
    <p:extLst>
      <p:ext uri="{BB962C8B-B14F-4D97-AF65-F5344CB8AC3E}">
        <p14:creationId xmlns:p14="http://schemas.microsoft.com/office/powerpoint/2010/main" val="16843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</a:t>
            </a:r>
            <a:r>
              <a:rPr lang="en-US" altLang="en-US" dirty="0" smtClean="0"/>
              <a:t> </a:t>
            </a:r>
            <a:r>
              <a:rPr lang="en-US" altLang="en-US" dirty="0" smtClean="0"/>
              <a:t>Problem - </a:t>
            </a:r>
            <a:r>
              <a:rPr lang="en-US" altLang="en-US" dirty="0" err="1" smtClean="0"/>
              <a:t>Aexprs</a:t>
            </a:r>
            <a:r>
              <a:rPr lang="en-US" altLang="en-US" dirty="0" smtClean="0"/>
              <a:t> </a:t>
            </a:r>
            <a:r>
              <a:rPr lang="en-US" altLang="en-US" dirty="0" smtClean="0"/>
              <a:t>Calculation</a:t>
            </a:r>
            <a:br>
              <a:rPr lang="en-US" altLang="en-US" dirty="0" smtClean="0"/>
            </a:br>
            <a:r>
              <a:rPr lang="en-US" altLang="en-US" dirty="0" smtClean="0"/>
              <a:t>Answer on the Next Slide</a:t>
            </a:r>
            <a:endParaRPr lang="en-US" altLang="en-US" dirty="0" smtClean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64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</a:t>
            </a:r>
            <a:r>
              <a:rPr lang="en-US" altLang="en-US" dirty="0" smtClean="0"/>
              <a:t>Problem </a:t>
            </a:r>
            <a:r>
              <a:rPr lang="en-US" altLang="en-US" dirty="0" smtClean="0"/>
              <a:t>- Answer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Box 2"/>
          <p:cNvSpPr txBox="1">
            <a:spLocks noChangeArrowheads="1"/>
          </p:cNvSpPr>
          <p:nvPr/>
        </p:nvSpPr>
        <p:spPr bwMode="auto">
          <a:xfrm>
            <a:off x="5791200" y="2152650"/>
            <a:ext cx="3709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1,3 (remember {1, 3} means {“r6*r9”, “r3*r4”})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4, 8, 9, 10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923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7,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8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5867400" y="5751513"/>
            <a:ext cx="176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10, 12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6, 7, 8, 9, 11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76200" y="3994150"/>
            <a:ext cx="161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7, 8, 9, 11</a:t>
            </a:r>
          </a:p>
        </p:txBody>
      </p:sp>
      <p:sp>
        <p:nvSpPr>
          <p:cNvPr id="6159" name="TextBox 3"/>
          <p:cNvSpPr txBox="1">
            <a:spLocks noChangeArrowheads="1"/>
          </p:cNvSpPr>
          <p:nvPr/>
        </p:nvSpPr>
        <p:spPr bwMode="auto">
          <a:xfrm>
            <a:off x="5638800" y="1720850"/>
            <a:ext cx="839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0" name="TextBox 16"/>
          <p:cNvSpPr txBox="1">
            <a:spLocks noChangeArrowheads="1"/>
          </p:cNvSpPr>
          <p:nvPr/>
        </p:nvSpPr>
        <p:spPr bwMode="auto">
          <a:xfrm>
            <a:off x="5719763" y="2771775"/>
            <a:ext cx="2036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1,3,5,6,7,11,12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1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0191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2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806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1,2,3,4,5,6,7,9,10,11,12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1,3,7,9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3" name="TextBox 19"/>
          <p:cNvSpPr txBox="1">
            <a:spLocks noChangeArrowheads="1"/>
          </p:cNvSpPr>
          <p:nvPr/>
        </p:nvSpPr>
        <p:spPr bwMode="auto">
          <a:xfrm>
            <a:off x="5938838" y="5410200"/>
            <a:ext cx="904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4" name="TextBox 20"/>
          <p:cNvSpPr txBox="1">
            <a:spLocks noChangeArrowheads="1"/>
          </p:cNvSpPr>
          <p:nvPr/>
        </p:nvSpPr>
        <p:spPr bwMode="auto">
          <a:xfrm>
            <a:off x="5967413" y="6296025"/>
            <a:ext cx="20812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1,10,12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5" name="TextBox 21"/>
          <p:cNvSpPr txBox="1">
            <a:spLocks noChangeArrowheads="1"/>
          </p:cNvSpPr>
          <p:nvPr/>
        </p:nvSpPr>
        <p:spPr bwMode="auto">
          <a:xfrm>
            <a:off x="76200" y="3519488"/>
            <a:ext cx="1019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6" name="TextBox 22"/>
          <p:cNvSpPr txBox="1">
            <a:spLocks noChangeArrowheads="1"/>
          </p:cNvSpPr>
          <p:nvPr/>
        </p:nvSpPr>
        <p:spPr bwMode="auto">
          <a:xfrm>
            <a:off x="76200" y="4662488"/>
            <a:ext cx="2043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1,2,4,6,10,12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1,4,6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7" name="TextBox 4"/>
          <p:cNvSpPr txBox="1">
            <a:spLocks noChangeArrowheads="1"/>
          </p:cNvSpPr>
          <p:nvPr/>
        </p:nvSpPr>
        <p:spPr bwMode="auto">
          <a:xfrm>
            <a:off x="84138" y="1570038"/>
            <a:ext cx="226377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IN/OUT sets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A = initial state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4138" y="1638096"/>
            <a:ext cx="2201862" cy="10953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69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 dirty="0" smtClean="0"/>
              <a:t>From Last Time: Liveness Homework Problem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0386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0386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895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181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1910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1910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48006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38862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8006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8862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50292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48768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3434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26670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V="1">
            <a:off x="2667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26670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1910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-32208" y="1453356"/>
            <a:ext cx="28213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Compute liveness</a:t>
            </a:r>
          </a:p>
          <a:p>
            <a:r>
              <a:rPr lang="en-US" altLang="en-US" sz="1400" dirty="0"/>
              <a:t>    Calculate GEN/KILL for each BB</a:t>
            </a:r>
          </a:p>
          <a:p>
            <a:r>
              <a:rPr lang="en-US" altLang="en-US" sz="1400" dirty="0"/>
              <a:t>    Calculate IN/OUT for each BB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Liveness Homework Problem Answer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4" name="TextBox 1"/>
          <p:cNvSpPr txBox="1">
            <a:spLocks noChangeArrowheads="1"/>
          </p:cNvSpPr>
          <p:nvPr/>
        </p:nvSpPr>
        <p:spPr bwMode="auto">
          <a:xfrm>
            <a:off x="5943600" y="21050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r3,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r1, r2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5943600" y="3275013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r1, r2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r7</a:t>
            </a:r>
          </a:p>
        </p:txBody>
      </p: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7086600" y="439578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r2, r3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r4</a:t>
            </a:r>
          </a:p>
        </p:txBody>
      </p:sp>
      <p:sp>
        <p:nvSpPr>
          <p:cNvPr id="8217" name="TextBox 26"/>
          <p:cNvSpPr txBox="1">
            <a:spLocks noChangeArrowheads="1"/>
          </p:cNvSpPr>
          <p:nvPr/>
        </p:nvSpPr>
        <p:spPr bwMode="auto">
          <a:xfrm>
            <a:off x="2020888" y="4348163"/>
            <a:ext cx="1103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r4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NULL</a:t>
            </a:r>
          </a:p>
        </p:txBody>
      </p:sp>
      <p:sp>
        <p:nvSpPr>
          <p:cNvPr id="8218" name="TextBox 27"/>
          <p:cNvSpPr txBox="1">
            <a:spLocks noChangeArrowheads="1"/>
          </p:cNvSpPr>
          <p:nvPr/>
        </p:nvSpPr>
        <p:spPr bwMode="auto">
          <a:xfrm>
            <a:off x="6096000" y="522922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NULL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r8</a:t>
            </a:r>
          </a:p>
        </p:txBody>
      </p:sp>
      <p:sp>
        <p:nvSpPr>
          <p:cNvPr id="8219" name="TextBox 28"/>
          <p:cNvSpPr txBox="1">
            <a:spLocks noChangeArrowheads="1"/>
          </p:cNvSpPr>
          <p:nvPr/>
        </p:nvSpPr>
        <p:spPr bwMode="auto">
          <a:xfrm>
            <a:off x="6096000" y="616743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r7, r8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r9</a:t>
            </a:r>
          </a:p>
        </p:txBody>
      </p:sp>
      <p:sp>
        <p:nvSpPr>
          <p:cNvPr id="8220" name="TextBox 2"/>
          <p:cNvSpPr txBox="1">
            <a:spLocks noChangeArrowheads="1"/>
          </p:cNvSpPr>
          <p:nvPr/>
        </p:nvSpPr>
        <p:spPr bwMode="auto">
          <a:xfrm>
            <a:off x="5821363" y="6554788"/>
            <a:ext cx="10715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NULL</a:t>
            </a:r>
          </a:p>
        </p:txBody>
      </p:sp>
      <p:sp>
        <p:nvSpPr>
          <p:cNvPr id="8221" name="TextBox 30"/>
          <p:cNvSpPr txBox="1">
            <a:spLocks noChangeArrowheads="1"/>
          </p:cNvSpPr>
          <p:nvPr/>
        </p:nvSpPr>
        <p:spPr bwMode="auto">
          <a:xfrm>
            <a:off x="5867400" y="5913438"/>
            <a:ext cx="842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r7, r8</a:t>
            </a:r>
          </a:p>
        </p:txBody>
      </p:sp>
      <p:sp>
        <p:nvSpPr>
          <p:cNvPr id="8222" name="TextBox 31"/>
          <p:cNvSpPr txBox="1">
            <a:spLocks noChangeArrowheads="1"/>
          </p:cNvSpPr>
          <p:nvPr/>
        </p:nvSpPr>
        <p:spPr bwMode="auto">
          <a:xfrm>
            <a:off x="5867400" y="5591175"/>
            <a:ext cx="2890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r7, r8 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r7, r8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3" name="TextBox 32"/>
          <p:cNvSpPr txBox="1">
            <a:spLocks noChangeArrowheads="1"/>
          </p:cNvSpPr>
          <p:nvPr/>
        </p:nvSpPr>
        <p:spPr bwMode="auto">
          <a:xfrm>
            <a:off x="6705600" y="4810125"/>
            <a:ext cx="2443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4" name="TextBox 33"/>
          <p:cNvSpPr txBox="1">
            <a:spLocks noChangeArrowheads="1"/>
          </p:cNvSpPr>
          <p:nvPr/>
        </p:nvSpPr>
        <p:spPr bwMode="auto">
          <a:xfrm>
            <a:off x="5632450" y="3871913"/>
            <a:ext cx="3059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r2, r3, r4,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5" name="TextBox 34"/>
          <p:cNvSpPr txBox="1">
            <a:spLocks noChangeArrowheads="1"/>
          </p:cNvSpPr>
          <p:nvPr/>
        </p:nvSpPr>
        <p:spPr bwMode="auto">
          <a:xfrm>
            <a:off x="5619750" y="2695575"/>
            <a:ext cx="1406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r1, r2, r3, r4</a:t>
            </a:r>
          </a:p>
        </p:txBody>
      </p:sp>
      <p:sp>
        <p:nvSpPr>
          <p:cNvPr id="8226" name="TextBox 35"/>
          <p:cNvSpPr txBox="1">
            <a:spLocks noChangeArrowheads="1"/>
          </p:cNvSpPr>
          <p:nvPr/>
        </p:nvSpPr>
        <p:spPr bwMode="auto">
          <a:xfrm>
            <a:off x="1828800" y="4818063"/>
            <a:ext cx="2443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7" name="TextBox 36"/>
          <p:cNvSpPr txBox="1">
            <a:spLocks noChangeArrowheads="1"/>
          </p:cNvSpPr>
          <p:nvPr/>
        </p:nvSpPr>
        <p:spPr bwMode="auto">
          <a:xfrm>
            <a:off x="5862638" y="4995863"/>
            <a:ext cx="2139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8" name="TextBox 37"/>
          <p:cNvSpPr txBox="1">
            <a:spLocks noChangeArrowheads="1"/>
          </p:cNvSpPr>
          <p:nvPr/>
        </p:nvSpPr>
        <p:spPr bwMode="auto">
          <a:xfrm>
            <a:off x="6757988" y="4143375"/>
            <a:ext cx="2344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r2, r3,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9" name="TextBox 38"/>
          <p:cNvSpPr txBox="1">
            <a:spLocks noChangeArrowheads="1"/>
          </p:cNvSpPr>
          <p:nvPr/>
        </p:nvSpPr>
        <p:spPr bwMode="auto">
          <a:xfrm>
            <a:off x="5673725" y="2971800"/>
            <a:ext cx="306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r1, r2, r3, r4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 (same!)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30" name="TextBox 39"/>
          <p:cNvSpPr txBox="1">
            <a:spLocks noChangeArrowheads="1"/>
          </p:cNvSpPr>
          <p:nvPr/>
        </p:nvSpPr>
        <p:spPr bwMode="auto">
          <a:xfrm>
            <a:off x="5715000" y="1573213"/>
            <a:ext cx="842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r3, r4</a:t>
            </a:r>
          </a:p>
        </p:txBody>
      </p:sp>
      <p:sp>
        <p:nvSpPr>
          <p:cNvPr id="8231" name="TextBox 40"/>
          <p:cNvSpPr txBox="1">
            <a:spLocks noChangeArrowheads="1"/>
          </p:cNvSpPr>
          <p:nvPr/>
        </p:nvSpPr>
        <p:spPr bwMode="auto">
          <a:xfrm>
            <a:off x="1846263" y="4108450"/>
            <a:ext cx="2344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r4,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32" name="TextBox 3"/>
          <p:cNvSpPr txBox="1">
            <a:spLocks noChangeArrowheads="1"/>
          </p:cNvSpPr>
          <p:nvPr/>
        </p:nvSpPr>
        <p:spPr bwMode="auto">
          <a:xfrm>
            <a:off x="265738" y="2208387"/>
            <a:ext cx="4006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Blue sets are the first </a:t>
            </a:r>
            <a:r>
              <a:rPr lang="en-US" altLang="en-US" dirty="0" smtClean="0"/>
              <a:t>iteration IN/OUT,</a:t>
            </a:r>
            <a:endParaRPr lang="en-US" altLang="en-US" dirty="0"/>
          </a:p>
          <a:p>
            <a:r>
              <a:rPr lang="en-US" altLang="en-US" dirty="0">
                <a:solidFill>
                  <a:srgbClr val="FF0000"/>
                </a:solidFill>
              </a:rPr>
              <a:t>Red sets are the second </a:t>
            </a:r>
            <a:r>
              <a:rPr lang="en-US" altLang="en-US" dirty="0" smtClean="0">
                <a:solidFill>
                  <a:srgbClr val="FF0000"/>
                </a:solidFill>
              </a:rPr>
              <a:t>iteration IN/OUT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5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Reaching Definition Analysis (rdefs)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 </a:t>
            </a:r>
            <a:r>
              <a:rPr lang="en-US" altLang="en-US" u="sng" smtClean="0"/>
              <a:t>definition</a:t>
            </a:r>
            <a:r>
              <a:rPr lang="en-US" altLang="en-US" smtClean="0"/>
              <a:t> of a variable x is an </a:t>
            </a:r>
            <a:r>
              <a:rPr lang="en-US" altLang="en-US" u="sng" smtClean="0"/>
              <a:t>operation</a:t>
            </a:r>
            <a:r>
              <a:rPr lang="en-US" altLang="en-US" smtClean="0"/>
              <a:t> that assigns, or may assign, a value to x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 definition d </a:t>
            </a:r>
            <a:r>
              <a:rPr lang="en-US" altLang="en-US" u="sng" smtClean="0"/>
              <a:t>reaches</a:t>
            </a:r>
            <a:r>
              <a:rPr lang="en-US" altLang="en-US" smtClean="0"/>
              <a:t> a point p if there is a path from the point immediately following d to p such that d is not “killed” along that path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 definition of a variable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there is another definition of that variable along the path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r1 = r2 + r3 kills previous definitions of r1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Liveness vs Reaching defs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Liveness </a:t>
            </a:r>
            <a:r>
              <a:rPr lang="en-US" altLang="en-US" smtClean="0">
                <a:sym typeface="Wingdings" panose="05000000000000000000" pitchFamily="2" charset="2"/>
              </a:rPr>
              <a:t> variables (e.g., virtual registers), don’t care about specific users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Reaching defs  operations, each def is different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Forward dataflow analysis as propagation occurs from defs downwards (liveness was backward analysis)</a:t>
            </a:r>
            <a:endParaRPr lang="en-US" altLang="en-US" sz="1800" smtClean="0"/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615950"/>
          </a:xfrm>
        </p:spPr>
        <p:txBody>
          <a:bodyPr/>
          <a:lstStyle/>
          <a:p>
            <a:r>
              <a:rPr lang="en-US" altLang="en-US" smtClean="0"/>
              <a:t>Compute Rdef GEN/KILL Sets for each BB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62200" y="3048000"/>
            <a:ext cx="55022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 dirty="0">
                <a:solidFill>
                  <a:schemeClr val="tx1"/>
                </a:solidFill>
              </a:rPr>
              <a:t>for </a:t>
            </a:r>
            <a:r>
              <a:rPr lang="en-US" altLang="en-US" sz="2000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sz="2000" dirty="0" err="1">
                <a:solidFill>
                  <a:schemeClr val="tx1"/>
                </a:solidFill>
              </a:rPr>
              <a:t>dest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     </a:t>
            </a:r>
            <a:r>
              <a:rPr lang="en-US" altLang="en-US" sz="2000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sz="2000" dirty="0" err="1">
                <a:solidFill>
                  <a:srgbClr val="FF0000"/>
                </a:solidFill>
              </a:rPr>
              <a:t>dest</a:t>
            </a:r>
            <a:r>
              <a:rPr lang="en-US" altLang="en-US" sz="2000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u="sng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u="sng" dirty="0" err="1" smtClean="0">
                <a:solidFill>
                  <a:schemeClr val="tx1"/>
                </a:solidFill>
              </a:rPr>
              <a:t>endwhile</a:t>
            </a:r>
            <a:endParaRPr lang="en-US" altLang="en-US" sz="2000" u="sng" dirty="0">
              <a:solidFill>
                <a:schemeClr val="tx1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81200" y="1600200"/>
            <a:ext cx="5803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GEN = set of definitions created by an operation</a:t>
            </a:r>
          </a:p>
          <a:p>
            <a:r>
              <a:rPr lang="en-US" altLang="en-US"/>
              <a:t>KILL = set of definitions destroyed by an operation</a:t>
            </a:r>
          </a:p>
          <a:p>
            <a:r>
              <a:rPr lang="en-US" altLang="en-US"/>
              <a:t>- Assume each operation only has 1 destination for simplicity</a:t>
            </a:r>
          </a:p>
          <a:p>
            <a:r>
              <a:rPr lang="en-US" altLang="en-US"/>
              <a:t>  so just keep track of “ops”..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GEN/KILL Rdef Calculation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35814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-76200" y="1417609"/>
            <a:ext cx="28248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chemeClr val="tx1"/>
                </a:solidFill>
              </a:rPr>
              <a:t>G = op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K = {all ops which define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dest</a:t>
            </a:r>
            <a:r>
              <a:rPr lang="en-US" altLang="en-US" sz="1400" dirty="0" smtClean="0">
                <a:solidFill>
                  <a:schemeClr val="tx1"/>
                </a:solidFill>
              </a:rPr>
              <a:t> – op}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GEN(X) = G + (GEN(X) – K)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KILL(X) = K + (KILL(X) – 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1493809"/>
            <a:ext cx="2667000" cy="87790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615950"/>
          </a:xfrm>
        </p:spPr>
        <p:txBody>
          <a:bodyPr/>
          <a:lstStyle/>
          <a:p>
            <a:r>
              <a:rPr lang="en-US" altLang="en-US" smtClean="0"/>
              <a:t>Compute Rdef IN/OUT Sets for all BBs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05000" y="2362200"/>
            <a:ext cx="6065838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initialize IN(X) = 0 for all basic blocks X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initialize OUT(X) = GEN(X) for all basic blocks X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000" u="sng" dirty="0">
                <a:solidFill>
                  <a:schemeClr val="tx1"/>
                </a:solidFill>
              </a:rPr>
              <a:t>while</a:t>
            </a:r>
            <a:r>
              <a:rPr lang="en-US" altLang="en-US" sz="2000" dirty="0">
                <a:solidFill>
                  <a:schemeClr val="tx1"/>
                </a:solidFill>
              </a:rPr>
              <a:t> (change)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dirty="0" err="1">
                <a:solidFill>
                  <a:schemeClr val="tx1"/>
                </a:solidFill>
              </a:rPr>
              <a:t>old_OUT</a:t>
            </a:r>
            <a:r>
              <a:rPr lang="en-US" altLang="en-US" sz="2000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dirty="0">
                <a:solidFill>
                  <a:srgbClr val="FF0000"/>
                </a:solidFill>
              </a:rPr>
              <a:t>IN(X) = Union(OUT(Y)) for all predecessors Y of X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>
                <a:solidFill>
                  <a:schemeClr val="tx1"/>
                </a:solidFill>
              </a:rPr>
              <a:t>if </a:t>
            </a:r>
            <a:r>
              <a:rPr lang="en-US" altLang="en-US" sz="2000" dirty="0">
                <a:solidFill>
                  <a:schemeClr val="tx1"/>
                </a:solidFill>
              </a:rPr>
              <a:t>(</a:t>
            </a:r>
            <a:r>
              <a:rPr lang="en-US" altLang="en-US" sz="2000" dirty="0" err="1">
                <a:solidFill>
                  <a:schemeClr val="tx1"/>
                </a:solidFill>
              </a:rPr>
              <a:t>old_OUT</a:t>
            </a:r>
            <a:r>
              <a:rPr lang="en-US" altLang="en-US" sz="2000" dirty="0">
                <a:solidFill>
                  <a:schemeClr val="tx1"/>
                </a:solidFill>
              </a:rPr>
              <a:t> != OUT(X)) </a:t>
            </a:r>
            <a:r>
              <a:rPr lang="en-US" altLang="en-US" sz="2000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endif</a:t>
            </a:r>
            <a:endParaRPr lang="en-US" altLang="en-US" sz="2000" u="sng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u="sng" dirty="0" err="1" smtClean="0">
                <a:solidFill>
                  <a:schemeClr val="tx1"/>
                </a:solidFill>
              </a:rPr>
              <a:t>endwhile</a:t>
            </a:r>
            <a:endParaRPr lang="en-US" altLang="en-US" sz="2000" u="sng" dirty="0">
              <a:solidFill>
                <a:schemeClr val="tx1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27125" y="1638300"/>
            <a:ext cx="4522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= set of definitions reaching the entry of BB</a:t>
            </a:r>
          </a:p>
          <a:p>
            <a:r>
              <a:rPr lang="en-US" altLang="en-US"/>
              <a:t>OUT = set of definitions leaving BB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Rdef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OUT = GEN + (IN – KILL</a:t>
            </a:r>
            <a:r>
              <a:rPr lang="en-US" altLang="en-US" sz="160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8690</TotalTime>
  <Words>2534</Words>
  <Application>Microsoft Office PowerPoint</Application>
  <PresentationFormat>Custom</PresentationFormat>
  <Paragraphs>386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Hewlett</vt:lpstr>
      <vt:lpstr>Monotype Sorts</vt:lpstr>
      <vt:lpstr>Times New Roman</vt:lpstr>
      <vt:lpstr>Wingdings</vt:lpstr>
      <vt:lpstr>hp new</vt:lpstr>
      <vt:lpstr>EECS 583 – Class 6 Dataflow Analysis</vt:lpstr>
      <vt:lpstr>Announcements &amp; Reading Material</vt:lpstr>
      <vt:lpstr>From Last Time: Liveness Homework Problem</vt:lpstr>
      <vt:lpstr>Liveness Homework Problem Answer</vt:lpstr>
      <vt:lpstr>Reaching Definition Analysis (rdefs)</vt:lpstr>
      <vt:lpstr>Compute Rdef GEN/KILL Sets for each BB</vt:lpstr>
      <vt:lpstr>Example GEN/KILL Rdef Calculation</vt:lpstr>
      <vt:lpstr>Compute Rdef IN/OUT Sets for all BBs</vt:lpstr>
      <vt:lpstr>Example Rdef Calculation</vt:lpstr>
      <vt:lpstr>Homework Problem – Answer on Next Slide Don’t look before trying on your own!</vt:lpstr>
      <vt:lpstr>Rdefs Homework Problem –Answer</vt:lpstr>
      <vt:lpstr>DU/UD Chains</vt:lpstr>
      <vt:lpstr>Example – DU/UD Chains</vt:lpstr>
      <vt:lpstr>Generalizing Dataflow Analysis</vt:lpstr>
      <vt:lpstr>What About All Path Problems?</vt:lpstr>
      <vt:lpstr>Reaching vs Available Definitions</vt:lpstr>
      <vt:lpstr>Available Definition Analysis (Adefs)</vt:lpstr>
      <vt:lpstr>Compute GEN/KILL Sets for each BB (Adefs)</vt:lpstr>
      <vt:lpstr>Compute IN/OUT Sets for all BBs (Adefs)</vt:lpstr>
      <vt:lpstr>Available Expression Analysis (Aexprs)</vt:lpstr>
      <vt:lpstr>Computation of Aexpr GEN/KILL Sets</vt:lpstr>
      <vt:lpstr>Homework Problem - Aexprs Calculation Answer on the Next Slide</vt:lpstr>
      <vt:lpstr>Homework Problem - Answer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195</cp:revision>
  <cp:lastPrinted>2001-10-18T06:50:13Z</cp:lastPrinted>
  <dcterms:created xsi:type="dcterms:W3CDTF">1999-01-24T07:45:10Z</dcterms:created>
  <dcterms:modified xsi:type="dcterms:W3CDTF">2021-09-19T20:34:35Z</dcterms:modified>
</cp:coreProperties>
</file>