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10" r:id="rId3"/>
    <p:sldId id="498" r:id="rId4"/>
    <p:sldId id="509" r:id="rId5"/>
    <p:sldId id="499" r:id="rId6"/>
    <p:sldId id="500" r:id="rId7"/>
    <p:sldId id="508" r:id="rId8"/>
    <p:sldId id="501" r:id="rId9"/>
    <p:sldId id="502" r:id="rId10"/>
    <p:sldId id="503" r:id="rId11"/>
    <p:sldId id="524" r:id="rId12"/>
    <p:sldId id="511" r:id="rId13"/>
    <p:sldId id="512" r:id="rId14"/>
    <p:sldId id="513" r:id="rId15"/>
    <p:sldId id="514" r:id="rId16"/>
    <p:sldId id="515" r:id="rId17"/>
    <p:sldId id="516" r:id="rId18"/>
    <p:sldId id="517" r:id="rId19"/>
    <p:sldId id="518" r:id="rId20"/>
    <p:sldId id="519" r:id="rId21"/>
    <p:sldId id="520" r:id="rId22"/>
    <p:sldId id="521" r:id="rId23"/>
    <p:sldId id="525" r:id="rId2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F969C1C6-F3E8-4F0C-A836-FA7BB84EA9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4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C6FA58-9522-4F25-8F9F-DC3B2536E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1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5FA6962-8FB9-4DD2-9911-2A87628B437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74343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8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C95AC57B-8329-4A24-94FE-497FEFB2C3D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6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Dataflow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</a:t>
            </a:r>
            <a:r>
              <a:rPr lang="en-US" altLang="en-US" i="1" dirty="0" smtClean="0"/>
              <a:t>20, 2021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</a:t>
            </a:r>
            <a:r>
              <a:rPr lang="en-US" altLang="en-US" dirty="0" smtClean="0"/>
              <a:t>Problem – Answer on Nex</a:t>
            </a:r>
            <a:r>
              <a:rPr lang="en-US" altLang="en-US" dirty="0" smtClean="0"/>
              <a:t>t Slide</a:t>
            </a:r>
            <a:br>
              <a:rPr lang="en-US" altLang="en-US" dirty="0" smtClean="0"/>
            </a:br>
            <a:r>
              <a:rPr lang="en-US" altLang="en-US" dirty="0" smtClean="0"/>
              <a:t>Don’t look before trying on your own!</a:t>
            </a:r>
            <a:endParaRPr lang="en-US" altLang="en-US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19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05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148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38100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5908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6200" y="1454150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reaching </a:t>
            </a:r>
            <a:r>
              <a:rPr lang="en-US" altLang="en-US" sz="1400" dirty="0" err="1"/>
              <a:t>defs</a:t>
            </a:r>
            <a:endParaRPr lang="en-US" altLang="en-US" sz="1400" dirty="0"/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610600" cy="615950"/>
          </a:xfrm>
        </p:spPr>
        <p:txBody>
          <a:bodyPr/>
          <a:lstStyle/>
          <a:p>
            <a:r>
              <a:rPr lang="en-US" altLang="en-US" dirty="0" err="1" smtClean="0"/>
              <a:t>Rdefs</a:t>
            </a:r>
            <a:r>
              <a:rPr lang="en-US" altLang="en-US" dirty="0" smtClean="0"/>
              <a:t> Homework Problem </a:t>
            </a:r>
            <a:r>
              <a:rPr lang="en-US" altLang="en-US" dirty="0" smtClean="0"/>
              <a:t>–</a:t>
            </a:r>
            <a:r>
              <a:rPr lang="en-US" altLang="en-US" b="1" dirty="0" smtClean="0">
                <a:solidFill>
                  <a:srgbClr val="FF0000"/>
                </a:solidFill>
              </a:rPr>
              <a:t>Answer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429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84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1336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336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32766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242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9144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9144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144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384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9838" y="1487488"/>
            <a:ext cx="3687762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Compute reaching defs</a:t>
            </a:r>
          </a:p>
          <a:p>
            <a:r>
              <a:rPr lang="en-US" altLang="en-US"/>
              <a:t>    Calculate GEN/KILL for each BB</a:t>
            </a:r>
          </a:p>
          <a:p>
            <a:r>
              <a:rPr lang="en-US" altLang="en-US"/>
              <a:t>    Calculate IN/OUT for each BB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For solution IN/OUT sets specified as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  C, A = initial state of sets,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 = after second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- = empty set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13" name="TextBox 1"/>
          <p:cNvSpPr txBox="1">
            <a:spLocks noChangeArrowheads="1"/>
          </p:cNvSpPr>
          <p:nvPr/>
        </p:nvSpPr>
        <p:spPr bwMode="auto">
          <a:xfrm>
            <a:off x="3751263" y="1989138"/>
            <a:ext cx="104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</a:t>
            </a:r>
          </a:p>
        </p:txBody>
      </p: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3827463" y="3313113"/>
            <a:ext cx="85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4,5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1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4953000" y="44132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6</a:t>
            </a:r>
          </a:p>
        </p:txBody>
      </p:sp>
      <p:sp>
        <p:nvSpPr>
          <p:cNvPr id="8216" name="TextBox 23"/>
          <p:cNvSpPr txBox="1">
            <a:spLocks noChangeArrowheads="1"/>
          </p:cNvSpPr>
          <p:nvPr/>
        </p:nvSpPr>
        <p:spPr bwMode="auto">
          <a:xfrm>
            <a:off x="3954463" y="5218113"/>
            <a:ext cx="739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4003675" y="6107113"/>
            <a:ext cx="741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8" name="TextBox 25"/>
          <p:cNvSpPr txBox="1">
            <a:spLocks noChangeArrowheads="1"/>
          </p:cNvSpPr>
          <p:nvPr/>
        </p:nvSpPr>
        <p:spPr bwMode="auto">
          <a:xfrm>
            <a:off x="0" y="4411663"/>
            <a:ext cx="76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7</a:t>
            </a:r>
          </a:p>
        </p:txBody>
      </p:sp>
      <p:sp>
        <p:nvSpPr>
          <p:cNvPr id="8219" name="TextBox 26"/>
          <p:cNvSpPr txBox="1">
            <a:spLocks noChangeArrowheads="1"/>
          </p:cNvSpPr>
          <p:nvPr/>
        </p:nvSpPr>
        <p:spPr bwMode="auto">
          <a:xfrm>
            <a:off x="3827463" y="1549400"/>
            <a:ext cx="1150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  -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0" name="TextBox 27"/>
          <p:cNvSpPr txBox="1">
            <a:spLocks noChangeArrowheads="1"/>
          </p:cNvSpPr>
          <p:nvPr/>
        </p:nvSpPr>
        <p:spPr bwMode="auto">
          <a:xfrm>
            <a:off x="3773488" y="2717800"/>
            <a:ext cx="2079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  1,2,3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1" name="TextBox 28"/>
          <p:cNvSpPr txBox="1">
            <a:spLocks noChangeArrowheads="1"/>
          </p:cNvSpPr>
          <p:nvPr/>
        </p:nvSpPr>
        <p:spPr bwMode="auto">
          <a:xfrm>
            <a:off x="3886200" y="3067050"/>
            <a:ext cx="2363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1,2,3,8  1,2,3,4,5,6,7,8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2" name="TextBox 29"/>
          <p:cNvSpPr txBox="1">
            <a:spLocks noChangeArrowheads="1"/>
          </p:cNvSpPr>
          <p:nvPr/>
        </p:nvSpPr>
        <p:spPr bwMode="auto">
          <a:xfrm>
            <a:off x="4933950" y="4133850"/>
            <a:ext cx="2324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0"/>
          <p:cNvSpPr txBox="1">
            <a:spLocks noChangeArrowheads="1"/>
          </p:cNvSpPr>
          <p:nvPr/>
        </p:nvSpPr>
        <p:spPr bwMode="auto">
          <a:xfrm>
            <a:off x="3954463" y="5021263"/>
            <a:ext cx="2593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r>
              <a:rPr lang="en-US" altLang="en-US" sz="1200">
                <a:solidFill>
                  <a:srgbClr val="FF0000"/>
                </a:solidFill>
              </a:rPr>
              <a:t>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1"/>
          <p:cNvSpPr txBox="1">
            <a:spLocks noChangeArrowheads="1"/>
          </p:cNvSpPr>
          <p:nvPr/>
        </p:nvSpPr>
        <p:spPr bwMode="auto">
          <a:xfrm>
            <a:off x="3911600" y="5908675"/>
            <a:ext cx="2593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TextBox 32"/>
          <p:cNvSpPr txBox="1">
            <a:spLocks noChangeArrowheads="1"/>
          </p:cNvSpPr>
          <p:nvPr/>
        </p:nvSpPr>
        <p:spPr bwMode="auto">
          <a:xfrm>
            <a:off x="-76200" y="4164013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3736975" y="3840163"/>
            <a:ext cx="265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4,5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7" name="TextBox 34"/>
          <p:cNvSpPr txBox="1">
            <a:spLocks noChangeArrowheads="1"/>
          </p:cNvSpPr>
          <p:nvPr/>
        </p:nvSpPr>
        <p:spPr bwMode="auto">
          <a:xfrm>
            <a:off x="4953000" y="4883150"/>
            <a:ext cx="250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2,3,4,5,7,8  2,3,4,5,7,8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8228" name="TextBox 35"/>
          <p:cNvSpPr txBox="1">
            <a:spLocks noChangeArrowheads="1"/>
          </p:cNvSpPr>
          <p:nvPr/>
        </p:nvSpPr>
        <p:spPr bwMode="auto">
          <a:xfrm>
            <a:off x="3944938" y="5595938"/>
            <a:ext cx="273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8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6"/>
          <p:cNvSpPr txBox="1">
            <a:spLocks noChangeArrowheads="1"/>
          </p:cNvSpPr>
          <p:nvPr/>
        </p:nvSpPr>
        <p:spPr bwMode="auto">
          <a:xfrm>
            <a:off x="3868738" y="6561138"/>
            <a:ext cx="300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9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2,3,4,5,6,7,8,9  2,3,4,5,6,7,8,9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0" name="TextBox 37"/>
          <p:cNvSpPr txBox="1">
            <a:spLocks noChangeArrowheads="1"/>
          </p:cNvSpPr>
          <p:nvPr/>
        </p:nvSpPr>
        <p:spPr bwMode="auto">
          <a:xfrm>
            <a:off x="-76200" y="4829175"/>
            <a:ext cx="2540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6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2,3,4,5,6,8  2,3,4,5,6,8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1" name="Rectangle 2"/>
          <p:cNvSpPr>
            <a:spLocks noChangeArrowheads="1"/>
          </p:cNvSpPr>
          <p:nvPr/>
        </p:nvSpPr>
        <p:spPr bwMode="auto">
          <a:xfrm>
            <a:off x="6300788" y="2590800"/>
            <a:ext cx="3605212" cy="157321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00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DU/UD Chains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Convenient way to access/use reaching defs info</a:t>
            </a:r>
          </a:p>
          <a:p>
            <a:r>
              <a:rPr lang="en-US" altLang="en-US" sz="2800" smtClean="0"/>
              <a:t>Def-Use chains</a:t>
            </a:r>
          </a:p>
          <a:p>
            <a:pPr lvl="1"/>
            <a:r>
              <a:rPr lang="en-US" altLang="en-US" sz="2400" smtClean="0"/>
              <a:t>Given a def, what are all the possible consumers of the operand produced</a:t>
            </a:r>
          </a:p>
          <a:p>
            <a:pPr lvl="1"/>
            <a:r>
              <a:rPr lang="en-US" altLang="en-US" sz="2400" smtClean="0"/>
              <a:t>Maybe consumer</a:t>
            </a:r>
          </a:p>
          <a:p>
            <a:r>
              <a:rPr lang="en-US" altLang="en-US" sz="2800" smtClean="0"/>
              <a:t>Use-Def chains</a:t>
            </a:r>
          </a:p>
          <a:p>
            <a:pPr lvl="1"/>
            <a:r>
              <a:rPr lang="en-US" altLang="en-US" sz="2400" smtClean="0"/>
              <a:t>Given a use, what are all the possible producers of the operand consumed</a:t>
            </a:r>
          </a:p>
          <a:p>
            <a:pPr lvl="1"/>
            <a:r>
              <a:rPr lang="en-US" altLang="en-US" sz="2400" smtClean="0"/>
              <a:t>Maybe producer</a:t>
            </a:r>
          </a:p>
        </p:txBody>
      </p:sp>
    </p:spTree>
    <p:extLst>
      <p:ext uri="{BB962C8B-B14F-4D97-AF65-F5344CB8AC3E}">
        <p14:creationId xmlns:p14="http://schemas.microsoft.com/office/powerpoint/2010/main" val="1718882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DU/UD Chains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14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3</a:t>
            </a:r>
          </a:p>
          <a:p>
            <a:r>
              <a:rPr lang="en-US" altLang="en-US" b="1" dirty="0"/>
              <a:t>2. r2 = r3</a:t>
            </a:r>
          </a:p>
          <a:p>
            <a:r>
              <a:rPr lang="en-US" altLang="en-US" b="1" dirty="0"/>
              <a:t>3. r3 = r4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+ 1</a:t>
            </a:r>
          </a:p>
          <a:p>
            <a:r>
              <a:rPr lang="en-US" altLang="en-US" b="1"/>
              <a:t>5. r7 = r1 * r2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71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6. r4 = r4 + 1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57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r4 = r3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8. r8 = 8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267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9. r9 = r7 + r8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76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3962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962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105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953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419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743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2743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743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67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0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GEN + (IN – KILL)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GEN + (OUT – KILL)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any changes </a:t>
            </a:r>
            <a:r>
              <a:rPr lang="en-US" altLang="en-US" smtClean="0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650474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1757030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783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definition d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d to p, d is not killed</a:t>
            </a:r>
          </a:p>
          <a:p>
            <a:r>
              <a:rPr lang="en-US" altLang="en-US" smtClean="0"/>
              <a:t>Remember, 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/>
            <a:r>
              <a:rPr lang="en-US" altLang="en-US" smtClean="0"/>
              <a:t>r1 = r2 + r3 kills previous definitions of r1</a:t>
            </a:r>
          </a:p>
          <a:p>
            <a:r>
              <a:rPr lang="en-US" altLang="en-US" smtClean="0"/>
              <a:t>Algorithm</a:t>
            </a:r>
          </a:p>
          <a:p>
            <a:pPr lvl="1"/>
            <a:r>
              <a:rPr lang="en-US" altLang="en-US" smtClean="0"/>
              <a:t>Forward dataflow analysis as propagation occurs from defs downwards</a:t>
            </a:r>
          </a:p>
          <a:p>
            <a:pPr lvl="1"/>
            <a:r>
              <a:rPr lang="en-US" altLang="en-US" smtClean="0"/>
              <a:t>Use the Intersect function as the meet operator to guarantee the all-path requirement</a:t>
            </a:r>
          </a:p>
          <a:p>
            <a:pPr lvl="1"/>
            <a:r>
              <a:rPr lang="en-US" altLang="en-US" smtClean="0"/>
              <a:t>GEN/KILL/IN/OUT similar to reaching defs</a:t>
            </a:r>
          </a:p>
          <a:p>
            <a:pPr lvl="2"/>
            <a:r>
              <a:rPr lang="en-US" altLang="en-US" smtClean="0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1124892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405679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6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 2 is posted, Due </a:t>
            </a:r>
            <a:r>
              <a:rPr lang="en-US" altLang="en-US" dirty="0" smtClean="0"/>
              <a:t>Fri </a:t>
            </a:r>
            <a:r>
              <a:rPr lang="en-US" altLang="en-US" dirty="0" smtClean="0"/>
              <a:t>Oct </a:t>
            </a:r>
            <a:r>
              <a:rPr lang="en-US" altLang="en-US" dirty="0"/>
              <a:t>8</a:t>
            </a:r>
            <a:r>
              <a:rPr lang="en-US" altLang="en-US" dirty="0" smtClean="0"/>
              <a:t>, </a:t>
            </a:r>
            <a:r>
              <a:rPr lang="en-US" altLang="en-US" dirty="0" smtClean="0"/>
              <a:t>midnight</a:t>
            </a:r>
          </a:p>
          <a:p>
            <a:pPr lvl="1"/>
            <a:r>
              <a:rPr lang="en-US" altLang="en-US" dirty="0" smtClean="0"/>
              <a:t>Please start early, significantly harder than HW 1</a:t>
            </a:r>
          </a:p>
          <a:p>
            <a:pPr lvl="1"/>
            <a:r>
              <a:rPr lang="en-US" altLang="en-US" dirty="0" smtClean="0"/>
              <a:t>Take a look at the template code</a:t>
            </a:r>
          </a:p>
          <a:p>
            <a:pPr lvl="1"/>
            <a:r>
              <a:rPr lang="en-US" altLang="en-US" dirty="0" err="1" smtClean="0"/>
              <a:t>Yunjie</a:t>
            </a:r>
            <a:r>
              <a:rPr lang="en-US" altLang="en-US" dirty="0" smtClean="0"/>
              <a:t> will discuss at the end of today’s class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(Sections: 10.5, 10.6, 10.9, 10.10 Edition 1; 9.2, 9.3 Edition 2)</a:t>
            </a:r>
            <a:endParaRPr lang="en-US" altLang="en-US" dirty="0" smtClean="0"/>
          </a:p>
          <a:p>
            <a:r>
              <a:rPr lang="en-US" altLang="en-US" dirty="0" smtClean="0"/>
              <a:t>Material for Wednesday</a:t>
            </a:r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</p:txBody>
      </p:sp>
    </p:spTree>
    <p:extLst>
      <p:ext uri="{BB962C8B-B14F-4D97-AF65-F5344CB8AC3E}">
        <p14:creationId xmlns:p14="http://schemas.microsoft.com/office/powerpoint/2010/main" val="2285786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An </a:t>
            </a:r>
            <a:r>
              <a:rPr lang="en-US" altLang="en-US" u="sng" smtClean="0"/>
              <a:t>expression</a:t>
            </a:r>
            <a:r>
              <a:rPr lang="en-US" altLang="en-US" smtClean="0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e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Looks exactly like adefs, except GEN/KILL/IN/OUT are the RHS’s of operations rather than the LHS’s</a:t>
            </a:r>
          </a:p>
        </p:txBody>
      </p:sp>
    </p:spTree>
    <p:extLst>
      <p:ext uri="{BB962C8B-B14F-4D97-AF65-F5344CB8AC3E}">
        <p14:creationId xmlns:p14="http://schemas.microsoft.com/office/powerpoint/2010/main" val="3275783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</p:spTree>
    <p:extLst>
      <p:ext uri="{BB962C8B-B14F-4D97-AF65-F5344CB8AC3E}">
        <p14:creationId xmlns:p14="http://schemas.microsoft.com/office/powerpoint/2010/main" val="16843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</a:t>
            </a:r>
            <a:r>
              <a:rPr lang="en-US" altLang="en-US" dirty="0" smtClean="0"/>
              <a:t> </a:t>
            </a:r>
            <a:r>
              <a:rPr lang="en-US" altLang="en-US" dirty="0" smtClean="0"/>
              <a:t>Problem - </a:t>
            </a:r>
            <a:r>
              <a:rPr lang="en-US" altLang="en-US" dirty="0" err="1" smtClean="0"/>
              <a:t>Aexprs</a:t>
            </a:r>
            <a:r>
              <a:rPr lang="en-US" altLang="en-US" dirty="0" smtClean="0"/>
              <a:t> </a:t>
            </a:r>
            <a:r>
              <a:rPr lang="en-US" altLang="en-US" dirty="0" smtClean="0"/>
              <a:t>Calculation</a:t>
            </a:r>
            <a:br>
              <a:rPr lang="en-US" altLang="en-US" dirty="0" smtClean="0"/>
            </a:br>
            <a:r>
              <a:rPr lang="en-US" altLang="en-US" dirty="0" smtClean="0"/>
              <a:t>Answer on the Next Slide</a:t>
            </a:r>
            <a:endParaRPr lang="en-US" altLang="en-US" dirty="0" smtClean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</a:t>
            </a:r>
            <a:r>
              <a:rPr lang="en-US" altLang="en-US" dirty="0" smtClean="0"/>
              <a:t>Problem </a:t>
            </a:r>
            <a:r>
              <a:rPr lang="en-US" altLang="en-US" dirty="0" smtClean="0"/>
              <a:t>- Answer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dirty="0" smtClean="0"/>
              <a:t>From Last Time: Liveness Homework Problem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038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038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895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1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191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191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800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3886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800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886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5029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876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343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2667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2667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667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191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-32208" y="1453356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liveness</a:t>
            </a:r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Liveness Homework Problem 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p:sp>
        <p:nvSpPr>
          <p:cNvPr id="8220" name="TextBox 2"/>
          <p:cNvSpPr txBox="1">
            <a:spLocks noChangeArrowheads="1"/>
          </p:cNvSpPr>
          <p:nvPr/>
        </p:nvSpPr>
        <p:spPr bwMode="auto">
          <a:xfrm>
            <a:off x="5821363" y="6554788"/>
            <a:ext cx="10715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NULL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5867400" y="5913438"/>
            <a:ext cx="842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r7, r8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867400" y="5591175"/>
            <a:ext cx="2890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r7, r8 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r7, r8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6705600" y="4810125"/>
            <a:ext cx="2443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632450" y="3871913"/>
            <a:ext cx="3059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r2, r3,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619750" y="2695575"/>
            <a:ext cx="1406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r1, r2, r3, r4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1828800" y="4818063"/>
            <a:ext cx="244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5862638" y="4995863"/>
            <a:ext cx="2139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6757988" y="4143375"/>
            <a:ext cx="2344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r2, r3,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5673725" y="2971800"/>
            <a:ext cx="306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r1, r2, r3, r4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 (same!)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5715000" y="1573213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r3, r4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1846263" y="4108450"/>
            <a:ext cx="234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2" name="TextBox 3"/>
          <p:cNvSpPr txBox="1">
            <a:spLocks noChangeArrowheads="1"/>
          </p:cNvSpPr>
          <p:nvPr/>
        </p:nvSpPr>
        <p:spPr bwMode="auto">
          <a:xfrm>
            <a:off x="265738" y="2208387"/>
            <a:ext cx="4006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Blue sets are the first </a:t>
            </a:r>
            <a:r>
              <a:rPr lang="en-US" altLang="en-US" dirty="0" smtClean="0"/>
              <a:t>iteration IN/OUT,</a:t>
            </a:r>
            <a:endParaRPr lang="en-US" altLang="en-US" dirty="0"/>
          </a:p>
          <a:p>
            <a:r>
              <a:rPr lang="en-US" altLang="en-US" dirty="0">
                <a:solidFill>
                  <a:srgbClr val="FF0000"/>
                </a:solidFill>
              </a:rPr>
              <a:t>Red sets are the second </a:t>
            </a:r>
            <a:r>
              <a:rPr lang="en-US" altLang="en-US" dirty="0" smtClean="0">
                <a:solidFill>
                  <a:srgbClr val="FF0000"/>
                </a:solidFill>
              </a:rPr>
              <a:t>iteration IN/OUT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5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Definition Analysis (rdefs)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u="sng" smtClean="0"/>
              <a:t>definition</a:t>
            </a:r>
            <a:r>
              <a:rPr lang="en-US" altLang="en-US" smtClean="0"/>
              <a:t> of a variable x is an </a:t>
            </a:r>
            <a:r>
              <a:rPr lang="en-US" altLang="en-US" u="sng" smtClean="0"/>
              <a:t>operation</a:t>
            </a:r>
            <a:r>
              <a:rPr lang="en-US" altLang="en-US" smtClean="0"/>
              <a:t> that assigns, or may assign, a value to x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d </a:t>
            </a:r>
            <a:r>
              <a:rPr lang="en-US" altLang="en-US" u="sng" smtClean="0"/>
              <a:t>reaches</a:t>
            </a:r>
            <a:r>
              <a:rPr lang="en-US" altLang="en-US" smtClean="0"/>
              <a:t> a point p if there is a path from the point immediately following d to p such that d is not “killed” along that path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previous definitions of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Liveness vs Reaching defs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Liveness </a:t>
            </a:r>
            <a:r>
              <a:rPr lang="en-US" altLang="en-US" smtClean="0">
                <a:sym typeface="Wingdings" panose="05000000000000000000" pitchFamily="2" charset="2"/>
              </a:rPr>
              <a:t> variables (e.g., virtual registers), don’t care about specific users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Reaching defs  operations, each def is different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 (liveness was backward analysis)</a:t>
            </a:r>
            <a:endParaRPr lang="en-US" altLang="en-US" sz="1800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GEN/KILL Sets for each BB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55022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 dirty="0">
                <a:solidFill>
                  <a:schemeClr val="tx1"/>
                </a:solidFill>
              </a:rPr>
              <a:t>for </a:t>
            </a:r>
            <a:r>
              <a:rPr lang="en-US" altLang="en-US" sz="2000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sz="2000" dirty="0" err="1">
                <a:solidFill>
                  <a:schemeClr val="tx1"/>
                </a:solidFill>
              </a:rPr>
              <a:t>dest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sz="2000" dirty="0" err="1">
                <a:solidFill>
                  <a:srgbClr val="FF0000"/>
                </a:solidFill>
              </a:rPr>
              <a:t>dest</a:t>
            </a:r>
            <a:r>
              <a:rPr lang="en-US" altLang="en-US" sz="2000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03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 = set of definitions created by an operation</a:t>
            </a:r>
          </a:p>
          <a:p>
            <a:r>
              <a:rPr lang="en-US" altLang="en-US"/>
              <a:t>KILL = set of definitions destroyed by an operation</a:t>
            </a:r>
          </a:p>
          <a:p>
            <a:r>
              <a:rPr lang="en-US" altLang="en-US"/>
              <a:t>- Assume each operation only has 1 destination for simplicity</a:t>
            </a:r>
          </a:p>
          <a:p>
            <a:r>
              <a:rPr lang="en-US" altLang="en-US"/>
              <a:t>  so just keep track of “ops”..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GEN/KILL Rdef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-76200" y="1417609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dest</a:t>
            </a:r>
            <a:r>
              <a:rPr lang="en-US" altLang="en-US" sz="1400" dirty="0" smtClean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KILL(X) = K + (KILL(X) – G)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1493809"/>
            <a:ext cx="2667000" cy="8779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 smtClean="0"/>
              <a:t>Compute Rdef IN/OUT Sets for all BBs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658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initialize IN(X) = 0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initialize OUT(X) = GEN(X)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000" u="sng" dirty="0">
                <a:solidFill>
                  <a:schemeClr val="tx1"/>
                </a:solidFill>
              </a:rPr>
              <a:t>while</a:t>
            </a:r>
            <a:r>
              <a:rPr lang="en-US" altLang="en-US" sz="2000" dirty="0">
                <a:solidFill>
                  <a:schemeClr val="tx1"/>
                </a:solidFill>
              </a:rPr>
              <a:t> (change)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>
                <a:solidFill>
                  <a:srgbClr val="FF0000"/>
                </a:solidFill>
              </a:rPr>
              <a:t>IN(X) = Union(OUT(Y)) for all predecessors Y of X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!= OUT(X)) </a:t>
            </a:r>
            <a:r>
              <a:rPr lang="en-US" altLang="en-US" sz="2000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endif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 smtClean="0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27125" y="1638300"/>
            <a:ext cx="4522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= set of definitions reaching the entry of BB</a:t>
            </a:r>
          </a:p>
          <a:p>
            <a:r>
              <a:rPr lang="en-US" altLang="en-US"/>
              <a:t>OUT = set of definitions leaving BB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Rdef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OUT = GEN + (IN – KILL</a:t>
            </a:r>
            <a:r>
              <a:rPr lang="en-US" altLang="en-US" sz="160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8690</TotalTime>
  <Words>2534</Words>
  <Application>Microsoft Office PowerPoint</Application>
  <PresentationFormat>Custom</PresentationFormat>
  <Paragraphs>386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Hewlett</vt:lpstr>
      <vt:lpstr>Monotype Sorts</vt:lpstr>
      <vt:lpstr>Times New Roman</vt:lpstr>
      <vt:lpstr>Wingdings</vt:lpstr>
      <vt:lpstr>hp new</vt:lpstr>
      <vt:lpstr>EECS 583 – Class 6 Dataflow Analysis</vt:lpstr>
      <vt:lpstr>Announcements &amp; Reading Material</vt:lpstr>
      <vt:lpstr>From Last Time: Liveness Homework Problem</vt:lpstr>
      <vt:lpstr>Liveness Homework Problem Answer</vt:lpstr>
      <vt:lpstr>Reaching Definition Analysis (rdefs)</vt:lpstr>
      <vt:lpstr>Compute Rdef GEN/KILL Sets for each BB</vt:lpstr>
      <vt:lpstr>Example GEN/KILL Rdef Calculation</vt:lpstr>
      <vt:lpstr>Compute Rdef IN/OUT Sets for all BBs</vt:lpstr>
      <vt:lpstr>Example Rdef Calculation</vt:lpstr>
      <vt:lpstr>Homework Problem – Answer on Next Slide Don’t look before trying on your own!</vt:lpstr>
      <vt:lpstr>Rdefs Homework Problem –Answer</vt:lpstr>
      <vt:lpstr>DU/UD Chains</vt:lpstr>
      <vt:lpstr>Example – DU/UD Chains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Available Expression Analysis (Aexprs)</vt:lpstr>
      <vt:lpstr>Computation of Aexpr GEN/KILL Sets</vt:lpstr>
      <vt:lpstr>Homework Problem - Aexprs Calculation Answer on the Next Slide</vt:lpstr>
      <vt:lpstr>Homework Problem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195</cp:revision>
  <cp:lastPrinted>2001-10-18T06:50:13Z</cp:lastPrinted>
  <dcterms:created xsi:type="dcterms:W3CDTF">1999-01-24T07:45:10Z</dcterms:created>
  <dcterms:modified xsi:type="dcterms:W3CDTF">2021-09-19T20:34:35Z</dcterms:modified>
</cp:coreProperties>
</file>