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trictFirstAndLastChars="0" saveSubsetFonts="1">
  <p:sldMasterIdLst>
    <p:sldMasterId id="2147483648" r:id="rId1"/>
  </p:sldMasterIdLst>
  <p:notesMasterIdLst>
    <p:notesMasterId r:id="rId26"/>
  </p:notesMasterIdLst>
  <p:handoutMasterIdLst>
    <p:handoutMasterId r:id="rId27"/>
  </p:handoutMasterIdLst>
  <p:sldIdLst>
    <p:sldId id="256" r:id="rId2"/>
    <p:sldId id="481" r:id="rId3"/>
    <p:sldId id="457" r:id="rId4"/>
    <p:sldId id="482" r:id="rId5"/>
    <p:sldId id="483" r:id="rId6"/>
    <p:sldId id="484" r:id="rId7"/>
    <p:sldId id="485" r:id="rId8"/>
    <p:sldId id="486" r:id="rId9"/>
    <p:sldId id="487" r:id="rId10"/>
    <p:sldId id="499" r:id="rId11"/>
    <p:sldId id="500" r:id="rId12"/>
    <p:sldId id="502" r:id="rId13"/>
    <p:sldId id="503" r:id="rId14"/>
    <p:sldId id="504" r:id="rId15"/>
    <p:sldId id="489" r:id="rId16"/>
    <p:sldId id="497" r:id="rId17"/>
    <p:sldId id="490" r:id="rId18"/>
    <p:sldId id="491" r:id="rId19"/>
    <p:sldId id="492" r:id="rId20"/>
    <p:sldId id="493" r:id="rId21"/>
    <p:sldId id="494" r:id="rId22"/>
    <p:sldId id="495" r:id="rId23"/>
    <p:sldId id="496" r:id="rId24"/>
    <p:sldId id="505" r:id="rId25"/>
  </p:sldIdLst>
  <p:sldSz cx="10058400" cy="7772400"/>
  <p:notesSz cx="6858000" cy="90297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200">
          <p15:clr>
            <a:srgbClr val="A4A3A4"/>
          </p15:clr>
        </p15:guide>
        <p15:guide id="2" pos="307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45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BCBCB"/>
    <a:srgbClr val="00FFFF"/>
    <a:srgbClr val="CCECFF"/>
    <a:srgbClr val="FFFF00"/>
    <a:srgbClr val="FF6600"/>
    <a:srgbClr val="FF9999"/>
    <a:srgbClr val="FF00FF"/>
    <a:srgbClr val="66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5620"/>
    <p:restoredTop sz="94660"/>
  </p:normalViewPr>
  <p:slideViewPr>
    <p:cSldViewPr>
      <p:cViewPr varScale="1">
        <p:scale>
          <a:sx n="99" d="100"/>
          <a:sy n="99" d="100"/>
        </p:scale>
        <p:origin x="102" y="258"/>
      </p:cViewPr>
      <p:guideLst>
        <p:guide orient="horz" pos="1200"/>
        <p:guide pos="3072"/>
      </p:guideLst>
    </p:cSldViewPr>
  </p:slideViewPr>
  <p:outlineViewPr>
    <p:cViewPr>
      <p:scale>
        <a:sx n="50" d="100"/>
        <a:sy n="50" d="100"/>
      </p:scale>
      <p:origin x="0" y="0"/>
    </p:cViewPr>
    <p:sldLst>
      <p:sld r:id="rId1" collapse="1"/>
      <p:sld r:id="rId2" collapse="1"/>
      <p:sld r:id="rId3" collapse="1"/>
      <p:sld r:id="rId4" collapse="1"/>
      <p:sld r:id="rId5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67" d="100"/>
          <a:sy n="67" d="100"/>
        </p:scale>
        <p:origin x="-1478" y="-58"/>
      </p:cViewPr>
      <p:guideLst>
        <p:guide orient="horz" pos="2845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_rels/viewProps.xml.rels><?xml version="1.0" encoding="UTF-8" standalone="yes"?>
<Relationships xmlns="http://schemas.openxmlformats.org/package/2006/relationships"><Relationship Id="rId3" Type="http://schemas.openxmlformats.org/officeDocument/2006/relationships/slide" Target="slides/slide10.xml"/><Relationship Id="rId2" Type="http://schemas.openxmlformats.org/officeDocument/2006/relationships/slide" Target="slides/slide9.xml"/><Relationship Id="rId1" Type="http://schemas.openxmlformats.org/officeDocument/2006/relationships/slide" Target="slides/slide5.xml"/><Relationship Id="rId5" Type="http://schemas.openxmlformats.org/officeDocument/2006/relationships/slide" Target="slides/slide17.xml"/><Relationship Id="rId4" Type="http://schemas.openxmlformats.org/officeDocument/2006/relationships/slide" Target="slides/slide1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92438" cy="452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736" tIns="0" rIns="18736" bIns="0" numCol="1" anchor="t" anchorCtr="0" compatLnSpc="1">
            <a:prstTxWarp prst="textNoShape">
              <a:avLst/>
            </a:prstTxWarp>
          </a:bodyPr>
          <a:lstStyle>
            <a:lvl1pPr defTabSz="887413">
              <a:defRPr sz="1000" i="1">
                <a:solidFill>
                  <a:srgbClr val="FF0033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78263" y="30163"/>
            <a:ext cx="2994025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736" tIns="0" rIns="18736" bIns="0" numCol="1" anchor="t" anchorCtr="0" compatLnSpc="1">
            <a:prstTxWarp prst="textNoShape">
              <a:avLst/>
            </a:prstTxWarp>
          </a:bodyPr>
          <a:lstStyle>
            <a:lvl1pPr algn="r" defTabSz="887413">
              <a:defRPr sz="1000" i="1">
                <a:solidFill>
                  <a:srgbClr val="FF0033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-14288" y="8543925"/>
            <a:ext cx="2994026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736" tIns="0" rIns="18736" bIns="0" numCol="1" anchor="b" anchorCtr="0" compatLnSpc="1">
            <a:prstTxWarp prst="textNoShape">
              <a:avLst/>
            </a:prstTxWarp>
          </a:bodyPr>
          <a:lstStyle>
            <a:lvl1pPr defTabSz="887413">
              <a:defRPr sz="1000" i="1">
                <a:solidFill>
                  <a:srgbClr val="FF0033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78263" y="8543925"/>
            <a:ext cx="2994025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736" tIns="0" rIns="18736" bIns="0" numCol="1" anchor="b" anchorCtr="0" compatLnSpc="1">
            <a:prstTxWarp prst="textNoShape">
              <a:avLst/>
            </a:prstTxWarp>
          </a:bodyPr>
          <a:lstStyle>
            <a:lvl1pPr algn="r" defTabSz="887413">
              <a:defRPr sz="1000" i="1">
                <a:solidFill>
                  <a:srgbClr val="FF0033"/>
                </a:solidFill>
              </a:defRPr>
            </a:lvl1pPr>
          </a:lstStyle>
          <a:p>
            <a:pPr>
              <a:defRPr/>
            </a:pPr>
            <a:fld id="{81159085-94B6-4A91-8CE0-98793EAF681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7463"/>
            <a:ext cx="2971800" cy="450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736" tIns="0" rIns="18736" bIns="0" numCol="1" anchor="t" anchorCtr="0" compatLnSpc="1">
            <a:prstTxWarp prst="textNoShape">
              <a:avLst/>
            </a:prstTxWarp>
          </a:bodyPr>
          <a:lstStyle>
            <a:lvl1pPr defTabSz="977900">
              <a:defRPr sz="1000" i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17463"/>
            <a:ext cx="2971800" cy="450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736" tIns="0" rIns="18736" bIns="0" numCol="1" anchor="t" anchorCtr="0" compatLnSpc="1">
            <a:prstTxWarp prst="textNoShape">
              <a:avLst/>
            </a:prstTxWarp>
          </a:bodyPr>
          <a:lstStyle>
            <a:lvl1pPr algn="r" defTabSz="977900">
              <a:defRPr sz="1000" i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268413" y="715963"/>
            <a:ext cx="4324350" cy="334168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9163" y="4305300"/>
            <a:ext cx="5019675" cy="4033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559" tIns="59330" rIns="90559" bIns="5933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559800"/>
            <a:ext cx="2971800" cy="450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736" tIns="0" rIns="18736" bIns="0" numCol="1" anchor="b" anchorCtr="0" compatLnSpc="1">
            <a:prstTxWarp prst="textNoShape">
              <a:avLst/>
            </a:prstTxWarp>
          </a:bodyPr>
          <a:lstStyle>
            <a:lvl1pPr defTabSz="977900">
              <a:defRPr sz="1000" i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559800"/>
            <a:ext cx="2971800" cy="450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736" tIns="0" rIns="18736" bIns="0" numCol="1" anchor="b" anchorCtr="0" compatLnSpc="1">
            <a:prstTxWarp prst="textNoShape">
              <a:avLst/>
            </a:prstTxWarp>
          </a:bodyPr>
          <a:lstStyle>
            <a:lvl1pPr algn="r" defTabSz="977900">
              <a:defRPr sz="1000" i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F0EFAFD4-BDD6-4B0B-8ED4-3AA64856497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99377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71488" algn="l" defTabSz="99377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46150" algn="l" defTabSz="99377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430338" algn="l" defTabSz="99377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908175" algn="l" defTabSz="99377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fld id="{5399EA76-98CA-44C3-AAB1-056CB7CF164D}" type="slidenum">
              <a:rPr lang="en-US" altLang="en-US" smtClean="0">
                <a:solidFill>
                  <a:schemeClr val="tx1"/>
                </a:solidFill>
              </a:rPr>
              <a:pPr/>
              <a:t>0</a:t>
            </a:fld>
            <a:endParaRPr lang="en-US" altLang="en-US" smtClean="0">
              <a:solidFill>
                <a:schemeClr val="tx1"/>
              </a:solidFill>
            </a:endParaRPr>
          </a:p>
        </p:txBody>
      </p:sp>
      <p:sp>
        <p:nvSpPr>
          <p:cNvPr id="6147" name="Rectangle 2"/>
          <p:cNvSpPr>
            <a:spLocks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 lIns="92120" rIns="92120"/>
          <a:lstStyle/>
          <a:p>
            <a:endParaRPr lang="en-US" altLang="en-US" sz="140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2"/>
          <p:cNvSpPr>
            <a:spLocks noChangeShapeType="1"/>
          </p:cNvSpPr>
          <p:nvPr/>
        </p:nvSpPr>
        <p:spPr bwMode="auto">
          <a:xfrm>
            <a:off x="914400" y="3886200"/>
            <a:ext cx="77724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ctrTitle" sz="quarter"/>
          </p:nvPr>
        </p:nvSpPr>
        <p:spPr>
          <a:xfrm>
            <a:off x="838200" y="2438400"/>
            <a:ext cx="7772400" cy="1447800"/>
          </a:xfrm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600"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508125" y="4403725"/>
            <a:ext cx="7042150" cy="1987550"/>
          </a:xfrm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0" indent="0" algn="ctr">
              <a:buFont typeface="Monotype Sorts" pitchFamily="2" charset="2"/>
              <a:buNone/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2797397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92178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24650" y="838200"/>
            <a:ext cx="1962150" cy="6019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838200"/>
            <a:ext cx="5734050" cy="6019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598420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838200"/>
            <a:ext cx="7772400" cy="6159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990600" y="1641475"/>
            <a:ext cx="3771900" cy="5216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914900" y="1641475"/>
            <a:ext cx="3771900" cy="5216525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51476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chartAndTx">
  <p:cSld name="Title, Ch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838200"/>
            <a:ext cx="7772400" cy="6159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hart Placeholder 2"/>
          <p:cNvSpPr>
            <a:spLocks noGrp="1"/>
          </p:cNvSpPr>
          <p:nvPr>
            <p:ph type="chart" sz="half" idx="1"/>
          </p:nvPr>
        </p:nvSpPr>
        <p:spPr>
          <a:xfrm>
            <a:off x="990600" y="1641475"/>
            <a:ext cx="3771900" cy="5216525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14900" y="1641475"/>
            <a:ext cx="3771900" cy="5216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8815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70334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5338" y="4994275"/>
            <a:ext cx="8548687" cy="1544638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5338" y="3294063"/>
            <a:ext cx="8548687" cy="1700212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62397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90600" y="1641475"/>
            <a:ext cx="3771900" cy="5216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14900" y="1641475"/>
            <a:ext cx="3771900" cy="5216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74696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238" y="311150"/>
            <a:ext cx="9051925" cy="12954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3238" y="1739900"/>
            <a:ext cx="4443412" cy="72548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3238" y="2465388"/>
            <a:ext cx="4443412" cy="44783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10163" y="1739900"/>
            <a:ext cx="4445000" cy="72548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10163" y="2465388"/>
            <a:ext cx="4445000" cy="44783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5596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25240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78327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238" y="309563"/>
            <a:ext cx="3308350" cy="1317625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32238" y="309563"/>
            <a:ext cx="5622925" cy="663416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238" y="1627188"/>
            <a:ext cx="3308350" cy="531653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98079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1675" y="5440363"/>
            <a:ext cx="6035675" cy="642937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1675" y="693738"/>
            <a:ext cx="6035675" cy="46640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1675" y="6083300"/>
            <a:ext cx="6035675" cy="91122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67745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Line 2"/>
          <p:cNvSpPr>
            <a:spLocks noChangeShapeType="1"/>
          </p:cNvSpPr>
          <p:nvPr/>
        </p:nvSpPr>
        <p:spPr bwMode="auto">
          <a:xfrm>
            <a:off x="914400" y="1447800"/>
            <a:ext cx="7769225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838200"/>
            <a:ext cx="7772400" cy="615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1600" tIns="50800" rIns="101600" bIns="508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990600" y="1641475"/>
            <a:ext cx="7696200" cy="521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1600" tIns="50800" rIns="101600" bIns="50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38200" y="6781800"/>
            <a:ext cx="34290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101600" tIns="50800" rIns="101600" bIns="50800" numCol="1" anchor="ctr" anchorCtr="0" compatLnSpc="1">
            <a:prstTxWarp prst="textNoShape">
              <a:avLst/>
            </a:prstTxWarp>
          </a:bodyPr>
          <a:lstStyle>
            <a:lvl1pPr defTabSz="1106488">
              <a:defRPr sz="1000" b="1" i="1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315200" y="6781800"/>
            <a:ext cx="1524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101600" tIns="50800" rIns="101600" bIns="50800" numCol="1" anchor="ctr" anchorCtr="0" compatLnSpc="1">
            <a:prstTxWarp prst="textNoShape">
              <a:avLst/>
            </a:prstTxWarp>
          </a:bodyPr>
          <a:lstStyle>
            <a:lvl1pPr algn="r" defTabSz="1106488">
              <a:defRPr sz="1400">
                <a:solidFill>
                  <a:schemeClr val="tx2"/>
                </a:solidFill>
                <a:latin typeface="Hewlett" pitchFamily="82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1" name="Line 7"/>
          <p:cNvSpPr>
            <a:spLocks noChangeShapeType="1"/>
          </p:cNvSpPr>
          <p:nvPr/>
        </p:nvSpPr>
        <p:spPr bwMode="auto">
          <a:xfrm>
            <a:off x="914400" y="6858000"/>
            <a:ext cx="77724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4495800" y="6858000"/>
            <a:ext cx="685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1600" tIns="50800" rIns="101600" bIns="50800" anchor="ctr"/>
          <a:lstStyle>
            <a:lvl1pPr defTabSz="1106488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defTabSz="1106488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defTabSz="1106488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defTabSz="1106488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defTabSz="1106488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defTabSz="11064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defTabSz="11064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defTabSz="11064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defTabSz="11064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defRPr/>
            </a:pPr>
            <a:r>
              <a:rPr lang="en-US" altLang="en-US" sz="1400" smtClean="0">
                <a:solidFill>
                  <a:schemeClr val="tx1"/>
                </a:solidFill>
              </a:rPr>
              <a:t>- </a:t>
            </a:r>
            <a:fld id="{0FD84B8F-6BBE-4303-AB83-CA7103046490}" type="slidenum">
              <a:rPr lang="en-US" altLang="en-US" sz="1400" smtClean="0">
                <a:solidFill>
                  <a:schemeClr val="tx1"/>
                </a:solidFill>
              </a:rPr>
              <a:pPr algn="ctr">
                <a:defRPr/>
              </a:pPr>
              <a:t>‹#›</a:t>
            </a:fld>
            <a:r>
              <a:rPr lang="en-US" altLang="en-US" sz="1400" smtClean="0">
                <a:solidFill>
                  <a:schemeClr val="tx1"/>
                </a:solidFill>
              </a:rPr>
              <a:t> -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4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  <p:sldLayoutId id="2147483792" r:id="rId12"/>
    <p:sldLayoutId id="2147483793" r:id="rId13"/>
  </p:sldLayoutIdLst>
  <p:txStyles>
    <p:titleStyle>
      <a:lvl1pPr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2pPr>
      <a:lvl3pPr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3pPr>
      <a:lvl4pPr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4pPr>
      <a:lvl5pPr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5pPr>
      <a:lvl6pPr marL="457200"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6pPr>
      <a:lvl7pPr marL="914400"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7pPr>
      <a:lvl8pPr marL="1371600"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8pPr>
      <a:lvl9pPr marL="1828800"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9pPr>
    </p:titleStyle>
    <p:bodyStyle>
      <a:lvl1pPr marL="377825" indent="-377825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75000"/>
        <a:buFont typeface="Monotype Sorts" pitchFamily="2" charset="2"/>
        <a:buChar char="v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806450" indent="-314325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100000"/>
        <a:buChar char="»"/>
        <a:defRPr sz="2000">
          <a:solidFill>
            <a:schemeClr val="tx1"/>
          </a:solidFill>
          <a:latin typeface="+mn-lt"/>
        </a:defRPr>
      </a:lvl2pPr>
      <a:lvl3pPr marL="1171575" indent="-250825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Font typeface="Wingdings" panose="05000000000000000000" pitchFamily="2" charset="2"/>
        <a:buChar char="Ÿ"/>
        <a:defRPr>
          <a:solidFill>
            <a:schemeClr val="tx1"/>
          </a:solidFill>
          <a:latin typeface="+mn-lt"/>
        </a:defRPr>
      </a:lvl3pPr>
      <a:lvl4pPr marL="1538288" indent="-252413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65000"/>
        <a:buFont typeface="Monotype Sorts" pitchFamily="2" charset="2"/>
        <a:buChar char="u"/>
        <a:defRPr sz="1600">
          <a:solidFill>
            <a:schemeClr val="tx1"/>
          </a:solidFill>
          <a:latin typeface="+mn-lt"/>
        </a:defRPr>
      </a:lvl4pPr>
      <a:lvl5pPr marL="1905000" indent="-252413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Font typeface="Monotype Sorts" pitchFamily="2" charset="2"/>
        <a:buChar char="â"/>
        <a:defRPr sz="1600">
          <a:solidFill>
            <a:schemeClr val="tx1"/>
          </a:solidFill>
          <a:latin typeface="+mn-lt"/>
        </a:defRPr>
      </a:lvl5pPr>
      <a:lvl6pPr marL="2362200" indent="-252413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Font typeface="Monotype Sorts" pitchFamily="2" charset="2"/>
        <a:buChar char="â"/>
        <a:defRPr sz="1600">
          <a:solidFill>
            <a:schemeClr val="tx1"/>
          </a:solidFill>
          <a:latin typeface="+mn-lt"/>
        </a:defRPr>
      </a:lvl6pPr>
      <a:lvl7pPr marL="2819400" indent="-252413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Font typeface="Monotype Sorts" pitchFamily="2" charset="2"/>
        <a:buChar char="â"/>
        <a:defRPr sz="1600">
          <a:solidFill>
            <a:schemeClr val="tx1"/>
          </a:solidFill>
          <a:latin typeface="+mn-lt"/>
        </a:defRPr>
      </a:lvl7pPr>
      <a:lvl8pPr marL="3276600" indent="-252413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Font typeface="Monotype Sorts" pitchFamily="2" charset="2"/>
        <a:buChar char="â"/>
        <a:defRPr sz="1600">
          <a:solidFill>
            <a:schemeClr val="tx1"/>
          </a:solidFill>
          <a:latin typeface="+mn-lt"/>
        </a:defRPr>
      </a:lvl8pPr>
      <a:lvl9pPr marL="3733800" indent="-252413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Font typeface="Monotype Sorts" pitchFamily="2" charset="2"/>
        <a:buChar char="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38200" y="2438400"/>
            <a:ext cx="8001000" cy="1447800"/>
          </a:xfrm>
          <a:noFill/>
        </p:spPr>
        <p:txBody>
          <a:bodyPr lIns="111125" tIns="55562" rIns="111125" bIns="55562"/>
          <a:lstStyle/>
          <a:p>
            <a:r>
              <a:rPr lang="en-US" altLang="en-US" sz="4800" smtClean="0"/>
              <a:t>EECS 583 – Class 5</a:t>
            </a:r>
            <a:br>
              <a:rPr lang="en-US" altLang="en-US" sz="4800" smtClean="0"/>
            </a:br>
            <a:r>
              <a:rPr lang="en-US" altLang="en-US" sz="4800" smtClean="0">
                <a:solidFill>
                  <a:schemeClr val="accent1"/>
                </a:solidFill>
              </a:rPr>
              <a:t>Finish</a:t>
            </a:r>
            <a:r>
              <a:rPr lang="en-US" altLang="en-US" sz="4800" smtClean="0"/>
              <a:t> </a:t>
            </a:r>
            <a:r>
              <a:rPr lang="en-US" altLang="en-US" sz="4800" smtClean="0">
                <a:solidFill>
                  <a:schemeClr val="accent1"/>
                </a:solidFill>
              </a:rPr>
              <a:t>Control Flow Analysis, Dataflow Analysis Intro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noFill/>
        </p:spPr>
        <p:txBody>
          <a:bodyPr lIns="111125" tIns="55562" rIns="111125" bIns="55562"/>
          <a:lstStyle/>
          <a:p>
            <a:pPr algn="l">
              <a:lnSpc>
                <a:spcPct val="80000"/>
              </a:lnSpc>
            </a:pPr>
            <a:endParaRPr lang="en-US" altLang="en-US" i="1" dirty="0" smtClean="0"/>
          </a:p>
          <a:p>
            <a:pPr algn="l">
              <a:lnSpc>
                <a:spcPct val="80000"/>
              </a:lnSpc>
            </a:pPr>
            <a:r>
              <a:rPr lang="en-US" altLang="en-US" i="1" dirty="0" smtClean="0"/>
              <a:t>University of Michigan</a:t>
            </a:r>
          </a:p>
          <a:p>
            <a:pPr algn="l">
              <a:lnSpc>
                <a:spcPct val="80000"/>
              </a:lnSpc>
            </a:pPr>
            <a:endParaRPr lang="en-US" altLang="en-US" i="1" dirty="0" smtClean="0"/>
          </a:p>
          <a:p>
            <a:pPr algn="l">
              <a:lnSpc>
                <a:spcPct val="80000"/>
              </a:lnSpc>
            </a:pPr>
            <a:r>
              <a:rPr lang="en-US" altLang="en-US" i="1" dirty="0" smtClean="0"/>
              <a:t>September </a:t>
            </a:r>
            <a:r>
              <a:rPr lang="en-US" altLang="en-US" i="1" dirty="0" smtClean="0"/>
              <a:t>15, 2021</a:t>
            </a:r>
            <a:endParaRPr lang="en-US" altLang="en-US" i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The Hyperblock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990600" y="1641475"/>
            <a:ext cx="4191000" cy="5216525"/>
          </a:xfrm>
        </p:spPr>
        <p:txBody>
          <a:bodyPr/>
          <a:lstStyle/>
          <a:p>
            <a:r>
              <a:rPr lang="en-US" altLang="en-US" sz="2000" u="sng" smtClean="0"/>
              <a:t>Hyperblock</a:t>
            </a:r>
            <a:r>
              <a:rPr lang="en-US" altLang="en-US" sz="2000" smtClean="0"/>
              <a:t> - Collection of basic blocks in which control flow may only enter at the first BB.</a:t>
            </a:r>
            <a:r>
              <a:rPr lang="en-US" altLang="en-US" sz="2000" i="1" smtClean="0"/>
              <a:t>  All internal control flow is eliminated via if-conversion</a:t>
            </a:r>
          </a:p>
          <a:p>
            <a:pPr lvl="1"/>
            <a:r>
              <a:rPr lang="en-US" altLang="en-US" sz="1800" smtClean="0"/>
              <a:t>“Likely control flow </a:t>
            </a:r>
            <a:r>
              <a:rPr lang="en-US" altLang="en-US" sz="1800" u="sng" smtClean="0"/>
              <a:t>paths</a:t>
            </a:r>
            <a:r>
              <a:rPr lang="en-US" altLang="en-US" sz="1800" smtClean="0"/>
              <a:t>”</a:t>
            </a:r>
          </a:p>
          <a:p>
            <a:pPr lvl="1"/>
            <a:r>
              <a:rPr lang="en-US" altLang="en-US" sz="1800" smtClean="0"/>
              <a:t>Acyclic (outer backedge ok)</a:t>
            </a:r>
          </a:p>
          <a:p>
            <a:pPr lvl="1"/>
            <a:r>
              <a:rPr lang="en-US" altLang="en-US" sz="1800" smtClean="0"/>
              <a:t>Multiple intersecting traces with no side entrances</a:t>
            </a:r>
          </a:p>
          <a:p>
            <a:pPr lvl="1"/>
            <a:r>
              <a:rPr lang="en-US" altLang="en-US" sz="1800" smtClean="0"/>
              <a:t>Side exits still exist</a:t>
            </a:r>
          </a:p>
          <a:p>
            <a:r>
              <a:rPr lang="en-US" altLang="en-US" sz="2000" smtClean="0"/>
              <a:t>Hyperblock formation</a:t>
            </a:r>
          </a:p>
          <a:p>
            <a:pPr lvl="1"/>
            <a:r>
              <a:rPr lang="en-US" altLang="en-US" sz="1800" smtClean="0"/>
              <a:t>1. Block selection</a:t>
            </a:r>
          </a:p>
          <a:p>
            <a:pPr lvl="1"/>
            <a:r>
              <a:rPr lang="en-US" altLang="en-US" sz="1800" smtClean="0"/>
              <a:t>2. Tail duplication</a:t>
            </a:r>
          </a:p>
          <a:p>
            <a:pPr lvl="1"/>
            <a:r>
              <a:rPr lang="en-US" altLang="en-US" sz="1800" smtClean="0"/>
              <a:t>3. If-conversion</a:t>
            </a:r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6645275" y="3006725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BB2</a:t>
            </a:r>
          </a:p>
        </p:txBody>
      </p:sp>
      <p:sp>
        <p:nvSpPr>
          <p:cNvPr id="15365" name="Rectangle 5"/>
          <p:cNvSpPr>
            <a:spLocks noChangeArrowheads="1"/>
          </p:cNvSpPr>
          <p:nvPr/>
        </p:nvSpPr>
        <p:spPr bwMode="auto">
          <a:xfrm>
            <a:off x="7254875" y="3844925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BB4</a:t>
            </a:r>
          </a:p>
        </p:txBody>
      </p:sp>
      <p:sp>
        <p:nvSpPr>
          <p:cNvPr id="15366" name="Rectangle 6"/>
          <p:cNvSpPr>
            <a:spLocks noChangeArrowheads="1"/>
          </p:cNvSpPr>
          <p:nvPr/>
        </p:nvSpPr>
        <p:spPr bwMode="auto">
          <a:xfrm>
            <a:off x="7254875" y="5445125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BB6</a:t>
            </a:r>
          </a:p>
        </p:txBody>
      </p:sp>
      <p:sp>
        <p:nvSpPr>
          <p:cNvPr id="15367" name="Line 7"/>
          <p:cNvSpPr>
            <a:spLocks noChangeShapeType="1"/>
          </p:cNvSpPr>
          <p:nvPr/>
        </p:nvSpPr>
        <p:spPr bwMode="auto">
          <a:xfrm>
            <a:off x="7026275" y="3463925"/>
            <a:ext cx="5334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68" name="Rectangle 8"/>
          <p:cNvSpPr>
            <a:spLocks noChangeArrowheads="1"/>
          </p:cNvSpPr>
          <p:nvPr/>
        </p:nvSpPr>
        <p:spPr bwMode="auto">
          <a:xfrm>
            <a:off x="6645275" y="4606925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BB5</a:t>
            </a:r>
          </a:p>
        </p:txBody>
      </p:sp>
      <p:sp>
        <p:nvSpPr>
          <p:cNvPr id="15369" name="Line 9"/>
          <p:cNvSpPr>
            <a:spLocks noChangeShapeType="1"/>
          </p:cNvSpPr>
          <p:nvPr/>
        </p:nvSpPr>
        <p:spPr bwMode="auto">
          <a:xfrm flipH="1">
            <a:off x="7635875" y="3463925"/>
            <a:ext cx="5334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70" name="Rectangle 10"/>
          <p:cNvSpPr>
            <a:spLocks noChangeArrowheads="1"/>
          </p:cNvSpPr>
          <p:nvPr/>
        </p:nvSpPr>
        <p:spPr bwMode="auto">
          <a:xfrm>
            <a:off x="7254875" y="2244725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BB1</a:t>
            </a:r>
          </a:p>
        </p:txBody>
      </p:sp>
      <p:sp>
        <p:nvSpPr>
          <p:cNvPr id="15371" name="Line 11"/>
          <p:cNvSpPr>
            <a:spLocks noChangeShapeType="1"/>
          </p:cNvSpPr>
          <p:nvPr/>
        </p:nvSpPr>
        <p:spPr bwMode="auto">
          <a:xfrm flipH="1">
            <a:off x="7026275" y="2701925"/>
            <a:ext cx="6096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72" name="Line 12"/>
          <p:cNvSpPr>
            <a:spLocks noChangeShapeType="1"/>
          </p:cNvSpPr>
          <p:nvPr/>
        </p:nvSpPr>
        <p:spPr bwMode="auto">
          <a:xfrm>
            <a:off x="7635875" y="2701925"/>
            <a:ext cx="533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73" name="Rectangle 13"/>
          <p:cNvSpPr>
            <a:spLocks noChangeArrowheads="1"/>
          </p:cNvSpPr>
          <p:nvPr/>
        </p:nvSpPr>
        <p:spPr bwMode="auto">
          <a:xfrm>
            <a:off x="7864475" y="3006725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BB3</a:t>
            </a:r>
          </a:p>
        </p:txBody>
      </p:sp>
      <p:sp>
        <p:nvSpPr>
          <p:cNvPr id="15374" name="Line 14"/>
          <p:cNvSpPr>
            <a:spLocks noChangeShapeType="1"/>
          </p:cNvSpPr>
          <p:nvPr/>
        </p:nvSpPr>
        <p:spPr bwMode="auto">
          <a:xfrm flipH="1" flipV="1">
            <a:off x="5654675" y="6130925"/>
            <a:ext cx="1981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75" name="Line 15"/>
          <p:cNvSpPr>
            <a:spLocks noChangeShapeType="1"/>
          </p:cNvSpPr>
          <p:nvPr/>
        </p:nvSpPr>
        <p:spPr bwMode="auto">
          <a:xfrm flipV="1">
            <a:off x="5654675" y="1939925"/>
            <a:ext cx="0" cy="419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76" name="Line 16"/>
          <p:cNvSpPr>
            <a:spLocks noChangeShapeType="1"/>
          </p:cNvSpPr>
          <p:nvPr/>
        </p:nvSpPr>
        <p:spPr bwMode="auto">
          <a:xfrm>
            <a:off x="5654675" y="1939925"/>
            <a:ext cx="182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77" name="Line 17"/>
          <p:cNvSpPr>
            <a:spLocks noChangeShapeType="1"/>
          </p:cNvSpPr>
          <p:nvPr/>
        </p:nvSpPr>
        <p:spPr bwMode="auto">
          <a:xfrm>
            <a:off x="7483475" y="193992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78" name="Line 18"/>
          <p:cNvSpPr>
            <a:spLocks noChangeShapeType="1"/>
          </p:cNvSpPr>
          <p:nvPr/>
        </p:nvSpPr>
        <p:spPr bwMode="auto">
          <a:xfrm flipH="1">
            <a:off x="7026275" y="4302125"/>
            <a:ext cx="6096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79" name="Line 19"/>
          <p:cNvSpPr>
            <a:spLocks noChangeShapeType="1"/>
          </p:cNvSpPr>
          <p:nvPr/>
        </p:nvSpPr>
        <p:spPr bwMode="auto">
          <a:xfrm>
            <a:off x="7102475" y="5064125"/>
            <a:ext cx="5334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80" name="Line 20"/>
          <p:cNvSpPr>
            <a:spLocks noChangeShapeType="1"/>
          </p:cNvSpPr>
          <p:nvPr/>
        </p:nvSpPr>
        <p:spPr bwMode="auto">
          <a:xfrm>
            <a:off x="7712075" y="4302125"/>
            <a:ext cx="0" cy="1143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81" name="Line 21"/>
          <p:cNvSpPr>
            <a:spLocks noChangeShapeType="1"/>
          </p:cNvSpPr>
          <p:nvPr/>
        </p:nvSpPr>
        <p:spPr bwMode="auto">
          <a:xfrm>
            <a:off x="7635875" y="5902325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82" name="Text Box 22"/>
          <p:cNvSpPr txBox="1">
            <a:spLocks noChangeArrowheads="1"/>
          </p:cNvSpPr>
          <p:nvPr/>
        </p:nvSpPr>
        <p:spPr bwMode="auto">
          <a:xfrm>
            <a:off x="6781800" y="2587625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80</a:t>
            </a:r>
          </a:p>
        </p:txBody>
      </p:sp>
      <p:sp>
        <p:nvSpPr>
          <p:cNvPr id="15383" name="Text Box 23"/>
          <p:cNvSpPr txBox="1">
            <a:spLocks noChangeArrowheads="1"/>
          </p:cNvSpPr>
          <p:nvPr/>
        </p:nvSpPr>
        <p:spPr bwMode="auto">
          <a:xfrm>
            <a:off x="8077200" y="2663825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20</a:t>
            </a:r>
          </a:p>
        </p:txBody>
      </p:sp>
      <p:sp>
        <p:nvSpPr>
          <p:cNvPr id="15384" name="Text Box 24"/>
          <p:cNvSpPr txBox="1">
            <a:spLocks noChangeArrowheads="1"/>
          </p:cNvSpPr>
          <p:nvPr/>
        </p:nvSpPr>
        <p:spPr bwMode="auto">
          <a:xfrm>
            <a:off x="6797675" y="4222750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10</a:t>
            </a:r>
          </a:p>
        </p:txBody>
      </p:sp>
      <p:sp>
        <p:nvSpPr>
          <p:cNvPr id="15385" name="Text Box 25"/>
          <p:cNvSpPr txBox="1">
            <a:spLocks noChangeArrowheads="1"/>
          </p:cNvSpPr>
          <p:nvPr/>
        </p:nvSpPr>
        <p:spPr bwMode="auto">
          <a:xfrm>
            <a:off x="7772400" y="4721225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90</a:t>
            </a:r>
          </a:p>
        </p:txBody>
      </p:sp>
      <p:sp>
        <p:nvSpPr>
          <p:cNvPr id="15386" name="Line 26"/>
          <p:cNvSpPr>
            <a:spLocks noChangeShapeType="1"/>
          </p:cNvSpPr>
          <p:nvPr/>
        </p:nvSpPr>
        <p:spPr bwMode="auto">
          <a:xfrm>
            <a:off x="7635875" y="1787525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87" name="Text Box 27"/>
          <p:cNvSpPr txBox="1">
            <a:spLocks noChangeArrowheads="1"/>
          </p:cNvSpPr>
          <p:nvPr/>
        </p:nvSpPr>
        <p:spPr bwMode="auto">
          <a:xfrm>
            <a:off x="7696200" y="1673225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10</a:t>
            </a:r>
          </a:p>
        </p:txBody>
      </p:sp>
      <p:sp>
        <p:nvSpPr>
          <p:cNvPr id="15388" name="Text Box 28"/>
          <p:cNvSpPr txBox="1">
            <a:spLocks noChangeArrowheads="1"/>
          </p:cNvSpPr>
          <p:nvPr/>
        </p:nvSpPr>
        <p:spPr bwMode="auto">
          <a:xfrm>
            <a:off x="5181600" y="2587625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90</a:t>
            </a:r>
          </a:p>
        </p:txBody>
      </p:sp>
      <p:sp>
        <p:nvSpPr>
          <p:cNvPr id="15389" name="Line 29"/>
          <p:cNvSpPr>
            <a:spLocks noChangeShapeType="1"/>
          </p:cNvSpPr>
          <p:nvPr/>
        </p:nvSpPr>
        <p:spPr bwMode="auto">
          <a:xfrm>
            <a:off x="7712075" y="5902325"/>
            <a:ext cx="0" cy="685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90" name="Text Box 30"/>
          <p:cNvSpPr txBox="1">
            <a:spLocks noChangeArrowheads="1"/>
          </p:cNvSpPr>
          <p:nvPr/>
        </p:nvSpPr>
        <p:spPr bwMode="auto">
          <a:xfrm>
            <a:off x="7772400" y="6245225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10</a:t>
            </a:r>
          </a:p>
        </p:txBody>
      </p:sp>
      <p:sp>
        <p:nvSpPr>
          <p:cNvPr id="15391" name="Text Box 31"/>
          <p:cNvSpPr txBox="1">
            <a:spLocks noChangeArrowheads="1"/>
          </p:cNvSpPr>
          <p:nvPr/>
        </p:nvSpPr>
        <p:spPr bwMode="auto">
          <a:xfrm>
            <a:off x="6858000" y="3502025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80</a:t>
            </a:r>
          </a:p>
        </p:txBody>
      </p:sp>
      <p:sp>
        <p:nvSpPr>
          <p:cNvPr id="15392" name="Text Box 32"/>
          <p:cNvSpPr txBox="1">
            <a:spLocks noChangeArrowheads="1"/>
          </p:cNvSpPr>
          <p:nvPr/>
        </p:nvSpPr>
        <p:spPr bwMode="auto">
          <a:xfrm>
            <a:off x="8001000" y="3502025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20</a:t>
            </a:r>
          </a:p>
        </p:txBody>
      </p:sp>
      <p:sp>
        <p:nvSpPr>
          <p:cNvPr id="15393" name="Text Box 33"/>
          <p:cNvSpPr txBox="1">
            <a:spLocks noChangeArrowheads="1"/>
          </p:cNvSpPr>
          <p:nvPr/>
        </p:nvSpPr>
        <p:spPr bwMode="auto">
          <a:xfrm>
            <a:off x="6934200" y="5102225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Block Selection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altLang="en-US" sz="2000" smtClean="0"/>
              <a:t>Block selection</a:t>
            </a:r>
          </a:p>
          <a:p>
            <a:pPr lvl="1"/>
            <a:r>
              <a:rPr lang="en-US" altLang="en-US" sz="1800" smtClean="0"/>
              <a:t>Select subset of BBs for inclusion in HB</a:t>
            </a:r>
          </a:p>
          <a:p>
            <a:pPr lvl="1"/>
            <a:r>
              <a:rPr lang="en-US" altLang="en-US" sz="1800" smtClean="0"/>
              <a:t>Difficult problem</a:t>
            </a:r>
          </a:p>
          <a:p>
            <a:pPr lvl="1"/>
            <a:r>
              <a:rPr lang="en-US" altLang="en-US" sz="1800" smtClean="0"/>
              <a:t>Weighted cost/benefit function</a:t>
            </a:r>
          </a:p>
          <a:p>
            <a:pPr lvl="2"/>
            <a:r>
              <a:rPr lang="en-US" altLang="en-US" sz="1600" smtClean="0"/>
              <a:t>Height overhead</a:t>
            </a:r>
          </a:p>
          <a:p>
            <a:pPr lvl="2"/>
            <a:r>
              <a:rPr lang="en-US" altLang="en-US" sz="1600" smtClean="0"/>
              <a:t>Resource overhead</a:t>
            </a:r>
          </a:p>
          <a:p>
            <a:pPr lvl="2"/>
            <a:r>
              <a:rPr lang="en-US" altLang="en-US" sz="1600" smtClean="0"/>
              <a:t>Hazard overhead</a:t>
            </a:r>
          </a:p>
          <a:p>
            <a:pPr lvl="2"/>
            <a:r>
              <a:rPr lang="en-US" altLang="en-US" sz="1600" smtClean="0"/>
              <a:t>Branch elimination benefit</a:t>
            </a:r>
          </a:p>
          <a:p>
            <a:pPr lvl="2"/>
            <a:r>
              <a:rPr lang="en-US" altLang="en-US" sz="1600" smtClean="0"/>
              <a:t>Weighted by frequency</a:t>
            </a:r>
          </a:p>
        </p:txBody>
      </p:sp>
      <p:sp>
        <p:nvSpPr>
          <p:cNvPr id="16388" name="Rectangle 4"/>
          <p:cNvSpPr>
            <a:spLocks noChangeArrowheads="1"/>
          </p:cNvSpPr>
          <p:nvPr/>
        </p:nvSpPr>
        <p:spPr bwMode="auto">
          <a:xfrm>
            <a:off x="2378075" y="3006725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BB2</a:t>
            </a:r>
          </a:p>
        </p:txBody>
      </p:sp>
      <p:sp>
        <p:nvSpPr>
          <p:cNvPr id="16389" name="Rectangle 5"/>
          <p:cNvSpPr>
            <a:spLocks noChangeArrowheads="1"/>
          </p:cNvSpPr>
          <p:nvPr/>
        </p:nvSpPr>
        <p:spPr bwMode="auto">
          <a:xfrm>
            <a:off x="2987675" y="3844925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BB4</a:t>
            </a:r>
          </a:p>
        </p:txBody>
      </p:sp>
      <p:sp>
        <p:nvSpPr>
          <p:cNvPr id="16390" name="Rectangle 6"/>
          <p:cNvSpPr>
            <a:spLocks noChangeArrowheads="1"/>
          </p:cNvSpPr>
          <p:nvPr/>
        </p:nvSpPr>
        <p:spPr bwMode="auto">
          <a:xfrm>
            <a:off x="2987675" y="5445125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BB6</a:t>
            </a:r>
          </a:p>
        </p:txBody>
      </p:sp>
      <p:sp>
        <p:nvSpPr>
          <p:cNvPr id="16391" name="Line 7"/>
          <p:cNvSpPr>
            <a:spLocks noChangeShapeType="1"/>
          </p:cNvSpPr>
          <p:nvPr/>
        </p:nvSpPr>
        <p:spPr bwMode="auto">
          <a:xfrm>
            <a:off x="2759075" y="3463925"/>
            <a:ext cx="5334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92" name="Rectangle 8"/>
          <p:cNvSpPr>
            <a:spLocks noChangeArrowheads="1"/>
          </p:cNvSpPr>
          <p:nvPr/>
        </p:nvSpPr>
        <p:spPr bwMode="auto">
          <a:xfrm>
            <a:off x="2378075" y="4606925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BB5</a:t>
            </a:r>
          </a:p>
        </p:txBody>
      </p:sp>
      <p:sp>
        <p:nvSpPr>
          <p:cNvPr id="16393" name="Line 9"/>
          <p:cNvSpPr>
            <a:spLocks noChangeShapeType="1"/>
          </p:cNvSpPr>
          <p:nvPr/>
        </p:nvSpPr>
        <p:spPr bwMode="auto">
          <a:xfrm flipH="1">
            <a:off x="3368675" y="3463925"/>
            <a:ext cx="5334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94" name="Rectangle 10"/>
          <p:cNvSpPr>
            <a:spLocks noChangeArrowheads="1"/>
          </p:cNvSpPr>
          <p:nvPr/>
        </p:nvSpPr>
        <p:spPr bwMode="auto">
          <a:xfrm>
            <a:off x="2987675" y="2244725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BB1</a:t>
            </a:r>
          </a:p>
        </p:txBody>
      </p:sp>
      <p:sp>
        <p:nvSpPr>
          <p:cNvPr id="16395" name="Line 11"/>
          <p:cNvSpPr>
            <a:spLocks noChangeShapeType="1"/>
          </p:cNvSpPr>
          <p:nvPr/>
        </p:nvSpPr>
        <p:spPr bwMode="auto">
          <a:xfrm flipH="1">
            <a:off x="2759075" y="2701925"/>
            <a:ext cx="6096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96" name="Line 12"/>
          <p:cNvSpPr>
            <a:spLocks noChangeShapeType="1"/>
          </p:cNvSpPr>
          <p:nvPr/>
        </p:nvSpPr>
        <p:spPr bwMode="auto">
          <a:xfrm>
            <a:off x="3368675" y="2701925"/>
            <a:ext cx="533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97" name="Rectangle 13"/>
          <p:cNvSpPr>
            <a:spLocks noChangeArrowheads="1"/>
          </p:cNvSpPr>
          <p:nvPr/>
        </p:nvSpPr>
        <p:spPr bwMode="auto">
          <a:xfrm>
            <a:off x="3597275" y="3006725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BB3</a:t>
            </a:r>
          </a:p>
        </p:txBody>
      </p:sp>
      <p:sp>
        <p:nvSpPr>
          <p:cNvPr id="16398" name="Line 14"/>
          <p:cNvSpPr>
            <a:spLocks noChangeShapeType="1"/>
          </p:cNvSpPr>
          <p:nvPr/>
        </p:nvSpPr>
        <p:spPr bwMode="auto">
          <a:xfrm flipH="1" flipV="1">
            <a:off x="1387475" y="6130925"/>
            <a:ext cx="1981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99" name="Line 15"/>
          <p:cNvSpPr>
            <a:spLocks noChangeShapeType="1"/>
          </p:cNvSpPr>
          <p:nvPr/>
        </p:nvSpPr>
        <p:spPr bwMode="auto">
          <a:xfrm flipV="1">
            <a:off x="1387475" y="1939925"/>
            <a:ext cx="0" cy="419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00" name="Line 16"/>
          <p:cNvSpPr>
            <a:spLocks noChangeShapeType="1"/>
          </p:cNvSpPr>
          <p:nvPr/>
        </p:nvSpPr>
        <p:spPr bwMode="auto">
          <a:xfrm>
            <a:off x="1387475" y="1939925"/>
            <a:ext cx="182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01" name="Line 17"/>
          <p:cNvSpPr>
            <a:spLocks noChangeShapeType="1"/>
          </p:cNvSpPr>
          <p:nvPr/>
        </p:nvSpPr>
        <p:spPr bwMode="auto">
          <a:xfrm>
            <a:off x="3216275" y="193992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02" name="Line 18"/>
          <p:cNvSpPr>
            <a:spLocks noChangeShapeType="1"/>
          </p:cNvSpPr>
          <p:nvPr/>
        </p:nvSpPr>
        <p:spPr bwMode="auto">
          <a:xfrm flipH="1">
            <a:off x="2759075" y="4302125"/>
            <a:ext cx="6096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03" name="Line 19"/>
          <p:cNvSpPr>
            <a:spLocks noChangeShapeType="1"/>
          </p:cNvSpPr>
          <p:nvPr/>
        </p:nvSpPr>
        <p:spPr bwMode="auto">
          <a:xfrm>
            <a:off x="2835275" y="5064125"/>
            <a:ext cx="5334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04" name="Line 20"/>
          <p:cNvSpPr>
            <a:spLocks noChangeShapeType="1"/>
          </p:cNvSpPr>
          <p:nvPr/>
        </p:nvSpPr>
        <p:spPr bwMode="auto">
          <a:xfrm>
            <a:off x="3444875" y="4302125"/>
            <a:ext cx="0" cy="1143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05" name="Line 21"/>
          <p:cNvSpPr>
            <a:spLocks noChangeShapeType="1"/>
          </p:cNvSpPr>
          <p:nvPr/>
        </p:nvSpPr>
        <p:spPr bwMode="auto">
          <a:xfrm>
            <a:off x="3368675" y="5902325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06" name="Text Box 22"/>
          <p:cNvSpPr txBox="1">
            <a:spLocks noChangeArrowheads="1"/>
          </p:cNvSpPr>
          <p:nvPr/>
        </p:nvSpPr>
        <p:spPr bwMode="auto">
          <a:xfrm>
            <a:off x="2514600" y="2587625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80</a:t>
            </a:r>
          </a:p>
        </p:txBody>
      </p:sp>
      <p:sp>
        <p:nvSpPr>
          <p:cNvPr id="16407" name="Text Box 23"/>
          <p:cNvSpPr txBox="1">
            <a:spLocks noChangeArrowheads="1"/>
          </p:cNvSpPr>
          <p:nvPr/>
        </p:nvSpPr>
        <p:spPr bwMode="auto">
          <a:xfrm>
            <a:off x="3810000" y="2663825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20</a:t>
            </a:r>
          </a:p>
        </p:txBody>
      </p:sp>
      <p:sp>
        <p:nvSpPr>
          <p:cNvPr id="16408" name="Text Box 24"/>
          <p:cNvSpPr txBox="1">
            <a:spLocks noChangeArrowheads="1"/>
          </p:cNvSpPr>
          <p:nvPr/>
        </p:nvSpPr>
        <p:spPr bwMode="auto">
          <a:xfrm>
            <a:off x="2530475" y="4222750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10</a:t>
            </a:r>
          </a:p>
        </p:txBody>
      </p:sp>
      <p:sp>
        <p:nvSpPr>
          <p:cNvPr id="16409" name="Text Box 25"/>
          <p:cNvSpPr txBox="1">
            <a:spLocks noChangeArrowheads="1"/>
          </p:cNvSpPr>
          <p:nvPr/>
        </p:nvSpPr>
        <p:spPr bwMode="auto">
          <a:xfrm>
            <a:off x="3505200" y="4721225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90</a:t>
            </a:r>
          </a:p>
        </p:txBody>
      </p:sp>
      <p:sp>
        <p:nvSpPr>
          <p:cNvPr id="16410" name="Line 26"/>
          <p:cNvSpPr>
            <a:spLocks noChangeShapeType="1"/>
          </p:cNvSpPr>
          <p:nvPr/>
        </p:nvSpPr>
        <p:spPr bwMode="auto">
          <a:xfrm>
            <a:off x="3368675" y="1787525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11" name="Text Box 27"/>
          <p:cNvSpPr txBox="1">
            <a:spLocks noChangeArrowheads="1"/>
          </p:cNvSpPr>
          <p:nvPr/>
        </p:nvSpPr>
        <p:spPr bwMode="auto">
          <a:xfrm>
            <a:off x="3429000" y="1673225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10</a:t>
            </a:r>
          </a:p>
        </p:txBody>
      </p:sp>
      <p:sp>
        <p:nvSpPr>
          <p:cNvPr id="16412" name="Text Box 28"/>
          <p:cNvSpPr txBox="1">
            <a:spLocks noChangeArrowheads="1"/>
          </p:cNvSpPr>
          <p:nvPr/>
        </p:nvSpPr>
        <p:spPr bwMode="auto">
          <a:xfrm>
            <a:off x="914400" y="2587625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90</a:t>
            </a:r>
          </a:p>
        </p:txBody>
      </p:sp>
      <p:sp>
        <p:nvSpPr>
          <p:cNvPr id="16413" name="Line 29"/>
          <p:cNvSpPr>
            <a:spLocks noChangeShapeType="1"/>
          </p:cNvSpPr>
          <p:nvPr/>
        </p:nvSpPr>
        <p:spPr bwMode="auto">
          <a:xfrm>
            <a:off x="3444875" y="5902325"/>
            <a:ext cx="0" cy="685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14" name="Text Box 30"/>
          <p:cNvSpPr txBox="1">
            <a:spLocks noChangeArrowheads="1"/>
          </p:cNvSpPr>
          <p:nvPr/>
        </p:nvSpPr>
        <p:spPr bwMode="auto">
          <a:xfrm>
            <a:off x="3505200" y="6245225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10</a:t>
            </a:r>
          </a:p>
        </p:txBody>
      </p:sp>
      <p:sp>
        <p:nvSpPr>
          <p:cNvPr id="16415" name="Text Box 31"/>
          <p:cNvSpPr txBox="1">
            <a:spLocks noChangeArrowheads="1"/>
          </p:cNvSpPr>
          <p:nvPr/>
        </p:nvSpPr>
        <p:spPr bwMode="auto">
          <a:xfrm>
            <a:off x="2590800" y="3502025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80</a:t>
            </a:r>
          </a:p>
        </p:txBody>
      </p:sp>
      <p:sp>
        <p:nvSpPr>
          <p:cNvPr id="16416" name="Text Box 32"/>
          <p:cNvSpPr txBox="1">
            <a:spLocks noChangeArrowheads="1"/>
          </p:cNvSpPr>
          <p:nvPr/>
        </p:nvSpPr>
        <p:spPr bwMode="auto">
          <a:xfrm>
            <a:off x="3733800" y="3502025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20</a:t>
            </a:r>
          </a:p>
        </p:txBody>
      </p:sp>
      <p:sp>
        <p:nvSpPr>
          <p:cNvPr id="16417" name="Text Box 33"/>
          <p:cNvSpPr txBox="1">
            <a:spLocks noChangeArrowheads="1"/>
          </p:cNvSpPr>
          <p:nvPr/>
        </p:nvSpPr>
        <p:spPr bwMode="auto">
          <a:xfrm>
            <a:off x="2667000" y="5102225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Example - Step 1 - Block Selection</a:t>
            </a:r>
          </a:p>
        </p:txBody>
      </p:sp>
      <p:sp>
        <p:nvSpPr>
          <p:cNvPr id="17411" name="Rectangle 3"/>
          <p:cNvSpPr>
            <a:spLocks noChangeArrowheads="1"/>
          </p:cNvSpPr>
          <p:nvPr/>
        </p:nvSpPr>
        <p:spPr bwMode="auto">
          <a:xfrm>
            <a:off x="2378075" y="3006725"/>
            <a:ext cx="762000" cy="4572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BB2 - 8</a:t>
            </a:r>
          </a:p>
        </p:txBody>
      </p:sp>
      <p:sp>
        <p:nvSpPr>
          <p:cNvPr id="17412" name="Rectangle 4"/>
          <p:cNvSpPr>
            <a:spLocks noChangeArrowheads="1"/>
          </p:cNvSpPr>
          <p:nvPr/>
        </p:nvSpPr>
        <p:spPr bwMode="auto">
          <a:xfrm>
            <a:off x="2987675" y="3844925"/>
            <a:ext cx="762000" cy="4572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BB4 - 3</a:t>
            </a:r>
          </a:p>
        </p:txBody>
      </p:sp>
      <p:sp>
        <p:nvSpPr>
          <p:cNvPr id="17413" name="Rectangle 5"/>
          <p:cNvSpPr>
            <a:spLocks noChangeArrowheads="1"/>
          </p:cNvSpPr>
          <p:nvPr/>
        </p:nvSpPr>
        <p:spPr bwMode="auto">
          <a:xfrm>
            <a:off x="2987675" y="5445125"/>
            <a:ext cx="762000" cy="4572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BB6 - 2</a:t>
            </a:r>
          </a:p>
        </p:txBody>
      </p:sp>
      <p:sp>
        <p:nvSpPr>
          <p:cNvPr id="17414" name="Line 6"/>
          <p:cNvSpPr>
            <a:spLocks noChangeShapeType="1"/>
          </p:cNvSpPr>
          <p:nvPr/>
        </p:nvSpPr>
        <p:spPr bwMode="auto">
          <a:xfrm>
            <a:off x="2759075" y="3463925"/>
            <a:ext cx="5334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15" name="Rectangle 7"/>
          <p:cNvSpPr>
            <a:spLocks noChangeArrowheads="1"/>
          </p:cNvSpPr>
          <p:nvPr/>
        </p:nvSpPr>
        <p:spPr bwMode="auto">
          <a:xfrm>
            <a:off x="2378075" y="4606925"/>
            <a:ext cx="914400" cy="454025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BB5 - 10</a:t>
            </a:r>
          </a:p>
        </p:txBody>
      </p:sp>
      <p:sp>
        <p:nvSpPr>
          <p:cNvPr id="17416" name="Line 8"/>
          <p:cNvSpPr>
            <a:spLocks noChangeShapeType="1"/>
          </p:cNvSpPr>
          <p:nvPr/>
        </p:nvSpPr>
        <p:spPr bwMode="auto">
          <a:xfrm flipH="1">
            <a:off x="3368675" y="3463925"/>
            <a:ext cx="5334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17" name="Rectangle 9"/>
          <p:cNvSpPr>
            <a:spLocks noChangeArrowheads="1"/>
          </p:cNvSpPr>
          <p:nvPr/>
        </p:nvSpPr>
        <p:spPr bwMode="auto">
          <a:xfrm>
            <a:off x="2987675" y="2244725"/>
            <a:ext cx="762000" cy="4572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BB1 - 5</a:t>
            </a:r>
          </a:p>
        </p:txBody>
      </p:sp>
      <p:sp>
        <p:nvSpPr>
          <p:cNvPr id="17418" name="Line 10"/>
          <p:cNvSpPr>
            <a:spLocks noChangeShapeType="1"/>
          </p:cNvSpPr>
          <p:nvPr/>
        </p:nvSpPr>
        <p:spPr bwMode="auto">
          <a:xfrm flipH="1">
            <a:off x="2759075" y="2701925"/>
            <a:ext cx="6096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19" name="Line 11"/>
          <p:cNvSpPr>
            <a:spLocks noChangeShapeType="1"/>
          </p:cNvSpPr>
          <p:nvPr/>
        </p:nvSpPr>
        <p:spPr bwMode="auto">
          <a:xfrm>
            <a:off x="3368675" y="2701925"/>
            <a:ext cx="533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20" name="Rectangle 12"/>
          <p:cNvSpPr>
            <a:spLocks noChangeArrowheads="1"/>
          </p:cNvSpPr>
          <p:nvPr/>
        </p:nvSpPr>
        <p:spPr bwMode="auto">
          <a:xfrm>
            <a:off x="3597275" y="3006725"/>
            <a:ext cx="762000" cy="457200"/>
          </a:xfrm>
          <a:prstGeom prst="rect">
            <a:avLst/>
          </a:prstGeom>
          <a:solidFill>
            <a:srgbClr val="00B0F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BB3 – 2</a:t>
            </a:r>
          </a:p>
        </p:txBody>
      </p:sp>
      <p:sp>
        <p:nvSpPr>
          <p:cNvPr id="17421" name="Line 13"/>
          <p:cNvSpPr>
            <a:spLocks noChangeShapeType="1"/>
          </p:cNvSpPr>
          <p:nvPr/>
        </p:nvSpPr>
        <p:spPr bwMode="auto">
          <a:xfrm flipH="1" flipV="1">
            <a:off x="1387475" y="6130925"/>
            <a:ext cx="1981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22" name="Line 14"/>
          <p:cNvSpPr>
            <a:spLocks noChangeShapeType="1"/>
          </p:cNvSpPr>
          <p:nvPr/>
        </p:nvSpPr>
        <p:spPr bwMode="auto">
          <a:xfrm flipV="1">
            <a:off x="1387475" y="1939925"/>
            <a:ext cx="0" cy="419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23" name="Line 15"/>
          <p:cNvSpPr>
            <a:spLocks noChangeShapeType="1"/>
          </p:cNvSpPr>
          <p:nvPr/>
        </p:nvSpPr>
        <p:spPr bwMode="auto">
          <a:xfrm>
            <a:off x="1387475" y="1939925"/>
            <a:ext cx="182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24" name="Line 16"/>
          <p:cNvSpPr>
            <a:spLocks noChangeShapeType="1"/>
          </p:cNvSpPr>
          <p:nvPr/>
        </p:nvSpPr>
        <p:spPr bwMode="auto">
          <a:xfrm>
            <a:off x="3216275" y="193992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25" name="Line 17"/>
          <p:cNvSpPr>
            <a:spLocks noChangeShapeType="1"/>
          </p:cNvSpPr>
          <p:nvPr/>
        </p:nvSpPr>
        <p:spPr bwMode="auto">
          <a:xfrm flipH="1">
            <a:off x="2759075" y="4302125"/>
            <a:ext cx="6096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26" name="Line 18"/>
          <p:cNvSpPr>
            <a:spLocks noChangeShapeType="1"/>
          </p:cNvSpPr>
          <p:nvPr/>
        </p:nvSpPr>
        <p:spPr bwMode="auto">
          <a:xfrm>
            <a:off x="2835275" y="5064125"/>
            <a:ext cx="5334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27" name="Line 19"/>
          <p:cNvSpPr>
            <a:spLocks noChangeShapeType="1"/>
          </p:cNvSpPr>
          <p:nvPr/>
        </p:nvSpPr>
        <p:spPr bwMode="auto">
          <a:xfrm>
            <a:off x="3444875" y="4302125"/>
            <a:ext cx="0" cy="1143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28" name="Line 20"/>
          <p:cNvSpPr>
            <a:spLocks noChangeShapeType="1"/>
          </p:cNvSpPr>
          <p:nvPr/>
        </p:nvSpPr>
        <p:spPr bwMode="auto">
          <a:xfrm>
            <a:off x="3368675" y="5902325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29" name="Text Box 21"/>
          <p:cNvSpPr txBox="1">
            <a:spLocks noChangeArrowheads="1"/>
          </p:cNvSpPr>
          <p:nvPr/>
        </p:nvSpPr>
        <p:spPr bwMode="auto">
          <a:xfrm>
            <a:off x="2514600" y="2587625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80</a:t>
            </a:r>
          </a:p>
        </p:txBody>
      </p:sp>
      <p:sp>
        <p:nvSpPr>
          <p:cNvPr id="17430" name="Text Box 22"/>
          <p:cNvSpPr txBox="1">
            <a:spLocks noChangeArrowheads="1"/>
          </p:cNvSpPr>
          <p:nvPr/>
        </p:nvSpPr>
        <p:spPr bwMode="auto">
          <a:xfrm>
            <a:off x="3810000" y="2663825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20</a:t>
            </a:r>
          </a:p>
        </p:txBody>
      </p:sp>
      <p:sp>
        <p:nvSpPr>
          <p:cNvPr id="17431" name="Text Box 23"/>
          <p:cNvSpPr txBox="1">
            <a:spLocks noChangeArrowheads="1"/>
          </p:cNvSpPr>
          <p:nvPr/>
        </p:nvSpPr>
        <p:spPr bwMode="auto">
          <a:xfrm>
            <a:off x="2530475" y="4222750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10</a:t>
            </a:r>
          </a:p>
        </p:txBody>
      </p:sp>
      <p:sp>
        <p:nvSpPr>
          <p:cNvPr id="17432" name="Text Box 24"/>
          <p:cNvSpPr txBox="1">
            <a:spLocks noChangeArrowheads="1"/>
          </p:cNvSpPr>
          <p:nvPr/>
        </p:nvSpPr>
        <p:spPr bwMode="auto">
          <a:xfrm>
            <a:off x="3505200" y="4721225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90</a:t>
            </a:r>
          </a:p>
        </p:txBody>
      </p:sp>
      <p:sp>
        <p:nvSpPr>
          <p:cNvPr id="17433" name="Line 25"/>
          <p:cNvSpPr>
            <a:spLocks noChangeShapeType="1"/>
          </p:cNvSpPr>
          <p:nvPr/>
        </p:nvSpPr>
        <p:spPr bwMode="auto">
          <a:xfrm>
            <a:off x="3368675" y="1787525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34" name="Text Box 26"/>
          <p:cNvSpPr txBox="1">
            <a:spLocks noChangeArrowheads="1"/>
          </p:cNvSpPr>
          <p:nvPr/>
        </p:nvSpPr>
        <p:spPr bwMode="auto">
          <a:xfrm>
            <a:off x="3429000" y="1673225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10</a:t>
            </a:r>
          </a:p>
        </p:txBody>
      </p:sp>
      <p:sp>
        <p:nvSpPr>
          <p:cNvPr id="17435" name="Text Box 27"/>
          <p:cNvSpPr txBox="1">
            <a:spLocks noChangeArrowheads="1"/>
          </p:cNvSpPr>
          <p:nvPr/>
        </p:nvSpPr>
        <p:spPr bwMode="auto">
          <a:xfrm>
            <a:off x="914400" y="2587625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90</a:t>
            </a:r>
          </a:p>
        </p:txBody>
      </p:sp>
      <p:sp>
        <p:nvSpPr>
          <p:cNvPr id="17436" name="Line 28"/>
          <p:cNvSpPr>
            <a:spLocks noChangeShapeType="1"/>
          </p:cNvSpPr>
          <p:nvPr/>
        </p:nvSpPr>
        <p:spPr bwMode="auto">
          <a:xfrm>
            <a:off x="3444875" y="5902325"/>
            <a:ext cx="0" cy="685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37" name="Text Box 29"/>
          <p:cNvSpPr txBox="1">
            <a:spLocks noChangeArrowheads="1"/>
          </p:cNvSpPr>
          <p:nvPr/>
        </p:nvSpPr>
        <p:spPr bwMode="auto">
          <a:xfrm>
            <a:off x="3505200" y="6245225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10</a:t>
            </a:r>
          </a:p>
        </p:txBody>
      </p:sp>
      <p:sp>
        <p:nvSpPr>
          <p:cNvPr id="17438" name="Text Box 30"/>
          <p:cNvSpPr txBox="1">
            <a:spLocks noChangeArrowheads="1"/>
          </p:cNvSpPr>
          <p:nvPr/>
        </p:nvSpPr>
        <p:spPr bwMode="auto">
          <a:xfrm>
            <a:off x="2590800" y="3502025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80</a:t>
            </a:r>
          </a:p>
        </p:txBody>
      </p:sp>
      <p:sp>
        <p:nvSpPr>
          <p:cNvPr id="17439" name="Text Box 31"/>
          <p:cNvSpPr txBox="1">
            <a:spLocks noChangeArrowheads="1"/>
          </p:cNvSpPr>
          <p:nvPr/>
        </p:nvSpPr>
        <p:spPr bwMode="auto">
          <a:xfrm>
            <a:off x="3733800" y="3502025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20</a:t>
            </a:r>
          </a:p>
        </p:txBody>
      </p:sp>
      <p:sp>
        <p:nvSpPr>
          <p:cNvPr id="17440" name="Text Box 32"/>
          <p:cNvSpPr txBox="1">
            <a:spLocks noChangeArrowheads="1"/>
          </p:cNvSpPr>
          <p:nvPr/>
        </p:nvSpPr>
        <p:spPr bwMode="auto">
          <a:xfrm>
            <a:off x="2667000" y="5102225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10</a:t>
            </a:r>
          </a:p>
        </p:txBody>
      </p:sp>
      <p:sp>
        <p:nvSpPr>
          <p:cNvPr id="17441" name="Text Box 33"/>
          <p:cNvSpPr txBox="1">
            <a:spLocks noChangeArrowheads="1"/>
          </p:cNvSpPr>
          <p:nvPr/>
        </p:nvSpPr>
        <p:spPr bwMode="auto">
          <a:xfrm>
            <a:off x="5029200" y="1600200"/>
            <a:ext cx="3213100" cy="923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main path = BB1,BB2,BB4,BB6</a:t>
            </a:r>
          </a:p>
          <a:p>
            <a:r>
              <a:rPr lang="en-US" altLang="en-US"/>
              <a:t>	</a:t>
            </a:r>
          </a:p>
          <a:p>
            <a:r>
              <a:rPr lang="en-US" altLang="en-US"/>
              <a:t>Consider adding BB3 and BB5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Example - Step 2 - Tail Duplication</a:t>
            </a:r>
          </a:p>
        </p:txBody>
      </p:sp>
      <p:sp>
        <p:nvSpPr>
          <p:cNvPr id="18435" name="Rectangle 3"/>
          <p:cNvSpPr>
            <a:spLocks noChangeArrowheads="1"/>
          </p:cNvSpPr>
          <p:nvPr/>
        </p:nvSpPr>
        <p:spPr bwMode="auto">
          <a:xfrm>
            <a:off x="1387475" y="3006725"/>
            <a:ext cx="762000" cy="4572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BB2</a:t>
            </a:r>
          </a:p>
        </p:txBody>
      </p:sp>
      <p:sp>
        <p:nvSpPr>
          <p:cNvPr id="18436" name="Rectangle 4"/>
          <p:cNvSpPr>
            <a:spLocks noChangeArrowheads="1"/>
          </p:cNvSpPr>
          <p:nvPr/>
        </p:nvSpPr>
        <p:spPr bwMode="auto">
          <a:xfrm>
            <a:off x="1997075" y="3844925"/>
            <a:ext cx="762000" cy="4572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BB4</a:t>
            </a:r>
          </a:p>
        </p:txBody>
      </p:sp>
      <p:sp>
        <p:nvSpPr>
          <p:cNvPr id="18437" name="Rectangle 5"/>
          <p:cNvSpPr>
            <a:spLocks noChangeArrowheads="1"/>
          </p:cNvSpPr>
          <p:nvPr/>
        </p:nvSpPr>
        <p:spPr bwMode="auto">
          <a:xfrm>
            <a:off x="1997075" y="5445125"/>
            <a:ext cx="762000" cy="4572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BB6</a:t>
            </a:r>
          </a:p>
        </p:txBody>
      </p:sp>
      <p:sp>
        <p:nvSpPr>
          <p:cNvPr id="18438" name="Line 6"/>
          <p:cNvSpPr>
            <a:spLocks noChangeShapeType="1"/>
          </p:cNvSpPr>
          <p:nvPr/>
        </p:nvSpPr>
        <p:spPr bwMode="auto">
          <a:xfrm>
            <a:off x="1768475" y="3463925"/>
            <a:ext cx="5334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39" name="Rectangle 7"/>
          <p:cNvSpPr>
            <a:spLocks noChangeArrowheads="1"/>
          </p:cNvSpPr>
          <p:nvPr/>
        </p:nvSpPr>
        <p:spPr bwMode="auto">
          <a:xfrm>
            <a:off x="1387475" y="4606925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BB5</a:t>
            </a:r>
          </a:p>
        </p:txBody>
      </p:sp>
      <p:sp>
        <p:nvSpPr>
          <p:cNvPr id="18440" name="Line 8"/>
          <p:cNvSpPr>
            <a:spLocks noChangeShapeType="1"/>
          </p:cNvSpPr>
          <p:nvPr/>
        </p:nvSpPr>
        <p:spPr bwMode="auto">
          <a:xfrm flipH="1">
            <a:off x="2378075" y="3463925"/>
            <a:ext cx="5334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41" name="Rectangle 9"/>
          <p:cNvSpPr>
            <a:spLocks noChangeArrowheads="1"/>
          </p:cNvSpPr>
          <p:nvPr/>
        </p:nvSpPr>
        <p:spPr bwMode="auto">
          <a:xfrm>
            <a:off x="1997075" y="2244725"/>
            <a:ext cx="762000" cy="4572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BB1</a:t>
            </a:r>
          </a:p>
        </p:txBody>
      </p:sp>
      <p:sp>
        <p:nvSpPr>
          <p:cNvPr id="18442" name="Line 10"/>
          <p:cNvSpPr>
            <a:spLocks noChangeShapeType="1"/>
          </p:cNvSpPr>
          <p:nvPr/>
        </p:nvSpPr>
        <p:spPr bwMode="auto">
          <a:xfrm flipH="1">
            <a:off x="1768475" y="2701925"/>
            <a:ext cx="6096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43" name="Line 11"/>
          <p:cNvSpPr>
            <a:spLocks noChangeShapeType="1"/>
          </p:cNvSpPr>
          <p:nvPr/>
        </p:nvSpPr>
        <p:spPr bwMode="auto">
          <a:xfrm>
            <a:off x="2378075" y="2701925"/>
            <a:ext cx="533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44" name="Rectangle 12"/>
          <p:cNvSpPr>
            <a:spLocks noChangeArrowheads="1"/>
          </p:cNvSpPr>
          <p:nvPr/>
        </p:nvSpPr>
        <p:spPr bwMode="auto">
          <a:xfrm>
            <a:off x="2606675" y="3006725"/>
            <a:ext cx="762000" cy="4572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BB3</a:t>
            </a:r>
          </a:p>
        </p:txBody>
      </p:sp>
      <p:sp>
        <p:nvSpPr>
          <p:cNvPr id="18445" name="Line 13"/>
          <p:cNvSpPr>
            <a:spLocks noChangeShapeType="1"/>
          </p:cNvSpPr>
          <p:nvPr/>
        </p:nvSpPr>
        <p:spPr bwMode="auto">
          <a:xfrm flipH="1">
            <a:off x="1066800" y="6172200"/>
            <a:ext cx="1295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46" name="Line 14"/>
          <p:cNvSpPr>
            <a:spLocks noChangeShapeType="1"/>
          </p:cNvSpPr>
          <p:nvPr/>
        </p:nvSpPr>
        <p:spPr bwMode="auto">
          <a:xfrm flipV="1">
            <a:off x="1066800" y="1905000"/>
            <a:ext cx="0" cy="426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47" name="Line 15"/>
          <p:cNvSpPr>
            <a:spLocks noChangeShapeType="1"/>
          </p:cNvSpPr>
          <p:nvPr/>
        </p:nvSpPr>
        <p:spPr bwMode="auto">
          <a:xfrm>
            <a:off x="1066800" y="1905000"/>
            <a:ext cx="1143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48" name="Line 16"/>
          <p:cNvSpPr>
            <a:spLocks noChangeShapeType="1"/>
          </p:cNvSpPr>
          <p:nvPr/>
        </p:nvSpPr>
        <p:spPr bwMode="auto">
          <a:xfrm>
            <a:off x="2209800" y="1905000"/>
            <a:ext cx="15875" cy="3397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49" name="Line 17"/>
          <p:cNvSpPr>
            <a:spLocks noChangeShapeType="1"/>
          </p:cNvSpPr>
          <p:nvPr/>
        </p:nvSpPr>
        <p:spPr bwMode="auto">
          <a:xfrm flipH="1">
            <a:off x="1768475" y="4302125"/>
            <a:ext cx="6096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50" name="Line 18"/>
          <p:cNvSpPr>
            <a:spLocks noChangeShapeType="1"/>
          </p:cNvSpPr>
          <p:nvPr/>
        </p:nvSpPr>
        <p:spPr bwMode="auto">
          <a:xfrm>
            <a:off x="1844675" y="5064125"/>
            <a:ext cx="5334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51" name="Line 19"/>
          <p:cNvSpPr>
            <a:spLocks noChangeShapeType="1"/>
          </p:cNvSpPr>
          <p:nvPr/>
        </p:nvSpPr>
        <p:spPr bwMode="auto">
          <a:xfrm>
            <a:off x="2454275" y="4302125"/>
            <a:ext cx="0" cy="1143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52" name="Line 20"/>
          <p:cNvSpPr>
            <a:spLocks noChangeShapeType="1"/>
          </p:cNvSpPr>
          <p:nvPr/>
        </p:nvSpPr>
        <p:spPr bwMode="auto">
          <a:xfrm flipH="1">
            <a:off x="2362200" y="5902325"/>
            <a:ext cx="15875" cy="2698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53" name="Text Box 21"/>
          <p:cNvSpPr txBox="1">
            <a:spLocks noChangeArrowheads="1"/>
          </p:cNvSpPr>
          <p:nvPr/>
        </p:nvSpPr>
        <p:spPr bwMode="auto">
          <a:xfrm>
            <a:off x="1524000" y="2587625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80</a:t>
            </a:r>
          </a:p>
        </p:txBody>
      </p:sp>
      <p:sp>
        <p:nvSpPr>
          <p:cNvPr id="18454" name="Text Box 22"/>
          <p:cNvSpPr txBox="1">
            <a:spLocks noChangeArrowheads="1"/>
          </p:cNvSpPr>
          <p:nvPr/>
        </p:nvSpPr>
        <p:spPr bwMode="auto">
          <a:xfrm>
            <a:off x="2819400" y="2663825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20</a:t>
            </a:r>
          </a:p>
        </p:txBody>
      </p:sp>
      <p:sp>
        <p:nvSpPr>
          <p:cNvPr id="18455" name="Text Box 23"/>
          <p:cNvSpPr txBox="1">
            <a:spLocks noChangeArrowheads="1"/>
          </p:cNvSpPr>
          <p:nvPr/>
        </p:nvSpPr>
        <p:spPr bwMode="auto">
          <a:xfrm>
            <a:off x="1539875" y="4222750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10</a:t>
            </a:r>
          </a:p>
        </p:txBody>
      </p:sp>
      <p:sp>
        <p:nvSpPr>
          <p:cNvPr id="18456" name="Text Box 24"/>
          <p:cNvSpPr txBox="1">
            <a:spLocks noChangeArrowheads="1"/>
          </p:cNvSpPr>
          <p:nvPr/>
        </p:nvSpPr>
        <p:spPr bwMode="auto">
          <a:xfrm>
            <a:off x="2514600" y="4721225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90</a:t>
            </a:r>
          </a:p>
        </p:txBody>
      </p:sp>
      <p:sp>
        <p:nvSpPr>
          <p:cNvPr id="18457" name="Line 25"/>
          <p:cNvSpPr>
            <a:spLocks noChangeShapeType="1"/>
          </p:cNvSpPr>
          <p:nvPr/>
        </p:nvSpPr>
        <p:spPr bwMode="auto">
          <a:xfrm>
            <a:off x="2378075" y="1787525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58" name="Text Box 26"/>
          <p:cNvSpPr txBox="1">
            <a:spLocks noChangeArrowheads="1"/>
          </p:cNvSpPr>
          <p:nvPr/>
        </p:nvSpPr>
        <p:spPr bwMode="auto">
          <a:xfrm>
            <a:off x="2438400" y="1673225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10</a:t>
            </a:r>
          </a:p>
        </p:txBody>
      </p:sp>
      <p:sp>
        <p:nvSpPr>
          <p:cNvPr id="18459" name="Text Box 27"/>
          <p:cNvSpPr txBox="1">
            <a:spLocks noChangeArrowheads="1"/>
          </p:cNvSpPr>
          <p:nvPr/>
        </p:nvSpPr>
        <p:spPr bwMode="auto">
          <a:xfrm>
            <a:off x="1066800" y="5788025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90</a:t>
            </a:r>
          </a:p>
        </p:txBody>
      </p:sp>
      <p:sp>
        <p:nvSpPr>
          <p:cNvPr id="18460" name="Line 28"/>
          <p:cNvSpPr>
            <a:spLocks noChangeShapeType="1"/>
          </p:cNvSpPr>
          <p:nvPr/>
        </p:nvSpPr>
        <p:spPr bwMode="auto">
          <a:xfrm>
            <a:off x="2454275" y="5902325"/>
            <a:ext cx="0" cy="685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61" name="Text Box 29"/>
          <p:cNvSpPr txBox="1">
            <a:spLocks noChangeArrowheads="1"/>
          </p:cNvSpPr>
          <p:nvPr/>
        </p:nvSpPr>
        <p:spPr bwMode="auto">
          <a:xfrm>
            <a:off x="2514600" y="6245225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10</a:t>
            </a:r>
          </a:p>
        </p:txBody>
      </p:sp>
      <p:sp>
        <p:nvSpPr>
          <p:cNvPr id="18462" name="Text Box 30"/>
          <p:cNvSpPr txBox="1">
            <a:spLocks noChangeArrowheads="1"/>
          </p:cNvSpPr>
          <p:nvPr/>
        </p:nvSpPr>
        <p:spPr bwMode="auto">
          <a:xfrm>
            <a:off x="1600200" y="3502025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80</a:t>
            </a:r>
          </a:p>
        </p:txBody>
      </p:sp>
      <p:sp>
        <p:nvSpPr>
          <p:cNvPr id="18463" name="Text Box 31"/>
          <p:cNvSpPr txBox="1">
            <a:spLocks noChangeArrowheads="1"/>
          </p:cNvSpPr>
          <p:nvPr/>
        </p:nvSpPr>
        <p:spPr bwMode="auto">
          <a:xfrm>
            <a:off x="2743200" y="3502025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20</a:t>
            </a:r>
          </a:p>
        </p:txBody>
      </p:sp>
      <p:sp>
        <p:nvSpPr>
          <p:cNvPr id="18464" name="Text Box 32"/>
          <p:cNvSpPr txBox="1">
            <a:spLocks noChangeArrowheads="1"/>
          </p:cNvSpPr>
          <p:nvPr/>
        </p:nvSpPr>
        <p:spPr bwMode="auto">
          <a:xfrm>
            <a:off x="1676400" y="5102225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10</a:t>
            </a:r>
          </a:p>
        </p:txBody>
      </p:sp>
      <p:sp>
        <p:nvSpPr>
          <p:cNvPr id="18465" name="Rectangle 33"/>
          <p:cNvSpPr>
            <a:spLocks noChangeArrowheads="1"/>
          </p:cNvSpPr>
          <p:nvPr/>
        </p:nvSpPr>
        <p:spPr bwMode="auto">
          <a:xfrm>
            <a:off x="5197475" y="3159125"/>
            <a:ext cx="762000" cy="4572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BB2</a:t>
            </a:r>
          </a:p>
        </p:txBody>
      </p:sp>
      <p:sp>
        <p:nvSpPr>
          <p:cNvPr id="18466" name="Rectangle 34"/>
          <p:cNvSpPr>
            <a:spLocks noChangeArrowheads="1"/>
          </p:cNvSpPr>
          <p:nvPr/>
        </p:nvSpPr>
        <p:spPr bwMode="auto">
          <a:xfrm>
            <a:off x="5807075" y="3997325"/>
            <a:ext cx="762000" cy="4572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BB4</a:t>
            </a:r>
          </a:p>
        </p:txBody>
      </p:sp>
      <p:sp>
        <p:nvSpPr>
          <p:cNvPr id="18467" name="Rectangle 35"/>
          <p:cNvSpPr>
            <a:spLocks noChangeArrowheads="1"/>
          </p:cNvSpPr>
          <p:nvPr/>
        </p:nvSpPr>
        <p:spPr bwMode="auto">
          <a:xfrm>
            <a:off x="5807075" y="5597525"/>
            <a:ext cx="762000" cy="4572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BB6</a:t>
            </a:r>
          </a:p>
        </p:txBody>
      </p:sp>
      <p:sp>
        <p:nvSpPr>
          <p:cNvPr id="18468" name="Line 36"/>
          <p:cNvSpPr>
            <a:spLocks noChangeShapeType="1"/>
          </p:cNvSpPr>
          <p:nvPr/>
        </p:nvSpPr>
        <p:spPr bwMode="auto">
          <a:xfrm>
            <a:off x="5578475" y="3616325"/>
            <a:ext cx="5334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69" name="Rectangle 37"/>
          <p:cNvSpPr>
            <a:spLocks noChangeArrowheads="1"/>
          </p:cNvSpPr>
          <p:nvPr/>
        </p:nvSpPr>
        <p:spPr bwMode="auto">
          <a:xfrm>
            <a:off x="7086600" y="48006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BB5</a:t>
            </a:r>
          </a:p>
        </p:txBody>
      </p:sp>
      <p:sp>
        <p:nvSpPr>
          <p:cNvPr id="18470" name="Line 38"/>
          <p:cNvSpPr>
            <a:spLocks noChangeShapeType="1"/>
          </p:cNvSpPr>
          <p:nvPr/>
        </p:nvSpPr>
        <p:spPr bwMode="auto">
          <a:xfrm flipH="1">
            <a:off x="6188075" y="3616325"/>
            <a:ext cx="5334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71" name="Rectangle 39"/>
          <p:cNvSpPr>
            <a:spLocks noChangeArrowheads="1"/>
          </p:cNvSpPr>
          <p:nvPr/>
        </p:nvSpPr>
        <p:spPr bwMode="auto">
          <a:xfrm>
            <a:off x="5807075" y="2397125"/>
            <a:ext cx="762000" cy="4572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BB1</a:t>
            </a:r>
          </a:p>
        </p:txBody>
      </p:sp>
      <p:sp>
        <p:nvSpPr>
          <p:cNvPr id="18472" name="Line 40"/>
          <p:cNvSpPr>
            <a:spLocks noChangeShapeType="1"/>
          </p:cNvSpPr>
          <p:nvPr/>
        </p:nvSpPr>
        <p:spPr bwMode="auto">
          <a:xfrm flipH="1">
            <a:off x="5578475" y="2854325"/>
            <a:ext cx="6096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73" name="Line 41"/>
          <p:cNvSpPr>
            <a:spLocks noChangeShapeType="1"/>
          </p:cNvSpPr>
          <p:nvPr/>
        </p:nvSpPr>
        <p:spPr bwMode="auto">
          <a:xfrm>
            <a:off x="6188075" y="2854325"/>
            <a:ext cx="533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74" name="Rectangle 42"/>
          <p:cNvSpPr>
            <a:spLocks noChangeArrowheads="1"/>
          </p:cNvSpPr>
          <p:nvPr/>
        </p:nvSpPr>
        <p:spPr bwMode="auto">
          <a:xfrm>
            <a:off x="6416675" y="3159125"/>
            <a:ext cx="762000" cy="4572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BB3</a:t>
            </a:r>
          </a:p>
        </p:txBody>
      </p:sp>
      <p:sp>
        <p:nvSpPr>
          <p:cNvPr id="18475" name="Line 43"/>
          <p:cNvSpPr>
            <a:spLocks noChangeShapeType="1"/>
          </p:cNvSpPr>
          <p:nvPr/>
        </p:nvSpPr>
        <p:spPr bwMode="auto">
          <a:xfrm flipH="1">
            <a:off x="4953000" y="6283325"/>
            <a:ext cx="1235075" cy="412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76" name="Line 44"/>
          <p:cNvSpPr>
            <a:spLocks noChangeShapeType="1"/>
          </p:cNvSpPr>
          <p:nvPr/>
        </p:nvSpPr>
        <p:spPr bwMode="auto">
          <a:xfrm flipV="1">
            <a:off x="4953000" y="2133600"/>
            <a:ext cx="0" cy="419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77" name="Line 45"/>
          <p:cNvSpPr>
            <a:spLocks noChangeShapeType="1"/>
          </p:cNvSpPr>
          <p:nvPr/>
        </p:nvSpPr>
        <p:spPr bwMode="auto">
          <a:xfrm flipV="1">
            <a:off x="4953000" y="2092325"/>
            <a:ext cx="1082675" cy="412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78" name="Line 46"/>
          <p:cNvSpPr>
            <a:spLocks noChangeShapeType="1"/>
          </p:cNvSpPr>
          <p:nvPr/>
        </p:nvSpPr>
        <p:spPr bwMode="auto">
          <a:xfrm>
            <a:off x="6035675" y="209232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79" name="Line 47"/>
          <p:cNvSpPr>
            <a:spLocks noChangeShapeType="1"/>
          </p:cNvSpPr>
          <p:nvPr/>
        </p:nvSpPr>
        <p:spPr bwMode="auto">
          <a:xfrm>
            <a:off x="6188075" y="4454525"/>
            <a:ext cx="1279525" cy="3460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80" name="Line 48"/>
          <p:cNvSpPr>
            <a:spLocks noChangeShapeType="1"/>
          </p:cNvSpPr>
          <p:nvPr/>
        </p:nvSpPr>
        <p:spPr bwMode="auto">
          <a:xfrm>
            <a:off x="6172200" y="4419600"/>
            <a:ext cx="0" cy="1143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81" name="Line 49"/>
          <p:cNvSpPr>
            <a:spLocks noChangeShapeType="1"/>
          </p:cNvSpPr>
          <p:nvPr/>
        </p:nvSpPr>
        <p:spPr bwMode="auto">
          <a:xfrm>
            <a:off x="6188075" y="6054725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82" name="Text Box 50"/>
          <p:cNvSpPr txBox="1">
            <a:spLocks noChangeArrowheads="1"/>
          </p:cNvSpPr>
          <p:nvPr/>
        </p:nvSpPr>
        <p:spPr bwMode="auto">
          <a:xfrm>
            <a:off x="5334000" y="2740025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80</a:t>
            </a:r>
          </a:p>
        </p:txBody>
      </p:sp>
      <p:sp>
        <p:nvSpPr>
          <p:cNvPr id="18483" name="Text Box 51"/>
          <p:cNvSpPr txBox="1">
            <a:spLocks noChangeArrowheads="1"/>
          </p:cNvSpPr>
          <p:nvPr/>
        </p:nvSpPr>
        <p:spPr bwMode="auto">
          <a:xfrm>
            <a:off x="6629400" y="2816225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20</a:t>
            </a:r>
          </a:p>
        </p:txBody>
      </p:sp>
      <p:sp>
        <p:nvSpPr>
          <p:cNvPr id="18484" name="Text Box 52"/>
          <p:cNvSpPr txBox="1">
            <a:spLocks noChangeArrowheads="1"/>
          </p:cNvSpPr>
          <p:nvPr/>
        </p:nvSpPr>
        <p:spPr bwMode="auto">
          <a:xfrm>
            <a:off x="7010400" y="4340225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10</a:t>
            </a:r>
          </a:p>
        </p:txBody>
      </p:sp>
      <p:sp>
        <p:nvSpPr>
          <p:cNvPr id="18485" name="Text Box 53"/>
          <p:cNvSpPr txBox="1">
            <a:spLocks noChangeArrowheads="1"/>
          </p:cNvSpPr>
          <p:nvPr/>
        </p:nvSpPr>
        <p:spPr bwMode="auto">
          <a:xfrm>
            <a:off x="6324600" y="4873625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90</a:t>
            </a:r>
          </a:p>
        </p:txBody>
      </p:sp>
      <p:sp>
        <p:nvSpPr>
          <p:cNvPr id="18486" name="Line 54"/>
          <p:cNvSpPr>
            <a:spLocks noChangeShapeType="1"/>
          </p:cNvSpPr>
          <p:nvPr/>
        </p:nvSpPr>
        <p:spPr bwMode="auto">
          <a:xfrm>
            <a:off x="6188075" y="1939925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87" name="Text Box 55"/>
          <p:cNvSpPr txBox="1">
            <a:spLocks noChangeArrowheads="1"/>
          </p:cNvSpPr>
          <p:nvPr/>
        </p:nvSpPr>
        <p:spPr bwMode="auto">
          <a:xfrm>
            <a:off x="6096000" y="1978025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10</a:t>
            </a:r>
          </a:p>
        </p:txBody>
      </p:sp>
      <p:sp>
        <p:nvSpPr>
          <p:cNvPr id="18488" name="Text Box 56"/>
          <p:cNvSpPr txBox="1">
            <a:spLocks noChangeArrowheads="1"/>
          </p:cNvSpPr>
          <p:nvPr/>
        </p:nvSpPr>
        <p:spPr bwMode="auto">
          <a:xfrm>
            <a:off x="5029200" y="5864225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81</a:t>
            </a:r>
          </a:p>
        </p:txBody>
      </p:sp>
      <p:sp>
        <p:nvSpPr>
          <p:cNvPr id="18489" name="Line 57"/>
          <p:cNvSpPr>
            <a:spLocks noChangeShapeType="1"/>
          </p:cNvSpPr>
          <p:nvPr/>
        </p:nvSpPr>
        <p:spPr bwMode="auto">
          <a:xfrm>
            <a:off x="6264275" y="6054725"/>
            <a:ext cx="0" cy="685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90" name="Text Box 58"/>
          <p:cNvSpPr txBox="1">
            <a:spLocks noChangeArrowheads="1"/>
          </p:cNvSpPr>
          <p:nvPr/>
        </p:nvSpPr>
        <p:spPr bwMode="auto">
          <a:xfrm>
            <a:off x="6248400" y="6092825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9</a:t>
            </a:r>
          </a:p>
        </p:txBody>
      </p:sp>
      <p:sp>
        <p:nvSpPr>
          <p:cNvPr id="18491" name="Text Box 59"/>
          <p:cNvSpPr txBox="1">
            <a:spLocks noChangeArrowheads="1"/>
          </p:cNvSpPr>
          <p:nvPr/>
        </p:nvSpPr>
        <p:spPr bwMode="auto">
          <a:xfrm>
            <a:off x="5410200" y="3654425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80</a:t>
            </a:r>
          </a:p>
        </p:txBody>
      </p:sp>
      <p:sp>
        <p:nvSpPr>
          <p:cNvPr id="18492" name="Text Box 60"/>
          <p:cNvSpPr txBox="1">
            <a:spLocks noChangeArrowheads="1"/>
          </p:cNvSpPr>
          <p:nvPr/>
        </p:nvSpPr>
        <p:spPr bwMode="auto">
          <a:xfrm>
            <a:off x="6553200" y="3654425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20</a:t>
            </a:r>
          </a:p>
        </p:txBody>
      </p:sp>
      <p:sp>
        <p:nvSpPr>
          <p:cNvPr id="18493" name="Text Box 61"/>
          <p:cNvSpPr txBox="1">
            <a:spLocks noChangeArrowheads="1"/>
          </p:cNvSpPr>
          <p:nvPr/>
        </p:nvSpPr>
        <p:spPr bwMode="auto">
          <a:xfrm>
            <a:off x="7467600" y="5254625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10</a:t>
            </a:r>
          </a:p>
        </p:txBody>
      </p:sp>
      <p:sp>
        <p:nvSpPr>
          <p:cNvPr id="18494" name="Rectangle 62"/>
          <p:cNvSpPr>
            <a:spLocks noChangeArrowheads="1"/>
          </p:cNvSpPr>
          <p:nvPr/>
        </p:nvSpPr>
        <p:spPr bwMode="auto">
          <a:xfrm>
            <a:off x="7086600" y="5638800"/>
            <a:ext cx="762000" cy="457200"/>
          </a:xfrm>
          <a:prstGeom prst="rect">
            <a:avLst/>
          </a:prstGeom>
          <a:solidFill>
            <a:srgbClr val="FF00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BB6’</a:t>
            </a:r>
          </a:p>
        </p:txBody>
      </p:sp>
      <p:sp>
        <p:nvSpPr>
          <p:cNvPr id="18495" name="Line 63"/>
          <p:cNvSpPr>
            <a:spLocks noChangeShapeType="1"/>
          </p:cNvSpPr>
          <p:nvPr/>
        </p:nvSpPr>
        <p:spPr bwMode="auto">
          <a:xfrm>
            <a:off x="7467600" y="5257800"/>
            <a:ext cx="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96" name="Line 64"/>
          <p:cNvSpPr>
            <a:spLocks noChangeShapeType="1"/>
          </p:cNvSpPr>
          <p:nvPr/>
        </p:nvSpPr>
        <p:spPr bwMode="auto">
          <a:xfrm flipH="1">
            <a:off x="6400800" y="6096000"/>
            <a:ext cx="106680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97" name="Line 65"/>
          <p:cNvSpPr>
            <a:spLocks noChangeShapeType="1"/>
          </p:cNvSpPr>
          <p:nvPr/>
        </p:nvSpPr>
        <p:spPr bwMode="auto">
          <a:xfrm>
            <a:off x="7620000" y="60960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98" name="Line 66"/>
          <p:cNvSpPr>
            <a:spLocks noChangeShapeType="1"/>
          </p:cNvSpPr>
          <p:nvPr/>
        </p:nvSpPr>
        <p:spPr bwMode="auto">
          <a:xfrm>
            <a:off x="7620000" y="6248400"/>
            <a:ext cx="533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99" name="Line 67"/>
          <p:cNvSpPr>
            <a:spLocks noChangeShapeType="1"/>
          </p:cNvSpPr>
          <p:nvPr/>
        </p:nvSpPr>
        <p:spPr bwMode="auto">
          <a:xfrm flipV="1">
            <a:off x="8153400" y="2133600"/>
            <a:ext cx="0" cy="411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500" name="Line 68"/>
          <p:cNvSpPr>
            <a:spLocks noChangeShapeType="1"/>
          </p:cNvSpPr>
          <p:nvPr/>
        </p:nvSpPr>
        <p:spPr bwMode="auto">
          <a:xfrm flipH="1">
            <a:off x="6477000" y="2133600"/>
            <a:ext cx="167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501" name="Line 69"/>
          <p:cNvSpPr>
            <a:spLocks noChangeShapeType="1"/>
          </p:cNvSpPr>
          <p:nvPr/>
        </p:nvSpPr>
        <p:spPr bwMode="auto">
          <a:xfrm>
            <a:off x="6477000" y="21336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502" name="Text Box 70"/>
          <p:cNvSpPr txBox="1">
            <a:spLocks noChangeArrowheads="1"/>
          </p:cNvSpPr>
          <p:nvPr/>
        </p:nvSpPr>
        <p:spPr bwMode="auto">
          <a:xfrm>
            <a:off x="7696200" y="6245225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9</a:t>
            </a:r>
          </a:p>
        </p:txBody>
      </p:sp>
      <p:sp>
        <p:nvSpPr>
          <p:cNvPr id="18503" name="Text Box 71"/>
          <p:cNvSpPr txBox="1">
            <a:spLocks noChangeArrowheads="1"/>
          </p:cNvSpPr>
          <p:nvPr/>
        </p:nvSpPr>
        <p:spPr bwMode="auto">
          <a:xfrm>
            <a:off x="6858000" y="6397625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</a:t>
            </a:r>
          </a:p>
        </p:txBody>
      </p:sp>
      <p:sp>
        <p:nvSpPr>
          <p:cNvPr id="18504" name="Text Box 72"/>
          <p:cNvSpPr txBox="1">
            <a:spLocks noChangeArrowheads="1"/>
          </p:cNvSpPr>
          <p:nvPr/>
        </p:nvSpPr>
        <p:spPr bwMode="auto">
          <a:xfrm>
            <a:off x="3048000" y="1520825"/>
            <a:ext cx="49339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Tail duplication same as with Superblock formation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Example - Step 3 – If-conversion</a:t>
            </a:r>
          </a:p>
        </p:txBody>
      </p:sp>
      <p:sp>
        <p:nvSpPr>
          <p:cNvPr id="19459" name="Rectangle 3"/>
          <p:cNvSpPr>
            <a:spLocks noChangeArrowheads="1"/>
          </p:cNvSpPr>
          <p:nvPr/>
        </p:nvSpPr>
        <p:spPr bwMode="auto">
          <a:xfrm>
            <a:off x="1235075" y="3006725"/>
            <a:ext cx="762000" cy="4572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BB2</a:t>
            </a:r>
          </a:p>
        </p:txBody>
      </p:sp>
      <p:sp>
        <p:nvSpPr>
          <p:cNvPr id="19460" name="Rectangle 4"/>
          <p:cNvSpPr>
            <a:spLocks noChangeArrowheads="1"/>
          </p:cNvSpPr>
          <p:nvPr/>
        </p:nvSpPr>
        <p:spPr bwMode="auto">
          <a:xfrm>
            <a:off x="1844675" y="3844925"/>
            <a:ext cx="762000" cy="4572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BB4</a:t>
            </a:r>
          </a:p>
        </p:txBody>
      </p:sp>
      <p:sp>
        <p:nvSpPr>
          <p:cNvPr id="19461" name="Rectangle 5"/>
          <p:cNvSpPr>
            <a:spLocks noChangeArrowheads="1"/>
          </p:cNvSpPr>
          <p:nvPr/>
        </p:nvSpPr>
        <p:spPr bwMode="auto">
          <a:xfrm>
            <a:off x="1844675" y="5445125"/>
            <a:ext cx="762000" cy="4572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BB6</a:t>
            </a:r>
          </a:p>
        </p:txBody>
      </p:sp>
      <p:sp>
        <p:nvSpPr>
          <p:cNvPr id="19462" name="Line 6"/>
          <p:cNvSpPr>
            <a:spLocks noChangeShapeType="1"/>
          </p:cNvSpPr>
          <p:nvPr/>
        </p:nvSpPr>
        <p:spPr bwMode="auto">
          <a:xfrm>
            <a:off x="1616075" y="3463925"/>
            <a:ext cx="5334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3" name="Rectangle 7"/>
          <p:cNvSpPr>
            <a:spLocks noChangeArrowheads="1"/>
          </p:cNvSpPr>
          <p:nvPr/>
        </p:nvSpPr>
        <p:spPr bwMode="auto">
          <a:xfrm>
            <a:off x="3124200" y="46482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BB5</a:t>
            </a:r>
          </a:p>
        </p:txBody>
      </p:sp>
      <p:sp>
        <p:nvSpPr>
          <p:cNvPr id="19464" name="Line 8"/>
          <p:cNvSpPr>
            <a:spLocks noChangeShapeType="1"/>
          </p:cNvSpPr>
          <p:nvPr/>
        </p:nvSpPr>
        <p:spPr bwMode="auto">
          <a:xfrm flipH="1">
            <a:off x="2225675" y="3463925"/>
            <a:ext cx="5334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5" name="Rectangle 9"/>
          <p:cNvSpPr>
            <a:spLocks noChangeArrowheads="1"/>
          </p:cNvSpPr>
          <p:nvPr/>
        </p:nvSpPr>
        <p:spPr bwMode="auto">
          <a:xfrm>
            <a:off x="1844675" y="2244725"/>
            <a:ext cx="762000" cy="4572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BB1</a:t>
            </a:r>
          </a:p>
        </p:txBody>
      </p:sp>
      <p:sp>
        <p:nvSpPr>
          <p:cNvPr id="19466" name="Line 10"/>
          <p:cNvSpPr>
            <a:spLocks noChangeShapeType="1"/>
          </p:cNvSpPr>
          <p:nvPr/>
        </p:nvSpPr>
        <p:spPr bwMode="auto">
          <a:xfrm flipH="1">
            <a:off x="1616075" y="2701925"/>
            <a:ext cx="6096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7" name="Line 11"/>
          <p:cNvSpPr>
            <a:spLocks noChangeShapeType="1"/>
          </p:cNvSpPr>
          <p:nvPr/>
        </p:nvSpPr>
        <p:spPr bwMode="auto">
          <a:xfrm>
            <a:off x="2225675" y="2701925"/>
            <a:ext cx="533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8" name="Rectangle 12"/>
          <p:cNvSpPr>
            <a:spLocks noChangeArrowheads="1"/>
          </p:cNvSpPr>
          <p:nvPr/>
        </p:nvSpPr>
        <p:spPr bwMode="auto">
          <a:xfrm>
            <a:off x="2454275" y="3006725"/>
            <a:ext cx="762000" cy="4572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BB3</a:t>
            </a:r>
          </a:p>
        </p:txBody>
      </p:sp>
      <p:sp>
        <p:nvSpPr>
          <p:cNvPr id="19469" name="Line 13"/>
          <p:cNvSpPr>
            <a:spLocks noChangeShapeType="1"/>
          </p:cNvSpPr>
          <p:nvPr/>
        </p:nvSpPr>
        <p:spPr bwMode="auto">
          <a:xfrm flipH="1">
            <a:off x="990600" y="6130925"/>
            <a:ext cx="1235075" cy="412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70" name="Line 14"/>
          <p:cNvSpPr>
            <a:spLocks noChangeShapeType="1"/>
          </p:cNvSpPr>
          <p:nvPr/>
        </p:nvSpPr>
        <p:spPr bwMode="auto">
          <a:xfrm flipV="1">
            <a:off x="990600" y="1981200"/>
            <a:ext cx="0" cy="419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71" name="Line 15"/>
          <p:cNvSpPr>
            <a:spLocks noChangeShapeType="1"/>
          </p:cNvSpPr>
          <p:nvPr/>
        </p:nvSpPr>
        <p:spPr bwMode="auto">
          <a:xfrm flipV="1">
            <a:off x="990600" y="1939925"/>
            <a:ext cx="1082675" cy="412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72" name="Line 16"/>
          <p:cNvSpPr>
            <a:spLocks noChangeShapeType="1"/>
          </p:cNvSpPr>
          <p:nvPr/>
        </p:nvSpPr>
        <p:spPr bwMode="auto">
          <a:xfrm>
            <a:off x="2073275" y="193992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73" name="Line 17"/>
          <p:cNvSpPr>
            <a:spLocks noChangeShapeType="1"/>
          </p:cNvSpPr>
          <p:nvPr/>
        </p:nvSpPr>
        <p:spPr bwMode="auto">
          <a:xfrm>
            <a:off x="2225675" y="4302125"/>
            <a:ext cx="1279525" cy="3460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74" name="Line 18"/>
          <p:cNvSpPr>
            <a:spLocks noChangeShapeType="1"/>
          </p:cNvSpPr>
          <p:nvPr/>
        </p:nvSpPr>
        <p:spPr bwMode="auto">
          <a:xfrm>
            <a:off x="2209800" y="4267200"/>
            <a:ext cx="0" cy="1143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75" name="Line 19"/>
          <p:cNvSpPr>
            <a:spLocks noChangeShapeType="1"/>
          </p:cNvSpPr>
          <p:nvPr/>
        </p:nvSpPr>
        <p:spPr bwMode="auto">
          <a:xfrm>
            <a:off x="2225675" y="5902325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76" name="Text Box 20"/>
          <p:cNvSpPr txBox="1">
            <a:spLocks noChangeArrowheads="1"/>
          </p:cNvSpPr>
          <p:nvPr/>
        </p:nvSpPr>
        <p:spPr bwMode="auto">
          <a:xfrm>
            <a:off x="1371600" y="2587625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80</a:t>
            </a:r>
          </a:p>
        </p:txBody>
      </p:sp>
      <p:sp>
        <p:nvSpPr>
          <p:cNvPr id="19477" name="Text Box 21"/>
          <p:cNvSpPr txBox="1">
            <a:spLocks noChangeArrowheads="1"/>
          </p:cNvSpPr>
          <p:nvPr/>
        </p:nvSpPr>
        <p:spPr bwMode="auto">
          <a:xfrm>
            <a:off x="2667000" y="2663825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20</a:t>
            </a:r>
          </a:p>
        </p:txBody>
      </p:sp>
      <p:sp>
        <p:nvSpPr>
          <p:cNvPr id="19478" name="Text Box 22"/>
          <p:cNvSpPr txBox="1">
            <a:spLocks noChangeArrowheads="1"/>
          </p:cNvSpPr>
          <p:nvPr/>
        </p:nvSpPr>
        <p:spPr bwMode="auto">
          <a:xfrm>
            <a:off x="3048000" y="4187825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10</a:t>
            </a:r>
          </a:p>
        </p:txBody>
      </p:sp>
      <p:sp>
        <p:nvSpPr>
          <p:cNvPr id="19479" name="Text Box 23"/>
          <p:cNvSpPr txBox="1">
            <a:spLocks noChangeArrowheads="1"/>
          </p:cNvSpPr>
          <p:nvPr/>
        </p:nvSpPr>
        <p:spPr bwMode="auto">
          <a:xfrm>
            <a:off x="2362200" y="4721225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90</a:t>
            </a:r>
          </a:p>
        </p:txBody>
      </p:sp>
      <p:sp>
        <p:nvSpPr>
          <p:cNvPr id="19480" name="Line 24"/>
          <p:cNvSpPr>
            <a:spLocks noChangeShapeType="1"/>
          </p:cNvSpPr>
          <p:nvPr/>
        </p:nvSpPr>
        <p:spPr bwMode="auto">
          <a:xfrm>
            <a:off x="2225675" y="1787525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81" name="Text Box 25"/>
          <p:cNvSpPr txBox="1">
            <a:spLocks noChangeArrowheads="1"/>
          </p:cNvSpPr>
          <p:nvPr/>
        </p:nvSpPr>
        <p:spPr bwMode="auto">
          <a:xfrm>
            <a:off x="2133600" y="1825625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10</a:t>
            </a:r>
          </a:p>
        </p:txBody>
      </p:sp>
      <p:sp>
        <p:nvSpPr>
          <p:cNvPr id="19482" name="Text Box 26"/>
          <p:cNvSpPr txBox="1">
            <a:spLocks noChangeArrowheads="1"/>
          </p:cNvSpPr>
          <p:nvPr/>
        </p:nvSpPr>
        <p:spPr bwMode="auto">
          <a:xfrm>
            <a:off x="1066800" y="5711825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81</a:t>
            </a:r>
          </a:p>
        </p:txBody>
      </p:sp>
      <p:sp>
        <p:nvSpPr>
          <p:cNvPr id="19483" name="Line 27"/>
          <p:cNvSpPr>
            <a:spLocks noChangeShapeType="1"/>
          </p:cNvSpPr>
          <p:nvPr/>
        </p:nvSpPr>
        <p:spPr bwMode="auto">
          <a:xfrm>
            <a:off x="2301875" y="5902325"/>
            <a:ext cx="0" cy="685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84" name="Text Box 28"/>
          <p:cNvSpPr txBox="1">
            <a:spLocks noChangeArrowheads="1"/>
          </p:cNvSpPr>
          <p:nvPr/>
        </p:nvSpPr>
        <p:spPr bwMode="auto">
          <a:xfrm>
            <a:off x="2286000" y="5940425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9</a:t>
            </a:r>
          </a:p>
        </p:txBody>
      </p:sp>
      <p:sp>
        <p:nvSpPr>
          <p:cNvPr id="19485" name="Text Box 29"/>
          <p:cNvSpPr txBox="1">
            <a:spLocks noChangeArrowheads="1"/>
          </p:cNvSpPr>
          <p:nvPr/>
        </p:nvSpPr>
        <p:spPr bwMode="auto">
          <a:xfrm>
            <a:off x="1447800" y="3502025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80</a:t>
            </a:r>
          </a:p>
        </p:txBody>
      </p:sp>
      <p:sp>
        <p:nvSpPr>
          <p:cNvPr id="19486" name="Text Box 30"/>
          <p:cNvSpPr txBox="1">
            <a:spLocks noChangeArrowheads="1"/>
          </p:cNvSpPr>
          <p:nvPr/>
        </p:nvSpPr>
        <p:spPr bwMode="auto">
          <a:xfrm>
            <a:off x="2590800" y="3502025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20</a:t>
            </a:r>
          </a:p>
        </p:txBody>
      </p:sp>
      <p:sp>
        <p:nvSpPr>
          <p:cNvPr id="19487" name="Text Box 31"/>
          <p:cNvSpPr txBox="1">
            <a:spLocks noChangeArrowheads="1"/>
          </p:cNvSpPr>
          <p:nvPr/>
        </p:nvSpPr>
        <p:spPr bwMode="auto">
          <a:xfrm>
            <a:off x="3505200" y="5102225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10</a:t>
            </a:r>
          </a:p>
        </p:txBody>
      </p:sp>
      <p:sp>
        <p:nvSpPr>
          <p:cNvPr id="19488" name="Rectangle 32"/>
          <p:cNvSpPr>
            <a:spLocks noChangeArrowheads="1"/>
          </p:cNvSpPr>
          <p:nvPr/>
        </p:nvSpPr>
        <p:spPr bwMode="auto">
          <a:xfrm>
            <a:off x="3124200" y="5486400"/>
            <a:ext cx="762000" cy="457200"/>
          </a:xfrm>
          <a:prstGeom prst="rect">
            <a:avLst/>
          </a:prstGeom>
          <a:solidFill>
            <a:srgbClr val="FF00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BB6’</a:t>
            </a:r>
          </a:p>
        </p:txBody>
      </p:sp>
      <p:sp>
        <p:nvSpPr>
          <p:cNvPr id="19489" name="Line 33"/>
          <p:cNvSpPr>
            <a:spLocks noChangeShapeType="1"/>
          </p:cNvSpPr>
          <p:nvPr/>
        </p:nvSpPr>
        <p:spPr bwMode="auto">
          <a:xfrm>
            <a:off x="3505200" y="5105400"/>
            <a:ext cx="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90" name="Line 34"/>
          <p:cNvSpPr>
            <a:spLocks noChangeShapeType="1"/>
          </p:cNvSpPr>
          <p:nvPr/>
        </p:nvSpPr>
        <p:spPr bwMode="auto">
          <a:xfrm flipH="1">
            <a:off x="2438400" y="5943600"/>
            <a:ext cx="106680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91" name="Line 35"/>
          <p:cNvSpPr>
            <a:spLocks noChangeShapeType="1"/>
          </p:cNvSpPr>
          <p:nvPr/>
        </p:nvSpPr>
        <p:spPr bwMode="auto">
          <a:xfrm>
            <a:off x="3657600" y="59436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92" name="Line 36"/>
          <p:cNvSpPr>
            <a:spLocks noChangeShapeType="1"/>
          </p:cNvSpPr>
          <p:nvPr/>
        </p:nvSpPr>
        <p:spPr bwMode="auto">
          <a:xfrm>
            <a:off x="3657600" y="6096000"/>
            <a:ext cx="533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93" name="Line 37"/>
          <p:cNvSpPr>
            <a:spLocks noChangeShapeType="1"/>
          </p:cNvSpPr>
          <p:nvPr/>
        </p:nvSpPr>
        <p:spPr bwMode="auto">
          <a:xfrm flipV="1">
            <a:off x="4191000" y="1981200"/>
            <a:ext cx="0" cy="411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94" name="Line 38"/>
          <p:cNvSpPr>
            <a:spLocks noChangeShapeType="1"/>
          </p:cNvSpPr>
          <p:nvPr/>
        </p:nvSpPr>
        <p:spPr bwMode="auto">
          <a:xfrm flipH="1">
            <a:off x="2514600" y="1981200"/>
            <a:ext cx="167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95" name="Line 39"/>
          <p:cNvSpPr>
            <a:spLocks noChangeShapeType="1"/>
          </p:cNvSpPr>
          <p:nvPr/>
        </p:nvSpPr>
        <p:spPr bwMode="auto">
          <a:xfrm>
            <a:off x="2514600" y="19812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96" name="Text Box 40"/>
          <p:cNvSpPr txBox="1">
            <a:spLocks noChangeArrowheads="1"/>
          </p:cNvSpPr>
          <p:nvPr/>
        </p:nvSpPr>
        <p:spPr bwMode="auto">
          <a:xfrm>
            <a:off x="3733800" y="6092825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9</a:t>
            </a:r>
          </a:p>
        </p:txBody>
      </p:sp>
      <p:sp>
        <p:nvSpPr>
          <p:cNvPr id="19497" name="Text Box 41"/>
          <p:cNvSpPr txBox="1">
            <a:spLocks noChangeArrowheads="1"/>
          </p:cNvSpPr>
          <p:nvPr/>
        </p:nvSpPr>
        <p:spPr bwMode="auto">
          <a:xfrm>
            <a:off x="2895600" y="6245225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</a:t>
            </a:r>
          </a:p>
        </p:txBody>
      </p:sp>
      <p:sp>
        <p:nvSpPr>
          <p:cNvPr id="19498" name="Rectangle 42"/>
          <p:cNvSpPr>
            <a:spLocks noChangeArrowheads="1"/>
          </p:cNvSpPr>
          <p:nvPr/>
        </p:nvSpPr>
        <p:spPr bwMode="auto">
          <a:xfrm>
            <a:off x="5562600" y="2667000"/>
            <a:ext cx="1600200" cy="8382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BB1</a:t>
            </a:r>
          </a:p>
          <a:p>
            <a:pPr algn="ctr"/>
            <a:r>
              <a:rPr lang="en-US" altLang="en-US">
                <a:solidFill>
                  <a:schemeClr val="tx1"/>
                </a:solidFill>
              </a:rPr>
              <a:t>p1,p2 = CMPP</a:t>
            </a:r>
          </a:p>
        </p:txBody>
      </p:sp>
      <p:sp>
        <p:nvSpPr>
          <p:cNvPr id="19499" name="Rectangle 43"/>
          <p:cNvSpPr>
            <a:spLocks noChangeArrowheads="1"/>
          </p:cNvSpPr>
          <p:nvPr/>
        </p:nvSpPr>
        <p:spPr bwMode="auto">
          <a:xfrm>
            <a:off x="5562600" y="3505200"/>
            <a:ext cx="1600200" cy="4572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BB2 if p1</a:t>
            </a:r>
          </a:p>
        </p:txBody>
      </p:sp>
      <p:sp>
        <p:nvSpPr>
          <p:cNvPr id="19500" name="Rectangle 44"/>
          <p:cNvSpPr>
            <a:spLocks noChangeArrowheads="1"/>
          </p:cNvSpPr>
          <p:nvPr/>
        </p:nvSpPr>
        <p:spPr bwMode="auto">
          <a:xfrm>
            <a:off x="5562600" y="3962400"/>
            <a:ext cx="1600200" cy="4572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BB3 if p2</a:t>
            </a:r>
          </a:p>
        </p:txBody>
      </p:sp>
      <p:sp>
        <p:nvSpPr>
          <p:cNvPr id="19501" name="Rectangle 45"/>
          <p:cNvSpPr>
            <a:spLocks noChangeArrowheads="1"/>
          </p:cNvSpPr>
          <p:nvPr/>
        </p:nvSpPr>
        <p:spPr bwMode="auto">
          <a:xfrm>
            <a:off x="5562600" y="4419600"/>
            <a:ext cx="1600200" cy="4572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BB4</a:t>
            </a:r>
          </a:p>
        </p:txBody>
      </p:sp>
      <p:sp>
        <p:nvSpPr>
          <p:cNvPr id="19502" name="Rectangle 46"/>
          <p:cNvSpPr>
            <a:spLocks noChangeArrowheads="1"/>
          </p:cNvSpPr>
          <p:nvPr/>
        </p:nvSpPr>
        <p:spPr bwMode="auto">
          <a:xfrm>
            <a:off x="5562600" y="4876800"/>
            <a:ext cx="1600200" cy="4572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BB6</a:t>
            </a:r>
          </a:p>
        </p:txBody>
      </p:sp>
      <p:sp>
        <p:nvSpPr>
          <p:cNvPr id="19503" name="Rectangle 47"/>
          <p:cNvSpPr>
            <a:spLocks noChangeArrowheads="1"/>
          </p:cNvSpPr>
          <p:nvPr/>
        </p:nvSpPr>
        <p:spPr bwMode="auto">
          <a:xfrm>
            <a:off x="7696200" y="49530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BB5</a:t>
            </a:r>
          </a:p>
        </p:txBody>
      </p:sp>
      <p:sp>
        <p:nvSpPr>
          <p:cNvPr id="19504" name="Text Box 48"/>
          <p:cNvSpPr txBox="1">
            <a:spLocks noChangeArrowheads="1"/>
          </p:cNvSpPr>
          <p:nvPr/>
        </p:nvSpPr>
        <p:spPr bwMode="auto">
          <a:xfrm>
            <a:off x="8077200" y="5407025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10</a:t>
            </a:r>
          </a:p>
        </p:txBody>
      </p:sp>
      <p:sp>
        <p:nvSpPr>
          <p:cNvPr id="19505" name="Rectangle 49"/>
          <p:cNvSpPr>
            <a:spLocks noChangeArrowheads="1"/>
          </p:cNvSpPr>
          <p:nvPr/>
        </p:nvSpPr>
        <p:spPr bwMode="auto">
          <a:xfrm>
            <a:off x="7696200" y="5791200"/>
            <a:ext cx="762000" cy="457200"/>
          </a:xfrm>
          <a:prstGeom prst="rect">
            <a:avLst/>
          </a:prstGeom>
          <a:solidFill>
            <a:srgbClr val="FF00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BB6’</a:t>
            </a:r>
          </a:p>
        </p:txBody>
      </p:sp>
      <p:sp>
        <p:nvSpPr>
          <p:cNvPr id="19506" name="Line 50"/>
          <p:cNvSpPr>
            <a:spLocks noChangeShapeType="1"/>
          </p:cNvSpPr>
          <p:nvPr/>
        </p:nvSpPr>
        <p:spPr bwMode="auto">
          <a:xfrm>
            <a:off x="8077200" y="5410200"/>
            <a:ext cx="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507" name="Line 51"/>
          <p:cNvSpPr>
            <a:spLocks noChangeShapeType="1"/>
          </p:cNvSpPr>
          <p:nvPr/>
        </p:nvSpPr>
        <p:spPr bwMode="auto">
          <a:xfrm>
            <a:off x="8229600" y="62484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508" name="Line 52"/>
          <p:cNvSpPr>
            <a:spLocks noChangeShapeType="1"/>
          </p:cNvSpPr>
          <p:nvPr/>
        </p:nvSpPr>
        <p:spPr bwMode="auto">
          <a:xfrm>
            <a:off x="8229600" y="6400800"/>
            <a:ext cx="533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509" name="Line 53"/>
          <p:cNvSpPr>
            <a:spLocks noChangeShapeType="1"/>
          </p:cNvSpPr>
          <p:nvPr/>
        </p:nvSpPr>
        <p:spPr bwMode="auto">
          <a:xfrm>
            <a:off x="7162800" y="4876800"/>
            <a:ext cx="533400" cy="76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510" name="Line 54"/>
          <p:cNvSpPr>
            <a:spLocks noChangeShapeType="1"/>
          </p:cNvSpPr>
          <p:nvPr/>
        </p:nvSpPr>
        <p:spPr bwMode="auto">
          <a:xfrm>
            <a:off x="6019800" y="53340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511" name="Line 55"/>
          <p:cNvSpPr>
            <a:spLocks noChangeShapeType="1"/>
          </p:cNvSpPr>
          <p:nvPr/>
        </p:nvSpPr>
        <p:spPr bwMode="auto">
          <a:xfrm flipH="1">
            <a:off x="5334000" y="5486400"/>
            <a:ext cx="685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512" name="Line 56"/>
          <p:cNvSpPr>
            <a:spLocks noChangeShapeType="1"/>
          </p:cNvSpPr>
          <p:nvPr/>
        </p:nvSpPr>
        <p:spPr bwMode="auto">
          <a:xfrm flipV="1">
            <a:off x="5334000" y="2286000"/>
            <a:ext cx="0" cy="3200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513" name="Line 57"/>
          <p:cNvSpPr>
            <a:spLocks noChangeShapeType="1"/>
          </p:cNvSpPr>
          <p:nvPr/>
        </p:nvSpPr>
        <p:spPr bwMode="auto">
          <a:xfrm>
            <a:off x="5334000" y="2286000"/>
            <a:ext cx="533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514" name="Line 58"/>
          <p:cNvSpPr>
            <a:spLocks noChangeShapeType="1"/>
          </p:cNvSpPr>
          <p:nvPr/>
        </p:nvSpPr>
        <p:spPr bwMode="auto">
          <a:xfrm>
            <a:off x="5867400" y="2286000"/>
            <a:ext cx="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515" name="Line 59"/>
          <p:cNvSpPr>
            <a:spLocks noChangeShapeType="1"/>
          </p:cNvSpPr>
          <p:nvPr/>
        </p:nvSpPr>
        <p:spPr bwMode="auto">
          <a:xfrm>
            <a:off x="6324600" y="2133600"/>
            <a:ext cx="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516" name="Line 60"/>
          <p:cNvSpPr>
            <a:spLocks noChangeShapeType="1"/>
          </p:cNvSpPr>
          <p:nvPr/>
        </p:nvSpPr>
        <p:spPr bwMode="auto">
          <a:xfrm>
            <a:off x="6400800" y="5334000"/>
            <a:ext cx="0" cy="1447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517" name="Line 61"/>
          <p:cNvSpPr>
            <a:spLocks noChangeShapeType="1"/>
          </p:cNvSpPr>
          <p:nvPr/>
        </p:nvSpPr>
        <p:spPr bwMode="auto">
          <a:xfrm flipH="1">
            <a:off x="6477000" y="6248400"/>
            <a:ext cx="160020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518" name="Line 62"/>
          <p:cNvSpPr>
            <a:spLocks noChangeShapeType="1"/>
          </p:cNvSpPr>
          <p:nvPr/>
        </p:nvSpPr>
        <p:spPr bwMode="auto">
          <a:xfrm flipV="1">
            <a:off x="8763000" y="2209800"/>
            <a:ext cx="0" cy="419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519" name="Line 63"/>
          <p:cNvSpPr>
            <a:spLocks noChangeShapeType="1"/>
          </p:cNvSpPr>
          <p:nvPr/>
        </p:nvSpPr>
        <p:spPr bwMode="auto">
          <a:xfrm flipH="1">
            <a:off x="6781800" y="2209800"/>
            <a:ext cx="1981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520" name="Line 64"/>
          <p:cNvSpPr>
            <a:spLocks noChangeShapeType="1"/>
          </p:cNvSpPr>
          <p:nvPr/>
        </p:nvSpPr>
        <p:spPr bwMode="auto">
          <a:xfrm>
            <a:off x="6781800" y="2209800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521" name="Text Box 65"/>
          <p:cNvSpPr txBox="1">
            <a:spLocks noChangeArrowheads="1"/>
          </p:cNvSpPr>
          <p:nvPr/>
        </p:nvSpPr>
        <p:spPr bwMode="auto">
          <a:xfrm>
            <a:off x="5165725" y="5448300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81</a:t>
            </a:r>
          </a:p>
        </p:txBody>
      </p:sp>
      <p:sp>
        <p:nvSpPr>
          <p:cNvPr id="19522" name="Text Box 66"/>
          <p:cNvSpPr txBox="1">
            <a:spLocks noChangeArrowheads="1"/>
          </p:cNvSpPr>
          <p:nvPr/>
        </p:nvSpPr>
        <p:spPr bwMode="auto">
          <a:xfrm>
            <a:off x="6384925" y="55245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9</a:t>
            </a:r>
          </a:p>
        </p:txBody>
      </p:sp>
      <p:sp>
        <p:nvSpPr>
          <p:cNvPr id="19523" name="Text Box 67"/>
          <p:cNvSpPr txBox="1">
            <a:spLocks noChangeArrowheads="1"/>
          </p:cNvSpPr>
          <p:nvPr/>
        </p:nvSpPr>
        <p:spPr bwMode="auto">
          <a:xfrm>
            <a:off x="7527925" y="63627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</a:t>
            </a:r>
          </a:p>
        </p:txBody>
      </p:sp>
      <p:sp>
        <p:nvSpPr>
          <p:cNvPr id="19524" name="Text Box 68"/>
          <p:cNvSpPr txBox="1">
            <a:spLocks noChangeArrowheads="1"/>
          </p:cNvSpPr>
          <p:nvPr/>
        </p:nvSpPr>
        <p:spPr bwMode="auto">
          <a:xfrm>
            <a:off x="8366125" y="64389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9</a:t>
            </a:r>
          </a:p>
        </p:txBody>
      </p:sp>
      <p:sp>
        <p:nvSpPr>
          <p:cNvPr id="19525" name="Text Box 69"/>
          <p:cNvSpPr txBox="1">
            <a:spLocks noChangeArrowheads="1"/>
          </p:cNvSpPr>
          <p:nvPr/>
        </p:nvSpPr>
        <p:spPr bwMode="auto">
          <a:xfrm>
            <a:off x="6248400" y="2130425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10</a:t>
            </a:r>
          </a:p>
        </p:txBody>
      </p:sp>
      <p:sp>
        <p:nvSpPr>
          <p:cNvPr id="19526" name="Text Box 70"/>
          <p:cNvSpPr txBox="1">
            <a:spLocks noChangeArrowheads="1"/>
          </p:cNvSpPr>
          <p:nvPr/>
        </p:nvSpPr>
        <p:spPr bwMode="auto">
          <a:xfrm>
            <a:off x="4495800" y="1597025"/>
            <a:ext cx="3454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If-convert intra-HB branches only!!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For More on Predicates/Hyperblocks</a:t>
            </a:r>
          </a:p>
        </p:txBody>
      </p:sp>
      <p:sp>
        <p:nvSpPr>
          <p:cNvPr id="2048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mtClean="0"/>
              <a:t>See</a:t>
            </a:r>
          </a:p>
          <a:p>
            <a:pPr lvl="1"/>
            <a:r>
              <a:rPr lang="en-US" altLang="en-US" smtClean="0">
                <a:latin typeface="Arial" panose="020B0604020202020204" pitchFamily="34" charset="0"/>
                <a:cs typeface="Arial" panose="020B0604020202020204" pitchFamily="34" charset="0"/>
              </a:rPr>
              <a:t>"</a:t>
            </a:r>
            <a:r>
              <a:rPr lang="en-US" altLang="en-US" smtClean="0">
                <a:cs typeface="Arial" panose="020B0604020202020204" pitchFamily="34" charset="0"/>
              </a:rPr>
              <a:t>Effective Compiler Support for Predicated Execution using the Hyperblock", S. Mahlke et al., MICRO-25, 1992.</a:t>
            </a:r>
          </a:p>
          <a:p>
            <a:pPr lvl="1"/>
            <a:r>
              <a:rPr lang="en-US" altLang="en-US" smtClean="0">
                <a:cs typeface="Arial" panose="020B0604020202020204" pitchFamily="34" charset="0"/>
              </a:rPr>
              <a:t>"Control CPR: A Branch Height Reduction Optimization for EPIC Processors", M. Schlansker et al., PLDI-99, 1999.</a:t>
            </a:r>
          </a:p>
          <a:p>
            <a:pPr lvl="1"/>
            <a:endParaRPr lang="en-US" altLang="en-US" smtClean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ctrTitle" sz="quarter"/>
          </p:nvPr>
        </p:nvSpPr>
        <p:spPr/>
        <p:txBody>
          <a:bodyPr/>
          <a:lstStyle/>
          <a:p>
            <a:r>
              <a:rPr lang="en-US" altLang="en-US" smtClean="0"/>
              <a:t>New Topic</a:t>
            </a:r>
            <a:br>
              <a:rPr lang="en-US" altLang="en-US" smtClean="0"/>
            </a:br>
            <a:r>
              <a:rPr lang="en-US" altLang="en-US" smtClean="0"/>
              <a:t>Dataflow Analysis!</a:t>
            </a:r>
          </a:p>
        </p:txBody>
      </p:sp>
      <p:sp>
        <p:nvSpPr>
          <p:cNvPr id="21507" name="Subtitle 2"/>
          <p:cNvSpPr>
            <a:spLocks noGrp="1"/>
          </p:cNvSpPr>
          <p:nvPr>
            <p:ph type="subTitle" sz="quarter" idx="1"/>
          </p:nvPr>
        </p:nvSpPr>
        <p:spPr/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2800" smtClean="0"/>
              <a:t>Looking Inside the Basic Blocks:</a:t>
            </a:r>
            <a:br>
              <a:rPr lang="en-US" altLang="en-US" sz="2800" smtClean="0"/>
            </a:br>
            <a:r>
              <a:rPr lang="en-US" altLang="en-US" sz="2800" smtClean="0"/>
              <a:t>Dataflow Analysis + Optimization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altLang="en-US" sz="2000" smtClean="0"/>
              <a:t>Control flow analysis</a:t>
            </a:r>
          </a:p>
          <a:p>
            <a:pPr lvl="1"/>
            <a:r>
              <a:rPr lang="en-US" altLang="en-US" sz="1800" smtClean="0"/>
              <a:t>Treat BB as black box</a:t>
            </a:r>
          </a:p>
          <a:p>
            <a:pPr lvl="1"/>
            <a:r>
              <a:rPr lang="en-US" altLang="en-US" sz="1800" smtClean="0"/>
              <a:t>Just care about branches</a:t>
            </a:r>
          </a:p>
          <a:p>
            <a:r>
              <a:rPr lang="en-US" altLang="en-US" sz="2000" smtClean="0"/>
              <a:t>Now</a:t>
            </a:r>
          </a:p>
          <a:p>
            <a:pPr lvl="1"/>
            <a:r>
              <a:rPr lang="en-US" altLang="en-US" sz="1800" smtClean="0"/>
              <a:t>Start looking at ops in BBs</a:t>
            </a:r>
          </a:p>
          <a:p>
            <a:pPr lvl="1"/>
            <a:r>
              <a:rPr lang="en-US" altLang="en-US" sz="1800" smtClean="0"/>
              <a:t>What’s computed and where</a:t>
            </a:r>
          </a:p>
          <a:p>
            <a:r>
              <a:rPr lang="en-US" altLang="en-US" sz="2000" smtClean="0"/>
              <a:t>Classical optimizations</a:t>
            </a:r>
          </a:p>
          <a:p>
            <a:pPr lvl="1"/>
            <a:r>
              <a:rPr lang="en-US" altLang="en-US" sz="1800" smtClean="0"/>
              <a:t>Want to make the computation more efficient</a:t>
            </a:r>
          </a:p>
          <a:p>
            <a:r>
              <a:rPr lang="en-US" altLang="en-US" sz="2000" smtClean="0"/>
              <a:t>Ex: Common Subexpression Elimination (CSE)</a:t>
            </a:r>
          </a:p>
          <a:p>
            <a:pPr lvl="1"/>
            <a:r>
              <a:rPr lang="en-US" altLang="en-US" sz="1800" smtClean="0"/>
              <a:t>Is r2 + r3 redundant?</a:t>
            </a:r>
          </a:p>
          <a:p>
            <a:pPr lvl="1"/>
            <a:r>
              <a:rPr lang="en-US" altLang="en-US" sz="1800" smtClean="0"/>
              <a:t>Is r4 – r5 redundant?</a:t>
            </a:r>
          </a:p>
          <a:p>
            <a:pPr lvl="1"/>
            <a:r>
              <a:rPr lang="en-US" altLang="en-US" sz="1800" smtClean="0"/>
              <a:t>What if there were 1000 BB’s</a:t>
            </a:r>
          </a:p>
          <a:p>
            <a:pPr lvl="1"/>
            <a:r>
              <a:rPr lang="en-US" altLang="en-US" sz="1800" smtClean="0"/>
              <a:t>Dataflow analysis !!</a:t>
            </a:r>
          </a:p>
          <a:p>
            <a:pPr lvl="1"/>
            <a:endParaRPr lang="en-US" altLang="en-US" sz="1800" smtClean="0"/>
          </a:p>
        </p:txBody>
      </p:sp>
      <p:sp>
        <p:nvSpPr>
          <p:cNvPr id="22532" name="Rectangle 4"/>
          <p:cNvSpPr>
            <a:spLocks noChangeArrowheads="1"/>
          </p:cNvSpPr>
          <p:nvPr/>
        </p:nvSpPr>
        <p:spPr bwMode="auto">
          <a:xfrm>
            <a:off x="990600" y="1676400"/>
            <a:ext cx="1600200" cy="12954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b="1"/>
              <a:t>r1 = r2 + r3</a:t>
            </a:r>
          </a:p>
          <a:p>
            <a:pPr algn="ctr"/>
            <a:r>
              <a:rPr lang="en-US" altLang="en-US" b="1"/>
              <a:t>r6 = r4 – r5</a:t>
            </a:r>
          </a:p>
          <a:p>
            <a:pPr algn="ctr"/>
            <a:endParaRPr lang="en-US" altLang="en-US" b="1"/>
          </a:p>
        </p:txBody>
      </p:sp>
      <p:sp>
        <p:nvSpPr>
          <p:cNvPr id="22533" name="Rectangle 5"/>
          <p:cNvSpPr>
            <a:spLocks noChangeArrowheads="1"/>
          </p:cNvSpPr>
          <p:nvPr/>
        </p:nvSpPr>
        <p:spPr bwMode="auto">
          <a:xfrm>
            <a:off x="2819400" y="3429000"/>
            <a:ext cx="1600200" cy="12954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b="1"/>
              <a:t>r4 = 4</a:t>
            </a:r>
          </a:p>
          <a:p>
            <a:pPr algn="ctr"/>
            <a:r>
              <a:rPr lang="en-US" altLang="en-US" b="1"/>
              <a:t>r6 = 8</a:t>
            </a:r>
          </a:p>
        </p:txBody>
      </p:sp>
      <p:sp>
        <p:nvSpPr>
          <p:cNvPr id="22534" name="Rectangle 6"/>
          <p:cNvSpPr>
            <a:spLocks noChangeArrowheads="1"/>
          </p:cNvSpPr>
          <p:nvPr/>
        </p:nvSpPr>
        <p:spPr bwMode="auto">
          <a:xfrm>
            <a:off x="990600" y="5029200"/>
            <a:ext cx="1600200" cy="12954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b="1"/>
              <a:t>r6 = r2 + r3</a:t>
            </a:r>
          </a:p>
          <a:p>
            <a:pPr algn="ctr"/>
            <a:r>
              <a:rPr lang="en-US" altLang="en-US" b="1"/>
              <a:t>r7 = r4 – r5</a:t>
            </a:r>
          </a:p>
        </p:txBody>
      </p:sp>
      <p:sp>
        <p:nvSpPr>
          <p:cNvPr id="22535" name="Line 7"/>
          <p:cNvSpPr>
            <a:spLocks noChangeShapeType="1"/>
          </p:cNvSpPr>
          <p:nvPr/>
        </p:nvSpPr>
        <p:spPr bwMode="auto">
          <a:xfrm>
            <a:off x="1752600" y="2971800"/>
            <a:ext cx="10668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36" name="Line 8"/>
          <p:cNvSpPr>
            <a:spLocks noChangeShapeType="1"/>
          </p:cNvSpPr>
          <p:nvPr/>
        </p:nvSpPr>
        <p:spPr bwMode="auto">
          <a:xfrm>
            <a:off x="1752600" y="2971800"/>
            <a:ext cx="0" cy="2057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37" name="Line 9"/>
          <p:cNvSpPr>
            <a:spLocks noChangeShapeType="1"/>
          </p:cNvSpPr>
          <p:nvPr/>
        </p:nvSpPr>
        <p:spPr bwMode="auto">
          <a:xfrm flipH="1">
            <a:off x="2590800" y="4724400"/>
            <a:ext cx="10668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Dataflow Analysis Introduction</a:t>
            </a:r>
          </a:p>
        </p:txBody>
      </p:sp>
      <p:sp>
        <p:nvSpPr>
          <p:cNvPr id="23555" name="Text Box 3"/>
          <p:cNvSpPr txBox="1">
            <a:spLocks noChangeArrowheads="1"/>
          </p:cNvSpPr>
          <p:nvPr/>
        </p:nvSpPr>
        <p:spPr bwMode="auto">
          <a:xfrm>
            <a:off x="4648200" y="3349625"/>
            <a:ext cx="3517900" cy="3662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Which VRs contain useful </a:t>
            </a:r>
          </a:p>
          <a:p>
            <a:r>
              <a:rPr lang="en-US" altLang="en-US">
                <a:solidFill>
                  <a:schemeClr val="tx1"/>
                </a:solidFill>
              </a:rPr>
              <a:t>data values? (liveness or upward</a:t>
            </a:r>
          </a:p>
          <a:p>
            <a:r>
              <a:rPr lang="en-US" altLang="en-US">
                <a:solidFill>
                  <a:schemeClr val="tx1"/>
                </a:solidFill>
              </a:rPr>
              <a:t>exposed uses)</a:t>
            </a:r>
          </a:p>
          <a:p>
            <a:endParaRPr lang="en-US" altLang="en-US">
              <a:solidFill>
                <a:schemeClr val="tx1"/>
              </a:solidFill>
            </a:endParaRPr>
          </a:p>
          <a:p>
            <a:r>
              <a:rPr lang="en-US" altLang="en-US">
                <a:solidFill>
                  <a:schemeClr val="tx1"/>
                </a:solidFill>
              </a:rPr>
              <a:t>Which definitions may reach</a:t>
            </a:r>
          </a:p>
          <a:p>
            <a:r>
              <a:rPr lang="en-US" altLang="en-US">
                <a:solidFill>
                  <a:schemeClr val="tx1"/>
                </a:solidFill>
              </a:rPr>
              <a:t>this point? (reaching defns)</a:t>
            </a:r>
          </a:p>
          <a:p>
            <a:endParaRPr lang="en-US" altLang="en-US">
              <a:solidFill>
                <a:schemeClr val="tx1"/>
              </a:solidFill>
            </a:endParaRPr>
          </a:p>
          <a:p>
            <a:r>
              <a:rPr lang="en-US" altLang="en-US">
                <a:solidFill>
                  <a:schemeClr val="tx1"/>
                </a:solidFill>
              </a:rPr>
              <a:t>Which definitions are guaranteed</a:t>
            </a:r>
          </a:p>
          <a:p>
            <a:r>
              <a:rPr lang="en-US" altLang="en-US">
                <a:solidFill>
                  <a:schemeClr val="tx1"/>
                </a:solidFill>
              </a:rPr>
              <a:t>to reach this point? (available defns)</a:t>
            </a:r>
          </a:p>
          <a:p>
            <a:endParaRPr lang="en-US" altLang="en-US">
              <a:solidFill>
                <a:schemeClr val="tx1"/>
              </a:solidFill>
            </a:endParaRPr>
          </a:p>
          <a:p>
            <a:r>
              <a:rPr lang="en-US" altLang="en-US">
                <a:solidFill>
                  <a:schemeClr val="tx1"/>
                </a:solidFill>
              </a:rPr>
              <a:t>Which uses below are exposed?</a:t>
            </a:r>
          </a:p>
          <a:p>
            <a:r>
              <a:rPr lang="en-US" altLang="en-US">
                <a:solidFill>
                  <a:schemeClr val="tx1"/>
                </a:solidFill>
              </a:rPr>
              <a:t>(downward exposed uses)</a:t>
            </a:r>
          </a:p>
          <a:p>
            <a:endParaRPr lang="en-US" altLang="en-US">
              <a:solidFill>
                <a:schemeClr val="tx1"/>
              </a:solidFill>
            </a:endParaRPr>
          </a:p>
        </p:txBody>
      </p:sp>
      <p:sp>
        <p:nvSpPr>
          <p:cNvPr id="23556" name="Text Box 4"/>
          <p:cNvSpPr txBox="1">
            <a:spLocks noChangeArrowheads="1"/>
          </p:cNvSpPr>
          <p:nvPr/>
        </p:nvSpPr>
        <p:spPr bwMode="auto">
          <a:xfrm>
            <a:off x="4648200" y="2968625"/>
            <a:ext cx="36385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u="sng">
                <a:solidFill>
                  <a:schemeClr val="tx1"/>
                </a:solidFill>
              </a:rPr>
              <a:t>Pick an arbitrary point in the program</a:t>
            </a:r>
          </a:p>
        </p:txBody>
      </p:sp>
      <p:sp>
        <p:nvSpPr>
          <p:cNvPr id="23557" name="Rectangle 5"/>
          <p:cNvSpPr>
            <a:spLocks noChangeArrowheads="1"/>
          </p:cNvSpPr>
          <p:nvPr/>
        </p:nvSpPr>
        <p:spPr bwMode="auto">
          <a:xfrm>
            <a:off x="990600" y="1676400"/>
            <a:ext cx="1600200" cy="12954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b="1"/>
              <a:t>r1 = r2 + r3</a:t>
            </a:r>
          </a:p>
          <a:p>
            <a:pPr algn="ctr"/>
            <a:r>
              <a:rPr lang="en-US" altLang="en-US" b="1"/>
              <a:t>r6 = r4 – r5</a:t>
            </a:r>
          </a:p>
          <a:p>
            <a:pPr algn="ctr"/>
            <a:endParaRPr lang="en-US" altLang="en-US" b="1"/>
          </a:p>
        </p:txBody>
      </p:sp>
      <p:sp>
        <p:nvSpPr>
          <p:cNvPr id="23558" name="Rectangle 6"/>
          <p:cNvSpPr>
            <a:spLocks noChangeArrowheads="1"/>
          </p:cNvSpPr>
          <p:nvPr/>
        </p:nvSpPr>
        <p:spPr bwMode="auto">
          <a:xfrm>
            <a:off x="2819400" y="3429000"/>
            <a:ext cx="1600200" cy="12954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b="1"/>
              <a:t>r4 = 4</a:t>
            </a:r>
          </a:p>
          <a:p>
            <a:pPr algn="ctr"/>
            <a:r>
              <a:rPr lang="en-US" altLang="en-US" b="1"/>
              <a:t>r6 = 8</a:t>
            </a:r>
          </a:p>
        </p:txBody>
      </p:sp>
      <p:sp>
        <p:nvSpPr>
          <p:cNvPr id="23559" name="Rectangle 7"/>
          <p:cNvSpPr>
            <a:spLocks noChangeArrowheads="1"/>
          </p:cNvSpPr>
          <p:nvPr/>
        </p:nvSpPr>
        <p:spPr bwMode="auto">
          <a:xfrm>
            <a:off x="990600" y="5029200"/>
            <a:ext cx="1600200" cy="12954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b="1"/>
              <a:t>r6 = r2 + r3</a:t>
            </a:r>
          </a:p>
          <a:p>
            <a:pPr algn="ctr"/>
            <a:r>
              <a:rPr lang="en-US" altLang="en-US" b="1"/>
              <a:t>r7 = r4 – r5</a:t>
            </a:r>
          </a:p>
        </p:txBody>
      </p:sp>
      <p:sp>
        <p:nvSpPr>
          <p:cNvPr id="23560" name="Line 8"/>
          <p:cNvSpPr>
            <a:spLocks noChangeShapeType="1"/>
          </p:cNvSpPr>
          <p:nvPr/>
        </p:nvSpPr>
        <p:spPr bwMode="auto">
          <a:xfrm>
            <a:off x="1752600" y="2971800"/>
            <a:ext cx="10668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1" name="Line 9"/>
          <p:cNvSpPr>
            <a:spLocks noChangeShapeType="1"/>
          </p:cNvSpPr>
          <p:nvPr/>
        </p:nvSpPr>
        <p:spPr bwMode="auto">
          <a:xfrm>
            <a:off x="1752600" y="2971800"/>
            <a:ext cx="0" cy="2057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2" name="Line 10"/>
          <p:cNvSpPr>
            <a:spLocks noChangeShapeType="1"/>
          </p:cNvSpPr>
          <p:nvPr/>
        </p:nvSpPr>
        <p:spPr bwMode="auto">
          <a:xfrm flipH="1">
            <a:off x="2590800" y="4724400"/>
            <a:ext cx="10668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3" name="Text Box 11"/>
          <p:cNvSpPr txBox="1">
            <a:spLocks noChangeArrowheads="1"/>
          </p:cNvSpPr>
          <p:nvPr/>
        </p:nvSpPr>
        <p:spPr bwMode="auto">
          <a:xfrm>
            <a:off x="3505200" y="1520825"/>
            <a:ext cx="4394200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u="sng"/>
              <a:t>Dataflow analysis</a:t>
            </a:r>
            <a:r>
              <a:rPr lang="en-US" altLang="en-US"/>
              <a:t> – Collection of information</a:t>
            </a:r>
          </a:p>
          <a:p>
            <a:r>
              <a:rPr lang="en-US" altLang="en-US"/>
              <a:t>that summarizes the creation/destruction of</a:t>
            </a:r>
          </a:p>
          <a:p>
            <a:r>
              <a:rPr lang="en-US" altLang="en-US"/>
              <a:t>values in a program.  Used to identify legal </a:t>
            </a:r>
          </a:p>
          <a:p>
            <a:r>
              <a:rPr lang="en-US" altLang="en-US"/>
              <a:t>optimization opportunities.</a:t>
            </a:r>
          </a:p>
        </p:txBody>
      </p:sp>
      <p:sp>
        <p:nvSpPr>
          <p:cNvPr id="23564" name="Rectangle 12"/>
          <p:cNvSpPr>
            <a:spLocks noChangeArrowheads="1"/>
          </p:cNvSpPr>
          <p:nvPr/>
        </p:nvSpPr>
        <p:spPr bwMode="auto">
          <a:xfrm>
            <a:off x="4648200" y="2971800"/>
            <a:ext cx="4267200" cy="3810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Live Variable (Liveness) Analysis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mtClean="0"/>
              <a:t>Defn: For each point p in a program and each variable y, determine whether y can be used before being redefined starting at p</a:t>
            </a:r>
          </a:p>
          <a:p>
            <a:r>
              <a:rPr lang="en-US" altLang="en-US" smtClean="0"/>
              <a:t>Algorithm sketch</a:t>
            </a:r>
          </a:p>
          <a:p>
            <a:pPr lvl="1"/>
            <a:r>
              <a:rPr lang="en-US" altLang="en-US" smtClean="0"/>
              <a:t>For each BB, y is live if it is used before defined in the BB or it is live leaving the block</a:t>
            </a:r>
          </a:p>
          <a:p>
            <a:pPr lvl="1"/>
            <a:r>
              <a:rPr lang="en-US" altLang="en-US" smtClean="0"/>
              <a:t>Backward dataflow analysis as propagation occurs from uses upwards to defs</a:t>
            </a:r>
          </a:p>
          <a:p>
            <a:r>
              <a:rPr lang="en-US" altLang="en-US" smtClean="0"/>
              <a:t>4 sets</a:t>
            </a:r>
          </a:p>
          <a:p>
            <a:pPr lvl="1"/>
            <a:r>
              <a:rPr lang="en-US" altLang="en-US" smtClean="0">
                <a:solidFill>
                  <a:srgbClr val="FF0000"/>
                </a:solidFill>
              </a:rPr>
              <a:t>GEN</a:t>
            </a:r>
            <a:r>
              <a:rPr lang="en-US" altLang="en-US" smtClean="0"/>
              <a:t> = set of external variables consumed in the BB</a:t>
            </a:r>
          </a:p>
          <a:p>
            <a:pPr lvl="1"/>
            <a:r>
              <a:rPr lang="en-US" altLang="en-US" smtClean="0">
                <a:solidFill>
                  <a:srgbClr val="FF0000"/>
                </a:solidFill>
              </a:rPr>
              <a:t>KILL</a:t>
            </a:r>
            <a:r>
              <a:rPr lang="en-US" altLang="en-US" smtClean="0"/>
              <a:t> = set of external variable uses killed by the BB</a:t>
            </a:r>
          </a:p>
          <a:p>
            <a:pPr lvl="2"/>
            <a:r>
              <a:rPr lang="en-US" altLang="en-US" smtClean="0"/>
              <a:t>equivalent to set of variables defined by the BB</a:t>
            </a:r>
          </a:p>
          <a:p>
            <a:pPr lvl="1"/>
            <a:r>
              <a:rPr lang="en-US" altLang="en-US" smtClean="0">
                <a:solidFill>
                  <a:srgbClr val="FF0000"/>
                </a:solidFill>
              </a:rPr>
              <a:t>IN</a:t>
            </a:r>
            <a:r>
              <a:rPr lang="en-US" altLang="en-US" smtClean="0"/>
              <a:t> = set of variables that are live at the entry point of a BB</a:t>
            </a:r>
          </a:p>
          <a:p>
            <a:pPr lvl="1"/>
            <a:r>
              <a:rPr lang="en-US" altLang="en-US" smtClean="0">
                <a:solidFill>
                  <a:srgbClr val="FF0000"/>
                </a:solidFill>
              </a:rPr>
              <a:t>OUT</a:t>
            </a:r>
            <a:r>
              <a:rPr lang="en-US" altLang="en-US" smtClean="0"/>
              <a:t> = set of variables that are live at the exit point of a BB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Reading Material + Announcements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8534400" cy="5216525"/>
          </a:xfrm>
        </p:spPr>
        <p:txBody>
          <a:bodyPr/>
          <a:lstStyle/>
          <a:p>
            <a:r>
              <a:rPr lang="en-US" altLang="en-US" dirty="0" smtClean="0"/>
              <a:t>Reminder – HW 1 due tonight at midnight</a:t>
            </a:r>
          </a:p>
          <a:p>
            <a:pPr lvl="1"/>
            <a:r>
              <a:rPr lang="en-US" altLang="en-US" dirty="0" smtClean="0"/>
              <a:t>Submit uniquename_hw1.tgz file to:</a:t>
            </a:r>
          </a:p>
          <a:p>
            <a:pPr lvl="2"/>
            <a:r>
              <a:rPr lang="en-US" altLang="en-US" dirty="0" smtClean="0"/>
              <a:t>eecs583a.eecs.umich.edu:/hw1_submissions</a:t>
            </a:r>
          </a:p>
          <a:p>
            <a:pPr lvl="1"/>
            <a:r>
              <a:rPr lang="en-US" altLang="en-US" dirty="0" smtClean="0">
                <a:solidFill>
                  <a:srgbClr val="FF0000"/>
                </a:solidFill>
              </a:rPr>
              <a:t>Before asking questions: 1) Read all threads on piazza, 2) Think a bit</a:t>
            </a:r>
          </a:p>
          <a:p>
            <a:pPr lvl="2"/>
            <a:r>
              <a:rPr lang="en-US" altLang="en-US" dirty="0" smtClean="0">
                <a:solidFill>
                  <a:srgbClr val="FF0000"/>
                </a:solidFill>
              </a:rPr>
              <a:t>Then, post question or talk to </a:t>
            </a:r>
            <a:r>
              <a:rPr lang="en-US" altLang="en-US" dirty="0" err="1" smtClean="0">
                <a:solidFill>
                  <a:srgbClr val="FF0000"/>
                </a:solidFill>
              </a:rPr>
              <a:t>Yunjie</a:t>
            </a:r>
            <a:r>
              <a:rPr lang="en-US" altLang="en-US" dirty="0" smtClean="0">
                <a:solidFill>
                  <a:srgbClr val="FF0000"/>
                </a:solidFill>
              </a:rPr>
              <a:t>/</a:t>
            </a:r>
            <a:r>
              <a:rPr lang="en-US" altLang="en-US" dirty="0" err="1" smtClean="0">
                <a:solidFill>
                  <a:srgbClr val="FF0000"/>
                </a:solidFill>
              </a:rPr>
              <a:t>Ze</a:t>
            </a:r>
            <a:r>
              <a:rPr lang="en-US" altLang="en-US" dirty="0" smtClean="0">
                <a:solidFill>
                  <a:srgbClr val="FF0000"/>
                </a:solidFill>
              </a:rPr>
              <a:t> </a:t>
            </a:r>
            <a:r>
              <a:rPr lang="en-US" altLang="en-US" dirty="0" smtClean="0">
                <a:solidFill>
                  <a:srgbClr val="FF0000"/>
                </a:solidFill>
              </a:rPr>
              <a:t>if you are stuck</a:t>
            </a:r>
          </a:p>
          <a:p>
            <a:r>
              <a:rPr lang="en-US" altLang="en-US" dirty="0" smtClean="0"/>
              <a:t>Today’s class</a:t>
            </a:r>
          </a:p>
          <a:p>
            <a:pPr lvl="1"/>
            <a:r>
              <a:rPr lang="en-US" altLang="en-US" i="1" dirty="0" smtClean="0">
                <a:cs typeface="Arial" panose="020B0604020202020204" pitchFamily="34" charset="0"/>
              </a:rPr>
              <a:t>Compilers: Principles, Techniques, and Tools</a:t>
            </a:r>
            <a:r>
              <a:rPr lang="en-US" altLang="en-US" dirty="0" smtClean="0">
                <a:cs typeface="Arial" panose="020B0604020202020204" pitchFamily="34" charset="0"/>
              </a:rPr>
              <a:t>,</a:t>
            </a:r>
            <a:br>
              <a:rPr lang="en-US" altLang="en-US" dirty="0" smtClean="0">
                <a:cs typeface="Arial" panose="020B0604020202020204" pitchFamily="34" charset="0"/>
              </a:rPr>
            </a:br>
            <a:r>
              <a:rPr lang="en-US" altLang="en-US" dirty="0" smtClean="0">
                <a:cs typeface="Arial" panose="020B0604020202020204" pitchFamily="34" charset="0"/>
              </a:rPr>
              <a:t>A. </a:t>
            </a:r>
            <a:r>
              <a:rPr lang="en-US" altLang="en-US" dirty="0" err="1" smtClean="0">
                <a:cs typeface="Arial" panose="020B0604020202020204" pitchFamily="34" charset="0"/>
              </a:rPr>
              <a:t>Aho</a:t>
            </a:r>
            <a:r>
              <a:rPr lang="en-US" altLang="en-US" dirty="0" smtClean="0">
                <a:cs typeface="Arial" panose="020B0604020202020204" pitchFamily="34" charset="0"/>
              </a:rPr>
              <a:t>, R. </a:t>
            </a:r>
            <a:r>
              <a:rPr lang="en-US" altLang="en-US" dirty="0" err="1" smtClean="0">
                <a:cs typeface="Arial" panose="020B0604020202020204" pitchFamily="34" charset="0"/>
              </a:rPr>
              <a:t>Sethi</a:t>
            </a:r>
            <a:r>
              <a:rPr lang="en-US" altLang="en-US" dirty="0" smtClean="0">
                <a:cs typeface="Arial" panose="020B0604020202020204" pitchFamily="34" charset="0"/>
              </a:rPr>
              <a:t>, and J. Ullman, Addison-Wesley, 1988.</a:t>
            </a:r>
            <a:br>
              <a:rPr lang="en-US" altLang="en-US" dirty="0" smtClean="0">
                <a:cs typeface="Arial" panose="020B0604020202020204" pitchFamily="34" charset="0"/>
              </a:rPr>
            </a:br>
            <a:r>
              <a:rPr lang="en-US" altLang="en-US" dirty="0" smtClean="0">
                <a:cs typeface="Arial" panose="020B0604020202020204" pitchFamily="34" charset="0"/>
              </a:rPr>
              <a:t>(Chapters: 10.5, 10.6 Edition 1; Chapters 9.2 Edition 2)</a:t>
            </a:r>
            <a:endParaRPr lang="en-US" altLang="en-US" dirty="0" smtClean="0"/>
          </a:p>
          <a:p>
            <a:r>
              <a:rPr lang="en-US" altLang="en-US" dirty="0" smtClean="0"/>
              <a:t>Material for next Monday</a:t>
            </a:r>
          </a:p>
          <a:p>
            <a:pPr lvl="1"/>
            <a:r>
              <a:rPr lang="en-US" altLang="en-US" i="1" dirty="0" smtClean="0">
                <a:cs typeface="Arial" panose="020B0604020202020204" pitchFamily="34" charset="0"/>
              </a:rPr>
              <a:t>Compilers: Principles, Techniques, and Tools</a:t>
            </a:r>
            <a:r>
              <a:rPr lang="en-US" altLang="en-US" dirty="0" smtClean="0">
                <a:cs typeface="Arial" panose="020B0604020202020204" pitchFamily="34" charset="0"/>
              </a:rPr>
              <a:t>,</a:t>
            </a:r>
            <a:br>
              <a:rPr lang="en-US" altLang="en-US" dirty="0" smtClean="0">
                <a:cs typeface="Arial" panose="020B0604020202020204" pitchFamily="34" charset="0"/>
              </a:rPr>
            </a:br>
            <a:r>
              <a:rPr lang="en-US" altLang="en-US" dirty="0" smtClean="0">
                <a:cs typeface="Arial" panose="020B0604020202020204" pitchFamily="34" charset="0"/>
              </a:rPr>
              <a:t>A. </a:t>
            </a:r>
            <a:r>
              <a:rPr lang="en-US" altLang="en-US" dirty="0" err="1" smtClean="0">
                <a:cs typeface="Arial" panose="020B0604020202020204" pitchFamily="34" charset="0"/>
              </a:rPr>
              <a:t>Aho</a:t>
            </a:r>
            <a:r>
              <a:rPr lang="en-US" altLang="en-US" dirty="0" smtClean="0">
                <a:cs typeface="Arial" panose="020B0604020202020204" pitchFamily="34" charset="0"/>
              </a:rPr>
              <a:t>, R. </a:t>
            </a:r>
            <a:r>
              <a:rPr lang="en-US" altLang="en-US" dirty="0" err="1" smtClean="0">
                <a:cs typeface="Arial" panose="020B0604020202020204" pitchFamily="34" charset="0"/>
              </a:rPr>
              <a:t>Sethi</a:t>
            </a:r>
            <a:r>
              <a:rPr lang="en-US" altLang="en-US" dirty="0" smtClean="0">
                <a:cs typeface="Arial" panose="020B0604020202020204" pitchFamily="34" charset="0"/>
              </a:rPr>
              <a:t>, and J. Ullman, Addison-Wesley, 1988.</a:t>
            </a:r>
            <a:br>
              <a:rPr lang="en-US" altLang="en-US" dirty="0" smtClean="0">
                <a:cs typeface="Arial" panose="020B0604020202020204" pitchFamily="34" charset="0"/>
              </a:rPr>
            </a:br>
            <a:r>
              <a:rPr lang="en-US" altLang="en-US" dirty="0" smtClean="0">
                <a:cs typeface="Arial" panose="020B0604020202020204" pitchFamily="34" charset="0"/>
              </a:rPr>
              <a:t>(Chapters: 10.5, 10.6, 10.9, 10.10 Edition 1; Chapters 9.2, 9.3 Edition 2)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Computing GEN/KILL Sets For Each BB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 smtClean="0"/>
          </a:p>
          <a:p>
            <a:pPr>
              <a:buFont typeface="Monotype Sorts" pitchFamily="2" charset="2"/>
              <a:buNone/>
            </a:pPr>
            <a:endParaRPr lang="en-US" altLang="en-US" smtClean="0"/>
          </a:p>
        </p:txBody>
      </p:sp>
      <p:sp>
        <p:nvSpPr>
          <p:cNvPr id="25604" name="Text Box 4"/>
          <p:cNvSpPr txBox="1">
            <a:spLocks noChangeArrowheads="1"/>
          </p:cNvSpPr>
          <p:nvPr/>
        </p:nvSpPr>
        <p:spPr bwMode="auto">
          <a:xfrm>
            <a:off x="1219200" y="1600200"/>
            <a:ext cx="7596188" cy="526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400" u="sng">
                <a:solidFill>
                  <a:schemeClr val="tx1"/>
                </a:solidFill>
              </a:rPr>
              <a:t>for </a:t>
            </a:r>
            <a:r>
              <a:rPr lang="en-US" altLang="en-US" sz="2400">
                <a:solidFill>
                  <a:schemeClr val="tx1"/>
                </a:solidFill>
              </a:rPr>
              <a:t>each basic block in the procedure, X, </a:t>
            </a:r>
            <a:r>
              <a:rPr lang="en-US" altLang="en-US" sz="2400" u="sng">
                <a:solidFill>
                  <a:schemeClr val="tx1"/>
                </a:solidFill>
              </a:rPr>
              <a:t>do</a:t>
            </a:r>
          </a:p>
          <a:p>
            <a:r>
              <a:rPr lang="en-US" altLang="en-US" sz="2400">
                <a:solidFill>
                  <a:schemeClr val="tx1"/>
                </a:solidFill>
              </a:rPr>
              <a:t>    GEN(X) = 0</a:t>
            </a:r>
          </a:p>
          <a:p>
            <a:r>
              <a:rPr lang="en-US" altLang="en-US" sz="2400">
                <a:solidFill>
                  <a:schemeClr val="tx1"/>
                </a:solidFill>
              </a:rPr>
              <a:t>    KILL(X) = 0</a:t>
            </a:r>
          </a:p>
          <a:p>
            <a:r>
              <a:rPr lang="en-US" altLang="en-US" sz="2400">
                <a:solidFill>
                  <a:schemeClr val="tx1"/>
                </a:solidFill>
              </a:rPr>
              <a:t>    </a:t>
            </a:r>
            <a:r>
              <a:rPr lang="en-US" altLang="en-US" sz="2400" u="sng">
                <a:solidFill>
                  <a:schemeClr val="tx1"/>
                </a:solidFill>
              </a:rPr>
              <a:t>for</a:t>
            </a:r>
            <a:r>
              <a:rPr lang="en-US" altLang="en-US" sz="2400">
                <a:solidFill>
                  <a:schemeClr val="tx1"/>
                </a:solidFill>
              </a:rPr>
              <a:t> each operation in </a:t>
            </a:r>
            <a:r>
              <a:rPr lang="en-US" altLang="en-US" sz="2400" u="sng">
                <a:solidFill>
                  <a:schemeClr val="tx1"/>
                </a:solidFill>
              </a:rPr>
              <a:t>reverse</a:t>
            </a:r>
            <a:r>
              <a:rPr lang="en-US" altLang="en-US" sz="2400">
                <a:solidFill>
                  <a:schemeClr val="tx1"/>
                </a:solidFill>
              </a:rPr>
              <a:t> sequential order in X, op, </a:t>
            </a:r>
            <a:r>
              <a:rPr lang="en-US" altLang="en-US" sz="2400" u="sng">
                <a:solidFill>
                  <a:schemeClr val="tx1"/>
                </a:solidFill>
              </a:rPr>
              <a:t>do</a:t>
            </a:r>
          </a:p>
          <a:p>
            <a:r>
              <a:rPr lang="en-US" altLang="en-US" sz="2400">
                <a:solidFill>
                  <a:schemeClr val="tx1"/>
                </a:solidFill>
              </a:rPr>
              <a:t>        </a:t>
            </a:r>
            <a:r>
              <a:rPr lang="en-US" altLang="en-US" sz="2400" u="sng">
                <a:solidFill>
                  <a:schemeClr val="tx1"/>
                </a:solidFill>
              </a:rPr>
              <a:t>for</a:t>
            </a:r>
            <a:r>
              <a:rPr lang="en-US" altLang="en-US" sz="2400">
                <a:solidFill>
                  <a:schemeClr val="tx1"/>
                </a:solidFill>
              </a:rPr>
              <a:t> each destination operand of op, dest, </a:t>
            </a:r>
            <a:r>
              <a:rPr lang="en-US" altLang="en-US" sz="2400" u="sng">
                <a:solidFill>
                  <a:schemeClr val="tx1"/>
                </a:solidFill>
              </a:rPr>
              <a:t>do</a:t>
            </a:r>
          </a:p>
          <a:p>
            <a:r>
              <a:rPr lang="en-US" altLang="en-US" sz="2400">
                <a:solidFill>
                  <a:schemeClr val="tx1"/>
                </a:solidFill>
              </a:rPr>
              <a:t>             </a:t>
            </a:r>
            <a:r>
              <a:rPr lang="en-US" altLang="en-US" sz="2400">
                <a:solidFill>
                  <a:srgbClr val="FF0000"/>
                </a:solidFill>
              </a:rPr>
              <a:t>GEN(X) -= dest</a:t>
            </a:r>
          </a:p>
          <a:p>
            <a:r>
              <a:rPr lang="en-US" altLang="en-US" sz="2400">
                <a:solidFill>
                  <a:srgbClr val="FF0000"/>
                </a:solidFill>
              </a:rPr>
              <a:t>             KILL(X)  += dest</a:t>
            </a:r>
            <a:endParaRPr lang="en-US" altLang="en-US" sz="2400" u="sng">
              <a:solidFill>
                <a:srgbClr val="FF0000"/>
              </a:solidFill>
            </a:endParaRPr>
          </a:p>
          <a:p>
            <a:r>
              <a:rPr lang="en-US" altLang="en-US" sz="2400">
                <a:solidFill>
                  <a:schemeClr val="tx1"/>
                </a:solidFill>
              </a:rPr>
              <a:t>        </a:t>
            </a:r>
            <a:r>
              <a:rPr lang="en-US" altLang="en-US" sz="2400" u="sng">
                <a:solidFill>
                  <a:schemeClr val="tx1"/>
                </a:solidFill>
              </a:rPr>
              <a:t>endfor</a:t>
            </a:r>
          </a:p>
          <a:p>
            <a:r>
              <a:rPr lang="en-US" altLang="en-US" sz="2400">
                <a:solidFill>
                  <a:schemeClr val="tx1"/>
                </a:solidFill>
              </a:rPr>
              <a:t>        </a:t>
            </a:r>
            <a:r>
              <a:rPr lang="en-US" altLang="en-US" sz="2400" u="sng">
                <a:solidFill>
                  <a:schemeClr val="tx1"/>
                </a:solidFill>
              </a:rPr>
              <a:t>for</a:t>
            </a:r>
            <a:r>
              <a:rPr lang="en-US" altLang="en-US" sz="2400">
                <a:solidFill>
                  <a:schemeClr val="tx1"/>
                </a:solidFill>
              </a:rPr>
              <a:t> each source operand of op, src, </a:t>
            </a:r>
            <a:r>
              <a:rPr lang="en-US" altLang="en-US" sz="2400" u="sng">
                <a:solidFill>
                  <a:schemeClr val="tx1"/>
                </a:solidFill>
              </a:rPr>
              <a:t>do</a:t>
            </a:r>
          </a:p>
          <a:p>
            <a:r>
              <a:rPr lang="en-US" altLang="en-US" sz="2400">
                <a:solidFill>
                  <a:schemeClr val="tx1"/>
                </a:solidFill>
              </a:rPr>
              <a:t>             </a:t>
            </a:r>
            <a:r>
              <a:rPr lang="en-US" altLang="en-US" sz="2400">
                <a:solidFill>
                  <a:srgbClr val="FF0000"/>
                </a:solidFill>
              </a:rPr>
              <a:t>GEN(X) += src</a:t>
            </a:r>
          </a:p>
          <a:p>
            <a:r>
              <a:rPr lang="en-US" altLang="en-US" sz="2400">
                <a:solidFill>
                  <a:srgbClr val="FF0000"/>
                </a:solidFill>
              </a:rPr>
              <a:t>             KILL(X) -= src</a:t>
            </a:r>
          </a:p>
          <a:p>
            <a:r>
              <a:rPr lang="en-US" altLang="en-US" sz="2400">
                <a:solidFill>
                  <a:schemeClr val="tx1"/>
                </a:solidFill>
              </a:rPr>
              <a:t>        </a:t>
            </a:r>
            <a:r>
              <a:rPr lang="en-US" altLang="en-US" sz="2400" u="sng">
                <a:solidFill>
                  <a:schemeClr val="tx1"/>
                </a:solidFill>
              </a:rPr>
              <a:t>endfor</a:t>
            </a:r>
          </a:p>
          <a:p>
            <a:r>
              <a:rPr lang="en-US" altLang="en-US" sz="2400">
                <a:solidFill>
                  <a:schemeClr val="tx1"/>
                </a:solidFill>
              </a:rPr>
              <a:t>    </a:t>
            </a:r>
            <a:r>
              <a:rPr lang="en-US" altLang="en-US" sz="2400" u="sng">
                <a:solidFill>
                  <a:schemeClr val="tx1"/>
                </a:solidFill>
              </a:rPr>
              <a:t>endfor</a:t>
            </a:r>
            <a:endParaRPr lang="en-US" altLang="en-US" sz="2400">
              <a:solidFill>
                <a:schemeClr val="tx1"/>
              </a:solidFill>
            </a:endParaRPr>
          </a:p>
          <a:p>
            <a:r>
              <a:rPr lang="en-US" altLang="en-US" sz="2400" u="sng">
                <a:solidFill>
                  <a:schemeClr val="tx1"/>
                </a:solidFill>
              </a:rPr>
              <a:t>endfor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Example – GEN/KILL Liveness Computation</a:t>
            </a:r>
          </a:p>
        </p:txBody>
      </p:sp>
      <p:sp>
        <p:nvSpPr>
          <p:cNvPr id="26627" name="Rectangle 5"/>
          <p:cNvSpPr>
            <a:spLocks noChangeArrowheads="1"/>
          </p:cNvSpPr>
          <p:nvPr/>
        </p:nvSpPr>
        <p:spPr bwMode="auto">
          <a:xfrm>
            <a:off x="4114800" y="1828800"/>
            <a:ext cx="2057400" cy="1143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b="1"/>
              <a:t>1. r1 = MEM[r2+0]</a:t>
            </a:r>
          </a:p>
          <a:p>
            <a:pPr algn="ctr"/>
            <a:r>
              <a:rPr lang="en-US" altLang="en-US" b="1"/>
              <a:t>2. r2 = MEM[r1 + 1]</a:t>
            </a:r>
          </a:p>
          <a:p>
            <a:pPr algn="ctr"/>
            <a:r>
              <a:rPr lang="en-US" altLang="en-US" b="1"/>
              <a:t>3. r8 = r1 * r2</a:t>
            </a:r>
          </a:p>
        </p:txBody>
      </p:sp>
      <p:sp>
        <p:nvSpPr>
          <p:cNvPr id="26628" name="Rectangle 6"/>
          <p:cNvSpPr>
            <a:spLocks noChangeArrowheads="1"/>
          </p:cNvSpPr>
          <p:nvPr/>
        </p:nvSpPr>
        <p:spPr bwMode="auto">
          <a:xfrm>
            <a:off x="2895600" y="3581400"/>
            <a:ext cx="1828800" cy="1143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b="1"/>
              <a:t>4. r1 = r1 + 5</a:t>
            </a:r>
          </a:p>
          <a:p>
            <a:pPr algn="ctr"/>
            <a:r>
              <a:rPr lang="en-US" altLang="en-US" b="1"/>
              <a:t>5. r3 = r5 – r1</a:t>
            </a:r>
          </a:p>
          <a:p>
            <a:pPr algn="ctr"/>
            <a:r>
              <a:rPr lang="en-US" altLang="en-US" b="1"/>
              <a:t>6. r7 = r3 * 2</a:t>
            </a:r>
          </a:p>
        </p:txBody>
      </p:sp>
      <p:sp>
        <p:nvSpPr>
          <p:cNvPr id="26629" name="Rectangle 7"/>
          <p:cNvSpPr>
            <a:spLocks noChangeArrowheads="1"/>
          </p:cNvSpPr>
          <p:nvPr/>
        </p:nvSpPr>
        <p:spPr bwMode="auto">
          <a:xfrm>
            <a:off x="5486400" y="3581400"/>
            <a:ext cx="1828800" cy="1143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b="1"/>
              <a:t>7. r2 = 0</a:t>
            </a:r>
          </a:p>
          <a:p>
            <a:pPr algn="ctr"/>
            <a:r>
              <a:rPr lang="en-US" altLang="en-US" b="1"/>
              <a:t>8. r7 = r1 + r2</a:t>
            </a:r>
          </a:p>
          <a:p>
            <a:pPr algn="ctr"/>
            <a:r>
              <a:rPr lang="en-US" altLang="en-US" b="1"/>
              <a:t>9: r3 = 4</a:t>
            </a:r>
          </a:p>
        </p:txBody>
      </p:sp>
      <p:sp>
        <p:nvSpPr>
          <p:cNvPr id="26630" name="Rectangle 8"/>
          <p:cNvSpPr>
            <a:spLocks noChangeArrowheads="1"/>
          </p:cNvSpPr>
          <p:nvPr/>
        </p:nvSpPr>
        <p:spPr bwMode="auto">
          <a:xfrm>
            <a:off x="4343400" y="5334000"/>
            <a:ext cx="1828800" cy="1143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b="1"/>
              <a:t>10: r3 = r3 + r7</a:t>
            </a:r>
          </a:p>
          <a:p>
            <a:pPr algn="ctr"/>
            <a:r>
              <a:rPr lang="en-US" altLang="en-US" b="1"/>
              <a:t>11: r1 = r2 – r8</a:t>
            </a:r>
          </a:p>
          <a:p>
            <a:pPr algn="ctr"/>
            <a:r>
              <a:rPr lang="en-US" altLang="en-US" b="1"/>
              <a:t>12: r3 = r1 * 2</a:t>
            </a:r>
          </a:p>
        </p:txBody>
      </p:sp>
      <p:sp>
        <p:nvSpPr>
          <p:cNvPr id="26631" name="Line 9"/>
          <p:cNvSpPr>
            <a:spLocks noChangeShapeType="1"/>
          </p:cNvSpPr>
          <p:nvPr/>
        </p:nvSpPr>
        <p:spPr bwMode="auto">
          <a:xfrm flipH="1">
            <a:off x="3886200" y="2971800"/>
            <a:ext cx="106680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32" name="Line 10"/>
          <p:cNvSpPr>
            <a:spLocks noChangeShapeType="1"/>
          </p:cNvSpPr>
          <p:nvPr/>
        </p:nvSpPr>
        <p:spPr bwMode="auto">
          <a:xfrm>
            <a:off x="5105400" y="2971800"/>
            <a:ext cx="129540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33" name="Line 11"/>
          <p:cNvSpPr>
            <a:spLocks noChangeShapeType="1"/>
          </p:cNvSpPr>
          <p:nvPr/>
        </p:nvSpPr>
        <p:spPr bwMode="auto">
          <a:xfrm flipH="1">
            <a:off x="5410200" y="4724400"/>
            <a:ext cx="99060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34" name="Line 12"/>
          <p:cNvSpPr>
            <a:spLocks noChangeShapeType="1"/>
          </p:cNvSpPr>
          <p:nvPr/>
        </p:nvSpPr>
        <p:spPr bwMode="auto">
          <a:xfrm>
            <a:off x="3810000" y="4724400"/>
            <a:ext cx="137160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35" name="Text Box 13"/>
          <p:cNvSpPr txBox="1">
            <a:spLocks noChangeArrowheads="1"/>
          </p:cNvSpPr>
          <p:nvPr/>
        </p:nvSpPr>
        <p:spPr bwMode="auto">
          <a:xfrm>
            <a:off x="3505200" y="1825625"/>
            <a:ext cx="603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BB1</a:t>
            </a:r>
          </a:p>
        </p:txBody>
      </p:sp>
      <p:sp>
        <p:nvSpPr>
          <p:cNvPr id="26636" name="Text Box 14"/>
          <p:cNvSpPr txBox="1">
            <a:spLocks noChangeArrowheads="1"/>
          </p:cNvSpPr>
          <p:nvPr/>
        </p:nvSpPr>
        <p:spPr bwMode="auto">
          <a:xfrm>
            <a:off x="2270125" y="3543300"/>
            <a:ext cx="603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BB2</a:t>
            </a:r>
          </a:p>
        </p:txBody>
      </p:sp>
      <p:sp>
        <p:nvSpPr>
          <p:cNvPr id="26637" name="Text Box 15"/>
          <p:cNvSpPr txBox="1">
            <a:spLocks noChangeArrowheads="1"/>
          </p:cNvSpPr>
          <p:nvPr/>
        </p:nvSpPr>
        <p:spPr bwMode="auto">
          <a:xfrm>
            <a:off x="4937125" y="3543300"/>
            <a:ext cx="603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BB3</a:t>
            </a:r>
          </a:p>
        </p:txBody>
      </p:sp>
      <p:sp>
        <p:nvSpPr>
          <p:cNvPr id="26638" name="Text Box 16"/>
          <p:cNvSpPr txBox="1">
            <a:spLocks noChangeArrowheads="1"/>
          </p:cNvSpPr>
          <p:nvPr/>
        </p:nvSpPr>
        <p:spPr bwMode="auto">
          <a:xfrm>
            <a:off x="3733800" y="5254625"/>
            <a:ext cx="603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BB4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838200"/>
            <a:ext cx="7696200" cy="615950"/>
          </a:xfrm>
        </p:spPr>
        <p:txBody>
          <a:bodyPr/>
          <a:lstStyle/>
          <a:p>
            <a:r>
              <a:rPr lang="en-US" altLang="en-US" smtClean="0"/>
              <a:t>Compute IN/OUT Sets for all BBs</a:t>
            </a:r>
          </a:p>
        </p:txBody>
      </p:sp>
      <p:sp>
        <p:nvSpPr>
          <p:cNvPr id="27651" name="Text Box 3"/>
          <p:cNvSpPr txBox="1">
            <a:spLocks noChangeArrowheads="1"/>
          </p:cNvSpPr>
          <p:nvPr/>
        </p:nvSpPr>
        <p:spPr bwMode="auto">
          <a:xfrm>
            <a:off x="914400" y="1600200"/>
            <a:ext cx="7023100" cy="4894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400">
                <a:solidFill>
                  <a:schemeClr val="tx1"/>
                </a:solidFill>
              </a:rPr>
              <a:t>initialize IN(X) to 0 for all basic blocks X</a:t>
            </a:r>
          </a:p>
          <a:p>
            <a:r>
              <a:rPr lang="en-US" altLang="en-US" sz="2400">
                <a:solidFill>
                  <a:schemeClr val="tx1"/>
                </a:solidFill>
              </a:rPr>
              <a:t>change = 1</a:t>
            </a:r>
          </a:p>
          <a:p>
            <a:r>
              <a:rPr lang="en-US" altLang="en-US" sz="2400" u="sng">
                <a:solidFill>
                  <a:schemeClr val="tx1"/>
                </a:solidFill>
              </a:rPr>
              <a:t>while</a:t>
            </a:r>
            <a:r>
              <a:rPr lang="en-US" altLang="en-US" sz="2400">
                <a:solidFill>
                  <a:schemeClr val="tx1"/>
                </a:solidFill>
              </a:rPr>
              <a:t> (change) </a:t>
            </a:r>
            <a:r>
              <a:rPr lang="en-US" altLang="en-US" sz="2400" u="sng">
                <a:solidFill>
                  <a:schemeClr val="tx1"/>
                </a:solidFill>
              </a:rPr>
              <a:t>do</a:t>
            </a:r>
          </a:p>
          <a:p>
            <a:r>
              <a:rPr lang="en-US" altLang="en-US" sz="2400">
                <a:solidFill>
                  <a:schemeClr val="tx1"/>
                </a:solidFill>
              </a:rPr>
              <a:t>    change = 0</a:t>
            </a:r>
          </a:p>
          <a:p>
            <a:r>
              <a:rPr lang="en-US" altLang="en-US" sz="2400">
                <a:solidFill>
                  <a:schemeClr val="tx1"/>
                </a:solidFill>
              </a:rPr>
              <a:t>    </a:t>
            </a:r>
            <a:r>
              <a:rPr lang="en-US" altLang="en-US" sz="2400" u="sng">
                <a:solidFill>
                  <a:schemeClr val="tx1"/>
                </a:solidFill>
              </a:rPr>
              <a:t>for</a:t>
            </a:r>
            <a:r>
              <a:rPr lang="en-US" altLang="en-US" sz="2400">
                <a:solidFill>
                  <a:schemeClr val="tx1"/>
                </a:solidFill>
              </a:rPr>
              <a:t> each basic block in procedure, X, </a:t>
            </a:r>
            <a:r>
              <a:rPr lang="en-US" altLang="en-US" sz="2400" u="sng">
                <a:solidFill>
                  <a:schemeClr val="tx1"/>
                </a:solidFill>
              </a:rPr>
              <a:t>do</a:t>
            </a:r>
          </a:p>
          <a:p>
            <a:r>
              <a:rPr lang="en-US" altLang="en-US" sz="2400">
                <a:solidFill>
                  <a:schemeClr val="tx1"/>
                </a:solidFill>
              </a:rPr>
              <a:t>        old_IN = IN(X)</a:t>
            </a:r>
          </a:p>
          <a:p>
            <a:r>
              <a:rPr lang="en-US" altLang="en-US" sz="2400">
                <a:solidFill>
                  <a:schemeClr val="tx1"/>
                </a:solidFill>
              </a:rPr>
              <a:t>        </a:t>
            </a:r>
            <a:r>
              <a:rPr lang="en-US" altLang="en-US" sz="2400">
                <a:solidFill>
                  <a:srgbClr val="FF0000"/>
                </a:solidFill>
              </a:rPr>
              <a:t>OUT(X) = Union(IN(Y)) for all successors Y of X</a:t>
            </a:r>
          </a:p>
          <a:p>
            <a:r>
              <a:rPr lang="en-US" altLang="en-US" sz="2400">
                <a:solidFill>
                  <a:srgbClr val="FF0000"/>
                </a:solidFill>
              </a:rPr>
              <a:t>        IN(X) = GEN(X) + (OUT(X) – KILL(X))</a:t>
            </a:r>
          </a:p>
          <a:p>
            <a:r>
              <a:rPr lang="en-US" altLang="en-US" sz="2400">
                <a:solidFill>
                  <a:schemeClr val="tx1"/>
                </a:solidFill>
              </a:rPr>
              <a:t>        </a:t>
            </a:r>
            <a:r>
              <a:rPr lang="en-US" altLang="en-US" sz="2400" u="sng">
                <a:solidFill>
                  <a:schemeClr val="tx1"/>
                </a:solidFill>
              </a:rPr>
              <a:t>if </a:t>
            </a:r>
            <a:r>
              <a:rPr lang="en-US" altLang="en-US" sz="2400">
                <a:solidFill>
                  <a:schemeClr val="tx1"/>
                </a:solidFill>
              </a:rPr>
              <a:t>(old_IN != IN(X)) </a:t>
            </a:r>
            <a:r>
              <a:rPr lang="en-US" altLang="en-US" sz="2400" u="sng">
                <a:solidFill>
                  <a:schemeClr val="tx1"/>
                </a:solidFill>
              </a:rPr>
              <a:t>then</a:t>
            </a:r>
          </a:p>
          <a:p>
            <a:r>
              <a:rPr lang="en-US" altLang="en-US" sz="2400">
                <a:solidFill>
                  <a:schemeClr val="tx1"/>
                </a:solidFill>
              </a:rPr>
              <a:t>            change = 1</a:t>
            </a:r>
          </a:p>
          <a:p>
            <a:r>
              <a:rPr lang="en-US" altLang="en-US" sz="2400">
                <a:solidFill>
                  <a:schemeClr val="tx1"/>
                </a:solidFill>
              </a:rPr>
              <a:t>        </a:t>
            </a:r>
            <a:r>
              <a:rPr lang="en-US" altLang="en-US" sz="2400" u="sng">
                <a:solidFill>
                  <a:schemeClr val="tx1"/>
                </a:solidFill>
              </a:rPr>
              <a:t>endif</a:t>
            </a:r>
          </a:p>
          <a:p>
            <a:r>
              <a:rPr lang="en-US" altLang="en-US" sz="2400">
                <a:solidFill>
                  <a:schemeClr val="tx1"/>
                </a:solidFill>
              </a:rPr>
              <a:t>    </a:t>
            </a:r>
            <a:r>
              <a:rPr lang="en-US" altLang="en-US" sz="2400" u="sng">
                <a:solidFill>
                  <a:schemeClr val="tx1"/>
                </a:solidFill>
              </a:rPr>
              <a:t>endfor</a:t>
            </a:r>
            <a:endParaRPr lang="en-US" altLang="en-US" sz="2400">
              <a:solidFill>
                <a:schemeClr val="tx1"/>
              </a:solidFill>
            </a:endParaRPr>
          </a:p>
          <a:p>
            <a:r>
              <a:rPr lang="en-US" altLang="en-US" sz="2400" u="sng">
                <a:solidFill>
                  <a:schemeClr val="tx1"/>
                </a:solidFill>
              </a:rPr>
              <a:t>endfor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Example – Liveness Computation</a:t>
            </a:r>
          </a:p>
        </p:txBody>
      </p:sp>
      <p:sp>
        <p:nvSpPr>
          <p:cNvPr id="28675" name="Text Box 3"/>
          <p:cNvSpPr txBox="1">
            <a:spLocks noChangeArrowheads="1"/>
          </p:cNvSpPr>
          <p:nvPr/>
        </p:nvSpPr>
        <p:spPr bwMode="auto">
          <a:xfrm>
            <a:off x="6781800" y="1524000"/>
            <a:ext cx="2471738" cy="611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OUT = Union(IN(succs))</a:t>
            </a:r>
          </a:p>
          <a:p>
            <a:r>
              <a:rPr lang="en-US" altLang="en-US" sz="1600">
                <a:solidFill>
                  <a:schemeClr val="tx1"/>
                </a:solidFill>
              </a:rPr>
              <a:t>IN = GEN + (OUT – KILL</a:t>
            </a:r>
            <a:r>
              <a:rPr lang="en-US" altLang="en-US">
                <a:solidFill>
                  <a:schemeClr val="tx1"/>
                </a:solidFill>
              </a:rPr>
              <a:t>)</a:t>
            </a:r>
          </a:p>
        </p:txBody>
      </p:sp>
      <p:sp>
        <p:nvSpPr>
          <p:cNvPr id="28676" name="Rectangle 4"/>
          <p:cNvSpPr>
            <a:spLocks noChangeArrowheads="1"/>
          </p:cNvSpPr>
          <p:nvPr/>
        </p:nvSpPr>
        <p:spPr bwMode="auto">
          <a:xfrm>
            <a:off x="6781800" y="1524000"/>
            <a:ext cx="2514600" cy="685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8677" name="Rectangle 5"/>
          <p:cNvSpPr>
            <a:spLocks noChangeArrowheads="1"/>
          </p:cNvSpPr>
          <p:nvPr/>
        </p:nvSpPr>
        <p:spPr bwMode="auto">
          <a:xfrm>
            <a:off x="3810000" y="1828800"/>
            <a:ext cx="2057400" cy="1143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b="1"/>
              <a:t>1. r1 = MEM[r2+0]</a:t>
            </a:r>
          </a:p>
          <a:p>
            <a:pPr algn="ctr"/>
            <a:r>
              <a:rPr lang="en-US" altLang="en-US" b="1"/>
              <a:t>2. r2 = MEM[r1 + 1]</a:t>
            </a:r>
          </a:p>
          <a:p>
            <a:pPr algn="ctr"/>
            <a:r>
              <a:rPr lang="en-US" altLang="en-US" b="1"/>
              <a:t>3. r8 = r1 * r2</a:t>
            </a:r>
          </a:p>
        </p:txBody>
      </p:sp>
      <p:sp>
        <p:nvSpPr>
          <p:cNvPr id="28678" name="Rectangle 6"/>
          <p:cNvSpPr>
            <a:spLocks noChangeArrowheads="1"/>
          </p:cNvSpPr>
          <p:nvPr/>
        </p:nvSpPr>
        <p:spPr bwMode="auto">
          <a:xfrm>
            <a:off x="2590800" y="3581400"/>
            <a:ext cx="1828800" cy="1143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b="1"/>
              <a:t>4. r1 = r1 + 5</a:t>
            </a:r>
          </a:p>
          <a:p>
            <a:pPr algn="ctr"/>
            <a:r>
              <a:rPr lang="en-US" altLang="en-US" b="1"/>
              <a:t>5. r3 = r5 – r1</a:t>
            </a:r>
          </a:p>
          <a:p>
            <a:pPr algn="ctr"/>
            <a:r>
              <a:rPr lang="en-US" altLang="en-US" b="1"/>
              <a:t>6. r7 = r3 * 2</a:t>
            </a:r>
          </a:p>
        </p:txBody>
      </p:sp>
      <p:sp>
        <p:nvSpPr>
          <p:cNvPr id="28679" name="Rectangle 7"/>
          <p:cNvSpPr>
            <a:spLocks noChangeArrowheads="1"/>
          </p:cNvSpPr>
          <p:nvPr/>
        </p:nvSpPr>
        <p:spPr bwMode="auto">
          <a:xfrm>
            <a:off x="5181600" y="3581400"/>
            <a:ext cx="1828800" cy="1143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b="1"/>
              <a:t>7. r2 = 0</a:t>
            </a:r>
          </a:p>
          <a:p>
            <a:pPr algn="ctr"/>
            <a:r>
              <a:rPr lang="en-US" altLang="en-US" b="1"/>
              <a:t>8. r7 = r1 + r2</a:t>
            </a:r>
          </a:p>
          <a:p>
            <a:pPr algn="ctr"/>
            <a:r>
              <a:rPr lang="en-US" altLang="en-US" b="1"/>
              <a:t>9: r3 = 4</a:t>
            </a:r>
          </a:p>
        </p:txBody>
      </p:sp>
      <p:sp>
        <p:nvSpPr>
          <p:cNvPr id="28680" name="Rectangle 8"/>
          <p:cNvSpPr>
            <a:spLocks noChangeArrowheads="1"/>
          </p:cNvSpPr>
          <p:nvPr/>
        </p:nvSpPr>
        <p:spPr bwMode="auto">
          <a:xfrm>
            <a:off x="4038600" y="5334000"/>
            <a:ext cx="1828800" cy="1143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b="1"/>
              <a:t>10: r3 = r3 + r7</a:t>
            </a:r>
          </a:p>
          <a:p>
            <a:pPr algn="ctr"/>
            <a:r>
              <a:rPr lang="en-US" altLang="en-US" b="1"/>
              <a:t>11: r1 = r2 – r8</a:t>
            </a:r>
          </a:p>
          <a:p>
            <a:pPr algn="ctr"/>
            <a:r>
              <a:rPr lang="en-US" altLang="en-US" b="1"/>
              <a:t>12: r3 = r1 * 2</a:t>
            </a:r>
          </a:p>
        </p:txBody>
      </p:sp>
      <p:sp>
        <p:nvSpPr>
          <p:cNvPr id="28681" name="Line 9"/>
          <p:cNvSpPr>
            <a:spLocks noChangeShapeType="1"/>
          </p:cNvSpPr>
          <p:nvPr/>
        </p:nvSpPr>
        <p:spPr bwMode="auto">
          <a:xfrm flipH="1">
            <a:off x="3581400" y="2971800"/>
            <a:ext cx="106680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82" name="Line 10"/>
          <p:cNvSpPr>
            <a:spLocks noChangeShapeType="1"/>
          </p:cNvSpPr>
          <p:nvPr/>
        </p:nvSpPr>
        <p:spPr bwMode="auto">
          <a:xfrm>
            <a:off x="4800600" y="2971800"/>
            <a:ext cx="129540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83" name="Line 11"/>
          <p:cNvSpPr>
            <a:spLocks noChangeShapeType="1"/>
          </p:cNvSpPr>
          <p:nvPr/>
        </p:nvSpPr>
        <p:spPr bwMode="auto">
          <a:xfrm flipH="1">
            <a:off x="5105400" y="4724400"/>
            <a:ext cx="99060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84" name="Line 12"/>
          <p:cNvSpPr>
            <a:spLocks noChangeShapeType="1"/>
          </p:cNvSpPr>
          <p:nvPr/>
        </p:nvSpPr>
        <p:spPr bwMode="auto">
          <a:xfrm>
            <a:off x="3505200" y="4724400"/>
            <a:ext cx="137160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85" name="Text Box 13"/>
          <p:cNvSpPr txBox="1">
            <a:spLocks noChangeArrowheads="1"/>
          </p:cNvSpPr>
          <p:nvPr/>
        </p:nvSpPr>
        <p:spPr bwMode="auto">
          <a:xfrm>
            <a:off x="3200400" y="1825625"/>
            <a:ext cx="603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BB1</a:t>
            </a:r>
          </a:p>
        </p:txBody>
      </p:sp>
      <p:sp>
        <p:nvSpPr>
          <p:cNvPr id="28686" name="Text Box 14"/>
          <p:cNvSpPr txBox="1">
            <a:spLocks noChangeArrowheads="1"/>
          </p:cNvSpPr>
          <p:nvPr/>
        </p:nvSpPr>
        <p:spPr bwMode="auto">
          <a:xfrm>
            <a:off x="1965325" y="3543300"/>
            <a:ext cx="603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BB2</a:t>
            </a:r>
          </a:p>
        </p:txBody>
      </p:sp>
      <p:sp>
        <p:nvSpPr>
          <p:cNvPr id="28687" name="Text Box 15"/>
          <p:cNvSpPr txBox="1">
            <a:spLocks noChangeArrowheads="1"/>
          </p:cNvSpPr>
          <p:nvPr/>
        </p:nvSpPr>
        <p:spPr bwMode="auto">
          <a:xfrm>
            <a:off x="4632325" y="3543300"/>
            <a:ext cx="603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BB3</a:t>
            </a:r>
          </a:p>
        </p:txBody>
      </p:sp>
      <p:sp>
        <p:nvSpPr>
          <p:cNvPr id="28688" name="Text Box 16"/>
          <p:cNvSpPr txBox="1">
            <a:spLocks noChangeArrowheads="1"/>
          </p:cNvSpPr>
          <p:nvPr/>
        </p:nvSpPr>
        <p:spPr bwMode="auto">
          <a:xfrm>
            <a:off x="3429000" y="5254625"/>
            <a:ext cx="603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BB4</a:t>
            </a:r>
          </a:p>
        </p:txBody>
      </p:sp>
      <p:sp>
        <p:nvSpPr>
          <p:cNvPr id="28689" name="TextBox 2"/>
          <p:cNvSpPr txBox="1">
            <a:spLocks noChangeArrowheads="1"/>
          </p:cNvSpPr>
          <p:nvPr/>
        </p:nvSpPr>
        <p:spPr bwMode="auto">
          <a:xfrm>
            <a:off x="2755900" y="2193925"/>
            <a:ext cx="102711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GEN = r2</a:t>
            </a:r>
          </a:p>
          <a:p>
            <a:r>
              <a:rPr lang="en-US" altLang="en-US" sz="1200"/>
              <a:t>KILL = r1,r8 </a:t>
            </a:r>
          </a:p>
        </p:txBody>
      </p:sp>
      <p:sp>
        <p:nvSpPr>
          <p:cNvPr id="28690" name="TextBox 18"/>
          <p:cNvSpPr txBox="1">
            <a:spLocks noChangeArrowheads="1"/>
          </p:cNvSpPr>
          <p:nvPr/>
        </p:nvSpPr>
        <p:spPr bwMode="auto">
          <a:xfrm>
            <a:off x="1563688" y="3973513"/>
            <a:ext cx="1027112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GEN = r1,r5</a:t>
            </a:r>
          </a:p>
          <a:p>
            <a:r>
              <a:rPr lang="en-US" altLang="en-US" sz="1200"/>
              <a:t>KILL = r3,r7 </a:t>
            </a:r>
          </a:p>
        </p:txBody>
      </p:sp>
      <p:sp>
        <p:nvSpPr>
          <p:cNvPr id="28691" name="TextBox 19"/>
          <p:cNvSpPr txBox="1">
            <a:spLocks noChangeArrowheads="1"/>
          </p:cNvSpPr>
          <p:nvPr/>
        </p:nvSpPr>
        <p:spPr bwMode="auto">
          <a:xfrm>
            <a:off x="2568575" y="5768975"/>
            <a:ext cx="1292225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GEN = r2,r3,r7,r8</a:t>
            </a:r>
          </a:p>
          <a:p>
            <a:r>
              <a:rPr lang="en-US" altLang="en-US" sz="1200"/>
              <a:t>KILL = r1 </a:t>
            </a:r>
          </a:p>
        </p:txBody>
      </p:sp>
      <p:sp>
        <p:nvSpPr>
          <p:cNvPr id="28692" name="TextBox 20"/>
          <p:cNvSpPr txBox="1">
            <a:spLocks noChangeArrowheads="1"/>
          </p:cNvSpPr>
          <p:nvPr/>
        </p:nvSpPr>
        <p:spPr bwMode="auto">
          <a:xfrm>
            <a:off x="7046913" y="3887788"/>
            <a:ext cx="1192212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GEN = r1</a:t>
            </a:r>
          </a:p>
          <a:p>
            <a:r>
              <a:rPr lang="en-US" altLang="en-US" sz="1200"/>
              <a:t>KILL = r2,r3,r7 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Class Problem</a:t>
            </a:r>
          </a:p>
        </p:txBody>
      </p:sp>
      <p:sp>
        <p:nvSpPr>
          <p:cNvPr id="29699" name="Rectangle 3"/>
          <p:cNvSpPr>
            <a:spLocks noChangeArrowheads="1"/>
          </p:cNvSpPr>
          <p:nvPr/>
        </p:nvSpPr>
        <p:spPr bwMode="auto">
          <a:xfrm>
            <a:off x="3962400" y="1752600"/>
            <a:ext cx="1447800" cy="9144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b="1"/>
              <a:t>1. r1 = 3</a:t>
            </a:r>
          </a:p>
          <a:p>
            <a:pPr algn="ctr"/>
            <a:r>
              <a:rPr lang="en-US" altLang="en-US" b="1"/>
              <a:t>2. r2 = r3</a:t>
            </a:r>
          </a:p>
          <a:p>
            <a:pPr algn="ctr"/>
            <a:r>
              <a:rPr lang="en-US" altLang="en-US" b="1"/>
              <a:t>3. r3 = r4</a:t>
            </a:r>
          </a:p>
        </p:txBody>
      </p:sp>
      <p:sp>
        <p:nvSpPr>
          <p:cNvPr id="29700" name="Rectangle 4"/>
          <p:cNvSpPr>
            <a:spLocks noChangeArrowheads="1"/>
          </p:cNvSpPr>
          <p:nvPr/>
        </p:nvSpPr>
        <p:spPr bwMode="auto">
          <a:xfrm>
            <a:off x="3962400" y="3124200"/>
            <a:ext cx="1447800" cy="6858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b="1"/>
              <a:t>4. r1 = r1 + 1</a:t>
            </a:r>
          </a:p>
          <a:p>
            <a:pPr algn="ctr"/>
            <a:r>
              <a:rPr lang="en-US" altLang="en-US" b="1"/>
              <a:t>5. r7 = r1 * r2</a:t>
            </a:r>
          </a:p>
        </p:txBody>
      </p:sp>
      <p:sp>
        <p:nvSpPr>
          <p:cNvPr id="29701" name="Rectangle 5"/>
          <p:cNvSpPr>
            <a:spLocks noChangeArrowheads="1"/>
          </p:cNvSpPr>
          <p:nvPr/>
        </p:nvSpPr>
        <p:spPr bwMode="auto">
          <a:xfrm>
            <a:off x="2819400" y="4343400"/>
            <a:ext cx="1447800" cy="381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b="1"/>
              <a:t>6. r4 = r4 + 1</a:t>
            </a:r>
          </a:p>
        </p:txBody>
      </p:sp>
      <p:sp>
        <p:nvSpPr>
          <p:cNvPr id="29702" name="Rectangle 6"/>
          <p:cNvSpPr>
            <a:spLocks noChangeArrowheads="1"/>
          </p:cNvSpPr>
          <p:nvPr/>
        </p:nvSpPr>
        <p:spPr bwMode="auto">
          <a:xfrm>
            <a:off x="5105400" y="4343400"/>
            <a:ext cx="1447800" cy="381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b="1"/>
              <a:t>7. r4 = r3 + r2</a:t>
            </a:r>
          </a:p>
        </p:txBody>
      </p:sp>
      <p:sp>
        <p:nvSpPr>
          <p:cNvPr id="29703" name="Rectangle 7"/>
          <p:cNvSpPr>
            <a:spLocks noChangeArrowheads="1"/>
          </p:cNvSpPr>
          <p:nvPr/>
        </p:nvSpPr>
        <p:spPr bwMode="auto">
          <a:xfrm>
            <a:off x="4114800" y="5181600"/>
            <a:ext cx="1447800" cy="381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b="1"/>
              <a:t>8. r8 = 8</a:t>
            </a:r>
          </a:p>
        </p:txBody>
      </p:sp>
      <p:sp>
        <p:nvSpPr>
          <p:cNvPr id="29704" name="Rectangle 8"/>
          <p:cNvSpPr>
            <a:spLocks noChangeArrowheads="1"/>
          </p:cNvSpPr>
          <p:nvPr/>
        </p:nvSpPr>
        <p:spPr bwMode="auto">
          <a:xfrm>
            <a:off x="4114800" y="6096000"/>
            <a:ext cx="1447800" cy="381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b="1"/>
              <a:t>9. r9 = r7 + r8</a:t>
            </a:r>
          </a:p>
        </p:txBody>
      </p:sp>
      <p:sp>
        <p:nvSpPr>
          <p:cNvPr id="29705" name="Line 9"/>
          <p:cNvSpPr>
            <a:spLocks noChangeShapeType="1"/>
          </p:cNvSpPr>
          <p:nvPr/>
        </p:nvSpPr>
        <p:spPr bwMode="auto">
          <a:xfrm>
            <a:off x="4724400" y="2667000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06" name="Line 10"/>
          <p:cNvSpPr>
            <a:spLocks noChangeShapeType="1"/>
          </p:cNvSpPr>
          <p:nvPr/>
        </p:nvSpPr>
        <p:spPr bwMode="auto">
          <a:xfrm flipH="1">
            <a:off x="3810000" y="3810000"/>
            <a:ext cx="83820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07" name="Line 11"/>
          <p:cNvSpPr>
            <a:spLocks noChangeShapeType="1"/>
          </p:cNvSpPr>
          <p:nvPr/>
        </p:nvSpPr>
        <p:spPr bwMode="auto">
          <a:xfrm>
            <a:off x="4724400" y="3810000"/>
            <a:ext cx="91440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08" name="Line 12"/>
          <p:cNvSpPr>
            <a:spLocks noChangeShapeType="1"/>
          </p:cNvSpPr>
          <p:nvPr/>
        </p:nvSpPr>
        <p:spPr bwMode="auto">
          <a:xfrm>
            <a:off x="3810000" y="4724400"/>
            <a:ext cx="8382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09" name="Line 13"/>
          <p:cNvSpPr>
            <a:spLocks noChangeShapeType="1"/>
          </p:cNvSpPr>
          <p:nvPr/>
        </p:nvSpPr>
        <p:spPr bwMode="auto">
          <a:xfrm flipH="1">
            <a:off x="4953000" y="4724400"/>
            <a:ext cx="7620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10" name="Line 14"/>
          <p:cNvSpPr>
            <a:spLocks noChangeShapeType="1"/>
          </p:cNvSpPr>
          <p:nvPr/>
        </p:nvSpPr>
        <p:spPr bwMode="auto">
          <a:xfrm>
            <a:off x="4800600" y="5562600"/>
            <a:ext cx="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11" name="Line 15"/>
          <p:cNvSpPr>
            <a:spLocks noChangeShapeType="1"/>
          </p:cNvSpPr>
          <p:nvPr/>
        </p:nvSpPr>
        <p:spPr bwMode="auto">
          <a:xfrm>
            <a:off x="4267200" y="55626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12" name="Line 16"/>
          <p:cNvSpPr>
            <a:spLocks noChangeShapeType="1"/>
          </p:cNvSpPr>
          <p:nvPr/>
        </p:nvSpPr>
        <p:spPr bwMode="auto">
          <a:xfrm flipH="1">
            <a:off x="2590800" y="5791200"/>
            <a:ext cx="167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13" name="Line 17"/>
          <p:cNvSpPr>
            <a:spLocks noChangeShapeType="1"/>
          </p:cNvSpPr>
          <p:nvPr/>
        </p:nvSpPr>
        <p:spPr bwMode="auto">
          <a:xfrm flipV="1">
            <a:off x="2590800" y="2895600"/>
            <a:ext cx="0" cy="2895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14" name="Line 18"/>
          <p:cNvSpPr>
            <a:spLocks noChangeShapeType="1"/>
          </p:cNvSpPr>
          <p:nvPr/>
        </p:nvSpPr>
        <p:spPr bwMode="auto">
          <a:xfrm>
            <a:off x="2590800" y="2895600"/>
            <a:ext cx="1524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15" name="Line 19"/>
          <p:cNvSpPr>
            <a:spLocks noChangeShapeType="1"/>
          </p:cNvSpPr>
          <p:nvPr/>
        </p:nvSpPr>
        <p:spPr bwMode="auto">
          <a:xfrm>
            <a:off x="4114800" y="28956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16" name="Text Box 20"/>
          <p:cNvSpPr txBox="1">
            <a:spLocks noChangeArrowheads="1"/>
          </p:cNvSpPr>
          <p:nvPr/>
        </p:nvSpPr>
        <p:spPr bwMode="auto">
          <a:xfrm>
            <a:off x="0" y="1382713"/>
            <a:ext cx="2451100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Compute liveness</a:t>
            </a:r>
          </a:p>
          <a:p>
            <a:r>
              <a:rPr lang="en-US" altLang="en-US" sz="1200"/>
              <a:t>    Calculate GEN/KILL for each BB</a:t>
            </a:r>
          </a:p>
          <a:p>
            <a:r>
              <a:rPr lang="en-US" altLang="en-US" sz="1200"/>
              <a:t>    Calculate IN/OUT for each BB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From Last Time: Homework Problem</a:t>
            </a:r>
          </a:p>
        </p:txBody>
      </p:sp>
      <p:sp>
        <p:nvSpPr>
          <p:cNvPr id="8195" name="Text Box 3"/>
          <p:cNvSpPr txBox="1">
            <a:spLocks noChangeArrowheads="1"/>
          </p:cNvSpPr>
          <p:nvPr/>
        </p:nvSpPr>
        <p:spPr bwMode="auto">
          <a:xfrm>
            <a:off x="1355725" y="1843088"/>
            <a:ext cx="2085975" cy="2835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>
                <a:solidFill>
                  <a:schemeClr val="tx1"/>
                </a:solidFill>
              </a:rPr>
              <a:t>if (a &gt; 0) {</a:t>
            </a:r>
          </a:p>
          <a:p>
            <a:r>
              <a:rPr lang="en-US" altLang="en-US" sz="2000">
                <a:solidFill>
                  <a:schemeClr val="tx1"/>
                </a:solidFill>
              </a:rPr>
              <a:t>    r = t + s</a:t>
            </a:r>
          </a:p>
          <a:p>
            <a:r>
              <a:rPr lang="en-US" altLang="en-US" sz="2000">
                <a:solidFill>
                  <a:schemeClr val="tx1"/>
                </a:solidFill>
              </a:rPr>
              <a:t>    if (b &gt; 0 || c &gt; 0)</a:t>
            </a:r>
          </a:p>
          <a:p>
            <a:r>
              <a:rPr lang="en-US" altLang="en-US" sz="2000">
                <a:solidFill>
                  <a:schemeClr val="tx1"/>
                </a:solidFill>
              </a:rPr>
              <a:t>        u = v + 1</a:t>
            </a:r>
          </a:p>
          <a:p>
            <a:r>
              <a:rPr lang="en-US" altLang="en-US" sz="2000">
                <a:solidFill>
                  <a:schemeClr val="tx1"/>
                </a:solidFill>
              </a:rPr>
              <a:t>    else if (d &gt; 0)</a:t>
            </a:r>
          </a:p>
          <a:p>
            <a:r>
              <a:rPr lang="en-US" altLang="en-US" sz="2000">
                <a:solidFill>
                  <a:schemeClr val="tx1"/>
                </a:solidFill>
              </a:rPr>
              <a:t>        x = y + 1</a:t>
            </a:r>
          </a:p>
          <a:p>
            <a:r>
              <a:rPr lang="en-US" altLang="en-US" sz="2000">
                <a:solidFill>
                  <a:schemeClr val="tx1"/>
                </a:solidFill>
              </a:rPr>
              <a:t>    else</a:t>
            </a:r>
          </a:p>
          <a:p>
            <a:r>
              <a:rPr lang="en-US" altLang="en-US" sz="2000">
                <a:solidFill>
                  <a:schemeClr val="tx1"/>
                </a:solidFill>
              </a:rPr>
              <a:t>        z = z + 1</a:t>
            </a:r>
          </a:p>
          <a:p>
            <a:r>
              <a:rPr lang="en-US" altLang="en-US" sz="2000">
                <a:solidFill>
                  <a:schemeClr val="tx1"/>
                </a:solidFill>
              </a:rPr>
              <a:t>}</a:t>
            </a:r>
          </a:p>
        </p:txBody>
      </p:sp>
      <p:sp>
        <p:nvSpPr>
          <p:cNvPr id="8196" name="Text Box 4"/>
          <p:cNvSpPr txBox="1">
            <a:spLocks noChangeArrowheads="1"/>
          </p:cNvSpPr>
          <p:nvPr/>
        </p:nvSpPr>
        <p:spPr bwMode="auto">
          <a:xfrm>
            <a:off x="1143000" y="5102225"/>
            <a:ext cx="2570163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457200" indent="-4572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AutoNum type="alphaLcPeriod"/>
            </a:pPr>
            <a:r>
              <a:rPr lang="en-US" altLang="en-US" sz="2000">
                <a:solidFill>
                  <a:schemeClr val="tx1"/>
                </a:solidFill>
              </a:rPr>
              <a:t>Draw the CFG</a:t>
            </a:r>
          </a:p>
          <a:p>
            <a:pPr>
              <a:buFontTx/>
              <a:buAutoNum type="alphaLcPeriod"/>
            </a:pPr>
            <a:r>
              <a:rPr lang="en-US" altLang="en-US" sz="2000">
                <a:solidFill>
                  <a:schemeClr val="tx1"/>
                </a:solidFill>
              </a:rPr>
              <a:t>Compute CD</a:t>
            </a:r>
          </a:p>
          <a:p>
            <a:pPr>
              <a:buFontTx/>
              <a:buAutoNum type="alphaLcPeriod"/>
            </a:pPr>
            <a:r>
              <a:rPr lang="en-US" altLang="en-US" sz="2000">
                <a:solidFill>
                  <a:schemeClr val="tx1"/>
                </a:solidFill>
              </a:rPr>
              <a:t>If-convert the code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838200"/>
            <a:ext cx="8077200" cy="615950"/>
          </a:xfrm>
        </p:spPr>
        <p:txBody>
          <a:bodyPr/>
          <a:lstStyle/>
          <a:p>
            <a:r>
              <a:rPr lang="en-US" altLang="en-US" smtClean="0"/>
              <a:t>Homework Problem Answer</a:t>
            </a:r>
          </a:p>
        </p:txBody>
      </p:sp>
      <p:sp>
        <p:nvSpPr>
          <p:cNvPr id="9219" name="Text Box 3"/>
          <p:cNvSpPr txBox="1">
            <a:spLocks noChangeArrowheads="1"/>
          </p:cNvSpPr>
          <p:nvPr/>
        </p:nvSpPr>
        <p:spPr bwMode="auto">
          <a:xfrm>
            <a:off x="762000" y="1600200"/>
            <a:ext cx="2085975" cy="2835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>
                <a:solidFill>
                  <a:schemeClr val="tx1"/>
                </a:solidFill>
              </a:rPr>
              <a:t>if (a &gt; 0) {</a:t>
            </a:r>
          </a:p>
          <a:p>
            <a:r>
              <a:rPr lang="en-US" altLang="en-US" sz="2000">
                <a:solidFill>
                  <a:schemeClr val="tx1"/>
                </a:solidFill>
              </a:rPr>
              <a:t>    r = t + s</a:t>
            </a:r>
          </a:p>
          <a:p>
            <a:r>
              <a:rPr lang="en-US" altLang="en-US" sz="2000">
                <a:solidFill>
                  <a:schemeClr val="tx1"/>
                </a:solidFill>
              </a:rPr>
              <a:t>    if (b &gt; 0 || c &gt; 0)</a:t>
            </a:r>
          </a:p>
          <a:p>
            <a:r>
              <a:rPr lang="en-US" altLang="en-US" sz="2000">
                <a:solidFill>
                  <a:schemeClr val="tx1"/>
                </a:solidFill>
              </a:rPr>
              <a:t>        u = v + 1</a:t>
            </a:r>
          </a:p>
          <a:p>
            <a:r>
              <a:rPr lang="en-US" altLang="en-US" sz="2000">
                <a:solidFill>
                  <a:schemeClr val="tx1"/>
                </a:solidFill>
              </a:rPr>
              <a:t>    else if (d &gt; 0)</a:t>
            </a:r>
          </a:p>
          <a:p>
            <a:r>
              <a:rPr lang="en-US" altLang="en-US" sz="2000">
                <a:solidFill>
                  <a:schemeClr val="tx1"/>
                </a:solidFill>
              </a:rPr>
              <a:t>        x = y + 1</a:t>
            </a:r>
          </a:p>
          <a:p>
            <a:r>
              <a:rPr lang="en-US" altLang="en-US" sz="2000">
                <a:solidFill>
                  <a:schemeClr val="tx1"/>
                </a:solidFill>
              </a:rPr>
              <a:t>    else</a:t>
            </a:r>
          </a:p>
          <a:p>
            <a:r>
              <a:rPr lang="en-US" altLang="en-US" sz="2000">
                <a:solidFill>
                  <a:schemeClr val="tx1"/>
                </a:solidFill>
              </a:rPr>
              <a:t>        z = z + 1</a:t>
            </a:r>
          </a:p>
          <a:p>
            <a:r>
              <a:rPr lang="en-US" altLang="en-US" sz="2000">
                <a:solidFill>
                  <a:schemeClr val="tx1"/>
                </a:solidFill>
              </a:rPr>
              <a:t>}</a:t>
            </a:r>
          </a:p>
        </p:txBody>
      </p:sp>
      <p:sp>
        <p:nvSpPr>
          <p:cNvPr id="9220" name="Text Box 4"/>
          <p:cNvSpPr txBox="1">
            <a:spLocks noChangeArrowheads="1"/>
          </p:cNvSpPr>
          <p:nvPr/>
        </p:nvSpPr>
        <p:spPr bwMode="auto">
          <a:xfrm>
            <a:off x="914400" y="5791200"/>
            <a:ext cx="2570163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457200" indent="-4572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AutoNum type="alphaLcPeriod"/>
            </a:pPr>
            <a:r>
              <a:rPr lang="en-US" altLang="en-US" sz="2000">
                <a:solidFill>
                  <a:srgbClr val="FF3300"/>
                </a:solidFill>
              </a:rPr>
              <a:t>Draw the CFG</a:t>
            </a:r>
          </a:p>
          <a:p>
            <a:pPr>
              <a:buFontTx/>
              <a:buAutoNum type="alphaLcPeriod"/>
            </a:pPr>
            <a:r>
              <a:rPr lang="en-US" altLang="en-US" sz="2000">
                <a:solidFill>
                  <a:srgbClr val="FF3300"/>
                </a:solidFill>
              </a:rPr>
              <a:t>Compute CD</a:t>
            </a:r>
          </a:p>
          <a:p>
            <a:pPr>
              <a:buFontTx/>
              <a:buAutoNum type="alphaLcPeriod"/>
            </a:pPr>
            <a:r>
              <a:rPr lang="en-US" altLang="en-US" sz="2000">
                <a:solidFill>
                  <a:srgbClr val="FF3300"/>
                </a:solidFill>
              </a:rPr>
              <a:t>If-convert the code</a:t>
            </a:r>
          </a:p>
        </p:txBody>
      </p:sp>
      <p:sp>
        <p:nvSpPr>
          <p:cNvPr id="9221" name="Rectangle 5"/>
          <p:cNvSpPr>
            <a:spLocks noChangeArrowheads="1"/>
          </p:cNvSpPr>
          <p:nvPr/>
        </p:nvSpPr>
        <p:spPr bwMode="auto">
          <a:xfrm>
            <a:off x="4724400" y="23622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BB2</a:t>
            </a:r>
          </a:p>
        </p:txBody>
      </p:sp>
      <p:sp>
        <p:nvSpPr>
          <p:cNvPr id="9222" name="Rectangle 6"/>
          <p:cNvSpPr>
            <a:spLocks noChangeArrowheads="1"/>
          </p:cNvSpPr>
          <p:nvPr/>
        </p:nvSpPr>
        <p:spPr bwMode="auto">
          <a:xfrm>
            <a:off x="4419600" y="30480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BB3</a:t>
            </a:r>
          </a:p>
        </p:txBody>
      </p:sp>
      <p:sp>
        <p:nvSpPr>
          <p:cNvPr id="9223" name="Rectangle 7"/>
          <p:cNvSpPr>
            <a:spLocks noChangeArrowheads="1"/>
          </p:cNvSpPr>
          <p:nvPr/>
        </p:nvSpPr>
        <p:spPr bwMode="auto">
          <a:xfrm>
            <a:off x="4114800" y="16764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BB1</a:t>
            </a:r>
          </a:p>
        </p:txBody>
      </p:sp>
      <p:sp>
        <p:nvSpPr>
          <p:cNvPr id="9224" name="Line 8"/>
          <p:cNvSpPr>
            <a:spLocks noChangeShapeType="1"/>
          </p:cNvSpPr>
          <p:nvPr/>
        </p:nvSpPr>
        <p:spPr bwMode="auto">
          <a:xfrm>
            <a:off x="4495800" y="2133600"/>
            <a:ext cx="3810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25" name="Rectangle 9"/>
          <p:cNvSpPr>
            <a:spLocks noChangeArrowheads="1"/>
          </p:cNvSpPr>
          <p:nvPr/>
        </p:nvSpPr>
        <p:spPr bwMode="auto">
          <a:xfrm>
            <a:off x="5715000" y="38100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BB5</a:t>
            </a:r>
          </a:p>
        </p:txBody>
      </p:sp>
      <p:sp>
        <p:nvSpPr>
          <p:cNvPr id="9226" name="Line 10"/>
          <p:cNvSpPr>
            <a:spLocks noChangeShapeType="1"/>
          </p:cNvSpPr>
          <p:nvPr/>
        </p:nvSpPr>
        <p:spPr bwMode="auto">
          <a:xfrm>
            <a:off x="4800600" y="35052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27" name="Rectangle 11"/>
          <p:cNvSpPr>
            <a:spLocks noChangeArrowheads="1"/>
          </p:cNvSpPr>
          <p:nvPr/>
        </p:nvSpPr>
        <p:spPr bwMode="auto">
          <a:xfrm>
            <a:off x="3810000" y="44958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BB6</a:t>
            </a:r>
          </a:p>
        </p:txBody>
      </p:sp>
      <p:sp>
        <p:nvSpPr>
          <p:cNvPr id="9228" name="Rectangle 12"/>
          <p:cNvSpPr>
            <a:spLocks noChangeArrowheads="1"/>
          </p:cNvSpPr>
          <p:nvPr/>
        </p:nvSpPr>
        <p:spPr bwMode="auto">
          <a:xfrm>
            <a:off x="4876800" y="44958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BB7</a:t>
            </a:r>
          </a:p>
        </p:txBody>
      </p:sp>
      <p:sp>
        <p:nvSpPr>
          <p:cNvPr id="9229" name="Rectangle 13"/>
          <p:cNvSpPr>
            <a:spLocks noChangeArrowheads="1"/>
          </p:cNvSpPr>
          <p:nvPr/>
        </p:nvSpPr>
        <p:spPr bwMode="auto">
          <a:xfrm>
            <a:off x="4419600" y="38100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BB4</a:t>
            </a:r>
          </a:p>
        </p:txBody>
      </p:sp>
      <p:sp>
        <p:nvSpPr>
          <p:cNvPr id="9230" name="Line 14"/>
          <p:cNvSpPr>
            <a:spLocks noChangeShapeType="1"/>
          </p:cNvSpPr>
          <p:nvPr/>
        </p:nvSpPr>
        <p:spPr bwMode="auto">
          <a:xfrm>
            <a:off x="5105400" y="2819400"/>
            <a:ext cx="1066800" cy="990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31" name="Line 15"/>
          <p:cNvSpPr>
            <a:spLocks noChangeShapeType="1"/>
          </p:cNvSpPr>
          <p:nvPr/>
        </p:nvSpPr>
        <p:spPr bwMode="auto">
          <a:xfrm>
            <a:off x="4800600" y="3505200"/>
            <a:ext cx="914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32" name="Line 16"/>
          <p:cNvSpPr>
            <a:spLocks noChangeShapeType="1"/>
          </p:cNvSpPr>
          <p:nvPr/>
        </p:nvSpPr>
        <p:spPr bwMode="auto">
          <a:xfrm flipH="1">
            <a:off x="4800600" y="2819400"/>
            <a:ext cx="3048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33" name="Rectangle 17"/>
          <p:cNvSpPr>
            <a:spLocks noChangeArrowheads="1"/>
          </p:cNvSpPr>
          <p:nvPr/>
        </p:nvSpPr>
        <p:spPr bwMode="auto">
          <a:xfrm>
            <a:off x="4191000" y="54864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BB8</a:t>
            </a:r>
          </a:p>
        </p:txBody>
      </p:sp>
      <p:sp>
        <p:nvSpPr>
          <p:cNvPr id="9234" name="Freeform 18"/>
          <p:cNvSpPr>
            <a:spLocks/>
          </p:cNvSpPr>
          <p:nvPr/>
        </p:nvSpPr>
        <p:spPr bwMode="auto">
          <a:xfrm>
            <a:off x="3390900" y="2133600"/>
            <a:ext cx="1104900" cy="3352800"/>
          </a:xfrm>
          <a:custGeom>
            <a:avLst/>
            <a:gdLst>
              <a:gd name="T0" fmla="*/ 2147483646 w 696"/>
              <a:gd name="T1" fmla="*/ 0 h 2112"/>
              <a:gd name="T2" fmla="*/ 2147483646 w 696"/>
              <a:gd name="T3" fmla="*/ 2147483646 h 2112"/>
              <a:gd name="T4" fmla="*/ 2147483646 w 696"/>
              <a:gd name="T5" fmla="*/ 2147483646 h 2112"/>
              <a:gd name="T6" fmla="*/ 2147483646 w 696"/>
              <a:gd name="T7" fmla="*/ 2147483646 h 2112"/>
              <a:gd name="T8" fmla="*/ 2147483646 w 696"/>
              <a:gd name="T9" fmla="*/ 2147483646 h 211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696" h="2112">
                <a:moveTo>
                  <a:pt x="696" y="0"/>
                </a:moveTo>
                <a:cubicBezTo>
                  <a:pt x="536" y="60"/>
                  <a:pt x="376" y="120"/>
                  <a:pt x="264" y="336"/>
                </a:cubicBezTo>
                <a:cubicBezTo>
                  <a:pt x="152" y="552"/>
                  <a:pt x="48" y="1032"/>
                  <a:pt x="24" y="1296"/>
                </a:cubicBezTo>
                <a:cubicBezTo>
                  <a:pt x="0" y="1560"/>
                  <a:pt x="40" y="1784"/>
                  <a:pt x="120" y="1920"/>
                </a:cubicBezTo>
                <a:cubicBezTo>
                  <a:pt x="200" y="2056"/>
                  <a:pt x="352" y="2084"/>
                  <a:pt x="504" y="2112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35" name="Line 19"/>
          <p:cNvSpPr>
            <a:spLocks noChangeShapeType="1"/>
          </p:cNvSpPr>
          <p:nvPr/>
        </p:nvSpPr>
        <p:spPr bwMode="auto">
          <a:xfrm>
            <a:off x="4267200" y="4953000"/>
            <a:ext cx="30480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36" name="Line 20"/>
          <p:cNvSpPr>
            <a:spLocks noChangeShapeType="1"/>
          </p:cNvSpPr>
          <p:nvPr/>
        </p:nvSpPr>
        <p:spPr bwMode="auto">
          <a:xfrm flipH="1">
            <a:off x="4648200" y="4953000"/>
            <a:ext cx="60960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37" name="Line 21"/>
          <p:cNvSpPr>
            <a:spLocks noChangeShapeType="1"/>
          </p:cNvSpPr>
          <p:nvPr/>
        </p:nvSpPr>
        <p:spPr bwMode="auto">
          <a:xfrm flipH="1">
            <a:off x="4267200" y="4267200"/>
            <a:ext cx="5334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38" name="Line 22"/>
          <p:cNvSpPr>
            <a:spLocks noChangeShapeType="1"/>
          </p:cNvSpPr>
          <p:nvPr/>
        </p:nvSpPr>
        <p:spPr bwMode="auto">
          <a:xfrm>
            <a:off x="4800600" y="4267200"/>
            <a:ext cx="4572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39" name="Freeform 23"/>
          <p:cNvSpPr>
            <a:spLocks/>
          </p:cNvSpPr>
          <p:nvPr/>
        </p:nvSpPr>
        <p:spPr bwMode="auto">
          <a:xfrm>
            <a:off x="4953000" y="4267200"/>
            <a:ext cx="1257300" cy="1219200"/>
          </a:xfrm>
          <a:custGeom>
            <a:avLst/>
            <a:gdLst>
              <a:gd name="T0" fmla="*/ 2147483646 w 792"/>
              <a:gd name="T1" fmla="*/ 0 h 768"/>
              <a:gd name="T2" fmla="*/ 2147483646 w 792"/>
              <a:gd name="T3" fmla="*/ 2147483646 h 768"/>
              <a:gd name="T4" fmla="*/ 0 w 792"/>
              <a:gd name="T5" fmla="*/ 2147483646 h 768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792" h="768">
                <a:moveTo>
                  <a:pt x="720" y="0"/>
                </a:moveTo>
                <a:cubicBezTo>
                  <a:pt x="756" y="128"/>
                  <a:pt x="792" y="256"/>
                  <a:pt x="672" y="384"/>
                </a:cubicBezTo>
                <a:cubicBezTo>
                  <a:pt x="552" y="512"/>
                  <a:pt x="276" y="640"/>
                  <a:pt x="0" y="768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40" name="Text Box 24"/>
          <p:cNvSpPr txBox="1">
            <a:spLocks noChangeArrowheads="1"/>
          </p:cNvSpPr>
          <p:nvPr/>
        </p:nvSpPr>
        <p:spPr bwMode="auto">
          <a:xfrm>
            <a:off x="3429000" y="2133600"/>
            <a:ext cx="6413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a &lt;= 0</a:t>
            </a:r>
          </a:p>
        </p:txBody>
      </p:sp>
      <p:sp>
        <p:nvSpPr>
          <p:cNvPr id="9241" name="Text Box 25"/>
          <p:cNvSpPr txBox="1">
            <a:spLocks noChangeArrowheads="1"/>
          </p:cNvSpPr>
          <p:nvPr/>
        </p:nvSpPr>
        <p:spPr bwMode="auto">
          <a:xfrm>
            <a:off x="4953000" y="2057400"/>
            <a:ext cx="5413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a &gt; 0</a:t>
            </a:r>
          </a:p>
        </p:txBody>
      </p:sp>
      <p:sp>
        <p:nvSpPr>
          <p:cNvPr id="9242" name="Text Box 26"/>
          <p:cNvSpPr txBox="1">
            <a:spLocks noChangeArrowheads="1"/>
          </p:cNvSpPr>
          <p:nvPr/>
        </p:nvSpPr>
        <p:spPr bwMode="auto">
          <a:xfrm>
            <a:off x="5638800" y="2971800"/>
            <a:ext cx="55086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b &gt; 0</a:t>
            </a:r>
          </a:p>
        </p:txBody>
      </p:sp>
      <p:sp>
        <p:nvSpPr>
          <p:cNvPr id="9243" name="Text Box 27"/>
          <p:cNvSpPr txBox="1">
            <a:spLocks noChangeArrowheads="1"/>
          </p:cNvSpPr>
          <p:nvPr/>
        </p:nvSpPr>
        <p:spPr bwMode="auto">
          <a:xfrm>
            <a:off x="4343400" y="2743200"/>
            <a:ext cx="6508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b &lt;= 0</a:t>
            </a:r>
          </a:p>
        </p:txBody>
      </p:sp>
      <p:sp>
        <p:nvSpPr>
          <p:cNvPr id="9244" name="Text Box 28"/>
          <p:cNvSpPr txBox="1">
            <a:spLocks noChangeArrowheads="1"/>
          </p:cNvSpPr>
          <p:nvPr/>
        </p:nvSpPr>
        <p:spPr bwMode="auto">
          <a:xfrm>
            <a:off x="4114800" y="3505200"/>
            <a:ext cx="6413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c &lt;= 0</a:t>
            </a:r>
          </a:p>
        </p:txBody>
      </p:sp>
      <p:sp>
        <p:nvSpPr>
          <p:cNvPr id="9245" name="Text Box 29"/>
          <p:cNvSpPr txBox="1">
            <a:spLocks noChangeArrowheads="1"/>
          </p:cNvSpPr>
          <p:nvPr/>
        </p:nvSpPr>
        <p:spPr bwMode="auto">
          <a:xfrm>
            <a:off x="5181600" y="3352800"/>
            <a:ext cx="5413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c &gt; 0</a:t>
            </a:r>
          </a:p>
        </p:txBody>
      </p:sp>
      <p:sp>
        <p:nvSpPr>
          <p:cNvPr id="9246" name="Text Box 30"/>
          <p:cNvSpPr txBox="1">
            <a:spLocks noChangeArrowheads="1"/>
          </p:cNvSpPr>
          <p:nvPr/>
        </p:nvSpPr>
        <p:spPr bwMode="auto">
          <a:xfrm>
            <a:off x="5105400" y="4191000"/>
            <a:ext cx="55086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d &gt; 0</a:t>
            </a:r>
          </a:p>
        </p:txBody>
      </p:sp>
      <p:sp>
        <p:nvSpPr>
          <p:cNvPr id="9247" name="Text Box 31"/>
          <p:cNvSpPr txBox="1">
            <a:spLocks noChangeArrowheads="1"/>
          </p:cNvSpPr>
          <p:nvPr/>
        </p:nvSpPr>
        <p:spPr bwMode="auto">
          <a:xfrm>
            <a:off x="3733800" y="4191000"/>
            <a:ext cx="6508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d &lt;= 0</a:t>
            </a:r>
          </a:p>
        </p:txBody>
      </p:sp>
      <p:sp>
        <p:nvSpPr>
          <p:cNvPr id="9248" name="Text Box 32"/>
          <p:cNvSpPr txBox="1">
            <a:spLocks noChangeArrowheads="1"/>
          </p:cNvSpPr>
          <p:nvPr/>
        </p:nvSpPr>
        <p:spPr bwMode="auto">
          <a:xfrm>
            <a:off x="7315200" y="1524000"/>
            <a:ext cx="1346200" cy="2006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BB	CD</a:t>
            </a:r>
          </a:p>
          <a:p>
            <a:r>
              <a:rPr lang="en-US" altLang="en-US" sz="1400"/>
              <a:t>1	-</a:t>
            </a:r>
          </a:p>
          <a:p>
            <a:r>
              <a:rPr lang="en-US" altLang="en-US" sz="1400"/>
              <a:t>2	1</a:t>
            </a:r>
          </a:p>
          <a:p>
            <a:r>
              <a:rPr lang="en-US" altLang="en-US" sz="1400"/>
              <a:t>3	-2</a:t>
            </a:r>
          </a:p>
          <a:p>
            <a:r>
              <a:rPr lang="en-US" altLang="en-US" sz="1400"/>
              <a:t>4	-3</a:t>
            </a:r>
          </a:p>
          <a:p>
            <a:r>
              <a:rPr lang="en-US" altLang="en-US" sz="1400"/>
              <a:t>5	2,3</a:t>
            </a:r>
          </a:p>
          <a:p>
            <a:r>
              <a:rPr lang="en-US" altLang="en-US" sz="1400"/>
              <a:t>6	-4</a:t>
            </a:r>
          </a:p>
          <a:p>
            <a:r>
              <a:rPr lang="en-US" altLang="en-US" sz="1400"/>
              <a:t>7	4</a:t>
            </a:r>
          </a:p>
          <a:p>
            <a:r>
              <a:rPr lang="en-US" altLang="en-US" sz="1400"/>
              <a:t>8	-</a:t>
            </a:r>
          </a:p>
        </p:txBody>
      </p:sp>
      <p:sp>
        <p:nvSpPr>
          <p:cNvPr id="9249" name="Text Box 33"/>
          <p:cNvSpPr txBox="1">
            <a:spLocks noChangeArrowheads="1"/>
          </p:cNvSpPr>
          <p:nvPr/>
        </p:nvSpPr>
        <p:spPr bwMode="auto">
          <a:xfrm>
            <a:off x="6629400" y="4267200"/>
            <a:ext cx="3109913" cy="2292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p3 = 0</a:t>
            </a:r>
          </a:p>
          <a:p>
            <a:r>
              <a:rPr lang="en-US" altLang="en-US" sz="1600"/>
              <a:t>p1 = CMPP.UN (a &gt; 0) if T</a:t>
            </a:r>
          </a:p>
          <a:p>
            <a:r>
              <a:rPr lang="en-US" altLang="en-US" sz="1600"/>
              <a:t>r = t + s if p1</a:t>
            </a:r>
          </a:p>
          <a:p>
            <a:r>
              <a:rPr lang="en-US" altLang="en-US" sz="1600"/>
              <a:t>p2,p3 = CMPP.UC.ON (b &gt; 0) if p1</a:t>
            </a:r>
          </a:p>
          <a:p>
            <a:r>
              <a:rPr lang="en-US" altLang="en-US" sz="1600"/>
              <a:t>p4,p3 = CMPP.UC.ON (c &gt; 0) if p2</a:t>
            </a:r>
          </a:p>
          <a:p>
            <a:r>
              <a:rPr lang="en-US" altLang="en-US" sz="1600"/>
              <a:t>u = v + 1 if p3</a:t>
            </a:r>
          </a:p>
          <a:p>
            <a:r>
              <a:rPr lang="en-US" altLang="en-US" sz="1600"/>
              <a:t>p5,p6 = CMPP.UC.UN (d &gt; 0) if p4</a:t>
            </a:r>
          </a:p>
          <a:p>
            <a:r>
              <a:rPr lang="en-US" altLang="en-US" sz="1600"/>
              <a:t>x = y + 1 if p6</a:t>
            </a:r>
          </a:p>
          <a:p>
            <a:r>
              <a:rPr lang="en-US" altLang="en-US" sz="1600"/>
              <a:t>z = z + 1 if p5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When to Apply If-conversion?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990600" y="1641475"/>
            <a:ext cx="4343400" cy="521652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000" smtClean="0"/>
              <a:t>Positives</a:t>
            </a:r>
          </a:p>
          <a:p>
            <a:pPr lvl="1">
              <a:lnSpc>
                <a:spcPct val="90000"/>
              </a:lnSpc>
            </a:pPr>
            <a:r>
              <a:rPr lang="en-US" altLang="en-US" sz="1800" smtClean="0"/>
              <a:t>Remove branch</a:t>
            </a:r>
          </a:p>
          <a:p>
            <a:pPr lvl="2">
              <a:lnSpc>
                <a:spcPct val="90000"/>
              </a:lnSpc>
            </a:pPr>
            <a:r>
              <a:rPr lang="en-US" altLang="en-US" sz="1600" smtClean="0"/>
              <a:t>No disruption to sequential fetch</a:t>
            </a:r>
          </a:p>
          <a:p>
            <a:pPr lvl="2">
              <a:lnSpc>
                <a:spcPct val="90000"/>
              </a:lnSpc>
            </a:pPr>
            <a:r>
              <a:rPr lang="en-US" altLang="en-US" sz="1600" smtClean="0"/>
              <a:t>No prediction or mispredict</a:t>
            </a:r>
          </a:p>
          <a:p>
            <a:pPr lvl="2">
              <a:lnSpc>
                <a:spcPct val="90000"/>
              </a:lnSpc>
            </a:pPr>
            <a:r>
              <a:rPr lang="en-US" altLang="en-US" sz="1600" smtClean="0"/>
              <a:t>No draining of pipeline for mispredict</a:t>
            </a:r>
          </a:p>
          <a:p>
            <a:pPr lvl="2">
              <a:lnSpc>
                <a:spcPct val="90000"/>
              </a:lnSpc>
            </a:pPr>
            <a:r>
              <a:rPr lang="en-US" altLang="en-US" sz="1600" smtClean="0"/>
              <a:t>No use of branch resource</a:t>
            </a:r>
          </a:p>
          <a:p>
            <a:pPr lvl="1">
              <a:lnSpc>
                <a:spcPct val="90000"/>
              </a:lnSpc>
            </a:pPr>
            <a:r>
              <a:rPr lang="en-US" altLang="en-US" sz="1800" smtClean="0"/>
              <a:t>Increase potential for operation overlap</a:t>
            </a:r>
          </a:p>
          <a:p>
            <a:pPr lvl="2">
              <a:lnSpc>
                <a:spcPct val="90000"/>
              </a:lnSpc>
            </a:pPr>
            <a:r>
              <a:rPr lang="en-US" altLang="en-US" sz="1600" smtClean="0"/>
              <a:t>Creates larger basic blocks</a:t>
            </a:r>
          </a:p>
          <a:p>
            <a:pPr lvl="2">
              <a:lnSpc>
                <a:spcPct val="90000"/>
              </a:lnSpc>
            </a:pPr>
            <a:r>
              <a:rPr lang="en-US" altLang="en-US" sz="1600" smtClean="0"/>
              <a:t>Convert control dependences into data dependences</a:t>
            </a:r>
          </a:p>
          <a:p>
            <a:pPr lvl="1">
              <a:lnSpc>
                <a:spcPct val="90000"/>
              </a:lnSpc>
            </a:pPr>
            <a:r>
              <a:rPr lang="en-US" altLang="en-US" sz="1800" smtClean="0"/>
              <a:t>Enable more aggressive compiler xforms</a:t>
            </a:r>
          </a:p>
          <a:p>
            <a:pPr lvl="2">
              <a:lnSpc>
                <a:spcPct val="90000"/>
              </a:lnSpc>
            </a:pPr>
            <a:r>
              <a:rPr lang="en-US" altLang="en-US" sz="1600" smtClean="0"/>
              <a:t>Software pipelining</a:t>
            </a:r>
          </a:p>
          <a:p>
            <a:pPr lvl="2">
              <a:lnSpc>
                <a:spcPct val="90000"/>
              </a:lnSpc>
            </a:pPr>
            <a:r>
              <a:rPr lang="en-US" altLang="en-US" sz="1600" smtClean="0"/>
              <a:t>Height reduction</a:t>
            </a:r>
          </a:p>
          <a:p>
            <a:pPr>
              <a:lnSpc>
                <a:spcPct val="90000"/>
              </a:lnSpc>
            </a:pPr>
            <a:r>
              <a:rPr lang="en-US" altLang="en-US" sz="2000" smtClean="0"/>
              <a:t>What about the negatives?</a:t>
            </a:r>
          </a:p>
          <a:p>
            <a:pPr lvl="1">
              <a:lnSpc>
                <a:spcPct val="90000"/>
              </a:lnSpc>
            </a:pPr>
            <a:endParaRPr lang="en-US" altLang="en-US" sz="1800" smtClean="0"/>
          </a:p>
        </p:txBody>
      </p:sp>
      <p:sp>
        <p:nvSpPr>
          <p:cNvPr id="10244" name="Rectangle 4"/>
          <p:cNvSpPr>
            <a:spLocks noChangeArrowheads="1"/>
          </p:cNvSpPr>
          <p:nvPr/>
        </p:nvSpPr>
        <p:spPr bwMode="auto">
          <a:xfrm>
            <a:off x="6645275" y="3006725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BB2</a:t>
            </a:r>
          </a:p>
        </p:txBody>
      </p:sp>
      <p:sp>
        <p:nvSpPr>
          <p:cNvPr id="10245" name="Rectangle 5"/>
          <p:cNvSpPr>
            <a:spLocks noChangeArrowheads="1"/>
          </p:cNvSpPr>
          <p:nvPr/>
        </p:nvSpPr>
        <p:spPr bwMode="auto">
          <a:xfrm>
            <a:off x="7254875" y="3844925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BB4</a:t>
            </a:r>
          </a:p>
        </p:txBody>
      </p:sp>
      <p:sp>
        <p:nvSpPr>
          <p:cNvPr id="10246" name="Rectangle 6"/>
          <p:cNvSpPr>
            <a:spLocks noChangeArrowheads="1"/>
          </p:cNvSpPr>
          <p:nvPr/>
        </p:nvSpPr>
        <p:spPr bwMode="auto">
          <a:xfrm>
            <a:off x="7254875" y="5445125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BB6</a:t>
            </a:r>
          </a:p>
        </p:txBody>
      </p:sp>
      <p:sp>
        <p:nvSpPr>
          <p:cNvPr id="10247" name="Line 7"/>
          <p:cNvSpPr>
            <a:spLocks noChangeShapeType="1"/>
          </p:cNvSpPr>
          <p:nvPr/>
        </p:nvSpPr>
        <p:spPr bwMode="auto">
          <a:xfrm>
            <a:off x="7026275" y="3463925"/>
            <a:ext cx="5334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48" name="Rectangle 8"/>
          <p:cNvSpPr>
            <a:spLocks noChangeArrowheads="1"/>
          </p:cNvSpPr>
          <p:nvPr/>
        </p:nvSpPr>
        <p:spPr bwMode="auto">
          <a:xfrm>
            <a:off x="6645275" y="4606925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BB5</a:t>
            </a:r>
          </a:p>
        </p:txBody>
      </p:sp>
      <p:sp>
        <p:nvSpPr>
          <p:cNvPr id="10249" name="Line 9"/>
          <p:cNvSpPr>
            <a:spLocks noChangeShapeType="1"/>
          </p:cNvSpPr>
          <p:nvPr/>
        </p:nvSpPr>
        <p:spPr bwMode="auto">
          <a:xfrm flipH="1">
            <a:off x="7635875" y="3463925"/>
            <a:ext cx="5334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50" name="Rectangle 10"/>
          <p:cNvSpPr>
            <a:spLocks noChangeArrowheads="1"/>
          </p:cNvSpPr>
          <p:nvPr/>
        </p:nvSpPr>
        <p:spPr bwMode="auto">
          <a:xfrm>
            <a:off x="7254875" y="2244725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BB1</a:t>
            </a:r>
          </a:p>
        </p:txBody>
      </p:sp>
      <p:sp>
        <p:nvSpPr>
          <p:cNvPr id="10251" name="Line 11"/>
          <p:cNvSpPr>
            <a:spLocks noChangeShapeType="1"/>
          </p:cNvSpPr>
          <p:nvPr/>
        </p:nvSpPr>
        <p:spPr bwMode="auto">
          <a:xfrm flipH="1">
            <a:off x="7026275" y="2701925"/>
            <a:ext cx="6096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52" name="Line 12"/>
          <p:cNvSpPr>
            <a:spLocks noChangeShapeType="1"/>
          </p:cNvSpPr>
          <p:nvPr/>
        </p:nvSpPr>
        <p:spPr bwMode="auto">
          <a:xfrm>
            <a:off x="7635875" y="2701925"/>
            <a:ext cx="533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53" name="Rectangle 13"/>
          <p:cNvSpPr>
            <a:spLocks noChangeArrowheads="1"/>
          </p:cNvSpPr>
          <p:nvPr/>
        </p:nvSpPr>
        <p:spPr bwMode="auto">
          <a:xfrm>
            <a:off x="7864475" y="3006725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BB3</a:t>
            </a:r>
          </a:p>
        </p:txBody>
      </p:sp>
      <p:sp>
        <p:nvSpPr>
          <p:cNvPr id="10254" name="Line 14"/>
          <p:cNvSpPr>
            <a:spLocks noChangeShapeType="1"/>
          </p:cNvSpPr>
          <p:nvPr/>
        </p:nvSpPr>
        <p:spPr bwMode="auto">
          <a:xfrm flipH="1" flipV="1">
            <a:off x="5654675" y="6130925"/>
            <a:ext cx="1981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55" name="Line 15"/>
          <p:cNvSpPr>
            <a:spLocks noChangeShapeType="1"/>
          </p:cNvSpPr>
          <p:nvPr/>
        </p:nvSpPr>
        <p:spPr bwMode="auto">
          <a:xfrm flipV="1">
            <a:off x="5654675" y="1939925"/>
            <a:ext cx="0" cy="419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56" name="Line 16"/>
          <p:cNvSpPr>
            <a:spLocks noChangeShapeType="1"/>
          </p:cNvSpPr>
          <p:nvPr/>
        </p:nvSpPr>
        <p:spPr bwMode="auto">
          <a:xfrm>
            <a:off x="5654675" y="1939925"/>
            <a:ext cx="182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57" name="Line 17"/>
          <p:cNvSpPr>
            <a:spLocks noChangeShapeType="1"/>
          </p:cNvSpPr>
          <p:nvPr/>
        </p:nvSpPr>
        <p:spPr bwMode="auto">
          <a:xfrm>
            <a:off x="7483475" y="193992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58" name="Line 18"/>
          <p:cNvSpPr>
            <a:spLocks noChangeShapeType="1"/>
          </p:cNvSpPr>
          <p:nvPr/>
        </p:nvSpPr>
        <p:spPr bwMode="auto">
          <a:xfrm flipH="1">
            <a:off x="7026275" y="4302125"/>
            <a:ext cx="6096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59" name="Line 19"/>
          <p:cNvSpPr>
            <a:spLocks noChangeShapeType="1"/>
          </p:cNvSpPr>
          <p:nvPr/>
        </p:nvSpPr>
        <p:spPr bwMode="auto">
          <a:xfrm>
            <a:off x="7102475" y="5064125"/>
            <a:ext cx="5334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60" name="Line 20"/>
          <p:cNvSpPr>
            <a:spLocks noChangeShapeType="1"/>
          </p:cNvSpPr>
          <p:nvPr/>
        </p:nvSpPr>
        <p:spPr bwMode="auto">
          <a:xfrm>
            <a:off x="7712075" y="4302125"/>
            <a:ext cx="0" cy="1143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61" name="Line 21"/>
          <p:cNvSpPr>
            <a:spLocks noChangeShapeType="1"/>
          </p:cNvSpPr>
          <p:nvPr/>
        </p:nvSpPr>
        <p:spPr bwMode="auto">
          <a:xfrm>
            <a:off x="7635875" y="5902325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62" name="Text Box 22"/>
          <p:cNvSpPr txBox="1">
            <a:spLocks noChangeArrowheads="1"/>
          </p:cNvSpPr>
          <p:nvPr/>
        </p:nvSpPr>
        <p:spPr bwMode="auto">
          <a:xfrm>
            <a:off x="6781800" y="2587625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80</a:t>
            </a:r>
          </a:p>
        </p:txBody>
      </p:sp>
      <p:sp>
        <p:nvSpPr>
          <p:cNvPr id="10263" name="Text Box 23"/>
          <p:cNvSpPr txBox="1">
            <a:spLocks noChangeArrowheads="1"/>
          </p:cNvSpPr>
          <p:nvPr/>
        </p:nvSpPr>
        <p:spPr bwMode="auto">
          <a:xfrm>
            <a:off x="8077200" y="2663825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20</a:t>
            </a:r>
          </a:p>
        </p:txBody>
      </p:sp>
      <p:sp>
        <p:nvSpPr>
          <p:cNvPr id="10264" name="Text Box 24"/>
          <p:cNvSpPr txBox="1">
            <a:spLocks noChangeArrowheads="1"/>
          </p:cNvSpPr>
          <p:nvPr/>
        </p:nvSpPr>
        <p:spPr bwMode="auto">
          <a:xfrm>
            <a:off x="6797675" y="4222750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10</a:t>
            </a:r>
          </a:p>
        </p:txBody>
      </p:sp>
      <p:sp>
        <p:nvSpPr>
          <p:cNvPr id="10265" name="Text Box 25"/>
          <p:cNvSpPr txBox="1">
            <a:spLocks noChangeArrowheads="1"/>
          </p:cNvSpPr>
          <p:nvPr/>
        </p:nvSpPr>
        <p:spPr bwMode="auto">
          <a:xfrm>
            <a:off x="7772400" y="4721225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90</a:t>
            </a:r>
          </a:p>
        </p:txBody>
      </p:sp>
      <p:sp>
        <p:nvSpPr>
          <p:cNvPr id="10266" name="Line 26"/>
          <p:cNvSpPr>
            <a:spLocks noChangeShapeType="1"/>
          </p:cNvSpPr>
          <p:nvPr/>
        </p:nvSpPr>
        <p:spPr bwMode="auto">
          <a:xfrm>
            <a:off x="7635875" y="1787525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67" name="Text Box 27"/>
          <p:cNvSpPr txBox="1">
            <a:spLocks noChangeArrowheads="1"/>
          </p:cNvSpPr>
          <p:nvPr/>
        </p:nvSpPr>
        <p:spPr bwMode="auto">
          <a:xfrm>
            <a:off x="7696200" y="1673225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10</a:t>
            </a:r>
          </a:p>
        </p:txBody>
      </p:sp>
      <p:sp>
        <p:nvSpPr>
          <p:cNvPr id="10268" name="Text Box 28"/>
          <p:cNvSpPr txBox="1">
            <a:spLocks noChangeArrowheads="1"/>
          </p:cNvSpPr>
          <p:nvPr/>
        </p:nvSpPr>
        <p:spPr bwMode="auto">
          <a:xfrm>
            <a:off x="5181600" y="2587625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90</a:t>
            </a:r>
          </a:p>
        </p:txBody>
      </p:sp>
      <p:sp>
        <p:nvSpPr>
          <p:cNvPr id="10269" name="Line 29"/>
          <p:cNvSpPr>
            <a:spLocks noChangeShapeType="1"/>
          </p:cNvSpPr>
          <p:nvPr/>
        </p:nvSpPr>
        <p:spPr bwMode="auto">
          <a:xfrm>
            <a:off x="7712075" y="5902325"/>
            <a:ext cx="0" cy="685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70" name="Text Box 30"/>
          <p:cNvSpPr txBox="1">
            <a:spLocks noChangeArrowheads="1"/>
          </p:cNvSpPr>
          <p:nvPr/>
        </p:nvSpPr>
        <p:spPr bwMode="auto">
          <a:xfrm>
            <a:off x="7772400" y="6245225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10</a:t>
            </a:r>
          </a:p>
        </p:txBody>
      </p:sp>
      <p:sp>
        <p:nvSpPr>
          <p:cNvPr id="10271" name="Text Box 31"/>
          <p:cNvSpPr txBox="1">
            <a:spLocks noChangeArrowheads="1"/>
          </p:cNvSpPr>
          <p:nvPr/>
        </p:nvSpPr>
        <p:spPr bwMode="auto">
          <a:xfrm>
            <a:off x="6858000" y="3502025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80</a:t>
            </a:r>
          </a:p>
        </p:txBody>
      </p:sp>
      <p:sp>
        <p:nvSpPr>
          <p:cNvPr id="10272" name="Text Box 32"/>
          <p:cNvSpPr txBox="1">
            <a:spLocks noChangeArrowheads="1"/>
          </p:cNvSpPr>
          <p:nvPr/>
        </p:nvSpPr>
        <p:spPr bwMode="auto">
          <a:xfrm>
            <a:off x="8001000" y="3502025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20</a:t>
            </a:r>
          </a:p>
        </p:txBody>
      </p:sp>
      <p:sp>
        <p:nvSpPr>
          <p:cNvPr id="10273" name="Text Box 33"/>
          <p:cNvSpPr txBox="1">
            <a:spLocks noChangeArrowheads="1"/>
          </p:cNvSpPr>
          <p:nvPr/>
        </p:nvSpPr>
        <p:spPr bwMode="auto">
          <a:xfrm>
            <a:off x="6934200" y="5102225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Negative 1: Resource Usage</a:t>
            </a:r>
          </a:p>
        </p:txBody>
      </p:sp>
      <p:sp>
        <p:nvSpPr>
          <p:cNvPr id="11267" name="Rectangle 3"/>
          <p:cNvSpPr>
            <a:spLocks noChangeArrowheads="1"/>
          </p:cNvSpPr>
          <p:nvPr/>
        </p:nvSpPr>
        <p:spPr bwMode="auto">
          <a:xfrm>
            <a:off x="609600" y="38862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BB2</a:t>
            </a:r>
          </a:p>
        </p:txBody>
      </p:sp>
      <p:sp>
        <p:nvSpPr>
          <p:cNvPr id="11268" name="Rectangle 4"/>
          <p:cNvSpPr>
            <a:spLocks noChangeArrowheads="1"/>
          </p:cNvSpPr>
          <p:nvPr/>
        </p:nvSpPr>
        <p:spPr bwMode="auto">
          <a:xfrm>
            <a:off x="1219200" y="47244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BB4</a:t>
            </a:r>
          </a:p>
        </p:txBody>
      </p:sp>
      <p:sp>
        <p:nvSpPr>
          <p:cNvPr id="11269" name="Line 5"/>
          <p:cNvSpPr>
            <a:spLocks noChangeShapeType="1"/>
          </p:cNvSpPr>
          <p:nvPr/>
        </p:nvSpPr>
        <p:spPr bwMode="auto">
          <a:xfrm>
            <a:off x="990600" y="4343400"/>
            <a:ext cx="5334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70" name="Line 6"/>
          <p:cNvSpPr>
            <a:spLocks noChangeShapeType="1"/>
          </p:cNvSpPr>
          <p:nvPr/>
        </p:nvSpPr>
        <p:spPr bwMode="auto">
          <a:xfrm flipH="1">
            <a:off x="1600200" y="4343400"/>
            <a:ext cx="5334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71" name="Rectangle 7"/>
          <p:cNvSpPr>
            <a:spLocks noChangeArrowheads="1"/>
          </p:cNvSpPr>
          <p:nvPr/>
        </p:nvSpPr>
        <p:spPr bwMode="auto">
          <a:xfrm>
            <a:off x="1219200" y="31242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BB1</a:t>
            </a:r>
          </a:p>
        </p:txBody>
      </p:sp>
      <p:sp>
        <p:nvSpPr>
          <p:cNvPr id="11272" name="Line 8"/>
          <p:cNvSpPr>
            <a:spLocks noChangeShapeType="1"/>
          </p:cNvSpPr>
          <p:nvPr/>
        </p:nvSpPr>
        <p:spPr bwMode="auto">
          <a:xfrm flipH="1">
            <a:off x="990600" y="3581400"/>
            <a:ext cx="6096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73" name="Line 9"/>
          <p:cNvSpPr>
            <a:spLocks noChangeShapeType="1"/>
          </p:cNvSpPr>
          <p:nvPr/>
        </p:nvSpPr>
        <p:spPr bwMode="auto">
          <a:xfrm>
            <a:off x="1600200" y="3581400"/>
            <a:ext cx="533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74" name="Rectangle 10"/>
          <p:cNvSpPr>
            <a:spLocks noChangeArrowheads="1"/>
          </p:cNvSpPr>
          <p:nvPr/>
        </p:nvSpPr>
        <p:spPr bwMode="auto">
          <a:xfrm>
            <a:off x="1828800" y="38862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BB3</a:t>
            </a:r>
          </a:p>
        </p:txBody>
      </p:sp>
      <p:sp>
        <p:nvSpPr>
          <p:cNvPr id="11275" name="Text Box 11"/>
          <p:cNvSpPr txBox="1">
            <a:spLocks noChangeArrowheads="1"/>
          </p:cNvSpPr>
          <p:nvPr/>
        </p:nvSpPr>
        <p:spPr bwMode="auto">
          <a:xfrm>
            <a:off x="746125" y="3467100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60</a:t>
            </a:r>
          </a:p>
        </p:txBody>
      </p:sp>
      <p:sp>
        <p:nvSpPr>
          <p:cNvPr id="11276" name="Text Box 12"/>
          <p:cNvSpPr txBox="1">
            <a:spLocks noChangeArrowheads="1"/>
          </p:cNvSpPr>
          <p:nvPr/>
        </p:nvSpPr>
        <p:spPr bwMode="auto">
          <a:xfrm>
            <a:off x="2041525" y="3543300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40</a:t>
            </a:r>
          </a:p>
        </p:txBody>
      </p:sp>
      <p:sp>
        <p:nvSpPr>
          <p:cNvPr id="11277" name="Line 13"/>
          <p:cNvSpPr>
            <a:spLocks noChangeShapeType="1"/>
          </p:cNvSpPr>
          <p:nvPr/>
        </p:nvSpPr>
        <p:spPr bwMode="auto">
          <a:xfrm>
            <a:off x="1600200" y="2667000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78" name="Text Box 14"/>
          <p:cNvSpPr txBox="1">
            <a:spLocks noChangeArrowheads="1"/>
          </p:cNvSpPr>
          <p:nvPr/>
        </p:nvSpPr>
        <p:spPr bwMode="auto">
          <a:xfrm>
            <a:off x="1600200" y="2663825"/>
            <a:ext cx="5270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100</a:t>
            </a:r>
          </a:p>
        </p:txBody>
      </p:sp>
      <p:sp>
        <p:nvSpPr>
          <p:cNvPr id="11279" name="Text Box 15"/>
          <p:cNvSpPr txBox="1">
            <a:spLocks noChangeArrowheads="1"/>
          </p:cNvSpPr>
          <p:nvPr/>
        </p:nvSpPr>
        <p:spPr bwMode="auto">
          <a:xfrm>
            <a:off x="822325" y="4381500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60</a:t>
            </a:r>
          </a:p>
        </p:txBody>
      </p:sp>
      <p:sp>
        <p:nvSpPr>
          <p:cNvPr id="11280" name="Text Box 16"/>
          <p:cNvSpPr txBox="1">
            <a:spLocks noChangeArrowheads="1"/>
          </p:cNvSpPr>
          <p:nvPr/>
        </p:nvSpPr>
        <p:spPr bwMode="auto">
          <a:xfrm>
            <a:off x="1965325" y="4381500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40</a:t>
            </a:r>
          </a:p>
        </p:txBody>
      </p:sp>
      <p:sp>
        <p:nvSpPr>
          <p:cNvPr id="11281" name="Line 18"/>
          <p:cNvSpPr>
            <a:spLocks noChangeShapeType="1"/>
          </p:cNvSpPr>
          <p:nvPr/>
        </p:nvSpPr>
        <p:spPr bwMode="auto">
          <a:xfrm>
            <a:off x="1600200" y="5181600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82" name="Text Box 19"/>
          <p:cNvSpPr txBox="1">
            <a:spLocks noChangeArrowheads="1"/>
          </p:cNvSpPr>
          <p:nvPr/>
        </p:nvSpPr>
        <p:spPr bwMode="auto">
          <a:xfrm>
            <a:off x="1676400" y="5178425"/>
            <a:ext cx="5270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100</a:t>
            </a:r>
          </a:p>
        </p:txBody>
      </p:sp>
      <p:sp>
        <p:nvSpPr>
          <p:cNvPr id="11283" name="Text Box 20"/>
          <p:cNvSpPr txBox="1">
            <a:spLocks noChangeArrowheads="1"/>
          </p:cNvSpPr>
          <p:nvPr/>
        </p:nvSpPr>
        <p:spPr bwMode="auto">
          <a:xfrm>
            <a:off x="838200" y="1749425"/>
            <a:ext cx="3627438" cy="923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Instruction execution is additive</a:t>
            </a:r>
          </a:p>
          <a:p>
            <a:r>
              <a:rPr lang="en-US" altLang="en-US">
                <a:solidFill>
                  <a:schemeClr val="tx1"/>
                </a:solidFill>
              </a:rPr>
              <a:t>for all BBs that are if-converted, thus</a:t>
            </a:r>
            <a:br>
              <a:rPr lang="en-US" altLang="en-US">
                <a:solidFill>
                  <a:schemeClr val="tx1"/>
                </a:solidFill>
              </a:rPr>
            </a:br>
            <a:r>
              <a:rPr lang="en-US" altLang="en-US">
                <a:solidFill>
                  <a:schemeClr val="tx1"/>
                </a:solidFill>
              </a:rPr>
              <a:t>require more processor resources</a:t>
            </a:r>
          </a:p>
        </p:txBody>
      </p:sp>
      <p:sp>
        <p:nvSpPr>
          <p:cNvPr id="11284" name="Rectangle 22"/>
          <p:cNvSpPr>
            <a:spLocks noChangeArrowheads="1"/>
          </p:cNvSpPr>
          <p:nvPr/>
        </p:nvSpPr>
        <p:spPr bwMode="auto">
          <a:xfrm>
            <a:off x="3352800" y="3200400"/>
            <a:ext cx="9906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400">
                <a:solidFill>
                  <a:schemeClr val="tx1"/>
                </a:solidFill>
              </a:rPr>
              <a:t>BB1</a:t>
            </a:r>
          </a:p>
        </p:txBody>
      </p:sp>
      <p:sp>
        <p:nvSpPr>
          <p:cNvPr id="11285" name="Rectangle 23"/>
          <p:cNvSpPr>
            <a:spLocks noChangeArrowheads="1"/>
          </p:cNvSpPr>
          <p:nvPr/>
        </p:nvSpPr>
        <p:spPr bwMode="auto">
          <a:xfrm>
            <a:off x="3352800" y="3657600"/>
            <a:ext cx="9906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400">
                <a:solidFill>
                  <a:schemeClr val="tx1"/>
                </a:solidFill>
              </a:rPr>
              <a:t>BB2 if p1</a:t>
            </a:r>
          </a:p>
        </p:txBody>
      </p:sp>
      <p:sp>
        <p:nvSpPr>
          <p:cNvPr id="11286" name="Rectangle 24"/>
          <p:cNvSpPr>
            <a:spLocks noChangeArrowheads="1"/>
          </p:cNvSpPr>
          <p:nvPr/>
        </p:nvSpPr>
        <p:spPr bwMode="auto">
          <a:xfrm>
            <a:off x="3352800" y="4114800"/>
            <a:ext cx="9906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400">
                <a:solidFill>
                  <a:schemeClr val="tx1"/>
                </a:solidFill>
              </a:rPr>
              <a:t>BB3 if p2</a:t>
            </a:r>
          </a:p>
        </p:txBody>
      </p:sp>
      <p:sp>
        <p:nvSpPr>
          <p:cNvPr id="11287" name="Rectangle 25"/>
          <p:cNvSpPr>
            <a:spLocks noChangeArrowheads="1"/>
          </p:cNvSpPr>
          <p:nvPr/>
        </p:nvSpPr>
        <p:spPr bwMode="auto">
          <a:xfrm>
            <a:off x="3352800" y="4572000"/>
            <a:ext cx="9906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400">
                <a:solidFill>
                  <a:schemeClr val="tx1"/>
                </a:solidFill>
              </a:rPr>
              <a:t>BB4</a:t>
            </a:r>
          </a:p>
        </p:txBody>
      </p:sp>
      <p:sp>
        <p:nvSpPr>
          <p:cNvPr id="11288" name="AutoShape 26"/>
          <p:cNvSpPr>
            <a:spLocks noChangeArrowheads="1"/>
          </p:cNvSpPr>
          <p:nvPr/>
        </p:nvSpPr>
        <p:spPr bwMode="auto">
          <a:xfrm>
            <a:off x="2819400" y="3962400"/>
            <a:ext cx="304800" cy="457200"/>
          </a:xfrm>
          <a:prstGeom prst="right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1289" name="Text Box 20"/>
          <p:cNvSpPr txBox="1">
            <a:spLocks noChangeArrowheads="1"/>
          </p:cNvSpPr>
          <p:nvPr/>
        </p:nvSpPr>
        <p:spPr bwMode="auto">
          <a:xfrm>
            <a:off x="5105400" y="1828800"/>
            <a:ext cx="4473575" cy="923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Be careful applying if-conversion too liberally</a:t>
            </a:r>
            <a:br>
              <a:rPr lang="en-US" altLang="en-US">
                <a:solidFill>
                  <a:schemeClr val="tx1"/>
                </a:solidFill>
              </a:rPr>
            </a:br>
            <a:r>
              <a:rPr lang="en-US" altLang="en-US">
                <a:solidFill>
                  <a:schemeClr val="tx1"/>
                </a:solidFill>
              </a:rPr>
              <a:t>when processor resources constrained OR</a:t>
            </a:r>
            <a:br>
              <a:rPr lang="en-US" altLang="en-US">
                <a:solidFill>
                  <a:schemeClr val="tx1"/>
                </a:solidFill>
              </a:rPr>
            </a:br>
            <a:r>
              <a:rPr lang="en-US" altLang="en-US">
                <a:solidFill>
                  <a:schemeClr val="tx1"/>
                </a:solidFill>
              </a:rPr>
              <a:t>blocks have large numbers of instructions</a:t>
            </a:r>
          </a:p>
        </p:txBody>
      </p:sp>
      <p:sp>
        <p:nvSpPr>
          <p:cNvPr id="11290" name="Right Arrow 1"/>
          <p:cNvSpPr>
            <a:spLocks noChangeArrowheads="1"/>
          </p:cNvSpPr>
          <p:nvPr/>
        </p:nvSpPr>
        <p:spPr bwMode="auto">
          <a:xfrm>
            <a:off x="4465638" y="2133600"/>
            <a:ext cx="487362" cy="457200"/>
          </a:xfrm>
          <a:prstGeom prst="rightArrow">
            <a:avLst>
              <a:gd name="adj1" fmla="val 50000"/>
              <a:gd name="adj2" fmla="val 50002"/>
            </a:avLst>
          </a:prstGeom>
          <a:solidFill>
            <a:schemeClr val="accent1"/>
          </a:solidFill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Negative 2: Dependence Height</a:t>
            </a:r>
          </a:p>
        </p:txBody>
      </p:sp>
      <p:sp>
        <p:nvSpPr>
          <p:cNvPr id="12291" name="Rectangle 3"/>
          <p:cNvSpPr>
            <a:spLocks noChangeArrowheads="1"/>
          </p:cNvSpPr>
          <p:nvPr/>
        </p:nvSpPr>
        <p:spPr bwMode="auto">
          <a:xfrm>
            <a:off x="609600" y="47244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BB2</a:t>
            </a:r>
          </a:p>
        </p:txBody>
      </p:sp>
      <p:sp>
        <p:nvSpPr>
          <p:cNvPr id="12292" name="Rectangle 4"/>
          <p:cNvSpPr>
            <a:spLocks noChangeArrowheads="1"/>
          </p:cNvSpPr>
          <p:nvPr/>
        </p:nvSpPr>
        <p:spPr bwMode="auto">
          <a:xfrm>
            <a:off x="1219200" y="55626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BB4</a:t>
            </a:r>
          </a:p>
        </p:txBody>
      </p:sp>
      <p:sp>
        <p:nvSpPr>
          <p:cNvPr id="12293" name="Line 5"/>
          <p:cNvSpPr>
            <a:spLocks noChangeShapeType="1"/>
          </p:cNvSpPr>
          <p:nvPr/>
        </p:nvSpPr>
        <p:spPr bwMode="auto">
          <a:xfrm>
            <a:off x="990600" y="5181600"/>
            <a:ext cx="5334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294" name="Line 6"/>
          <p:cNvSpPr>
            <a:spLocks noChangeShapeType="1"/>
          </p:cNvSpPr>
          <p:nvPr/>
        </p:nvSpPr>
        <p:spPr bwMode="auto">
          <a:xfrm flipH="1">
            <a:off x="1600200" y="5181600"/>
            <a:ext cx="5334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295" name="Rectangle 7"/>
          <p:cNvSpPr>
            <a:spLocks noChangeArrowheads="1"/>
          </p:cNvSpPr>
          <p:nvPr/>
        </p:nvSpPr>
        <p:spPr bwMode="auto">
          <a:xfrm>
            <a:off x="1219200" y="39624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BB1</a:t>
            </a:r>
          </a:p>
        </p:txBody>
      </p:sp>
      <p:sp>
        <p:nvSpPr>
          <p:cNvPr id="12296" name="Line 8"/>
          <p:cNvSpPr>
            <a:spLocks noChangeShapeType="1"/>
          </p:cNvSpPr>
          <p:nvPr/>
        </p:nvSpPr>
        <p:spPr bwMode="auto">
          <a:xfrm flipH="1">
            <a:off x="990600" y="4419600"/>
            <a:ext cx="6096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297" name="Line 9"/>
          <p:cNvSpPr>
            <a:spLocks noChangeShapeType="1"/>
          </p:cNvSpPr>
          <p:nvPr/>
        </p:nvSpPr>
        <p:spPr bwMode="auto">
          <a:xfrm>
            <a:off x="1600200" y="4419600"/>
            <a:ext cx="533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298" name="Rectangle 10"/>
          <p:cNvSpPr>
            <a:spLocks noChangeArrowheads="1"/>
          </p:cNvSpPr>
          <p:nvPr/>
        </p:nvSpPr>
        <p:spPr bwMode="auto">
          <a:xfrm>
            <a:off x="1828800" y="47244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BB3</a:t>
            </a:r>
          </a:p>
        </p:txBody>
      </p:sp>
      <p:sp>
        <p:nvSpPr>
          <p:cNvPr id="12299" name="Text Box 11"/>
          <p:cNvSpPr txBox="1">
            <a:spLocks noChangeArrowheads="1"/>
          </p:cNvSpPr>
          <p:nvPr/>
        </p:nvSpPr>
        <p:spPr bwMode="auto">
          <a:xfrm>
            <a:off x="746125" y="4305300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60</a:t>
            </a:r>
          </a:p>
        </p:txBody>
      </p:sp>
      <p:sp>
        <p:nvSpPr>
          <p:cNvPr id="12300" name="Text Box 12"/>
          <p:cNvSpPr txBox="1">
            <a:spLocks noChangeArrowheads="1"/>
          </p:cNvSpPr>
          <p:nvPr/>
        </p:nvSpPr>
        <p:spPr bwMode="auto">
          <a:xfrm>
            <a:off x="2041525" y="4381500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40</a:t>
            </a:r>
          </a:p>
        </p:txBody>
      </p:sp>
      <p:sp>
        <p:nvSpPr>
          <p:cNvPr id="12301" name="Line 13"/>
          <p:cNvSpPr>
            <a:spLocks noChangeShapeType="1"/>
          </p:cNvSpPr>
          <p:nvPr/>
        </p:nvSpPr>
        <p:spPr bwMode="auto">
          <a:xfrm>
            <a:off x="1600200" y="3505200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02" name="Text Box 14"/>
          <p:cNvSpPr txBox="1">
            <a:spLocks noChangeArrowheads="1"/>
          </p:cNvSpPr>
          <p:nvPr/>
        </p:nvSpPr>
        <p:spPr bwMode="auto">
          <a:xfrm>
            <a:off x="1600200" y="3502025"/>
            <a:ext cx="5270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100</a:t>
            </a:r>
          </a:p>
        </p:txBody>
      </p:sp>
      <p:sp>
        <p:nvSpPr>
          <p:cNvPr id="12303" name="Text Box 15"/>
          <p:cNvSpPr txBox="1">
            <a:spLocks noChangeArrowheads="1"/>
          </p:cNvSpPr>
          <p:nvPr/>
        </p:nvSpPr>
        <p:spPr bwMode="auto">
          <a:xfrm>
            <a:off x="822325" y="5219700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60</a:t>
            </a:r>
          </a:p>
        </p:txBody>
      </p:sp>
      <p:sp>
        <p:nvSpPr>
          <p:cNvPr id="12304" name="Text Box 16"/>
          <p:cNvSpPr txBox="1">
            <a:spLocks noChangeArrowheads="1"/>
          </p:cNvSpPr>
          <p:nvPr/>
        </p:nvSpPr>
        <p:spPr bwMode="auto">
          <a:xfrm>
            <a:off x="1965325" y="5219700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40</a:t>
            </a:r>
          </a:p>
        </p:txBody>
      </p:sp>
      <p:sp>
        <p:nvSpPr>
          <p:cNvPr id="12305" name="Line 18"/>
          <p:cNvSpPr>
            <a:spLocks noChangeShapeType="1"/>
          </p:cNvSpPr>
          <p:nvPr/>
        </p:nvSpPr>
        <p:spPr bwMode="auto">
          <a:xfrm>
            <a:off x="1600200" y="6019800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06" name="Text Box 19"/>
          <p:cNvSpPr txBox="1">
            <a:spLocks noChangeArrowheads="1"/>
          </p:cNvSpPr>
          <p:nvPr/>
        </p:nvSpPr>
        <p:spPr bwMode="auto">
          <a:xfrm>
            <a:off x="1676400" y="6016625"/>
            <a:ext cx="5270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100</a:t>
            </a:r>
          </a:p>
        </p:txBody>
      </p:sp>
      <p:sp>
        <p:nvSpPr>
          <p:cNvPr id="12307" name="Text Box 20"/>
          <p:cNvSpPr txBox="1">
            <a:spLocks noChangeArrowheads="1"/>
          </p:cNvSpPr>
          <p:nvPr/>
        </p:nvSpPr>
        <p:spPr bwMode="auto">
          <a:xfrm>
            <a:off x="838200" y="1749425"/>
            <a:ext cx="3098800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Dependence height is max of</a:t>
            </a:r>
          </a:p>
          <a:p>
            <a:r>
              <a:rPr lang="en-US" altLang="en-US">
                <a:solidFill>
                  <a:schemeClr val="tx1"/>
                </a:solidFill>
              </a:rPr>
              <a:t>for all BBs that are if-converted</a:t>
            </a:r>
          </a:p>
          <a:p>
            <a:r>
              <a:rPr lang="en-US" altLang="en-US">
                <a:solidFill>
                  <a:schemeClr val="tx1"/>
                </a:solidFill>
              </a:rPr>
              <a:t>(dep height = schedule length</a:t>
            </a:r>
          </a:p>
          <a:p>
            <a:r>
              <a:rPr lang="en-US" altLang="en-US">
                <a:solidFill>
                  <a:schemeClr val="tx1"/>
                </a:solidFill>
              </a:rPr>
              <a:t>with infinite resources)</a:t>
            </a:r>
          </a:p>
        </p:txBody>
      </p:sp>
      <p:sp>
        <p:nvSpPr>
          <p:cNvPr id="12308" name="Rectangle 21"/>
          <p:cNvSpPr>
            <a:spLocks noChangeArrowheads="1"/>
          </p:cNvSpPr>
          <p:nvPr/>
        </p:nvSpPr>
        <p:spPr bwMode="auto">
          <a:xfrm>
            <a:off x="3352800" y="4038600"/>
            <a:ext cx="9906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400">
                <a:solidFill>
                  <a:schemeClr val="tx1"/>
                </a:solidFill>
              </a:rPr>
              <a:t>BB1</a:t>
            </a:r>
          </a:p>
        </p:txBody>
      </p:sp>
      <p:sp>
        <p:nvSpPr>
          <p:cNvPr id="12309" name="Rectangle 22"/>
          <p:cNvSpPr>
            <a:spLocks noChangeArrowheads="1"/>
          </p:cNvSpPr>
          <p:nvPr/>
        </p:nvSpPr>
        <p:spPr bwMode="auto">
          <a:xfrm>
            <a:off x="3352800" y="4495800"/>
            <a:ext cx="9906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400">
                <a:solidFill>
                  <a:schemeClr val="tx1"/>
                </a:solidFill>
              </a:rPr>
              <a:t>BB2 if p1</a:t>
            </a:r>
          </a:p>
        </p:txBody>
      </p:sp>
      <p:sp>
        <p:nvSpPr>
          <p:cNvPr id="12310" name="Rectangle 23"/>
          <p:cNvSpPr>
            <a:spLocks noChangeArrowheads="1"/>
          </p:cNvSpPr>
          <p:nvPr/>
        </p:nvSpPr>
        <p:spPr bwMode="auto">
          <a:xfrm>
            <a:off x="3352800" y="4953000"/>
            <a:ext cx="9906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400">
                <a:solidFill>
                  <a:schemeClr val="tx1"/>
                </a:solidFill>
              </a:rPr>
              <a:t>BB3 if p2</a:t>
            </a:r>
          </a:p>
        </p:txBody>
      </p:sp>
      <p:sp>
        <p:nvSpPr>
          <p:cNvPr id="12311" name="Rectangle 24"/>
          <p:cNvSpPr>
            <a:spLocks noChangeArrowheads="1"/>
          </p:cNvSpPr>
          <p:nvPr/>
        </p:nvSpPr>
        <p:spPr bwMode="auto">
          <a:xfrm>
            <a:off x="3352800" y="5410200"/>
            <a:ext cx="9906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400">
                <a:solidFill>
                  <a:schemeClr val="tx1"/>
                </a:solidFill>
              </a:rPr>
              <a:t>BB4</a:t>
            </a:r>
          </a:p>
        </p:txBody>
      </p:sp>
      <p:sp>
        <p:nvSpPr>
          <p:cNvPr id="12312" name="AutoShape 25"/>
          <p:cNvSpPr>
            <a:spLocks noChangeArrowheads="1"/>
          </p:cNvSpPr>
          <p:nvPr/>
        </p:nvSpPr>
        <p:spPr bwMode="auto">
          <a:xfrm>
            <a:off x="2819400" y="4800600"/>
            <a:ext cx="304800" cy="457200"/>
          </a:xfrm>
          <a:prstGeom prst="right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2313" name="Right Arrow 1"/>
          <p:cNvSpPr>
            <a:spLocks noChangeArrowheads="1"/>
          </p:cNvSpPr>
          <p:nvPr/>
        </p:nvSpPr>
        <p:spPr bwMode="auto">
          <a:xfrm>
            <a:off x="4343400" y="2209800"/>
            <a:ext cx="762000" cy="685800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accent1"/>
          </a:solidFill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2314" name="Text Box 20"/>
          <p:cNvSpPr txBox="1">
            <a:spLocks noChangeArrowheads="1"/>
          </p:cNvSpPr>
          <p:nvPr/>
        </p:nvSpPr>
        <p:spPr bwMode="auto">
          <a:xfrm>
            <a:off x="5511800" y="1860550"/>
            <a:ext cx="4000500" cy="646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Be careful with if-converting blocks with</a:t>
            </a:r>
            <a:br>
              <a:rPr lang="en-US" altLang="en-US">
                <a:solidFill>
                  <a:schemeClr val="tx1"/>
                </a:solidFill>
              </a:rPr>
            </a:br>
            <a:r>
              <a:rPr lang="en-US" altLang="en-US">
                <a:solidFill>
                  <a:schemeClr val="tx1"/>
                </a:solidFill>
              </a:rPr>
              <a:t>mismatched dependence heights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Negative 3: Hazard Presence</a:t>
            </a:r>
          </a:p>
        </p:txBody>
      </p:sp>
      <p:sp>
        <p:nvSpPr>
          <p:cNvPr id="13315" name="Rectangle 3"/>
          <p:cNvSpPr>
            <a:spLocks noChangeArrowheads="1"/>
          </p:cNvSpPr>
          <p:nvPr/>
        </p:nvSpPr>
        <p:spPr bwMode="auto">
          <a:xfrm>
            <a:off x="609600" y="47244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BB2</a:t>
            </a: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1219200" y="55626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BB4</a:t>
            </a:r>
          </a:p>
        </p:txBody>
      </p:sp>
      <p:sp>
        <p:nvSpPr>
          <p:cNvPr id="13317" name="Line 5"/>
          <p:cNvSpPr>
            <a:spLocks noChangeShapeType="1"/>
          </p:cNvSpPr>
          <p:nvPr/>
        </p:nvSpPr>
        <p:spPr bwMode="auto">
          <a:xfrm>
            <a:off x="990600" y="5181600"/>
            <a:ext cx="5334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18" name="Line 6"/>
          <p:cNvSpPr>
            <a:spLocks noChangeShapeType="1"/>
          </p:cNvSpPr>
          <p:nvPr/>
        </p:nvSpPr>
        <p:spPr bwMode="auto">
          <a:xfrm flipH="1">
            <a:off x="1600200" y="5181600"/>
            <a:ext cx="5334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19" name="Rectangle 7"/>
          <p:cNvSpPr>
            <a:spLocks noChangeArrowheads="1"/>
          </p:cNvSpPr>
          <p:nvPr/>
        </p:nvSpPr>
        <p:spPr bwMode="auto">
          <a:xfrm>
            <a:off x="1219200" y="39624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BB1</a:t>
            </a:r>
          </a:p>
        </p:txBody>
      </p:sp>
      <p:sp>
        <p:nvSpPr>
          <p:cNvPr id="13320" name="Line 8"/>
          <p:cNvSpPr>
            <a:spLocks noChangeShapeType="1"/>
          </p:cNvSpPr>
          <p:nvPr/>
        </p:nvSpPr>
        <p:spPr bwMode="auto">
          <a:xfrm flipH="1">
            <a:off x="990600" y="4419600"/>
            <a:ext cx="6096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21" name="Line 9"/>
          <p:cNvSpPr>
            <a:spLocks noChangeShapeType="1"/>
          </p:cNvSpPr>
          <p:nvPr/>
        </p:nvSpPr>
        <p:spPr bwMode="auto">
          <a:xfrm>
            <a:off x="1600200" y="4419600"/>
            <a:ext cx="533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22" name="Rectangle 10"/>
          <p:cNvSpPr>
            <a:spLocks noChangeArrowheads="1"/>
          </p:cNvSpPr>
          <p:nvPr/>
        </p:nvSpPr>
        <p:spPr bwMode="auto">
          <a:xfrm>
            <a:off x="1828800" y="47244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BB3</a:t>
            </a:r>
          </a:p>
        </p:txBody>
      </p:sp>
      <p:sp>
        <p:nvSpPr>
          <p:cNvPr id="13323" name="Text Box 11"/>
          <p:cNvSpPr txBox="1">
            <a:spLocks noChangeArrowheads="1"/>
          </p:cNvSpPr>
          <p:nvPr/>
        </p:nvSpPr>
        <p:spPr bwMode="auto">
          <a:xfrm>
            <a:off x="746125" y="4305300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60</a:t>
            </a:r>
          </a:p>
        </p:txBody>
      </p:sp>
      <p:sp>
        <p:nvSpPr>
          <p:cNvPr id="13324" name="Text Box 12"/>
          <p:cNvSpPr txBox="1">
            <a:spLocks noChangeArrowheads="1"/>
          </p:cNvSpPr>
          <p:nvPr/>
        </p:nvSpPr>
        <p:spPr bwMode="auto">
          <a:xfrm>
            <a:off x="2041525" y="4381500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40</a:t>
            </a:r>
          </a:p>
        </p:txBody>
      </p:sp>
      <p:sp>
        <p:nvSpPr>
          <p:cNvPr id="13325" name="Line 13"/>
          <p:cNvSpPr>
            <a:spLocks noChangeShapeType="1"/>
          </p:cNvSpPr>
          <p:nvPr/>
        </p:nvSpPr>
        <p:spPr bwMode="auto">
          <a:xfrm>
            <a:off x="1600200" y="3505200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26" name="Text Box 14"/>
          <p:cNvSpPr txBox="1">
            <a:spLocks noChangeArrowheads="1"/>
          </p:cNvSpPr>
          <p:nvPr/>
        </p:nvSpPr>
        <p:spPr bwMode="auto">
          <a:xfrm>
            <a:off x="1600200" y="3502025"/>
            <a:ext cx="5270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100</a:t>
            </a:r>
          </a:p>
        </p:txBody>
      </p:sp>
      <p:sp>
        <p:nvSpPr>
          <p:cNvPr id="13327" name="Text Box 15"/>
          <p:cNvSpPr txBox="1">
            <a:spLocks noChangeArrowheads="1"/>
          </p:cNvSpPr>
          <p:nvPr/>
        </p:nvSpPr>
        <p:spPr bwMode="auto">
          <a:xfrm>
            <a:off x="822325" y="5219700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60</a:t>
            </a:r>
          </a:p>
        </p:txBody>
      </p:sp>
      <p:sp>
        <p:nvSpPr>
          <p:cNvPr id="13328" name="Text Box 16"/>
          <p:cNvSpPr txBox="1">
            <a:spLocks noChangeArrowheads="1"/>
          </p:cNvSpPr>
          <p:nvPr/>
        </p:nvSpPr>
        <p:spPr bwMode="auto">
          <a:xfrm>
            <a:off x="1965325" y="5219700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40</a:t>
            </a:r>
          </a:p>
        </p:txBody>
      </p:sp>
      <p:sp>
        <p:nvSpPr>
          <p:cNvPr id="13329" name="Line 18"/>
          <p:cNvSpPr>
            <a:spLocks noChangeShapeType="1"/>
          </p:cNvSpPr>
          <p:nvPr/>
        </p:nvSpPr>
        <p:spPr bwMode="auto">
          <a:xfrm>
            <a:off x="1600200" y="6019800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30" name="Text Box 19"/>
          <p:cNvSpPr txBox="1">
            <a:spLocks noChangeArrowheads="1"/>
          </p:cNvSpPr>
          <p:nvPr/>
        </p:nvSpPr>
        <p:spPr bwMode="auto">
          <a:xfrm>
            <a:off x="1676400" y="6016625"/>
            <a:ext cx="5270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100</a:t>
            </a:r>
          </a:p>
        </p:txBody>
      </p:sp>
      <p:sp>
        <p:nvSpPr>
          <p:cNvPr id="13331" name="Text Box 20"/>
          <p:cNvSpPr txBox="1">
            <a:spLocks noChangeArrowheads="1"/>
          </p:cNvSpPr>
          <p:nvPr/>
        </p:nvSpPr>
        <p:spPr bwMode="auto">
          <a:xfrm>
            <a:off x="533400" y="1749425"/>
            <a:ext cx="3644900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Hazard = operation that forces</a:t>
            </a:r>
          </a:p>
          <a:p>
            <a:r>
              <a:rPr lang="en-US" altLang="en-US">
                <a:solidFill>
                  <a:schemeClr val="tx1"/>
                </a:solidFill>
              </a:rPr>
              <a:t>the compiler to be conservative,</a:t>
            </a:r>
          </a:p>
          <a:p>
            <a:r>
              <a:rPr lang="en-US" altLang="en-US">
                <a:solidFill>
                  <a:schemeClr val="tx1"/>
                </a:solidFill>
              </a:rPr>
              <a:t>so limited reordering or optimization,</a:t>
            </a:r>
          </a:p>
          <a:p>
            <a:r>
              <a:rPr lang="en-US" altLang="en-US">
                <a:solidFill>
                  <a:schemeClr val="tx1"/>
                </a:solidFill>
              </a:rPr>
              <a:t>e.g.,  subroutine call, pointer store, …</a:t>
            </a:r>
          </a:p>
        </p:txBody>
      </p:sp>
      <p:sp>
        <p:nvSpPr>
          <p:cNvPr id="13332" name="Rectangle 21"/>
          <p:cNvSpPr>
            <a:spLocks noChangeArrowheads="1"/>
          </p:cNvSpPr>
          <p:nvPr/>
        </p:nvSpPr>
        <p:spPr bwMode="auto">
          <a:xfrm>
            <a:off x="3352800" y="4038600"/>
            <a:ext cx="9906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400">
                <a:solidFill>
                  <a:schemeClr val="tx1"/>
                </a:solidFill>
              </a:rPr>
              <a:t>BB1</a:t>
            </a:r>
          </a:p>
        </p:txBody>
      </p:sp>
      <p:sp>
        <p:nvSpPr>
          <p:cNvPr id="13333" name="Rectangle 22"/>
          <p:cNvSpPr>
            <a:spLocks noChangeArrowheads="1"/>
          </p:cNvSpPr>
          <p:nvPr/>
        </p:nvSpPr>
        <p:spPr bwMode="auto">
          <a:xfrm>
            <a:off x="3352800" y="4495800"/>
            <a:ext cx="9906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400">
                <a:solidFill>
                  <a:schemeClr val="tx1"/>
                </a:solidFill>
              </a:rPr>
              <a:t>BB2 if p1</a:t>
            </a:r>
          </a:p>
        </p:txBody>
      </p:sp>
      <p:sp>
        <p:nvSpPr>
          <p:cNvPr id="13334" name="Rectangle 23"/>
          <p:cNvSpPr>
            <a:spLocks noChangeArrowheads="1"/>
          </p:cNvSpPr>
          <p:nvPr/>
        </p:nvSpPr>
        <p:spPr bwMode="auto">
          <a:xfrm>
            <a:off x="3352800" y="4953000"/>
            <a:ext cx="9906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400">
                <a:solidFill>
                  <a:schemeClr val="tx1"/>
                </a:solidFill>
              </a:rPr>
              <a:t>BB3 if p2</a:t>
            </a:r>
          </a:p>
        </p:txBody>
      </p:sp>
      <p:sp>
        <p:nvSpPr>
          <p:cNvPr id="13335" name="Rectangle 24"/>
          <p:cNvSpPr>
            <a:spLocks noChangeArrowheads="1"/>
          </p:cNvSpPr>
          <p:nvPr/>
        </p:nvSpPr>
        <p:spPr bwMode="auto">
          <a:xfrm>
            <a:off x="3352800" y="5410200"/>
            <a:ext cx="9906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400">
                <a:solidFill>
                  <a:schemeClr val="tx1"/>
                </a:solidFill>
              </a:rPr>
              <a:t>BB4</a:t>
            </a:r>
          </a:p>
        </p:txBody>
      </p:sp>
      <p:sp>
        <p:nvSpPr>
          <p:cNvPr id="13336" name="AutoShape 25"/>
          <p:cNvSpPr>
            <a:spLocks noChangeArrowheads="1"/>
          </p:cNvSpPr>
          <p:nvPr/>
        </p:nvSpPr>
        <p:spPr bwMode="auto">
          <a:xfrm>
            <a:off x="2819400" y="4800600"/>
            <a:ext cx="304800" cy="457200"/>
          </a:xfrm>
          <a:prstGeom prst="right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3337" name="Right Arrow 1"/>
          <p:cNvSpPr>
            <a:spLocks noChangeArrowheads="1"/>
          </p:cNvSpPr>
          <p:nvPr/>
        </p:nvSpPr>
        <p:spPr bwMode="auto">
          <a:xfrm>
            <a:off x="4648200" y="2286000"/>
            <a:ext cx="685800" cy="609600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accent1"/>
          </a:solidFill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3338" name="Text Box 20"/>
          <p:cNvSpPr txBox="1">
            <a:spLocks noChangeArrowheads="1"/>
          </p:cNvSpPr>
          <p:nvPr/>
        </p:nvSpPr>
        <p:spPr bwMode="auto">
          <a:xfrm>
            <a:off x="5410200" y="1905000"/>
            <a:ext cx="3340100" cy="646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Hazards should be avoided except</a:t>
            </a:r>
            <a:br>
              <a:rPr lang="en-US" altLang="en-US">
                <a:solidFill>
                  <a:schemeClr val="tx1"/>
                </a:solidFill>
              </a:rPr>
            </a:br>
            <a:r>
              <a:rPr lang="en-US" altLang="en-US">
                <a:solidFill>
                  <a:schemeClr val="tx1"/>
                </a:solidFill>
              </a:rPr>
              <a:t>on the “main path”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Deciding When/What To If-convert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09600" y="1447800"/>
            <a:ext cx="4419600" cy="5216525"/>
          </a:xfrm>
        </p:spPr>
        <p:txBody>
          <a:bodyPr/>
          <a:lstStyle/>
          <a:p>
            <a:r>
              <a:rPr lang="en-US" altLang="en-US" sz="2000" smtClean="0"/>
              <a:t>Resources</a:t>
            </a:r>
          </a:p>
          <a:p>
            <a:pPr lvl="1"/>
            <a:r>
              <a:rPr lang="en-US" altLang="en-US" sz="1800" smtClean="0"/>
              <a:t>Small resource usage ideal for less important paths </a:t>
            </a:r>
          </a:p>
          <a:p>
            <a:r>
              <a:rPr lang="en-US" altLang="en-US" sz="2000" smtClean="0"/>
              <a:t>Dependence height</a:t>
            </a:r>
          </a:p>
          <a:p>
            <a:pPr lvl="1"/>
            <a:r>
              <a:rPr lang="en-US" altLang="en-US" sz="1800" smtClean="0"/>
              <a:t>Matched heights are ideal</a:t>
            </a:r>
          </a:p>
          <a:p>
            <a:pPr lvl="1"/>
            <a:r>
              <a:rPr lang="en-US" altLang="en-US" sz="1800" smtClean="0"/>
              <a:t>Close to same heights is ok</a:t>
            </a:r>
          </a:p>
          <a:p>
            <a:r>
              <a:rPr lang="en-US" altLang="en-US" sz="2000" smtClean="0"/>
              <a:t>Remember everything is </a:t>
            </a:r>
            <a:r>
              <a:rPr lang="en-US" altLang="en-US" sz="2000" u="sng" smtClean="0"/>
              <a:t>relative</a:t>
            </a:r>
            <a:r>
              <a:rPr lang="en-US" altLang="en-US" sz="2000" smtClean="0"/>
              <a:t> for resources and dependence height !</a:t>
            </a:r>
          </a:p>
          <a:p>
            <a:r>
              <a:rPr lang="en-US" altLang="en-US" sz="2000" smtClean="0"/>
              <a:t>Hazards</a:t>
            </a:r>
          </a:p>
          <a:p>
            <a:pPr lvl="1"/>
            <a:r>
              <a:rPr lang="en-US" altLang="en-US" sz="1800" smtClean="0"/>
              <a:t>Avoid hazards unless on most important path</a:t>
            </a:r>
          </a:p>
          <a:p>
            <a:r>
              <a:rPr lang="en-US" altLang="en-US" sz="2000" smtClean="0"/>
              <a:t>Estimate of benefit</a:t>
            </a:r>
          </a:p>
          <a:p>
            <a:pPr lvl="1"/>
            <a:r>
              <a:rPr lang="en-US" altLang="en-US" sz="1800" smtClean="0"/>
              <a:t>Branches/Mispredicts removed</a:t>
            </a:r>
          </a:p>
          <a:p>
            <a:pPr lvl="1"/>
            <a:r>
              <a:rPr lang="en-US" altLang="en-US" sz="1800" smtClean="0"/>
              <a:t>Increased instruction overlap</a:t>
            </a:r>
          </a:p>
        </p:txBody>
      </p:sp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4953000" y="36576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BB2</a:t>
            </a:r>
          </a:p>
        </p:txBody>
      </p:sp>
      <p:sp>
        <p:nvSpPr>
          <p:cNvPr id="14341" name="Rectangle 5"/>
          <p:cNvSpPr>
            <a:spLocks noChangeArrowheads="1"/>
          </p:cNvSpPr>
          <p:nvPr/>
        </p:nvSpPr>
        <p:spPr bwMode="auto">
          <a:xfrm>
            <a:off x="5562600" y="44958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BB4</a:t>
            </a:r>
          </a:p>
        </p:txBody>
      </p:sp>
      <p:sp>
        <p:nvSpPr>
          <p:cNvPr id="14342" name="Line 6"/>
          <p:cNvSpPr>
            <a:spLocks noChangeShapeType="1"/>
          </p:cNvSpPr>
          <p:nvPr/>
        </p:nvSpPr>
        <p:spPr bwMode="auto">
          <a:xfrm>
            <a:off x="5334000" y="4114800"/>
            <a:ext cx="5334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43" name="Line 7"/>
          <p:cNvSpPr>
            <a:spLocks noChangeShapeType="1"/>
          </p:cNvSpPr>
          <p:nvPr/>
        </p:nvSpPr>
        <p:spPr bwMode="auto">
          <a:xfrm flipH="1">
            <a:off x="5943600" y="4114800"/>
            <a:ext cx="5334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44" name="Rectangle 8"/>
          <p:cNvSpPr>
            <a:spLocks noChangeArrowheads="1"/>
          </p:cNvSpPr>
          <p:nvPr/>
        </p:nvSpPr>
        <p:spPr bwMode="auto">
          <a:xfrm>
            <a:off x="5562600" y="28956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BB1</a:t>
            </a:r>
          </a:p>
        </p:txBody>
      </p:sp>
      <p:sp>
        <p:nvSpPr>
          <p:cNvPr id="14345" name="Line 9"/>
          <p:cNvSpPr>
            <a:spLocks noChangeShapeType="1"/>
          </p:cNvSpPr>
          <p:nvPr/>
        </p:nvSpPr>
        <p:spPr bwMode="auto">
          <a:xfrm flipH="1">
            <a:off x="5334000" y="3352800"/>
            <a:ext cx="6096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46" name="Line 10"/>
          <p:cNvSpPr>
            <a:spLocks noChangeShapeType="1"/>
          </p:cNvSpPr>
          <p:nvPr/>
        </p:nvSpPr>
        <p:spPr bwMode="auto">
          <a:xfrm>
            <a:off x="5943600" y="3352800"/>
            <a:ext cx="533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47" name="Rectangle 11"/>
          <p:cNvSpPr>
            <a:spLocks noChangeArrowheads="1"/>
          </p:cNvSpPr>
          <p:nvPr/>
        </p:nvSpPr>
        <p:spPr bwMode="auto">
          <a:xfrm>
            <a:off x="6172200" y="36576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BB3</a:t>
            </a:r>
          </a:p>
        </p:txBody>
      </p:sp>
      <p:sp>
        <p:nvSpPr>
          <p:cNvPr id="14348" name="Text Box 12"/>
          <p:cNvSpPr txBox="1">
            <a:spLocks noChangeArrowheads="1"/>
          </p:cNvSpPr>
          <p:nvPr/>
        </p:nvSpPr>
        <p:spPr bwMode="auto">
          <a:xfrm>
            <a:off x="5089525" y="3238500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60</a:t>
            </a:r>
          </a:p>
        </p:txBody>
      </p:sp>
      <p:sp>
        <p:nvSpPr>
          <p:cNvPr id="14349" name="Text Box 13"/>
          <p:cNvSpPr txBox="1">
            <a:spLocks noChangeArrowheads="1"/>
          </p:cNvSpPr>
          <p:nvPr/>
        </p:nvSpPr>
        <p:spPr bwMode="auto">
          <a:xfrm>
            <a:off x="6384925" y="3314700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40</a:t>
            </a:r>
          </a:p>
        </p:txBody>
      </p:sp>
      <p:sp>
        <p:nvSpPr>
          <p:cNvPr id="14350" name="Line 14"/>
          <p:cNvSpPr>
            <a:spLocks noChangeShapeType="1"/>
          </p:cNvSpPr>
          <p:nvPr/>
        </p:nvSpPr>
        <p:spPr bwMode="auto">
          <a:xfrm>
            <a:off x="5943600" y="2438400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51" name="Text Box 15"/>
          <p:cNvSpPr txBox="1">
            <a:spLocks noChangeArrowheads="1"/>
          </p:cNvSpPr>
          <p:nvPr/>
        </p:nvSpPr>
        <p:spPr bwMode="auto">
          <a:xfrm>
            <a:off x="5943600" y="2435225"/>
            <a:ext cx="5270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100</a:t>
            </a:r>
          </a:p>
        </p:txBody>
      </p:sp>
      <p:sp>
        <p:nvSpPr>
          <p:cNvPr id="14352" name="Text Box 16"/>
          <p:cNvSpPr txBox="1">
            <a:spLocks noChangeArrowheads="1"/>
          </p:cNvSpPr>
          <p:nvPr/>
        </p:nvSpPr>
        <p:spPr bwMode="auto">
          <a:xfrm>
            <a:off x="5165725" y="4152900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60</a:t>
            </a:r>
          </a:p>
        </p:txBody>
      </p:sp>
      <p:sp>
        <p:nvSpPr>
          <p:cNvPr id="14353" name="Text Box 17"/>
          <p:cNvSpPr txBox="1">
            <a:spLocks noChangeArrowheads="1"/>
          </p:cNvSpPr>
          <p:nvPr/>
        </p:nvSpPr>
        <p:spPr bwMode="auto">
          <a:xfrm>
            <a:off x="6308725" y="4152900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40</a:t>
            </a:r>
          </a:p>
        </p:txBody>
      </p:sp>
      <p:sp>
        <p:nvSpPr>
          <p:cNvPr id="14354" name="Line 18"/>
          <p:cNvSpPr>
            <a:spLocks noChangeShapeType="1"/>
          </p:cNvSpPr>
          <p:nvPr/>
        </p:nvSpPr>
        <p:spPr bwMode="auto">
          <a:xfrm>
            <a:off x="5943600" y="4953000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55" name="Text Box 19"/>
          <p:cNvSpPr txBox="1">
            <a:spLocks noChangeArrowheads="1"/>
          </p:cNvSpPr>
          <p:nvPr/>
        </p:nvSpPr>
        <p:spPr bwMode="auto">
          <a:xfrm>
            <a:off x="6019800" y="4949825"/>
            <a:ext cx="5270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100</a:t>
            </a:r>
          </a:p>
        </p:txBody>
      </p:sp>
      <p:sp>
        <p:nvSpPr>
          <p:cNvPr id="14356" name="Rectangle 20"/>
          <p:cNvSpPr>
            <a:spLocks noChangeArrowheads="1"/>
          </p:cNvSpPr>
          <p:nvPr/>
        </p:nvSpPr>
        <p:spPr bwMode="auto">
          <a:xfrm>
            <a:off x="7696200" y="2971800"/>
            <a:ext cx="9906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400">
                <a:solidFill>
                  <a:schemeClr val="tx1"/>
                </a:solidFill>
              </a:rPr>
              <a:t>BB1</a:t>
            </a:r>
          </a:p>
        </p:txBody>
      </p:sp>
      <p:sp>
        <p:nvSpPr>
          <p:cNvPr id="14357" name="Rectangle 21"/>
          <p:cNvSpPr>
            <a:spLocks noChangeArrowheads="1"/>
          </p:cNvSpPr>
          <p:nvPr/>
        </p:nvSpPr>
        <p:spPr bwMode="auto">
          <a:xfrm>
            <a:off x="7696200" y="3429000"/>
            <a:ext cx="9906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400">
                <a:solidFill>
                  <a:schemeClr val="tx1"/>
                </a:solidFill>
              </a:rPr>
              <a:t>BB2 if p1</a:t>
            </a:r>
          </a:p>
        </p:txBody>
      </p:sp>
      <p:sp>
        <p:nvSpPr>
          <p:cNvPr id="14358" name="Rectangle 22"/>
          <p:cNvSpPr>
            <a:spLocks noChangeArrowheads="1"/>
          </p:cNvSpPr>
          <p:nvPr/>
        </p:nvSpPr>
        <p:spPr bwMode="auto">
          <a:xfrm>
            <a:off x="7696200" y="3886200"/>
            <a:ext cx="9906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400">
                <a:solidFill>
                  <a:schemeClr val="tx1"/>
                </a:solidFill>
              </a:rPr>
              <a:t>BB3 if p2</a:t>
            </a:r>
          </a:p>
        </p:txBody>
      </p:sp>
      <p:sp>
        <p:nvSpPr>
          <p:cNvPr id="14359" name="Rectangle 23"/>
          <p:cNvSpPr>
            <a:spLocks noChangeArrowheads="1"/>
          </p:cNvSpPr>
          <p:nvPr/>
        </p:nvSpPr>
        <p:spPr bwMode="auto">
          <a:xfrm>
            <a:off x="7696200" y="4343400"/>
            <a:ext cx="9906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400">
                <a:solidFill>
                  <a:schemeClr val="tx1"/>
                </a:solidFill>
              </a:rPr>
              <a:t>BB4</a:t>
            </a:r>
          </a:p>
        </p:txBody>
      </p:sp>
      <p:sp>
        <p:nvSpPr>
          <p:cNvPr id="14360" name="AutoShape 24"/>
          <p:cNvSpPr>
            <a:spLocks noChangeArrowheads="1"/>
          </p:cNvSpPr>
          <p:nvPr/>
        </p:nvSpPr>
        <p:spPr bwMode="auto">
          <a:xfrm>
            <a:off x="7162800" y="3733800"/>
            <a:ext cx="304800" cy="457200"/>
          </a:xfrm>
          <a:prstGeom prst="right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hp new">
  <a:themeElements>
    <a:clrScheme name="">
      <a:dk1>
        <a:srgbClr val="000000"/>
      </a:dk1>
      <a:lt1>
        <a:srgbClr val="FFFFFF"/>
      </a:lt1>
      <a:dk2>
        <a:srgbClr val="3333FF"/>
      </a:dk2>
      <a:lt2>
        <a:srgbClr val="777777"/>
      </a:lt2>
      <a:accent1>
        <a:srgbClr val="3333FF"/>
      </a:accent1>
      <a:accent2>
        <a:srgbClr val="3333FF"/>
      </a:accent2>
      <a:accent3>
        <a:srgbClr val="FFFFFF"/>
      </a:accent3>
      <a:accent4>
        <a:srgbClr val="000000"/>
      </a:accent4>
      <a:accent5>
        <a:srgbClr val="ADADFF"/>
      </a:accent5>
      <a:accent6>
        <a:srgbClr val="2D2DE7"/>
      </a:accent6>
      <a:hlink>
        <a:srgbClr val="000000"/>
      </a:hlink>
      <a:folHlink>
        <a:srgbClr val="0099CC"/>
      </a:folHlink>
    </a:clrScheme>
    <a:fontScheme name="hp new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accent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accent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hp new 1">
        <a:dk1>
          <a:srgbClr val="000099"/>
        </a:dk1>
        <a:lt1>
          <a:srgbClr val="FFFFFF"/>
        </a:lt1>
        <a:dk2>
          <a:srgbClr val="0000FF"/>
        </a:dk2>
        <a:lt2>
          <a:srgbClr val="FFFF00"/>
        </a:lt2>
        <a:accent1>
          <a:srgbClr val="FF6633"/>
        </a:accent1>
        <a:accent2>
          <a:srgbClr val="FF00FF"/>
        </a:accent2>
        <a:accent3>
          <a:srgbClr val="AAAAFF"/>
        </a:accent3>
        <a:accent4>
          <a:srgbClr val="DADADA"/>
        </a:accent4>
        <a:accent5>
          <a:srgbClr val="FFB8AD"/>
        </a:accent5>
        <a:accent6>
          <a:srgbClr val="E700E7"/>
        </a:accent6>
        <a:hlink>
          <a:srgbClr val="FF00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p new 2">
        <a:dk1>
          <a:srgbClr val="000066"/>
        </a:dk1>
        <a:lt1>
          <a:srgbClr val="CCECFF"/>
        </a:lt1>
        <a:dk2>
          <a:srgbClr val="000080"/>
        </a:dk2>
        <a:lt2>
          <a:srgbClr val="000000"/>
        </a:lt2>
        <a:accent1>
          <a:srgbClr val="9999FF"/>
        </a:accent1>
        <a:accent2>
          <a:srgbClr val="CC00FF"/>
        </a:accent2>
        <a:accent3>
          <a:srgbClr val="E2F4FF"/>
        </a:accent3>
        <a:accent4>
          <a:srgbClr val="000056"/>
        </a:accent4>
        <a:accent5>
          <a:srgbClr val="CACAFF"/>
        </a:accent5>
        <a:accent6>
          <a:srgbClr val="B900E7"/>
        </a:accent6>
        <a:hlink>
          <a:srgbClr val="00CC99"/>
        </a:hlink>
        <a:folHlink>
          <a:srgbClr val="0099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p new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B2B2B2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D5D5D5"/>
        </a:accent5>
        <a:accent6>
          <a:srgbClr val="797979"/>
        </a:accent6>
        <a:hlink>
          <a:srgbClr val="5F5F5F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p new 4">
        <a:dk1>
          <a:srgbClr val="000000"/>
        </a:dk1>
        <a:lt1>
          <a:srgbClr val="FFFFFF"/>
        </a:lt1>
        <a:dk2>
          <a:srgbClr val="660033"/>
        </a:dk2>
        <a:lt2>
          <a:srgbClr val="FFFF66"/>
        </a:lt2>
        <a:accent1>
          <a:srgbClr val="FF0033"/>
        </a:accent1>
        <a:accent2>
          <a:srgbClr val="CC6600"/>
        </a:accent2>
        <a:accent3>
          <a:srgbClr val="B8AAAD"/>
        </a:accent3>
        <a:accent4>
          <a:srgbClr val="DADADA"/>
        </a:accent4>
        <a:accent5>
          <a:srgbClr val="FFAAAD"/>
        </a:accent5>
        <a:accent6>
          <a:srgbClr val="B95C00"/>
        </a:accent6>
        <a:hlink>
          <a:srgbClr val="999933"/>
        </a:hlink>
        <a:folHlink>
          <a:srgbClr val="A50021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Designs\hp new.pot</Template>
  <TotalTime>8660</TotalTime>
  <Words>1704</Words>
  <Application>Microsoft Office PowerPoint</Application>
  <PresentationFormat>Custom</PresentationFormat>
  <Paragraphs>480</Paragraphs>
  <Slides>24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30" baseType="lpstr">
      <vt:lpstr>Times New Roman</vt:lpstr>
      <vt:lpstr>Arial</vt:lpstr>
      <vt:lpstr>Monotype Sorts</vt:lpstr>
      <vt:lpstr>Wingdings</vt:lpstr>
      <vt:lpstr>Hewlett</vt:lpstr>
      <vt:lpstr>hp new</vt:lpstr>
      <vt:lpstr>EECS 583 – Class 5 Finish Control Flow Analysis, Dataflow Analysis Intro</vt:lpstr>
      <vt:lpstr>Reading Material + Announcements</vt:lpstr>
      <vt:lpstr>From Last Time: Homework Problem</vt:lpstr>
      <vt:lpstr>Homework Problem Answer</vt:lpstr>
      <vt:lpstr>When to Apply If-conversion?</vt:lpstr>
      <vt:lpstr>Negative 1: Resource Usage</vt:lpstr>
      <vt:lpstr>Negative 2: Dependence Height</vt:lpstr>
      <vt:lpstr>Negative 3: Hazard Presence</vt:lpstr>
      <vt:lpstr>Deciding When/What To If-convert</vt:lpstr>
      <vt:lpstr>The Hyperblock</vt:lpstr>
      <vt:lpstr>Block Selection</vt:lpstr>
      <vt:lpstr>Example - Step 1 - Block Selection</vt:lpstr>
      <vt:lpstr>Example - Step 2 - Tail Duplication</vt:lpstr>
      <vt:lpstr>Example - Step 3 – If-conversion</vt:lpstr>
      <vt:lpstr>For More on Predicates/Hyperblocks</vt:lpstr>
      <vt:lpstr>New Topic Dataflow Analysis!</vt:lpstr>
      <vt:lpstr>Looking Inside the Basic Blocks: Dataflow Analysis + Optimization</vt:lpstr>
      <vt:lpstr>Dataflow Analysis Introduction</vt:lpstr>
      <vt:lpstr>Live Variable (Liveness) Analysis</vt:lpstr>
      <vt:lpstr>Computing GEN/KILL Sets For Each BB</vt:lpstr>
      <vt:lpstr>Example – GEN/KILL Liveness Computation</vt:lpstr>
      <vt:lpstr>Compute IN/OUT Sets for all BBs</vt:lpstr>
      <vt:lpstr>Example – Liveness Computation</vt:lpstr>
      <vt:lpstr>Class Problem</vt:lpstr>
    </vt:vector>
  </TitlesOfParts>
  <Company>University of Michigan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583 Lecture Notes</dc:title>
  <dc:creator>Scott Mahlke</dc:creator>
  <cp:lastModifiedBy>mahlke</cp:lastModifiedBy>
  <cp:revision>206</cp:revision>
  <cp:lastPrinted>2001-10-18T06:50:13Z</cp:lastPrinted>
  <dcterms:created xsi:type="dcterms:W3CDTF">1999-01-24T07:45:10Z</dcterms:created>
  <dcterms:modified xsi:type="dcterms:W3CDTF">2021-09-14T01:48:55Z</dcterms:modified>
</cp:coreProperties>
</file>