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57" r:id="rId4"/>
    <p:sldId id="482" r:id="rId5"/>
    <p:sldId id="483" r:id="rId6"/>
    <p:sldId id="484" r:id="rId7"/>
    <p:sldId id="485" r:id="rId8"/>
    <p:sldId id="486" r:id="rId9"/>
    <p:sldId id="487" r:id="rId10"/>
    <p:sldId id="499" r:id="rId11"/>
    <p:sldId id="500" r:id="rId12"/>
    <p:sldId id="502" r:id="rId13"/>
    <p:sldId id="503" r:id="rId14"/>
    <p:sldId id="504" r:id="rId15"/>
    <p:sldId id="489" r:id="rId16"/>
    <p:sldId id="497" r:id="rId17"/>
    <p:sldId id="490" r:id="rId18"/>
    <p:sldId id="491" r:id="rId19"/>
    <p:sldId id="492" r:id="rId20"/>
    <p:sldId id="493" r:id="rId21"/>
    <p:sldId id="494" r:id="rId22"/>
    <p:sldId id="495" r:id="rId23"/>
    <p:sldId id="496" r:id="rId24"/>
    <p:sldId id="505" r:id="rId25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5.xml"/><Relationship Id="rId5" Type="http://schemas.openxmlformats.org/officeDocument/2006/relationships/slide" Target="slides/slide17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81159085-94B6-4A91-8CE0-98793EAF6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FAFD4-BDD6-4B0B-8ED4-3AA64856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399EA76-98CA-44C3-AAB1-056CB7CF164D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7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0FD84B8F-6BBE-4303-AB83-CA710304649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5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Finish</a:t>
            </a:r>
            <a:r>
              <a:rPr lang="en-US" altLang="en-US" sz="4800" smtClean="0"/>
              <a:t> </a:t>
            </a:r>
            <a:r>
              <a:rPr lang="en-US" altLang="en-US" sz="4800" smtClean="0">
                <a:solidFill>
                  <a:schemeClr val="accent1"/>
                </a:solidFill>
              </a:rPr>
              <a:t>Control Flow Analysis, Dataflow Analysis Intro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</a:t>
            </a:r>
            <a:r>
              <a:rPr lang="en-US" altLang="en-US" i="1" dirty="0" smtClean="0"/>
              <a:t>15, 2021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Hyperblock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u="sng" smtClean="0"/>
              <a:t>Hyperblock</a:t>
            </a:r>
            <a:r>
              <a:rPr lang="en-US" altLang="en-US" sz="2000" smtClean="0"/>
              <a:t> - Collection of basic blocks in which control flow may only enter at the first BB.</a:t>
            </a:r>
            <a:r>
              <a:rPr lang="en-US" altLang="en-US" sz="2000" i="1" smtClean="0"/>
              <a:t>  All internal control flow is eliminated via if-conversion</a:t>
            </a:r>
          </a:p>
          <a:p>
            <a:pPr lvl="1"/>
            <a:r>
              <a:rPr lang="en-US" altLang="en-US" sz="1800" smtClean="0"/>
              <a:t>“Likely control flow </a:t>
            </a:r>
            <a:r>
              <a:rPr lang="en-US" altLang="en-US" sz="1800" u="sng" smtClean="0"/>
              <a:t>paths</a:t>
            </a:r>
            <a:r>
              <a:rPr lang="en-US" altLang="en-US" sz="1800" smtClean="0"/>
              <a:t>”</a:t>
            </a:r>
          </a:p>
          <a:p>
            <a:pPr lvl="1"/>
            <a:r>
              <a:rPr lang="en-US" altLang="en-US" sz="1800" smtClean="0"/>
              <a:t>Acyclic (outer backedge ok)</a:t>
            </a:r>
          </a:p>
          <a:p>
            <a:pPr lvl="1"/>
            <a:r>
              <a:rPr lang="en-US" altLang="en-US" sz="1800" smtClean="0"/>
              <a:t>Multiple intersecting traces with no side entrances</a:t>
            </a:r>
          </a:p>
          <a:p>
            <a:pPr lvl="1"/>
            <a:r>
              <a:rPr lang="en-US" altLang="en-US" sz="1800" smtClean="0"/>
              <a:t>Side exits still exist</a:t>
            </a:r>
          </a:p>
          <a:p>
            <a:r>
              <a:rPr lang="en-US" altLang="en-US" sz="2000" smtClean="0"/>
              <a:t>Hyperblock formation</a:t>
            </a:r>
          </a:p>
          <a:p>
            <a:pPr lvl="1"/>
            <a:r>
              <a:rPr lang="en-US" altLang="en-US" sz="1800" smtClean="0"/>
              <a:t>1. Block selection</a:t>
            </a:r>
          </a:p>
          <a:p>
            <a:pPr lvl="1"/>
            <a:r>
              <a:rPr lang="en-US" altLang="en-US" sz="1800" smtClean="0"/>
              <a:t>2. Tail duplication</a:t>
            </a:r>
          </a:p>
          <a:p>
            <a:pPr lvl="1"/>
            <a:r>
              <a:rPr lang="en-US" altLang="en-US" sz="1800" smtClean="0"/>
              <a:t>3. If-conversion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Block Selection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Block selection</a:t>
            </a:r>
          </a:p>
          <a:p>
            <a:pPr lvl="1"/>
            <a:r>
              <a:rPr lang="en-US" altLang="en-US" sz="1800" smtClean="0"/>
              <a:t>Select subset of BBs for inclusion in HB</a:t>
            </a:r>
          </a:p>
          <a:p>
            <a:pPr lvl="1"/>
            <a:r>
              <a:rPr lang="en-US" altLang="en-US" sz="1800" smtClean="0"/>
              <a:t>Difficult problem</a:t>
            </a:r>
          </a:p>
          <a:p>
            <a:pPr lvl="1"/>
            <a:r>
              <a:rPr lang="en-US" altLang="en-US" sz="1800" smtClean="0"/>
              <a:t>Weighted cost/benefit function</a:t>
            </a:r>
          </a:p>
          <a:p>
            <a:pPr lvl="2"/>
            <a:r>
              <a:rPr lang="en-US" altLang="en-US" sz="1600" smtClean="0"/>
              <a:t>Height overhead</a:t>
            </a:r>
          </a:p>
          <a:p>
            <a:pPr lvl="2"/>
            <a:r>
              <a:rPr lang="en-US" altLang="en-US" sz="1600" smtClean="0"/>
              <a:t>Resource overhead</a:t>
            </a:r>
          </a:p>
          <a:p>
            <a:pPr lvl="2"/>
            <a:r>
              <a:rPr lang="en-US" altLang="en-US" sz="1600" smtClean="0"/>
              <a:t>Hazard overhead</a:t>
            </a:r>
          </a:p>
          <a:p>
            <a:pPr lvl="2"/>
            <a:r>
              <a:rPr lang="en-US" altLang="en-US" sz="1600" smtClean="0"/>
              <a:t>Branch elimination benefit</a:t>
            </a:r>
          </a:p>
          <a:p>
            <a:pPr lvl="2"/>
            <a:r>
              <a:rPr lang="en-US" altLang="en-US" sz="1600" smtClean="0"/>
              <a:t>Weighted by frequency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3780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876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876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590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3780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33686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9876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27590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3686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597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13874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13874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3874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2162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27590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8352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4448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3686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514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8100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5304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5052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3686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4290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914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4448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5052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590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733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6670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- Step 1 - Block Selection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3780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BB2 - 8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987675" y="3844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BB4 - 3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987675" y="5445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BB6 - 2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7590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378075" y="4606925"/>
            <a:ext cx="914400" cy="4540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BB5 - 10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33686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987675" y="2244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BB1 - 5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27590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3686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597275" y="3006725"/>
            <a:ext cx="762000" cy="4572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 – 2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13874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13874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13874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2162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27590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8352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34448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33686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514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8100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5304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5052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3686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4290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914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4448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5052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590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3733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26670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029200" y="1600200"/>
            <a:ext cx="32131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main path = BB1,BB2,BB4,BB6</a:t>
            </a:r>
          </a:p>
          <a:p>
            <a:r>
              <a:rPr lang="en-US" altLang="en-US"/>
              <a:t>	</a:t>
            </a:r>
          </a:p>
          <a:p>
            <a:r>
              <a:rPr lang="en-US" altLang="en-US"/>
              <a:t>Consider adding BB3 and BB5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- Step 2 - Tail Duplication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87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97075" y="3844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97075" y="5445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7684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3874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23780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997075" y="2244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17684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3780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6066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066800" y="61722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066800" y="19050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066800" y="190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209800" y="1905000"/>
            <a:ext cx="15875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17684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18446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24542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>
            <a:off x="2362200" y="5902325"/>
            <a:ext cx="15875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5240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8194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5398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5146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23780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4384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066800" y="5788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4542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25146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16002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27432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6764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5197475" y="3159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5807075" y="39973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5807075" y="55975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5578475" y="36163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70866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flipH="1">
            <a:off x="6188075" y="36163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5807075" y="2397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H="1">
            <a:off x="5578475" y="28543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6188075" y="28543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6416675" y="3159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 flipH="1">
            <a:off x="4953000" y="6283325"/>
            <a:ext cx="1235075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 flipV="1">
            <a:off x="4953000" y="21336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V="1">
            <a:off x="4953000" y="2092325"/>
            <a:ext cx="1082675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>
            <a:off x="6035675" y="20923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6188075" y="4454525"/>
            <a:ext cx="127952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6172200" y="4419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6188075" y="60547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5334000" y="2740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6629400" y="2816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7010400" y="4340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6324600" y="4873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86" name="Line 54"/>
          <p:cNvSpPr>
            <a:spLocks noChangeShapeType="1"/>
          </p:cNvSpPr>
          <p:nvPr/>
        </p:nvSpPr>
        <p:spPr bwMode="auto">
          <a:xfrm>
            <a:off x="6188075" y="19399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6096000" y="1978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5029200" y="5864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81</a:t>
            </a:r>
          </a:p>
        </p:txBody>
      </p:sp>
      <p:sp>
        <p:nvSpPr>
          <p:cNvPr id="18489" name="Line 57"/>
          <p:cNvSpPr>
            <a:spLocks noChangeShapeType="1"/>
          </p:cNvSpPr>
          <p:nvPr/>
        </p:nvSpPr>
        <p:spPr bwMode="auto">
          <a:xfrm>
            <a:off x="6264275" y="60547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6248400" y="6092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5410200" y="3654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6553200" y="3654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7467600" y="5254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7086600" y="56388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>
            <a:off x="7467600" y="5257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 flipH="1">
            <a:off x="6400800" y="6096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7" name="Line 65"/>
          <p:cNvSpPr>
            <a:spLocks noChangeShapeType="1"/>
          </p:cNvSpPr>
          <p:nvPr/>
        </p:nvSpPr>
        <p:spPr bwMode="auto">
          <a:xfrm>
            <a:off x="76200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8" name="Line 66"/>
          <p:cNvSpPr>
            <a:spLocks noChangeShapeType="1"/>
          </p:cNvSpPr>
          <p:nvPr/>
        </p:nvSpPr>
        <p:spPr bwMode="auto">
          <a:xfrm>
            <a:off x="7620000" y="6248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9" name="Line 67"/>
          <p:cNvSpPr>
            <a:spLocks noChangeShapeType="1"/>
          </p:cNvSpPr>
          <p:nvPr/>
        </p:nvSpPr>
        <p:spPr bwMode="auto">
          <a:xfrm flipV="1">
            <a:off x="8153400" y="21336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 flipH="1">
            <a:off x="6477000" y="2133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64770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7696200" y="6245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6858000" y="6397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3048000" y="1520825"/>
            <a:ext cx="493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Tail duplication same as with Superblock 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- Step 3 – If-conversion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2350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844675" y="3844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844675" y="5445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6160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1242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2256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844675" y="2244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16160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2256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4542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990600" y="6130925"/>
            <a:ext cx="1235075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990600" y="19812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990600" y="1939925"/>
            <a:ext cx="1082675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732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2225675" y="4302125"/>
            <a:ext cx="127952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2209800" y="4267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22256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37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6670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048000" y="4187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3622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22256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133600" y="1825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1066800" y="5711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81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23018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286000" y="5940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447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590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505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3124200" y="54864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3505200" y="5105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H="1">
            <a:off x="2438400" y="59436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3657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3657600" y="6096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V="1">
            <a:off x="4191000" y="19812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H="1">
            <a:off x="2514600" y="198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>
            <a:off x="25146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733800" y="6092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2895600" y="6245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5562600" y="2667000"/>
            <a:ext cx="1600200" cy="838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p1,p2 = CMPP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5562600" y="3505200"/>
            <a:ext cx="1600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5562600" y="3962400"/>
            <a:ext cx="1600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5562600" y="4419600"/>
            <a:ext cx="1600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5562600" y="4876800"/>
            <a:ext cx="1600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7696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8077200" y="5407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80772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8229600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>
            <a:off x="8229600" y="6400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7162800" y="48768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6019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5334000" y="5486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 flipV="1">
            <a:off x="53340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>
            <a:off x="5334000" y="2286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5867400" y="2286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>
            <a:off x="6324600" y="2133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6400800" y="53340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 flipH="1">
            <a:off x="6477000" y="6248400"/>
            <a:ext cx="1600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 flipV="1">
            <a:off x="8763000" y="2209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 flipH="1">
            <a:off x="6781800" y="2209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6781800" y="220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5165725" y="5448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81</a:t>
            </a:r>
          </a:p>
        </p:txBody>
      </p:sp>
      <p:sp>
        <p:nvSpPr>
          <p:cNvPr id="19522" name="Text Box 66"/>
          <p:cNvSpPr txBox="1">
            <a:spLocks noChangeArrowheads="1"/>
          </p:cNvSpPr>
          <p:nvPr/>
        </p:nvSpPr>
        <p:spPr bwMode="auto">
          <a:xfrm>
            <a:off x="6384925" y="55245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7527925" y="6362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8366125" y="643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6248400" y="2130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4495800" y="1597025"/>
            <a:ext cx="345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If-convert intra-HB branches only!!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 More on Predicates/Hyperblocks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See</a:t>
            </a:r>
          </a:p>
          <a:p>
            <a:pPr lvl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mtClean="0">
                <a:cs typeface="Arial" panose="020B0604020202020204" pitchFamily="34" charset="0"/>
              </a:rPr>
              <a:t>Effective Compiler Support for Predicated Execution using the Hyperblock", S. Mahlke et al., MICRO-25, 1992.</a:t>
            </a:r>
          </a:p>
          <a:p>
            <a:pPr lvl="1"/>
            <a:r>
              <a:rPr lang="en-US" altLang="en-US" smtClean="0">
                <a:cs typeface="Arial" panose="020B0604020202020204" pitchFamily="34" charset="0"/>
              </a:rPr>
              <a:t>"Control CPR: A Branch Height Reduction Optimization for EPIC Processors", M. Schlansker et al., PLDI-99, 1999.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mtClean="0"/>
              <a:t>New Topic</a:t>
            </a:r>
            <a:br>
              <a:rPr lang="en-US" altLang="en-US" smtClean="0"/>
            </a:br>
            <a:r>
              <a:rPr lang="en-US" altLang="en-US" smtClean="0"/>
              <a:t>Dataflow Analysis!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Looking Inside the Basic Blocks:</a:t>
            </a:r>
            <a:br>
              <a:rPr lang="en-US" altLang="en-US" sz="2800" smtClean="0"/>
            </a:br>
            <a:r>
              <a:rPr lang="en-US" altLang="en-US" sz="2800" smtClean="0"/>
              <a:t>Dataflow Analysis +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Control flow analysis</a:t>
            </a:r>
          </a:p>
          <a:p>
            <a:pPr lvl="1"/>
            <a:r>
              <a:rPr lang="en-US" altLang="en-US" sz="1800" smtClean="0"/>
              <a:t>Treat BB as black box</a:t>
            </a:r>
          </a:p>
          <a:p>
            <a:pPr lvl="1"/>
            <a:r>
              <a:rPr lang="en-US" altLang="en-US" sz="1800" smtClean="0"/>
              <a:t>Just care about branches</a:t>
            </a:r>
          </a:p>
          <a:p>
            <a:r>
              <a:rPr lang="en-US" altLang="en-US" sz="2000" smtClean="0"/>
              <a:t>Now</a:t>
            </a:r>
          </a:p>
          <a:p>
            <a:pPr lvl="1"/>
            <a:r>
              <a:rPr lang="en-US" altLang="en-US" sz="1800" smtClean="0"/>
              <a:t>Start looking at ops in BBs</a:t>
            </a:r>
          </a:p>
          <a:p>
            <a:pPr lvl="1"/>
            <a:r>
              <a:rPr lang="en-US" altLang="en-US" sz="1800" smtClean="0"/>
              <a:t>What’s computed and where</a:t>
            </a:r>
          </a:p>
          <a:p>
            <a:r>
              <a:rPr lang="en-US" altLang="en-US" sz="2000" smtClean="0"/>
              <a:t>Classical optimizations</a:t>
            </a:r>
          </a:p>
          <a:p>
            <a:pPr lvl="1"/>
            <a:r>
              <a:rPr lang="en-US" altLang="en-US" sz="1800" smtClean="0"/>
              <a:t>Want to make the computation more efficient</a:t>
            </a:r>
          </a:p>
          <a:p>
            <a:r>
              <a:rPr lang="en-US" altLang="en-US" sz="2000" smtClean="0"/>
              <a:t>Ex: Common Subexpression Elimination (CSE)</a:t>
            </a:r>
          </a:p>
          <a:p>
            <a:pPr lvl="1"/>
            <a:r>
              <a:rPr lang="en-US" altLang="en-US" sz="1800" smtClean="0"/>
              <a:t>Is r2 + r3 redundant?</a:t>
            </a:r>
          </a:p>
          <a:p>
            <a:pPr lvl="1"/>
            <a:r>
              <a:rPr lang="en-US" altLang="en-US" sz="1800" smtClean="0"/>
              <a:t>Is r4 – r5 redundant?</a:t>
            </a:r>
          </a:p>
          <a:p>
            <a:pPr lvl="1"/>
            <a:r>
              <a:rPr lang="en-US" altLang="en-US" sz="1800" smtClean="0"/>
              <a:t>What if there were 1000 BB’s</a:t>
            </a:r>
          </a:p>
          <a:p>
            <a:pPr lvl="1"/>
            <a:r>
              <a:rPr lang="en-US" altLang="en-US" sz="1800" smtClean="0"/>
              <a:t>Dataflow analysis !!</a:t>
            </a:r>
          </a:p>
          <a:p>
            <a:pPr lvl="1"/>
            <a:endParaRPr lang="en-US" altLang="en-US" sz="18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Dataflow Analysis Introduction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48200" y="3349625"/>
            <a:ext cx="35179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Which VRs contain useful </a:t>
            </a:r>
          </a:p>
          <a:p>
            <a:r>
              <a:rPr lang="en-US" altLang="en-US">
                <a:solidFill>
                  <a:schemeClr val="tx1"/>
                </a:solidFill>
              </a:rPr>
              <a:t>data values? (liveness or upward</a:t>
            </a:r>
          </a:p>
          <a:p>
            <a:r>
              <a:rPr lang="en-US" altLang="en-US">
                <a:solidFill>
                  <a:schemeClr val="tx1"/>
                </a:solidFill>
              </a:rPr>
              <a:t>exposed uses)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may reach</a:t>
            </a:r>
          </a:p>
          <a:p>
            <a:r>
              <a:rPr lang="en-US" altLang="en-US">
                <a:solidFill>
                  <a:schemeClr val="tx1"/>
                </a:solidFill>
              </a:rPr>
              <a:t>this point? (reaching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are guaranteed</a:t>
            </a:r>
          </a:p>
          <a:p>
            <a:r>
              <a:rPr lang="en-US" altLang="en-US">
                <a:solidFill>
                  <a:schemeClr val="tx1"/>
                </a:solidFill>
              </a:rPr>
              <a:t>to reach this point? (available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uses below are exposed?</a:t>
            </a:r>
          </a:p>
          <a:p>
            <a:r>
              <a:rPr lang="en-US" altLang="en-US">
                <a:solidFill>
                  <a:schemeClr val="tx1"/>
                </a:solidFill>
              </a:rPr>
              <a:t>(downward exposed uses)</a:t>
            </a: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2968625"/>
            <a:ext cx="363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Pick an arbitrary point in the program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05200" y="1520825"/>
            <a:ext cx="439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Dataflow analysis</a:t>
            </a:r>
            <a:r>
              <a:rPr lang="en-US" altLang="en-US"/>
              <a:t> – Collection of information</a:t>
            </a:r>
          </a:p>
          <a:p>
            <a:r>
              <a:rPr lang="en-US" altLang="en-US"/>
              <a:t>that summarizes the creation/destruction of</a:t>
            </a:r>
          </a:p>
          <a:p>
            <a:r>
              <a:rPr lang="en-US" altLang="en-US"/>
              <a:t>values in a program.  Used to identify legal </a:t>
            </a:r>
          </a:p>
          <a:p>
            <a:r>
              <a:rPr lang="en-US" altLang="en-US"/>
              <a:t>optimization opportunities.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648200" y="2971800"/>
            <a:ext cx="42672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Live Variable (Liveness)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Defn: For each point p in a program and each variable y, determine whether y can be used before being redefined starting at p</a:t>
            </a:r>
          </a:p>
          <a:p>
            <a:r>
              <a:rPr lang="en-US" altLang="en-US" smtClean="0"/>
              <a:t>Algorithm sketch</a:t>
            </a:r>
          </a:p>
          <a:p>
            <a:pPr lvl="1"/>
            <a:r>
              <a:rPr lang="en-US" altLang="en-US" smtClean="0"/>
              <a:t>For each BB, y is live if it is used before defined in the BB or it is live leaving the block</a:t>
            </a:r>
          </a:p>
          <a:p>
            <a:pPr lvl="1"/>
            <a:r>
              <a:rPr lang="en-US" altLang="en-US" smtClean="0"/>
              <a:t>Backward dataflow analysis as propagation occurs from uses upwards to defs</a:t>
            </a:r>
          </a:p>
          <a:p>
            <a:r>
              <a:rPr lang="en-US" altLang="en-US" smtClean="0"/>
              <a:t>4 sets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GEN</a:t>
            </a:r>
            <a:r>
              <a:rPr lang="en-US" altLang="en-US" smtClean="0"/>
              <a:t> = set of external variables consumed in the BB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KILL</a:t>
            </a:r>
            <a:r>
              <a:rPr lang="en-US" altLang="en-US" smtClean="0"/>
              <a:t> = set of external variable uses killed by the BB</a:t>
            </a:r>
          </a:p>
          <a:p>
            <a:pPr lvl="2"/>
            <a:r>
              <a:rPr lang="en-US" altLang="en-US" smtClean="0"/>
              <a:t>equivalent to set of variables defined by the BB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IN</a:t>
            </a:r>
            <a:r>
              <a:rPr lang="en-US" altLang="en-US" smtClean="0"/>
              <a:t> = set of variables that are live at the entry point of a BB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OUT</a:t>
            </a:r>
            <a:r>
              <a:rPr lang="en-US" altLang="en-US" smtClean="0"/>
              <a:t> = set of variables that are live at the exit point of a BB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Material + 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534400" cy="5216525"/>
          </a:xfrm>
        </p:spPr>
        <p:txBody>
          <a:bodyPr/>
          <a:lstStyle/>
          <a:p>
            <a:r>
              <a:rPr lang="en-US" altLang="en-US" dirty="0" smtClean="0"/>
              <a:t>Reminder – HW 1 due tonight at midnight</a:t>
            </a:r>
          </a:p>
          <a:p>
            <a:pPr lvl="1"/>
            <a:r>
              <a:rPr lang="en-US" altLang="en-US" dirty="0" smtClean="0"/>
              <a:t>Submit uniquename_hw1.tgz file to:</a:t>
            </a:r>
          </a:p>
          <a:p>
            <a:pPr lvl="2"/>
            <a:r>
              <a:rPr lang="en-US" altLang="en-US" dirty="0" smtClean="0"/>
              <a:t>eecs583a.eecs.umich.edu:/hw1_submissions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Before asking questions: 1) Read all threads on piazza, 2) Think a bit</a:t>
            </a: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Then, post question or talk to </a:t>
            </a:r>
            <a:r>
              <a:rPr lang="en-US" altLang="en-US" dirty="0" err="1" smtClean="0">
                <a:solidFill>
                  <a:srgbClr val="FF0000"/>
                </a:solidFill>
              </a:rPr>
              <a:t>Yunjie</a:t>
            </a:r>
            <a:r>
              <a:rPr lang="en-US" altLang="en-US" dirty="0" smtClean="0">
                <a:solidFill>
                  <a:srgbClr val="FF0000"/>
                </a:solidFill>
              </a:rPr>
              <a:t>/</a:t>
            </a:r>
            <a:r>
              <a:rPr lang="en-US" altLang="en-US" dirty="0" err="1" smtClean="0">
                <a:solidFill>
                  <a:srgbClr val="FF0000"/>
                </a:solidFill>
              </a:rPr>
              <a:t>Ze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if you are stuck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(Chapters: 10.5, 10.6 Edition 1; Chapters 9.2 Edition 2)</a:t>
            </a:r>
            <a:endParaRPr lang="en-US" altLang="en-US" dirty="0" smtClean="0"/>
          </a:p>
          <a:p>
            <a:r>
              <a:rPr lang="en-US" altLang="en-US" dirty="0" smtClean="0"/>
              <a:t>Material for next Monday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(Chapters: 10.5, 10.6, 10.9, 10.10 Edition 1; Chapters 9.2, 9.3 Edition 2)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Computing GEN/KILL Sets For Each BB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759618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>
                <a:solidFill>
                  <a:schemeClr val="tx1"/>
                </a:solidFill>
              </a:rPr>
              <a:t>for </a:t>
            </a:r>
            <a:r>
              <a:rPr lang="en-US" altLang="en-US" sz="240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operation in </a:t>
            </a:r>
            <a:r>
              <a:rPr lang="en-US" altLang="en-US" sz="2400" u="sng">
                <a:solidFill>
                  <a:schemeClr val="tx1"/>
                </a:solidFill>
              </a:rPr>
              <a:t>reverse</a:t>
            </a:r>
            <a:r>
              <a:rPr lang="en-US" altLang="en-US" sz="2400">
                <a:solidFill>
                  <a:schemeClr val="tx1"/>
                </a:solidFill>
              </a:rPr>
              <a:t> sequential order in X, op,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destination operand of op, dest,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-= dest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 += dest</a:t>
            </a:r>
            <a:endParaRPr lang="en-US" altLang="en-US" sz="2400" u="sng">
              <a:solidFill>
                <a:srgbClr val="FF0000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source operand of op, src,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+= src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-= src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GEN/KILL Liveness Computation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1148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895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4864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3434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38862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51054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H="1">
            <a:off x="54102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38100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35052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2270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4937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37338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696200" cy="615950"/>
          </a:xfrm>
        </p:spPr>
        <p:txBody>
          <a:bodyPr/>
          <a:lstStyle/>
          <a:p>
            <a:r>
              <a:rPr lang="en-US" altLang="en-US" smtClean="0"/>
              <a:t>Compute IN/OUT Sets for all BBs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0231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initialize IN(X) to 0 for all basic blocks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400" u="sng">
                <a:solidFill>
                  <a:schemeClr val="tx1"/>
                </a:solidFill>
              </a:rPr>
              <a:t>while</a:t>
            </a:r>
            <a:r>
              <a:rPr lang="en-US" altLang="en-US" sz="2400">
                <a:solidFill>
                  <a:schemeClr val="tx1"/>
                </a:solidFill>
              </a:rPr>
              <a:t> (change)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old_IN = IN(X)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>
                <a:solidFill>
                  <a:srgbClr val="FF0000"/>
                </a:solidFill>
              </a:rPr>
              <a:t>OUT(X) = Union(IN(Y)) for all successors Y of X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IN(X) = GEN(X) + (OUT(X) – KILL(X))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if </a:t>
            </a:r>
            <a:r>
              <a:rPr lang="en-US" altLang="en-US" sz="2400">
                <a:solidFill>
                  <a:schemeClr val="tx1"/>
                </a:solidFill>
              </a:rPr>
              <a:t>(old_IN != IN(X)) </a:t>
            </a:r>
            <a:r>
              <a:rPr lang="en-US" altLang="en-US" sz="2400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Liveness Computation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781800" y="15240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15240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89" name="TextBox 2"/>
          <p:cNvSpPr txBox="1">
            <a:spLocks noChangeArrowheads="1"/>
          </p:cNvSpPr>
          <p:nvPr/>
        </p:nvSpPr>
        <p:spPr bwMode="auto">
          <a:xfrm>
            <a:off x="2755900" y="21939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</a:t>
            </a:r>
          </a:p>
          <a:p>
            <a:r>
              <a:rPr lang="en-US" altLang="en-US" sz="1200"/>
              <a:t>KILL = r1,r8 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1563688" y="3973513"/>
            <a:ext cx="1027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r1,r5</a:t>
            </a:r>
          </a:p>
          <a:p>
            <a:r>
              <a:rPr lang="en-US" altLang="en-US" sz="1200"/>
              <a:t>KILL = r3,r7 </a:t>
            </a:r>
          </a:p>
        </p:txBody>
      </p:sp>
      <p:sp>
        <p:nvSpPr>
          <p:cNvPr id="28691" name="TextBox 19"/>
          <p:cNvSpPr txBox="1">
            <a:spLocks noChangeArrowheads="1"/>
          </p:cNvSpPr>
          <p:nvPr/>
        </p:nvSpPr>
        <p:spPr bwMode="auto">
          <a:xfrm>
            <a:off x="2568575" y="5768975"/>
            <a:ext cx="1292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r2,r3,r7,r8</a:t>
            </a:r>
          </a:p>
          <a:p>
            <a:r>
              <a:rPr lang="en-US" altLang="en-US" sz="1200"/>
              <a:t>KILL = r1 </a:t>
            </a:r>
          </a:p>
        </p:txBody>
      </p:sp>
      <p:sp>
        <p:nvSpPr>
          <p:cNvPr id="28692" name="TextBox 20"/>
          <p:cNvSpPr txBox="1">
            <a:spLocks noChangeArrowheads="1"/>
          </p:cNvSpPr>
          <p:nvPr/>
        </p:nvSpPr>
        <p:spPr bwMode="auto">
          <a:xfrm>
            <a:off x="7046913" y="3887788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</a:t>
            </a:r>
          </a:p>
          <a:p>
            <a:r>
              <a:rPr lang="en-US" altLang="en-US" sz="1200"/>
              <a:t>KILL = r2,r3,r7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962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962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819400" y="4343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105400" y="4343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114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114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724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3810000" y="3810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724400" y="3810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810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4953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800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267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2590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2590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590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11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0" y="1382713"/>
            <a:ext cx="2451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Compute liveness</a:t>
            </a:r>
          </a:p>
          <a:p>
            <a:r>
              <a:rPr lang="en-US" altLang="en-US" sz="1200"/>
              <a:t>    Calculate GEN/KILL for each BB</a:t>
            </a:r>
          </a:p>
          <a:p>
            <a:r>
              <a:rPr lang="en-US" altLang="en-US" sz="1200"/>
              <a:t>    Calculate IN/OUT for each BB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Last Time: Homework Problem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If-convert the code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Homework Problem Answer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If-convert the code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7244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4196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148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495800" y="2133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15000" y="3810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800600" y="3505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8100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419600" y="3810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105400" y="2819400"/>
            <a:ext cx="1066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8006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4800600" y="2819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1910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3390900" y="2133600"/>
            <a:ext cx="1104900" cy="3352800"/>
          </a:xfrm>
          <a:custGeom>
            <a:avLst/>
            <a:gdLst>
              <a:gd name="T0" fmla="*/ 2147483646 w 696"/>
              <a:gd name="T1" fmla="*/ 0 h 2112"/>
              <a:gd name="T2" fmla="*/ 2147483646 w 696"/>
              <a:gd name="T3" fmla="*/ 2147483646 h 2112"/>
              <a:gd name="T4" fmla="*/ 2147483646 w 696"/>
              <a:gd name="T5" fmla="*/ 2147483646 h 2112"/>
              <a:gd name="T6" fmla="*/ 2147483646 w 696"/>
              <a:gd name="T7" fmla="*/ 2147483646 h 2112"/>
              <a:gd name="T8" fmla="*/ 2147483646 w 696"/>
              <a:gd name="T9" fmla="*/ 2147483646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2112">
                <a:moveTo>
                  <a:pt x="696" y="0"/>
                </a:moveTo>
                <a:cubicBezTo>
                  <a:pt x="536" y="60"/>
                  <a:pt x="376" y="120"/>
                  <a:pt x="264" y="336"/>
                </a:cubicBezTo>
                <a:cubicBezTo>
                  <a:pt x="152" y="552"/>
                  <a:pt x="48" y="1032"/>
                  <a:pt x="24" y="1296"/>
                </a:cubicBezTo>
                <a:cubicBezTo>
                  <a:pt x="0" y="1560"/>
                  <a:pt x="40" y="1784"/>
                  <a:pt x="120" y="1920"/>
                </a:cubicBezTo>
                <a:cubicBezTo>
                  <a:pt x="200" y="2056"/>
                  <a:pt x="352" y="2084"/>
                  <a:pt x="504" y="21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4267200" y="49530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4648200" y="49530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4267200" y="4267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800600" y="42672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4953000" y="4267200"/>
            <a:ext cx="1257300" cy="1219200"/>
          </a:xfrm>
          <a:custGeom>
            <a:avLst/>
            <a:gdLst>
              <a:gd name="T0" fmla="*/ 2147483646 w 792"/>
              <a:gd name="T1" fmla="*/ 0 h 768"/>
              <a:gd name="T2" fmla="*/ 2147483646 w 792"/>
              <a:gd name="T3" fmla="*/ 2147483646 h 768"/>
              <a:gd name="T4" fmla="*/ 0 w 792"/>
              <a:gd name="T5" fmla="*/ 2147483646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768">
                <a:moveTo>
                  <a:pt x="720" y="0"/>
                </a:moveTo>
                <a:cubicBezTo>
                  <a:pt x="756" y="128"/>
                  <a:pt x="792" y="256"/>
                  <a:pt x="672" y="384"/>
                </a:cubicBezTo>
                <a:cubicBezTo>
                  <a:pt x="552" y="512"/>
                  <a:pt x="276" y="640"/>
                  <a:pt x="0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429000" y="21336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&lt;= 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953000" y="20574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&gt; 0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638800" y="29718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3400" y="27432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114800" y="35052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181600" y="33528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5105400" y="41910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&gt; 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733800" y="41910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&lt;= 0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315200" y="1524000"/>
            <a:ext cx="1346200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CD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1</a:t>
            </a:r>
          </a:p>
          <a:p>
            <a:r>
              <a:rPr lang="en-US" altLang="en-US" sz="1400"/>
              <a:t>3	-2</a:t>
            </a:r>
          </a:p>
          <a:p>
            <a:r>
              <a:rPr lang="en-US" altLang="en-US" sz="1400"/>
              <a:t>4	-3</a:t>
            </a:r>
          </a:p>
          <a:p>
            <a:r>
              <a:rPr lang="en-US" altLang="en-US" sz="1400"/>
              <a:t>5	2,3</a:t>
            </a:r>
          </a:p>
          <a:p>
            <a:r>
              <a:rPr lang="en-US" altLang="en-US" sz="1400"/>
              <a:t>6	-4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-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629400" y="4267200"/>
            <a:ext cx="310991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p3 = 0</a:t>
            </a:r>
          </a:p>
          <a:p>
            <a:r>
              <a:rPr lang="en-US" altLang="en-US" sz="1600"/>
              <a:t>p1 = CMPP.UN (a &gt; 0) if T</a:t>
            </a:r>
          </a:p>
          <a:p>
            <a:r>
              <a:rPr lang="en-US" altLang="en-US" sz="1600"/>
              <a:t>r = t + s if p1</a:t>
            </a:r>
          </a:p>
          <a:p>
            <a:r>
              <a:rPr lang="en-US" altLang="en-US" sz="1600"/>
              <a:t>p2,p3 = CMPP.UC.ON (b &gt; 0) if p1</a:t>
            </a:r>
          </a:p>
          <a:p>
            <a:r>
              <a:rPr lang="en-US" altLang="en-US" sz="1600"/>
              <a:t>p4,p3 = CMPP.UC.ON (c &gt; 0)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p5,p6 = CMPP.UC.UN (d &gt; 0) if p4</a:t>
            </a:r>
          </a:p>
          <a:p>
            <a:r>
              <a:rPr lang="en-US" altLang="en-US" sz="1600"/>
              <a:t>x = y + 1 if p6</a:t>
            </a:r>
          </a:p>
          <a:p>
            <a:r>
              <a:rPr lang="en-US" altLang="en-US" sz="1600"/>
              <a:t>z = z + 1 if p5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to Apply If-conversion?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3434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Positives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Remove branch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disruption to sequential fetch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prediction 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draining of pipeline for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use of branch resource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Increase potential for operation overlap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Creates larger basic blocks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Convert control dependences into data dependences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Enable more aggressive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Software pipelining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Height reduction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What about the negatives?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1: Resource Usage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19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906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6002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19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990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600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828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461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041525" y="3543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600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600200" y="2663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822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965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16002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1676400" y="51784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6274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Instruction execution is additive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if-converted, thus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require more processor resources</a:t>
            </a:r>
          </a:p>
        </p:txBody>
      </p:sp>
      <p:sp>
        <p:nvSpPr>
          <p:cNvPr id="11284" name="Rectangle 22"/>
          <p:cNvSpPr>
            <a:spLocks noChangeArrowheads="1"/>
          </p:cNvSpPr>
          <p:nvPr/>
        </p:nvSpPr>
        <p:spPr bwMode="auto">
          <a:xfrm>
            <a:off x="3352800" y="3200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85" name="Rectangle 23"/>
          <p:cNvSpPr>
            <a:spLocks noChangeArrowheads="1"/>
          </p:cNvSpPr>
          <p:nvPr/>
        </p:nvSpPr>
        <p:spPr bwMode="auto">
          <a:xfrm>
            <a:off x="3352800" y="3657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3352800" y="4114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1287" name="Rectangle 25"/>
          <p:cNvSpPr>
            <a:spLocks noChangeArrowheads="1"/>
          </p:cNvSpPr>
          <p:nvPr/>
        </p:nvSpPr>
        <p:spPr bwMode="auto">
          <a:xfrm>
            <a:off x="3352800" y="4572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88" name="AutoShape 26"/>
          <p:cNvSpPr>
            <a:spLocks noChangeArrowheads="1"/>
          </p:cNvSpPr>
          <p:nvPr/>
        </p:nvSpPr>
        <p:spPr bwMode="auto">
          <a:xfrm>
            <a:off x="2819400" y="39624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89" name="Text Box 20"/>
          <p:cNvSpPr txBox="1">
            <a:spLocks noChangeArrowheads="1"/>
          </p:cNvSpPr>
          <p:nvPr/>
        </p:nvSpPr>
        <p:spPr bwMode="auto">
          <a:xfrm>
            <a:off x="5105400" y="1828800"/>
            <a:ext cx="44735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applying if-conversion too liberally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when processor resources constrained OR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blocks have large numbers of instructions</a:t>
            </a:r>
          </a:p>
        </p:txBody>
      </p:sp>
      <p:sp>
        <p:nvSpPr>
          <p:cNvPr id="11290" name="Right Arrow 1"/>
          <p:cNvSpPr>
            <a:spLocks noChangeArrowheads="1"/>
          </p:cNvSpPr>
          <p:nvPr/>
        </p:nvSpPr>
        <p:spPr bwMode="auto">
          <a:xfrm>
            <a:off x="4465638" y="2133600"/>
            <a:ext cx="487362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2: Dependence Height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09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Dependence height is max of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</a:t>
            </a:r>
          </a:p>
          <a:p>
            <a:r>
              <a:rPr lang="en-US" altLang="en-US">
                <a:solidFill>
                  <a:schemeClr val="tx1"/>
                </a:solidFill>
              </a:rPr>
              <a:t>(dep height = schedule length</a:t>
            </a:r>
          </a:p>
          <a:p>
            <a:r>
              <a:rPr lang="en-US" altLang="en-US">
                <a:solidFill>
                  <a:schemeClr val="tx1"/>
                </a:solidFill>
              </a:rPr>
              <a:t>with infinite resources)</a:t>
            </a:r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2310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2311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312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3" name="Right Arrow 1"/>
          <p:cNvSpPr>
            <a:spLocks noChangeArrowheads="1"/>
          </p:cNvSpPr>
          <p:nvPr/>
        </p:nvSpPr>
        <p:spPr bwMode="auto">
          <a:xfrm>
            <a:off x="4343400" y="2209800"/>
            <a:ext cx="7620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4" name="Text Box 20"/>
          <p:cNvSpPr txBox="1">
            <a:spLocks noChangeArrowheads="1"/>
          </p:cNvSpPr>
          <p:nvPr/>
        </p:nvSpPr>
        <p:spPr bwMode="auto">
          <a:xfrm>
            <a:off x="5511800" y="1860550"/>
            <a:ext cx="40005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with if-converting blocks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mismatched dependence heights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3: Hazard Presence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533400" y="1749425"/>
            <a:ext cx="3644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 = operation that forces</a:t>
            </a:r>
          </a:p>
          <a:p>
            <a:r>
              <a:rPr lang="en-US" altLang="en-US">
                <a:solidFill>
                  <a:schemeClr val="tx1"/>
                </a:solidFill>
              </a:rPr>
              <a:t>the compiler to be conservative,</a:t>
            </a:r>
          </a:p>
          <a:p>
            <a:r>
              <a:rPr lang="en-US" altLang="en-US">
                <a:solidFill>
                  <a:schemeClr val="tx1"/>
                </a:solidFill>
              </a:rPr>
              <a:t>so limited reordering or optimization,</a:t>
            </a:r>
          </a:p>
          <a:p>
            <a:r>
              <a:rPr lang="en-US" altLang="en-US">
                <a:solidFill>
                  <a:schemeClr val="tx1"/>
                </a:solidFill>
              </a:rPr>
              <a:t>e.g.,  subroutine call, pointer store, …</a:t>
            </a:r>
          </a:p>
        </p:txBody>
      </p:sp>
      <p:sp>
        <p:nvSpPr>
          <p:cNvPr id="13332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6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7" name="Right Arrow 1"/>
          <p:cNvSpPr>
            <a:spLocks noChangeArrowheads="1"/>
          </p:cNvSpPr>
          <p:nvPr/>
        </p:nvSpPr>
        <p:spPr bwMode="auto">
          <a:xfrm>
            <a:off x="4648200" y="22860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Text Box 20"/>
          <p:cNvSpPr txBox="1">
            <a:spLocks noChangeArrowheads="1"/>
          </p:cNvSpPr>
          <p:nvPr/>
        </p:nvSpPr>
        <p:spPr bwMode="auto">
          <a:xfrm>
            <a:off x="5410200" y="1905000"/>
            <a:ext cx="3340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Hazards should be avoided except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on the “main path”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Deciding When/What To If-convert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4419600" cy="5216525"/>
          </a:xfrm>
        </p:spPr>
        <p:txBody>
          <a:bodyPr/>
          <a:lstStyle/>
          <a:p>
            <a:r>
              <a:rPr lang="en-US" altLang="en-US" sz="2000" smtClean="0"/>
              <a:t>Resources</a:t>
            </a:r>
          </a:p>
          <a:p>
            <a:pPr lvl="1"/>
            <a:r>
              <a:rPr lang="en-US" altLang="en-US" sz="1800" smtClean="0"/>
              <a:t>Small resource usage ideal for less important paths </a:t>
            </a:r>
          </a:p>
          <a:p>
            <a:r>
              <a:rPr lang="en-US" altLang="en-US" sz="2000" smtClean="0"/>
              <a:t>Dependence height</a:t>
            </a:r>
          </a:p>
          <a:p>
            <a:pPr lvl="1"/>
            <a:r>
              <a:rPr lang="en-US" altLang="en-US" sz="1800" smtClean="0"/>
              <a:t>Matched heights are ideal</a:t>
            </a:r>
          </a:p>
          <a:p>
            <a:pPr lvl="1"/>
            <a:r>
              <a:rPr lang="en-US" altLang="en-US" sz="1800" smtClean="0"/>
              <a:t>Close to same heights is ok</a:t>
            </a:r>
          </a:p>
          <a:p>
            <a:r>
              <a:rPr lang="en-US" altLang="en-US" sz="2000" smtClean="0"/>
              <a:t>Remember everything is </a:t>
            </a:r>
            <a:r>
              <a:rPr lang="en-US" altLang="en-US" sz="2000" u="sng" smtClean="0"/>
              <a:t>relative</a:t>
            </a:r>
            <a:r>
              <a:rPr lang="en-US" altLang="en-US" sz="2000" smtClean="0"/>
              <a:t> for resources and dependence height !</a:t>
            </a:r>
          </a:p>
          <a:p>
            <a:r>
              <a:rPr lang="en-US" altLang="en-US" sz="2000" smtClean="0"/>
              <a:t>Hazards</a:t>
            </a:r>
          </a:p>
          <a:p>
            <a:pPr lvl="1"/>
            <a:r>
              <a:rPr lang="en-US" altLang="en-US" sz="1800" smtClean="0"/>
              <a:t>Avoid hazards unless on most important path</a:t>
            </a:r>
          </a:p>
          <a:p>
            <a:r>
              <a:rPr lang="en-US" altLang="en-US" sz="2000" smtClean="0"/>
              <a:t>Estimate of benefit</a:t>
            </a:r>
          </a:p>
          <a:p>
            <a:pPr lvl="1"/>
            <a:r>
              <a:rPr lang="en-US" altLang="en-US" sz="1800" smtClean="0"/>
              <a:t>Branches/Mispredicts removed</a:t>
            </a:r>
          </a:p>
          <a:p>
            <a:pPr lvl="1"/>
            <a:r>
              <a:rPr lang="en-US" altLang="en-US" sz="1800" smtClean="0"/>
              <a:t>Increased instruction overlap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9530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5626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3340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59436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626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53340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943600" y="3352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1722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089525" y="3238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384925" y="3314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9436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943600" y="24352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65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308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943600" y="495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019800" y="4949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696200" y="2971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696200" y="3429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7696200" y="3886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7696200" y="4343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7162800" y="37338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8660</TotalTime>
  <Words>1704</Words>
  <Application>Microsoft Office PowerPoint</Application>
  <PresentationFormat>Custom</PresentationFormat>
  <Paragraphs>480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Times New Roman</vt:lpstr>
      <vt:lpstr>Arial</vt:lpstr>
      <vt:lpstr>Monotype Sorts</vt:lpstr>
      <vt:lpstr>Wingdings</vt:lpstr>
      <vt:lpstr>Hewlett</vt:lpstr>
      <vt:lpstr>hp new</vt:lpstr>
      <vt:lpstr>EECS 583 – Class 5 Finish Control Flow Analysis, Dataflow Analysis Intro</vt:lpstr>
      <vt:lpstr>Reading Material + Announcements</vt:lpstr>
      <vt:lpstr>From Last Time: Homework Problem</vt:lpstr>
      <vt:lpstr>Homework Problem Answer</vt:lpstr>
      <vt:lpstr>When to Apply If-conversion?</vt:lpstr>
      <vt:lpstr>Negative 1: Resource Usage</vt:lpstr>
      <vt:lpstr>Negative 2: Dependence Height</vt:lpstr>
      <vt:lpstr>Negative 3: Hazard Presence</vt:lpstr>
      <vt:lpstr>Deciding When/What To If-convert</vt:lpstr>
      <vt:lpstr>The Hyperblock</vt:lpstr>
      <vt:lpstr>Block Selection</vt:lpstr>
      <vt:lpstr>Example - Step 1 - Block Selection</vt:lpstr>
      <vt:lpstr>Example - Step 2 - Tail Duplication</vt:lpstr>
      <vt:lpstr>Example - Step 3 – If-conversion</vt:lpstr>
      <vt:lpstr>For More on Predicates/Hyperblocks</vt:lpstr>
      <vt:lpstr>New Topic Dataflow Analysis!</vt:lpstr>
      <vt:lpstr>Looking Inside the Basic Blocks: Dataflow Analysis + Optimization</vt:lpstr>
      <vt:lpstr>Dataflow Analysis Introduction</vt:lpstr>
      <vt:lpstr>Live Variable (Liveness) Analysis</vt:lpstr>
      <vt:lpstr>Computing GEN/KILL Sets For Each BB</vt:lpstr>
      <vt:lpstr>Example – GEN/KILL Liveness Computation</vt:lpstr>
      <vt:lpstr>Compute IN/OUT Sets for all BBs</vt:lpstr>
      <vt:lpstr>Example – Liveness Computation</vt:lpstr>
      <vt:lpstr>Class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206</cp:revision>
  <cp:lastPrinted>2001-10-18T06:50:13Z</cp:lastPrinted>
  <dcterms:created xsi:type="dcterms:W3CDTF">1999-01-24T07:45:10Z</dcterms:created>
  <dcterms:modified xsi:type="dcterms:W3CDTF">2021-09-14T01:48:55Z</dcterms:modified>
</cp:coreProperties>
</file>