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408" r:id="rId3"/>
    <p:sldId id="480" r:id="rId4"/>
    <p:sldId id="481" r:id="rId5"/>
    <p:sldId id="482" r:id="rId6"/>
    <p:sldId id="483" r:id="rId7"/>
    <p:sldId id="484" r:id="rId8"/>
    <p:sldId id="475" r:id="rId9"/>
    <p:sldId id="476" r:id="rId10"/>
    <p:sldId id="477" r:id="rId11"/>
    <p:sldId id="478" r:id="rId12"/>
    <p:sldId id="479" r:id="rId13"/>
    <p:sldId id="435" r:id="rId14"/>
    <p:sldId id="436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45" r:id="rId24"/>
    <p:sldId id="446" r:id="rId25"/>
    <p:sldId id="447" r:id="rId26"/>
    <p:sldId id="448" r:id="rId27"/>
    <p:sldId id="449" r:id="rId28"/>
    <p:sldId id="450" r:id="rId29"/>
    <p:sldId id="451" r:id="rId30"/>
    <p:sldId id="452" r:id="rId31"/>
    <p:sldId id="453" r:id="rId32"/>
    <p:sldId id="454" r:id="rId33"/>
    <p:sldId id="455" r:id="rId34"/>
    <p:sldId id="456" r:id="rId35"/>
    <p:sldId id="457" r:id="rId3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FF9999"/>
    <a:srgbClr val="FF00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C371A57D-C228-48AD-A957-E593F4A6C2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251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3C426AA-323B-4432-A637-2E1DDF75C1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047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2F1B7A9-86CF-4570-B500-27646E93FB07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11465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2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1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5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6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4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9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7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6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7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75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5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0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9565F375-58B4-49C8-9847-B79A392A2570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4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accent1"/>
                </a:solidFill>
              </a:rPr>
              <a:t>If-conversion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September 13,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OR-type, AND-type Predicates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054225"/>
            <a:ext cx="31273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| (!(r3 &lt; r4)) |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</a:t>
            </a:r>
            <a:r>
              <a:rPr lang="en-US" altLang="en-US" sz="2000" dirty="0" smtClean="0">
                <a:solidFill>
                  <a:schemeClr val="tx1"/>
                </a:solidFill>
              </a:rPr>
              <a:t>r6)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Wired-OR into p1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57800" y="2054225"/>
            <a:ext cx="326548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&amp; (!(r3 &lt; r4)) &amp;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</a:t>
            </a:r>
            <a:r>
              <a:rPr lang="en-US" altLang="en-US" sz="2000" dirty="0" smtClean="0">
                <a:solidFill>
                  <a:schemeClr val="tx1"/>
                </a:solidFill>
              </a:rPr>
              <a:t>r6)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Wired-AND into p1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181600" y="5407025"/>
            <a:ext cx="2806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Talk about these later – used</a:t>
            </a:r>
          </a:p>
          <a:p>
            <a:r>
              <a:rPr lang="en-US" altLang="en-US">
                <a:solidFill>
                  <a:schemeClr val="tx1"/>
                </a:solidFill>
              </a:rPr>
              <a:t>for control height reduction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14400" y="5407025"/>
            <a:ext cx="2927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Generating predicated code</a:t>
            </a:r>
          </a:p>
          <a:p>
            <a:r>
              <a:rPr lang="en-US" altLang="en-US">
                <a:solidFill>
                  <a:schemeClr val="tx1"/>
                </a:solidFill>
              </a:rPr>
              <a:t>for some source code requires</a:t>
            </a:r>
          </a:p>
          <a:p>
            <a:r>
              <a:rPr lang="en-US" altLang="en-US">
                <a:solidFill>
                  <a:schemeClr val="tx1"/>
                </a:solidFill>
              </a:rPr>
              <a:t>OR-type predicates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Use of OR-type Predicates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3152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79248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7620000" y="2133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10400" y="2895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7010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9335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 &amp;&amp; b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287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ble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ble b,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200400" y="38100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467600" y="4648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733800" y="4645025"/>
            <a:ext cx="340836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p5 = cmpp.ON.UC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p2 = cmpp.ON.UC b &lt;= 0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048000" y="4645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429000" y="6324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990600" y="5102225"/>
            <a:ext cx="11699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</a:p>
          <a:p>
            <a:r>
              <a:rPr lang="en-US" altLang="en-US">
                <a:sym typeface="Wingdings" panose="05000000000000000000" pitchFamily="2" charset="2"/>
              </a:rPr>
              <a:t>p5  BB5</a:t>
            </a:r>
            <a:endParaRPr lang="en-US" altLang="en-US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629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70866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77724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809625"/>
            <a:ext cx="7772400" cy="615950"/>
          </a:xfrm>
        </p:spPr>
        <p:txBody>
          <a:bodyPr/>
          <a:lstStyle/>
          <a:p>
            <a:r>
              <a:rPr lang="en-US" altLang="en-US" smtClean="0"/>
              <a:t>Homework Problem – Answer on next slide but don’t cheat!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 Answer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5440363" y="16906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H="1">
            <a:off x="5135563" y="2147888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935663" y="2147888"/>
            <a:ext cx="64770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4787900" y="246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9" name="Rectangle 4"/>
          <p:cNvSpPr>
            <a:spLocks noChangeArrowheads="1"/>
          </p:cNvSpPr>
          <p:nvPr/>
        </p:nvSpPr>
        <p:spPr bwMode="auto">
          <a:xfrm>
            <a:off x="54356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u = v + 1</a:t>
            </a:r>
          </a:p>
        </p:txBody>
      </p:sp>
      <p:sp>
        <p:nvSpPr>
          <p:cNvPr id="15370" name="Rectangle 4"/>
          <p:cNvSpPr>
            <a:spLocks noChangeArrowheads="1"/>
          </p:cNvSpPr>
          <p:nvPr/>
        </p:nvSpPr>
        <p:spPr bwMode="auto">
          <a:xfrm>
            <a:off x="42545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r = t + s</a:t>
            </a:r>
          </a:p>
        </p:txBody>
      </p:sp>
      <p:sp>
        <p:nvSpPr>
          <p:cNvPr id="15371" name="Rectangle 4"/>
          <p:cNvSpPr>
            <a:spLocks noChangeArrowheads="1"/>
          </p:cNvSpPr>
          <p:nvPr/>
        </p:nvSpPr>
        <p:spPr bwMode="auto">
          <a:xfrm>
            <a:off x="4932363" y="4049713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y = x + 1</a:t>
            </a:r>
          </a:p>
        </p:txBody>
      </p:sp>
      <p:sp>
        <p:nvSpPr>
          <p:cNvPr id="15372" name="Line 8"/>
          <p:cNvSpPr>
            <a:spLocks noChangeShapeType="1"/>
          </p:cNvSpPr>
          <p:nvPr/>
        </p:nvSpPr>
        <p:spPr bwMode="auto">
          <a:xfrm flipH="1">
            <a:off x="4584700" y="292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7"/>
          <p:cNvSpPr>
            <a:spLocks noChangeShapeType="1"/>
          </p:cNvSpPr>
          <p:nvPr/>
        </p:nvSpPr>
        <p:spPr bwMode="auto">
          <a:xfrm>
            <a:off x="5321300" y="2921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7"/>
          <p:cNvSpPr>
            <a:spLocks noChangeShapeType="1"/>
          </p:cNvSpPr>
          <p:nvPr/>
        </p:nvSpPr>
        <p:spPr bwMode="auto">
          <a:xfrm>
            <a:off x="4635500" y="3683000"/>
            <a:ext cx="482600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8"/>
          <p:cNvSpPr>
            <a:spLocks noChangeShapeType="1"/>
          </p:cNvSpPr>
          <p:nvPr/>
        </p:nvSpPr>
        <p:spPr bwMode="auto">
          <a:xfrm flipH="1">
            <a:off x="5389563" y="3683000"/>
            <a:ext cx="465137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TextBox 1"/>
          <p:cNvSpPr txBox="1">
            <a:spLocks noChangeArrowheads="1"/>
          </p:cNvSpPr>
          <p:nvPr/>
        </p:nvSpPr>
        <p:spPr bwMode="auto">
          <a:xfrm>
            <a:off x="4217988" y="2814638"/>
            <a:ext cx="608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&gt; 0</a:t>
            </a:r>
          </a:p>
        </p:txBody>
      </p:sp>
      <p:sp>
        <p:nvSpPr>
          <p:cNvPr id="15377" name="TextBox 19"/>
          <p:cNvSpPr txBox="1">
            <a:spLocks noChangeArrowheads="1"/>
          </p:cNvSpPr>
          <p:nvPr/>
        </p:nvSpPr>
        <p:spPr bwMode="auto">
          <a:xfrm>
            <a:off x="5648325" y="2798763"/>
            <a:ext cx="722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&lt;= 0</a:t>
            </a:r>
          </a:p>
        </p:txBody>
      </p:sp>
      <p:sp>
        <p:nvSpPr>
          <p:cNvPr id="15378" name="TextBox 20"/>
          <p:cNvSpPr txBox="1">
            <a:spLocks noChangeArrowheads="1"/>
          </p:cNvSpPr>
          <p:nvPr/>
        </p:nvSpPr>
        <p:spPr bwMode="auto">
          <a:xfrm>
            <a:off x="4862513" y="2005013"/>
            <a:ext cx="596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&gt; 0</a:t>
            </a:r>
          </a:p>
        </p:txBody>
      </p:sp>
      <p:sp>
        <p:nvSpPr>
          <p:cNvPr id="15379" name="TextBox 21"/>
          <p:cNvSpPr txBox="1">
            <a:spLocks noChangeArrowheads="1"/>
          </p:cNvSpPr>
          <p:nvPr/>
        </p:nvSpPr>
        <p:spPr bwMode="auto">
          <a:xfrm>
            <a:off x="6191250" y="2162175"/>
            <a:ext cx="711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&lt;= 0</a:t>
            </a:r>
          </a:p>
        </p:txBody>
      </p:sp>
      <p:sp>
        <p:nvSpPr>
          <p:cNvPr id="15380" name="Rectangle 4"/>
          <p:cNvSpPr>
            <a:spLocks noChangeArrowheads="1"/>
          </p:cNvSpPr>
          <p:nvPr/>
        </p:nvSpPr>
        <p:spPr bwMode="auto">
          <a:xfrm>
            <a:off x="5473700" y="488315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81" name="Line 7"/>
          <p:cNvSpPr>
            <a:spLocks noChangeShapeType="1"/>
          </p:cNvSpPr>
          <p:nvPr/>
        </p:nvSpPr>
        <p:spPr bwMode="auto">
          <a:xfrm>
            <a:off x="5313363" y="4506913"/>
            <a:ext cx="481012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 flipH="1">
            <a:off x="6008688" y="3276600"/>
            <a:ext cx="574675" cy="159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Right Arrow 18"/>
          <p:cNvSpPr>
            <a:spLocks noChangeArrowheads="1"/>
          </p:cNvSpPr>
          <p:nvPr/>
        </p:nvSpPr>
        <p:spPr bwMode="auto">
          <a:xfrm>
            <a:off x="3429000" y="2955925"/>
            <a:ext cx="457200" cy="5492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84" name="TextBox 25"/>
          <p:cNvSpPr txBox="1">
            <a:spLocks noChangeArrowheads="1"/>
          </p:cNvSpPr>
          <p:nvPr/>
        </p:nvSpPr>
        <p:spPr bwMode="auto">
          <a:xfrm>
            <a:off x="7048500" y="2005013"/>
            <a:ext cx="29987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p1 = cmpp.UN(a &gt; 0) if T</a:t>
            </a:r>
          </a:p>
          <a:p>
            <a:r>
              <a:rPr lang="en-US" altLang="en-US" sz="1600"/>
              <a:t>p2, p3 = cmpp.UNUC(b &gt; 0) if p1</a:t>
            </a:r>
          </a:p>
          <a:p>
            <a:r>
              <a:rPr lang="en-US" altLang="en-US" sz="1600"/>
              <a:t>r = t + s if p2</a:t>
            </a:r>
          </a:p>
          <a:p>
            <a:r>
              <a:rPr lang="en-US" altLang="en-US" sz="1600"/>
              <a:t>u = v + 1 if p3</a:t>
            </a:r>
          </a:p>
          <a:p>
            <a:r>
              <a:rPr lang="en-US" altLang="en-US" sz="1600"/>
              <a:t>y = x + 1 if p1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If-conversion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Algorithm for generating predicated code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Automate what we’ve  been doing by hand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Handle arbitrary complex graphs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But, acyclic subgraph only!!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Need a branch to get you back to the top of a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Efficient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Roots are from Vector computer days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Vectorize a loop with an if-statement in the body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4 steps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1. Loop backedge coalescing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2. Control dependence analysis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3. Control flow substitution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4. CMPP compaction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My version of Park &amp; Schlansker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Initial State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4864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8768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5626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1722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867400" y="34290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257800" y="3429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5257800" y="41910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5257800" y="419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066800" y="1573213"/>
            <a:ext cx="30956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do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b = load(a)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&lt;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if ((c &gt; 0) &amp;&amp; (b &gt; 13))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   b = b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   c = c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d = d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}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e = e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if (c &gt; 25) continue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}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a = a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 while (e &lt; 34)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4876800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5334000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6019800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0960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5867400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6477000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67056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7239000" y="3429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7239000" y="35814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V="1">
            <a:off x="7924800" y="19050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H="1">
            <a:off x="6705600" y="1905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67056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6248400" y="6096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6019800" y="5791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 flipH="1">
            <a:off x="6934200" y="34290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6705600" y="6553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4495800" y="66294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 flipV="1">
            <a:off x="4495800" y="19050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44958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63246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5638800" y="25876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6781800" y="25876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943600" y="34258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5029200" y="33496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4648200" y="41878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638800" y="40354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7010400" y="3806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7620000" y="35782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410200" y="6321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17449" name="Text Box 41"/>
          <p:cNvSpPr txBox="1">
            <a:spLocks noChangeArrowheads="1"/>
          </p:cNvSpPr>
          <p:nvPr/>
        </p:nvSpPr>
        <p:spPr bwMode="auto">
          <a:xfrm>
            <a:off x="6705600" y="65500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6324600" y="54070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7010400" y="61690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17452" name="Text Box 44"/>
          <p:cNvSpPr txBox="1">
            <a:spLocks noChangeArrowheads="1"/>
          </p:cNvSpPr>
          <p:nvPr/>
        </p:nvSpPr>
        <p:spPr bwMode="auto">
          <a:xfrm>
            <a:off x="7467600" y="30480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17453" name="Text Box 45"/>
          <p:cNvSpPr txBox="1">
            <a:spLocks noChangeArrowheads="1"/>
          </p:cNvSpPr>
          <p:nvPr/>
        </p:nvSpPr>
        <p:spPr bwMode="auto">
          <a:xfrm>
            <a:off x="4419600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17454" name="Text Box 46"/>
          <p:cNvSpPr txBox="1">
            <a:spLocks noChangeArrowheads="1"/>
          </p:cNvSpPr>
          <p:nvPr/>
        </p:nvSpPr>
        <p:spPr bwMode="auto">
          <a:xfrm>
            <a:off x="7010400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Step 1: Backedge Coalescing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Recall – Loop backedge is branch from inside the loop back to the loop header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This step only applicable for a loop body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not a loop body </a:t>
            </a:r>
            <a:r>
              <a:rPr lang="en-US" altLang="en-US" smtClean="0">
                <a:sym typeface="Wingdings" panose="05000000000000000000" pitchFamily="2" charset="2"/>
              </a:rPr>
              <a:t> skip this step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Process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Create a new basic block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New BB contains an unconditional branch to the loop header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Adjust all other backedges to go to new BB rather than header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Why do this?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Heuristic step – Not essential for correctness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If-conversion cannot remove backedges (only forward edges)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But this allows the control logic to figure out which backedge you take to be eliminated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Generally this is a good thing to do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Backedge Coalescing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7150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105400" y="3429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7912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4008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6096000" y="31242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5486400" y="3124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5486400" y="38862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5486400" y="3886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1054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55626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62484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63246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6096000" y="2362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6705600" y="2362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69342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6934200" y="16002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69342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6477000" y="5791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6248400" y="5486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>
            <a:off x="7162800" y="31242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69342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5791200" y="22828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7010400" y="22828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6248400" y="31210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5181600" y="30448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876800" y="38830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5867400" y="37306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6629400" y="3425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7543800" y="3425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7239000" y="6092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6705600" y="6473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6553200" y="51022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6019800" y="58642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7696200" y="27432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6482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72390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8077200" y="60960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7391400" y="31242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Line 41"/>
          <p:cNvSpPr>
            <a:spLocks noChangeShapeType="1"/>
          </p:cNvSpPr>
          <p:nvPr/>
        </p:nvSpPr>
        <p:spPr bwMode="auto">
          <a:xfrm>
            <a:off x="6934200" y="632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8" name="Line 42"/>
          <p:cNvSpPr>
            <a:spLocks noChangeShapeType="1"/>
          </p:cNvSpPr>
          <p:nvPr/>
        </p:nvSpPr>
        <p:spPr bwMode="auto">
          <a:xfrm>
            <a:off x="8458200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8458200" y="6705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 flipV="1">
            <a:off x="8991600" y="160020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Rectangle 45"/>
          <p:cNvSpPr>
            <a:spLocks noChangeArrowheads="1"/>
          </p:cNvSpPr>
          <p:nvPr/>
        </p:nvSpPr>
        <p:spPr bwMode="auto">
          <a:xfrm>
            <a:off x="18288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502" name="Rectangle 46"/>
          <p:cNvSpPr>
            <a:spLocks noChangeArrowheads="1"/>
          </p:cNvSpPr>
          <p:nvPr/>
        </p:nvSpPr>
        <p:spPr bwMode="auto">
          <a:xfrm>
            <a:off x="12192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1905000" y="5181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9504" name="Rectangle 48"/>
          <p:cNvSpPr>
            <a:spLocks noChangeArrowheads="1"/>
          </p:cNvSpPr>
          <p:nvPr/>
        </p:nvSpPr>
        <p:spPr bwMode="auto">
          <a:xfrm>
            <a:off x="25146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2209800" y="3276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 flipH="1">
            <a:off x="16002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>
            <a:off x="1600200" y="4038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 flipH="1">
            <a:off x="1600200" y="4038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9" name="Rectangle 53"/>
          <p:cNvSpPr>
            <a:spLocks noChangeArrowheads="1"/>
          </p:cNvSpPr>
          <p:nvPr/>
        </p:nvSpPr>
        <p:spPr bwMode="auto">
          <a:xfrm>
            <a:off x="12192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1676400" y="4800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2362200" y="4800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2" name="Rectangle 56"/>
          <p:cNvSpPr>
            <a:spLocks noChangeArrowheads="1"/>
          </p:cNvSpPr>
          <p:nvPr/>
        </p:nvSpPr>
        <p:spPr bwMode="auto">
          <a:xfrm>
            <a:off x="24384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 flipH="1">
            <a:off x="22098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28194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5" name="Rectangle 59"/>
          <p:cNvSpPr>
            <a:spLocks noChangeArrowheads="1"/>
          </p:cNvSpPr>
          <p:nvPr/>
        </p:nvSpPr>
        <p:spPr bwMode="auto">
          <a:xfrm>
            <a:off x="30480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3581400" y="3276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>
            <a:off x="3581400" y="3429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8" name="Line 62"/>
          <p:cNvSpPr>
            <a:spLocks noChangeShapeType="1"/>
          </p:cNvSpPr>
          <p:nvPr/>
        </p:nvSpPr>
        <p:spPr bwMode="auto">
          <a:xfrm flipV="1">
            <a:off x="4267200" y="17526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 flipH="1">
            <a:off x="3048000" y="1752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>
            <a:off x="3048000" y="1752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2590800" y="594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>
            <a:off x="2362200" y="5638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3" name="Line 67"/>
          <p:cNvSpPr>
            <a:spLocks noChangeShapeType="1"/>
          </p:cNvSpPr>
          <p:nvPr/>
        </p:nvSpPr>
        <p:spPr bwMode="auto">
          <a:xfrm flipH="1">
            <a:off x="3276600" y="32766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4" name="Line 68"/>
          <p:cNvSpPr>
            <a:spLocks noChangeShapeType="1"/>
          </p:cNvSpPr>
          <p:nvPr/>
        </p:nvSpPr>
        <p:spPr bwMode="auto">
          <a:xfrm>
            <a:off x="3048000" y="6400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5" name="Line 69"/>
          <p:cNvSpPr>
            <a:spLocks noChangeShapeType="1"/>
          </p:cNvSpPr>
          <p:nvPr/>
        </p:nvSpPr>
        <p:spPr bwMode="auto">
          <a:xfrm flipH="1">
            <a:off x="838200" y="64770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6" name="Line 70"/>
          <p:cNvSpPr>
            <a:spLocks noChangeShapeType="1"/>
          </p:cNvSpPr>
          <p:nvPr/>
        </p:nvSpPr>
        <p:spPr bwMode="auto">
          <a:xfrm flipV="1">
            <a:off x="838200" y="1752600"/>
            <a:ext cx="0" cy="472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7" name="Line 71"/>
          <p:cNvSpPr>
            <a:spLocks noChangeShapeType="1"/>
          </p:cNvSpPr>
          <p:nvPr/>
        </p:nvSpPr>
        <p:spPr bwMode="auto">
          <a:xfrm>
            <a:off x="838200" y="1752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8" name="Line 72"/>
          <p:cNvSpPr>
            <a:spLocks noChangeShapeType="1"/>
          </p:cNvSpPr>
          <p:nvPr/>
        </p:nvSpPr>
        <p:spPr bwMode="auto">
          <a:xfrm>
            <a:off x="2667000" y="1752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29" name="Text Box 73"/>
          <p:cNvSpPr txBox="1">
            <a:spLocks noChangeArrowheads="1"/>
          </p:cNvSpPr>
          <p:nvPr/>
        </p:nvSpPr>
        <p:spPr bwMode="auto">
          <a:xfrm>
            <a:off x="1981200" y="24352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19530" name="Text Box 74"/>
          <p:cNvSpPr txBox="1">
            <a:spLocks noChangeArrowheads="1"/>
          </p:cNvSpPr>
          <p:nvPr/>
        </p:nvSpPr>
        <p:spPr bwMode="auto">
          <a:xfrm>
            <a:off x="3124200" y="24352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19531" name="Text Box 75"/>
          <p:cNvSpPr txBox="1">
            <a:spLocks noChangeArrowheads="1"/>
          </p:cNvSpPr>
          <p:nvPr/>
        </p:nvSpPr>
        <p:spPr bwMode="auto">
          <a:xfrm>
            <a:off x="2286000" y="32734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19532" name="Text Box 76"/>
          <p:cNvSpPr txBox="1">
            <a:spLocks noChangeArrowheads="1"/>
          </p:cNvSpPr>
          <p:nvPr/>
        </p:nvSpPr>
        <p:spPr bwMode="auto">
          <a:xfrm>
            <a:off x="1371600" y="31972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19533" name="Text Box 77"/>
          <p:cNvSpPr txBox="1">
            <a:spLocks noChangeArrowheads="1"/>
          </p:cNvSpPr>
          <p:nvPr/>
        </p:nvSpPr>
        <p:spPr bwMode="auto">
          <a:xfrm>
            <a:off x="990600" y="40354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19534" name="Text Box 78"/>
          <p:cNvSpPr txBox="1">
            <a:spLocks noChangeArrowheads="1"/>
          </p:cNvSpPr>
          <p:nvPr/>
        </p:nvSpPr>
        <p:spPr bwMode="auto">
          <a:xfrm>
            <a:off x="1981200" y="38830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19535" name="Text Box 79"/>
          <p:cNvSpPr txBox="1">
            <a:spLocks noChangeArrowheads="1"/>
          </p:cNvSpPr>
          <p:nvPr/>
        </p:nvSpPr>
        <p:spPr bwMode="auto">
          <a:xfrm>
            <a:off x="3352800" y="3654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19536" name="Text Box 80"/>
          <p:cNvSpPr txBox="1">
            <a:spLocks noChangeArrowheads="1"/>
          </p:cNvSpPr>
          <p:nvPr/>
        </p:nvSpPr>
        <p:spPr bwMode="auto">
          <a:xfrm>
            <a:off x="3581400" y="3425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19537" name="Text Box 81"/>
          <p:cNvSpPr txBox="1">
            <a:spLocks noChangeArrowheads="1"/>
          </p:cNvSpPr>
          <p:nvPr/>
        </p:nvSpPr>
        <p:spPr bwMode="auto">
          <a:xfrm>
            <a:off x="1752600" y="61690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19538" name="Text Box 82"/>
          <p:cNvSpPr txBox="1">
            <a:spLocks noChangeArrowheads="1"/>
          </p:cNvSpPr>
          <p:nvPr/>
        </p:nvSpPr>
        <p:spPr bwMode="auto">
          <a:xfrm>
            <a:off x="3048000" y="63976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  <p:sp>
        <p:nvSpPr>
          <p:cNvPr id="19539" name="Text Box 83"/>
          <p:cNvSpPr txBox="1">
            <a:spLocks noChangeArrowheads="1"/>
          </p:cNvSpPr>
          <p:nvPr/>
        </p:nvSpPr>
        <p:spPr bwMode="auto">
          <a:xfrm>
            <a:off x="2667000" y="52546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19540" name="Text Box 84"/>
          <p:cNvSpPr txBox="1">
            <a:spLocks noChangeArrowheads="1"/>
          </p:cNvSpPr>
          <p:nvPr/>
        </p:nvSpPr>
        <p:spPr bwMode="auto">
          <a:xfrm>
            <a:off x="3352800" y="60166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19541" name="Text Box 85"/>
          <p:cNvSpPr txBox="1">
            <a:spLocks noChangeArrowheads="1"/>
          </p:cNvSpPr>
          <p:nvPr/>
        </p:nvSpPr>
        <p:spPr bwMode="auto">
          <a:xfrm>
            <a:off x="3810000" y="28956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19542" name="Text Box 86"/>
          <p:cNvSpPr txBox="1">
            <a:spLocks noChangeArrowheads="1"/>
          </p:cNvSpPr>
          <p:nvPr/>
        </p:nvSpPr>
        <p:spPr bwMode="auto">
          <a:xfrm>
            <a:off x="762000" y="44196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19543" name="Text Box 87"/>
          <p:cNvSpPr txBox="1">
            <a:spLocks noChangeArrowheads="1"/>
          </p:cNvSpPr>
          <p:nvPr/>
        </p:nvSpPr>
        <p:spPr bwMode="auto">
          <a:xfrm>
            <a:off x="3352800" y="44196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19544" name="AutoShape 88"/>
          <p:cNvSpPr>
            <a:spLocks noChangeArrowheads="1"/>
          </p:cNvSpPr>
          <p:nvPr/>
        </p:nvSpPr>
        <p:spPr bwMode="auto">
          <a:xfrm>
            <a:off x="4038600" y="3505200"/>
            <a:ext cx="685800" cy="1066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Step 2: Control Dependence Analysis (CD)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Control flow – Execution transfer from 1 BB to another via a taken branch or fallthrough path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Dependence – Ordering constraint between 2 operations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Must execute in proper order to achieve the correct result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O1: a = b + c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O2: d = a – 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O2 dependent on O1 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Control dependence – One operation controls the execution of another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O1: blt a, 0, SKIP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O2: b = c + 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SKIP: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O2 control dependent on O1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Control dependence analysis derives these dependences</a:t>
            </a:r>
          </a:p>
          <a:p>
            <a:pPr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Control Dependences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Recall</a:t>
            </a:r>
          </a:p>
          <a:p>
            <a:pPr lvl="1"/>
            <a:r>
              <a:rPr lang="en-US" altLang="en-US" smtClean="0"/>
              <a:t>Post dominator – BBX is post dominated by BBY if every path from BBX to EXIT contains BBY</a:t>
            </a:r>
          </a:p>
          <a:p>
            <a:pPr lvl="1"/>
            <a:r>
              <a:rPr lang="en-US" altLang="en-US" smtClean="0"/>
              <a:t>Immediate post dominator – First breadth first successor of a block that is a post dominator</a:t>
            </a:r>
          </a:p>
          <a:p>
            <a:r>
              <a:rPr lang="en-US" altLang="en-US" smtClean="0"/>
              <a:t>Control dependence – BBY is control dependent on BBX iff</a:t>
            </a:r>
          </a:p>
          <a:p>
            <a:pPr lvl="1"/>
            <a:r>
              <a:rPr lang="en-US" altLang="en-US" smtClean="0"/>
              <a:t>1. There exists a directed path P from BBX to BBY with any BBZ in P (excluding BBX and BBY) post dominated by BBY</a:t>
            </a:r>
          </a:p>
          <a:p>
            <a:pPr lvl="1"/>
            <a:r>
              <a:rPr lang="en-US" altLang="en-US" smtClean="0"/>
              <a:t>2. BBX is not post dominated by BBY</a:t>
            </a:r>
          </a:p>
          <a:p>
            <a:r>
              <a:rPr lang="en-US" altLang="en-US" smtClean="0"/>
              <a:t>In English,</a:t>
            </a:r>
          </a:p>
          <a:p>
            <a:pPr lvl="1"/>
            <a:r>
              <a:rPr lang="en-US" altLang="en-US" smtClean="0"/>
              <a:t>A BB is control dependent on the closest BB(s) that determine(s) its execution</a:t>
            </a:r>
          </a:p>
          <a:p>
            <a:pPr lvl="1"/>
            <a:r>
              <a:rPr lang="en-US" altLang="en-US" smtClean="0"/>
              <a:t>Its actually not a BB, it’s a control flow edge coming out of a BB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89075"/>
            <a:ext cx="8153400" cy="5216525"/>
          </a:xfrm>
        </p:spPr>
        <p:txBody>
          <a:bodyPr/>
          <a:lstStyle/>
          <a:p>
            <a:r>
              <a:rPr lang="en-US" altLang="en-US" dirty="0" smtClean="0"/>
              <a:t>HW 1 – Deadline Wednesday Sept 15, midnight</a:t>
            </a:r>
          </a:p>
          <a:p>
            <a:pPr lvl="1"/>
            <a:r>
              <a:rPr lang="en-US" altLang="en-US" dirty="0" smtClean="0"/>
              <a:t>Talk to </a:t>
            </a:r>
            <a:r>
              <a:rPr lang="en-US" altLang="en-US" dirty="0" err="1" smtClean="0"/>
              <a:t>Yunjie</a:t>
            </a:r>
            <a:r>
              <a:rPr lang="en-US" altLang="en-US" dirty="0" smtClean="0"/>
              <a:t>/</a:t>
            </a:r>
            <a:r>
              <a:rPr lang="en-US" altLang="en-US" dirty="0" err="1" smtClean="0"/>
              <a:t>Ze</a:t>
            </a:r>
            <a:r>
              <a:rPr lang="en-US" altLang="en-US" dirty="0" smtClean="0"/>
              <a:t> this week if you are having troubles with LLVM</a:t>
            </a:r>
          </a:p>
          <a:p>
            <a:pPr lvl="1"/>
            <a:r>
              <a:rPr lang="en-US" altLang="en-US" dirty="0" smtClean="0"/>
              <a:t>Refer to EECS 583 piazza group for tips and answers to questions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dirty="0" smtClean="0">
                <a:cs typeface="Arial" panose="020B0604020202020204" pitchFamily="34" charset="0"/>
              </a:rPr>
              <a:t>“</a:t>
            </a:r>
            <a:r>
              <a:rPr lang="en-US" altLang="en-US" sz="1800" dirty="0" smtClean="0">
                <a:cs typeface="Arial" panose="020B0604020202020204" pitchFamily="34" charset="0"/>
              </a:rPr>
              <a:t>The Program Dependence Graph and Its Use in Optimization”,</a:t>
            </a:r>
            <a:br>
              <a:rPr lang="en-US" altLang="en-US" sz="1800" dirty="0" smtClean="0">
                <a:cs typeface="Arial" panose="020B0604020202020204" pitchFamily="34" charset="0"/>
              </a:rPr>
            </a:br>
            <a:r>
              <a:rPr lang="en-US" altLang="en-US" sz="1800" dirty="0" smtClean="0">
                <a:cs typeface="Arial" panose="020B0604020202020204" pitchFamily="34" charset="0"/>
              </a:rPr>
              <a:t>J. Ferrante, K. </a:t>
            </a:r>
            <a:r>
              <a:rPr lang="en-US" altLang="en-US" sz="1800" dirty="0" err="1" smtClean="0">
                <a:cs typeface="Arial" panose="020B0604020202020204" pitchFamily="34" charset="0"/>
              </a:rPr>
              <a:t>Ottenstein</a:t>
            </a:r>
            <a:r>
              <a:rPr lang="en-US" altLang="en-US" sz="1800" dirty="0" smtClean="0">
                <a:cs typeface="Arial" panose="020B0604020202020204" pitchFamily="34" charset="0"/>
              </a:rPr>
              <a:t>, and J. Warren, ACM TOPLAS, 1987</a:t>
            </a:r>
          </a:p>
          <a:p>
            <a:pPr lvl="2"/>
            <a:r>
              <a:rPr lang="en-US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This is a long paper – the part we care about is the control dependence stuff.  The PDG is interesting and you should skim it over.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 smtClean="0"/>
              <a:t>“On Predicated Execution”, Park and </a:t>
            </a:r>
            <a:r>
              <a:rPr lang="en-US" altLang="en-US" dirty="0" err="1" smtClean="0"/>
              <a:t>Schlansker</a:t>
            </a:r>
            <a:r>
              <a:rPr lang="en-US" altLang="en-US" dirty="0" smtClean="0"/>
              <a:t>, HPL Technical Report, 1991.</a:t>
            </a:r>
          </a:p>
          <a:p>
            <a:r>
              <a:rPr lang="en-US" altLang="en-US" sz="2000" dirty="0" smtClean="0"/>
              <a:t>Material for Wednesday</a:t>
            </a:r>
          </a:p>
          <a:p>
            <a:pPr lvl="1"/>
            <a:r>
              <a:rPr lang="en-US" altLang="en-US" sz="1800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sz="1800" dirty="0" smtClean="0">
                <a:cs typeface="Arial" panose="020B0604020202020204" pitchFamily="34" charset="0"/>
              </a:rPr>
              <a:t>,</a:t>
            </a:r>
            <a:br>
              <a:rPr lang="en-US" altLang="en-US" sz="1800" dirty="0" smtClean="0">
                <a:cs typeface="Arial" panose="020B0604020202020204" pitchFamily="34" charset="0"/>
              </a:rPr>
            </a:br>
            <a:r>
              <a:rPr lang="en-US" altLang="en-US" sz="1800" dirty="0" smtClean="0">
                <a:cs typeface="Arial" panose="020B0604020202020204" pitchFamily="34" charset="0"/>
              </a:rPr>
              <a:t>A. </a:t>
            </a:r>
            <a:r>
              <a:rPr lang="en-US" altLang="en-US" sz="1800" dirty="0" err="1" smtClean="0">
                <a:cs typeface="Arial" panose="020B0604020202020204" pitchFamily="34" charset="0"/>
              </a:rPr>
              <a:t>Aho</a:t>
            </a:r>
            <a:r>
              <a:rPr lang="en-US" altLang="en-US" sz="1800" dirty="0" smtClean="0">
                <a:cs typeface="Arial" panose="020B0604020202020204" pitchFamily="34" charset="0"/>
              </a:rPr>
              <a:t>, R. </a:t>
            </a:r>
            <a:r>
              <a:rPr lang="en-US" altLang="en-US" sz="1800" dirty="0" err="1" smtClean="0">
                <a:cs typeface="Arial" panose="020B0604020202020204" pitchFamily="34" charset="0"/>
              </a:rPr>
              <a:t>Sethi</a:t>
            </a:r>
            <a:r>
              <a:rPr lang="en-US" altLang="en-US" sz="1800" dirty="0" smtClean="0">
                <a:cs typeface="Arial" panose="020B0604020202020204" pitchFamily="34" charset="0"/>
              </a:rPr>
              <a:t>, and J. Ullman, Addison-Wesley, 1988.</a:t>
            </a:r>
            <a:br>
              <a:rPr lang="en-US" altLang="en-US" sz="1800" dirty="0" smtClean="0">
                <a:cs typeface="Arial" panose="020B0604020202020204" pitchFamily="34" charset="0"/>
              </a:rPr>
            </a:br>
            <a:r>
              <a:rPr lang="en-US" altLang="en-US" sz="1800" dirty="0" smtClean="0">
                <a:cs typeface="Arial" panose="020B0604020202020204" pitchFamily="34" charset="0"/>
              </a:rPr>
              <a:t>(Sections: 10.5, 10.6 Edition 1)  (Sections 9.2 Edition 2)</a:t>
            </a:r>
          </a:p>
          <a:p>
            <a:pPr lvl="1"/>
            <a:endParaRPr lang="en-US" altLang="en-US" sz="18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 Dependence Example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362200" y="2819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752600" y="3581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362200" y="44196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895600" y="3581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133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2133600" y="4038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2819400" y="4038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27432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8194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3276600" y="2057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3886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4038600" y="28194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3200400" y="5257800"/>
            <a:ext cx="7620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819400" y="4876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3733800" y="3276600"/>
            <a:ext cx="68580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638800" y="2206625"/>
            <a:ext cx="21082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Control dependences</a:t>
            </a:r>
          </a:p>
          <a:p>
            <a:r>
              <a:rPr lang="en-US" altLang="en-US"/>
              <a:t>BB1:</a:t>
            </a:r>
          </a:p>
          <a:p>
            <a:r>
              <a:rPr lang="en-US" altLang="en-US"/>
              <a:t>BB2:</a:t>
            </a:r>
          </a:p>
          <a:p>
            <a:r>
              <a:rPr lang="en-US" altLang="en-US"/>
              <a:t>BB3:</a:t>
            </a:r>
          </a:p>
          <a:p>
            <a:r>
              <a:rPr lang="en-US" altLang="en-US"/>
              <a:t>BB4:</a:t>
            </a:r>
          </a:p>
          <a:p>
            <a:r>
              <a:rPr lang="en-US" altLang="en-US"/>
              <a:t>BB5:</a:t>
            </a:r>
          </a:p>
          <a:p>
            <a:r>
              <a:rPr lang="en-US" altLang="en-US"/>
              <a:t>BB6:</a:t>
            </a:r>
          </a:p>
          <a:p>
            <a:r>
              <a:rPr lang="en-US" altLang="en-US"/>
              <a:t>BB7: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2803525" y="24003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4175125" y="24003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981200" y="3121025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3200400" y="31972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</a:t>
            </a: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4862513" y="4873625"/>
            <a:ext cx="38115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Notation</a:t>
            </a:r>
            <a:r>
              <a:rPr lang="en-US" altLang="en-US"/>
              <a:t> </a:t>
            </a:r>
          </a:p>
          <a:p>
            <a:pPr algn="ctr"/>
            <a:r>
              <a:rPr lang="en-US" altLang="en-US"/>
              <a:t>positive BB number = fallthru direction</a:t>
            </a:r>
          </a:p>
          <a:p>
            <a:pPr algn="ctr"/>
            <a:r>
              <a:rPr lang="en-US" altLang="en-US"/>
              <a:t>negative BB number = taken direction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CDs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638800" y="3502025"/>
            <a:ext cx="2900363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/>
              <a:t>Control deps (left is taken)</a:t>
            </a:r>
            <a:endParaRPr lang="en-US" altLang="en-US" sz="2000"/>
          </a:p>
          <a:p>
            <a:r>
              <a:rPr lang="en-US" altLang="en-US" sz="2000"/>
              <a:t>BB1:</a:t>
            </a:r>
          </a:p>
          <a:p>
            <a:r>
              <a:rPr lang="en-US" altLang="en-US" sz="2000"/>
              <a:t>BB2:</a:t>
            </a:r>
          </a:p>
          <a:p>
            <a:r>
              <a:rPr lang="en-US" altLang="en-US" sz="2000"/>
              <a:t>BB3:</a:t>
            </a:r>
          </a:p>
          <a:p>
            <a:r>
              <a:rPr lang="en-US" altLang="en-US" sz="2000"/>
              <a:t>BB4:</a:t>
            </a:r>
          </a:p>
          <a:p>
            <a:r>
              <a:rPr lang="en-US" altLang="en-US" sz="2000"/>
              <a:t>BB5:</a:t>
            </a:r>
          </a:p>
          <a:p>
            <a:r>
              <a:rPr lang="en-US" altLang="en-US" sz="2000"/>
              <a:t>BB6:</a:t>
            </a:r>
          </a:p>
          <a:p>
            <a:r>
              <a:rPr lang="en-US" altLang="en-US" sz="2000"/>
              <a:t>BB7:</a:t>
            </a:r>
          </a:p>
          <a:p>
            <a:r>
              <a:rPr lang="en-US" altLang="en-US" sz="2000"/>
              <a:t>BB8:</a:t>
            </a:r>
          </a:p>
          <a:p>
            <a:r>
              <a:rPr lang="en-US" altLang="en-US" sz="2000"/>
              <a:t>BB9:</a:t>
            </a:r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Oval 41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3594" name="Line 42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5013325" y="1790700"/>
            <a:ext cx="395763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First, nuke backedge(s)</a:t>
            </a:r>
          </a:p>
          <a:p>
            <a:r>
              <a:rPr lang="en-US" altLang="en-US"/>
              <a:t>Second, nuke exit edges</a:t>
            </a:r>
          </a:p>
          <a:p>
            <a:r>
              <a:rPr lang="en-US" altLang="en-US"/>
              <a:t>Then, Add pseudo entry/exit nodes</a:t>
            </a:r>
          </a:p>
          <a:p>
            <a:r>
              <a:rPr lang="en-US" altLang="en-US"/>
              <a:t>     - Entry </a:t>
            </a:r>
            <a:r>
              <a:rPr lang="en-US" altLang="en-US">
                <a:sym typeface="Wingdings" panose="05000000000000000000" pitchFamily="2" charset="2"/>
              </a:rPr>
              <a:t> nodes with no predecessors</a:t>
            </a:r>
          </a:p>
          <a:p>
            <a:r>
              <a:rPr lang="en-US" altLang="en-US">
                <a:sym typeface="Wingdings" panose="05000000000000000000" pitchFamily="2" charset="2"/>
              </a:rPr>
              <a:t>     - Exit  nodes with no successors</a:t>
            </a:r>
            <a:endParaRPr lang="en-US" altLang="en-US"/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Algorithm for Control Dependence Analysis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03325" y="1714500"/>
            <a:ext cx="45593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chemeClr val="tx1"/>
                </a:solidFill>
              </a:rPr>
              <a:t>for each</a:t>
            </a:r>
            <a:r>
              <a:rPr lang="en-US" altLang="en-US">
                <a:solidFill>
                  <a:schemeClr val="tx1"/>
                </a:solidFill>
              </a:rPr>
              <a:t> basic block x in region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 u="sng">
                <a:solidFill>
                  <a:schemeClr val="tx1"/>
                </a:solidFill>
              </a:rPr>
              <a:t>for each</a:t>
            </a:r>
            <a:r>
              <a:rPr lang="en-US" altLang="en-US">
                <a:solidFill>
                  <a:schemeClr val="tx1"/>
                </a:solidFill>
              </a:rPr>
              <a:t> outgoing control flow edge e of x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y = destination basic block of 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(y not in pdom(x))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lub = ipdom(x)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(e corresponds to a taken branch)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x_id = -x.id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x_id = x.id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t = y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(t != lub)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cd(t) += x_id;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    t = ipdom(t)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endif</a:t>
            </a:r>
          </a:p>
          <a:p>
            <a:r>
              <a:rPr lang="en-US" altLang="en-US">
                <a:solidFill>
                  <a:schemeClr val="tx1"/>
                </a:solidFill>
              </a:rPr>
              <a:t>     </a:t>
            </a:r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endfor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029200" y="3883025"/>
            <a:ext cx="3562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u="sng"/>
              <a:t>Notes</a:t>
            </a:r>
          </a:p>
          <a:p>
            <a:pPr algn="ctr"/>
            <a:endParaRPr lang="en-US" altLang="en-US" u="sng"/>
          </a:p>
          <a:p>
            <a:pPr algn="ctr"/>
            <a:r>
              <a:rPr lang="en-US" altLang="en-US"/>
              <a:t>Compute cd(x) which contains those</a:t>
            </a:r>
          </a:p>
          <a:p>
            <a:pPr algn="ctr"/>
            <a:r>
              <a:rPr lang="en-US" altLang="en-US"/>
              <a:t>BBs which x is control dependent on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Iterate on per edge basis, adding</a:t>
            </a:r>
          </a:p>
          <a:p>
            <a:pPr algn="ctr"/>
            <a:r>
              <a:rPr lang="en-US" altLang="en-US"/>
              <a:t>edge to each cd set it is a member of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Post Dominators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5237163" y="1901825"/>
            <a:ext cx="357505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/>
              <a:t>	pdom		ipdom</a:t>
            </a:r>
            <a:endParaRPr lang="en-US" altLang="en-US" sz="2000"/>
          </a:p>
          <a:p>
            <a:r>
              <a:rPr lang="en-US" altLang="en-US" sz="2000"/>
              <a:t>BB1:	1, 9, ex		9</a:t>
            </a:r>
          </a:p>
          <a:p>
            <a:r>
              <a:rPr lang="en-US" altLang="en-US" sz="2000"/>
              <a:t>BB2:	2, 7, 8, 9, ex	7</a:t>
            </a:r>
          </a:p>
          <a:p>
            <a:r>
              <a:rPr lang="en-US" altLang="en-US" sz="2000"/>
              <a:t>BB3:	3, 9, ex		9</a:t>
            </a:r>
          </a:p>
          <a:p>
            <a:r>
              <a:rPr lang="en-US" altLang="en-US" sz="2000"/>
              <a:t>BB4:	4, 7, 8, 9, ex	7</a:t>
            </a:r>
          </a:p>
          <a:p>
            <a:r>
              <a:rPr lang="en-US" altLang="en-US" sz="2000"/>
              <a:t>BB5:	5, 7, 8, 9, ex	7</a:t>
            </a:r>
          </a:p>
          <a:p>
            <a:r>
              <a:rPr lang="en-US" altLang="en-US" sz="2000"/>
              <a:t>BB6:	6, 7, 8, 9, ex	7</a:t>
            </a:r>
          </a:p>
          <a:p>
            <a:r>
              <a:rPr lang="en-US" altLang="en-US" sz="2000"/>
              <a:t>BB7:	7, 8, 9, ex	8</a:t>
            </a:r>
          </a:p>
          <a:p>
            <a:r>
              <a:rPr lang="en-US" altLang="en-US" sz="2000"/>
              <a:t>BB8:	8, 9, ex		9</a:t>
            </a:r>
          </a:p>
          <a:p>
            <a:r>
              <a:rPr lang="en-US" altLang="en-US" sz="2000"/>
              <a:t>BB9:	9, ex		ex</a:t>
            </a:r>
          </a:p>
        </p:txBody>
      </p:sp>
      <p:sp>
        <p:nvSpPr>
          <p:cNvPr id="25639" name="Oval 39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5640" name="Line 40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1" name="Oval 41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CDs Via Algorithm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2" name="Oval 38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Oval 40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6477000" y="1825625"/>
            <a:ext cx="2136775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1</a:t>
            </a:r>
          </a:p>
          <a:p>
            <a:r>
              <a:rPr lang="en-US" altLang="en-US"/>
              <a:t>e = taken edge 1 </a:t>
            </a:r>
            <a:r>
              <a:rPr lang="en-US" altLang="en-US">
                <a:sym typeface="Wingdings" panose="05000000000000000000" pitchFamily="2" charset="2"/>
              </a:rPr>
              <a:t> 2</a:t>
            </a:r>
          </a:p>
          <a:p>
            <a:r>
              <a:rPr lang="en-US" altLang="en-US">
                <a:sym typeface="Wingdings" panose="05000000000000000000" pitchFamily="2" charset="2"/>
              </a:rPr>
              <a:t>y = 2</a:t>
            </a:r>
          </a:p>
          <a:p>
            <a:r>
              <a:rPr lang="en-US" altLang="en-US">
                <a:sym typeface="Wingdings" panose="05000000000000000000" pitchFamily="2" charset="2"/>
              </a:rPr>
              <a:t>y not in pdom(x)</a:t>
            </a:r>
          </a:p>
          <a:p>
            <a:r>
              <a:rPr lang="en-US" altLang="en-US">
                <a:sym typeface="Wingdings" panose="05000000000000000000" pitchFamily="2" charset="2"/>
              </a:rPr>
              <a:t>lub = 9</a:t>
            </a:r>
          </a:p>
          <a:p>
            <a:r>
              <a:rPr lang="en-US" altLang="en-US">
                <a:sym typeface="Wingdings" panose="05000000000000000000" pitchFamily="2" charset="2"/>
              </a:rPr>
              <a:t>x_id 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2</a:t>
            </a:r>
          </a:p>
          <a:p>
            <a:r>
              <a:rPr lang="en-US" altLang="en-US">
                <a:sym typeface="Wingdings" panose="05000000000000000000" pitchFamily="2" charset="2"/>
              </a:rPr>
              <a:t>2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cd(2) +=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7</a:t>
            </a:r>
          </a:p>
          <a:p>
            <a:r>
              <a:rPr lang="en-US" altLang="en-US">
                <a:sym typeface="Wingdings" panose="05000000000000000000" pitchFamily="2" charset="2"/>
              </a:rPr>
              <a:t>7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cd(7) +=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8</a:t>
            </a:r>
          </a:p>
          <a:p>
            <a:r>
              <a:rPr lang="en-US" altLang="en-US">
                <a:sym typeface="Wingdings" panose="05000000000000000000" pitchFamily="2" charset="2"/>
              </a:rPr>
              <a:t>8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cd(8) += -1</a:t>
            </a:r>
          </a:p>
          <a:p>
            <a:r>
              <a:rPr lang="en-US" altLang="en-US">
                <a:sym typeface="Wingdings" panose="05000000000000000000" pitchFamily="2" charset="2"/>
              </a:rPr>
              <a:t>t = 9</a:t>
            </a:r>
          </a:p>
          <a:p>
            <a:r>
              <a:rPr lang="en-US" altLang="en-US">
                <a:sym typeface="Wingdings" panose="05000000000000000000" pitchFamily="2" charset="2"/>
              </a:rPr>
              <a:t>9 == 9</a:t>
            </a:r>
            <a:endParaRPr lang="en-US" altLang="en-US"/>
          </a:p>
        </p:txBody>
      </p:sp>
      <p:sp>
        <p:nvSpPr>
          <p:cNvPr id="26669" name="Rectangle 45"/>
          <p:cNvSpPr>
            <a:spLocks noChangeArrowheads="1"/>
          </p:cNvSpPr>
          <p:nvPr/>
        </p:nvSpPr>
        <p:spPr bwMode="auto">
          <a:xfrm>
            <a:off x="6324600" y="3810000"/>
            <a:ext cx="1676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0" name="Rectangle 46"/>
          <p:cNvSpPr>
            <a:spLocks noChangeArrowheads="1"/>
          </p:cNvSpPr>
          <p:nvPr/>
        </p:nvSpPr>
        <p:spPr bwMode="auto">
          <a:xfrm>
            <a:off x="6324600" y="4572000"/>
            <a:ext cx="1676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1" name="Rectangle 47"/>
          <p:cNvSpPr>
            <a:spLocks noChangeArrowheads="1"/>
          </p:cNvSpPr>
          <p:nvPr/>
        </p:nvSpPr>
        <p:spPr bwMode="auto">
          <a:xfrm>
            <a:off x="6324600" y="5410200"/>
            <a:ext cx="16764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2" name="Rectangle 48"/>
          <p:cNvSpPr>
            <a:spLocks noChangeArrowheads="1"/>
          </p:cNvSpPr>
          <p:nvPr/>
        </p:nvSpPr>
        <p:spPr bwMode="auto">
          <a:xfrm>
            <a:off x="6324600" y="62484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4876800" y="1520825"/>
            <a:ext cx="2052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1 </a:t>
            </a:r>
            <a:r>
              <a:rPr lang="en-US" altLang="en-US" u="sng">
                <a:sym typeface="Wingdings" panose="05000000000000000000" pitchFamily="2" charset="2"/>
              </a:rPr>
              <a:t> 2 edge (aka –1)</a:t>
            </a:r>
            <a:endParaRPr lang="en-US" altLang="en-US" u="sn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CDs Via Algorithm (2)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Oval 38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8" name="Oval 40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1" name="Line 43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6477000" y="1825625"/>
            <a:ext cx="2136775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3</a:t>
            </a:r>
          </a:p>
          <a:p>
            <a:r>
              <a:rPr lang="en-US" altLang="en-US"/>
              <a:t>e = taken edge 3 </a:t>
            </a:r>
            <a:r>
              <a:rPr lang="en-US" altLang="en-US">
                <a:sym typeface="Wingdings" panose="05000000000000000000" pitchFamily="2" charset="2"/>
              </a:rPr>
              <a:t> 8</a:t>
            </a:r>
          </a:p>
          <a:p>
            <a:r>
              <a:rPr lang="en-US" altLang="en-US">
                <a:sym typeface="Wingdings" panose="05000000000000000000" pitchFamily="2" charset="2"/>
              </a:rPr>
              <a:t>y = 8</a:t>
            </a:r>
          </a:p>
          <a:p>
            <a:r>
              <a:rPr lang="en-US" altLang="en-US">
                <a:sym typeface="Wingdings" panose="05000000000000000000" pitchFamily="2" charset="2"/>
              </a:rPr>
              <a:t>y not in pdom(x)</a:t>
            </a:r>
          </a:p>
          <a:p>
            <a:r>
              <a:rPr lang="en-US" altLang="en-US">
                <a:sym typeface="Wingdings" panose="05000000000000000000" pitchFamily="2" charset="2"/>
              </a:rPr>
              <a:t>lub = 9</a:t>
            </a:r>
          </a:p>
          <a:p>
            <a:r>
              <a:rPr lang="en-US" altLang="en-US">
                <a:sym typeface="Wingdings" panose="05000000000000000000" pitchFamily="2" charset="2"/>
              </a:rPr>
              <a:t>x_id = -3</a:t>
            </a:r>
          </a:p>
          <a:p>
            <a:r>
              <a:rPr lang="en-US" altLang="en-US">
                <a:sym typeface="Wingdings" panose="05000000000000000000" pitchFamily="2" charset="2"/>
              </a:rPr>
              <a:t>t = 8</a:t>
            </a:r>
          </a:p>
          <a:p>
            <a:r>
              <a:rPr lang="en-US" altLang="en-US">
                <a:sym typeface="Wingdings" panose="05000000000000000000" pitchFamily="2" charset="2"/>
              </a:rPr>
              <a:t>8 != 9</a:t>
            </a:r>
          </a:p>
          <a:p>
            <a:r>
              <a:rPr lang="en-US" altLang="en-US">
                <a:sym typeface="Wingdings" panose="05000000000000000000" pitchFamily="2" charset="2"/>
              </a:rPr>
              <a:t>cd(8) += -3</a:t>
            </a:r>
          </a:p>
          <a:p>
            <a:r>
              <a:rPr lang="en-US" altLang="en-US">
                <a:sym typeface="Wingdings" panose="05000000000000000000" pitchFamily="2" charset="2"/>
              </a:rPr>
              <a:t>t = 9</a:t>
            </a:r>
          </a:p>
          <a:p>
            <a:r>
              <a:rPr lang="en-US" altLang="en-US">
                <a:sym typeface="Wingdings" panose="05000000000000000000" pitchFamily="2" charset="2"/>
              </a:rPr>
              <a:t>9 == 9</a:t>
            </a:r>
            <a:endParaRPr lang="en-US" altLang="en-US"/>
          </a:p>
        </p:txBody>
      </p:sp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6324600" y="3810000"/>
            <a:ext cx="1676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94" name="Rectangle 46"/>
          <p:cNvSpPr>
            <a:spLocks noChangeArrowheads="1"/>
          </p:cNvSpPr>
          <p:nvPr/>
        </p:nvSpPr>
        <p:spPr bwMode="auto">
          <a:xfrm>
            <a:off x="6324600" y="4572000"/>
            <a:ext cx="16764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4876800" y="1520825"/>
            <a:ext cx="2014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3 </a:t>
            </a:r>
            <a:r>
              <a:rPr lang="en-US" altLang="en-US" u="sng">
                <a:sym typeface="Wingdings" panose="05000000000000000000" pitchFamily="2" charset="2"/>
              </a:rPr>
              <a:t> 8 edge (aka -3)</a:t>
            </a:r>
            <a:endParaRPr lang="en-US" altLang="en-US" u="sng"/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4953000" y="5029200"/>
            <a:ext cx="3641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Class ProblemA:  1 </a:t>
            </a:r>
            <a:r>
              <a:rPr lang="en-US" altLang="en-US" u="sng">
                <a:solidFill>
                  <a:srgbClr val="FF0000"/>
                </a:solidFill>
                <a:sym typeface="Wingdings" panose="05000000000000000000" pitchFamily="2" charset="2"/>
              </a:rPr>
              <a:t> 3 edge (aka 1)</a:t>
            </a:r>
            <a:endParaRPr lang="en-US" altLang="en-US" u="sng">
              <a:solidFill>
                <a:srgbClr val="FF0000"/>
              </a:solidFill>
            </a:endParaRPr>
          </a:p>
        </p:txBody>
      </p:sp>
      <p:sp>
        <p:nvSpPr>
          <p:cNvPr id="27697" name="Text Box 48"/>
          <p:cNvSpPr txBox="1">
            <a:spLocks noChangeArrowheads="1"/>
          </p:cNvSpPr>
          <p:nvPr/>
        </p:nvSpPr>
        <p:spPr bwMode="auto">
          <a:xfrm>
            <a:off x="4953000" y="5334000"/>
            <a:ext cx="37068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Class ProblemB:  7 </a:t>
            </a:r>
            <a:r>
              <a:rPr lang="en-US" altLang="en-US" u="sng">
                <a:solidFill>
                  <a:srgbClr val="FF0000"/>
                </a:solidFill>
                <a:sym typeface="Wingdings" panose="05000000000000000000" pitchFamily="2" charset="2"/>
              </a:rPr>
              <a:t> 8 edge (aka -7)</a:t>
            </a:r>
            <a:endParaRPr lang="en-US" altLang="en-US" u="sng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CDs Via Algorithm (3)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9050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95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981200" y="4876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908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2286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H="1">
            <a:off x="1676400" y="2971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1676400" y="37338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1676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12954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17526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2438400" y="4495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514600" y="1752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2286000" y="2209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2895600" y="2209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3124200" y="251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2667000" y="5638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438400" y="5334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 flipH="1">
            <a:off x="3352800" y="29718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981200" y="21304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3200400" y="21304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438400" y="29686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1371600" y="28924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1066800" y="37306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057400" y="35782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2819400" y="3273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3733800" y="3273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3429000" y="59404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743200" y="49498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209800" y="57118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86200" y="2590800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8382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429000" y="41148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4267200" y="5943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>
            <a:off x="3581400" y="29718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3124200" y="6172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990600" y="16002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1752600" y="17526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3276600" y="64008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4724400" y="6400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 flipH="1">
            <a:off x="4038600" y="65532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>
            <a:off x="3124200" y="60960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5181600" y="2054225"/>
            <a:ext cx="2900363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/>
              <a:t>Control deps (left is taken)</a:t>
            </a:r>
            <a:endParaRPr lang="en-US" altLang="en-US" sz="2000"/>
          </a:p>
          <a:p>
            <a:r>
              <a:rPr lang="en-US" altLang="en-US" sz="2000"/>
              <a:t>BB1: none</a:t>
            </a:r>
          </a:p>
          <a:p>
            <a:r>
              <a:rPr lang="en-US" altLang="en-US" sz="2000"/>
              <a:t>BB2: -1</a:t>
            </a:r>
          </a:p>
          <a:p>
            <a:r>
              <a:rPr lang="en-US" altLang="en-US" sz="2000"/>
              <a:t>BB3: 1</a:t>
            </a:r>
          </a:p>
          <a:p>
            <a:r>
              <a:rPr lang="en-US" altLang="en-US" sz="2000"/>
              <a:t>BB4: -2</a:t>
            </a:r>
          </a:p>
          <a:p>
            <a:r>
              <a:rPr lang="en-US" altLang="en-US" sz="2000"/>
              <a:t>BB5: -4</a:t>
            </a:r>
          </a:p>
          <a:p>
            <a:r>
              <a:rPr lang="en-US" altLang="en-US" sz="2000"/>
              <a:t>BB6: 2, 4</a:t>
            </a:r>
          </a:p>
          <a:p>
            <a:r>
              <a:rPr lang="en-US" altLang="en-US" sz="2000"/>
              <a:t>BB7: -1</a:t>
            </a:r>
          </a:p>
          <a:p>
            <a:r>
              <a:rPr lang="en-US" altLang="en-US" sz="2000"/>
              <a:t>BB8: -1, -3</a:t>
            </a:r>
          </a:p>
          <a:p>
            <a:r>
              <a:rPr lang="en-US" altLang="en-US" sz="2000"/>
              <a:t>BB9: none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Step 3: Control Flow Substitution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Go from branching code </a:t>
            </a:r>
            <a:r>
              <a:rPr lang="en-US" altLang="en-US" smtClean="0">
                <a:sym typeface="Wingdings" panose="05000000000000000000" pitchFamily="2" charset="2"/>
              </a:rPr>
              <a:t> sequential predicated code</a:t>
            </a:r>
            <a:endParaRPr lang="en-US" altLang="en-US" smtClean="0"/>
          </a:p>
          <a:p>
            <a:r>
              <a:rPr lang="en-US" altLang="en-US" smtClean="0"/>
              <a:t>5 baby steps</a:t>
            </a:r>
          </a:p>
          <a:p>
            <a:pPr lvl="1"/>
            <a:r>
              <a:rPr lang="en-US" altLang="en-US" smtClean="0"/>
              <a:t>1. Create predicates</a:t>
            </a:r>
          </a:p>
          <a:p>
            <a:pPr lvl="1"/>
            <a:r>
              <a:rPr lang="en-US" altLang="en-US" smtClean="0"/>
              <a:t>2. CMPP insertion</a:t>
            </a:r>
          </a:p>
          <a:p>
            <a:pPr lvl="1"/>
            <a:r>
              <a:rPr lang="en-US" altLang="en-US" smtClean="0"/>
              <a:t>3. Guard operations</a:t>
            </a:r>
          </a:p>
          <a:p>
            <a:pPr lvl="1"/>
            <a:r>
              <a:rPr lang="en-US" altLang="en-US" smtClean="0"/>
              <a:t>4. Remove branches</a:t>
            </a:r>
          </a:p>
          <a:p>
            <a:pPr lvl="1"/>
            <a:r>
              <a:rPr lang="en-US" altLang="en-US" smtClean="0"/>
              <a:t>5. Initialize predicates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Predicate Creation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R/K calculation – Mapping predicates to blocks</a:t>
            </a:r>
          </a:p>
          <a:p>
            <a:pPr lvl="1"/>
            <a:r>
              <a:rPr lang="en-US" altLang="en-US" smtClean="0"/>
              <a:t>Paper more complicated than it really is</a:t>
            </a:r>
          </a:p>
          <a:p>
            <a:pPr lvl="1"/>
            <a:r>
              <a:rPr lang="en-US" altLang="en-US" smtClean="0"/>
              <a:t>K = unique sets of control dependences</a:t>
            </a:r>
          </a:p>
          <a:p>
            <a:pPr lvl="1"/>
            <a:r>
              <a:rPr lang="en-US" altLang="en-US" smtClean="0"/>
              <a:t>Create a new predicate for each element of K</a:t>
            </a:r>
          </a:p>
          <a:p>
            <a:pPr lvl="1"/>
            <a:r>
              <a:rPr lang="en-US" altLang="en-US" smtClean="0"/>
              <a:t>R(bb) = predicate that represents CD set for bb, ie the bb’s assigned predicate (all ops in that bb guarded by R(bb))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914400" y="4492625"/>
            <a:ext cx="77120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K               = {{-1}, {1}, {-2}, {-4}, {2,4}, {-1,-3}}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predicates =   p1,      p2,   p3,     p4,    p5,       p6</a:t>
            </a:r>
          </a:p>
          <a:p>
            <a:endParaRPr lang="en-US" altLang="en-US" sz="2000">
              <a:solidFill>
                <a:srgbClr val="00B050"/>
              </a:solidFill>
            </a:endParaRPr>
          </a:p>
          <a:p>
            <a:r>
              <a:rPr lang="en-US" altLang="en-US" sz="2000">
                <a:solidFill>
                  <a:srgbClr val="00B050"/>
                </a:solidFill>
              </a:rPr>
              <a:t>bb              =      1,          2,      3,     4,      5,       6,         7,        8,         9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CD(bb)       = {{none}, {-1}, {1}, {-2}, {-4}, {2,4}, {-1}, {-1,-3}, {none}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R(bb)         =      T          p1     p2     p3     p4      p5      p1        p6        T  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CMPP Creation/Insertion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For each control dependence set</a:t>
            </a:r>
          </a:p>
          <a:p>
            <a:pPr lvl="1"/>
            <a:r>
              <a:rPr lang="en-US" altLang="en-US" sz="2400" smtClean="0"/>
              <a:t>For each edge in the control dependence set</a:t>
            </a:r>
          </a:p>
          <a:p>
            <a:pPr lvl="2"/>
            <a:r>
              <a:rPr lang="en-US" altLang="en-US" sz="2000" smtClean="0"/>
              <a:t>Identify branch condition that causes edge to be traversed</a:t>
            </a:r>
          </a:p>
          <a:p>
            <a:pPr lvl="2"/>
            <a:r>
              <a:rPr lang="en-US" altLang="en-US" sz="2000" smtClean="0"/>
              <a:t>Create CMPP to compute corresponding branch condition</a:t>
            </a:r>
          </a:p>
          <a:p>
            <a:pPr lvl="3"/>
            <a:r>
              <a:rPr lang="en-US" altLang="en-US" sz="1800" smtClean="0"/>
              <a:t>OR-type – handles worst case</a:t>
            </a:r>
          </a:p>
          <a:p>
            <a:pPr lvl="3"/>
            <a:r>
              <a:rPr lang="en-US" altLang="en-US" sz="1800" smtClean="0"/>
              <a:t>guard = True</a:t>
            </a:r>
          </a:p>
          <a:p>
            <a:pPr lvl="3"/>
            <a:r>
              <a:rPr lang="en-US" altLang="en-US" sz="1800" smtClean="0"/>
              <a:t>destination = predicate assigned to that CD set</a:t>
            </a:r>
          </a:p>
          <a:p>
            <a:pPr lvl="3"/>
            <a:r>
              <a:rPr lang="en-US" altLang="en-US" sz="1800" smtClean="0"/>
              <a:t>Insert at end of BB that is the source of the edge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830388" y="4953000"/>
            <a:ext cx="5437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K               = {{-1}, {1}, {-2}, {-4}, {2,4}, {-1,-3}}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predicates =     p1,    p2,    p3,    p4,     p5,       p6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928813" y="6061075"/>
            <a:ext cx="35877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Example: p1 = cmpp.ON (b &lt; 0) if T</a:t>
            </a:r>
            <a:endParaRPr lang="en-US" altLang="en-US">
              <a:sym typeface="Wingdings" panose="05000000000000000000" pitchFamily="2" charset="2"/>
            </a:endParaRPr>
          </a:p>
        </p:txBody>
      </p:sp>
      <p:sp>
        <p:nvSpPr>
          <p:cNvPr id="31750" name="Rectangle 14"/>
          <p:cNvSpPr>
            <a:spLocks noChangeArrowheads="1"/>
          </p:cNvSpPr>
          <p:nvPr/>
        </p:nvSpPr>
        <p:spPr bwMode="auto">
          <a:xfrm>
            <a:off x="6353175" y="60166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1751" name="Line 15"/>
          <p:cNvSpPr>
            <a:spLocks noChangeShapeType="1"/>
          </p:cNvSpPr>
          <p:nvPr/>
        </p:nvSpPr>
        <p:spPr bwMode="auto">
          <a:xfrm flipH="1">
            <a:off x="6124575" y="64738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16"/>
          <p:cNvSpPr>
            <a:spLocks noChangeShapeType="1"/>
          </p:cNvSpPr>
          <p:nvPr/>
        </p:nvSpPr>
        <p:spPr bwMode="auto">
          <a:xfrm>
            <a:off x="6734175" y="64738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21"/>
          <p:cNvSpPr txBox="1">
            <a:spLocks noChangeArrowheads="1"/>
          </p:cNvSpPr>
          <p:nvPr/>
        </p:nvSpPr>
        <p:spPr bwMode="auto">
          <a:xfrm>
            <a:off x="5819775" y="6394450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31754" name="Text Box 22"/>
          <p:cNvSpPr txBox="1">
            <a:spLocks noChangeArrowheads="1"/>
          </p:cNvSpPr>
          <p:nvPr/>
        </p:nvSpPr>
        <p:spPr bwMode="auto">
          <a:xfrm>
            <a:off x="7038975" y="6394450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cxnSp>
        <p:nvCxnSpPr>
          <p:cNvPr id="31755" name="Straight Arrow Connector 2"/>
          <p:cNvCxnSpPr>
            <a:cxnSpLocks noChangeShapeType="1"/>
          </p:cNvCxnSpPr>
          <p:nvPr/>
        </p:nvCxnSpPr>
        <p:spPr bwMode="auto">
          <a:xfrm>
            <a:off x="5541963" y="6245225"/>
            <a:ext cx="81121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z="2800" smtClean="0"/>
              <a:t>An Alternative to Branches: Predicated Execution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Hardware mechanism that allows operations to be conditionally executed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Add an additional boolean source operand (predicate)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ADD r1, r2, r3 if p1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if (p1 is True), r1 = r2 + r3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else if (p1 is False), do nothing (Add treated like a NOP)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p1 referred to as the </a:t>
            </a:r>
            <a:r>
              <a:rPr lang="en-US" altLang="en-US" u="sng" smtClean="0"/>
              <a:t>guarding predicate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Predicated on True means always executed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Omitted predicated also means always executed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Provides compiler with an alternative to using branches to selectively execute operations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statements in the source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Realize with branches in the assembly code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Could also realize with conditional instructions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Or use a combination of both</a:t>
            </a:r>
          </a:p>
        </p:txBody>
      </p:sp>
    </p:spTree>
    <p:extLst>
      <p:ext uri="{BB962C8B-B14F-4D97-AF65-F5344CB8AC3E}">
        <p14:creationId xmlns:p14="http://schemas.microsoft.com/office/powerpoint/2010/main" val="20183994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– CMPP Creation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5211763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602163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287963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897563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5592763" y="34290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 flipH="1">
            <a:off x="4983163" y="3429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4983163" y="41910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4983163" y="4191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4602163" y="449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5059363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5745163" y="4953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5821363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5592763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6202363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6430963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5973763" y="6096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5745163" y="5791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 flipH="1">
            <a:off x="6659563" y="34290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5287963" y="2587625"/>
            <a:ext cx="550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507163" y="25876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5745163" y="34258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678363" y="3349625"/>
            <a:ext cx="541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73563" y="4187825"/>
            <a:ext cx="639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5364163" y="40354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126163" y="37306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7040563" y="3730625"/>
            <a:ext cx="630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6735763" y="6397625"/>
            <a:ext cx="630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6049963" y="54070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5516563" y="61690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7192963" y="3048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144963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6735763" y="4572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32803" name="Rectangle 35"/>
          <p:cNvSpPr>
            <a:spLocks noChangeArrowheads="1"/>
          </p:cNvSpPr>
          <p:nvPr/>
        </p:nvSpPr>
        <p:spPr bwMode="auto">
          <a:xfrm>
            <a:off x="7573963" y="64008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>
            <a:off x="6888163" y="34290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Line 37"/>
          <p:cNvSpPr>
            <a:spLocks noChangeShapeType="1"/>
          </p:cNvSpPr>
          <p:nvPr/>
        </p:nvSpPr>
        <p:spPr bwMode="auto">
          <a:xfrm>
            <a:off x="6430963" y="66294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6" name="Oval 38"/>
          <p:cNvSpPr>
            <a:spLocks noChangeArrowheads="1"/>
          </p:cNvSpPr>
          <p:nvPr/>
        </p:nvSpPr>
        <p:spPr bwMode="auto">
          <a:xfrm>
            <a:off x="4297363" y="2057400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Entry</a:t>
            </a:r>
          </a:p>
        </p:txBody>
      </p:sp>
      <p:sp>
        <p:nvSpPr>
          <p:cNvPr id="32807" name="Line 39"/>
          <p:cNvSpPr>
            <a:spLocks noChangeShapeType="1"/>
          </p:cNvSpPr>
          <p:nvPr/>
        </p:nvSpPr>
        <p:spPr bwMode="auto">
          <a:xfrm>
            <a:off x="5059363" y="2209800"/>
            <a:ext cx="762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8" name="Oval 40"/>
          <p:cNvSpPr>
            <a:spLocks noChangeArrowheads="1"/>
          </p:cNvSpPr>
          <p:nvPr/>
        </p:nvSpPr>
        <p:spPr bwMode="auto">
          <a:xfrm>
            <a:off x="8775700" y="6446838"/>
            <a:ext cx="762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Exit</a:t>
            </a:r>
          </a:p>
        </p:txBody>
      </p:sp>
      <p:sp>
        <p:nvSpPr>
          <p:cNvPr id="32809" name="Line 43"/>
          <p:cNvSpPr>
            <a:spLocks noChangeShapeType="1"/>
          </p:cNvSpPr>
          <p:nvPr/>
        </p:nvSpPr>
        <p:spPr bwMode="auto">
          <a:xfrm>
            <a:off x="6430963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0" name="Text Box 44"/>
          <p:cNvSpPr txBox="1">
            <a:spLocks noChangeArrowheads="1"/>
          </p:cNvSpPr>
          <p:nvPr/>
        </p:nvSpPr>
        <p:spPr bwMode="auto">
          <a:xfrm>
            <a:off x="0" y="1447800"/>
            <a:ext cx="46751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K   = {{-1}, {1}, {-2}, {-4}, {2,4}, {-1,-3}}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p’s =     p1,   p2,    p3,    p4,     p5,       p6</a:t>
            </a:r>
          </a:p>
        </p:txBody>
      </p:sp>
      <p:sp>
        <p:nvSpPr>
          <p:cNvPr id="32811" name="Text Box 45"/>
          <p:cNvSpPr txBox="1">
            <a:spLocks noChangeArrowheads="1"/>
          </p:cNvSpPr>
          <p:nvPr/>
        </p:nvSpPr>
        <p:spPr bwMode="auto">
          <a:xfrm>
            <a:off x="2057400" y="3640138"/>
            <a:ext cx="259238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p4 = cmpp.ON (b &gt; 13)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p5 = cmpp.ON (b &lt;= 13) if T</a:t>
            </a:r>
          </a:p>
        </p:txBody>
      </p:sp>
      <p:sp>
        <p:nvSpPr>
          <p:cNvPr id="32812" name="TextBox 1"/>
          <p:cNvSpPr txBox="1">
            <a:spLocks noChangeArrowheads="1"/>
          </p:cNvSpPr>
          <p:nvPr/>
        </p:nvSpPr>
        <p:spPr bwMode="auto">
          <a:xfrm>
            <a:off x="6654800" y="1828800"/>
            <a:ext cx="248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p1 = cmpp.ON (b &lt; 0)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p2 = cmpp.ON (b &gt;= 0)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p6 = cmpp.ON (b &lt; 0) if T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2813" name="TextBox 3"/>
          <p:cNvSpPr txBox="1">
            <a:spLocks noChangeArrowheads="1"/>
          </p:cNvSpPr>
          <p:nvPr/>
        </p:nvSpPr>
        <p:spPr bwMode="auto">
          <a:xfrm>
            <a:off x="2733675" y="2921000"/>
            <a:ext cx="2478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p3 = cmpp.ON (c &gt; 0) if T</a:t>
            </a:r>
          </a:p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p5 = cmpp.ON (c &lt;= 0) if T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2814" name="TextBox 4"/>
          <p:cNvSpPr txBox="1">
            <a:spLocks noChangeArrowheads="1"/>
          </p:cNvSpPr>
          <p:nvPr/>
        </p:nvSpPr>
        <p:spPr bwMode="auto">
          <a:xfrm>
            <a:off x="7162800" y="3167063"/>
            <a:ext cx="25812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  <a:sym typeface="Wingdings" panose="05000000000000000000" pitchFamily="2" charset="2"/>
              </a:rPr>
              <a:t>p6 = cmpp.ON (c &lt;= 25) if T</a:t>
            </a:r>
            <a:endParaRPr lang="en-US" altLang="en-US" sz="1600">
              <a:solidFill>
                <a:srgbClr val="FF0000"/>
              </a:solidFill>
            </a:endParaRPr>
          </a:p>
        </p:txBody>
      </p:sp>
      <p:cxnSp>
        <p:nvCxnSpPr>
          <p:cNvPr id="32815" name="Straight Arrow Connector 6"/>
          <p:cNvCxnSpPr>
            <a:cxnSpLocks noChangeShapeType="1"/>
            <a:stCxn id="32803" idx="3"/>
          </p:cNvCxnSpPr>
          <p:nvPr/>
        </p:nvCxnSpPr>
        <p:spPr bwMode="auto">
          <a:xfrm>
            <a:off x="8335963" y="6629400"/>
            <a:ext cx="439737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Control Flow Substitution – The Rest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Guard all operations in each bb by R(bb)</a:t>
            </a:r>
          </a:p>
          <a:p>
            <a:pPr lvl="1"/>
            <a:r>
              <a:rPr lang="en-US" altLang="en-US" u="sng" smtClean="0">
                <a:solidFill>
                  <a:srgbClr val="FF0000"/>
                </a:solidFill>
              </a:rPr>
              <a:t>Including the newly inserted CMPPs</a:t>
            </a:r>
          </a:p>
          <a:p>
            <a:r>
              <a:rPr lang="en-US" altLang="en-US" smtClean="0"/>
              <a:t>Nuke all the branches</a:t>
            </a:r>
          </a:p>
          <a:p>
            <a:pPr lvl="1"/>
            <a:r>
              <a:rPr lang="en-US" altLang="en-US" smtClean="0"/>
              <a:t>Except exit edges and backedges</a:t>
            </a:r>
          </a:p>
          <a:p>
            <a:r>
              <a:rPr lang="en-US" altLang="en-US" smtClean="0"/>
              <a:t>Initialize each predicate to 0 in first BB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14400" y="4492625"/>
            <a:ext cx="7712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00B050"/>
                </a:solidFill>
              </a:rPr>
              <a:t>bb              =      1,           2,      3,     4,      5,       6,       7,         8,          9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CD(bb)       = {{none}, {-1}, {1}, {-2}, {-4}, {2,4}, {-1}, {-1,-3}, {none}</a:t>
            </a:r>
          </a:p>
          <a:p>
            <a:r>
              <a:rPr lang="en-US" altLang="en-US" sz="2000">
                <a:solidFill>
                  <a:srgbClr val="00B050"/>
                </a:solidFill>
              </a:rPr>
              <a:t>R(bb)         =      T           p1    p2     p3     p4      p5      p1        p6         T  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615950"/>
          </a:xfrm>
        </p:spPr>
        <p:txBody>
          <a:bodyPr/>
          <a:lstStyle/>
          <a:p>
            <a:r>
              <a:rPr lang="en-US" altLang="en-US" smtClean="0"/>
              <a:t>Running Example – Control Flow Substitution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8288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219200" y="3429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905000" y="5029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5146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209800" y="31242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1600200" y="3124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1600200" y="38862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>
            <a:off x="1600200" y="3886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219200" y="4191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16764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H="1">
            <a:off x="2362200" y="4648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24384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H="1">
            <a:off x="2209800" y="2362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2819400" y="23622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3048000" y="2667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2590800" y="5791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2362200" y="5486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 flipH="1">
            <a:off x="3276600" y="3124200"/>
            <a:ext cx="152400" cy="266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1905000" y="2282825"/>
            <a:ext cx="550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 0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3124200" y="2282825"/>
            <a:ext cx="65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&gt;= 0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2362200" y="3121025"/>
            <a:ext cx="641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0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295400" y="3044825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0</a:t>
            </a: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990600" y="3883025"/>
            <a:ext cx="6397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&gt; 13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1981200" y="3730625"/>
            <a:ext cx="739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 &lt;= 13</a:t>
            </a: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2743200" y="34258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&lt;= 25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3657600" y="3425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&gt; 25</a:t>
            </a: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3352800" y="6092825"/>
            <a:ext cx="630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&lt; 34</a:t>
            </a: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2667000" y="5102225"/>
            <a:ext cx="473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d++</a:t>
            </a: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2133600" y="5864225"/>
            <a:ext cx="463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a++</a:t>
            </a: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3810000" y="2743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e++</a:t>
            </a: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7620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b++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3352800" y="42672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c++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4191000" y="60960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34852" name="Line 36"/>
          <p:cNvSpPr>
            <a:spLocks noChangeShapeType="1"/>
          </p:cNvSpPr>
          <p:nvPr/>
        </p:nvSpPr>
        <p:spPr bwMode="auto">
          <a:xfrm>
            <a:off x="3505200" y="3124200"/>
            <a:ext cx="990600" cy="297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3048000" y="63246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>
            <a:off x="3048000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5257800" y="1520825"/>
            <a:ext cx="335597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Loop:</a:t>
            </a:r>
          </a:p>
          <a:p>
            <a:r>
              <a:rPr lang="en-US" altLang="en-US">
                <a:solidFill>
                  <a:schemeClr val="tx1"/>
                </a:solidFill>
              </a:rPr>
              <a:t>    p1 = p2 = p3 = p4 = p5 = p6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b = load(a) if T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p1 = cmpp.ON (b &lt; 0) if T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    p2 = cmpp.ON (b &gt;= 0) if T</a:t>
            </a:r>
          </a:p>
          <a:p>
            <a:r>
              <a:rPr lang="en-US" altLang="en-US">
                <a:sym typeface="Wingdings" panose="05000000000000000000" pitchFamily="2" charset="2"/>
              </a:rPr>
              <a:t>    p6 = cmpp.ON (b &lt; 0) if T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p3 = cmpp.ON (c &gt;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(c &lt;=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p4 = cmpp.ON (b &gt; 13) if p3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(b &lt;= 13) if p3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b = b + 1 if p4</a:t>
            </a:r>
          </a:p>
          <a:p>
            <a:r>
              <a:rPr lang="en-US" altLang="en-US">
                <a:solidFill>
                  <a:schemeClr val="tx1"/>
                </a:solidFill>
              </a:rPr>
              <a:t>    c = c + 1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    d = d + 1 if p1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p6 = cmpp.ON (c &lt;= 25) if p2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e + 1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    a = a + 1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bge e, 34, Done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jump Loop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Done:</a:t>
            </a:r>
          </a:p>
        </p:txBody>
      </p:sp>
      <p:sp>
        <p:nvSpPr>
          <p:cNvPr id="34856" name="Line 40"/>
          <p:cNvSpPr>
            <a:spLocks noChangeShapeType="1"/>
          </p:cNvSpPr>
          <p:nvPr/>
        </p:nvSpPr>
        <p:spPr bwMode="auto">
          <a:xfrm flipH="1">
            <a:off x="3048000" y="16002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7" name="Line 41"/>
          <p:cNvSpPr>
            <a:spLocks noChangeShapeType="1"/>
          </p:cNvSpPr>
          <p:nvPr/>
        </p:nvSpPr>
        <p:spPr bwMode="auto">
          <a:xfrm>
            <a:off x="30480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4572000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9" name="Line 43"/>
          <p:cNvSpPr>
            <a:spLocks noChangeShapeType="1"/>
          </p:cNvSpPr>
          <p:nvPr/>
        </p:nvSpPr>
        <p:spPr bwMode="auto">
          <a:xfrm>
            <a:off x="4572000" y="670560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0" name="Line 44"/>
          <p:cNvSpPr>
            <a:spLocks noChangeShapeType="1"/>
          </p:cNvSpPr>
          <p:nvPr/>
        </p:nvSpPr>
        <p:spPr bwMode="auto">
          <a:xfrm flipV="1">
            <a:off x="5105400" y="160020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1" name="Line 45"/>
          <p:cNvSpPr>
            <a:spLocks noChangeShapeType="1"/>
          </p:cNvSpPr>
          <p:nvPr/>
        </p:nvSpPr>
        <p:spPr bwMode="auto">
          <a:xfrm>
            <a:off x="2971800" y="624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2209800" y="6321425"/>
            <a:ext cx="730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e &gt;= 34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Step 4: CMPP Compaction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Convert ON CMPPs to UN</a:t>
            </a:r>
          </a:p>
          <a:p>
            <a:pPr lvl="1"/>
            <a:r>
              <a:rPr lang="en-US" altLang="en-US" smtClean="0"/>
              <a:t>All singly defined predicates don’t need to be OR-type</a:t>
            </a:r>
          </a:p>
          <a:p>
            <a:pPr lvl="1"/>
            <a:r>
              <a:rPr lang="en-US" altLang="en-US" smtClean="0"/>
              <a:t>OR of 1 condition </a:t>
            </a:r>
            <a:r>
              <a:rPr lang="en-US" altLang="en-US" smtClean="0">
                <a:sym typeface="Wingdings" panose="05000000000000000000" pitchFamily="2" charset="2"/>
              </a:rPr>
              <a:t> Just compute it !!!</a:t>
            </a:r>
          </a:p>
          <a:p>
            <a:pPr lvl="1"/>
            <a:r>
              <a:rPr lang="en-US" altLang="en-US" smtClean="0">
                <a:sym typeface="Wingdings" panose="05000000000000000000" pitchFamily="2" charset="2"/>
              </a:rPr>
              <a:t>Remove initialization (Unconditional don’t require init)</a:t>
            </a:r>
            <a:endParaRPr lang="en-US" altLang="en-US" smtClean="0"/>
          </a:p>
          <a:p>
            <a:r>
              <a:rPr lang="en-US" altLang="en-US" smtClean="0"/>
              <a:t>Reduce number of CMPPs</a:t>
            </a:r>
          </a:p>
          <a:p>
            <a:pPr lvl="1"/>
            <a:r>
              <a:rPr lang="en-US" altLang="en-US" smtClean="0"/>
              <a:t>Utilize 2</a:t>
            </a:r>
            <a:r>
              <a:rPr lang="en-US" altLang="en-US" baseline="30000" smtClean="0"/>
              <a:t>nd</a:t>
            </a:r>
            <a:r>
              <a:rPr lang="en-US" altLang="en-US" smtClean="0"/>
              <a:t> destination slot</a:t>
            </a:r>
          </a:p>
          <a:p>
            <a:pPr lvl="1"/>
            <a:r>
              <a:rPr lang="en-US" altLang="en-US" smtClean="0"/>
              <a:t>Combine any 2 CMPPs with:</a:t>
            </a:r>
          </a:p>
          <a:p>
            <a:pPr lvl="2"/>
            <a:r>
              <a:rPr lang="en-US" altLang="en-US" smtClean="0"/>
              <a:t>Same source operands</a:t>
            </a:r>
          </a:p>
          <a:p>
            <a:pPr lvl="2"/>
            <a:r>
              <a:rPr lang="en-US" altLang="en-US" smtClean="0"/>
              <a:t>Same guarding predicate</a:t>
            </a:r>
          </a:p>
          <a:p>
            <a:pPr lvl="2"/>
            <a:r>
              <a:rPr lang="en-US" altLang="en-US" smtClean="0"/>
              <a:t>Same or opposite compare conditions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Running Example - CMPP Compaction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09600" y="1520825"/>
            <a:ext cx="335597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Loop:</a:t>
            </a:r>
          </a:p>
          <a:p>
            <a:r>
              <a:rPr lang="en-US" altLang="en-US">
                <a:solidFill>
                  <a:schemeClr val="tx1"/>
                </a:solidFill>
              </a:rPr>
              <a:t>    p1 = p2 = p3 = p4 = p5 = p6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b = load(a) if T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p1 = cmpp.ON (b &lt; 0) if T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    p2 = cmpp.ON (b &gt;= 0) if T</a:t>
            </a:r>
          </a:p>
          <a:p>
            <a:r>
              <a:rPr lang="en-US" altLang="en-US">
                <a:sym typeface="Wingdings" panose="05000000000000000000" pitchFamily="2" charset="2"/>
              </a:rPr>
              <a:t>    p6 = cmpp.ON (b &lt; 0) if T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p3 = cmpp.ON (c &gt;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(c &lt;=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p4 = cmpp.ON (b &gt; 13) if p3</a:t>
            </a:r>
          </a:p>
          <a:p>
            <a:r>
              <a:rPr lang="en-US" altLang="en-US">
                <a:sym typeface="Wingdings" panose="05000000000000000000" pitchFamily="2" charset="2"/>
              </a:rPr>
              <a:t>    p5 = cmpp.ON (b &lt;= 13) if p3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b = b + 1 if p4</a:t>
            </a:r>
          </a:p>
          <a:p>
            <a:r>
              <a:rPr lang="en-US" altLang="en-US">
                <a:solidFill>
                  <a:schemeClr val="tx1"/>
                </a:solidFill>
              </a:rPr>
              <a:t>    c = c + 1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    d = d + 1 if p1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p6 = cmpp.ON (c &lt;= 25) if p2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e + 1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    a = a + 1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bge e, 34, Done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jump Loop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Done: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410200" y="1520825"/>
            <a:ext cx="3717925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Loop:</a:t>
            </a:r>
          </a:p>
          <a:p>
            <a:r>
              <a:rPr lang="en-US" altLang="en-US">
                <a:solidFill>
                  <a:schemeClr val="tx1"/>
                </a:solidFill>
              </a:rPr>
              <a:t>    p5 = p6 = 0</a:t>
            </a:r>
          </a:p>
          <a:p>
            <a:r>
              <a:rPr lang="en-US" altLang="en-US">
                <a:solidFill>
                  <a:schemeClr val="tx1"/>
                </a:solidFill>
              </a:rPr>
              <a:t>    b = load(a) if T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p1,p2 = cmpp.UN.UC (b &lt; 0) if T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    p6 = cmpp.ON (b &lt; 0) if T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p3,p5 = cmpp.UN.OC (c &gt; 0) if p1</a:t>
            </a:r>
          </a:p>
          <a:p>
            <a:r>
              <a:rPr lang="en-US" altLang="en-US">
                <a:sym typeface="Wingdings" panose="05000000000000000000" pitchFamily="2" charset="2"/>
              </a:rPr>
              <a:t>    p4,p5 = cmpp.UN.OC (b &gt; 13) if p3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    b = b + 1 if p4</a:t>
            </a:r>
          </a:p>
          <a:p>
            <a:r>
              <a:rPr lang="en-US" altLang="en-US">
                <a:solidFill>
                  <a:schemeClr val="tx1"/>
                </a:solidFill>
              </a:rPr>
              <a:t>    c = c + 1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    d = d + 1 if p1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>
                <a:sym typeface="Wingdings" panose="05000000000000000000" pitchFamily="2" charset="2"/>
              </a:rPr>
              <a:t>p6 = cmpp.ON (c &lt;= 25) if p2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e + 1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    a = a + 1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bge e, 34, Done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    jump Loop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Done:</a:t>
            </a: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4648200" y="3581400"/>
            <a:ext cx="6858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 – Answer Next Time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208597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 || c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if (d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x = y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z = z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25701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Compute CD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If-convert the code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Predicated Execution Example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315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772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620000" y="2133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0104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76962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190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668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200400" y="35052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239000" y="4267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19600" y="4264025"/>
            <a:ext cx="16367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733800" y="4264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657600" y="62484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676400" y="4721225"/>
            <a:ext cx="1169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6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About Nested If-then-else’s?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6962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086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772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8229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80772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74676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467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6934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066800" y="22828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886200" y="2359025"/>
            <a:ext cx="17208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bgt a, 25, L3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L3: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200400" y="23590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429000" y="5181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62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6858000" y="43434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8001000" y="4343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8305800" y="3581400"/>
            <a:ext cx="304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50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Nested If-then-else’s – No Problem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5970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239000" y="1676400"/>
            <a:ext cx="762000" cy="2438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038600" y="1673225"/>
            <a:ext cx="183991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p5 = a &gt;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p6 = a &lt;=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352800" y="16732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971800" y="44958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762000" y="5330825"/>
            <a:ext cx="71437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What do we assume to make this work ??</a:t>
            </a:r>
          </a:p>
          <a:p>
            <a:r>
              <a:rPr lang="en-US" altLang="en-US" sz="2000"/>
              <a:t>	if p2 is False, both p5 and p6 are False</a:t>
            </a:r>
          </a:p>
          <a:p>
            <a:r>
              <a:rPr lang="en-US" altLang="en-US" sz="2000"/>
              <a:t>So, predicate setting instruction should set result to False if guarding</a:t>
            </a:r>
          </a:p>
          <a:p>
            <a:r>
              <a:rPr lang="en-US" altLang="en-US" sz="2000"/>
              <a:t>predicate is false!!!</a:t>
            </a:r>
          </a:p>
        </p:txBody>
      </p:sp>
    </p:spTree>
    <p:extLst>
      <p:ext uri="{BB962C8B-B14F-4D97-AF65-F5344CB8AC3E}">
        <p14:creationId xmlns:p14="http://schemas.microsoft.com/office/powerpoint/2010/main" val="1530136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 smtClean="0"/>
              <a:t>Benefits/Costs of Predicated Execution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6002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990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764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133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981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1371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1371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2057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886200" y="1905000"/>
            <a:ext cx="762000" cy="3733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066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7526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209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20574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1447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14478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2133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638800" y="1978025"/>
            <a:ext cx="33337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Benefits:</a:t>
            </a:r>
          </a:p>
          <a:p>
            <a:r>
              <a:rPr lang="en-US" altLang="en-US"/>
              <a:t>- No branches,  no mispredicts</a:t>
            </a:r>
          </a:p>
          <a:p>
            <a:r>
              <a:rPr lang="en-US" altLang="en-US"/>
              <a:t>- Can freely reorder independent</a:t>
            </a:r>
          </a:p>
          <a:p>
            <a:r>
              <a:rPr lang="en-US" altLang="en-US"/>
              <a:t>operations in the predicated block</a:t>
            </a:r>
          </a:p>
          <a:p>
            <a:r>
              <a:rPr lang="en-US" altLang="en-US"/>
              <a:t>- Overlap BB2 with BB5 and BB6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Costs (execute all paths)</a:t>
            </a:r>
          </a:p>
          <a:p>
            <a:pPr>
              <a:buFontTx/>
              <a:buChar char="-"/>
            </a:pPr>
            <a:r>
              <a:rPr lang="en-US" altLang="en-US"/>
              <a:t>worst case schedule length</a:t>
            </a:r>
          </a:p>
          <a:p>
            <a:pPr>
              <a:buFontTx/>
              <a:buChar char="-"/>
            </a:pPr>
            <a:r>
              <a:rPr lang="en-US" altLang="en-US"/>
              <a:t>worst case resources required</a:t>
            </a:r>
          </a:p>
        </p:txBody>
      </p:sp>
    </p:spTree>
    <p:extLst>
      <p:ext uri="{BB962C8B-B14F-4D97-AF65-F5344CB8AC3E}">
        <p14:creationId xmlns:p14="http://schemas.microsoft.com/office/powerpoint/2010/main" val="3575876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839200" cy="615950"/>
          </a:xfrm>
        </p:spPr>
        <p:txBody>
          <a:bodyPr/>
          <a:lstStyle/>
          <a:p>
            <a:r>
              <a:rPr lang="en-US" altLang="en-US" smtClean="0"/>
              <a:t>HPL-PD Compare-to-Predicate Operations (CMPPs)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How do we compute predicates</a:t>
            </a:r>
          </a:p>
          <a:p>
            <a:pPr lvl="1"/>
            <a:r>
              <a:rPr lang="en-US" altLang="en-US" smtClean="0"/>
              <a:t>Compare registers/literals like a branch would do</a:t>
            </a:r>
          </a:p>
          <a:p>
            <a:pPr lvl="1"/>
            <a:r>
              <a:rPr lang="en-US" altLang="en-US" smtClean="0"/>
              <a:t>Efficiency, code size, nested conditionals, etc</a:t>
            </a:r>
          </a:p>
          <a:p>
            <a:r>
              <a:rPr lang="en-US" altLang="en-US" smtClean="0"/>
              <a:t>2 targets for computing taken/fall-through conditions with 1 operation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0" y="3630613"/>
            <a:ext cx="5010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p1, p2 = CMPP.cond.D1a.D2a (r1, r2) if p3</a:t>
            </a:r>
          </a:p>
          <a:p>
            <a:endParaRPr lang="en-US" altLang="en-US" sz="2000"/>
          </a:p>
          <a:p>
            <a:r>
              <a:rPr lang="en-US" altLang="en-US" sz="2000"/>
              <a:t>p1 = first destination predicate</a:t>
            </a:r>
          </a:p>
          <a:p>
            <a:r>
              <a:rPr lang="en-US" altLang="en-US" sz="2000"/>
              <a:t>p2 = second destination predicate</a:t>
            </a:r>
          </a:p>
          <a:p>
            <a:r>
              <a:rPr lang="en-US" altLang="en-US" sz="2000"/>
              <a:t>cond = compare condition (ie EQ, LT, GE, …)</a:t>
            </a:r>
          </a:p>
          <a:p>
            <a:r>
              <a:rPr lang="en-US" altLang="en-US" sz="2000"/>
              <a:t>D1a = action specifier for first destination</a:t>
            </a:r>
          </a:p>
          <a:p>
            <a:r>
              <a:rPr lang="en-US" altLang="en-US" sz="2000"/>
              <a:t>D2a = action specifier for second destination</a:t>
            </a:r>
          </a:p>
          <a:p>
            <a:r>
              <a:rPr lang="en-US" altLang="en-US" sz="2000"/>
              <a:t>(r1,r2) = data inputs to be compared (ie r1 &lt; r2)</a:t>
            </a:r>
          </a:p>
          <a:p>
            <a:r>
              <a:rPr lang="en-US" altLang="en-US" sz="2000"/>
              <a:t>p3 = guarding predicate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CMPP Action Specifiers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00200" y="1649413"/>
            <a:ext cx="12414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Guarding</a:t>
            </a:r>
          </a:p>
          <a:p>
            <a:pPr algn="ctr"/>
            <a:r>
              <a:rPr lang="en-US" altLang="en-US" sz="2000" b="1"/>
              <a:t>predicate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1025" y="1673225"/>
            <a:ext cx="12001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Compare</a:t>
            </a:r>
          </a:p>
          <a:p>
            <a:pPr algn="ctr"/>
            <a:r>
              <a:rPr lang="en-US" altLang="en-US" sz="2000" b="1"/>
              <a:t>Result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449763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056188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713413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318250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946900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553325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1585913" y="2514600"/>
            <a:ext cx="647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329113" y="17526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066800" y="4240213"/>
            <a:ext cx="62579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UN/UC = Unconditional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This is what we used in the earlier examples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0, both outputs are 0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1, UN = Compare result, UC = opposite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ON/OC = OR-type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AN/AC = AND-type normal/complement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9382</TotalTime>
  <Words>3825</Words>
  <Application>Microsoft Office PowerPoint</Application>
  <PresentationFormat>Custom</PresentationFormat>
  <Paragraphs>919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Hewlett</vt:lpstr>
      <vt:lpstr>Monotype Sorts</vt:lpstr>
      <vt:lpstr>Times New Roman</vt:lpstr>
      <vt:lpstr>Wingdings</vt:lpstr>
      <vt:lpstr>hp new</vt:lpstr>
      <vt:lpstr>EECS 583 – Class 4 If-conversion</vt:lpstr>
      <vt:lpstr>Announcements &amp; Reading Material</vt:lpstr>
      <vt:lpstr>An Alternative to Branches: Predicated Execution</vt:lpstr>
      <vt:lpstr>Predicated Execution Example</vt:lpstr>
      <vt:lpstr>What About Nested If-then-else’s?</vt:lpstr>
      <vt:lpstr>Nested If-then-else’s – No Problem</vt:lpstr>
      <vt:lpstr>Benefits/Costs of Predicated Execution</vt:lpstr>
      <vt:lpstr>HPL-PD Compare-to-Predicate Operations (CMPPs)</vt:lpstr>
      <vt:lpstr>CMPP Action Specifiers</vt:lpstr>
      <vt:lpstr>OR-type, AND-type Predicates</vt:lpstr>
      <vt:lpstr>Use of OR-type Predicates</vt:lpstr>
      <vt:lpstr>Homework Problem – Answer on next slide but don’t cheat!</vt:lpstr>
      <vt:lpstr>Homework Problem Answer</vt:lpstr>
      <vt:lpstr>If-conversion</vt:lpstr>
      <vt:lpstr>Running Example – Initial State</vt:lpstr>
      <vt:lpstr>Step 1: Backedge Coalescing</vt:lpstr>
      <vt:lpstr>Running Example – Backedge Coalescing</vt:lpstr>
      <vt:lpstr>Step 2: Control Dependence Analysis (CD)</vt:lpstr>
      <vt:lpstr>Control Dependences</vt:lpstr>
      <vt:lpstr>Control Dependence Example</vt:lpstr>
      <vt:lpstr>Running Example – CDs</vt:lpstr>
      <vt:lpstr>Algorithm for Control Dependence Analysis</vt:lpstr>
      <vt:lpstr>Running Example – Post Dominators</vt:lpstr>
      <vt:lpstr>Running Example – CDs Via Algorithm</vt:lpstr>
      <vt:lpstr>Running Example – CDs Via Algorithm (2)</vt:lpstr>
      <vt:lpstr>Running Example – CDs Via Algorithm (3)</vt:lpstr>
      <vt:lpstr>Step 3: Control Flow Substitution</vt:lpstr>
      <vt:lpstr>Predicate Creation</vt:lpstr>
      <vt:lpstr>CMPP Creation/Insertion</vt:lpstr>
      <vt:lpstr>Running Example – CMPP Creation</vt:lpstr>
      <vt:lpstr>Control Flow Substitution – The Rest</vt:lpstr>
      <vt:lpstr>Running Example – Control Flow Substitution</vt:lpstr>
      <vt:lpstr>Step 4: CMPP Compaction</vt:lpstr>
      <vt:lpstr>Running Example - CMPP Compaction</vt:lpstr>
      <vt:lpstr>Homework Problem – Answer Next Time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200</cp:revision>
  <cp:lastPrinted>2001-10-18T06:50:13Z</cp:lastPrinted>
  <dcterms:created xsi:type="dcterms:W3CDTF">1999-01-24T07:45:10Z</dcterms:created>
  <dcterms:modified xsi:type="dcterms:W3CDTF">2021-09-13T01:29:46Z</dcterms:modified>
</cp:coreProperties>
</file>