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408" r:id="rId3"/>
    <p:sldId id="480" r:id="rId4"/>
    <p:sldId id="481" r:id="rId5"/>
    <p:sldId id="482" r:id="rId6"/>
    <p:sldId id="483" r:id="rId7"/>
    <p:sldId id="484" r:id="rId8"/>
    <p:sldId id="475" r:id="rId9"/>
    <p:sldId id="476" r:id="rId10"/>
    <p:sldId id="477" r:id="rId11"/>
    <p:sldId id="478" r:id="rId12"/>
    <p:sldId id="479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52" r:id="rId31"/>
    <p:sldId id="453" r:id="rId32"/>
    <p:sldId id="454" r:id="rId33"/>
    <p:sldId id="455" r:id="rId34"/>
    <p:sldId id="456" r:id="rId35"/>
    <p:sldId id="457" r:id="rId3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371A57D-C228-48AD-A957-E593F4A6C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5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C426AA-323B-4432-A637-2E1DDF75C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2F1B7A9-86CF-4570-B500-27646E93FB07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11465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9565F375-58B4-49C8-9847-B79A392A257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4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If-conversion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13,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 smtClean="0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If-conversion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Algorithm for generating predicated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Automate what we’ve  been doing by hand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Handle arbitrary complex graphs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But, acyclic subgraph only!!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Need a branch to get you back to the top of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Efficient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Roots are from Vector computer days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Vectorize a loop with an if-statement in the body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4 steps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1. Loop backedge coalescing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2. Control dependence analysis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3. Control flow substitution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4. CMPP compaction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My version of Park &amp; Schlansker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Initial State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864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5626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867400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257800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7800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5257800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066800" y="1573213"/>
            <a:ext cx="30956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do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b = load(a)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&lt;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((c &gt; 0) &amp;&amp; (b &gt; 13))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b = b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c = c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d = d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 = e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(c &gt; 25) continue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a = a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 while (e &lt; 34)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3340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60198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0960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58674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4770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056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239000" y="3429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2390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7924800" y="1905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6705600" y="190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05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248400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19800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6934200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705600" y="6553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4495800" y="6629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4495800" y="19050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44958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324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638800" y="25876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81800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943600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29200" y="33496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648200" y="41878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638800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010400" y="3806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620000" y="35782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10200" y="6321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705600" y="65500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24600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010400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467600" y="3048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196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0104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1: Backedge Coalescing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Recall – Loop backedge is branch from inside the loop back to the loop header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This step only applicable for a loop body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not a loop body </a:t>
            </a:r>
            <a:r>
              <a:rPr lang="en-US" altLang="en-US" smtClean="0">
                <a:sym typeface="Wingdings" panose="05000000000000000000" pitchFamily="2" charset="2"/>
              </a:rPr>
              <a:t> skip this step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Process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Create a new basic block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New BB contains an unconditional branch to the loop header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Adjust all other backedges to go to new BB rather than header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Why do this?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Heuristic step – Not essential for correctness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If-conversion cannot remove backedges (only forward edges)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But this allows the control logic to figure out which backedge you take to be eliminated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Generally this is a good thing to do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Backedge Coalescing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5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054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12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4008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0960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54864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4864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54864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054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5626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6248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3246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0960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056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9342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69342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4770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2484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71628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9342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12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0104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2484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816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8768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8674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6294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5438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2390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705600" y="6473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5532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0198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7696200" y="274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6482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7239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80772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73914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69342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4582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582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9916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18288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12192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9050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514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2209800" y="3276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1600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1600200" y="4038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1600200" y="4038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12192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16764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23622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24384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22098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28194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0480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3581400" y="3276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3581400" y="3429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4267200" y="17526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3048000" y="1752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3048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2362200" y="5638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3276600" y="32766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3048000" y="640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838200" y="6477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V="1">
            <a:off x="838200" y="17526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838200" y="1752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2667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1981200" y="24352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3124200" y="24352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2286000" y="32734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1371600" y="31972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990600" y="40354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1981200" y="38830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3352800" y="3654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35814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1752600" y="61690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3048000" y="6397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2667000" y="52546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3352800" y="60166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3810000" y="2895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33528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544" name="AutoShape 88"/>
          <p:cNvSpPr>
            <a:spLocks noChangeArrowheads="1"/>
          </p:cNvSpPr>
          <p:nvPr/>
        </p:nvSpPr>
        <p:spPr bwMode="auto">
          <a:xfrm>
            <a:off x="4038600" y="3505200"/>
            <a:ext cx="6858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2: Control Dependence Analysis (CD)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Control flow – Execution transfer from 1 BB to another via a taken branch or fallthrough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Dependence – Ordering constraint between 2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Must execute in proper order to achieve the correct result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O1: a = b + c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O2: d = a – 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 dependent on O1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Control dependence – One operation controls the execution of another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O1: blt a, 0, SKIP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O2: b = c + 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SKIP: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 control dependent on O1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Control dependence analysis derives these dependences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Control Dependences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Recall</a:t>
            </a:r>
          </a:p>
          <a:p>
            <a:pPr lvl="1"/>
            <a:r>
              <a:rPr lang="en-US" altLang="en-US" smtClean="0"/>
              <a:t>Post dominator – BBX is post dominated by BBY if every path from BBX to EXIT contains BBY</a:t>
            </a:r>
          </a:p>
          <a:p>
            <a:pPr lvl="1"/>
            <a:r>
              <a:rPr lang="en-US" altLang="en-US" smtClean="0"/>
              <a:t>Immediate post dominator – First breadth first successor of a block that is a post dominator</a:t>
            </a:r>
          </a:p>
          <a:p>
            <a:r>
              <a:rPr lang="en-US" altLang="en-US" smtClean="0"/>
              <a:t>Control dependence – BBY is control dependent on BBX iff</a:t>
            </a:r>
          </a:p>
          <a:p>
            <a:pPr lvl="1"/>
            <a:r>
              <a:rPr lang="en-US" altLang="en-US" smtClean="0"/>
              <a:t>1. There exists a directed path P from BBX to BBY with any BBZ in P (excluding BBX and BBY) post dominated by BBY</a:t>
            </a:r>
          </a:p>
          <a:p>
            <a:pPr lvl="1"/>
            <a:r>
              <a:rPr lang="en-US" altLang="en-US" smtClean="0"/>
              <a:t>2. BBX is not post dominated by BBY</a:t>
            </a:r>
          </a:p>
          <a:p>
            <a:r>
              <a:rPr lang="en-US" altLang="en-US" smtClean="0"/>
              <a:t>In English,</a:t>
            </a:r>
          </a:p>
          <a:p>
            <a:pPr lvl="1"/>
            <a:r>
              <a:rPr lang="en-US" altLang="en-US" smtClean="0"/>
              <a:t>A BB is control dependent on the closest BB(s) that determine(s) its execution</a:t>
            </a:r>
          </a:p>
          <a:p>
            <a:pPr lvl="1"/>
            <a:r>
              <a:rPr lang="en-US" altLang="en-US" smtClean="0"/>
              <a:t>Its actually not a BB, it’s a control flow edge coming out of a BB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9075"/>
            <a:ext cx="8153400" cy="5216525"/>
          </a:xfrm>
        </p:spPr>
        <p:txBody>
          <a:bodyPr/>
          <a:lstStyle/>
          <a:p>
            <a:r>
              <a:rPr lang="en-US" altLang="en-US" dirty="0" smtClean="0"/>
              <a:t>HW 1 – Deadline Wednesday Sept 15, midnight</a:t>
            </a:r>
          </a:p>
          <a:p>
            <a:pPr lvl="1"/>
            <a:r>
              <a:rPr lang="en-US" altLang="en-US" dirty="0" smtClean="0"/>
              <a:t>Talk to </a:t>
            </a:r>
            <a:r>
              <a:rPr lang="en-US" altLang="en-US" dirty="0" err="1" smtClean="0"/>
              <a:t>Yunjie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Ze</a:t>
            </a:r>
            <a:r>
              <a:rPr lang="en-US" altLang="en-US" dirty="0" smtClean="0"/>
              <a:t> this week if you are having troubles with LLVM</a:t>
            </a:r>
          </a:p>
          <a:p>
            <a:pPr lvl="1"/>
            <a:r>
              <a:rPr lang="en-US" altLang="en-US" dirty="0" smtClean="0"/>
              <a:t>Refer to EECS 583 piazza group for tips and answers to questions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“</a:t>
            </a:r>
            <a:r>
              <a:rPr lang="en-US" altLang="en-US" sz="1800" dirty="0" smtClean="0">
                <a:cs typeface="Arial" panose="020B0604020202020204" pitchFamily="34" charset="0"/>
              </a:rPr>
              <a:t>The Program Dependence Graph and Its Use in Optimization”,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J. Ferrante, K.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Ottenstein</a:t>
            </a:r>
            <a:r>
              <a:rPr lang="en-US" altLang="en-US" sz="1800" dirty="0" smtClean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over.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smtClean="0"/>
              <a:t>“On Predicated Execution”, Park and </a:t>
            </a:r>
            <a:r>
              <a:rPr lang="en-US" altLang="en-US" dirty="0" err="1" smtClean="0"/>
              <a:t>Schlansker</a:t>
            </a:r>
            <a:r>
              <a:rPr lang="en-US" altLang="en-US" dirty="0" smtClean="0"/>
              <a:t>, HPL Technical Report, 1991.</a:t>
            </a:r>
          </a:p>
          <a:p>
            <a:r>
              <a:rPr lang="en-US" altLang="en-US" sz="2000" dirty="0" smtClean="0"/>
              <a:t>Material for Wednesday</a:t>
            </a:r>
          </a:p>
          <a:p>
            <a:pPr lvl="1"/>
            <a:r>
              <a:rPr lang="en-US" altLang="en-US" sz="1800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sz="1800" dirty="0" smtClean="0">
                <a:cs typeface="Arial" panose="020B0604020202020204" pitchFamily="34" charset="0"/>
              </a:rPr>
              <a:t>,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A.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Aho</a:t>
            </a:r>
            <a:r>
              <a:rPr lang="en-US" altLang="en-US" sz="1800" dirty="0" smtClean="0">
                <a:cs typeface="Arial" panose="020B0604020202020204" pitchFamily="34" charset="0"/>
              </a:rPr>
              <a:t>, R.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Sethi</a:t>
            </a:r>
            <a:r>
              <a:rPr lang="en-US" altLang="en-US" sz="1800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(Sections: 10.5, 10.6 Edition 1)  (Sections 9.2 Edition 2)</a:t>
            </a:r>
          </a:p>
          <a:p>
            <a:pPr lvl="1"/>
            <a:endParaRPr lang="en-US" altLang="en-US" sz="18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Control Dependence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3622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895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133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1336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8194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7432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8194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76600" y="2057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886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0386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200400" y="52578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19400" y="4876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733800" y="3276600"/>
            <a:ext cx="6858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638800" y="2206625"/>
            <a:ext cx="2108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Control dependences</a:t>
            </a:r>
          </a:p>
          <a:p>
            <a:r>
              <a:rPr lang="en-US" altLang="en-US"/>
              <a:t>BB1:</a:t>
            </a:r>
          </a:p>
          <a:p>
            <a:r>
              <a:rPr lang="en-US" altLang="en-US"/>
              <a:t>BB2:</a:t>
            </a:r>
          </a:p>
          <a:p>
            <a:r>
              <a:rPr lang="en-US" altLang="en-US"/>
              <a:t>BB3:</a:t>
            </a:r>
          </a:p>
          <a:p>
            <a:r>
              <a:rPr lang="en-US" altLang="en-US"/>
              <a:t>BB4:</a:t>
            </a:r>
          </a:p>
          <a:p>
            <a:r>
              <a:rPr lang="en-US" altLang="en-US"/>
              <a:t>BB5:</a:t>
            </a:r>
          </a:p>
          <a:p>
            <a:r>
              <a:rPr lang="en-US" altLang="en-US"/>
              <a:t>BB6:</a:t>
            </a:r>
          </a:p>
          <a:p>
            <a:r>
              <a:rPr lang="en-US" altLang="en-US"/>
              <a:t>BB7: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03525" y="24003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175125" y="240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981200" y="31210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200400" y="3197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862513" y="4873625"/>
            <a:ext cx="3811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Notation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positive BB number = fallthru direction</a:t>
            </a:r>
          </a:p>
          <a:p>
            <a:pPr algn="ctr"/>
            <a:r>
              <a:rPr lang="en-US" altLang="en-US"/>
              <a:t>negative BB number = taken direction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638800" y="35020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</a:t>
            </a:r>
          </a:p>
          <a:p>
            <a:r>
              <a:rPr lang="en-US" altLang="en-US" sz="2000"/>
              <a:t>BB2:</a:t>
            </a:r>
          </a:p>
          <a:p>
            <a:r>
              <a:rPr lang="en-US" altLang="en-US" sz="2000"/>
              <a:t>BB3:</a:t>
            </a:r>
          </a:p>
          <a:p>
            <a:r>
              <a:rPr lang="en-US" altLang="en-US" sz="2000"/>
              <a:t>BB4:</a:t>
            </a:r>
          </a:p>
          <a:p>
            <a:r>
              <a:rPr lang="en-US" altLang="en-US" sz="2000"/>
              <a:t>BB5:</a:t>
            </a:r>
          </a:p>
          <a:p>
            <a:r>
              <a:rPr lang="en-US" altLang="en-US" sz="2000"/>
              <a:t>BB6:</a:t>
            </a:r>
          </a:p>
          <a:p>
            <a:r>
              <a:rPr lang="en-US" altLang="en-US" sz="2000"/>
              <a:t>BB7:</a:t>
            </a:r>
          </a:p>
          <a:p>
            <a:r>
              <a:rPr lang="en-US" altLang="en-US" sz="2000"/>
              <a:t>BB8:</a:t>
            </a:r>
          </a:p>
          <a:p>
            <a:r>
              <a:rPr lang="en-US" altLang="en-US" sz="2000"/>
              <a:t>BB9: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013325" y="1790700"/>
            <a:ext cx="395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First, nuke backedge(s)</a:t>
            </a:r>
          </a:p>
          <a:p>
            <a:r>
              <a:rPr lang="en-US" altLang="en-US"/>
              <a:t>Second, nuke exit edges</a:t>
            </a:r>
          </a:p>
          <a:p>
            <a:r>
              <a:rPr lang="en-US" altLang="en-US"/>
              <a:t>Then, Add pseudo entry/exit nodes</a:t>
            </a:r>
          </a:p>
          <a:p>
            <a:r>
              <a:rPr lang="en-US" altLang="en-US"/>
              <a:t>     - Entry </a:t>
            </a:r>
            <a:r>
              <a:rPr lang="en-US" altLang="en-US">
                <a:sym typeface="Wingdings" panose="05000000000000000000" pitchFamily="2" charset="2"/>
              </a:rPr>
              <a:t> nodes with no predecessors</a:t>
            </a:r>
          </a:p>
          <a:p>
            <a:r>
              <a:rPr lang="en-US" altLang="en-US">
                <a:sym typeface="Wingdings" panose="05000000000000000000" pitchFamily="2" charset="2"/>
              </a:rPr>
              <a:t>     - Exit  nodes with no successors</a:t>
            </a:r>
            <a:endParaRPr lang="en-US" alt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Algorithm for Control Dependence Analysis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5593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basic block x in region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outgoing control flow edge e of x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y = destination basic block of 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(y not in pdom(x))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lub = ipdom(x)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(e corresponds to a taken branch)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-x.id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 = y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 != lub)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cd(t) += x_id;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t = ipdom(t)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29200" y="3883025"/>
            <a:ext cx="356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Notes</a:t>
            </a:r>
          </a:p>
          <a:p>
            <a:pPr algn="ctr"/>
            <a:endParaRPr lang="en-US" altLang="en-US" u="sng"/>
          </a:p>
          <a:p>
            <a:pPr algn="ctr"/>
            <a:r>
              <a:rPr lang="en-US" altLang="en-US"/>
              <a:t>Compute cd(x) which contains those</a:t>
            </a:r>
          </a:p>
          <a:p>
            <a:pPr algn="ctr"/>
            <a:r>
              <a:rPr lang="en-US" altLang="en-US"/>
              <a:t>BBs which x is control dependent on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Iterate on per edge basis, adding</a:t>
            </a:r>
          </a:p>
          <a:p>
            <a:pPr algn="ctr"/>
            <a:r>
              <a:rPr lang="en-US" altLang="en-US"/>
              <a:t>edge to each cd set it is a member of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Post Dominators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237163" y="1901825"/>
            <a:ext cx="35750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	pdom		ipdom</a:t>
            </a:r>
            <a:endParaRPr lang="en-US" altLang="en-US" sz="2000"/>
          </a:p>
          <a:p>
            <a:r>
              <a:rPr lang="en-US" altLang="en-US" sz="2000"/>
              <a:t>BB1:	1, 9, ex		9</a:t>
            </a:r>
          </a:p>
          <a:p>
            <a:r>
              <a:rPr lang="en-US" altLang="en-US" sz="2000"/>
              <a:t>BB2:	2, 7, 8, 9, ex	7</a:t>
            </a:r>
          </a:p>
          <a:p>
            <a:r>
              <a:rPr lang="en-US" altLang="en-US" sz="2000"/>
              <a:t>BB3:	3, 9, ex		9</a:t>
            </a:r>
          </a:p>
          <a:p>
            <a:r>
              <a:rPr lang="en-US" altLang="en-US" sz="2000"/>
              <a:t>BB4:	4, 7, 8, 9, ex	7</a:t>
            </a:r>
          </a:p>
          <a:p>
            <a:r>
              <a:rPr lang="en-US" altLang="en-US" sz="2000"/>
              <a:t>BB5:	5, 7, 8, 9, ex	7</a:t>
            </a:r>
          </a:p>
          <a:p>
            <a:r>
              <a:rPr lang="en-US" altLang="en-US" sz="2000"/>
              <a:t>BB6:	6, 7, 8, 9, ex	7</a:t>
            </a:r>
          </a:p>
          <a:p>
            <a:r>
              <a:rPr lang="en-US" altLang="en-US" sz="2000"/>
              <a:t>BB7:	7, 8, 9, ex	8</a:t>
            </a:r>
          </a:p>
          <a:p>
            <a:r>
              <a:rPr lang="en-US" altLang="en-US" sz="2000"/>
              <a:t>BB8:	8, 9, ex		9</a:t>
            </a:r>
          </a:p>
          <a:p>
            <a:r>
              <a:rPr lang="en-US" altLang="en-US" sz="2000"/>
              <a:t>BB9:	9, ex		ex</a:t>
            </a:r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1</a:t>
            </a:r>
          </a:p>
          <a:p>
            <a:r>
              <a:rPr lang="en-US" altLang="en-US"/>
              <a:t>e = taken edge 1 </a:t>
            </a:r>
            <a:r>
              <a:rPr lang="en-US" altLang="en-US">
                <a:sym typeface="Wingdings" panose="05000000000000000000" pitchFamily="2" charset="2"/>
              </a:rPr>
              <a:t> 2</a:t>
            </a:r>
          </a:p>
          <a:p>
            <a:r>
              <a:rPr lang="en-US" altLang="en-US">
                <a:sym typeface="Wingdings" panose="05000000000000000000" pitchFamily="2" charset="2"/>
              </a:rPr>
              <a:t>y = 2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2</a:t>
            </a:r>
          </a:p>
          <a:p>
            <a:r>
              <a:rPr lang="en-US" altLang="en-US">
                <a:sym typeface="Wingdings" panose="05000000000000000000" pitchFamily="2" charset="2"/>
              </a:rPr>
              <a:t>2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cd(2)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7</a:t>
            </a:r>
          </a:p>
          <a:p>
            <a:r>
              <a:rPr lang="en-US" altLang="en-US">
                <a:sym typeface="Wingdings" panose="05000000000000000000" pitchFamily="2" charset="2"/>
              </a:rPr>
              <a:t>7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cd(7)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324600" y="54102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324600" y="6248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876800" y="1520825"/>
            <a:ext cx="205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1 </a:t>
            </a:r>
            <a:r>
              <a:rPr lang="en-US" altLang="en-US" u="sng">
                <a:sym typeface="Wingdings" panose="05000000000000000000" pitchFamily="2" charset="2"/>
              </a:rPr>
              <a:t> 2 edge (aka –1)</a:t>
            </a:r>
            <a:endParaRPr lang="en-US" altLang="en-US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 (2)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3</a:t>
            </a:r>
          </a:p>
          <a:p>
            <a:r>
              <a:rPr lang="en-US" altLang="en-US"/>
              <a:t>e = taken edge 3 </a:t>
            </a:r>
            <a:r>
              <a:rPr lang="en-US" altLang="en-US">
                <a:sym typeface="Wingdings" panose="05000000000000000000" pitchFamily="2" charset="2"/>
              </a:rPr>
              <a:t> 8</a:t>
            </a:r>
          </a:p>
          <a:p>
            <a:r>
              <a:rPr lang="en-US" altLang="en-US">
                <a:sym typeface="Wingdings" panose="05000000000000000000" pitchFamily="2" charset="2"/>
              </a:rPr>
              <a:t>y = 8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876800" y="1520825"/>
            <a:ext cx="201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3 </a:t>
            </a:r>
            <a:r>
              <a:rPr lang="en-US" altLang="en-US" u="sng">
                <a:sym typeface="Wingdings" panose="05000000000000000000" pitchFamily="2" charset="2"/>
              </a:rPr>
              <a:t> 8 edge (aka -3)</a:t>
            </a:r>
            <a:endParaRPr lang="en-US" altLang="en-US" u="sng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4953000" y="5029200"/>
            <a:ext cx="3641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ProblemA:  1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3 edge (aka 1)</a:t>
            </a:r>
            <a:endParaRPr lang="en-US" altLang="en-US" u="sng">
              <a:solidFill>
                <a:srgbClr val="FF0000"/>
              </a:solidFill>
            </a:endParaRPr>
          </a:p>
        </p:txBody>
      </p:sp>
      <p:sp>
        <p:nvSpPr>
          <p:cNvPr id="27697" name="Text Box 48"/>
          <p:cNvSpPr txBox="1">
            <a:spLocks noChangeArrowheads="1"/>
          </p:cNvSpPr>
          <p:nvPr/>
        </p:nvSpPr>
        <p:spPr bwMode="auto">
          <a:xfrm>
            <a:off x="4953000" y="5334000"/>
            <a:ext cx="3706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ProblemB:  7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8 edge (aka -7)</a:t>
            </a:r>
            <a:endParaRPr lang="en-US" altLang="en-US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 (3)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5181600" y="20542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 none</a:t>
            </a:r>
          </a:p>
          <a:p>
            <a:r>
              <a:rPr lang="en-US" altLang="en-US" sz="2000"/>
              <a:t>BB2: -1</a:t>
            </a:r>
          </a:p>
          <a:p>
            <a:r>
              <a:rPr lang="en-US" altLang="en-US" sz="2000"/>
              <a:t>BB3: 1</a:t>
            </a:r>
          </a:p>
          <a:p>
            <a:r>
              <a:rPr lang="en-US" altLang="en-US" sz="2000"/>
              <a:t>BB4: -2</a:t>
            </a:r>
          </a:p>
          <a:p>
            <a:r>
              <a:rPr lang="en-US" altLang="en-US" sz="2000"/>
              <a:t>BB5: -4</a:t>
            </a:r>
          </a:p>
          <a:p>
            <a:r>
              <a:rPr lang="en-US" altLang="en-US" sz="2000"/>
              <a:t>BB6: 2, 4</a:t>
            </a:r>
          </a:p>
          <a:p>
            <a:r>
              <a:rPr lang="en-US" altLang="en-US" sz="2000"/>
              <a:t>BB7: -1</a:t>
            </a:r>
          </a:p>
          <a:p>
            <a:r>
              <a:rPr lang="en-US" altLang="en-US" sz="2000"/>
              <a:t>BB8: -1, -3</a:t>
            </a:r>
          </a:p>
          <a:p>
            <a:r>
              <a:rPr lang="en-US" altLang="en-US" sz="2000"/>
              <a:t>BB9: none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3: Control Flow Substitution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 from branching code </a:t>
            </a:r>
            <a:r>
              <a:rPr lang="en-US" altLang="en-US" smtClean="0">
                <a:sym typeface="Wingdings" panose="05000000000000000000" pitchFamily="2" charset="2"/>
              </a:rPr>
              <a:t> sequential predicated code</a:t>
            </a:r>
            <a:endParaRPr lang="en-US" altLang="en-US" smtClean="0"/>
          </a:p>
          <a:p>
            <a:r>
              <a:rPr lang="en-US" altLang="en-US" smtClean="0"/>
              <a:t>5 baby steps</a:t>
            </a:r>
          </a:p>
          <a:p>
            <a:pPr lvl="1"/>
            <a:r>
              <a:rPr lang="en-US" altLang="en-US" smtClean="0"/>
              <a:t>1. Create predicates</a:t>
            </a:r>
          </a:p>
          <a:p>
            <a:pPr lvl="1"/>
            <a:r>
              <a:rPr lang="en-US" altLang="en-US" smtClean="0"/>
              <a:t>2. CMPP insertion</a:t>
            </a:r>
          </a:p>
          <a:p>
            <a:pPr lvl="1"/>
            <a:r>
              <a:rPr lang="en-US" altLang="en-US" smtClean="0"/>
              <a:t>3. Guard operations</a:t>
            </a:r>
          </a:p>
          <a:p>
            <a:pPr lvl="1"/>
            <a:r>
              <a:rPr lang="en-US" altLang="en-US" smtClean="0"/>
              <a:t>4. Remove branches</a:t>
            </a:r>
          </a:p>
          <a:p>
            <a:pPr lvl="1"/>
            <a:r>
              <a:rPr lang="en-US" altLang="en-US" smtClean="0"/>
              <a:t>5. Initialize predicates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Predicate Creation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R/K calculation – Mapping predicates to blocks</a:t>
            </a:r>
          </a:p>
          <a:p>
            <a:pPr lvl="1"/>
            <a:r>
              <a:rPr lang="en-US" altLang="en-US" smtClean="0"/>
              <a:t>Paper more complicated than it really is</a:t>
            </a:r>
          </a:p>
          <a:p>
            <a:pPr lvl="1"/>
            <a:r>
              <a:rPr lang="en-US" altLang="en-US" smtClean="0"/>
              <a:t>K = unique sets of control dependences</a:t>
            </a:r>
          </a:p>
          <a:p>
            <a:pPr lvl="1"/>
            <a:r>
              <a:rPr lang="en-US" altLang="en-US" smtClean="0"/>
              <a:t>Create a new predicate for each element of K</a:t>
            </a:r>
          </a:p>
          <a:p>
            <a:pPr lvl="1"/>
            <a:r>
              <a:rPr lang="en-US" altLang="en-US" smtClean="0"/>
              <a:t>R(bb) = predicate that represents CD set for bb, ie the bb’s assigned predicate (all ops in that bb guarded by R(bb))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p1,      p2,   p3,     p4,    p5,       p6</a:t>
            </a:r>
          </a:p>
          <a:p>
            <a:endParaRPr lang="en-US" altLang="en-US" sz="2000">
              <a:solidFill>
                <a:srgbClr val="00B050"/>
              </a:solidFill>
            </a:endParaRPr>
          </a:p>
          <a:p>
            <a:r>
              <a:rPr lang="en-US" altLang="en-US" sz="2000">
                <a:solidFill>
                  <a:srgbClr val="00B050"/>
                </a:solidFill>
              </a:rPr>
              <a:t>bb              =      1,          2,      3,     4,      5,       6,         7,        8,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p1     p2     p3     p4      p5      p1        p6        T 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CMPP Creation/Insertion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For each control dependence set</a:t>
            </a:r>
          </a:p>
          <a:p>
            <a:pPr lvl="1"/>
            <a:r>
              <a:rPr lang="en-US" altLang="en-US" sz="2400" smtClean="0"/>
              <a:t>For each edge in the control dependence set</a:t>
            </a:r>
          </a:p>
          <a:p>
            <a:pPr lvl="2"/>
            <a:r>
              <a:rPr lang="en-US" altLang="en-US" sz="2000" smtClean="0"/>
              <a:t>Identify branch condition that causes edge to be traversed</a:t>
            </a:r>
          </a:p>
          <a:p>
            <a:pPr lvl="2"/>
            <a:r>
              <a:rPr lang="en-US" altLang="en-US" sz="2000" smtClean="0"/>
              <a:t>Create CMPP to compute corresponding branch condition</a:t>
            </a:r>
          </a:p>
          <a:p>
            <a:pPr lvl="3"/>
            <a:r>
              <a:rPr lang="en-US" altLang="en-US" sz="1800" smtClean="0"/>
              <a:t>OR-type – handles worst case</a:t>
            </a:r>
          </a:p>
          <a:p>
            <a:pPr lvl="3"/>
            <a:r>
              <a:rPr lang="en-US" altLang="en-US" sz="1800" smtClean="0"/>
              <a:t>guard = True</a:t>
            </a:r>
          </a:p>
          <a:p>
            <a:pPr lvl="3"/>
            <a:r>
              <a:rPr lang="en-US" altLang="en-US" sz="1800" smtClean="0"/>
              <a:t>destination = predicate assigned to that CD set</a:t>
            </a:r>
          </a:p>
          <a:p>
            <a:pPr lvl="3"/>
            <a:r>
              <a:rPr lang="en-US" altLang="en-US" sz="1800" smtClean="0"/>
              <a:t>Insert at end of BB that is the source of the edge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0388" y="4953000"/>
            <a:ext cx="5437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  p1,    p2,    p3,    p4,     p5,       p6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928813" y="6061075"/>
            <a:ext cx="3587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Example: p1 = cmpp.ON (b &lt; 0) if T</a:t>
            </a:r>
            <a:endParaRPr lang="en-US" altLang="en-US">
              <a:sym typeface="Wingdings" panose="05000000000000000000" pitchFamily="2" charset="2"/>
            </a:endParaRPr>
          </a:p>
        </p:txBody>
      </p:sp>
      <p:sp>
        <p:nvSpPr>
          <p:cNvPr id="31750" name="Rectangle 14"/>
          <p:cNvSpPr>
            <a:spLocks noChangeArrowheads="1"/>
          </p:cNvSpPr>
          <p:nvPr/>
        </p:nvSpPr>
        <p:spPr bwMode="auto">
          <a:xfrm>
            <a:off x="6353175" y="60166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51" name="Line 15"/>
          <p:cNvSpPr>
            <a:spLocks noChangeShapeType="1"/>
          </p:cNvSpPr>
          <p:nvPr/>
        </p:nvSpPr>
        <p:spPr bwMode="auto">
          <a:xfrm flipH="1">
            <a:off x="6124575" y="64738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16"/>
          <p:cNvSpPr>
            <a:spLocks noChangeShapeType="1"/>
          </p:cNvSpPr>
          <p:nvPr/>
        </p:nvSpPr>
        <p:spPr bwMode="auto">
          <a:xfrm>
            <a:off x="6734175" y="64738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5819775" y="639445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1754" name="Text Box 22"/>
          <p:cNvSpPr txBox="1">
            <a:spLocks noChangeArrowheads="1"/>
          </p:cNvSpPr>
          <p:nvPr/>
        </p:nvSpPr>
        <p:spPr bwMode="auto">
          <a:xfrm>
            <a:off x="7038975" y="639445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cxnSp>
        <p:nvCxnSpPr>
          <p:cNvPr id="31755" name="Straight Arrow Connector 2"/>
          <p:cNvCxnSpPr>
            <a:cxnSpLocks noChangeShapeType="1"/>
          </p:cNvCxnSpPr>
          <p:nvPr/>
        </p:nvCxnSpPr>
        <p:spPr bwMode="auto">
          <a:xfrm>
            <a:off x="5541963" y="6245225"/>
            <a:ext cx="8112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 smtClean="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p1 referred to as the </a:t>
            </a:r>
            <a:r>
              <a:rPr lang="en-US" altLang="en-US" u="sng" smtClean="0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Or use a combination of both</a:t>
            </a:r>
          </a:p>
        </p:txBody>
      </p:sp>
    </p:spTree>
    <p:extLst>
      <p:ext uri="{BB962C8B-B14F-4D97-AF65-F5344CB8AC3E}">
        <p14:creationId xmlns:p14="http://schemas.microsoft.com/office/powerpoint/2010/main" val="2018399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CMPP Creation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2117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02163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87963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975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592763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4983163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983163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983163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021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0593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57451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821363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5592763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202363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64309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973763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745163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6659563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287963" y="2587625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507163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745163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78363" y="3349625"/>
            <a:ext cx="54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73563" y="4187825"/>
            <a:ext cx="639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64163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126163" y="3730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040563" y="3730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35763" y="6397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049963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516563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192963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1449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357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7573963" y="6400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6888163" y="34290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430963" y="6629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4297363" y="20574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059363" y="22098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Oval 40"/>
          <p:cNvSpPr>
            <a:spLocks noChangeArrowheads="1"/>
          </p:cNvSpPr>
          <p:nvPr/>
        </p:nvSpPr>
        <p:spPr bwMode="auto">
          <a:xfrm>
            <a:off x="8775700" y="6446838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32809" name="Line 43"/>
          <p:cNvSpPr>
            <a:spLocks noChangeShapeType="1"/>
          </p:cNvSpPr>
          <p:nvPr/>
        </p:nvSpPr>
        <p:spPr bwMode="auto">
          <a:xfrm>
            <a:off x="6430963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Text Box 44"/>
          <p:cNvSpPr txBox="1">
            <a:spLocks noChangeArrowheads="1"/>
          </p:cNvSpPr>
          <p:nvPr/>
        </p:nvSpPr>
        <p:spPr bwMode="auto">
          <a:xfrm>
            <a:off x="0" y="1447800"/>
            <a:ext cx="467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p’s =     p1,   p2,    p3,    p4,     p5,       p6</a:t>
            </a:r>
          </a:p>
        </p:txBody>
      </p:sp>
      <p:sp>
        <p:nvSpPr>
          <p:cNvPr id="32811" name="Text Box 45"/>
          <p:cNvSpPr txBox="1">
            <a:spLocks noChangeArrowheads="1"/>
          </p:cNvSpPr>
          <p:nvPr/>
        </p:nvSpPr>
        <p:spPr bwMode="auto">
          <a:xfrm>
            <a:off x="2057400" y="3640138"/>
            <a:ext cx="2592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p4 = cmpp.ON (b &gt; 13)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(b &lt;= 13) if T</a:t>
            </a:r>
          </a:p>
        </p:txBody>
      </p:sp>
      <p:sp>
        <p:nvSpPr>
          <p:cNvPr id="32812" name="TextBox 1"/>
          <p:cNvSpPr txBox="1">
            <a:spLocks noChangeArrowheads="1"/>
          </p:cNvSpPr>
          <p:nvPr/>
        </p:nvSpPr>
        <p:spPr bwMode="auto">
          <a:xfrm>
            <a:off x="6654800" y="1828800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p1 = cmpp.ON (b &lt;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p2 = cmpp.ON (b &gt;=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(b &lt;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3" name="TextBox 3"/>
          <p:cNvSpPr txBox="1">
            <a:spLocks noChangeArrowheads="1"/>
          </p:cNvSpPr>
          <p:nvPr/>
        </p:nvSpPr>
        <p:spPr bwMode="auto">
          <a:xfrm>
            <a:off x="2733675" y="2921000"/>
            <a:ext cx="2478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p3 = cmpp.ON (c &gt;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(c &lt;=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4" name="TextBox 4"/>
          <p:cNvSpPr txBox="1">
            <a:spLocks noChangeArrowheads="1"/>
          </p:cNvSpPr>
          <p:nvPr/>
        </p:nvSpPr>
        <p:spPr bwMode="auto">
          <a:xfrm>
            <a:off x="7162800" y="3167063"/>
            <a:ext cx="2581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(c &lt;= 25)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cxnSp>
        <p:nvCxnSpPr>
          <p:cNvPr id="32815" name="Straight Arrow Connector 6"/>
          <p:cNvCxnSpPr>
            <a:cxnSpLocks noChangeShapeType="1"/>
            <a:stCxn id="32803" idx="3"/>
          </p:cNvCxnSpPr>
          <p:nvPr/>
        </p:nvCxnSpPr>
        <p:spPr bwMode="auto">
          <a:xfrm>
            <a:off x="8335963" y="6629400"/>
            <a:ext cx="43973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Control Flow Substitution – The Rest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Guard all operations in each bb by R(bb)</a:t>
            </a:r>
          </a:p>
          <a:p>
            <a:pPr lvl="1"/>
            <a:r>
              <a:rPr lang="en-US" altLang="en-US" u="sng" smtClean="0">
                <a:solidFill>
                  <a:srgbClr val="FF0000"/>
                </a:solidFill>
              </a:rPr>
              <a:t>Including the newly inserted CMPPs</a:t>
            </a:r>
          </a:p>
          <a:p>
            <a:r>
              <a:rPr lang="en-US" altLang="en-US" smtClean="0"/>
              <a:t>Nuke all the branches</a:t>
            </a:r>
          </a:p>
          <a:p>
            <a:pPr lvl="1"/>
            <a:r>
              <a:rPr lang="en-US" altLang="en-US" smtClean="0"/>
              <a:t>Except exit edges and backedges</a:t>
            </a:r>
          </a:p>
          <a:p>
            <a:r>
              <a:rPr lang="en-US" altLang="en-US" smtClean="0"/>
              <a:t>Initialize each predicate to 0 in first BB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bb              =      1,           2,      3,     4,      5,       6,       7,         8, 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 p1    p2     p3     p4      p5      p1        p6         T  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Running Example – Control Flow Substitution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192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905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146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2098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6002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600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676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23622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438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22098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8194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048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25908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3622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32766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9050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1242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3622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2954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9906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9812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7432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6576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3528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6670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1336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810000" y="274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3528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1910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35052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30480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3048000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2578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 flipH="1">
            <a:off x="30480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3048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5720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45720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 flipV="1">
            <a:off x="51054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29718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2209800" y="6321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4: CMPP Compaction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Convert ON CMPPs to UN</a:t>
            </a:r>
          </a:p>
          <a:p>
            <a:pPr lvl="1"/>
            <a:r>
              <a:rPr lang="en-US" altLang="en-US" smtClean="0"/>
              <a:t>All singly defined predicates don’t need to be OR-type</a:t>
            </a:r>
          </a:p>
          <a:p>
            <a:pPr lvl="1"/>
            <a:r>
              <a:rPr lang="en-US" altLang="en-US" smtClean="0"/>
              <a:t>OR of 1 condition </a:t>
            </a:r>
            <a:r>
              <a:rPr lang="en-US" altLang="en-US" smtClean="0">
                <a:sym typeface="Wingdings" panose="05000000000000000000" pitchFamily="2" charset="2"/>
              </a:rPr>
              <a:t> Just compute it !!!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Remove initialization (Unconditional don’t require init)</a:t>
            </a:r>
            <a:endParaRPr lang="en-US" altLang="en-US" smtClean="0"/>
          </a:p>
          <a:p>
            <a:r>
              <a:rPr lang="en-US" altLang="en-US" smtClean="0"/>
              <a:t>Reduce number of CMPPs</a:t>
            </a:r>
          </a:p>
          <a:p>
            <a:pPr lvl="1"/>
            <a:r>
              <a:rPr lang="en-US" altLang="en-US" smtClean="0"/>
              <a:t>Utilize 2</a:t>
            </a:r>
            <a:r>
              <a:rPr lang="en-US" altLang="en-US" baseline="30000" smtClean="0"/>
              <a:t>nd</a:t>
            </a:r>
            <a:r>
              <a:rPr lang="en-US" altLang="en-US" smtClean="0"/>
              <a:t> destination slot</a:t>
            </a:r>
          </a:p>
          <a:p>
            <a:pPr lvl="1"/>
            <a:r>
              <a:rPr lang="en-US" altLang="en-US" smtClean="0"/>
              <a:t>Combine any 2 CMPPs with:</a:t>
            </a:r>
          </a:p>
          <a:p>
            <a:pPr lvl="2"/>
            <a:r>
              <a:rPr lang="en-US" altLang="en-US" smtClean="0"/>
              <a:t>Same source operands</a:t>
            </a:r>
          </a:p>
          <a:p>
            <a:pPr lvl="2"/>
            <a:r>
              <a:rPr lang="en-US" altLang="en-US" smtClean="0"/>
              <a:t>Same guarding predicate</a:t>
            </a:r>
          </a:p>
          <a:p>
            <a:pPr lvl="2"/>
            <a:r>
              <a:rPr lang="en-US" altLang="en-US" smtClean="0"/>
              <a:t>Same or opposite compare conditions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- CMPP Compaction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10200" y="1520825"/>
            <a:ext cx="37179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p1,p2 = cmpp.UN.UC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p3,p5 = cmpp.UN.OC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p4,p5 = cmpp.UN.OC (b &gt;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648200" y="3581400"/>
            <a:ext cx="6858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– Answer Next Time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6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5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</p:spTree>
    <p:extLst>
      <p:ext uri="{BB962C8B-B14F-4D97-AF65-F5344CB8AC3E}">
        <p14:creationId xmlns:p14="http://schemas.microsoft.com/office/powerpoint/2010/main" val="153013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smtClean="0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</p:spTree>
    <p:extLst>
      <p:ext uri="{BB962C8B-B14F-4D97-AF65-F5344CB8AC3E}">
        <p14:creationId xmlns:p14="http://schemas.microsoft.com/office/powerpoint/2010/main" val="357587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smtClean="0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do we compute predicates</a:t>
            </a:r>
          </a:p>
          <a:p>
            <a:pPr lvl="1"/>
            <a:r>
              <a:rPr lang="en-US" altLang="en-US" smtClean="0"/>
              <a:t>Compare registers/literals like a branch would do</a:t>
            </a:r>
          </a:p>
          <a:p>
            <a:pPr lvl="1"/>
            <a:r>
              <a:rPr lang="en-US" altLang="en-US" smtClean="0"/>
              <a:t>Efficiency, code size, nested conditionals, etc</a:t>
            </a:r>
          </a:p>
          <a:p>
            <a:r>
              <a:rPr lang="en-US" altLang="en-US" smtClean="0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9382</TotalTime>
  <Words>3825</Words>
  <Application>Microsoft Office PowerPoint</Application>
  <PresentationFormat>Custom</PresentationFormat>
  <Paragraphs>919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Hewlett</vt:lpstr>
      <vt:lpstr>Monotype Sorts</vt:lpstr>
      <vt:lpstr>Times New Roman</vt:lpstr>
      <vt:lpstr>Wingdings</vt:lpstr>
      <vt:lpstr>hp new</vt:lpstr>
      <vt:lpstr>EECS 583 – Class 4 If-conversion</vt:lpstr>
      <vt:lpstr>Announcements &amp; Reading Material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  <vt:lpstr>If-conversion</vt:lpstr>
      <vt:lpstr>Running Example – Initial State</vt:lpstr>
      <vt:lpstr>Step 1: Backedge Coalescing</vt:lpstr>
      <vt:lpstr>Running Example – Backedge Coalescing</vt:lpstr>
      <vt:lpstr>Step 2: Control Dependence Analysis (CD)</vt:lpstr>
      <vt:lpstr>Control Dependences</vt:lpstr>
      <vt:lpstr>Control Dependence Example</vt:lpstr>
      <vt:lpstr>Running Example – CDs</vt:lpstr>
      <vt:lpstr>Algorithm for Control Dependence Analysis</vt:lpstr>
      <vt:lpstr>Running Example – Post Dominators</vt:lpstr>
      <vt:lpstr>Running Example – CDs Via Algorithm</vt:lpstr>
      <vt:lpstr>Running Example – CDs Via Algorithm (2)</vt:lpstr>
      <vt:lpstr>Running Example – CDs Via Algorithm (3)</vt:lpstr>
      <vt:lpstr>Step 3: Control Flow Substitution</vt:lpstr>
      <vt:lpstr>Predicate Creation</vt:lpstr>
      <vt:lpstr>CMPP Creation/Insertion</vt:lpstr>
      <vt:lpstr>Running Example – CMPP Creation</vt:lpstr>
      <vt:lpstr>Control Flow Substitution – The Rest</vt:lpstr>
      <vt:lpstr>Running Example – Control Flow Substitution</vt:lpstr>
      <vt:lpstr>Step 4: CMPP Compaction</vt:lpstr>
      <vt:lpstr>Running Example - CMPP Compaction</vt:lpstr>
      <vt:lpstr>Homework Problem – Answer Next Time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200</cp:revision>
  <cp:lastPrinted>2001-10-18T06:50:13Z</cp:lastPrinted>
  <dcterms:created xsi:type="dcterms:W3CDTF">1999-01-24T07:45:10Z</dcterms:created>
  <dcterms:modified xsi:type="dcterms:W3CDTF">2021-09-13T01:29:46Z</dcterms:modified>
</cp:coreProperties>
</file>