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08" r:id="rId3"/>
    <p:sldId id="465" r:id="rId4"/>
    <p:sldId id="466" r:id="rId5"/>
    <p:sldId id="467" r:id="rId6"/>
    <p:sldId id="472" r:id="rId7"/>
    <p:sldId id="469" r:id="rId8"/>
    <p:sldId id="470" r:id="rId9"/>
    <p:sldId id="471" r:id="rId10"/>
    <p:sldId id="457" r:id="rId11"/>
    <p:sldId id="458" r:id="rId12"/>
    <p:sldId id="459" r:id="rId13"/>
    <p:sldId id="460" r:id="rId14"/>
    <p:sldId id="461" r:id="rId15"/>
    <p:sldId id="452" r:id="rId16"/>
    <p:sldId id="453" r:id="rId17"/>
    <p:sldId id="454" r:id="rId18"/>
    <p:sldId id="455" r:id="rId19"/>
    <p:sldId id="379" r:id="rId20"/>
    <p:sldId id="380" r:id="rId21"/>
    <p:sldId id="381" r:id="rId22"/>
    <p:sldId id="474" r:id="rId23"/>
    <p:sldId id="475" r:id="rId24"/>
    <p:sldId id="384" r:id="rId25"/>
    <p:sldId id="476" r:id="rId26"/>
    <p:sldId id="425" r:id="rId27"/>
    <p:sldId id="426" r:id="rId28"/>
    <p:sldId id="427" r:id="rId29"/>
    <p:sldId id="428" r:id="rId30"/>
    <p:sldId id="430" r:id="rId31"/>
    <p:sldId id="473" r:id="rId32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22" y="96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3.xml"/><Relationship Id="rId3" Type="http://schemas.openxmlformats.org/officeDocument/2006/relationships/slide" Target="slides/slide15.xml"/><Relationship Id="rId7" Type="http://schemas.openxmlformats.org/officeDocument/2006/relationships/slide" Target="slides/slide21.xml"/><Relationship Id="rId2" Type="http://schemas.openxmlformats.org/officeDocument/2006/relationships/slide" Target="slides/slide12.xml"/><Relationship Id="rId1" Type="http://schemas.openxmlformats.org/officeDocument/2006/relationships/slide" Target="slides/slide7.xml"/><Relationship Id="rId6" Type="http://schemas.openxmlformats.org/officeDocument/2006/relationships/slide" Target="slides/slide20.xml"/><Relationship Id="rId5" Type="http://schemas.openxmlformats.org/officeDocument/2006/relationships/slide" Target="slides/slide19.xml"/><Relationship Id="rId4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E61208A-6A59-4757-8503-22190C917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319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A96862-10E1-40B0-8C4F-7930C7D536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896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3388D2E-2A3F-4D9A-B1FC-B04E5A1E1579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274475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716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4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06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31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0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8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8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3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3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0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846EAFD3-BDB0-4100-8AFA-1219FF48F2BF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3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accent1"/>
                </a:solidFill>
              </a:rPr>
              <a:t>Region Formation, Predicated Execution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September 8,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smtClean="0"/>
              <a:t>Region</a:t>
            </a:r>
            <a:r>
              <a:rPr lang="en-US" altLang="en-US" smtClean="0"/>
              <a:t>: A collection of operations that are treated as a single unit by the compiler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Basic block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Procedure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Body of a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Properties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Connected subgraph of operations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Control flow is the key parameter that defines regions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Hierarchically organized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Problem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Basic blocks are too small (3-5 operations)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Hard to extract sufficient parallelism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Procedure control flow too complex for many compiler xforms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Plus only parts of a procedure are important (90/10 rule)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Regions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Want</a:t>
            </a:r>
          </a:p>
          <a:p>
            <a:pPr lvl="1"/>
            <a:r>
              <a:rPr lang="en-US" altLang="en-US" sz="2400" smtClean="0"/>
              <a:t>Intermediate sized regions with simple control flow</a:t>
            </a:r>
          </a:p>
          <a:p>
            <a:pPr lvl="1"/>
            <a:r>
              <a:rPr lang="en-US" altLang="en-US" sz="2400" smtClean="0"/>
              <a:t>Bigger basic blocks would be ideal !!</a:t>
            </a:r>
          </a:p>
          <a:p>
            <a:pPr lvl="1"/>
            <a:r>
              <a:rPr lang="en-US" altLang="en-US" sz="2400" smtClean="0"/>
              <a:t>Separate important code from less important</a:t>
            </a:r>
          </a:p>
          <a:p>
            <a:pPr lvl="1"/>
            <a:r>
              <a:rPr lang="en-US" altLang="en-US" sz="2400" smtClean="0"/>
              <a:t>Optimize frequently executed code at the expense of the rest</a:t>
            </a:r>
          </a:p>
          <a:p>
            <a:r>
              <a:rPr lang="en-US" altLang="en-US" sz="2800" smtClean="0"/>
              <a:t>Solution</a:t>
            </a:r>
          </a:p>
          <a:p>
            <a:pPr lvl="1"/>
            <a:r>
              <a:rPr lang="en-US" altLang="en-US" sz="2400" smtClean="0"/>
              <a:t>Define new region types that consist of multiple BBs</a:t>
            </a:r>
          </a:p>
          <a:p>
            <a:pPr lvl="1"/>
            <a:r>
              <a:rPr lang="en-US" altLang="en-US" sz="2400" smtClean="0"/>
              <a:t>Profile information used in the identification</a:t>
            </a:r>
          </a:p>
          <a:p>
            <a:pPr lvl="1"/>
            <a:r>
              <a:rPr lang="en-US" altLang="en-US" sz="2400" smtClean="0"/>
              <a:t>Sequential control flow (sorta)</a:t>
            </a:r>
          </a:p>
          <a:p>
            <a:pPr lvl="1"/>
            <a:r>
              <a:rPr lang="en-US" altLang="en-US" sz="2400" smtClean="0"/>
              <a:t>Pretend the regions are basic blocks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 Type 1 - 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u="sng" smtClean="0"/>
              <a:t>Trace</a:t>
            </a:r>
            <a:r>
              <a:rPr lang="en-US" altLang="en-US" sz="2000" smtClean="0"/>
              <a:t> - Linear collection of basic blocks that tend to execute in sequence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“Likely control flow path”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Acyclic (outer backedge ok)</a:t>
            </a:r>
          </a:p>
          <a:p>
            <a:pPr>
              <a:lnSpc>
                <a:spcPct val="90000"/>
              </a:lnSpc>
            </a:pPr>
            <a:r>
              <a:rPr lang="en-US" altLang="en-US" sz="2000" u="sng" smtClean="0"/>
              <a:t>Side entrance</a:t>
            </a:r>
            <a:r>
              <a:rPr lang="en-US" altLang="en-US" sz="2000" smtClean="0"/>
              <a:t> – branch into the middle of a trace</a:t>
            </a:r>
          </a:p>
          <a:p>
            <a:pPr>
              <a:lnSpc>
                <a:spcPct val="90000"/>
              </a:lnSpc>
            </a:pPr>
            <a:r>
              <a:rPr lang="en-US" altLang="en-US" sz="2000" u="sng" smtClean="0"/>
              <a:t>Side exit</a:t>
            </a:r>
            <a:r>
              <a:rPr lang="en-US" altLang="en-US" sz="2000" smtClean="0"/>
              <a:t> – branch out of the middle of a trace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Compilation strategy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Compile assuming path occurs 100% of the time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Patch up side entrances and exits afterwards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Motivated by scheduling (i.e., trace scheduling)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Linearizing a Trace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4958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4958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95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4876800" y="3505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0198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5029200" y="3505200"/>
            <a:ext cx="1905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958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4876800" y="2667000"/>
            <a:ext cx="15875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4876800" y="2667000"/>
            <a:ext cx="1965325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5532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 flipV="1">
            <a:off x="2895600" y="6096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2895600" y="19050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28956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47244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4953000" y="434340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5029200" y="510540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876800" y="4343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4876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3434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5867400" y="2511425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 (side exit)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(side exit)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343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48768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953000" y="1673225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(entry count)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1447800" y="3197225"/>
            <a:ext cx="116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 (entry/</a:t>
            </a:r>
          </a:p>
          <a:p>
            <a:r>
              <a:rPr lang="en-US" altLang="en-US"/>
              <a:t>exit count)</a:t>
            </a: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4953000" y="5867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029200" y="6245225"/>
            <a:ext cx="153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(exit count)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343400" y="35052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6096000" y="365442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 (side entrance)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5943600" y="525462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(side entrance)</a:t>
            </a: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4267200" y="2057400"/>
            <a:ext cx="12192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smtClean="0"/>
              <a:t>Intelligent Trace Layout for Icache Performance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6764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76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676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2057400" y="3048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752600" y="586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676400" y="1905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752600" y="5181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 flipV="1">
            <a:off x="990600" y="4648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990600" y="16002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990600" y="1600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9050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057400" y="3733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20574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057400" y="4419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447800" y="1752600"/>
            <a:ext cx="12192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2057400" y="2362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1981200" y="4724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19812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1981200" y="5029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7239000" y="18526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trace1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7239000" y="29194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 2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7239000" y="39862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 3</a:t>
            </a:r>
          </a:p>
        </p:txBody>
      </p:sp>
      <p:sp>
        <p:nvSpPr>
          <p:cNvPr id="13337" name="Oval 25"/>
          <p:cNvSpPr>
            <a:spLocks noChangeArrowheads="1"/>
          </p:cNvSpPr>
          <p:nvPr/>
        </p:nvSpPr>
        <p:spPr bwMode="auto">
          <a:xfrm>
            <a:off x="7620000" y="52054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8" name="Oval 26"/>
          <p:cNvSpPr>
            <a:spLocks noChangeArrowheads="1"/>
          </p:cNvSpPr>
          <p:nvPr/>
        </p:nvSpPr>
        <p:spPr bwMode="auto">
          <a:xfrm>
            <a:off x="7620000" y="53578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9" name="Oval 27"/>
          <p:cNvSpPr>
            <a:spLocks noChangeArrowheads="1"/>
          </p:cNvSpPr>
          <p:nvPr/>
        </p:nvSpPr>
        <p:spPr bwMode="auto">
          <a:xfrm>
            <a:off x="7620000" y="55102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7146925" y="5853113"/>
            <a:ext cx="927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 rest</a:t>
            </a:r>
          </a:p>
        </p:txBody>
      </p:sp>
      <p:sp>
        <p:nvSpPr>
          <p:cNvPr id="13341" name="AutoShape 29"/>
          <p:cNvSpPr>
            <a:spLocks noChangeArrowheads="1"/>
          </p:cNvSpPr>
          <p:nvPr/>
        </p:nvSpPr>
        <p:spPr bwMode="auto">
          <a:xfrm>
            <a:off x="4953000" y="34290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3810000" y="1905000"/>
            <a:ext cx="30797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Intraprocedural code placement</a:t>
            </a:r>
          </a:p>
          <a:p>
            <a:r>
              <a:rPr lang="en-US" altLang="en-US"/>
              <a:t>Procedure positioning</a:t>
            </a:r>
          </a:p>
          <a:p>
            <a:r>
              <a:rPr lang="en-US" altLang="en-US"/>
              <a:t>Procedure splitting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6858000" y="6324600"/>
            <a:ext cx="1770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Procedure view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1447800" y="6400800"/>
            <a:ext cx="1319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Trace view</a:t>
            </a: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2133600" y="56388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2133600" y="5715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flipV="1">
            <a:off x="3200400" y="32766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H="1">
            <a:off x="2438400" y="3276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2133600" y="6324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2133600" y="64008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 flipV="1">
            <a:off x="2895600" y="39624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 flipH="1">
            <a:off x="2438400" y="3962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2057400" y="24384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3505200" y="24384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2514600" y="5181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>
            <a:off x="2057400" y="3810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>
            <a:off x="3810000" y="3810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 flipH="1">
            <a:off x="2514600" y="58674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Issues With Selecting Traces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smtClean="0"/>
              <a:t>Acyclic</a:t>
            </a:r>
          </a:p>
          <a:p>
            <a:pPr lvl="1"/>
            <a:r>
              <a:rPr lang="en-US" altLang="en-US" sz="1800" smtClean="0"/>
              <a:t>Cannot go past a backedge</a:t>
            </a:r>
          </a:p>
          <a:p>
            <a:r>
              <a:rPr lang="en-US" altLang="en-US" sz="2000" smtClean="0"/>
              <a:t>Trace length</a:t>
            </a:r>
          </a:p>
          <a:p>
            <a:pPr lvl="1"/>
            <a:r>
              <a:rPr lang="en-US" altLang="en-US" sz="1800" smtClean="0"/>
              <a:t>Longer = better ?</a:t>
            </a:r>
          </a:p>
          <a:p>
            <a:pPr lvl="1"/>
            <a:r>
              <a:rPr lang="en-US" altLang="en-US" sz="1800" smtClean="0"/>
              <a:t>Not always !</a:t>
            </a:r>
          </a:p>
          <a:p>
            <a:r>
              <a:rPr lang="en-US" altLang="en-US" sz="2000" smtClean="0"/>
              <a:t>On-trace / off-trace transitions</a:t>
            </a:r>
          </a:p>
          <a:p>
            <a:pPr lvl="1"/>
            <a:r>
              <a:rPr lang="en-US" altLang="en-US" sz="1800" smtClean="0"/>
              <a:t>Maximize on-trace</a:t>
            </a:r>
          </a:p>
          <a:p>
            <a:pPr lvl="1"/>
            <a:r>
              <a:rPr lang="en-US" altLang="en-US" sz="1800" smtClean="0"/>
              <a:t>Minimize off-trace</a:t>
            </a:r>
          </a:p>
          <a:p>
            <a:pPr lvl="1"/>
            <a:r>
              <a:rPr lang="en-US" altLang="en-US" sz="1800" smtClean="0"/>
              <a:t>Compile assuming on-trace is 100% (ie single BB)</a:t>
            </a:r>
          </a:p>
          <a:p>
            <a:pPr lvl="1"/>
            <a:r>
              <a:rPr lang="en-US" altLang="en-US" sz="1800" smtClean="0"/>
              <a:t>Penalty for off-trace</a:t>
            </a:r>
          </a:p>
          <a:p>
            <a:r>
              <a:rPr lang="en-US" altLang="en-US" sz="2000" smtClean="0"/>
              <a:t>Tradeoff (heuristic)</a:t>
            </a:r>
          </a:p>
          <a:p>
            <a:pPr lvl="1"/>
            <a:r>
              <a:rPr lang="en-US" altLang="en-US" sz="1800" smtClean="0"/>
              <a:t>Length</a:t>
            </a:r>
          </a:p>
          <a:p>
            <a:pPr lvl="1"/>
            <a:r>
              <a:rPr lang="en-US" altLang="en-US" sz="1800" smtClean="0"/>
              <a:t>Likelihood remain within the trace</a:t>
            </a:r>
          </a:p>
          <a:p>
            <a:endParaRPr lang="en-US" altLang="en-US" sz="200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 smtClean="0"/>
              <a:t>Trace Selection Algorithm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203325" y="1714500"/>
            <a:ext cx="4992688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 = 0;</a:t>
            </a:r>
          </a:p>
          <a:p>
            <a:r>
              <a:rPr lang="en-US" altLang="en-US">
                <a:solidFill>
                  <a:schemeClr val="tx1"/>
                </a:solidFill>
              </a:rPr>
              <a:t>mark all BBs unvisited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(there are unvisited nodes)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seed = unvisited BB with largest execution freq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trace[i] += seed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mark seed visited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current = seed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/* Grow trace forward */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(1)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next = best_successor_of(current)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if</a:t>
            </a:r>
            <a:r>
              <a:rPr lang="en-US" altLang="en-US">
                <a:solidFill>
                  <a:schemeClr val="tx1"/>
                </a:solidFill>
              </a:rPr>
              <a:t> (next == 0) </a:t>
            </a:r>
            <a:r>
              <a:rPr lang="en-US" altLang="en-US" u="sng">
                <a:solidFill>
                  <a:schemeClr val="tx1"/>
                </a:solidFill>
              </a:rPr>
              <a:t>then</a:t>
            </a:r>
            <a:r>
              <a:rPr lang="en-US" altLang="en-US">
                <a:solidFill>
                  <a:schemeClr val="tx1"/>
                </a:solidFill>
              </a:rPr>
              <a:t> break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trace[i] += next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mark next visited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current = next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/* Grow trace backward analogously */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i++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Best Successor/Predecessor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3733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Node weight vs edge weight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edge more accurate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THRESHOLD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controls off-trace probability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60-70% found best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Notes on this algorithm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BB only allowed in 1 trace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Cumulative probability ignored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Min weight for seed to be chose (ie executed 100 times)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105400" y="1981200"/>
            <a:ext cx="4200525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best_successor_of(BB)</a:t>
            </a:r>
          </a:p>
          <a:p>
            <a:r>
              <a:rPr lang="en-US" altLang="en-US"/>
              <a:t>    e = control flow edge with highest </a:t>
            </a:r>
          </a:p>
          <a:p>
            <a:r>
              <a:rPr lang="en-US" altLang="en-US"/>
              <a:t>          probability leaving BB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(e is a backedge)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(probability(e) &lt;= THRESHOLD)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d = destination of e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(d is visited)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return d</a:t>
            </a:r>
          </a:p>
          <a:p>
            <a:r>
              <a:rPr lang="en-US" altLang="en-US" u="sng"/>
              <a:t>end procedure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Problems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743200" y="23622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BB1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971800" y="2133600"/>
            <a:ext cx="1588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971800" y="2133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209800" y="3048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BB2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276600" y="3048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BB3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7432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BB5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6576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BB6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6764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BB4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3200400" y="4572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BB7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743200" y="52578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BB8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05000" y="4191000"/>
            <a:ext cx="99060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1905000" y="4191000"/>
            <a:ext cx="14478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971800" y="4208463"/>
            <a:ext cx="457200" cy="3635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3505200" y="4191000"/>
            <a:ext cx="3810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1905000" y="3429000"/>
            <a:ext cx="533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2438400" y="3429000"/>
            <a:ext cx="533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>
            <a:off x="2438400" y="2743200"/>
            <a:ext cx="4572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971800" y="2743200"/>
            <a:ext cx="5334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3048000" y="34290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3505200" y="34290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3962400" y="4191000"/>
            <a:ext cx="1588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3962400" y="4343400"/>
            <a:ext cx="3048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3581400" y="2895600"/>
            <a:ext cx="1588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3581400" y="2895600"/>
            <a:ext cx="6858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4267200" y="2895600"/>
            <a:ext cx="1588" cy="1447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>
            <a:off x="3048000" y="4953000"/>
            <a:ext cx="3810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200400" y="2667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40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135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4267200" y="34290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429000" y="4191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35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3276600" y="50292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75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1981200" y="47244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25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286000" y="40386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25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1828800" y="3429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50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2667000" y="3429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2971800" y="3429000"/>
            <a:ext cx="260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5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2362200" y="2667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60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3124200" y="4191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15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2971800" y="5638800"/>
            <a:ext cx="1588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3048000" y="56388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1676400" y="1524000"/>
            <a:ext cx="5346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Find the traces.  Assume a threshold probability of 60%.</a:t>
            </a: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65532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71628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>
            <a:off x="56388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>
            <a:off x="6858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65532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 flipH="1">
            <a:off x="7620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8" name="Rectangle 50"/>
          <p:cNvSpPr>
            <a:spLocks noChangeArrowheads="1"/>
          </p:cNvSpPr>
          <p:nvPr/>
        </p:nvSpPr>
        <p:spPr bwMode="auto">
          <a:xfrm>
            <a:off x="71628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H="1">
            <a:off x="69342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0" name="Line 52"/>
          <p:cNvSpPr>
            <a:spLocks noChangeShapeType="1"/>
          </p:cNvSpPr>
          <p:nvPr/>
        </p:nvSpPr>
        <p:spPr bwMode="auto">
          <a:xfrm>
            <a:off x="75438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1" name="Rectangle 53"/>
          <p:cNvSpPr>
            <a:spLocks noChangeArrowheads="1"/>
          </p:cNvSpPr>
          <p:nvPr/>
        </p:nvSpPr>
        <p:spPr bwMode="auto">
          <a:xfrm>
            <a:off x="77724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68580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79248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17464" name="Line 56"/>
          <p:cNvSpPr>
            <a:spLocks noChangeShapeType="1"/>
          </p:cNvSpPr>
          <p:nvPr/>
        </p:nvSpPr>
        <p:spPr bwMode="auto">
          <a:xfrm>
            <a:off x="75438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75438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48006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67056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80010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77724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5791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1" name="Line 63"/>
          <p:cNvSpPr>
            <a:spLocks noChangeShapeType="1"/>
          </p:cNvSpPr>
          <p:nvPr/>
        </p:nvSpPr>
        <p:spPr bwMode="auto">
          <a:xfrm flipH="1">
            <a:off x="54102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2" name="Line 64"/>
          <p:cNvSpPr>
            <a:spLocks noChangeShapeType="1"/>
          </p:cNvSpPr>
          <p:nvPr/>
        </p:nvSpPr>
        <p:spPr bwMode="auto">
          <a:xfrm flipV="1">
            <a:off x="54102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3" name="Line 65"/>
          <p:cNvSpPr>
            <a:spLocks noChangeShapeType="1"/>
          </p:cNvSpPr>
          <p:nvPr/>
        </p:nvSpPr>
        <p:spPr bwMode="auto">
          <a:xfrm>
            <a:off x="54102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>
            <a:off x="57912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5" name="Rectangle 67"/>
          <p:cNvSpPr>
            <a:spLocks noChangeArrowheads="1"/>
          </p:cNvSpPr>
          <p:nvPr/>
        </p:nvSpPr>
        <p:spPr bwMode="auto">
          <a:xfrm>
            <a:off x="67818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7476" name="Rectangle 68"/>
          <p:cNvSpPr>
            <a:spLocks noChangeArrowheads="1"/>
          </p:cNvSpPr>
          <p:nvPr/>
        </p:nvSpPr>
        <p:spPr bwMode="auto">
          <a:xfrm>
            <a:off x="7391400" y="632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17477" name="Line 69"/>
          <p:cNvSpPr>
            <a:spLocks noChangeShapeType="1"/>
          </p:cNvSpPr>
          <p:nvPr/>
        </p:nvSpPr>
        <p:spPr bwMode="auto">
          <a:xfrm flipH="1">
            <a:off x="60198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8" name="Line 70"/>
          <p:cNvSpPr>
            <a:spLocks noChangeShapeType="1"/>
          </p:cNvSpPr>
          <p:nvPr/>
        </p:nvSpPr>
        <p:spPr bwMode="auto">
          <a:xfrm>
            <a:off x="69342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>
            <a:off x="60198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0" name="Line 72"/>
          <p:cNvSpPr>
            <a:spLocks noChangeShapeType="1"/>
          </p:cNvSpPr>
          <p:nvPr/>
        </p:nvSpPr>
        <p:spPr bwMode="auto">
          <a:xfrm>
            <a:off x="71628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1" name="Line 73"/>
          <p:cNvSpPr>
            <a:spLocks noChangeShapeType="1"/>
          </p:cNvSpPr>
          <p:nvPr/>
        </p:nvSpPr>
        <p:spPr bwMode="auto">
          <a:xfrm flipH="1">
            <a:off x="77724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 flipH="1">
            <a:off x="69342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3" name="Line 75"/>
          <p:cNvSpPr>
            <a:spLocks noChangeShapeType="1"/>
          </p:cNvSpPr>
          <p:nvPr/>
        </p:nvSpPr>
        <p:spPr bwMode="auto">
          <a:xfrm>
            <a:off x="75438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4" name="Text Box 76"/>
          <p:cNvSpPr txBox="1">
            <a:spLocks noChangeArrowheads="1"/>
          </p:cNvSpPr>
          <p:nvPr/>
        </p:nvSpPr>
        <p:spPr bwMode="auto">
          <a:xfrm>
            <a:off x="67056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17485" name="Text Box 77"/>
          <p:cNvSpPr txBox="1">
            <a:spLocks noChangeArrowheads="1"/>
          </p:cNvSpPr>
          <p:nvPr/>
        </p:nvSpPr>
        <p:spPr bwMode="auto">
          <a:xfrm>
            <a:off x="80010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80772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64008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17488" name="Text Box 80"/>
          <p:cNvSpPr txBox="1">
            <a:spLocks noChangeArrowheads="1"/>
          </p:cNvSpPr>
          <p:nvPr/>
        </p:nvSpPr>
        <p:spPr bwMode="auto">
          <a:xfrm>
            <a:off x="71628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17489" name="Text Box 81"/>
          <p:cNvSpPr txBox="1">
            <a:spLocks noChangeArrowheads="1"/>
          </p:cNvSpPr>
          <p:nvPr/>
        </p:nvSpPr>
        <p:spPr bwMode="auto">
          <a:xfrm>
            <a:off x="60198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17490" name="Text Box 82"/>
          <p:cNvSpPr txBox="1">
            <a:spLocks noChangeArrowheads="1"/>
          </p:cNvSpPr>
          <p:nvPr/>
        </p:nvSpPr>
        <p:spPr bwMode="auto">
          <a:xfrm>
            <a:off x="73914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Traces are Nice, But 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mtClean="0"/>
              <a:t>Treat trace as a big BB</a:t>
            </a:r>
          </a:p>
          <a:p>
            <a:pPr lvl="1"/>
            <a:r>
              <a:rPr lang="en-US" altLang="en-US" smtClean="0"/>
              <a:t>Transform trace ignoring side entrance/exits</a:t>
            </a:r>
          </a:p>
          <a:p>
            <a:pPr lvl="1"/>
            <a:r>
              <a:rPr lang="en-US" altLang="en-US" smtClean="0"/>
              <a:t>Insert fixup code</a:t>
            </a:r>
          </a:p>
          <a:p>
            <a:pPr lvl="2"/>
            <a:r>
              <a:rPr lang="en-US" altLang="en-US" smtClean="0"/>
              <a:t>aka bookkeeping</a:t>
            </a:r>
          </a:p>
          <a:p>
            <a:pPr lvl="1"/>
            <a:r>
              <a:rPr lang="en-US" altLang="en-US" smtClean="0"/>
              <a:t>Side entrance fixup is more painful</a:t>
            </a:r>
          </a:p>
          <a:p>
            <a:pPr lvl="1"/>
            <a:r>
              <a:rPr lang="en-US" altLang="en-US" smtClean="0"/>
              <a:t>Sometimes not possible so transform not allowed</a:t>
            </a:r>
          </a:p>
          <a:p>
            <a:r>
              <a:rPr lang="en-US" altLang="en-US" smtClean="0"/>
              <a:t>Solution</a:t>
            </a:r>
          </a:p>
          <a:p>
            <a:pPr lvl="1"/>
            <a:r>
              <a:rPr lang="en-US" altLang="en-US" smtClean="0"/>
              <a:t>Eliminate side entrances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u="sng" smtClean="0"/>
              <a:t>superblock</a:t>
            </a:r>
            <a:r>
              <a:rPr lang="en-US" altLang="en-US" smtClean="0"/>
              <a:t> is born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55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56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57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58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0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61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3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64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65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77963"/>
            <a:ext cx="8077200" cy="5216525"/>
          </a:xfrm>
        </p:spPr>
        <p:txBody>
          <a:bodyPr/>
          <a:lstStyle/>
          <a:p>
            <a:r>
              <a:rPr lang="en-US" altLang="en-US" dirty="0" smtClean="0"/>
              <a:t>HW0 due today – Remember nothing to turn in</a:t>
            </a:r>
          </a:p>
          <a:p>
            <a:r>
              <a:rPr lang="en-US" altLang="en-US" dirty="0" smtClean="0"/>
              <a:t>HW1 is out – Due Wed Sep 15</a:t>
            </a:r>
          </a:p>
          <a:p>
            <a:pPr lvl="1"/>
            <a:r>
              <a:rPr lang="en-US" altLang="en-US" dirty="0" smtClean="0"/>
              <a:t>http://web.eecs.umich.edu/~mahlke/courses/583f21/homeworks</a:t>
            </a:r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dirty="0" smtClean="0"/>
              <a:t>“Trace Selection for Compiling Large C Applications to Microcode”, Chang and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, MICRO-21, 1988.</a:t>
            </a:r>
          </a:p>
          <a:p>
            <a:pPr lvl="1"/>
            <a:r>
              <a:rPr lang="en-US" altLang="en-US" dirty="0" smtClean="0"/>
              <a:t>“</a:t>
            </a:r>
            <a:r>
              <a:rPr lang="en-US" altLang="en-US" dirty="0" smtClean="0">
                <a:cs typeface="Arial" panose="020B0604020202020204" pitchFamily="34" charset="0"/>
              </a:rPr>
              <a:t>The Superblock: An Effective Technique for VLIW and Superscalar Compilation</a:t>
            </a:r>
            <a:r>
              <a:rPr lang="en-US" altLang="en-US" dirty="0" smtClean="0"/>
              <a:t>”,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 et al., Journal of Supercomputing, 1993</a:t>
            </a:r>
          </a:p>
          <a:p>
            <a:r>
              <a:rPr lang="en-US" altLang="en-US" dirty="0" smtClean="0"/>
              <a:t>Material for Monday</a:t>
            </a:r>
          </a:p>
          <a:p>
            <a:pPr lvl="1"/>
            <a:r>
              <a:rPr lang="en-US" altLang="en-US" dirty="0" smtClean="0">
                <a:cs typeface="Arial" panose="020B0604020202020204" pitchFamily="34" charset="0"/>
              </a:rPr>
              <a:t>“The Program Dependence Graph and Its Use in Optimization”,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J. Ferrante, K. </a:t>
            </a:r>
            <a:r>
              <a:rPr lang="en-US" altLang="en-US" dirty="0" err="1" smtClean="0">
                <a:cs typeface="Arial" panose="020B0604020202020204" pitchFamily="34" charset="0"/>
              </a:rPr>
              <a:t>Ottenstein</a:t>
            </a:r>
            <a:r>
              <a:rPr lang="en-US" altLang="en-US" dirty="0" smtClean="0">
                <a:cs typeface="Arial" panose="020B0604020202020204" pitchFamily="34" charset="0"/>
              </a:rPr>
              <a:t>, and J. Warren, ACM TOPLAS, 1987</a:t>
            </a:r>
          </a:p>
          <a:p>
            <a:pPr lvl="2"/>
            <a:r>
              <a:rPr lang="en-US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This is a long paper – the part we care about is the control dependence stuff.  The PDG is interesting and you should skim it </a:t>
            </a:r>
          </a:p>
          <a:p>
            <a:pPr lvl="2"/>
            <a:r>
              <a:rPr lang="en-US" altLang="en-US" dirty="0" smtClean="0"/>
              <a:t>“On Predicated Execution”, Park and </a:t>
            </a:r>
            <a:r>
              <a:rPr lang="en-US" altLang="en-US" dirty="0" err="1" smtClean="0"/>
              <a:t>Schlansker</a:t>
            </a:r>
            <a:r>
              <a:rPr lang="en-US" altLang="en-US" dirty="0" smtClean="0"/>
              <a:t>, HPL Technical Report, 1991.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 Type 2 - Superblock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smtClean="0"/>
              <a:t>Superblock</a:t>
            </a:r>
            <a:r>
              <a:rPr lang="en-US" altLang="en-US" smtClean="0"/>
              <a:t> - Linear collection of basic blocks that tend to execute in sequence </a:t>
            </a:r>
            <a:r>
              <a:rPr lang="en-US" altLang="en-US" i="1" smtClean="0"/>
              <a:t>in which control flow may only enter at the first BB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“Likely control flow path”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Acyclic (outer backedge ok)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Trace with no side entrances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Side exits still exist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Superblock formation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1. Trace selection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2. Eliminate side entrances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79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0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1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2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4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5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7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88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9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Tail Duplication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mtClean="0"/>
              <a:t>To eliminate all side entrances replicate the “tail” portion of the trace</a:t>
            </a:r>
          </a:p>
          <a:p>
            <a:pPr lvl="1"/>
            <a:r>
              <a:rPr lang="en-US" altLang="en-US" smtClean="0"/>
              <a:t>Identify first side entrance</a:t>
            </a:r>
          </a:p>
          <a:p>
            <a:pPr lvl="1"/>
            <a:r>
              <a:rPr lang="en-US" altLang="en-US" smtClean="0"/>
              <a:t>Replicate all BB from the target to the bottom</a:t>
            </a:r>
          </a:p>
          <a:p>
            <a:pPr lvl="1"/>
            <a:r>
              <a:rPr lang="en-US" altLang="en-US" smtClean="0"/>
              <a:t>Redirect all side entrances to the duplicated BBs</a:t>
            </a:r>
          </a:p>
          <a:p>
            <a:pPr lvl="1"/>
            <a:r>
              <a:rPr lang="en-US" altLang="en-US" smtClean="0"/>
              <a:t>Copy each BB only once</a:t>
            </a:r>
          </a:p>
          <a:p>
            <a:pPr lvl="1"/>
            <a:r>
              <a:rPr lang="en-US" altLang="en-US" smtClean="0"/>
              <a:t>Max code expansion = 2x-1 where x is the number of BB in the trace</a:t>
            </a:r>
          </a:p>
          <a:p>
            <a:pPr lvl="1"/>
            <a:r>
              <a:rPr lang="en-US" altLang="en-US" smtClean="0"/>
              <a:t>Adjust profile information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0503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0504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05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0506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08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0509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11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0512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0513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Superblock Formation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362200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971800" y="3810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971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743200" y="3429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3622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3352800" y="3429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9718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2743200" y="2667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352800" y="2667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5814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 flipV="1">
            <a:off x="1371600" y="6096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371600" y="19050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3716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2004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2743200" y="4267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819400" y="5029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3429000" y="4267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352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498725" y="2552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3794125" y="26289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514600" y="4187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489325" y="4686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3528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413125" y="1638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898525" y="2552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3429000" y="5867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489325" y="6210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25749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37179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2651125" y="5067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6858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68580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68580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2296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BB5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68580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H="1">
            <a:off x="7239000" y="2590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7239000" y="25908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82296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 flipH="1" flipV="1">
            <a:off x="6248400" y="6019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V="1">
            <a:off x="6248400" y="1828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6248400" y="1828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7086600" y="182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>
            <a:off x="7239000" y="41910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>
            <a:off x="7239000" y="4191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>
            <a:off x="72390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6629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7848600" y="2511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77724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</a:t>
            </a:r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6705600" y="4416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72</a:t>
            </a:r>
          </a:p>
        </p:txBody>
      </p:sp>
      <p:sp>
        <p:nvSpPr>
          <p:cNvPr id="21557" name="Line 53"/>
          <p:cNvSpPr>
            <a:spLocks noChangeShapeType="1"/>
          </p:cNvSpPr>
          <p:nvPr/>
        </p:nvSpPr>
        <p:spPr bwMode="auto">
          <a:xfrm>
            <a:off x="72390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7086600" y="1520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5740400" y="270142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64.8</a:t>
            </a:r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>
            <a:off x="7315200" y="5791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7315200" y="5867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7.2</a:t>
            </a:r>
          </a:p>
        </p:txBody>
      </p:sp>
      <p:sp>
        <p:nvSpPr>
          <p:cNvPr id="21562" name="Text Box 58"/>
          <p:cNvSpPr txBox="1">
            <a:spLocks noChangeArrowheads="1"/>
          </p:cNvSpPr>
          <p:nvPr/>
        </p:nvSpPr>
        <p:spPr bwMode="auto">
          <a:xfrm>
            <a:off x="66294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63" name="Text Box 59"/>
          <p:cNvSpPr txBox="1">
            <a:spLocks noChangeArrowheads="1"/>
          </p:cNvSpPr>
          <p:nvPr/>
        </p:nvSpPr>
        <p:spPr bwMode="auto">
          <a:xfrm>
            <a:off x="80772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64" name="Text Box 60"/>
          <p:cNvSpPr txBox="1">
            <a:spLocks noChangeArrowheads="1"/>
          </p:cNvSpPr>
          <p:nvPr/>
        </p:nvSpPr>
        <p:spPr bwMode="auto">
          <a:xfrm>
            <a:off x="8563704" y="5008602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10</a:t>
            </a:r>
            <a:endParaRPr lang="en-US" altLang="en-US" dirty="0"/>
          </a:p>
        </p:txBody>
      </p:sp>
      <p:sp>
        <p:nvSpPr>
          <p:cNvPr id="21565" name="Rectangle 61"/>
          <p:cNvSpPr>
            <a:spLocks noChangeArrowheads="1"/>
          </p:cNvSpPr>
          <p:nvPr/>
        </p:nvSpPr>
        <p:spPr bwMode="auto">
          <a:xfrm>
            <a:off x="8229600" y="5334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21566" name="Rectangle 62"/>
          <p:cNvSpPr>
            <a:spLocks noChangeArrowheads="1"/>
          </p:cNvSpPr>
          <p:nvPr/>
        </p:nvSpPr>
        <p:spPr bwMode="auto">
          <a:xfrm>
            <a:off x="8229600" y="3810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21567" name="Line 63"/>
          <p:cNvSpPr>
            <a:spLocks noChangeShapeType="1"/>
          </p:cNvSpPr>
          <p:nvPr/>
        </p:nvSpPr>
        <p:spPr bwMode="auto">
          <a:xfrm>
            <a:off x="8610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8" name="Line 64"/>
          <p:cNvSpPr>
            <a:spLocks noChangeShapeType="1"/>
          </p:cNvSpPr>
          <p:nvPr/>
        </p:nvSpPr>
        <p:spPr bwMode="auto">
          <a:xfrm>
            <a:off x="86106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9" name="Line 65"/>
          <p:cNvSpPr>
            <a:spLocks noChangeShapeType="1"/>
          </p:cNvSpPr>
          <p:nvPr/>
        </p:nvSpPr>
        <p:spPr bwMode="auto">
          <a:xfrm>
            <a:off x="86106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0" name="Line 66"/>
          <p:cNvSpPr>
            <a:spLocks noChangeShapeType="1"/>
          </p:cNvSpPr>
          <p:nvPr/>
        </p:nvSpPr>
        <p:spPr bwMode="auto">
          <a:xfrm flipH="1">
            <a:off x="7391400" y="5791200"/>
            <a:ext cx="129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1" name="Line 67"/>
          <p:cNvSpPr>
            <a:spLocks noChangeShapeType="1"/>
          </p:cNvSpPr>
          <p:nvPr/>
        </p:nvSpPr>
        <p:spPr bwMode="auto">
          <a:xfrm>
            <a:off x="88392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2" name="Line 68"/>
          <p:cNvSpPr>
            <a:spLocks noChangeShapeType="1"/>
          </p:cNvSpPr>
          <p:nvPr/>
        </p:nvSpPr>
        <p:spPr bwMode="auto">
          <a:xfrm>
            <a:off x="8839200" y="6019800"/>
            <a:ext cx="578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3" name="Line 69"/>
          <p:cNvSpPr>
            <a:spLocks noChangeShapeType="1"/>
          </p:cNvSpPr>
          <p:nvPr/>
        </p:nvSpPr>
        <p:spPr bwMode="auto">
          <a:xfrm flipV="1">
            <a:off x="9417916" y="19050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4" name="Line 70"/>
          <p:cNvSpPr>
            <a:spLocks noChangeShapeType="1"/>
          </p:cNvSpPr>
          <p:nvPr/>
        </p:nvSpPr>
        <p:spPr bwMode="auto">
          <a:xfrm flipH="1">
            <a:off x="7543800" y="1905000"/>
            <a:ext cx="18741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5" name="Line 71"/>
          <p:cNvSpPr>
            <a:spLocks noChangeShapeType="1"/>
          </p:cNvSpPr>
          <p:nvPr/>
        </p:nvSpPr>
        <p:spPr bwMode="auto">
          <a:xfrm>
            <a:off x="7543800" y="190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6" name="Text Box 72"/>
          <p:cNvSpPr txBox="1">
            <a:spLocks noChangeArrowheads="1"/>
          </p:cNvSpPr>
          <p:nvPr/>
        </p:nvSpPr>
        <p:spPr bwMode="auto">
          <a:xfrm>
            <a:off x="8610600" y="426402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21577" name="Text Box 73"/>
          <p:cNvSpPr txBox="1">
            <a:spLocks noChangeArrowheads="1"/>
          </p:cNvSpPr>
          <p:nvPr/>
        </p:nvSpPr>
        <p:spPr bwMode="auto">
          <a:xfrm>
            <a:off x="7832725" y="6134100"/>
            <a:ext cx="46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2.8</a:t>
            </a:r>
          </a:p>
        </p:txBody>
      </p:sp>
      <p:sp>
        <p:nvSpPr>
          <p:cNvPr id="21578" name="Text Box 74"/>
          <p:cNvSpPr txBox="1">
            <a:spLocks noChangeArrowheads="1"/>
          </p:cNvSpPr>
          <p:nvPr/>
        </p:nvSpPr>
        <p:spPr bwMode="auto">
          <a:xfrm>
            <a:off x="8823325" y="60579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25.2</a:t>
            </a:r>
          </a:p>
        </p:txBody>
      </p:sp>
      <p:sp>
        <p:nvSpPr>
          <p:cNvPr id="21579" name="Rectangle 75"/>
          <p:cNvSpPr>
            <a:spLocks noChangeArrowheads="1"/>
          </p:cNvSpPr>
          <p:nvPr/>
        </p:nvSpPr>
        <p:spPr bwMode="auto">
          <a:xfrm>
            <a:off x="6705600" y="1981200"/>
            <a:ext cx="10668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" name="Straight Connector 2"/>
          <p:cNvCxnSpPr>
            <a:stCxn id="21566" idx="3"/>
          </p:cNvCxnSpPr>
          <p:nvPr/>
        </p:nvCxnSpPr>
        <p:spPr bwMode="auto">
          <a:xfrm flipV="1">
            <a:off x="8991600" y="4035425"/>
            <a:ext cx="152400" cy="3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 flipV="1">
            <a:off x="9144000" y="4035425"/>
            <a:ext cx="0" cy="15271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endCxn id="21565" idx="3"/>
          </p:cNvCxnSpPr>
          <p:nvPr/>
        </p:nvCxnSpPr>
        <p:spPr bwMode="auto">
          <a:xfrm flipH="1" flipV="1">
            <a:off x="8991600" y="5562600"/>
            <a:ext cx="1524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 Box 60"/>
          <p:cNvSpPr txBox="1">
            <a:spLocks noChangeArrowheads="1"/>
          </p:cNvSpPr>
          <p:nvPr/>
        </p:nvSpPr>
        <p:spPr bwMode="auto">
          <a:xfrm>
            <a:off x="9005304" y="3739634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18</a:t>
            </a:r>
            <a:endParaRPr lang="en-US" altLang="en-US" dirty="0"/>
          </a:p>
        </p:txBody>
      </p:sp>
      <p:sp>
        <p:nvSpPr>
          <p:cNvPr id="13" name="Right Arrow 12"/>
          <p:cNvSpPr/>
          <p:nvPr/>
        </p:nvSpPr>
        <p:spPr bwMode="auto">
          <a:xfrm>
            <a:off x="4876800" y="3467100"/>
            <a:ext cx="863600" cy="796925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3837" y="4362271"/>
            <a:ext cx="14798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Duplicate</a:t>
            </a:r>
          </a:p>
          <a:p>
            <a:r>
              <a:rPr lang="en-US" dirty="0" smtClean="0"/>
              <a:t>BB4 and BB6</a:t>
            </a:r>
          </a:p>
          <a:p>
            <a:r>
              <a:rPr lang="en-US" dirty="0"/>
              <a:t>a</a:t>
            </a:r>
            <a:r>
              <a:rPr lang="en-US" dirty="0" smtClean="0"/>
              <a:t>nd adjust</a:t>
            </a:r>
            <a:br>
              <a:rPr lang="en-US" dirty="0" smtClean="0"/>
            </a:br>
            <a:r>
              <a:rPr lang="en-US" dirty="0" smtClean="0"/>
              <a:t>control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431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Issues with Superblocks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mtClean="0"/>
              <a:t>Central tradeoff</a:t>
            </a:r>
          </a:p>
          <a:p>
            <a:pPr lvl="1"/>
            <a:r>
              <a:rPr lang="en-US" altLang="en-US" smtClean="0"/>
              <a:t>Side entrance elimination</a:t>
            </a:r>
          </a:p>
          <a:p>
            <a:pPr lvl="2"/>
            <a:r>
              <a:rPr lang="en-US" altLang="en-US" smtClean="0"/>
              <a:t>Compiler complexity</a:t>
            </a:r>
          </a:p>
          <a:p>
            <a:pPr lvl="2"/>
            <a:r>
              <a:rPr lang="en-US" altLang="en-US" smtClean="0"/>
              <a:t>Compiler effectiveness</a:t>
            </a:r>
          </a:p>
          <a:p>
            <a:pPr lvl="1"/>
            <a:r>
              <a:rPr lang="en-US" altLang="en-US" smtClean="0"/>
              <a:t>Code size increase</a:t>
            </a:r>
          </a:p>
          <a:p>
            <a:r>
              <a:rPr lang="en-US" altLang="en-US" smtClean="0"/>
              <a:t>Apply intelligently</a:t>
            </a:r>
          </a:p>
          <a:p>
            <a:pPr lvl="1"/>
            <a:r>
              <a:rPr lang="en-US" altLang="en-US" smtClean="0"/>
              <a:t>Most frequently executed BBs are converted to SBs</a:t>
            </a:r>
          </a:p>
          <a:p>
            <a:pPr lvl="1"/>
            <a:r>
              <a:rPr lang="en-US" altLang="en-US" smtClean="0"/>
              <a:t>Set upper limit on code expansion</a:t>
            </a:r>
          </a:p>
          <a:p>
            <a:pPr lvl="1"/>
            <a:r>
              <a:rPr lang="en-US" altLang="en-US" smtClean="0"/>
              <a:t>1.0 – 1.10x are typical code expansion ratios from SB formation</a:t>
            </a:r>
          </a:p>
        </p:txBody>
      </p:sp>
      <p:sp>
        <p:nvSpPr>
          <p:cNvPr id="47" name="Rectangle 33"/>
          <p:cNvSpPr>
            <a:spLocks noChangeArrowheads="1"/>
          </p:cNvSpPr>
          <p:nvPr/>
        </p:nvSpPr>
        <p:spPr bwMode="auto">
          <a:xfrm>
            <a:off x="6858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48" name="Rectangle 34"/>
          <p:cNvSpPr>
            <a:spLocks noChangeArrowheads="1"/>
          </p:cNvSpPr>
          <p:nvPr/>
        </p:nvSpPr>
        <p:spPr bwMode="auto">
          <a:xfrm>
            <a:off x="68580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49" name="Rectangle 35"/>
          <p:cNvSpPr>
            <a:spLocks noChangeArrowheads="1"/>
          </p:cNvSpPr>
          <p:nvPr/>
        </p:nvSpPr>
        <p:spPr bwMode="auto">
          <a:xfrm>
            <a:off x="68580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Rectangle 37"/>
          <p:cNvSpPr>
            <a:spLocks noChangeArrowheads="1"/>
          </p:cNvSpPr>
          <p:nvPr/>
        </p:nvSpPr>
        <p:spPr bwMode="auto">
          <a:xfrm>
            <a:off x="82296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BB5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2" name="Rectangle 38"/>
          <p:cNvSpPr>
            <a:spLocks noChangeArrowheads="1"/>
          </p:cNvSpPr>
          <p:nvPr/>
        </p:nvSpPr>
        <p:spPr bwMode="auto">
          <a:xfrm>
            <a:off x="68580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53" name="Line 39"/>
          <p:cNvSpPr>
            <a:spLocks noChangeShapeType="1"/>
          </p:cNvSpPr>
          <p:nvPr/>
        </p:nvSpPr>
        <p:spPr bwMode="auto">
          <a:xfrm flipH="1">
            <a:off x="7239000" y="2590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40"/>
          <p:cNvSpPr>
            <a:spLocks noChangeShapeType="1"/>
          </p:cNvSpPr>
          <p:nvPr/>
        </p:nvSpPr>
        <p:spPr bwMode="auto">
          <a:xfrm>
            <a:off x="7239000" y="25908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41"/>
          <p:cNvSpPr>
            <a:spLocks noChangeArrowheads="1"/>
          </p:cNvSpPr>
          <p:nvPr/>
        </p:nvSpPr>
        <p:spPr bwMode="auto">
          <a:xfrm>
            <a:off x="82296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 flipH="1" flipV="1">
            <a:off x="6248400" y="6019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3"/>
          <p:cNvSpPr>
            <a:spLocks noChangeShapeType="1"/>
          </p:cNvSpPr>
          <p:nvPr/>
        </p:nvSpPr>
        <p:spPr bwMode="auto">
          <a:xfrm flipV="1">
            <a:off x="6248400" y="1828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44"/>
          <p:cNvSpPr>
            <a:spLocks noChangeShapeType="1"/>
          </p:cNvSpPr>
          <p:nvPr/>
        </p:nvSpPr>
        <p:spPr bwMode="auto">
          <a:xfrm>
            <a:off x="6248400" y="1828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45"/>
          <p:cNvSpPr>
            <a:spLocks noChangeShapeType="1"/>
          </p:cNvSpPr>
          <p:nvPr/>
        </p:nvSpPr>
        <p:spPr bwMode="auto">
          <a:xfrm>
            <a:off x="7086600" y="182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46"/>
          <p:cNvSpPr>
            <a:spLocks noChangeShapeType="1"/>
          </p:cNvSpPr>
          <p:nvPr/>
        </p:nvSpPr>
        <p:spPr bwMode="auto">
          <a:xfrm>
            <a:off x="7239000" y="41910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47"/>
          <p:cNvSpPr>
            <a:spLocks noChangeShapeType="1"/>
          </p:cNvSpPr>
          <p:nvPr/>
        </p:nvSpPr>
        <p:spPr bwMode="auto">
          <a:xfrm>
            <a:off x="7239000" y="4191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48"/>
          <p:cNvSpPr>
            <a:spLocks noChangeShapeType="1"/>
          </p:cNvSpPr>
          <p:nvPr/>
        </p:nvSpPr>
        <p:spPr bwMode="auto">
          <a:xfrm>
            <a:off x="72390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Text Box 49"/>
          <p:cNvSpPr txBox="1">
            <a:spLocks noChangeArrowheads="1"/>
          </p:cNvSpPr>
          <p:nvPr/>
        </p:nvSpPr>
        <p:spPr bwMode="auto">
          <a:xfrm>
            <a:off x="6629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64" name="Text Box 50"/>
          <p:cNvSpPr txBox="1">
            <a:spLocks noChangeArrowheads="1"/>
          </p:cNvSpPr>
          <p:nvPr/>
        </p:nvSpPr>
        <p:spPr bwMode="auto">
          <a:xfrm>
            <a:off x="7848600" y="2511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65" name="Text Box 51"/>
          <p:cNvSpPr txBox="1">
            <a:spLocks noChangeArrowheads="1"/>
          </p:cNvSpPr>
          <p:nvPr/>
        </p:nvSpPr>
        <p:spPr bwMode="auto">
          <a:xfrm>
            <a:off x="77724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</a:t>
            </a:r>
          </a:p>
        </p:txBody>
      </p:sp>
      <p:sp>
        <p:nvSpPr>
          <p:cNvPr id="66" name="Text Box 52"/>
          <p:cNvSpPr txBox="1">
            <a:spLocks noChangeArrowheads="1"/>
          </p:cNvSpPr>
          <p:nvPr/>
        </p:nvSpPr>
        <p:spPr bwMode="auto">
          <a:xfrm>
            <a:off x="6705600" y="4416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72</a:t>
            </a:r>
          </a:p>
        </p:txBody>
      </p:sp>
      <p:sp>
        <p:nvSpPr>
          <p:cNvPr id="67" name="Line 53"/>
          <p:cNvSpPr>
            <a:spLocks noChangeShapeType="1"/>
          </p:cNvSpPr>
          <p:nvPr/>
        </p:nvSpPr>
        <p:spPr bwMode="auto">
          <a:xfrm>
            <a:off x="72390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54"/>
          <p:cNvSpPr txBox="1">
            <a:spLocks noChangeArrowheads="1"/>
          </p:cNvSpPr>
          <p:nvPr/>
        </p:nvSpPr>
        <p:spPr bwMode="auto">
          <a:xfrm>
            <a:off x="7086600" y="1520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69" name="Text Box 55"/>
          <p:cNvSpPr txBox="1">
            <a:spLocks noChangeArrowheads="1"/>
          </p:cNvSpPr>
          <p:nvPr/>
        </p:nvSpPr>
        <p:spPr bwMode="auto">
          <a:xfrm>
            <a:off x="5740400" y="270142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64.8</a:t>
            </a:r>
          </a:p>
        </p:txBody>
      </p:sp>
      <p:sp>
        <p:nvSpPr>
          <p:cNvPr id="70" name="Line 56"/>
          <p:cNvSpPr>
            <a:spLocks noChangeShapeType="1"/>
          </p:cNvSpPr>
          <p:nvPr/>
        </p:nvSpPr>
        <p:spPr bwMode="auto">
          <a:xfrm>
            <a:off x="7315200" y="5791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 Box 57"/>
          <p:cNvSpPr txBox="1">
            <a:spLocks noChangeArrowheads="1"/>
          </p:cNvSpPr>
          <p:nvPr/>
        </p:nvSpPr>
        <p:spPr bwMode="auto">
          <a:xfrm>
            <a:off x="7315200" y="5867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7.2</a:t>
            </a:r>
          </a:p>
        </p:txBody>
      </p:sp>
      <p:sp>
        <p:nvSpPr>
          <p:cNvPr id="72" name="Text Box 58"/>
          <p:cNvSpPr txBox="1">
            <a:spLocks noChangeArrowheads="1"/>
          </p:cNvSpPr>
          <p:nvPr/>
        </p:nvSpPr>
        <p:spPr bwMode="auto">
          <a:xfrm>
            <a:off x="66294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73" name="Text Box 59"/>
          <p:cNvSpPr txBox="1">
            <a:spLocks noChangeArrowheads="1"/>
          </p:cNvSpPr>
          <p:nvPr/>
        </p:nvSpPr>
        <p:spPr bwMode="auto">
          <a:xfrm>
            <a:off x="80772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74" name="Text Box 60"/>
          <p:cNvSpPr txBox="1">
            <a:spLocks noChangeArrowheads="1"/>
          </p:cNvSpPr>
          <p:nvPr/>
        </p:nvSpPr>
        <p:spPr bwMode="auto">
          <a:xfrm>
            <a:off x="8563704" y="5008602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10</a:t>
            </a:r>
            <a:endParaRPr lang="en-US" altLang="en-US" dirty="0"/>
          </a:p>
        </p:txBody>
      </p:sp>
      <p:sp>
        <p:nvSpPr>
          <p:cNvPr id="75" name="Rectangle 61"/>
          <p:cNvSpPr>
            <a:spLocks noChangeArrowheads="1"/>
          </p:cNvSpPr>
          <p:nvPr/>
        </p:nvSpPr>
        <p:spPr bwMode="auto">
          <a:xfrm>
            <a:off x="8229600" y="5334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76" name="Rectangle 62"/>
          <p:cNvSpPr>
            <a:spLocks noChangeArrowheads="1"/>
          </p:cNvSpPr>
          <p:nvPr/>
        </p:nvSpPr>
        <p:spPr bwMode="auto">
          <a:xfrm>
            <a:off x="8229600" y="3810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77" name="Line 63"/>
          <p:cNvSpPr>
            <a:spLocks noChangeShapeType="1"/>
          </p:cNvSpPr>
          <p:nvPr/>
        </p:nvSpPr>
        <p:spPr bwMode="auto">
          <a:xfrm>
            <a:off x="8610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64"/>
          <p:cNvSpPr>
            <a:spLocks noChangeShapeType="1"/>
          </p:cNvSpPr>
          <p:nvPr/>
        </p:nvSpPr>
        <p:spPr bwMode="auto">
          <a:xfrm>
            <a:off x="86106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65"/>
          <p:cNvSpPr>
            <a:spLocks noChangeShapeType="1"/>
          </p:cNvSpPr>
          <p:nvPr/>
        </p:nvSpPr>
        <p:spPr bwMode="auto">
          <a:xfrm>
            <a:off x="86106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66"/>
          <p:cNvSpPr>
            <a:spLocks noChangeShapeType="1"/>
          </p:cNvSpPr>
          <p:nvPr/>
        </p:nvSpPr>
        <p:spPr bwMode="auto">
          <a:xfrm flipH="1">
            <a:off x="7391400" y="5791200"/>
            <a:ext cx="129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67"/>
          <p:cNvSpPr>
            <a:spLocks noChangeShapeType="1"/>
          </p:cNvSpPr>
          <p:nvPr/>
        </p:nvSpPr>
        <p:spPr bwMode="auto">
          <a:xfrm>
            <a:off x="88392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68"/>
          <p:cNvSpPr>
            <a:spLocks noChangeShapeType="1"/>
          </p:cNvSpPr>
          <p:nvPr/>
        </p:nvSpPr>
        <p:spPr bwMode="auto">
          <a:xfrm>
            <a:off x="8839200" y="6019800"/>
            <a:ext cx="578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69"/>
          <p:cNvSpPr>
            <a:spLocks noChangeShapeType="1"/>
          </p:cNvSpPr>
          <p:nvPr/>
        </p:nvSpPr>
        <p:spPr bwMode="auto">
          <a:xfrm flipV="1">
            <a:off x="9417916" y="19050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70"/>
          <p:cNvSpPr>
            <a:spLocks noChangeShapeType="1"/>
          </p:cNvSpPr>
          <p:nvPr/>
        </p:nvSpPr>
        <p:spPr bwMode="auto">
          <a:xfrm flipH="1">
            <a:off x="7543800" y="1905000"/>
            <a:ext cx="18741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71"/>
          <p:cNvSpPr>
            <a:spLocks noChangeShapeType="1"/>
          </p:cNvSpPr>
          <p:nvPr/>
        </p:nvSpPr>
        <p:spPr bwMode="auto">
          <a:xfrm>
            <a:off x="7543800" y="190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Text Box 72"/>
          <p:cNvSpPr txBox="1">
            <a:spLocks noChangeArrowheads="1"/>
          </p:cNvSpPr>
          <p:nvPr/>
        </p:nvSpPr>
        <p:spPr bwMode="auto">
          <a:xfrm>
            <a:off x="8610600" y="426402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87" name="Text Box 73"/>
          <p:cNvSpPr txBox="1">
            <a:spLocks noChangeArrowheads="1"/>
          </p:cNvSpPr>
          <p:nvPr/>
        </p:nvSpPr>
        <p:spPr bwMode="auto">
          <a:xfrm>
            <a:off x="7832725" y="6134100"/>
            <a:ext cx="46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2.8</a:t>
            </a:r>
          </a:p>
        </p:txBody>
      </p:sp>
      <p:sp>
        <p:nvSpPr>
          <p:cNvPr id="88" name="Text Box 74"/>
          <p:cNvSpPr txBox="1">
            <a:spLocks noChangeArrowheads="1"/>
          </p:cNvSpPr>
          <p:nvPr/>
        </p:nvSpPr>
        <p:spPr bwMode="auto">
          <a:xfrm>
            <a:off x="8823325" y="60579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25.2</a:t>
            </a:r>
          </a:p>
        </p:txBody>
      </p:sp>
      <p:sp>
        <p:nvSpPr>
          <p:cNvPr id="89" name="Rectangle 75"/>
          <p:cNvSpPr>
            <a:spLocks noChangeArrowheads="1"/>
          </p:cNvSpPr>
          <p:nvPr/>
        </p:nvSpPr>
        <p:spPr bwMode="auto">
          <a:xfrm>
            <a:off x="6705600" y="1981200"/>
            <a:ext cx="10668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90" name="Straight Connector 89"/>
          <p:cNvCxnSpPr>
            <a:stCxn id="76" idx="3"/>
          </p:cNvCxnSpPr>
          <p:nvPr/>
        </p:nvCxnSpPr>
        <p:spPr bwMode="auto">
          <a:xfrm flipV="1">
            <a:off x="8991600" y="4035425"/>
            <a:ext cx="152400" cy="3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9144000" y="4035425"/>
            <a:ext cx="0" cy="15271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Arrow Connector 91"/>
          <p:cNvCxnSpPr>
            <a:endCxn id="75" idx="3"/>
          </p:cNvCxnSpPr>
          <p:nvPr/>
        </p:nvCxnSpPr>
        <p:spPr bwMode="auto">
          <a:xfrm flipH="1" flipV="1">
            <a:off x="8991600" y="5562600"/>
            <a:ext cx="1524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 Box 60"/>
          <p:cNvSpPr txBox="1">
            <a:spLocks noChangeArrowheads="1"/>
          </p:cNvSpPr>
          <p:nvPr/>
        </p:nvSpPr>
        <p:spPr bwMode="auto">
          <a:xfrm>
            <a:off x="9005304" y="3739634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832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667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2766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7526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9718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6670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37338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2766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30480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6576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8862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9718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0386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6576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36576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9144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8194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41148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38862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19050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15240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 flipV="1">
            <a:off x="15240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15240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19050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28956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3505200" y="632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 flipH="1">
            <a:off x="21336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30480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21336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32766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 flipH="1">
            <a:off x="38862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 flipH="1">
            <a:off x="30480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>
            <a:off x="36576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28194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1148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1910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5146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32766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1336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5052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85725" y="1657350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Create the superblocks, trace</a:t>
            </a:r>
          </a:p>
          <a:p>
            <a:r>
              <a:rPr lang="en-US" altLang="en-US"/>
              <a:t>threshold is 60%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Class Problem Solution – Superblock Formation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086600" y="2819400"/>
            <a:ext cx="762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696200" y="3657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172200" y="51816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7086600" y="43434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 flipH="1">
            <a:off x="8153400" y="3276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Rectangle 9"/>
          <p:cNvSpPr>
            <a:spLocks noChangeArrowheads="1"/>
          </p:cNvSpPr>
          <p:nvPr/>
        </p:nvSpPr>
        <p:spPr bwMode="auto">
          <a:xfrm>
            <a:off x="7696200" y="20574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 flipH="1">
            <a:off x="7467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>
            <a:off x="8077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Rectangle 12"/>
          <p:cNvSpPr>
            <a:spLocks noChangeArrowheads="1"/>
          </p:cNvSpPr>
          <p:nvPr/>
        </p:nvSpPr>
        <p:spPr bwMode="auto">
          <a:xfrm>
            <a:off x="8305800" y="28194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7391400" y="2435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589" name="Text Box 14"/>
          <p:cNvSpPr txBox="1">
            <a:spLocks noChangeArrowheads="1"/>
          </p:cNvSpPr>
          <p:nvPr/>
        </p:nvSpPr>
        <p:spPr bwMode="auto">
          <a:xfrm>
            <a:off x="84582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590" name="Line 15"/>
          <p:cNvSpPr>
            <a:spLocks noChangeShapeType="1"/>
          </p:cNvSpPr>
          <p:nvPr/>
        </p:nvSpPr>
        <p:spPr bwMode="auto">
          <a:xfrm>
            <a:off x="8077200" y="1600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Text Box 16"/>
          <p:cNvSpPr txBox="1">
            <a:spLocks noChangeArrowheads="1"/>
          </p:cNvSpPr>
          <p:nvPr/>
        </p:nvSpPr>
        <p:spPr bwMode="auto">
          <a:xfrm>
            <a:off x="8077200" y="1673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4592" name="Text Box 17"/>
          <p:cNvSpPr txBox="1">
            <a:spLocks noChangeArrowheads="1"/>
          </p:cNvSpPr>
          <p:nvPr/>
        </p:nvSpPr>
        <p:spPr bwMode="auto">
          <a:xfrm>
            <a:off x="5334000" y="53308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4593" name="Text Box 18"/>
          <p:cNvSpPr txBox="1">
            <a:spLocks noChangeArrowheads="1"/>
          </p:cNvSpPr>
          <p:nvPr/>
        </p:nvSpPr>
        <p:spPr bwMode="auto">
          <a:xfrm>
            <a:off x="6629400" y="32004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594" name="Text Box 19"/>
          <p:cNvSpPr txBox="1">
            <a:spLocks noChangeArrowheads="1"/>
          </p:cNvSpPr>
          <p:nvPr/>
        </p:nvSpPr>
        <p:spPr bwMode="auto">
          <a:xfrm>
            <a:off x="8534400" y="3349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595" name="Rectangle 20"/>
          <p:cNvSpPr>
            <a:spLocks noChangeArrowheads="1"/>
          </p:cNvSpPr>
          <p:nvPr/>
        </p:nvSpPr>
        <p:spPr bwMode="auto">
          <a:xfrm>
            <a:off x="8305800" y="43434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596" name="Line 21"/>
          <p:cNvSpPr>
            <a:spLocks noChangeShapeType="1"/>
          </p:cNvSpPr>
          <p:nvPr/>
        </p:nvSpPr>
        <p:spPr bwMode="auto">
          <a:xfrm>
            <a:off x="63246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2"/>
          <p:cNvSpPr>
            <a:spLocks noChangeShapeType="1"/>
          </p:cNvSpPr>
          <p:nvPr/>
        </p:nvSpPr>
        <p:spPr bwMode="auto">
          <a:xfrm flipH="1">
            <a:off x="5943600" y="5791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3"/>
          <p:cNvSpPr>
            <a:spLocks noChangeShapeType="1"/>
          </p:cNvSpPr>
          <p:nvPr/>
        </p:nvSpPr>
        <p:spPr bwMode="auto">
          <a:xfrm flipV="1">
            <a:off x="5943600" y="49530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4"/>
          <p:cNvSpPr>
            <a:spLocks noChangeShapeType="1"/>
          </p:cNvSpPr>
          <p:nvPr/>
        </p:nvSpPr>
        <p:spPr bwMode="auto">
          <a:xfrm>
            <a:off x="594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5"/>
          <p:cNvSpPr>
            <a:spLocks noChangeShapeType="1"/>
          </p:cNvSpPr>
          <p:nvPr/>
        </p:nvSpPr>
        <p:spPr bwMode="auto">
          <a:xfrm>
            <a:off x="6324600" y="4953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Rectangle 26"/>
          <p:cNvSpPr>
            <a:spLocks noChangeArrowheads="1"/>
          </p:cNvSpPr>
          <p:nvPr/>
        </p:nvSpPr>
        <p:spPr bwMode="auto">
          <a:xfrm>
            <a:off x="7315200" y="5181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4602" name="Rectangle 27"/>
          <p:cNvSpPr>
            <a:spLocks noChangeArrowheads="1"/>
          </p:cNvSpPr>
          <p:nvPr/>
        </p:nvSpPr>
        <p:spPr bwMode="auto">
          <a:xfrm>
            <a:off x="7924800" y="6248400"/>
            <a:ext cx="762000" cy="4572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4603" name="Line 28"/>
          <p:cNvSpPr>
            <a:spLocks noChangeShapeType="1"/>
          </p:cNvSpPr>
          <p:nvPr/>
        </p:nvSpPr>
        <p:spPr bwMode="auto">
          <a:xfrm flipH="1">
            <a:off x="6553200" y="48006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9"/>
          <p:cNvSpPr>
            <a:spLocks noChangeShapeType="1"/>
          </p:cNvSpPr>
          <p:nvPr/>
        </p:nvSpPr>
        <p:spPr bwMode="auto">
          <a:xfrm>
            <a:off x="7467600" y="4800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30"/>
          <p:cNvSpPr>
            <a:spLocks noChangeShapeType="1"/>
          </p:cNvSpPr>
          <p:nvPr/>
        </p:nvSpPr>
        <p:spPr bwMode="auto">
          <a:xfrm>
            <a:off x="6553200" y="56388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Line 31"/>
          <p:cNvSpPr>
            <a:spLocks noChangeShapeType="1"/>
          </p:cNvSpPr>
          <p:nvPr/>
        </p:nvSpPr>
        <p:spPr bwMode="auto">
          <a:xfrm>
            <a:off x="7696200" y="5638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 flipH="1">
            <a:off x="8305800" y="48006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Line 33"/>
          <p:cNvSpPr>
            <a:spLocks noChangeShapeType="1"/>
          </p:cNvSpPr>
          <p:nvPr/>
        </p:nvSpPr>
        <p:spPr bwMode="auto">
          <a:xfrm flipH="1">
            <a:off x="7467600" y="41148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Line 34"/>
          <p:cNvSpPr>
            <a:spLocks noChangeShapeType="1"/>
          </p:cNvSpPr>
          <p:nvPr/>
        </p:nvSpPr>
        <p:spPr bwMode="auto">
          <a:xfrm>
            <a:off x="8077200" y="41148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Text Box 35"/>
          <p:cNvSpPr txBox="1">
            <a:spLocks noChangeArrowheads="1"/>
          </p:cNvSpPr>
          <p:nvPr/>
        </p:nvSpPr>
        <p:spPr bwMode="auto">
          <a:xfrm>
            <a:off x="7239000" y="395922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40.8</a:t>
            </a:r>
          </a:p>
        </p:txBody>
      </p:sp>
      <p:sp>
        <p:nvSpPr>
          <p:cNvPr id="24611" name="Text Box 36"/>
          <p:cNvSpPr txBox="1">
            <a:spLocks noChangeArrowheads="1"/>
          </p:cNvSpPr>
          <p:nvPr/>
        </p:nvSpPr>
        <p:spPr bwMode="auto">
          <a:xfrm>
            <a:off x="8534400" y="395922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39.2</a:t>
            </a:r>
          </a:p>
        </p:txBody>
      </p:sp>
      <p:sp>
        <p:nvSpPr>
          <p:cNvPr id="24612" name="Text Box 37"/>
          <p:cNvSpPr txBox="1">
            <a:spLocks noChangeArrowheads="1"/>
          </p:cNvSpPr>
          <p:nvPr/>
        </p:nvSpPr>
        <p:spPr bwMode="auto">
          <a:xfrm>
            <a:off x="8610600" y="5102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13" name="Text Box 38"/>
          <p:cNvSpPr txBox="1">
            <a:spLocks noChangeArrowheads="1"/>
          </p:cNvSpPr>
          <p:nvPr/>
        </p:nvSpPr>
        <p:spPr bwMode="auto">
          <a:xfrm>
            <a:off x="6934200" y="6016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14" name="Text Box 39"/>
          <p:cNvSpPr txBox="1">
            <a:spLocks noChangeArrowheads="1"/>
          </p:cNvSpPr>
          <p:nvPr/>
        </p:nvSpPr>
        <p:spPr bwMode="auto">
          <a:xfrm>
            <a:off x="7696200" y="4873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15" name="Text Box 40"/>
          <p:cNvSpPr txBox="1">
            <a:spLocks noChangeArrowheads="1"/>
          </p:cNvSpPr>
          <p:nvPr/>
        </p:nvSpPr>
        <p:spPr bwMode="auto">
          <a:xfrm>
            <a:off x="6553200" y="4645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16" name="Text Box 41"/>
          <p:cNvSpPr txBox="1">
            <a:spLocks noChangeArrowheads="1"/>
          </p:cNvSpPr>
          <p:nvPr/>
        </p:nvSpPr>
        <p:spPr bwMode="auto">
          <a:xfrm>
            <a:off x="7924800" y="5635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17" name="Text Box 42"/>
          <p:cNvSpPr txBox="1">
            <a:spLocks noChangeArrowheads="1"/>
          </p:cNvSpPr>
          <p:nvPr/>
        </p:nvSpPr>
        <p:spPr bwMode="auto">
          <a:xfrm>
            <a:off x="4343400" y="6172200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Create the superblocks, trace</a:t>
            </a:r>
          </a:p>
          <a:p>
            <a:r>
              <a:rPr lang="en-US" altLang="en-US"/>
              <a:t>threshold is 60%</a:t>
            </a:r>
          </a:p>
        </p:txBody>
      </p:sp>
      <p:sp>
        <p:nvSpPr>
          <p:cNvPr id="24618" name="Rectangle 43"/>
          <p:cNvSpPr>
            <a:spLocks noChangeArrowheads="1"/>
          </p:cNvSpPr>
          <p:nvPr/>
        </p:nvSpPr>
        <p:spPr bwMode="auto">
          <a:xfrm>
            <a:off x="5791200" y="3657600"/>
            <a:ext cx="762000" cy="457200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24619" name="Line 44"/>
          <p:cNvSpPr>
            <a:spLocks noChangeShapeType="1"/>
          </p:cNvSpPr>
          <p:nvPr/>
        </p:nvSpPr>
        <p:spPr bwMode="auto">
          <a:xfrm flipH="1">
            <a:off x="6248400" y="3276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Line 45"/>
          <p:cNvSpPr>
            <a:spLocks noChangeShapeType="1"/>
          </p:cNvSpPr>
          <p:nvPr/>
        </p:nvSpPr>
        <p:spPr bwMode="auto">
          <a:xfrm>
            <a:off x="6172200" y="4114800"/>
            <a:ext cx="2133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Line 46"/>
          <p:cNvSpPr>
            <a:spLocks noChangeShapeType="1"/>
          </p:cNvSpPr>
          <p:nvPr/>
        </p:nvSpPr>
        <p:spPr bwMode="auto">
          <a:xfrm>
            <a:off x="6096000" y="4114800"/>
            <a:ext cx="990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2" name="Rectangle 47"/>
          <p:cNvSpPr>
            <a:spLocks noChangeArrowheads="1"/>
          </p:cNvSpPr>
          <p:nvPr/>
        </p:nvSpPr>
        <p:spPr bwMode="auto">
          <a:xfrm>
            <a:off x="2362200" y="2895600"/>
            <a:ext cx="762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623" name="Rectangle 48"/>
          <p:cNvSpPr>
            <a:spLocks noChangeArrowheads="1"/>
          </p:cNvSpPr>
          <p:nvPr/>
        </p:nvSpPr>
        <p:spPr bwMode="auto">
          <a:xfrm>
            <a:off x="2971800" y="37338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624" name="Rectangle 49"/>
          <p:cNvSpPr>
            <a:spLocks noChangeArrowheads="1"/>
          </p:cNvSpPr>
          <p:nvPr/>
        </p:nvSpPr>
        <p:spPr bwMode="auto">
          <a:xfrm>
            <a:off x="1447800" y="5257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625" name="Line 50"/>
          <p:cNvSpPr>
            <a:spLocks noChangeShapeType="1"/>
          </p:cNvSpPr>
          <p:nvPr/>
        </p:nvSpPr>
        <p:spPr bwMode="auto">
          <a:xfrm>
            <a:off x="2667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Rectangle 51"/>
          <p:cNvSpPr>
            <a:spLocks noChangeArrowheads="1"/>
          </p:cNvSpPr>
          <p:nvPr/>
        </p:nvSpPr>
        <p:spPr bwMode="auto">
          <a:xfrm>
            <a:off x="2362200" y="4419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627" name="Line 52"/>
          <p:cNvSpPr>
            <a:spLocks noChangeShapeType="1"/>
          </p:cNvSpPr>
          <p:nvPr/>
        </p:nvSpPr>
        <p:spPr bwMode="auto">
          <a:xfrm flipH="1">
            <a:off x="3429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Rectangle 53"/>
          <p:cNvSpPr>
            <a:spLocks noChangeArrowheads="1"/>
          </p:cNvSpPr>
          <p:nvPr/>
        </p:nvSpPr>
        <p:spPr bwMode="auto">
          <a:xfrm>
            <a:off x="2971800" y="2133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629" name="Line 54"/>
          <p:cNvSpPr>
            <a:spLocks noChangeShapeType="1"/>
          </p:cNvSpPr>
          <p:nvPr/>
        </p:nvSpPr>
        <p:spPr bwMode="auto">
          <a:xfrm flipH="1">
            <a:off x="27432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55"/>
          <p:cNvSpPr>
            <a:spLocks noChangeShapeType="1"/>
          </p:cNvSpPr>
          <p:nvPr/>
        </p:nvSpPr>
        <p:spPr bwMode="auto">
          <a:xfrm>
            <a:off x="33528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Rectangle 56"/>
          <p:cNvSpPr>
            <a:spLocks noChangeArrowheads="1"/>
          </p:cNvSpPr>
          <p:nvPr/>
        </p:nvSpPr>
        <p:spPr bwMode="auto">
          <a:xfrm>
            <a:off x="3581400" y="2895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632" name="Text Box 57"/>
          <p:cNvSpPr txBox="1">
            <a:spLocks noChangeArrowheads="1"/>
          </p:cNvSpPr>
          <p:nvPr/>
        </p:nvSpPr>
        <p:spPr bwMode="auto">
          <a:xfrm>
            <a:off x="26670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633" name="Text Box 58"/>
          <p:cNvSpPr txBox="1">
            <a:spLocks noChangeArrowheads="1"/>
          </p:cNvSpPr>
          <p:nvPr/>
        </p:nvSpPr>
        <p:spPr bwMode="auto">
          <a:xfrm>
            <a:off x="37338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634" name="Line 59"/>
          <p:cNvSpPr>
            <a:spLocks noChangeShapeType="1"/>
          </p:cNvSpPr>
          <p:nvPr/>
        </p:nvSpPr>
        <p:spPr bwMode="auto">
          <a:xfrm>
            <a:off x="33528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5" name="Text Box 60"/>
          <p:cNvSpPr txBox="1">
            <a:spLocks noChangeArrowheads="1"/>
          </p:cNvSpPr>
          <p:nvPr/>
        </p:nvSpPr>
        <p:spPr bwMode="auto">
          <a:xfrm>
            <a:off x="33528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4636" name="Text Box 61"/>
          <p:cNvSpPr txBox="1">
            <a:spLocks noChangeArrowheads="1"/>
          </p:cNvSpPr>
          <p:nvPr/>
        </p:nvSpPr>
        <p:spPr bwMode="auto">
          <a:xfrm>
            <a:off x="6096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4637" name="Text Box 62"/>
          <p:cNvSpPr txBox="1">
            <a:spLocks noChangeArrowheads="1"/>
          </p:cNvSpPr>
          <p:nvPr/>
        </p:nvSpPr>
        <p:spPr bwMode="auto">
          <a:xfrm>
            <a:off x="25146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638" name="Text Box 63"/>
          <p:cNvSpPr txBox="1">
            <a:spLocks noChangeArrowheads="1"/>
          </p:cNvSpPr>
          <p:nvPr/>
        </p:nvSpPr>
        <p:spPr bwMode="auto">
          <a:xfrm>
            <a:off x="38100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639" name="Rectangle 64"/>
          <p:cNvSpPr>
            <a:spLocks noChangeArrowheads="1"/>
          </p:cNvSpPr>
          <p:nvPr/>
        </p:nvSpPr>
        <p:spPr bwMode="auto">
          <a:xfrm>
            <a:off x="3581400" y="44196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640" name="Line 65"/>
          <p:cNvSpPr>
            <a:spLocks noChangeShapeType="1"/>
          </p:cNvSpPr>
          <p:nvPr/>
        </p:nvSpPr>
        <p:spPr bwMode="auto">
          <a:xfrm>
            <a:off x="1600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1" name="Line 66"/>
          <p:cNvSpPr>
            <a:spLocks noChangeShapeType="1"/>
          </p:cNvSpPr>
          <p:nvPr/>
        </p:nvSpPr>
        <p:spPr bwMode="auto">
          <a:xfrm flipH="1">
            <a:off x="12192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2" name="Line 67"/>
          <p:cNvSpPr>
            <a:spLocks noChangeShapeType="1"/>
          </p:cNvSpPr>
          <p:nvPr/>
        </p:nvSpPr>
        <p:spPr bwMode="auto">
          <a:xfrm flipV="1">
            <a:off x="12192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3" name="Line 68"/>
          <p:cNvSpPr>
            <a:spLocks noChangeShapeType="1"/>
          </p:cNvSpPr>
          <p:nvPr/>
        </p:nvSpPr>
        <p:spPr bwMode="auto">
          <a:xfrm>
            <a:off x="12192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4" name="Line 69"/>
          <p:cNvSpPr>
            <a:spLocks noChangeShapeType="1"/>
          </p:cNvSpPr>
          <p:nvPr/>
        </p:nvSpPr>
        <p:spPr bwMode="auto">
          <a:xfrm>
            <a:off x="16002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5" name="Rectangle 70"/>
          <p:cNvSpPr>
            <a:spLocks noChangeArrowheads="1"/>
          </p:cNvSpPr>
          <p:nvPr/>
        </p:nvSpPr>
        <p:spPr bwMode="auto">
          <a:xfrm>
            <a:off x="2590800" y="52578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4646" name="Rectangle 71"/>
          <p:cNvSpPr>
            <a:spLocks noChangeArrowheads="1"/>
          </p:cNvSpPr>
          <p:nvPr/>
        </p:nvSpPr>
        <p:spPr bwMode="auto">
          <a:xfrm>
            <a:off x="3200400" y="6324600"/>
            <a:ext cx="762000" cy="4572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4647" name="Line 72"/>
          <p:cNvSpPr>
            <a:spLocks noChangeShapeType="1"/>
          </p:cNvSpPr>
          <p:nvPr/>
        </p:nvSpPr>
        <p:spPr bwMode="auto">
          <a:xfrm flipH="1">
            <a:off x="18288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8" name="Line 73"/>
          <p:cNvSpPr>
            <a:spLocks noChangeShapeType="1"/>
          </p:cNvSpPr>
          <p:nvPr/>
        </p:nvSpPr>
        <p:spPr bwMode="auto">
          <a:xfrm>
            <a:off x="27432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9" name="Line 74"/>
          <p:cNvSpPr>
            <a:spLocks noChangeShapeType="1"/>
          </p:cNvSpPr>
          <p:nvPr/>
        </p:nvSpPr>
        <p:spPr bwMode="auto">
          <a:xfrm>
            <a:off x="18288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0" name="Line 75"/>
          <p:cNvSpPr>
            <a:spLocks noChangeShapeType="1"/>
          </p:cNvSpPr>
          <p:nvPr/>
        </p:nvSpPr>
        <p:spPr bwMode="auto">
          <a:xfrm>
            <a:off x="29718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1" name="Line 76"/>
          <p:cNvSpPr>
            <a:spLocks noChangeShapeType="1"/>
          </p:cNvSpPr>
          <p:nvPr/>
        </p:nvSpPr>
        <p:spPr bwMode="auto">
          <a:xfrm flipH="1">
            <a:off x="35814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2" name="Line 77"/>
          <p:cNvSpPr>
            <a:spLocks noChangeShapeType="1"/>
          </p:cNvSpPr>
          <p:nvPr/>
        </p:nvSpPr>
        <p:spPr bwMode="auto">
          <a:xfrm flipH="1">
            <a:off x="27432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3" name="Line 78"/>
          <p:cNvSpPr>
            <a:spLocks noChangeShapeType="1"/>
          </p:cNvSpPr>
          <p:nvPr/>
        </p:nvSpPr>
        <p:spPr bwMode="auto">
          <a:xfrm>
            <a:off x="33528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4" name="Text Box 79"/>
          <p:cNvSpPr txBox="1">
            <a:spLocks noChangeArrowheads="1"/>
          </p:cNvSpPr>
          <p:nvPr/>
        </p:nvSpPr>
        <p:spPr bwMode="auto">
          <a:xfrm>
            <a:off x="25146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24655" name="Text Box 80"/>
          <p:cNvSpPr txBox="1">
            <a:spLocks noChangeArrowheads="1"/>
          </p:cNvSpPr>
          <p:nvPr/>
        </p:nvSpPr>
        <p:spPr bwMode="auto">
          <a:xfrm>
            <a:off x="38100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56" name="Text Box 81"/>
          <p:cNvSpPr txBox="1">
            <a:spLocks noChangeArrowheads="1"/>
          </p:cNvSpPr>
          <p:nvPr/>
        </p:nvSpPr>
        <p:spPr bwMode="auto">
          <a:xfrm>
            <a:off x="38862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57" name="Text Box 82"/>
          <p:cNvSpPr txBox="1">
            <a:spLocks noChangeArrowheads="1"/>
          </p:cNvSpPr>
          <p:nvPr/>
        </p:nvSpPr>
        <p:spPr bwMode="auto">
          <a:xfrm>
            <a:off x="22098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58" name="Text Box 83"/>
          <p:cNvSpPr txBox="1">
            <a:spLocks noChangeArrowheads="1"/>
          </p:cNvSpPr>
          <p:nvPr/>
        </p:nvSpPr>
        <p:spPr bwMode="auto">
          <a:xfrm>
            <a:off x="29718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59" name="Text Box 84"/>
          <p:cNvSpPr txBox="1">
            <a:spLocks noChangeArrowheads="1"/>
          </p:cNvSpPr>
          <p:nvPr/>
        </p:nvSpPr>
        <p:spPr bwMode="auto">
          <a:xfrm>
            <a:off x="18288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60" name="Text Box 85"/>
          <p:cNvSpPr txBox="1">
            <a:spLocks noChangeArrowheads="1"/>
          </p:cNvSpPr>
          <p:nvPr/>
        </p:nvSpPr>
        <p:spPr bwMode="auto">
          <a:xfrm>
            <a:off x="32004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61" name="AutoShape 86"/>
          <p:cNvSpPr>
            <a:spLocks noChangeArrowheads="1"/>
          </p:cNvSpPr>
          <p:nvPr/>
        </p:nvSpPr>
        <p:spPr bwMode="auto">
          <a:xfrm>
            <a:off x="4724400" y="4038600"/>
            <a:ext cx="7620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62" name="Text Box 87"/>
          <p:cNvSpPr txBox="1">
            <a:spLocks noChangeArrowheads="1"/>
          </p:cNvSpPr>
          <p:nvPr/>
        </p:nvSpPr>
        <p:spPr bwMode="auto">
          <a:xfrm>
            <a:off x="6324600" y="4191000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10.2</a:t>
            </a:r>
          </a:p>
        </p:txBody>
      </p:sp>
      <p:sp>
        <p:nvSpPr>
          <p:cNvPr id="24663" name="Text Box 88"/>
          <p:cNvSpPr txBox="1">
            <a:spLocks noChangeArrowheads="1"/>
          </p:cNvSpPr>
          <p:nvPr/>
        </p:nvSpPr>
        <p:spPr bwMode="auto">
          <a:xfrm>
            <a:off x="6629400" y="3810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9.8</a:t>
            </a:r>
          </a:p>
        </p:txBody>
      </p:sp>
      <p:sp>
        <p:nvSpPr>
          <p:cNvPr id="24664" name="Text Box 90"/>
          <p:cNvSpPr txBox="1">
            <a:spLocks noChangeArrowheads="1"/>
          </p:cNvSpPr>
          <p:nvPr/>
        </p:nvSpPr>
        <p:spPr bwMode="auto">
          <a:xfrm>
            <a:off x="517525" y="2095500"/>
            <a:ext cx="2152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Each color represents</a:t>
            </a:r>
          </a:p>
          <a:p>
            <a:r>
              <a:rPr lang="en-US" altLang="en-US"/>
              <a:t>a trace.</a:t>
            </a:r>
          </a:p>
        </p:txBody>
      </p:sp>
      <p:sp>
        <p:nvSpPr>
          <p:cNvPr id="24665" name="Text Box 91"/>
          <p:cNvSpPr txBox="1">
            <a:spLocks noChangeArrowheads="1"/>
          </p:cNvSpPr>
          <p:nvPr/>
        </p:nvSpPr>
        <p:spPr bwMode="auto">
          <a:xfrm>
            <a:off x="4724400" y="1524000"/>
            <a:ext cx="2540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 convert trace 1-3-4</a:t>
            </a:r>
          </a:p>
          <a:p>
            <a:r>
              <a:rPr lang="en-US" altLang="en-US"/>
              <a:t>into a superblock, BB4</a:t>
            </a:r>
          </a:p>
          <a:p>
            <a:r>
              <a:rPr lang="en-US" altLang="en-US"/>
              <a:t>is duplicated and the</a:t>
            </a:r>
          </a:p>
          <a:p>
            <a:r>
              <a:rPr lang="en-US" altLang="en-US"/>
              <a:t>edge weights are adjusted</a:t>
            </a:r>
          </a:p>
        </p:txBody>
      </p:sp>
    </p:spTree>
    <p:extLst>
      <p:ext uri="{BB962C8B-B14F-4D97-AF65-F5344CB8AC3E}">
        <p14:creationId xmlns:p14="http://schemas.microsoft.com/office/powerpoint/2010/main" val="270849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z="2800" smtClean="0"/>
              <a:t>An Alternative to Branches: Predicated Execution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Hardware mechanism that allows operations to be conditionally executed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Add an additional boolean source operand (predicate)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ADD r1, r2, r3 if p1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if (p1 is True), r1 = r2 + r3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else if (p1 is False), do nothing (Add treated like a NOP)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p1 referred to as the </a:t>
            </a:r>
            <a:r>
              <a:rPr lang="en-US" altLang="en-US" u="sng" smtClean="0"/>
              <a:t>guarding predicate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Predicated on True means always executed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Omitted predicated also means always executed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Provides compiler with an alternative to using branches to selectively execute operations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statements in the source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Realize with branches in the assembly code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Could also realize with conditional instructions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Or use a combination of both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Predicated Execution Example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7315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772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620000" y="2133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0104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76962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190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668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200400" y="35052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7239000" y="4267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19600" y="4264025"/>
            <a:ext cx="16367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733800" y="4264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657600" y="62484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676400" y="4721225"/>
            <a:ext cx="1169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About Nested If-then-else’s?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6962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086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7772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8229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80772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74676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4676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69342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066800" y="22828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886200" y="2359025"/>
            <a:ext cx="17208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bgt a, 25, L3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L3: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200400" y="23590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429000" y="5181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762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6858000" y="43434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8001000" y="4343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>
            <a:off x="8305800" y="3581400"/>
            <a:ext cx="3048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Nested If-then-else’s – No Problem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5970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239000" y="1676400"/>
            <a:ext cx="762000" cy="2438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038600" y="1673225"/>
            <a:ext cx="183991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p5 = a &gt;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p6 = a &lt;=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352800" y="16732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971800" y="44958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762000" y="5330825"/>
            <a:ext cx="71437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What do we assume to make this work ??</a:t>
            </a:r>
          </a:p>
          <a:p>
            <a:r>
              <a:rPr lang="en-US" altLang="en-US" sz="2000"/>
              <a:t>	if p2 is False, both p5 and p6 are False</a:t>
            </a:r>
          </a:p>
          <a:p>
            <a:r>
              <a:rPr lang="en-US" altLang="en-US" sz="2000"/>
              <a:t>So, predicate setting instruction should set result to False if guarding</a:t>
            </a:r>
          </a:p>
          <a:p>
            <a:r>
              <a:rPr lang="en-US" altLang="en-US" sz="2000"/>
              <a:t>predicate is false!!!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Natural Loops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Cycle suitable for optimization</a:t>
            </a:r>
          </a:p>
          <a:p>
            <a:pPr lvl="1"/>
            <a:r>
              <a:rPr lang="en-US" altLang="en-US" sz="2400" smtClean="0"/>
              <a:t>Discuss optimizations later</a:t>
            </a:r>
          </a:p>
          <a:p>
            <a:r>
              <a:rPr lang="en-US" altLang="en-US" sz="2800" smtClean="0"/>
              <a:t>2 properties</a:t>
            </a:r>
          </a:p>
          <a:p>
            <a:pPr lvl="1"/>
            <a:r>
              <a:rPr lang="en-US" altLang="en-US" sz="2400" smtClean="0"/>
              <a:t>Single entry point called the </a:t>
            </a:r>
            <a:r>
              <a:rPr lang="en-US" altLang="en-US" sz="2400" u="sng" smtClean="0"/>
              <a:t>header</a:t>
            </a:r>
          </a:p>
          <a:p>
            <a:pPr lvl="2"/>
            <a:r>
              <a:rPr lang="en-US" altLang="en-US" sz="2000" smtClean="0"/>
              <a:t>Header </a:t>
            </a:r>
            <a:r>
              <a:rPr lang="en-US" altLang="en-US" sz="2000" u="sng" smtClean="0"/>
              <a:t>dominates</a:t>
            </a:r>
            <a:r>
              <a:rPr lang="en-US" altLang="en-US" sz="2000" smtClean="0"/>
              <a:t> all blocks in the loop</a:t>
            </a:r>
          </a:p>
          <a:p>
            <a:pPr lvl="1"/>
            <a:r>
              <a:rPr lang="en-US" altLang="en-US" sz="2400" smtClean="0"/>
              <a:t>Must be one way to iterate the loop (ie at least 1 path back to the header from within the loop) called a </a:t>
            </a:r>
            <a:r>
              <a:rPr lang="en-US" altLang="en-US" sz="2400" u="sng" smtClean="0"/>
              <a:t>backedge</a:t>
            </a:r>
          </a:p>
          <a:p>
            <a:r>
              <a:rPr lang="en-US" altLang="en-US" sz="2800" smtClean="0"/>
              <a:t>Backedge detection</a:t>
            </a:r>
          </a:p>
          <a:p>
            <a:pPr lvl="1"/>
            <a:r>
              <a:rPr lang="en-US" altLang="en-US" sz="2400" smtClean="0"/>
              <a:t>Edge, x</a:t>
            </a:r>
            <a:r>
              <a:rPr lang="en-US" altLang="en-US" sz="2400" smtClean="0">
                <a:sym typeface="Wingdings" panose="05000000000000000000" pitchFamily="2" charset="2"/>
              </a:rPr>
              <a:t> y where the target (y) dominates the source (x)</a:t>
            </a: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952788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534400" cy="615950"/>
          </a:xfrm>
        </p:spPr>
        <p:txBody>
          <a:bodyPr/>
          <a:lstStyle/>
          <a:p>
            <a:r>
              <a:rPr lang="en-US" altLang="en-US" smtClean="0"/>
              <a:t>Benefits/Costs of Predicated Execution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600200" y="205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990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6764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133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1981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1371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13716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2057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886200" y="1905000"/>
            <a:ext cx="762000" cy="3733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066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7526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209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20574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1447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14478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2133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638800" y="1978025"/>
            <a:ext cx="33337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Benefits:</a:t>
            </a:r>
          </a:p>
          <a:p>
            <a:r>
              <a:rPr lang="en-US" altLang="en-US"/>
              <a:t>- No branches,  no mispredicts</a:t>
            </a:r>
          </a:p>
          <a:p>
            <a:r>
              <a:rPr lang="en-US" altLang="en-US"/>
              <a:t>- Can freely reorder independent</a:t>
            </a:r>
          </a:p>
          <a:p>
            <a:r>
              <a:rPr lang="en-US" altLang="en-US"/>
              <a:t>operations in the predicated block</a:t>
            </a:r>
          </a:p>
          <a:p>
            <a:r>
              <a:rPr lang="en-US" altLang="en-US"/>
              <a:t>- Overlap BB2 with BB5 and BB6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Costs (execute all paths)</a:t>
            </a:r>
          </a:p>
          <a:p>
            <a:pPr>
              <a:buFontTx/>
              <a:buChar char="-"/>
            </a:pPr>
            <a:r>
              <a:rPr lang="en-US" altLang="en-US"/>
              <a:t>worst case schedule length</a:t>
            </a:r>
          </a:p>
          <a:p>
            <a:pPr>
              <a:buFontTx/>
              <a:buChar char="-"/>
            </a:pPr>
            <a:r>
              <a:rPr lang="en-US" altLang="en-US"/>
              <a:t>worst case resources required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started ASAP.  If you haven’t done HW0, you are falling behind!</a:t>
            </a:r>
          </a:p>
          <a:p>
            <a:r>
              <a:rPr lang="en-US" dirty="0" smtClean="0"/>
              <a:t>Easy to do, but hard to start because of newness</a:t>
            </a:r>
          </a:p>
          <a:p>
            <a:pPr lvl="1"/>
            <a:r>
              <a:rPr lang="en-US" dirty="0" smtClean="0"/>
              <a:t>Look for piazza post for help</a:t>
            </a:r>
          </a:p>
          <a:p>
            <a:pPr lvl="2"/>
            <a:r>
              <a:rPr lang="en-US" dirty="0" smtClean="0"/>
              <a:t>Skeleton code</a:t>
            </a:r>
          </a:p>
          <a:p>
            <a:pPr lvl="2"/>
            <a:r>
              <a:rPr lang="en-US" dirty="0" smtClean="0"/>
              <a:t>How to run profiler</a:t>
            </a:r>
          </a:p>
          <a:p>
            <a:pPr lvl="2"/>
            <a:r>
              <a:rPr lang="en-US" dirty="0" smtClean="0"/>
              <a:t>Simple example with opcode stats</a:t>
            </a:r>
          </a:p>
          <a:p>
            <a:pPr lvl="1"/>
            <a:r>
              <a:rPr lang="en-US" dirty="0" smtClean="0"/>
              <a:t>Talk to the GSIs if you </a:t>
            </a:r>
            <a:r>
              <a:rPr lang="en-US" smtClean="0"/>
              <a:t>are stuck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8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</a:t>
            </a:r>
            <a:r>
              <a:rPr lang="en-US" altLang="en-US" dirty="0" err="1" smtClean="0"/>
              <a:t>Backedge</a:t>
            </a:r>
            <a:r>
              <a:rPr lang="en-US" altLang="en-US" dirty="0" smtClean="0"/>
              <a:t> Example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71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triangl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72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5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3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4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triangl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5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7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8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9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90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triangl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96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Important Parts of a Loop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Header, LoopBB</a:t>
            </a:r>
          </a:p>
          <a:p>
            <a:r>
              <a:rPr lang="en-US" altLang="en-US" smtClean="0"/>
              <a:t>Backedges, BackedgeBB</a:t>
            </a:r>
          </a:p>
          <a:p>
            <a:r>
              <a:rPr lang="en-US" altLang="en-US" smtClean="0"/>
              <a:t>Exitedges, ExitBB</a:t>
            </a:r>
          </a:p>
          <a:p>
            <a:pPr lvl="1"/>
            <a:r>
              <a:rPr lang="en-US" altLang="en-US" smtClean="0"/>
              <a:t>For each LoopBB, examine each outgoing edge</a:t>
            </a:r>
          </a:p>
          <a:p>
            <a:pPr lvl="1"/>
            <a:r>
              <a:rPr lang="en-US" altLang="en-US" smtClean="0"/>
              <a:t>If the edge is to a BB not in LoopBB, then its an exit</a:t>
            </a:r>
          </a:p>
          <a:p>
            <a:r>
              <a:rPr lang="en-US" altLang="en-US" smtClean="0"/>
              <a:t>Preheader (Preloop)</a:t>
            </a:r>
          </a:p>
          <a:p>
            <a:pPr lvl="1"/>
            <a:r>
              <a:rPr lang="en-US" altLang="en-US" smtClean="0"/>
              <a:t>New block before the header (falls through to header)</a:t>
            </a:r>
          </a:p>
          <a:p>
            <a:pPr lvl="1"/>
            <a:r>
              <a:rPr lang="en-US" altLang="en-US" smtClean="0"/>
              <a:t>Whenever you invoke the loop, preheader executed</a:t>
            </a:r>
          </a:p>
          <a:p>
            <a:pPr lvl="1"/>
            <a:r>
              <a:rPr lang="en-US" altLang="en-US" smtClean="0"/>
              <a:t>Whenever you iterate the loop, preheader NOT executed</a:t>
            </a:r>
          </a:p>
          <a:p>
            <a:pPr lvl="1"/>
            <a:r>
              <a:rPr lang="en-US" altLang="en-US" smtClean="0"/>
              <a:t>All edges entering header</a:t>
            </a:r>
          </a:p>
          <a:p>
            <a:pPr lvl="2"/>
            <a:r>
              <a:rPr lang="en-US" altLang="en-US" smtClean="0"/>
              <a:t>Backedges – no change</a:t>
            </a:r>
          </a:p>
          <a:p>
            <a:pPr lvl="2"/>
            <a:r>
              <a:rPr lang="en-US" altLang="en-US" smtClean="0"/>
              <a:t>All others, retarget to preheader</a:t>
            </a:r>
          </a:p>
          <a:p>
            <a:r>
              <a:rPr lang="en-US" altLang="en-US" smtClean="0"/>
              <a:t>Postheader (Postloop) - analogous</a:t>
            </a:r>
          </a:p>
        </p:txBody>
      </p:sp>
    </p:spTree>
    <p:extLst>
      <p:ext uri="{BB962C8B-B14F-4D97-AF65-F5344CB8AC3E}">
        <p14:creationId xmlns:p14="http://schemas.microsoft.com/office/powerpoint/2010/main" val="2835921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Find the </a:t>
            </a:r>
            <a:r>
              <a:rPr lang="en-US" altLang="en-US" dirty="0" err="1" smtClean="0"/>
              <a:t>Preheaders</a:t>
            </a:r>
            <a:r>
              <a:rPr lang="en-US" altLang="en-US" dirty="0" smtClean="0"/>
              <a:t> for each Loop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3622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362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7432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819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362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7432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2743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12192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23622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7432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27432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25908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5908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20574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20574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20574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5146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3622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27432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23622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19812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28956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28956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41148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28956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28956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33528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33528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30480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30480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 flipV="1">
            <a:off x="37338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24384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 flipH="1">
            <a:off x="17526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 flipV="1">
            <a:off x="17526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>
            <a:off x="17526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>
            <a:off x="2514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1" name="AutoShape 39"/>
          <p:cNvSpPr>
            <a:spLocks noChangeArrowheads="1"/>
          </p:cNvSpPr>
          <p:nvPr/>
        </p:nvSpPr>
        <p:spPr bwMode="auto">
          <a:xfrm>
            <a:off x="4343400" y="3733800"/>
            <a:ext cx="1143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8232" name="Rectangle 3"/>
          <p:cNvSpPr>
            <a:spLocks noChangeArrowheads="1"/>
          </p:cNvSpPr>
          <p:nvPr/>
        </p:nvSpPr>
        <p:spPr bwMode="auto">
          <a:xfrm>
            <a:off x="6705600" y="25415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8233" name="Rectangle 4"/>
          <p:cNvSpPr>
            <a:spLocks noChangeArrowheads="1"/>
          </p:cNvSpPr>
          <p:nvPr/>
        </p:nvSpPr>
        <p:spPr bwMode="auto">
          <a:xfrm>
            <a:off x="6667500" y="39131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8234" name="Line 5"/>
          <p:cNvSpPr>
            <a:spLocks noChangeShapeType="1"/>
          </p:cNvSpPr>
          <p:nvPr/>
        </p:nvSpPr>
        <p:spPr bwMode="auto">
          <a:xfrm>
            <a:off x="7086600" y="2998788"/>
            <a:ext cx="6350" cy="249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5" name="Rectangle 6"/>
          <p:cNvSpPr>
            <a:spLocks noChangeArrowheads="1"/>
          </p:cNvSpPr>
          <p:nvPr/>
        </p:nvSpPr>
        <p:spPr bwMode="auto">
          <a:xfrm>
            <a:off x="7124700" y="46751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8236" name="Rectangle 7"/>
          <p:cNvSpPr>
            <a:spLocks noChangeArrowheads="1"/>
          </p:cNvSpPr>
          <p:nvPr/>
        </p:nvSpPr>
        <p:spPr bwMode="auto">
          <a:xfrm>
            <a:off x="6667500" y="54371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8237" name="Line 8"/>
          <p:cNvSpPr>
            <a:spLocks noChangeShapeType="1"/>
          </p:cNvSpPr>
          <p:nvPr/>
        </p:nvSpPr>
        <p:spPr bwMode="auto">
          <a:xfrm>
            <a:off x="7048500" y="4370388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8" name="Line 9"/>
          <p:cNvSpPr>
            <a:spLocks noChangeShapeType="1"/>
          </p:cNvSpPr>
          <p:nvPr/>
        </p:nvSpPr>
        <p:spPr bwMode="auto">
          <a:xfrm flipH="1">
            <a:off x="7048500" y="5132388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9" name="Oval 10"/>
          <p:cNvSpPr>
            <a:spLocks noChangeArrowheads="1"/>
          </p:cNvSpPr>
          <p:nvPr/>
        </p:nvSpPr>
        <p:spPr bwMode="auto">
          <a:xfrm>
            <a:off x="5562600" y="1779588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8240" name="Oval 11"/>
          <p:cNvSpPr>
            <a:spLocks noChangeArrowheads="1"/>
          </p:cNvSpPr>
          <p:nvPr/>
        </p:nvSpPr>
        <p:spPr bwMode="auto">
          <a:xfrm>
            <a:off x="6667500" y="6961188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8241" name="Line 12"/>
          <p:cNvSpPr>
            <a:spLocks noChangeShapeType="1"/>
          </p:cNvSpPr>
          <p:nvPr/>
        </p:nvSpPr>
        <p:spPr bwMode="auto">
          <a:xfrm>
            <a:off x="7086600" y="22367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2" name="Line 13"/>
          <p:cNvSpPr>
            <a:spLocks noChangeShapeType="1"/>
          </p:cNvSpPr>
          <p:nvPr/>
        </p:nvSpPr>
        <p:spPr bwMode="auto">
          <a:xfrm>
            <a:off x="7048500" y="6656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3" name="Line 14"/>
          <p:cNvSpPr>
            <a:spLocks noChangeShapeType="1"/>
          </p:cNvSpPr>
          <p:nvPr/>
        </p:nvSpPr>
        <p:spPr bwMode="auto">
          <a:xfrm>
            <a:off x="6896100" y="4370388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4" name="Line 15"/>
          <p:cNvSpPr>
            <a:spLocks noChangeShapeType="1"/>
          </p:cNvSpPr>
          <p:nvPr/>
        </p:nvSpPr>
        <p:spPr bwMode="auto">
          <a:xfrm>
            <a:off x="6896100" y="58943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5" name="Line 16"/>
          <p:cNvSpPr>
            <a:spLocks noChangeShapeType="1"/>
          </p:cNvSpPr>
          <p:nvPr/>
        </p:nvSpPr>
        <p:spPr bwMode="auto">
          <a:xfrm flipH="1">
            <a:off x="6362700" y="6046788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6" name="Line 17"/>
          <p:cNvSpPr>
            <a:spLocks noChangeShapeType="1"/>
          </p:cNvSpPr>
          <p:nvPr/>
        </p:nvSpPr>
        <p:spPr bwMode="auto">
          <a:xfrm flipV="1">
            <a:off x="6362700" y="3760788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7" name="Line 18"/>
          <p:cNvSpPr>
            <a:spLocks noChangeShapeType="1"/>
          </p:cNvSpPr>
          <p:nvPr/>
        </p:nvSpPr>
        <p:spPr bwMode="auto">
          <a:xfrm>
            <a:off x="6362700" y="3760788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8" name="Line 19"/>
          <p:cNvSpPr>
            <a:spLocks noChangeShapeType="1"/>
          </p:cNvSpPr>
          <p:nvPr/>
        </p:nvSpPr>
        <p:spPr bwMode="auto">
          <a:xfrm>
            <a:off x="6819900" y="37607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9" name="Rectangle 20"/>
          <p:cNvSpPr>
            <a:spLocks noChangeArrowheads="1"/>
          </p:cNvSpPr>
          <p:nvPr/>
        </p:nvSpPr>
        <p:spPr bwMode="auto">
          <a:xfrm>
            <a:off x="6667500" y="61991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8250" name="Line 21"/>
          <p:cNvSpPr>
            <a:spLocks noChangeShapeType="1"/>
          </p:cNvSpPr>
          <p:nvPr/>
        </p:nvSpPr>
        <p:spPr bwMode="auto">
          <a:xfrm>
            <a:off x="7048500" y="5894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1" name="Rectangle 22"/>
          <p:cNvSpPr>
            <a:spLocks noChangeArrowheads="1"/>
          </p:cNvSpPr>
          <p:nvPr/>
        </p:nvSpPr>
        <p:spPr bwMode="auto">
          <a:xfrm>
            <a:off x="6705600" y="1779588"/>
            <a:ext cx="762000" cy="4572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8252" name="Line 23"/>
          <p:cNvSpPr>
            <a:spLocks noChangeShapeType="1"/>
          </p:cNvSpPr>
          <p:nvPr/>
        </p:nvSpPr>
        <p:spPr bwMode="auto">
          <a:xfrm>
            <a:off x="6324600" y="200818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3" name="Line 24"/>
          <p:cNvSpPr>
            <a:spLocks noChangeShapeType="1"/>
          </p:cNvSpPr>
          <p:nvPr/>
        </p:nvSpPr>
        <p:spPr bwMode="auto">
          <a:xfrm>
            <a:off x="7239000" y="2998788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4" name="Line 25"/>
          <p:cNvSpPr>
            <a:spLocks noChangeShapeType="1"/>
          </p:cNvSpPr>
          <p:nvPr/>
        </p:nvSpPr>
        <p:spPr bwMode="auto">
          <a:xfrm>
            <a:off x="7239000" y="307657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5" name="Line 26"/>
          <p:cNvSpPr>
            <a:spLocks noChangeShapeType="1"/>
          </p:cNvSpPr>
          <p:nvPr/>
        </p:nvSpPr>
        <p:spPr bwMode="auto">
          <a:xfrm>
            <a:off x="8420100" y="3074988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6" name="Line 27"/>
          <p:cNvSpPr>
            <a:spLocks noChangeShapeType="1"/>
          </p:cNvSpPr>
          <p:nvPr/>
        </p:nvSpPr>
        <p:spPr bwMode="auto">
          <a:xfrm>
            <a:off x="7200900" y="6046788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7" name="Line 28"/>
          <p:cNvSpPr>
            <a:spLocks noChangeShapeType="1"/>
          </p:cNvSpPr>
          <p:nvPr/>
        </p:nvSpPr>
        <p:spPr bwMode="auto">
          <a:xfrm>
            <a:off x="7200900" y="60467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8" name="Line 29"/>
          <p:cNvSpPr>
            <a:spLocks noChangeShapeType="1"/>
          </p:cNvSpPr>
          <p:nvPr/>
        </p:nvSpPr>
        <p:spPr bwMode="auto">
          <a:xfrm>
            <a:off x="7658100" y="51323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9" name="Line 30"/>
          <p:cNvSpPr>
            <a:spLocks noChangeShapeType="1"/>
          </p:cNvSpPr>
          <p:nvPr/>
        </p:nvSpPr>
        <p:spPr bwMode="auto">
          <a:xfrm>
            <a:off x="7658100" y="528478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0" name="Line 31"/>
          <p:cNvSpPr>
            <a:spLocks noChangeShapeType="1"/>
          </p:cNvSpPr>
          <p:nvPr/>
        </p:nvSpPr>
        <p:spPr bwMode="auto">
          <a:xfrm>
            <a:off x="7353300" y="3760788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1" name="Line 32"/>
          <p:cNvSpPr>
            <a:spLocks noChangeShapeType="1"/>
          </p:cNvSpPr>
          <p:nvPr/>
        </p:nvSpPr>
        <p:spPr bwMode="auto">
          <a:xfrm>
            <a:off x="7353300" y="37607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2" name="Line 33"/>
          <p:cNvSpPr>
            <a:spLocks noChangeShapeType="1"/>
          </p:cNvSpPr>
          <p:nvPr/>
        </p:nvSpPr>
        <p:spPr bwMode="auto">
          <a:xfrm flipV="1">
            <a:off x="8039100" y="3760788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3" name="Line 34"/>
          <p:cNvSpPr>
            <a:spLocks noChangeShapeType="1"/>
          </p:cNvSpPr>
          <p:nvPr/>
        </p:nvSpPr>
        <p:spPr bwMode="auto">
          <a:xfrm>
            <a:off x="6743700" y="66563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4" name="Line 35"/>
          <p:cNvSpPr>
            <a:spLocks noChangeShapeType="1"/>
          </p:cNvSpPr>
          <p:nvPr/>
        </p:nvSpPr>
        <p:spPr bwMode="auto">
          <a:xfrm flipH="1">
            <a:off x="6057900" y="6808788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5" name="Line 36"/>
          <p:cNvSpPr>
            <a:spLocks noChangeShapeType="1"/>
          </p:cNvSpPr>
          <p:nvPr/>
        </p:nvSpPr>
        <p:spPr bwMode="auto">
          <a:xfrm flipV="1">
            <a:off x="6096000" y="2389188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6" name="Line 37"/>
          <p:cNvSpPr>
            <a:spLocks noChangeShapeType="1"/>
          </p:cNvSpPr>
          <p:nvPr/>
        </p:nvSpPr>
        <p:spPr bwMode="auto">
          <a:xfrm>
            <a:off x="6096000" y="2389188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7" name="Line 38"/>
          <p:cNvSpPr>
            <a:spLocks noChangeShapeType="1"/>
          </p:cNvSpPr>
          <p:nvPr/>
        </p:nvSpPr>
        <p:spPr bwMode="auto">
          <a:xfrm>
            <a:off x="6858000" y="23891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8" name="Rectangle 22"/>
          <p:cNvSpPr>
            <a:spLocks noChangeArrowheads="1"/>
          </p:cNvSpPr>
          <p:nvPr/>
        </p:nvSpPr>
        <p:spPr bwMode="auto">
          <a:xfrm>
            <a:off x="6711950" y="3248025"/>
            <a:ext cx="762000" cy="4572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8269" name="Line 5"/>
          <p:cNvSpPr>
            <a:spLocks noChangeShapeType="1"/>
          </p:cNvSpPr>
          <p:nvPr/>
        </p:nvSpPr>
        <p:spPr bwMode="auto">
          <a:xfrm>
            <a:off x="7048500" y="3705225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0" name="TextBox 1"/>
          <p:cNvSpPr txBox="1">
            <a:spLocks noChangeArrowheads="1"/>
          </p:cNvSpPr>
          <p:nvPr/>
        </p:nvSpPr>
        <p:spPr bwMode="auto">
          <a:xfrm>
            <a:off x="7658100" y="1585913"/>
            <a:ext cx="21272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BB7 is the preheader</a:t>
            </a:r>
            <a:br>
              <a:rPr lang="en-US" altLang="en-US"/>
            </a:br>
            <a:r>
              <a:rPr lang="en-US" altLang="en-US"/>
              <a:t>for the inner loop</a:t>
            </a:r>
          </a:p>
          <a:p>
            <a:endParaRPr lang="en-US" altLang="en-US"/>
          </a:p>
          <a:p>
            <a:r>
              <a:rPr lang="en-US" altLang="en-US"/>
              <a:t>BB1 is the preheader</a:t>
            </a:r>
            <a:br>
              <a:rPr lang="en-US" altLang="en-US"/>
            </a:br>
            <a:r>
              <a:rPr lang="en-US" altLang="en-US"/>
              <a:t>for the outer loop</a:t>
            </a:r>
          </a:p>
        </p:txBody>
      </p:sp>
    </p:spTree>
    <p:extLst>
      <p:ext uri="{BB962C8B-B14F-4D97-AF65-F5344CB8AC3E}">
        <p14:creationId xmlns:p14="http://schemas.microsoft.com/office/powerpoint/2010/main" val="188256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Characteristics of a Loop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Nesting (generally within a procedure scope)</a:t>
            </a:r>
          </a:p>
          <a:p>
            <a:pPr lvl="1"/>
            <a:r>
              <a:rPr lang="en-US" altLang="en-US" sz="2400" smtClean="0"/>
              <a:t>Inner loop – Loop with no loops contained within it</a:t>
            </a:r>
          </a:p>
          <a:p>
            <a:pPr lvl="1"/>
            <a:r>
              <a:rPr lang="en-US" altLang="en-US" sz="2400" smtClean="0"/>
              <a:t>Outer loop – Loop contained within no other loops</a:t>
            </a:r>
          </a:p>
          <a:p>
            <a:pPr lvl="1"/>
            <a:r>
              <a:rPr lang="en-US" altLang="en-US" sz="2400" smtClean="0"/>
              <a:t>Nesting depth</a:t>
            </a:r>
          </a:p>
          <a:p>
            <a:pPr lvl="2"/>
            <a:r>
              <a:rPr lang="en-US" altLang="en-US" sz="2000" smtClean="0"/>
              <a:t>depth(outer loop) = 1</a:t>
            </a:r>
          </a:p>
          <a:p>
            <a:pPr lvl="2"/>
            <a:r>
              <a:rPr lang="en-US" altLang="en-US" sz="2000" smtClean="0"/>
              <a:t>depth = depth(parent or containing loop) + 1</a:t>
            </a:r>
          </a:p>
          <a:p>
            <a:r>
              <a:rPr lang="en-US" altLang="en-US" sz="2800" smtClean="0"/>
              <a:t>Trip count (average trip count)</a:t>
            </a:r>
          </a:p>
          <a:p>
            <a:pPr lvl="1"/>
            <a:r>
              <a:rPr lang="en-US" altLang="en-US" sz="2400" smtClean="0"/>
              <a:t>How many times (on average) does the loop iterate</a:t>
            </a:r>
          </a:p>
          <a:p>
            <a:pPr lvl="1"/>
            <a:r>
              <a:rPr lang="en-US" altLang="en-US" sz="2400" smtClean="0"/>
              <a:t>for (I=0; I&lt;100; I++) </a:t>
            </a:r>
            <a:r>
              <a:rPr lang="en-US" altLang="en-US" sz="2400" smtClean="0">
                <a:sym typeface="Wingdings" panose="05000000000000000000" pitchFamily="2" charset="2"/>
              </a:rPr>
              <a:t> trip count = 100</a:t>
            </a:r>
          </a:p>
          <a:p>
            <a:pPr lvl="1"/>
            <a:r>
              <a:rPr lang="en-US" altLang="en-US" sz="2400" smtClean="0">
                <a:sym typeface="Wingdings" panose="05000000000000000000" pitchFamily="2" charset="2"/>
              </a:rPr>
              <a:t>With profile info:</a:t>
            </a:r>
          </a:p>
          <a:p>
            <a:pPr lvl="2"/>
            <a:r>
              <a:rPr lang="en-US" altLang="en-US" sz="2200" smtClean="0">
                <a:sym typeface="Wingdings" panose="05000000000000000000" pitchFamily="2" charset="2"/>
              </a:rPr>
              <a:t>Ave trip count = weight(header) / weight(preheader)</a:t>
            </a:r>
            <a:endParaRPr lang="en-US" altLang="en-US" sz="2200" smtClean="0"/>
          </a:p>
        </p:txBody>
      </p:sp>
    </p:spTree>
    <p:extLst>
      <p:ext uri="{BB962C8B-B14F-4D97-AF65-F5344CB8AC3E}">
        <p14:creationId xmlns:p14="http://schemas.microsoft.com/office/powerpoint/2010/main" val="2940959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Trip Count Calculation Example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4800600" y="21320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36" name="Text Box 42"/>
          <p:cNvSpPr txBox="1">
            <a:spLocks noChangeArrowheads="1"/>
          </p:cNvSpPr>
          <p:nvPr/>
        </p:nvSpPr>
        <p:spPr bwMode="auto">
          <a:xfrm>
            <a:off x="4191000" y="39608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600</a:t>
            </a:r>
          </a:p>
        </p:txBody>
      </p:sp>
      <p:sp>
        <p:nvSpPr>
          <p:cNvPr id="29737" name="Text Box 43"/>
          <p:cNvSpPr txBox="1">
            <a:spLocks noChangeArrowheads="1"/>
          </p:cNvSpPr>
          <p:nvPr/>
        </p:nvSpPr>
        <p:spPr bwMode="auto">
          <a:xfrm>
            <a:off x="4724400" y="51054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38" name="Text Box 44"/>
          <p:cNvSpPr txBox="1">
            <a:spLocks noChangeArrowheads="1"/>
          </p:cNvSpPr>
          <p:nvPr/>
        </p:nvSpPr>
        <p:spPr bwMode="auto">
          <a:xfrm>
            <a:off x="5105400" y="3656013"/>
            <a:ext cx="488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2100</a:t>
            </a:r>
          </a:p>
        </p:txBody>
      </p:sp>
      <p:sp>
        <p:nvSpPr>
          <p:cNvPr id="29739" name="Text Box 47"/>
          <p:cNvSpPr txBox="1">
            <a:spLocks noChangeArrowheads="1"/>
          </p:cNvSpPr>
          <p:nvPr/>
        </p:nvSpPr>
        <p:spPr bwMode="auto">
          <a:xfrm>
            <a:off x="6019800" y="4038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140</a:t>
            </a:r>
          </a:p>
        </p:txBody>
      </p:sp>
      <p:sp>
        <p:nvSpPr>
          <p:cNvPr id="29740" name="Text Box 48"/>
          <p:cNvSpPr txBox="1">
            <a:spLocks noChangeArrowheads="1"/>
          </p:cNvSpPr>
          <p:nvPr/>
        </p:nvSpPr>
        <p:spPr bwMode="auto">
          <a:xfrm>
            <a:off x="4419600" y="2895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41" name="Text Box 49"/>
          <p:cNvSpPr txBox="1">
            <a:spLocks noChangeArrowheads="1"/>
          </p:cNvSpPr>
          <p:nvPr/>
        </p:nvSpPr>
        <p:spPr bwMode="auto">
          <a:xfrm>
            <a:off x="3276600" y="40370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480</a:t>
            </a:r>
          </a:p>
        </p:txBody>
      </p:sp>
      <p:sp>
        <p:nvSpPr>
          <p:cNvPr id="29742" name="Text Box 50"/>
          <p:cNvSpPr txBox="1">
            <a:spLocks noChangeArrowheads="1"/>
          </p:cNvSpPr>
          <p:nvPr/>
        </p:nvSpPr>
        <p:spPr bwMode="auto">
          <a:xfrm>
            <a:off x="4800600" y="60182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43" name="Text Box 51"/>
          <p:cNvSpPr txBox="1">
            <a:spLocks noChangeArrowheads="1"/>
          </p:cNvSpPr>
          <p:nvPr/>
        </p:nvSpPr>
        <p:spPr bwMode="auto">
          <a:xfrm>
            <a:off x="5638800" y="35814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1000</a:t>
            </a:r>
          </a:p>
        </p:txBody>
      </p:sp>
      <p:sp>
        <p:nvSpPr>
          <p:cNvPr id="29744" name="Text Box 52"/>
          <p:cNvSpPr txBox="1">
            <a:spLocks noChangeArrowheads="1"/>
          </p:cNvSpPr>
          <p:nvPr/>
        </p:nvSpPr>
        <p:spPr bwMode="auto">
          <a:xfrm>
            <a:off x="3810000" y="53340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1340</a:t>
            </a:r>
          </a:p>
        </p:txBody>
      </p:sp>
      <p:sp>
        <p:nvSpPr>
          <p:cNvPr id="29745" name="Text Box 53"/>
          <p:cNvSpPr txBox="1">
            <a:spLocks noChangeArrowheads="1"/>
          </p:cNvSpPr>
          <p:nvPr/>
        </p:nvSpPr>
        <p:spPr bwMode="auto">
          <a:xfrm>
            <a:off x="4572000" y="44196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1100</a:t>
            </a:r>
          </a:p>
        </p:txBody>
      </p:sp>
      <p:sp>
        <p:nvSpPr>
          <p:cNvPr id="29746" name="Text Box 54"/>
          <p:cNvSpPr txBox="1">
            <a:spLocks noChangeArrowheads="1"/>
          </p:cNvSpPr>
          <p:nvPr/>
        </p:nvSpPr>
        <p:spPr bwMode="auto">
          <a:xfrm>
            <a:off x="669925" y="2857500"/>
            <a:ext cx="2279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Calculate the trip</a:t>
            </a:r>
          </a:p>
          <a:p>
            <a:r>
              <a:rPr lang="en-US" altLang="en-US"/>
              <a:t>counts for all the loops</a:t>
            </a:r>
          </a:p>
          <a:p>
            <a:r>
              <a:rPr lang="en-US" altLang="en-US"/>
              <a:t>in the graph</a:t>
            </a:r>
          </a:p>
        </p:txBody>
      </p:sp>
    </p:spTree>
    <p:extLst>
      <p:ext uri="{BB962C8B-B14F-4D97-AF65-F5344CB8AC3E}">
        <p14:creationId xmlns:p14="http://schemas.microsoft.com/office/powerpoint/2010/main" val="768076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Reducible Flow Graphs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flow graph is </a:t>
            </a:r>
            <a:r>
              <a:rPr lang="en-US" altLang="en-US" u="sng" smtClean="0"/>
              <a:t>reducible</a:t>
            </a:r>
            <a:r>
              <a:rPr lang="en-US" altLang="en-US" smtClean="0"/>
              <a:t> if and only if we can partition the edges into 2 disjoint groups often called forward and back edges with the following properties</a:t>
            </a:r>
          </a:p>
          <a:p>
            <a:pPr lvl="1"/>
            <a:r>
              <a:rPr lang="en-US" altLang="en-US" smtClean="0"/>
              <a:t>The forward edges form an acyclic graph in which every node can be reached from the Entry</a:t>
            </a:r>
          </a:p>
          <a:p>
            <a:pPr lvl="1"/>
            <a:r>
              <a:rPr lang="en-US" altLang="en-US" smtClean="0"/>
              <a:t>The back edges consist only of edges whose destinations dominate their sources</a:t>
            </a:r>
          </a:p>
          <a:p>
            <a:r>
              <a:rPr lang="en-US" altLang="en-US" smtClean="0"/>
              <a:t>More simply – Take a CFG, remove all the backedges (x</a:t>
            </a:r>
            <a:r>
              <a:rPr lang="en-US" altLang="en-US" smtClean="0">
                <a:sym typeface="Wingdings" panose="05000000000000000000" pitchFamily="2" charset="2"/>
              </a:rPr>
              <a:t> y where y dominates x), you should have a </a:t>
            </a:r>
            <a:r>
              <a:rPr lang="en-US" altLang="en-US" u="sng" smtClean="0">
                <a:sym typeface="Wingdings" panose="05000000000000000000" pitchFamily="2" charset="2"/>
              </a:rPr>
              <a:t>connected, acyclic</a:t>
            </a:r>
            <a:r>
              <a:rPr lang="en-US" altLang="en-US" smtClean="0">
                <a:sym typeface="Wingdings" panose="05000000000000000000" pitchFamily="2" charset="2"/>
              </a:rPr>
              <a:t> graph</a:t>
            </a:r>
            <a:endParaRPr lang="en-US" altLang="en-US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029200" y="49530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4958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5626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>
            <a:off x="4800600" y="54102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5410200" y="5410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8006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800600" y="6477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5410200" y="56388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5410200" y="5638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56388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5867400" y="624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>
            <a:off x="5181600" y="6629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5181600" y="5638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50292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0292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7244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60198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6461125" y="5143500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Non-reducible!</a:t>
            </a:r>
          </a:p>
        </p:txBody>
      </p:sp>
    </p:spTree>
    <p:extLst>
      <p:ext uri="{BB962C8B-B14F-4D97-AF65-F5344CB8AC3E}">
        <p14:creationId xmlns:p14="http://schemas.microsoft.com/office/powerpoint/2010/main" val="1334110127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8983</TotalTime>
  <Words>2234</Words>
  <Application>Microsoft Office PowerPoint</Application>
  <PresentationFormat>Custom</PresentationFormat>
  <Paragraphs>714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Hewlett</vt:lpstr>
      <vt:lpstr>Monotype Sorts</vt:lpstr>
      <vt:lpstr>Times New Roman</vt:lpstr>
      <vt:lpstr>Wingdings</vt:lpstr>
      <vt:lpstr>hp new</vt:lpstr>
      <vt:lpstr>EECS 583 – Class 3 Region Formation, Predicated Execution</vt:lpstr>
      <vt:lpstr>Announcements &amp; Reading Material</vt:lpstr>
      <vt:lpstr>From Last Time: Natural Loops </vt:lpstr>
      <vt:lpstr>From Last Time: Backedge Example</vt:lpstr>
      <vt:lpstr>Important Parts of a Loop</vt:lpstr>
      <vt:lpstr>Find the Preheaders for each Loop</vt:lpstr>
      <vt:lpstr>Characteristics of a Loop</vt:lpstr>
      <vt:lpstr>Trip Count Calculation Example</vt:lpstr>
      <vt:lpstr>Reducible Flow Graphs</vt:lpstr>
      <vt:lpstr>Regions</vt:lpstr>
      <vt:lpstr>Regions (2)</vt:lpstr>
      <vt:lpstr>Region Type 1 - Trace</vt:lpstr>
      <vt:lpstr>Linearizing a Trace</vt:lpstr>
      <vt:lpstr>Intelligent Trace Layout for Icache Performance</vt:lpstr>
      <vt:lpstr>Issues With Selecting Traces</vt:lpstr>
      <vt:lpstr>Trace Selection Algorithm</vt:lpstr>
      <vt:lpstr>Best Successor/Predecessor</vt:lpstr>
      <vt:lpstr>Example Problems</vt:lpstr>
      <vt:lpstr>Traces are Nice, But …</vt:lpstr>
      <vt:lpstr>Region Type 2 - Superblock</vt:lpstr>
      <vt:lpstr>Tail Duplication</vt:lpstr>
      <vt:lpstr>Superblock Formation</vt:lpstr>
      <vt:lpstr>Issues with Superblocks</vt:lpstr>
      <vt:lpstr>Class Problem </vt:lpstr>
      <vt:lpstr>Class Problem Solution – Superblock Formation </vt:lpstr>
      <vt:lpstr>An Alternative to Branches: Predicated Execution</vt:lpstr>
      <vt:lpstr>Predicated Execution Example</vt:lpstr>
      <vt:lpstr>What About Nested If-then-else’s?</vt:lpstr>
      <vt:lpstr>Nested If-then-else’s – No Problem</vt:lpstr>
      <vt:lpstr>Benefits/Costs of Predicated Execution</vt:lpstr>
      <vt:lpstr>Homework 1</vt:lpstr>
    </vt:vector>
  </TitlesOfParts>
  <Company>University of Michigan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Scott Mahlke</cp:lastModifiedBy>
  <cp:revision>185</cp:revision>
  <cp:lastPrinted>2001-10-18T06:50:13Z</cp:lastPrinted>
  <dcterms:created xsi:type="dcterms:W3CDTF">1999-01-24T07:45:10Z</dcterms:created>
  <dcterms:modified xsi:type="dcterms:W3CDTF">2021-09-09T20:33:15Z</dcterms:modified>
</cp:coreProperties>
</file>