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Lst>
  <p:notesMasterIdLst>
    <p:notesMasterId r:id="rId36"/>
  </p:notesMasterIdLst>
  <p:handoutMasterIdLst>
    <p:handoutMasterId r:id="rId37"/>
  </p:handoutMasterIdLst>
  <p:sldIdLst>
    <p:sldId id="256" r:id="rId2"/>
    <p:sldId id="408" r:id="rId3"/>
    <p:sldId id="669" r:id="rId4"/>
    <p:sldId id="670" r:id="rId5"/>
    <p:sldId id="671" r:id="rId6"/>
    <p:sldId id="672" r:id="rId7"/>
    <p:sldId id="673" r:id="rId8"/>
    <p:sldId id="675" r:id="rId9"/>
    <p:sldId id="676" r:id="rId10"/>
    <p:sldId id="677" r:id="rId11"/>
    <p:sldId id="678" r:id="rId12"/>
    <p:sldId id="679" r:id="rId13"/>
    <p:sldId id="680" r:id="rId14"/>
    <p:sldId id="681" r:id="rId15"/>
    <p:sldId id="682" r:id="rId16"/>
    <p:sldId id="683" r:id="rId17"/>
    <p:sldId id="684" r:id="rId18"/>
    <p:sldId id="685" r:id="rId19"/>
    <p:sldId id="686" r:id="rId20"/>
    <p:sldId id="687" r:id="rId21"/>
    <p:sldId id="688" r:id="rId22"/>
    <p:sldId id="689" r:id="rId23"/>
    <p:sldId id="690" r:id="rId24"/>
    <p:sldId id="692" r:id="rId25"/>
    <p:sldId id="693" r:id="rId26"/>
    <p:sldId id="694" r:id="rId27"/>
    <p:sldId id="695" r:id="rId28"/>
    <p:sldId id="696" r:id="rId29"/>
    <p:sldId id="697" r:id="rId30"/>
    <p:sldId id="698" r:id="rId31"/>
    <p:sldId id="699" r:id="rId32"/>
    <p:sldId id="700" r:id="rId33"/>
    <p:sldId id="701" r:id="rId34"/>
    <p:sldId id="714" r:id="rId35"/>
  </p:sldIdLst>
  <p:sldSz cx="10058400" cy="7772400"/>
  <p:notesSz cx="6858000" cy="9029700"/>
  <p:defaultTextStyle>
    <a:defPPr>
      <a:defRPr lang="en-US"/>
    </a:defPPr>
    <a:lvl1pPr algn="l" rtl="0" eaLnBrk="0" fontAlgn="base" hangingPunct="0">
      <a:spcBef>
        <a:spcPct val="0"/>
      </a:spcBef>
      <a:spcAft>
        <a:spcPct val="0"/>
      </a:spcAft>
      <a:defRPr kern="1200">
        <a:solidFill>
          <a:schemeClr val="accent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accent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accent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accent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accent1"/>
        </a:solidFill>
        <a:latin typeface="Times New Roman" panose="02020603050405020304" pitchFamily="18" charset="0"/>
        <a:ea typeface="+mn-ea"/>
        <a:cs typeface="+mn-cs"/>
      </a:defRPr>
    </a:lvl5pPr>
    <a:lvl6pPr marL="2286000" algn="l" defTabSz="914400" rtl="0" eaLnBrk="1" latinLnBrk="0" hangingPunct="1">
      <a:defRPr kern="1200">
        <a:solidFill>
          <a:schemeClr val="accent1"/>
        </a:solidFill>
        <a:latin typeface="Times New Roman" panose="02020603050405020304" pitchFamily="18" charset="0"/>
        <a:ea typeface="+mn-ea"/>
        <a:cs typeface="+mn-cs"/>
      </a:defRPr>
    </a:lvl6pPr>
    <a:lvl7pPr marL="2743200" algn="l" defTabSz="914400" rtl="0" eaLnBrk="1" latinLnBrk="0" hangingPunct="1">
      <a:defRPr kern="1200">
        <a:solidFill>
          <a:schemeClr val="accent1"/>
        </a:solidFill>
        <a:latin typeface="Times New Roman" panose="02020603050405020304" pitchFamily="18" charset="0"/>
        <a:ea typeface="+mn-ea"/>
        <a:cs typeface="+mn-cs"/>
      </a:defRPr>
    </a:lvl7pPr>
    <a:lvl8pPr marL="3200400" algn="l" defTabSz="914400" rtl="0" eaLnBrk="1" latinLnBrk="0" hangingPunct="1">
      <a:defRPr kern="1200">
        <a:solidFill>
          <a:schemeClr val="accent1"/>
        </a:solidFill>
        <a:latin typeface="Times New Roman" panose="02020603050405020304" pitchFamily="18" charset="0"/>
        <a:ea typeface="+mn-ea"/>
        <a:cs typeface="+mn-cs"/>
      </a:defRPr>
    </a:lvl8pPr>
    <a:lvl9pPr marL="3657600" algn="l" defTabSz="914400" rtl="0" eaLnBrk="1" latinLnBrk="0" hangingPunct="1">
      <a:defRPr kern="1200">
        <a:solidFill>
          <a:schemeClr val="accent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200">
          <p15:clr>
            <a:srgbClr val="A4A3A4"/>
          </p15:clr>
        </p15:guide>
        <p15:guide id="2" pos="3072">
          <p15:clr>
            <a:srgbClr val="A4A3A4"/>
          </p15:clr>
        </p15:guide>
      </p15:sldGuideLst>
    </p:ext>
    <p:ext uri="{2D200454-40CA-4A62-9FC3-DE9A4176ACB9}">
      <p15:notesGuideLst xmlns:p15="http://schemas.microsoft.com/office/powerpoint/2012/main">
        <p15:guide id="1" orient="horz" pos="2845">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CBCB"/>
    <a:srgbClr val="00FFFF"/>
    <a:srgbClr val="CCECFF"/>
    <a:srgbClr val="FFFF00"/>
    <a:srgbClr val="FF6600"/>
    <a:srgbClr val="CCFFFF"/>
    <a:srgbClr val="6666FF"/>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73" autoAdjust="0"/>
  </p:normalViewPr>
  <p:slideViewPr>
    <p:cSldViewPr>
      <p:cViewPr varScale="1">
        <p:scale>
          <a:sx n="99" d="100"/>
          <a:sy n="99" d="100"/>
        </p:scale>
        <p:origin x="102" y="114"/>
      </p:cViewPr>
      <p:guideLst>
        <p:guide orient="horz" pos="1200"/>
        <p:guide pos="3072"/>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7" d="100"/>
          <a:sy n="67" d="100"/>
        </p:scale>
        <p:origin x="-1478" y="-58"/>
      </p:cViewPr>
      <p:guideLst>
        <p:guide orient="horz" pos="2845"/>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92438"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736" tIns="0" rIns="18736" bIns="0" numCol="1" anchor="t" anchorCtr="0" compatLnSpc="1">
            <a:prstTxWarp prst="textNoShape">
              <a:avLst/>
            </a:prstTxWarp>
          </a:bodyPr>
          <a:lstStyle>
            <a:lvl1pPr defTabSz="887413">
              <a:defRPr sz="1000" i="1">
                <a:solidFill>
                  <a:srgbClr val="FF0033"/>
                </a:solidFill>
              </a:defRPr>
            </a:lvl1pPr>
          </a:lstStyle>
          <a:p>
            <a:pPr>
              <a:defRPr/>
            </a:pPr>
            <a:endParaRPr lang="en-US"/>
          </a:p>
        </p:txBody>
      </p:sp>
      <p:sp>
        <p:nvSpPr>
          <p:cNvPr id="4099" name="Rectangle 3"/>
          <p:cNvSpPr>
            <a:spLocks noGrp="1" noChangeArrowheads="1"/>
          </p:cNvSpPr>
          <p:nvPr>
            <p:ph type="dt" sz="quarter" idx="1"/>
          </p:nvPr>
        </p:nvSpPr>
        <p:spPr bwMode="auto">
          <a:xfrm>
            <a:off x="3878263" y="30163"/>
            <a:ext cx="29940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736" tIns="0" rIns="18736" bIns="0" numCol="1" anchor="t" anchorCtr="0" compatLnSpc="1">
            <a:prstTxWarp prst="textNoShape">
              <a:avLst/>
            </a:prstTxWarp>
          </a:bodyPr>
          <a:lstStyle>
            <a:lvl1pPr algn="r" defTabSz="887413">
              <a:defRPr sz="1000" i="1">
                <a:solidFill>
                  <a:srgbClr val="FF0033"/>
                </a:solidFill>
              </a:defRPr>
            </a:lvl1pPr>
          </a:lstStyle>
          <a:p>
            <a:pPr>
              <a:defRPr/>
            </a:pPr>
            <a:endParaRPr lang="en-US"/>
          </a:p>
        </p:txBody>
      </p:sp>
      <p:sp>
        <p:nvSpPr>
          <p:cNvPr id="4100" name="Rectangle 4"/>
          <p:cNvSpPr>
            <a:spLocks noGrp="1" noChangeArrowheads="1"/>
          </p:cNvSpPr>
          <p:nvPr>
            <p:ph type="ftr" sz="quarter" idx="2"/>
          </p:nvPr>
        </p:nvSpPr>
        <p:spPr bwMode="auto">
          <a:xfrm>
            <a:off x="-14288" y="8543925"/>
            <a:ext cx="2994026"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736" tIns="0" rIns="18736" bIns="0" numCol="1" anchor="b" anchorCtr="0" compatLnSpc="1">
            <a:prstTxWarp prst="textNoShape">
              <a:avLst/>
            </a:prstTxWarp>
          </a:bodyPr>
          <a:lstStyle>
            <a:lvl1pPr defTabSz="887413">
              <a:defRPr sz="1000" i="1">
                <a:solidFill>
                  <a:srgbClr val="FF0033"/>
                </a:solidFill>
              </a:defRPr>
            </a:lvl1pPr>
          </a:lstStyle>
          <a:p>
            <a:pPr>
              <a:defRPr/>
            </a:pPr>
            <a:endParaRPr lang="en-US"/>
          </a:p>
        </p:txBody>
      </p:sp>
      <p:sp>
        <p:nvSpPr>
          <p:cNvPr id="4101" name="Rectangle 5"/>
          <p:cNvSpPr>
            <a:spLocks noGrp="1" noChangeArrowheads="1"/>
          </p:cNvSpPr>
          <p:nvPr>
            <p:ph type="sldNum" sz="quarter" idx="3"/>
          </p:nvPr>
        </p:nvSpPr>
        <p:spPr bwMode="auto">
          <a:xfrm>
            <a:off x="3878263" y="8543925"/>
            <a:ext cx="29940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736" tIns="0" rIns="18736" bIns="0" numCol="1" anchor="b" anchorCtr="0" compatLnSpc="1">
            <a:prstTxWarp prst="textNoShape">
              <a:avLst/>
            </a:prstTxWarp>
          </a:bodyPr>
          <a:lstStyle>
            <a:lvl1pPr algn="r" defTabSz="887413">
              <a:defRPr sz="1000" i="1">
                <a:solidFill>
                  <a:srgbClr val="FF0033"/>
                </a:solidFill>
              </a:defRPr>
            </a:lvl1pPr>
          </a:lstStyle>
          <a:p>
            <a:pPr>
              <a:defRPr/>
            </a:pPr>
            <a:fld id="{216CB065-E88A-4B8E-B8A2-98494D06D234}" type="slidenum">
              <a:rPr lang="en-US" altLang="en-US"/>
              <a:pPr>
                <a:defRPr/>
              </a:pPr>
              <a:t>‹#›</a:t>
            </a:fld>
            <a:endParaRPr lang="en-US" altLang="en-US"/>
          </a:p>
        </p:txBody>
      </p:sp>
    </p:spTree>
    <p:extLst>
      <p:ext uri="{BB962C8B-B14F-4D97-AF65-F5344CB8AC3E}">
        <p14:creationId xmlns:p14="http://schemas.microsoft.com/office/powerpoint/2010/main" val="1304143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7463"/>
            <a:ext cx="297180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736" tIns="0" rIns="18736" bIns="0" numCol="1" anchor="t" anchorCtr="0" compatLnSpc="1">
            <a:prstTxWarp prst="textNoShape">
              <a:avLst/>
            </a:prstTxWarp>
          </a:bodyPr>
          <a:lstStyle>
            <a:lvl1pPr defTabSz="977900">
              <a:defRPr sz="1000" i="1">
                <a:solidFill>
                  <a:schemeClr val="tx1"/>
                </a:solidFill>
              </a:defRPr>
            </a:lvl1pPr>
          </a:lstStyle>
          <a:p>
            <a:pPr>
              <a:defRPr/>
            </a:pPr>
            <a:endParaRPr lang="en-US"/>
          </a:p>
        </p:txBody>
      </p:sp>
      <p:sp>
        <p:nvSpPr>
          <p:cNvPr id="2051" name="Rectangle 3"/>
          <p:cNvSpPr>
            <a:spLocks noGrp="1" noChangeArrowheads="1"/>
          </p:cNvSpPr>
          <p:nvPr>
            <p:ph type="dt" idx="1"/>
          </p:nvPr>
        </p:nvSpPr>
        <p:spPr bwMode="auto">
          <a:xfrm>
            <a:off x="3886200" y="17463"/>
            <a:ext cx="297180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736" tIns="0" rIns="18736" bIns="0" numCol="1" anchor="t" anchorCtr="0" compatLnSpc="1">
            <a:prstTxWarp prst="textNoShape">
              <a:avLst/>
            </a:prstTxWarp>
          </a:bodyPr>
          <a:lstStyle>
            <a:lvl1pPr algn="r" defTabSz="977900">
              <a:defRPr sz="1000" i="1">
                <a:solidFill>
                  <a:schemeClr val="tx1"/>
                </a:solidFill>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268413" y="715963"/>
            <a:ext cx="4324350" cy="33416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9163" y="4305300"/>
            <a:ext cx="5019675" cy="4033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559" tIns="59330" rIns="90559" bIns="5933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559800"/>
            <a:ext cx="297180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736" tIns="0" rIns="18736" bIns="0" numCol="1" anchor="b" anchorCtr="0" compatLnSpc="1">
            <a:prstTxWarp prst="textNoShape">
              <a:avLst/>
            </a:prstTxWarp>
          </a:bodyPr>
          <a:lstStyle>
            <a:lvl1pPr defTabSz="977900">
              <a:defRPr sz="1000" i="1">
                <a:solidFill>
                  <a:schemeClr val="tx1"/>
                </a:solidFill>
              </a:defRPr>
            </a:lvl1pPr>
          </a:lstStyle>
          <a:p>
            <a:pPr>
              <a:defRPr/>
            </a:pPr>
            <a:endParaRPr lang="en-US"/>
          </a:p>
        </p:txBody>
      </p:sp>
      <p:sp>
        <p:nvSpPr>
          <p:cNvPr id="2055" name="Rectangle 7"/>
          <p:cNvSpPr>
            <a:spLocks noGrp="1" noChangeArrowheads="1"/>
          </p:cNvSpPr>
          <p:nvPr>
            <p:ph type="sldNum" sz="quarter" idx="5"/>
          </p:nvPr>
        </p:nvSpPr>
        <p:spPr bwMode="auto">
          <a:xfrm>
            <a:off x="3886200" y="8559800"/>
            <a:ext cx="297180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736" tIns="0" rIns="18736" bIns="0" numCol="1" anchor="b" anchorCtr="0" compatLnSpc="1">
            <a:prstTxWarp prst="textNoShape">
              <a:avLst/>
            </a:prstTxWarp>
          </a:bodyPr>
          <a:lstStyle>
            <a:lvl1pPr algn="r" defTabSz="977900">
              <a:defRPr sz="1000" i="1">
                <a:solidFill>
                  <a:schemeClr val="tx1"/>
                </a:solidFill>
              </a:defRPr>
            </a:lvl1pPr>
          </a:lstStyle>
          <a:p>
            <a:pPr>
              <a:defRPr/>
            </a:pPr>
            <a:fld id="{DF94E7ED-4E45-4B34-8648-566965BC2F45}" type="slidenum">
              <a:rPr lang="en-US" altLang="en-US"/>
              <a:pPr>
                <a:defRPr/>
              </a:pPr>
              <a:t>‹#›</a:t>
            </a:fld>
            <a:endParaRPr lang="en-US" altLang="en-US"/>
          </a:p>
        </p:txBody>
      </p:sp>
    </p:spTree>
    <p:extLst>
      <p:ext uri="{BB962C8B-B14F-4D97-AF65-F5344CB8AC3E}">
        <p14:creationId xmlns:p14="http://schemas.microsoft.com/office/powerpoint/2010/main" val="1153595909"/>
      </p:ext>
    </p:extLst>
  </p:cSld>
  <p:clrMap bg1="lt1" tx1="dk1" bg2="lt2" tx2="dk2" accent1="accent1" accent2="accent2" accent3="accent3" accent4="accent4" accent5="accent5" accent6="accent6" hlink="hlink" folHlink="folHlink"/>
  <p:notesStyle>
    <a:lvl1pPr algn="l" defTabSz="993775"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71488" algn="l" defTabSz="993775"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46150" algn="l" defTabSz="993775"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430338" algn="l" defTabSz="993775"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908175" algn="l" defTabSz="993775"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77900">
              <a:defRPr>
                <a:solidFill>
                  <a:schemeClr val="accent1"/>
                </a:solidFill>
                <a:latin typeface="Times New Roman" panose="02020603050405020304" pitchFamily="18" charset="0"/>
              </a:defRPr>
            </a:lvl1pPr>
            <a:lvl2pPr marL="742950" indent="-285750" defTabSz="977900">
              <a:defRPr>
                <a:solidFill>
                  <a:schemeClr val="accent1"/>
                </a:solidFill>
                <a:latin typeface="Times New Roman" panose="02020603050405020304" pitchFamily="18" charset="0"/>
              </a:defRPr>
            </a:lvl2pPr>
            <a:lvl3pPr marL="1143000" indent="-228600" defTabSz="977900">
              <a:defRPr>
                <a:solidFill>
                  <a:schemeClr val="accent1"/>
                </a:solidFill>
                <a:latin typeface="Times New Roman" panose="02020603050405020304" pitchFamily="18" charset="0"/>
              </a:defRPr>
            </a:lvl3pPr>
            <a:lvl4pPr marL="1600200" indent="-228600" defTabSz="977900">
              <a:defRPr>
                <a:solidFill>
                  <a:schemeClr val="accent1"/>
                </a:solidFill>
                <a:latin typeface="Times New Roman" panose="02020603050405020304" pitchFamily="18" charset="0"/>
              </a:defRPr>
            </a:lvl4pPr>
            <a:lvl5pPr marL="2057400" indent="-228600" defTabSz="977900">
              <a:defRPr>
                <a:solidFill>
                  <a:schemeClr val="accent1"/>
                </a:solidFill>
                <a:latin typeface="Times New Roman" panose="02020603050405020304" pitchFamily="18" charset="0"/>
              </a:defRPr>
            </a:lvl5pPr>
            <a:lvl6pPr marL="2514600" indent="-228600" defTabSz="9779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9779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9779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977900" eaLnBrk="0" fontAlgn="base" hangingPunct="0">
              <a:spcBef>
                <a:spcPct val="0"/>
              </a:spcBef>
              <a:spcAft>
                <a:spcPct val="0"/>
              </a:spcAft>
              <a:defRPr>
                <a:solidFill>
                  <a:schemeClr val="accent1"/>
                </a:solidFill>
                <a:latin typeface="Times New Roman" panose="02020603050405020304" pitchFamily="18" charset="0"/>
              </a:defRPr>
            </a:lvl9pPr>
          </a:lstStyle>
          <a:p>
            <a:fld id="{AF509E6F-664B-46A9-8E83-8E4E8AEF8B1B}" type="slidenum">
              <a:rPr lang="en-US" altLang="en-US" smtClean="0">
                <a:solidFill>
                  <a:schemeClr val="tx1"/>
                </a:solidFill>
              </a:rPr>
              <a:pPr/>
              <a:t>0</a:t>
            </a:fld>
            <a:endParaRPr lang="en-US" altLang="en-US" smtClean="0">
              <a:solidFill>
                <a:schemeClr val="tx1"/>
              </a:solidFill>
            </a:endParaRPr>
          </a:p>
        </p:txBody>
      </p:sp>
      <p:sp>
        <p:nvSpPr>
          <p:cNvPr id="6147" name="Rectangle 2"/>
          <p:cNvSpPr>
            <a:spLocks noGrp="1" noRot="1" noChangeAspect="1" noChangeArrowheads="1" noTextEdit="1"/>
          </p:cNvSpPr>
          <p:nvPr>
            <p:ph type="sldImg"/>
          </p:nvPr>
        </p:nvSpPr>
        <p:spPr>
          <a:ln cap="flat"/>
        </p:spPr>
      </p:sp>
      <p:sp>
        <p:nvSpPr>
          <p:cNvPr id="6148" name="Rectangle 3"/>
          <p:cNvSpPr>
            <a:spLocks noGrp="1" noChangeArrowheads="1"/>
          </p:cNvSpPr>
          <p:nvPr>
            <p:ph type="body" idx="1"/>
          </p:nvPr>
        </p:nvSpPr>
        <p:spPr>
          <a:noFill/>
        </p:spPr>
        <p:txBody>
          <a:bodyPr lIns="92120" rIns="92120"/>
          <a:lstStyle/>
          <a:p>
            <a:endParaRPr lang="en-US" altLang="en-US" sz="1400" smtClean="0"/>
          </a:p>
        </p:txBody>
      </p:sp>
    </p:spTree>
    <p:extLst>
      <p:ext uri="{BB962C8B-B14F-4D97-AF65-F5344CB8AC3E}">
        <p14:creationId xmlns:p14="http://schemas.microsoft.com/office/powerpoint/2010/main" val="15844381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77900">
              <a:defRPr>
                <a:solidFill>
                  <a:schemeClr val="accent1"/>
                </a:solidFill>
                <a:latin typeface="Times New Roman" panose="02020603050405020304" pitchFamily="18" charset="0"/>
              </a:defRPr>
            </a:lvl1pPr>
            <a:lvl2pPr marL="742950" indent="-285750" defTabSz="977900">
              <a:defRPr>
                <a:solidFill>
                  <a:schemeClr val="accent1"/>
                </a:solidFill>
                <a:latin typeface="Times New Roman" panose="02020603050405020304" pitchFamily="18" charset="0"/>
              </a:defRPr>
            </a:lvl2pPr>
            <a:lvl3pPr marL="1143000" indent="-228600" defTabSz="977900">
              <a:defRPr>
                <a:solidFill>
                  <a:schemeClr val="accent1"/>
                </a:solidFill>
                <a:latin typeface="Times New Roman" panose="02020603050405020304" pitchFamily="18" charset="0"/>
              </a:defRPr>
            </a:lvl3pPr>
            <a:lvl4pPr marL="1600200" indent="-228600" defTabSz="977900">
              <a:defRPr>
                <a:solidFill>
                  <a:schemeClr val="accent1"/>
                </a:solidFill>
                <a:latin typeface="Times New Roman" panose="02020603050405020304" pitchFamily="18" charset="0"/>
              </a:defRPr>
            </a:lvl4pPr>
            <a:lvl5pPr marL="2057400" indent="-228600" defTabSz="977900">
              <a:defRPr>
                <a:solidFill>
                  <a:schemeClr val="accent1"/>
                </a:solidFill>
                <a:latin typeface="Times New Roman" panose="02020603050405020304" pitchFamily="18" charset="0"/>
              </a:defRPr>
            </a:lvl5pPr>
            <a:lvl6pPr marL="2514600" indent="-228600" defTabSz="9779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9779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9779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977900" eaLnBrk="0" fontAlgn="base" hangingPunct="0">
              <a:spcBef>
                <a:spcPct val="0"/>
              </a:spcBef>
              <a:spcAft>
                <a:spcPct val="0"/>
              </a:spcAft>
              <a:defRPr>
                <a:solidFill>
                  <a:schemeClr val="accent1"/>
                </a:solidFill>
                <a:latin typeface="Times New Roman" panose="02020603050405020304" pitchFamily="18" charset="0"/>
              </a:defRPr>
            </a:lvl9pPr>
          </a:lstStyle>
          <a:p>
            <a:fld id="{0A576D44-9B2B-47D3-AD03-F439958A44D5}" type="slidenum">
              <a:rPr lang="en-US" altLang="en-US" smtClean="0">
                <a:solidFill>
                  <a:schemeClr val="tx1"/>
                </a:solidFill>
              </a:rPr>
              <a:pPr/>
              <a:t>31</a:t>
            </a:fld>
            <a:endParaRPr lang="en-US" altLang="en-US" smtClean="0">
              <a:solidFill>
                <a:schemeClr val="tx1"/>
              </a:solidFill>
            </a:endParaRPr>
          </a:p>
        </p:txBody>
      </p:sp>
      <p:sp>
        <p:nvSpPr>
          <p:cNvPr id="28675" name="Rectangle 2"/>
          <p:cNvSpPr>
            <a:spLocks noGrp="1" noRot="1" noChangeAspect="1" noChangeArrowheads="1" noTextEdit="1"/>
          </p:cNvSpPr>
          <p:nvPr>
            <p:ph type="sldImg"/>
          </p:nvPr>
        </p:nvSpPr>
        <p:spPr>
          <a:xfrm>
            <a:off x="1238250" y="677863"/>
            <a:ext cx="4381500" cy="3386137"/>
          </a:xfrm>
          <a:ln/>
        </p:spPr>
      </p:sp>
      <p:sp>
        <p:nvSpPr>
          <p:cNvPr id="28676" name="Rectangle 3"/>
          <p:cNvSpPr>
            <a:spLocks noGrp="1" noChangeArrowheads="1"/>
          </p:cNvSpPr>
          <p:nvPr>
            <p:ph type="body" idx="1"/>
          </p:nvPr>
        </p:nvSpPr>
        <p:spPr>
          <a:xfrm>
            <a:off x="914400" y="4289425"/>
            <a:ext cx="5029200" cy="4062413"/>
          </a:xfrm>
          <a:noFill/>
        </p:spPr>
        <p:txBody>
          <a:bodyPr/>
          <a:lstStyle/>
          <a:p>
            <a:r>
              <a:rPr lang="en-US" altLang="en-US" smtClean="0">
                <a:solidFill>
                  <a:srgbClr val="008000"/>
                </a:solidFill>
              </a:rPr>
              <a:t>Rich tradition in parallelizing scientific applications(like SUIF)</a:t>
            </a:r>
          </a:p>
          <a:p>
            <a:r>
              <a:rPr lang="en-US" altLang="en-US" smtClean="0">
                <a:solidFill>
                  <a:srgbClr val="008000"/>
                </a:solidFill>
              </a:rPr>
              <a:t>Our solution: </a:t>
            </a:r>
            <a:r>
              <a:rPr lang="en-US" altLang="en-US" smtClean="0"/>
              <a:t>Resolve cross iteration dependences by speculative compiler transformations - </a:t>
            </a:r>
            <a:r>
              <a:rPr lang="en-US" altLang="en-US" smtClean="0">
                <a:solidFill>
                  <a:srgbClr val="FF0000"/>
                </a:solidFill>
              </a:rPr>
              <a:t>Expose more parallelism</a:t>
            </a:r>
          </a:p>
          <a:p>
            <a:endParaRPr lang="en-US" altLang="en-US" smtClean="0"/>
          </a:p>
          <a:p>
            <a:r>
              <a:rPr lang="en-US" altLang="en-US" smtClean="0"/>
              <a:t>Compiler can resolve many control, register and memory dependences in a speculative platform.</a:t>
            </a:r>
          </a:p>
        </p:txBody>
      </p:sp>
    </p:spTree>
    <p:extLst>
      <p:ext uri="{BB962C8B-B14F-4D97-AF65-F5344CB8AC3E}">
        <p14:creationId xmlns:p14="http://schemas.microsoft.com/office/powerpoint/2010/main" val="2775911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defTabSz="977900">
              <a:defRPr>
                <a:solidFill>
                  <a:schemeClr val="accent1"/>
                </a:solidFill>
                <a:latin typeface="Times New Roman" panose="02020603050405020304" pitchFamily="18" charset="0"/>
              </a:defRPr>
            </a:lvl1pPr>
            <a:lvl2pPr marL="742950" indent="-285750" defTabSz="977900">
              <a:defRPr>
                <a:solidFill>
                  <a:schemeClr val="accent1"/>
                </a:solidFill>
                <a:latin typeface="Times New Roman" panose="02020603050405020304" pitchFamily="18" charset="0"/>
              </a:defRPr>
            </a:lvl2pPr>
            <a:lvl3pPr marL="1143000" indent="-228600" defTabSz="977900">
              <a:defRPr>
                <a:solidFill>
                  <a:schemeClr val="accent1"/>
                </a:solidFill>
                <a:latin typeface="Times New Roman" panose="02020603050405020304" pitchFamily="18" charset="0"/>
              </a:defRPr>
            </a:lvl3pPr>
            <a:lvl4pPr marL="1600200" indent="-228600" defTabSz="977900">
              <a:defRPr>
                <a:solidFill>
                  <a:schemeClr val="accent1"/>
                </a:solidFill>
                <a:latin typeface="Times New Roman" panose="02020603050405020304" pitchFamily="18" charset="0"/>
              </a:defRPr>
            </a:lvl4pPr>
            <a:lvl5pPr marL="2057400" indent="-228600" defTabSz="977900">
              <a:defRPr>
                <a:solidFill>
                  <a:schemeClr val="accent1"/>
                </a:solidFill>
                <a:latin typeface="Times New Roman" panose="02020603050405020304" pitchFamily="18" charset="0"/>
              </a:defRPr>
            </a:lvl5pPr>
            <a:lvl6pPr marL="2514600" indent="-228600" defTabSz="9779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9779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9779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977900" eaLnBrk="0" fontAlgn="base" hangingPunct="0">
              <a:spcBef>
                <a:spcPct val="0"/>
              </a:spcBef>
              <a:spcAft>
                <a:spcPct val="0"/>
              </a:spcAft>
              <a:defRPr>
                <a:solidFill>
                  <a:schemeClr val="accent1"/>
                </a:solidFill>
                <a:latin typeface="Times New Roman" panose="02020603050405020304" pitchFamily="18" charset="0"/>
              </a:defRPr>
            </a:lvl9pPr>
          </a:lstStyle>
          <a:p>
            <a:fld id="{823774AA-E7B7-444A-B366-CBA5E4305F36}" type="slidenum">
              <a:rPr lang="en-US" altLang="en-US" smtClean="0">
                <a:solidFill>
                  <a:schemeClr val="tx1"/>
                </a:solidFill>
              </a:rPr>
              <a:pPr/>
              <a:t>1</a:t>
            </a:fld>
            <a:endParaRPr lang="en-US" altLang="en-US" smtClean="0">
              <a:solidFill>
                <a:schemeClr val="tx1"/>
              </a:solidFill>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571423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defTabSz="977900">
              <a:defRPr>
                <a:solidFill>
                  <a:schemeClr val="accent1"/>
                </a:solidFill>
                <a:latin typeface="Times New Roman" panose="02020603050405020304" pitchFamily="18" charset="0"/>
              </a:defRPr>
            </a:lvl1pPr>
            <a:lvl2pPr marL="742950" indent="-285750" defTabSz="977900">
              <a:defRPr>
                <a:solidFill>
                  <a:schemeClr val="accent1"/>
                </a:solidFill>
                <a:latin typeface="Times New Roman" panose="02020603050405020304" pitchFamily="18" charset="0"/>
              </a:defRPr>
            </a:lvl2pPr>
            <a:lvl3pPr marL="1143000" indent="-228600" defTabSz="977900">
              <a:defRPr>
                <a:solidFill>
                  <a:schemeClr val="accent1"/>
                </a:solidFill>
                <a:latin typeface="Times New Roman" panose="02020603050405020304" pitchFamily="18" charset="0"/>
              </a:defRPr>
            </a:lvl3pPr>
            <a:lvl4pPr marL="1600200" indent="-228600" defTabSz="977900">
              <a:defRPr>
                <a:solidFill>
                  <a:schemeClr val="accent1"/>
                </a:solidFill>
                <a:latin typeface="Times New Roman" panose="02020603050405020304" pitchFamily="18" charset="0"/>
              </a:defRPr>
            </a:lvl4pPr>
            <a:lvl5pPr marL="2057400" indent="-228600" defTabSz="977900">
              <a:defRPr>
                <a:solidFill>
                  <a:schemeClr val="accent1"/>
                </a:solidFill>
                <a:latin typeface="Times New Roman" panose="02020603050405020304" pitchFamily="18" charset="0"/>
              </a:defRPr>
            </a:lvl5pPr>
            <a:lvl6pPr marL="2514600" indent="-228600" defTabSz="9779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9779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9779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977900" eaLnBrk="0" fontAlgn="base" hangingPunct="0">
              <a:spcBef>
                <a:spcPct val="0"/>
              </a:spcBef>
              <a:spcAft>
                <a:spcPct val="0"/>
              </a:spcAft>
              <a:defRPr>
                <a:solidFill>
                  <a:schemeClr val="accent1"/>
                </a:solidFill>
                <a:latin typeface="Times New Roman" panose="02020603050405020304" pitchFamily="18" charset="0"/>
              </a:defRPr>
            </a:lvl9pPr>
          </a:lstStyle>
          <a:p>
            <a:fld id="{F711EFB9-3785-48AB-A153-CCBCC2009183}" type="slidenum">
              <a:rPr lang="en-US" altLang="en-US" smtClean="0">
                <a:solidFill>
                  <a:schemeClr val="tx1"/>
                </a:solidFill>
              </a:rPr>
              <a:pPr/>
              <a:t>20</a:t>
            </a:fld>
            <a:endParaRPr lang="en-US" altLang="en-US" smtClean="0">
              <a:solidFill>
                <a:schemeClr val="tx1"/>
              </a:solidFill>
            </a:endParaRPr>
          </a:p>
        </p:txBody>
      </p:sp>
      <p:sp>
        <p:nvSpPr>
          <p:cNvPr id="8195" name="Rectangle 2"/>
          <p:cNvSpPr>
            <a:spLocks noGrp="1" noRot="1" noChangeAspect="1" noChangeArrowheads="1" noTextEdit="1"/>
          </p:cNvSpPr>
          <p:nvPr>
            <p:ph type="sldImg"/>
          </p:nvPr>
        </p:nvSpPr>
        <p:spPr>
          <a:ln cap="flat"/>
        </p:spPr>
      </p:sp>
      <p:sp>
        <p:nvSpPr>
          <p:cNvPr id="8196" name="Rectangle 3"/>
          <p:cNvSpPr>
            <a:spLocks noGrp="1" noChangeArrowheads="1"/>
          </p:cNvSpPr>
          <p:nvPr>
            <p:ph type="body" idx="1"/>
          </p:nvPr>
        </p:nvSpPr>
        <p:spPr>
          <a:noFill/>
        </p:spPr>
        <p:txBody>
          <a:bodyPr lIns="92120" rIns="92120"/>
          <a:lstStyle/>
          <a:p>
            <a:endParaRPr lang="en-US" altLang="en-US" sz="1400" smtClean="0"/>
          </a:p>
        </p:txBody>
      </p:sp>
    </p:spTree>
    <p:extLst>
      <p:ext uri="{BB962C8B-B14F-4D97-AF65-F5344CB8AC3E}">
        <p14:creationId xmlns:p14="http://schemas.microsoft.com/office/powerpoint/2010/main" val="311056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defTabSz="977900">
              <a:defRPr>
                <a:solidFill>
                  <a:schemeClr val="accent1"/>
                </a:solidFill>
                <a:latin typeface="Times New Roman" panose="02020603050405020304" pitchFamily="18" charset="0"/>
              </a:defRPr>
            </a:lvl1pPr>
            <a:lvl2pPr marL="742950" indent="-285750" defTabSz="977900">
              <a:defRPr>
                <a:solidFill>
                  <a:schemeClr val="accent1"/>
                </a:solidFill>
                <a:latin typeface="Times New Roman" panose="02020603050405020304" pitchFamily="18" charset="0"/>
              </a:defRPr>
            </a:lvl2pPr>
            <a:lvl3pPr marL="1143000" indent="-228600" defTabSz="977900">
              <a:defRPr>
                <a:solidFill>
                  <a:schemeClr val="accent1"/>
                </a:solidFill>
                <a:latin typeface="Times New Roman" panose="02020603050405020304" pitchFamily="18" charset="0"/>
              </a:defRPr>
            </a:lvl3pPr>
            <a:lvl4pPr marL="1600200" indent="-228600" defTabSz="977900">
              <a:defRPr>
                <a:solidFill>
                  <a:schemeClr val="accent1"/>
                </a:solidFill>
                <a:latin typeface="Times New Roman" panose="02020603050405020304" pitchFamily="18" charset="0"/>
              </a:defRPr>
            </a:lvl4pPr>
            <a:lvl5pPr marL="2057400" indent="-228600" defTabSz="977900">
              <a:defRPr>
                <a:solidFill>
                  <a:schemeClr val="accent1"/>
                </a:solidFill>
                <a:latin typeface="Times New Roman" panose="02020603050405020304" pitchFamily="18" charset="0"/>
              </a:defRPr>
            </a:lvl5pPr>
            <a:lvl6pPr marL="2514600" indent="-228600" defTabSz="9779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9779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9779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977900" eaLnBrk="0" fontAlgn="base" hangingPunct="0">
              <a:spcBef>
                <a:spcPct val="0"/>
              </a:spcBef>
              <a:spcAft>
                <a:spcPct val="0"/>
              </a:spcAft>
              <a:defRPr>
                <a:solidFill>
                  <a:schemeClr val="accent1"/>
                </a:solidFill>
                <a:latin typeface="Times New Roman" panose="02020603050405020304" pitchFamily="18" charset="0"/>
              </a:defRPr>
            </a:lvl9pPr>
          </a:lstStyle>
          <a:p>
            <a:fld id="{FAD42748-85F0-4554-88C6-BF05B60B5D11}" type="slidenum">
              <a:rPr lang="en-US" altLang="en-US" smtClean="0">
                <a:solidFill>
                  <a:schemeClr val="tx1"/>
                </a:solidFill>
              </a:rPr>
              <a:pPr/>
              <a:t>21</a:t>
            </a:fld>
            <a:endParaRPr lang="en-US" altLang="en-US" smtClean="0">
              <a:solidFill>
                <a:schemeClr val="tx1"/>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293444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77900">
              <a:defRPr>
                <a:solidFill>
                  <a:schemeClr val="accent1"/>
                </a:solidFill>
                <a:latin typeface="Times New Roman" panose="02020603050405020304" pitchFamily="18" charset="0"/>
              </a:defRPr>
            </a:lvl1pPr>
            <a:lvl2pPr marL="742950" indent="-285750" defTabSz="977900">
              <a:defRPr>
                <a:solidFill>
                  <a:schemeClr val="accent1"/>
                </a:solidFill>
                <a:latin typeface="Times New Roman" panose="02020603050405020304" pitchFamily="18" charset="0"/>
              </a:defRPr>
            </a:lvl2pPr>
            <a:lvl3pPr marL="1143000" indent="-228600" defTabSz="977900">
              <a:defRPr>
                <a:solidFill>
                  <a:schemeClr val="accent1"/>
                </a:solidFill>
                <a:latin typeface="Times New Roman" panose="02020603050405020304" pitchFamily="18" charset="0"/>
              </a:defRPr>
            </a:lvl3pPr>
            <a:lvl4pPr marL="1600200" indent="-228600" defTabSz="977900">
              <a:defRPr>
                <a:solidFill>
                  <a:schemeClr val="accent1"/>
                </a:solidFill>
                <a:latin typeface="Times New Roman" panose="02020603050405020304" pitchFamily="18" charset="0"/>
              </a:defRPr>
            </a:lvl4pPr>
            <a:lvl5pPr marL="2057400" indent="-228600" defTabSz="977900">
              <a:defRPr>
                <a:solidFill>
                  <a:schemeClr val="accent1"/>
                </a:solidFill>
                <a:latin typeface="Times New Roman" panose="02020603050405020304" pitchFamily="18" charset="0"/>
              </a:defRPr>
            </a:lvl5pPr>
            <a:lvl6pPr marL="2514600" indent="-228600" defTabSz="9779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9779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9779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977900" eaLnBrk="0" fontAlgn="base" hangingPunct="0">
              <a:spcBef>
                <a:spcPct val="0"/>
              </a:spcBef>
              <a:spcAft>
                <a:spcPct val="0"/>
              </a:spcAft>
              <a:defRPr>
                <a:solidFill>
                  <a:schemeClr val="accent1"/>
                </a:solidFill>
                <a:latin typeface="Times New Roman" panose="02020603050405020304" pitchFamily="18" charset="0"/>
              </a:defRPr>
            </a:lvl9pPr>
          </a:lstStyle>
          <a:p>
            <a:fld id="{25BA1AA3-9937-4420-922A-AB2463483A4E}" type="slidenum">
              <a:rPr lang="en-US" altLang="en-US" smtClean="0">
                <a:solidFill>
                  <a:schemeClr val="tx1"/>
                </a:solidFill>
              </a:rPr>
              <a:pPr/>
              <a:t>22</a:t>
            </a:fld>
            <a:endParaRPr lang="en-US" altLang="en-US" smtClean="0">
              <a:solidFill>
                <a:schemeClr val="tx1"/>
              </a:solidFill>
            </a:endParaRPr>
          </a:p>
        </p:txBody>
      </p:sp>
      <p:sp>
        <p:nvSpPr>
          <p:cNvPr id="12291" name="Rectangle 7"/>
          <p:cNvSpPr txBox="1">
            <a:spLocks noGrp="1" noChangeArrowheads="1"/>
          </p:cNvSpPr>
          <p:nvPr/>
        </p:nvSpPr>
        <p:spPr bwMode="auto">
          <a:xfrm>
            <a:off x="3884613" y="8577263"/>
            <a:ext cx="297180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0" tIns="45701" rIns="91400" bIns="45701" anchor="b"/>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r"/>
            <a:fld id="{045CA5C7-5F65-42C4-861E-643855822A59}" type="slidenum">
              <a:rPr lang="en-US" altLang="en-US" sz="1100">
                <a:solidFill>
                  <a:schemeClr val="tx1"/>
                </a:solidFill>
              </a:rPr>
              <a:pPr algn="r"/>
              <a:t>22</a:t>
            </a:fld>
            <a:endParaRPr lang="en-US" altLang="en-US" sz="1100">
              <a:solidFill>
                <a:schemeClr val="tx1"/>
              </a:solidFill>
            </a:endParaRPr>
          </a:p>
        </p:txBody>
      </p:sp>
      <p:sp>
        <p:nvSpPr>
          <p:cNvPr id="12292" name="Rectangle 2"/>
          <p:cNvSpPr>
            <a:spLocks noGrp="1" noRot="1" noChangeAspect="1" noChangeArrowheads="1" noTextEdit="1"/>
          </p:cNvSpPr>
          <p:nvPr>
            <p:ph type="sldImg"/>
          </p:nvPr>
        </p:nvSpPr>
        <p:spPr>
          <a:xfrm>
            <a:off x="1238250" y="677863"/>
            <a:ext cx="4381500" cy="3386137"/>
          </a:xfrm>
          <a:ln/>
        </p:spPr>
      </p:sp>
      <p:sp>
        <p:nvSpPr>
          <p:cNvPr id="12293" name="Rectangle 3"/>
          <p:cNvSpPr>
            <a:spLocks noGrp="1" noChangeArrowheads="1"/>
          </p:cNvSpPr>
          <p:nvPr>
            <p:ph type="body" idx="1"/>
          </p:nvPr>
        </p:nvSpPr>
        <p:spPr>
          <a:xfrm>
            <a:off x="685800" y="4289425"/>
            <a:ext cx="5486400" cy="4062413"/>
          </a:xfrm>
          <a:noFill/>
        </p:spPr>
        <p:txBody>
          <a:bodyPr lIns="91400" tIns="45701" rIns="91400" bIns="45701"/>
          <a:lstStyle/>
          <a:p>
            <a:pPr defTabSz="914400" eaLnBrk="1" hangingPunct="1"/>
            <a:endParaRPr lang="en-US" altLang="en-US" smtClean="0"/>
          </a:p>
        </p:txBody>
      </p:sp>
    </p:spTree>
    <p:extLst>
      <p:ext uri="{BB962C8B-B14F-4D97-AF65-F5344CB8AC3E}">
        <p14:creationId xmlns:p14="http://schemas.microsoft.com/office/powerpoint/2010/main" val="530126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defTabSz="977900">
              <a:defRPr>
                <a:solidFill>
                  <a:schemeClr val="accent1"/>
                </a:solidFill>
                <a:latin typeface="Times New Roman" panose="02020603050405020304" pitchFamily="18" charset="0"/>
              </a:defRPr>
            </a:lvl1pPr>
            <a:lvl2pPr marL="742950" indent="-285750" defTabSz="977900">
              <a:defRPr>
                <a:solidFill>
                  <a:schemeClr val="accent1"/>
                </a:solidFill>
                <a:latin typeface="Times New Roman" panose="02020603050405020304" pitchFamily="18" charset="0"/>
              </a:defRPr>
            </a:lvl2pPr>
            <a:lvl3pPr marL="1143000" indent="-228600" defTabSz="977900">
              <a:defRPr>
                <a:solidFill>
                  <a:schemeClr val="accent1"/>
                </a:solidFill>
                <a:latin typeface="Times New Roman" panose="02020603050405020304" pitchFamily="18" charset="0"/>
              </a:defRPr>
            </a:lvl3pPr>
            <a:lvl4pPr marL="1600200" indent="-228600" defTabSz="977900">
              <a:defRPr>
                <a:solidFill>
                  <a:schemeClr val="accent1"/>
                </a:solidFill>
                <a:latin typeface="Times New Roman" panose="02020603050405020304" pitchFamily="18" charset="0"/>
              </a:defRPr>
            </a:lvl4pPr>
            <a:lvl5pPr marL="2057400" indent="-228600" defTabSz="977900">
              <a:defRPr>
                <a:solidFill>
                  <a:schemeClr val="accent1"/>
                </a:solidFill>
                <a:latin typeface="Times New Roman" panose="02020603050405020304" pitchFamily="18" charset="0"/>
              </a:defRPr>
            </a:lvl5pPr>
            <a:lvl6pPr marL="2514600" indent="-228600" defTabSz="9779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9779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9779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977900" eaLnBrk="0" fontAlgn="base" hangingPunct="0">
              <a:spcBef>
                <a:spcPct val="0"/>
              </a:spcBef>
              <a:spcAft>
                <a:spcPct val="0"/>
              </a:spcAft>
              <a:defRPr>
                <a:solidFill>
                  <a:schemeClr val="accent1"/>
                </a:solidFill>
                <a:latin typeface="Times New Roman" panose="02020603050405020304" pitchFamily="18" charset="0"/>
              </a:defRPr>
            </a:lvl9pPr>
          </a:lstStyle>
          <a:p>
            <a:fld id="{9D45E844-5A4E-4BA0-ADF5-98CE67040C46}" type="slidenum">
              <a:rPr lang="en-US" altLang="en-US" smtClean="0">
                <a:solidFill>
                  <a:schemeClr val="tx1"/>
                </a:solidFill>
              </a:rPr>
              <a:pPr/>
              <a:t>24</a:t>
            </a:fld>
            <a:endParaRPr lang="en-US" altLang="en-US" smtClean="0">
              <a:solidFill>
                <a:schemeClr val="tx1"/>
              </a:solidFill>
            </a:endParaRPr>
          </a:p>
        </p:txBody>
      </p:sp>
      <p:sp>
        <p:nvSpPr>
          <p:cNvPr id="17411" name="Rectangle 7"/>
          <p:cNvSpPr txBox="1">
            <a:spLocks noGrp="1" noChangeArrowheads="1"/>
          </p:cNvSpPr>
          <p:nvPr/>
        </p:nvSpPr>
        <p:spPr bwMode="auto">
          <a:xfrm>
            <a:off x="3886200" y="8577263"/>
            <a:ext cx="2971800"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7" tIns="45384" rIns="90767" bIns="45384" anchor="b"/>
          <a:lstStyle>
            <a:lvl1pPr defTabSz="908050">
              <a:defRPr>
                <a:solidFill>
                  <a:schemeClr val="accent1"/>
                </a:solidFill>
                <a:latin typeface="Times New Roman" panose="02020603050405020304" pitchFamily="18" charset="0"/>
              </a:defRPr>
            </a:lvl1pPr>
            <a:lvl2pPr marL="742950" indent="-285750" defTabSz="908050">
              <a:defRPr>
                <a:solidFill>
                  <a:schemeClr val="accent1"/>
                </a:solidFill>
                <a:latin typeface="Times New Roman" panose="02020603050405020304" pitchFamily="18" charset="0"/>
              </a:defRPr>
            </a:lvl2pPr>
            <a:lvl3pPr marL="1143000" indent="-228600" defTabSz="908050">
              <a:defRPr>
                <a:solidFill>
                  <a:schemeClr val="accent1"/>
                </a:solidFill>
                <a:latin typeface="Times New Roman" panose="02020603050405020304" pitchFamily="18" charset="0"/>
              </a:defRPr>
            </a:lvl3pPr>
            <a:lvl4pPr marL="1600200" indent="-228600" defTabSz="908050">
              <a:defRPr>
                <a:solidFill>
                  <a:schemeClr val="accent1"/>
                </a:solidFill>
                <a:latin typeface="Times New Roman" panose="02020603050405020304" pitchFamily="18" charset="0"/>
              </a:defRPr>
            </a:lvl4pPr>
            <a:lvl5pPr marL="2057400" indent="-228600" defTabSz="908050">
              <a:defRPr>
                <a:solidFill>
                  <a:schemeClr val="accent1"/>
                </a:solidFill>
                <a:latin typeface="Times New Roman" panose="02020603050405020304" pitchFamily="18" charset="0"/>
              </a:defRPr>
            </a:lvl5pPr>
            <a:lvl6pPr marL="2514600" indent="-228600" defTabSz="90805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90805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90805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908050" eaLnBrk="0" fontAlgn="base" hangingPunct="0">
              <a:spcBef>
                <a:spcPct val="0"/>
              </a:spcBef>
              <a:spcAft>
                <a:spcPct val="0"/>
              </a:spcAft>
              <a:defRPr>
                <a:solidFill>
                  <a:schemeClr val="accent1"/>
                </a:solidFill>
                <a:latin typeface="Times New Roman" panose="02020603050405020304" pitchFamily="18" charset="0"/>
              </a:defRPr>
            </a:lvl9pPr>
          </a:lstStyle>
          <a:p>
            <a:pPr algn="r"/>
            <a:fld id="{54B06840-1AE6-4959-A0AC-77CDD931D77D}" type="slidenum">
              <a:rPr lang="en-US" altLang="en-US" sz="1100">
                <a:solidFill>
                  <a:schemeClr val="tx1"/>
                </a:solidFill>
                <a:latin typeface="Arial" panose="020B0604020202020204" pitchFamily="34" charset="0"/>
                <a:ea typeface="ＭＳ Ｐゴシック" panose="020B0600070205080204" pitchFamily="34" charset="-128"/>
              </a:rPr>
              <a:pPr algn="r"/>
              <a:t>24</a:t>
            </a:fld>
            <a:endParaRPr lang="en-US" altLang="en-US" sz="1100">
              <a:solidFill>
                <a:schemeClr val="tx1"/>
              </a:solidFill>
              <a:latin typeface="Arial" panose="020B0604020202020204" pitchFamily="34" charset="0"/>
              <a:ea typeface="ＭＳ Ｐゴシック" panose="020B0600070205080204" pitchFamily="34" charset="-128"/>
            </a:endParaRPr>
          </a:p>
        </p:txBody>
      </p:sp>
      <p:sp>
        <p:nvSpPr>
          <p:cNvPr id="17412" name="Rectangle 2"/>
          <p:cNvSpPr>
            <a:spLocks noGrp="1" noRot="1" noChangeAspect="1" noChangeArrowheads="1" noTextEdit="1"/>
          </p:cNvSpPr>
          <p:nvPr>
            <p:ph type="sldImg"/>
          </p:nvPr>
        </p:nvSpPr>
        <p:spPr>
          <a:xfrm>
            <a:off x="1239838" y="676275"/>
            <a:ext cx="4381500" cy="3386138"/>
          </a:xfrm>
          <a:ln/>
        </p:spPr>
      </p:sp>
      <p:sp>
        <p:nvSpPr>
          <p:cNvPr id="17413" name="Rectangle 3"/>
          <p:cNvSpPr>
            <a:spLocks noGrp="1" noChangeArrowheads="1"/>
          </p:cNvSpPr>
          <p:nvPr>
            <p:ph type="body" idx="1"/>
          </p:nvPr>
        </p:nvSpPr>
        <p:spPr>
          <a:xfrm>
            <a:off x="915988" y="4289425"/>
            <a:ext cx="5026025" cy="4064000"/>
          </a:xfrm>
          <a:noFill/>
        </p:spPr>
        <p:txBody>
          <a:bodyPr lIns="90767" tIns="45384" rIns="90767" bIns="45384"/>
          <a:lstStyle/>
          <a:p>
            <a:pPr defTabSz="914400" eaLnBrk="1" hangingPunct="1"/>
            <a:endParaRPr lang="en-US" altLang="en-US" smtClean="0"/>
          </a:p>
        </p:txBody>
      </p:sp>
    </p:spTree>
    <p:extLst>
      <p:ext uri="{BB962C8B-B14F-4D97-AF65-F5344CB8AC3E}">
        <p14:creationId xmlns:p14="http://schemas.microsoft.com/office/powerpoint/2010/main" val="1106686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77900">
              <a:defRPr>
                <a:solidFill>
                  <a:schemeClr val="accent1"/>
                </a:solidFill>
                <a:latin typeface="Times New Roman" panose="02020603050405020304" pitchFamily="18" charset="0"/>
              </a:defRPr>
            </a:lvl1pPr>
            <a:lvl2pPr marL="742950" indent="-285750" defTabSz="977900">
              <a:defRPr>
                <a:solidFill>
                  <a:schemeClr val="accent1"/>
                </a:solidFill>
                <a:latin typeface="Times New Roman" panose="02020603050405020304" pitchFamily="18" charset="0"/>
              </a:defRPr>
            </a:lvl2pPr>
            <a:lvl3pPr marL="1143000" indent="-228600" defTabSz="977900">
              <a:defRPr>
                <a:solidFill>
                  <a:schemeClr val="accent1"/>
                </a:solidFill>
                <a:latin typeface="Times New Roman" panose="02020603050405020304" pitchFamily="18" charset="0"/>
              </a:defRPr>
            </a:lvl3pPr>
            <a:lvl4pPr marL="1600200" indent="-228600" defTabSz="977900">
              <a:defRPr>
                <a:solidFill>
                  <a:schemeClr val="accent1"/>
                </a:solidFill>
                <a:latin typeface="Times New Roman" panose="02020603050405020304" pitchFamily="18" charset="0"/>
              </a:defRPr>
            </a:lvl4pPr>
            <a:lvl5pPr marL="2057400" indent="-228600" defTabSz="977900">
              <a:defRPr>
                <a:solidFill>
                  <a:schemeClr val="accent1"/>
                </a:solidFill>
                <a:latin typeface="Times New Roman" panose="02020603050405020304" pitchFamily="18" charset="0"/>
              </a:defRPr>
            </a:lvl5pPr>
            <a:lvl6pPr marL="2514600" indent="-228600" defTabSz="9779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9779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9779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977900" eaLnBrk="0" fontAlgn="base" hangingPunct="0">
              <a:spcBef>
                <a:spcPct val="0"/>
              </a:spcBef>
              <a:spcAft>
                <a:spcPct val="0"/>
              </a:spcAft>
              <a:defRPr>
                <a:solidFill>
                  <a:schemeClr val="accent1"/>
                </a:solidFill>
                <a:latin typeface="Times New Roman" panose="02020603050405020304" pitchFamily="18" charset="0"/>
              </a:defRPr>
            </a:lvl9pPr>
          </a:lstStyle>
          <a:p>
            <a:fld id="{43052E94-3CC2-4AC4-86DE-72416CAEE1D9}" type="slidenum">
              <a:rPr lang="en-US" altLang="en-US" smtClean="0">
                <a:solidFill>
                  <a:schemeClr val="tx1"/>
                </a:solidFill>
              </a:rPr>
              <a:pPr/>
              <a:t>26</a:t>
            </a:fld>
            <a:endParaRPr lang="en-US" altLang="en-US" smtClean="0">
              <a:solidFill>
                <a:schemeClr val="tx1"/>
              </a:solidFill>
            </a:endParaRPr>
          </a:p>
        </p:txBody>
      </p:sp>
      <p:sp>
        <p:nvSpPr>
          <p:cNvPr id="20483" name="Rectangle 2"/>
          <p:cNvSpPr>
            <a:spLocks noGrp="1" noRot="1" noChangeAspect="1" noChangeArrowheads="1" noTextEdit="1"/>
          </p:cNvSpPr>
          <p:nvPr>
            <p:ph type="sldImg"/>
          </p:nvPr>
        </p:nvSpPr>
        <p:spPr>
          <a:xfrm>
            <a:off x="1238250" y="677863"/>
            <a:ext cx="4381500" cy="3386137"/>
          </a:xfrm>
          <a:ln/>
        </p:spPr>
      </p:sp>
      <p:sp>
        <p:nvSpPr>
          <p:cNvPr id="20484" name="Rectangle 3"/>
          <p:cNvSpPr>
            <a:spLocks noGrp="1" noChangeArrowheads="1"/>
          </p:cNvSpPr>
          <p:nvPr>
            <p:ph type="body" idx="1"/>
          </p:nvPr>
        </p:nvSpPr>
        <p:spPr>
          <a:xfrm>
            <a:off x="914400" y="4289425"/>
            <a:ext cx="5029200" cy="4062413"/>
          </a:xfrm>
          <a:noFill/>
        </p:spPr>
        <p:txBody>
          <a:bodyPr/>
          <a:lstStyle/>
          <a:p>
            <a:r>
              <a:rPr lang="en-US" altLang="en-US" smtClean="0">
                <a:solidFill>
                  <a:srgbClr val="008000"/>
                </a:solidFill>
              </a:rPr>
              <a:t>Rich tradition in parallelizing scientific applications(like SUIF)</a:t>
            </a:r>
          </a:p>
          <a:p>
            <a:r>
              <a:rPr lang="en-US" altLang="en-US" smtClean="0">
                <a:solidFill>
                  <a:srgbClr val="008000"/>
                </a:solidFill>
              </a:rPr>
              <a:t>Our solution: </a:t>
            </a:r>
            <a:r>
              <a:rPr lang="en-US" altLang="en-US" smtClean="0"/>
              <a:t>Resolve cross iteration dependences by speculative compiler transformations - </a:t>
            </a:r>
            <a:r>
              <a:rPr lang="en-US" altLang="en-US" smtClean="0">
                <a:solidFill>
                  <a:srgbClr val="FF0000"/>
                </a:solidFill>
              </a:rPr>
              <a:t>Expose more parallelism</a:t>
            </a:r>
          </a:p>
          <a:p>
            <a:endParaRPr lang="en-US" altLang="en-US" smtClean="0"/>
          </a:p>
          <a:p>
            <a:r>
              <a:rPr lang="en-US" altLang="en-US" smtClean="0"/>
              <a:t>Compiler can resolve many control, register and memory dependences in a speculative platform.</a:t>
            </a:r>
          </a:p>
        </p:txBody>
      </p:sp>
    </p:spTree>
    <p:extLst>
      <p:ext uri="{BB962C8B-B14F-4D97-AF65-F5344CB8AC3E}">
        <p14:creationId xmlns:p14="http://schemas.microsoft.com/office/powerpoint/2010/main" val="3486801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defTabSz="977900">
              <a:defRPr>
                <a:solidFill>
                  <a:schemeClr val="accent1"/>
                </a:solidFill>
                <a:latin typeface="Times New Roman" panose="02020603050405020304" pitchFamily="18" charset="0"/>
              </a:defRPr>
            </a:lvl1pPr>
            <a:lvl2pPr marL="742950" indent="-285750" defTabSz="977900">
              <a:defRPr>
                <a:solidFill>
                  <a:schemeClr val="accent1"/>
                </a:solidFill>
                <a:latin typeface="Times New Roman" panose="02020603050405020304" pitchFamily="18" charset="0"/>
              </a:defRPr>
            </a:lvl2pPr>
            <a:lvl3pPr marL="1143000" indent="-228600" defTabSz="977900">
              <a:defRPr>
                <a:solidFill>
                  <a:schemeClr val="accent1"/>
                </a:solidFill>
                <a:latin typeface="Times New Roman" panose="02020603050405020304" pitchFamily="18" charset="0"/>
              </a:defRPr>
            </a:lvl3pPr>
            <a:lvl4pPr marL="1600200" indent="-228600" defTabSz="977900">
              <a:defRPr>
                <a:solidFill>
                  <a:schemeClr val="accent1"/>
                </a:solidFill>
                <a:latin typeface="Times New Roman" panose="02020603050405020304" pitchFamily="18" charset="0"/>
              </a:defRPr>
            </a:lvl4pPr>
            <a:lvl5pPr marL="2057400" indent="-228600" defTabSz="977900">
              <a:defRPr>
                <a:solidFill>
                  <a:schemeClr val="accent1"/>
                </a:solidFill>
                <a:latin typeface="Times New Roman" panose="02020603050405020304" pitchFamily="18" charset="0"/>
              </a:defRPr>
            </a:lvl5pPr>
            <a:lvl6pPr marL="2514600" indent="-228600" defTabSz="9779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9779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9779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977900" eaLnBrk="0" fontAlgn="base" hangingPunct="0">
              <a:spcBef>
                <a:spcPct val="0"/>
              </a:spcBef>
              <a:spcAft>
                <a:spcPct val="0"/>
              </a:spcAft>
              <a:defRPr>
                <a:solidFill>
                  <a:schemeClr val="accent1"/>
                </a:solidFill>
                <a:latin typeface="Times New Roman" panose="02020603050405020304" pitchFamily="18" charset="0"/>
              </a:defRPr>
            </a:lvl9pPr>
          </a:lstStyle>
          <a:p>
            <a:fld id="{431BA0D9-3E11-4B57-856D-A6FC49E4F5A6}" type="slidenum">
              <a:rPr lang="en-US" altLang="en-US" smtClean="0">
                <a:solidFill>
                  <a:schemeClr val="tx1"/>
                </a:solidFill>
              </a:rPr>
              <a:pPr/>
              <a:t>27</a:t>
            </a:fld>
            <a:endParaRPr lang="en-US" altLang="en-US" smtClean="0">
              <a:solidFill>
                <a:schemeClr val="tx1"/>
              </a:solidFill>
            </a:endParaRPr>
          </a:p>
        </p:txBody>
      </p:sp>
      <p:sp>
        <p:nvSpPr>
          <p:cNvPr id="22531" name="Rectangle 7"/>
          <p:cNvSpPr txBox="1">
            <a:spLocks noGrp="1" noChangeArrowheads="1"/>
          </p:cNvSpPr>
          <p:nvPr/>
        </p:nvSpPr>
        <p:spPr bwMode="auto">
          <a:xfrm>
            <a:off x="3886200" y="8577263"/>
            <a:ext cx="2971800"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7" tIns="45384" rIns="90767" bIns="45384" anchor="b"/>
          <a:lstStyle>
            <a:lvl1pPr defTabSz="908050">
              <a:defRPr>
                <a:solidFill>
                  <a:schemeClr val="accent1"/>
                </a:solidFill>
                <a:latin typeface="Times New Roman" panose="02020603050405020304" pitchFamily="18" charset="0"/>
              </a:defRPr>
            </a:lvl1pPr>
            <a:lvl2pPr marL="742950" indent="-285750" defTabSz="908050">
              <a:defRPr>
                <a:solidFill>
                  <a:schemeClr val="accent1"/>
                </a:solidFill>
                <a:latin typeface="Times New Roman" panose="02020603050405020304" pitchFamily="18" charset="0"/>
              </a:defRPr>
            </a:lvl2pPr>
            <a:lvl3pPr marL="1143000" indent="-228600" defTabSz="908050">
              <a:defRPr>
                <a:solidFill>
                  <a:schemeClr val="accent1"/>
                </a:solidFill>
                <a:latin typeface="Times New Roman" panose="02020603050405020304" pitchFamily="18" charset="0"/>
              </a:defRPr>
            </a:lvl3pPr>
            <a:lvl4pPr marL="1600200" indent="-228600" defTabSz="908050">
              <a:defRPr>
                <a:solidFill>
                  <a:schemeClr val="accent1"/>
                </a:solidFill>
                <a:latin typeface="Times New Roman" panose="02020603050405020304" pitchFamily="18" charset="0"/>
              </a:defRPr>
            </a:lvl4pPr>
            <a:lvl5pPr marL="2057400" indent="-228600" defTabSz="908050">
              <a:defRPr>
                <a:solidFill>
                  <a:schemeClr val="accent1"/>
                </a:solidFill>
                <a:latin typeface="Times New Roman" panose="02020603050405020304" pitchFamily="18" charset="0"/>
              </a:defRPr>
            </a:lvl5pPr>
            <a:lvl6pPr marL="2514600" indent="-228600" defTabSz="90805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90805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90805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908050" eaLnBrk="0" fontAlgn="base" hangingPunct="0">
              <a:spcBef>
                <a:spcPct val="0"/>
              </a:spcBef>
              <a:spcAft>
                <a:spcPct val="0"/>
              </a:spcAft>
              <a:defRPr>
                <a:solidFill>
                  <a:schemeClr val="accent1"/>
                </a:solidFill>
                <a:latin typeface="Times New Roman" panose="02020603050405020304" pitchFamily="18" charset="0"/>
              </a:defRPr>
            </a:lvl9pPr>
          </a:lstStyle>
          <a:p>
            <a:pPr algn="r"/>
            <a:fld id="{D9CB28A4-4950-4619-8F9C-6B1EC1AF204D}" type="slidenum">
              <a:rPr lang="en-US" altLang="en-US" sz="1100">
                <a:solidFill>
                  <a:schemeClr val="tx1"/>
                </a:solidFill>
                <a:latin typeface="Arial" panose="020B0604020202020204" pitchFamily="34" charset="0"/>
                <a:ea typeface="ＭＳ Ｐゴシック" panose="020B0600070205080204" pitchFamily="34" charset="-128"/>
              </a:rPr>
              <a:pPr algn="r"/>
              <a:t>27</a:t>
            </a:fld>
            <a:endParaRPr lang="en-US" altLang="en-US" sz="1100">
              <a:solidFill>
                <a:schemeClr val="tx1"/>
              </a:solidFill>
              <a:latin typeface="Arial" panose="020B0604020202020204" pitchFamily="34" charset="0"/>
              <a:ea typeface="ＭＳ Ｐゴシック" panose="020B0600070205080204" pitchFamily="34" charset="-128"/>
            </a:endParaRPr>
          </a:p>
        </p:txBody>
      </p:sp>
      <p:sp>
        <p:nvSpPr>
          <p:cNvPr id="22532" name="Rectangle 2"/>
          <p:cNvSpPr>
            <a:spLocks noGrp="1" noRot="1" noChangeAspect="1" noChangeArrowheads="1" noTextEdit="1"/>
          </p:cNvSpPr>
          <p:nvPr>
            <p:ph type="sldImg"/>
          </p:nvPr>
        </p:nvSpPr>
        <p:spPr>
          <a:xfrm>
            <a:off x="1239838" y="676275"/>
            <a:ext cx="4383087" cy="3387725"/>
          </a:xfrm>
          <a:ln/>
        </p:spPr>
      </p:sp>
      <p:sp>
        <p:nvSpPr>
          <p:cNvPr id="22533" name="Rectangle 3"/>
          <p:cNvSpPr>
            <a:spLocks noGrp="1" noChangeArrowheads="1"/>
          </p:cNvSpPr>
          <p:nvPr>
            <p:ph type="body" idx="1"/>
          </p:nvPr>
        </p:nvSpPr>
        <p:spPr>
          <a:xfrm>
            <a:off x="685800" y="4289425"/>
            <a:ext cx="5486400" cy="4064000"/>
          </a:xfrm>
          <a:noFill/>
        </p:spPr>
        <p:txBody>
          <a:bodyPr lIns="90767" tIns="45384" rIns="90767" bIns="45384"/>
          <a:lstStyle/>
          <a:p>
            <a:pPr defTabSz="914400" eaLnBrk="1" hangingPunct="1"/>
            <a:endParaRPr lang="en-US" altLang="en-US" smtClean="0"/>
          </a:p>
        </p:txBody>
      </p:sp>
    </p:spTree>
    <p:extLst>
      <p:ext uri="{BB962C8B-B14F-4D97-AF65-F5344CB8AC3E}">
        <p14:creationId xmlns:p14="http://schemas.microsoft.com/office/powerpoint/2010/main" val="2297564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defTabSz="977900">
              <a:defRPr>
                <a:solidFill>
                  <a:schemeClr val="accent1"/>
                </a:solidFill>
                <a:latin typeface="Times New Roman" panose="02020603050405020304" pitchFamily="18" charset="0"/>
              </a:defRPr>
            </a:lvl1pPr>
            <a:lvl2pPr marL="742950" indent="-285750" defTabSz="977900">
              <a:defRPr>
                <a:solidFill>
                  <a:schemeClr val="accent1"/>
                </a:solidFill>
                <a:latin typeface="Times New Roman" panose="02020603050405020304" pitchFamily="18" charset="0"/>
              </a:defRPr>
            </a:lvl2pPr>
            <a:lvl3pPr marL="1143000" indent="-228600" defTabSz="977900">
              <a:defRPr>
                <a:solidFill>
                  <a:schemeClr val="accent1"/>
                </a:solidFill>
                <a:latin typeface="Times New Roman" panose="02020603050405020304" pitchFamily="18" charset="0"/>
              </a:defRPr>
            </a:lvl3pPr>
            <a:lvl4pPr marL="1600200" indent="-228600" defTabSz="977900">
              <a:defRPr>
                <a:solidFill>
                  <a:schemeClr val="accent1"/>
                </a:solidFill>
                <a:latin typeface="Times New Roman" panose="02020603050405020304" pitchFamily="18" charset="0"/>
              </a:defRPr>
            </a:lvl4pPr>
            <a:lvl5pPr marL="2057400" indent="-228600" defTabSz="977900">
              <a:defRPr>
                <a:solidFill>
                  <a:schemeClr val="accent1"/>
                </a:solidFill>
                <a:latin typeface="Times New Roman" panose="02020603050405020304" pitchFamily="18" charset="0"/>
              </a:defRPr>
            </a:lvl5pPr>
            <a:lvl6pPr marL="2514600" indent="-228600" defTabSz="9779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9779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9779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977900" eaLnBrk="0" fontAlgn="base" hangingPunct="0">
              <a:spcBef>
                <a:spcPct val="0"/>
              </a:spcBef>
              <a:spcAft>
                <a:spcPct val="0"/>
              </a:spcAft>
              <a:defRPr>
                <a:solidFill>
                  <a:schemeClr val="accent1"/>
                </a:solidFill>
                <a:latin typeface="Times New Roman" panose="02020603050405020304" pitchFamily="18" charset="0"/>
              </a:defRPr>
            </a:lvl9pPr>
          </a:lstStyle>
          <a:p>
            <a:fld id="{F16D3EA3-47BF-4561-A055-428B0C738F05}" type="slidenum">
              <a:rPr lang="en-US" altLang="en-US" smtClean="0">
                <a:solidFill>
                  <a:schemeClr val="tx1"/>
                </a:solidFill>
              </a:rPr>
              <a:pPr/>
              <a:t>29</a:t>
            </a:fld>
            <a:endParaRPr lang="en-US" altLang="en-US" smtClean="0">
              <a:solidFill>
                <a:schemeClr val="tx1"/>
              </a:solidFill>
            </a:endParaRPr>
          </a:p>
        </p:txBody>
      </p:sp>
      <p:sp>
        <p:nvSpPr>
          <p:cNvPr id="25603" name="Rectangle 2"/>
          <p:cNvSpPr>
            <a:spLocks noGrp="1" noRot="1" noChangeAspect="1" noChangeArrowheads="1" noTextEdit="1"/>
          </p:cNvSpPr>
          <p:nvPr>
            <p:ph type="sldImg"/>
          </p:nvPr>
        </p:nvSpPr>
        <p:spPr>
          <a:xfrm>
            <a:off x="1238250" y="676275"/>
            <a:ext cx="4383088" cy="3387725"/>
          </a:xfrm>
          <a:ln/>
        </p:spPr>
      </p:sp>
      <p:sp>
        <p:nvSpPr>
          <p:cNvPr id="25604" name="Rectangle 3"/>
          <p:cNvSpPr>
            <a:spLocks noGrp="1" noChangeArrowheads="1"/>
          </p:cNvSpPr>
          <p:nvPr>
            <p:ph type="body" idx="1"/>
          </p:nvPr>
        </p:nvSpPr>
        <p:spPr>
          <a:xfrm>
            <a:off x="685800" y="4289425"/>
            <a:ext cx="5486400" cy="4064000"/>
          </a:xfrm>
          <a:noFill/>
        </p:spPr>
        <p:txBody>
          <a:bodyPr/>
          <a:lstStyle/>
          <a:p>
            <a:r>
              <a:rPr lang="en-US" altLang="en-US" smtClean="0"/>
              <a:t>Pointer analysis is done in the provable… successful in many applications like specfp… but even a  single dependence ruins everything</a:t>
            </a:r>
          </a:p>
          <a:p>
            <a:r>
              <a:rPr lang="en-US" altLang="en-US" smtClean="0"/>
              <a:t>People have used profiling to find more parallel loops</a:t>
            </a:r>
          </a:p>
          <a:p>
            <a:endParaRPr lang="en-US" altLang="en-US" smtClean="0"/>
          </a:p>
          <a:p>
            <a:endParaRPr lang="en-US" altLang="en-US" smtClean="0"/>
          </a:p>
          <a:p>
            <a:r>
              <a:rPr lang="en-US" altLang="en-US" smtClean="0"/>
              <a:t>This figure shows the coverage of doall loops using compiler analysis and profile information.</a:t>
            </a:r>
          </a:p>
          <a:p>
            <a:r>
              <a:rPr lang="en-US" altLang="en-US" smtClean="0"/>
              <a:t>Y-axis shows..</a:t>
            </a:r>
          </a:p>
          <a:p>
            <a:r>
              <a:rPr lang="en-US" altLang="en-US" smtClean="0"/>
              <a:t>Blue bar: time spent in loops can be proved to be doall by compiler</a:t>
            </a:r>
          </a:p>
          <a:p>
            <a:r>
              <a:rPr lang="en-US" altLang="en-US" smtClean="0"/>
              <a:t>Red bar: doall loops identified by profiler</a:t>
            </a:r>
          </a:p>
          <a:p>
            <a:r>
              <a:rPr lang="en-US" altLang="en-US" smtClean="0"/>
              <a:t>Compiler analysis limited for general applications. Profiled can identify more loops.</a:t>
            </a:r>
          </a:p>
          <a:p>
            <a:r>
              <a:rPr lang="en-US" altLang="en-US" smtClean="0"/>
              <a:t>Good but still need to improve</a:t>
            </a:r>
          </a:p>
          <a:p>
            <a:r>
              <a:rPr lang="en-US" altLang="en-US" smtClean="0"/>
              <a:t>Either remove or isolate dependeces</a:t>
            </a:r>
          </a:p>
        </p:txBody>
      </p:sp>
    </p:spTree>
    <p:extLst>
      <p:ext uri="{BB962C8B-B14F-4D97-AF65-F5344CB8AC3E}">
        <p14:creationId xmlns:p14="http://schemas.microsoft.com/office/powerpoint/2010/main" val="993295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914400" y="3886200"/>
            <a:ext cx="7772400" cy="0"/>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5" name="Rectangle 3"/>
          <p:cNvSpPr>
            <a:spLocks noGrp="1" noChangeArrowheads="1"/>
          </p:cNvSpPr>
          <p:nvPr>
            <p:ph type="ctrTitle" sz="quarter"/>
          </p:nvPr>
        </p:nvSpPr>
        <p:spPr>
          <a:xfrm>
            <a:off x="838200" y="2438400"/>
            <a:ext cx="7772400" cy="1447800"/>
          </a:xfrm>
          <a:extLst>
            <a:ext uri="{91240B29-F687-4F45-9708-019B960494DF}">
              <a14:hiddenLine xmlns:a14="http://schemas.microsoft.com/office/drawing/2010/main" w="9525">
                <a:solidFill>
                  <a:schemeClr val="tx1"/>
                </a:solidFill>
                <a:miter lim="800000"/>
                <a:headEnd/>
                <a:tailEnd/>
              </a14:hiddenLine>
            </a:ext>
          </a:extLst>
        </p:spPr>
        <p:txBody>
          <a:bodyPr/>
          <a:lstStyle>
            <a:lvl1pPr>
              <a:defRPr sz="3600"/>
            </a:lvl1pPr>
          </a:lstStyle>
          <a:p>
            <a:pPr lvl="0"/>
            <a:r>
              <a:rPr lang="en-US" noProof="0" smtClean="0"/>
              <a:t>Click to edit Master title style</a:t>
            </a:r>
          </a:p>
        </p:txBody>
      </p:sp>
      <p:sp>
        <p:nvSpPr>
          <p:cNvPr id="3076" name="Rectangle 4"/>
          <p:cNvSpPr>
            <a:spLocks noGrp="1" noChangeArrowheads="1"/>
          </p:cNvSpPr>
          <p:nvPr>
            <p:ph type="subTitle" sz="quarter" idx="1"/>
          </p:nvPr>
        </p:nvSpPr>
        <p:spPr>
          <a:xfrm>
            <a:off x="1508125" y="4403725"/>
            <a:ext cx="7042150" cy="1987550"/>
          </a:xfrm>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ctr">
              <a:buFont typeface="Monotype Sorts" pitchFamily="2" charset="2"/>
              <a:buNone/>
              <a:defRPr/>
            </a:lvl1pPr>
          </a:lstStyle>
          <a:p>
            <a:pPr lvl="0"/>
            <a:r>
              <a:rPr lang="en-US" noProof="0" smtClean="0"/>
              <a:t>Click to edit Master subtitle style</a:t>
            </a:r>
          </a:p>
        </p:txBody>
      </p:sp>
    </p:spTree>
    <p:extLst>
      <p:ext uri="{BB962C8B-B14F-4D97-AF65-F5344CB8AC3E}">
        <p14:creationId xmlns:p14="http://schemas.microsoft.com/office/powerpoint/2010/main" val="1101274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0733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838200"/>
            <a:ext cx="196215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838200"/>
            <a:ext cx="573405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42937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38200" y="838200"/>
            <a:ext cx="7772400" cy="6159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90600" y="1641475"/>
            <a:ext cx="3771900" cy="5216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914900" y="1641475"/>
            <a:ext cx="3771900" cy="5216525"/>
          </a:xfrm>
        </p:spPr>
        <p:txBody>
          <a:bodyPr/>
          <a:lstStyle/>
          <a:p>
            <a:pPr lvl="0"/>
            <a:endParaRPr lang="en-US" noProof="0" smtClean="0"/>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458870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314435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491043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90600" y="1641475"/>
            <a:ext cx="3771900" cy="521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641475"/>
            <a:ext cx="3771900" cy="521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70062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52440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81379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207057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648394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20017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a:off x="914400" y="1447800"/>
            <a:ext cx="7769225" cy="0"/>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Grp="1" noChangeArrowheads="1"/>
          </p:cNvSpPr>
          <p:nvPr>
            <p:ph type="title"/>
          </p:nvPr>
        </p:nvSpPr>
        <p:spPr bwMode="auto">
          <a:xfrm>
            <a:off x="838200" y="838200"/>
            <a:ext cx="7772400" cy="61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600" tIns="50800" rIns="101600" bIns="5080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990600" y="1641475"/>
            <a:ext cx="7696200"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600" tIns="50800" rIns="101600" bIns="5080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dt" sz="half" idx="2"/>
          </p:nvPr>
        </p:nvSpPr>
        <p:spPr bwMode="auto">
          <a:xfrm>
            <a:off x="838200" y="6781800"/>
            <a:ext cx="3429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1600" tIns="50800" rIns="101600" bIns="50800" numCol="1" anchor="ctr" anchorCtr="0" compatLnSpc="1">
            <a:prstTxWarp prst="textNoShape">
              <a:avLst/>
            </a:prstTxWarp>
          </a:bodyPr>
          <a:lstStyle>
            <a:lvl1pPr defTabSz="1106488">
              <a:defRPr sz="1000" b="1" i="1">
                <a:solidFill>
                  <a:schemeClr val="tx2"/>
                </a:solidFill>
              </a:defRPr>
            </a:lvl1pPr>
          </a:lstStyle>
          <a:p>
            <a:pPr>
              <a:defRPr/>
            </a:pPr>
            <a:endParaRPr lang="en-US"/>
          </a:p>
        </p:txBody>
      </p:sp>
      <p:sp>
        <p:nvSpPr>
          <p:cNvPr id="1030" name="Rectangle 6"/>
          <p:cNvSpPr>
            <a:spLocks noGrp="1" noChangeArrowheads="1"/>
          </p:cNvSpPr>
          <p:nvPr>
            <p:ph type="ftr" sz="quarter" idx="3"/>
          </p:nvPr>
        </p:nvSpPr>
        <p:spPr bwMode="auto">
          <a:xfrm>
            <a:off x="7315200" y="6781800"/>
            <a:ext cx="152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1600" tIns="50800" rIns="101600" bIns="50800" numCol="1" anchor="ctr" anchorCtr="0" compatLnSpc="1">
            <a:prstTxWarp prst="textNoShape">
              <a:avLst/>
            </a:prstTxWarp>
          </a:bodyPr>
          <a:lstStyle>
            <a:lvl1pPr algn="r" defTabSz="1106488">
              <a:defRPr sz="1400">
                <a:solidFill>
                  <a:schemeClr val="tx2"/>
                </a:solidFill>
                <a:latin typeface="Hewlett" pitchFamily="82" charset="0"/>
              </a:defRPr>
            </a:lvl1pPr>
          </a:lstStyle>
          <a:p>
            <a:pPr>
              <a:defRPr/>
            </a:pPr>
            <a:endParaRPr lang="en-US"/>
          </a:p>
        </p:txBody>
      </p:sp>
      <p:sp>
        <p:nvSpPr>
          <p:cNvPr id="1032" name="Rectangle 8"/>
          <p:cNvSpPr>
            <a:spLocks noChangeArrowheads="1"/>
          </p:cNvSpPr>
          <p:nvPr/>
        </p:nvSpPr>
        <p:spPr bwMode="auto">
          <a:xfrm>
            <a:off x="4495800" y="68580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600" tIns="50800" rIns="101600" bIns="50800" anchor="ctr"/>
          <a:lstStyle>
            <a:lvl1pPr defTabSz="1106488">
              <a:defRPr>
                <a:solidFill>
                  <a:schemeClr val="accent1"/>
                </a:solidFill>
                <a:latin typeface="Times New Roman" panose="02020603050405020304" pitchFamily="18" charset="0"/>
              </a:defRPr>
            </a:lvl1pPr>
            <a:lvl2pPr marL="742950" indent="-285750" defTabSz="1106488">
              <a:defRPr>
                <a:solidFill>
                  <a:schemeClr val="accent1"/>
                </a:solidFill>
                <a:latin typeface="Times New Roman" panose="02020603050405020304" pitchFamily="18" charset="0"/>
              </a:defRPr>
            </a:lvl2pPr>
            <a:lvl3pPr marL="1143000" indent="-228600" defTabSz="1106488">
              <a:defRPr>
                <a:solidFill>
                  <a:schemeClr val="accent1"/>
                </a:solidFill>
                <a:latin typeface="Times New Roman" panose="02020603050405020304" pitchFamily="18" charset="0"/>
              </a:defRPr>
            </a:lvl3pPr>
            <a:lvl4pPr marL="1600200" indent="-228600" defTabSz="1106488">
              <a:defRPr>
                <a:solidFill>
                  <a:schemeClr val="accent1"/>
                </a:solidFill>
                <a:latin typeface="Times New Roman" panose="02020603050405020304" pitchFamily="18" charset="0"/>
              </a:defRPr>
            </a:lvl4pPr>
            <a:lvl5pPr marL="2057400" indent="-228600" defTabSz="1106488">
              <a:defRPr>
                <a:solidFill>
                  <a:schemeClr val="accent1"/>
                </a:solidFill>
                <a:latin typeface="Times New Roman" panose="02020603050405020304" pitchFamily="18" charset="0"/>
              </a:defRPr>
            </a:lvl5pPr>
            <a:lvl6pPr marL="2514600" indent="-228600" defTabSz="1106488"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106488"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106488"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106488" eaLnBrk="0" fontAlgn="base" hangingPunct="0">
              <a:spcBef>
                <a:spcPct val="0"/>
              </a:spcBef>
              <a:spcAft>
                <a:spcPct val="0"/>
              </a:spcAft>
              <a:defRPr>
                <a:solidFill>
                  <a:schemeClr val="accent1"/>
                </a:solidFill>
                <a:latin typeface="Times New Roman" panose="02020603050405020304" pitchFamily="18" charset="0"/>
              </a:defRPr>
            </a:lvl9pPr>
          </a:lstStyle>
          <a:p>
            <a:pPr algn="ctr">
              <a:defRPr/>
            </a:pPr>
            <a:r>
              <a:rPr lang="en-US" altLang="en-US" sz="1400" smtClean="0">
                <a:solidFill>
                  <a:schemeClr val="tx1"/>
                </a:solidFill>
              </a:rPr>
              <a:t>- </a:t>
            </a:r>
            <a:fld id="{86B5D830-4082-4C1B-ACAE-2AAD755DA0DD}" type="slidenum">
              <a:rPr lang="en-US" altLang="en-US" sz="1400" smtClean="0">
                <a:solidFill>
                  <a:schemeClr val="tx1"/>
                </a:solidFill>
              </a:rPr>
              <a:pPr algn="ctr">
                <a:defRPr/>
              </a:pPr>
              <a:t>‹#›</a:t>
            </a:fld>
            <a:r>
              <a:rPr lang="en-US" altLang="en-US" sz="1400" smtClean="0">
                <a:solidFill>
                  <a:schemeClr val="tx1"/>
                </a:solidFill>
              </a:rPr>
              <a:t> -</a:t>
            </a:r>
          </a:p>
        </p:txBody>
      </p:sp>
    </p:spTree>
  </p:cSld>
  <p:clrMap bg1="lt1" tx1="dk1" bg2="lt2" tx2="dk2" accent1="accent1" accent2="accent2" accent3="accent3" accent4="accent4" accent5="accent5" accent6="accent6" hlink="hlink" folHlink="folHlink"/>
  <p:sldLayoutIdLst>
    <p:sldLayoutId id="2147483777"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Lst>
  <p:timing>
    <p:tnLst>
      <p:par>
        <p:cTn id="1" dur="indefinite" restart="never" nodeType="tmRoot"/>
      </p:par>
    </p:tnLst>
  </p:timing>
  <p:txStyles>
    <p:titleStyle>
      <a:lvl1pPr algn="l" defTabSz="1106488" rtl="0" eaLnBrk="0" fontAlgn="base" hangingPunct="0">
        <a:spcBef>
          <a:spcPct val="0"/>
        </a:spcBef>
        <a:spcAft>
          <a:spcPct val="0"/>
        </a:spcAft>
        <a:defRPr sz="3200">
          <a:solidFill>
            <a:schemeClr val="tx1"/>
          </a:solidFill>
          <a:latin typeface="+mj-lt"/>
          <a:ea typeface="+mj-ea"/>
          <a:cs typeface="+mj-cs"/>
        </a:defRPr>
      </a:lvl1pPr>
      <a:lvl2pPr algn="l" defTabSz="1106488" rtl="0" eaLnBrk="0" fontAlgn="base" hangingPunct="0">
        <a:spcBef>
          <a:spcPct val="0"/>
        </a:spcBef>
        <a:spcAft>
          <a:spcPct val="0"/>
        </a:spcAft>
        <a:defRPr sz="3200">
          <a:solidFill>
            <a:schemeClr val="tx1"/>
          </a:solidFill>
          <a:latin typeface="Times New Roman" pitchFamily="18" charset="0"/>
        </a:defRPr>
      </a:lvl2pPr>
      <a:lvl3pPr algn="l" defTabSz="1106488" rtl="0" eaLnBrk="0" fontAlgn="base" hangingPunct="0">
        <a:spcBef>
          <a:spcPct val="0"/>
        </a:spcBef>
        <a:spcAft>
          <a:spcPct val="0"/>
        </a:spcAft>
        <a:defRPr sz="3200">
          <a:solidFill>
            <a:schemeClr val="tx1"/>
          </a:solidFill>
          <a:latin typeface="Times New Roman" pitchFamily="18" charset="0"/>
        </a:defRPr>
      </a:lvl3pPr>
      <a:lvl4pPr algn="l" defTabSz="1106488" rtl="0" eaLnBrk="0" fontAlgn="base" hangingPunct="0">
        <a:spcBef>
          <a:spcPct val="0"/>
        </a:spcBef>
        <a:spcAft>
          <a:spcPct val="0"/>
        </a:spcAft>
        <a:defRPr sz="3200">
          <a:solidFill>
            <a:schemeClr val="tx1"/>
          </a:solidFill>
          <a:latin typeface="Times New Roman" pitchFamily="18" charset="0"/>
        </a:defRPr>
      </a:lvl4pPr>
      <a:lvl5pPr algn="l" defTabSz="1106488" rtl="0" eaLnBrk="0" fontAlgn="base" hangingPunct="0">
        <a:spcBef>
          <a:spcPct val="0"/>
        </a:spcBef>
        <a:spcAft>
          <a:spcPct val="0"/>
        </a:spcAft>
        <a:defRPr sz="3200">
          <a:solidFill>
            <a:schemeClr val="tx1"/>
          </a:solidFill>
          <a:latin typeface="Times New Roman" pitchFamily="18" charset="0"/>
        </a:defRPr>
      </a:lvl5pPr>
      <a:lvl6pPr marL="457200" algn="l" defTabSz="1106488" rtl="0" eaLnBrk="0" fontAlgn="base" hangingPunct="0">
        <a:spcBef>
          <a:spcPct val="0"/>
        </a:spcBef>
        <a:spcAft>
          <a:spcPct val="0"/>
        </a:spcAft>
        <a:defRPr sz="3200">
          <a:solidFill>
            <a:schemeClr val="tx1"/>
          </a:solidFill>
          <a:latin typeface="Times New Roman" pitchFamily="18" charset="0"/>
        </a:defRPr>
      </a:lvl6pPr>
      <a:lvl7pPr marL="914400" algn="l" defTabSz="1106488" rtl="0" eaLnBrk="0" fontAlgn="base" hangingPunct="0">
        <a:spcBef>
          <a:spcPct val="0"/>
        </a:spcBef>
        <a:spcAft>
          <a:spcPct val="0"/>
        </a:spcAft>
        <a:defRPr sz="3200">
          <a:solidFill>
            <a:schemeClr val="tx1"/>
          </a:solidFill>
          <a:latin typeface="Times New Roman" pitchFamily="18" charset="0"/>
        </a:defRPr>
      </a:lvl7pPr>
      <a:lvl8pPr marL="1371600" algn="l" defTabSz="1106488" rtl="0" eaLnBrk="0" fontAlgn="base" hangingPunct="0">
        <a:spcBef>
          <a:spcPct val="0"/>
        </a:spcBef>
        <a:spcAft>
          <a:spcPct val="0"/>
        </a:spcAft>
        <a:defRPr sz="3200">
          <a:solidFill>
            <a:schemeClr val="tx1"/>
          </a:solidFill>
          <a:latin typeface="Times New Roman" pitchFamily="18" charset="0"/>
        </a:defRPr>
      </a:lvl8pPr>
      <a:lvl9pPr marL="1828800" algn="l" defTabSz="1106488" rtl="0" eaLnBrk="0" fontAlgn="base" hangingPunct="0">
        <a:spcBef>
          <a:spcPct val="0"/>
        </a:spcBef>
        <a:spcAft>
          <a:spcPct val="0"/>
        </a:spcAft>
        <a:defRPr sz="3200">
          <a:solidFill>
            <a:schemeClr val="tx1"/>
          </a:solidFill>
          <a:latin typeface="Times New Roman" pitchFamily="18" charset="0"/>
        </a:defRPr>
      </a:lvl9pPr>
    </p:titleStyle>
    <p:bodyStyle>
      <a:lvl1pPr marL="377825" indent="-377825" algn="l" defTabSz="1106488" rtl="0" eaLnBrk="0" fontAlgn="base" hangingPunct="0">
        <a:spcBef>
          <a:spcPct val="20000"/>
        </a:spcBef>
        <a:spcAft>
          <a:spcPct val="0"/>
        </a:spcAft>
        <a:buClr>
          <a:srgbClr val="FF0000"/>
        </a:buClr>
        <a:buSzPct val="75000"/>
        <a:buFont typeface="Monotype Sorts" pitchFamily="2" charset="2"/>
        <a:buChar char="v"/>
        <a:defRPr sz="2400">
          <a:solidFill>
            <a:schemeClr val="tx1"/>
          </a:solidFill>
          <a:latin typeface="+mn-lt"/>
          <a:ea typeface="+mn-ea"/>
          <a:cs typeface="+mn-cs"/>
        </a:defRPr>
      </a:lvl1pPr>
      <a:lvl2pPr marL="806450" indent="-314325" algn="l" defTabSz="1106488" rtl="0" eaLnBrk="0" fontAlgn="base" hangingPunct="0">
        <a:spcBef>
          <a:spcPct val="20000"/>
        </a:spcBef>
        <a:spcAft>
          <a:spcPct val="0"/>
        </a:spcAft>
        <a:buClr>
          <a:srgbClr val="FF0000"/>
        </a:buClr>
        <a:buSzPct val="100000"/>
        <a:buChar char="»"/>
        <a:defRPr sz="2000">
          <a:solidFill>
            <a:schemeClr val="tx1"/>
          </a:solidFill>
          <a:latin typeface="+mn-lt"/>
        </a:defRPr>
      </a:lvl2pPr>
      <a:lvl3pPr marL="1171575" indent="-250825" algn="l" defTabSz="1106488" rtl="0" eaLnBrk="0" fontAlgn="base" hangingPunct="0">
        <a:spcBef>
          <a:spcPct val="20000"/>
        </a:spcBef>
        <a:spcAft>
          <a:spcPct val="0"/>
        </a:spcAft>
        <a:buClr>
          <a:srgbClr val="FF0000"/>
        </a:buClr>
        <a:buFont typeface="Wingdings" panose="05000000000000000000" pitchFamily="2" charset="2"/>
        <a:buChar char="Ÿ"/>
        <a:defRPr>
          <a:solidFill>
            <a:schemeClr val="tx1"/>
          </a:solidFill>
          <a:latin typeface="+mn-lt"/>
        </a:defRPr>
      </a:lvl3pPr>
      <a:lvl4pPr marL="1538288" indent="-252413" algn="l" defTabSz="1106488" rtl="0" eaLnBrk="0" fontAlgn="base" hangingPunct="0">
        <a:spcBef>
          <a:spcPct val="20000"/>
        </a:spcBef>
        <a:spcAft>
          <a:spcPct val="0"/>
        </a:spcAft>
        <a:buClr>
          <a:srgbClr val="FF0000"/>
        </a:buClr>
        <a:buSzPct val="65000"/>
        <a:buFont typeface="Monotype Sorts" pitchFamily="2" charset="2"/>
        <a:buChar char="u"/>
        <a:defRPr sz="1600">
          <a:solidFill>
            <a:schemeClr val="tx1"/>
          </a:solidFill>
          <a:latin typeface="+mn-lt"/>
        </a:defRPr>
      </a:lvl4pPr>
      <a:lvl5pPr marL="1905000" indent="-252413" algn="l" defTabSz="1106488" rtl="0" eaLnBrk="0" fontAlgn="base" hangingPunct="0">
        <a:spcBef>
          <a:spcPct val="20000"/>
        </a:spcBef>
        <a:spcAft>
          <a:spcPct val="0"/>
        </a:spcAft>
        <a:buClr>
          <a:srgbClr val="FF0000"/>
        </a:buClr>
        <a:buFont typeface="Monotype Sorts" pitchFamily="2" charset="2"/>
        <a:buChar char="â"/>
        <a:defRPr sz="1600">
          <a:solidFill>
            <a:schemeClr val="tx1"/>
          </a:solidFill>
          <a:latin typeface="+mn-lt"/>
        </a:defRPr>
      </a:lvl5pPr>
      <a:lvl6pPr marL="2362200" indent="-252413" algn="l" defTabSz="1106488" rtl="0" eaLnBrk="0" fontAlgn="base" hangingPunct="0">
        <a:spcBef>
          <a:spcPct val="20000"/>
        </a:spcBef>
        <a:spcAft>
          <a:spcPct val="0"/>
        </a:spcAft>
        <a:buClr>
          <a:srgbClr val="FF0000"/>
        </a:buClr>
        <a:buFont typeface="Monotype Sorts" pitchFamily="2" charset="2"/>
        <a:buChar char="â"/>
        <a:defRPr sz="1600">
          <a:solidFill>
            <a:schemeClr val="tx1"/>
          </a:solidFill>
          <a:latin typeface="+mn-lt"/>
        </a:defRPr>
      </a:lvl6pPr>
      <a:lvl7pPr marL="2819400" indent="-252413" algn="l" defTabSz="1106488" rtl="0" eaLnBrk="0" fontAlgn="base" hangingPunct="0">
        <a:spcBef>
          <a:spcPct val="20000"/>
        </a:spcBef>
        <a:spcAft>
          <a:spcPct val="0"/>
        </a:spcAft>
        <a:buClr>
          <a:srgbClr val="FF0000"/>
        </a:buClr>
        <a:buFont typeface="Monotype Sorts" pitchFamily="2" charset="2"/>
        <a:buChar char="â"/>
        <a:defRPr sz="1600">
          <a:solidFill>
            <a:schemeClr val="tx1"/>
          </a:solidFill>
          <a:latin typeface="+mn-lt"/>
        </a:defRPr>
      </a:lvl7pPr>
      <a:lvl8pPr marL="3276600" indent="-252413" algn="l" defTabSz="1106488" rtl="0" eaLnBrk="0" fontAlgn="base" hangingPunct="0">
        <a:spcBef>
          <a:spcPct val="20000"/>
        </a:spcBef>
        <a:spcAft>
          <a:spcPct val="0"/>
        </a:spcAft>
        <a:buClr>
          <a:srgbClr val="FF0000"/>
        </a:buClr>
        <a:buFont typeface="Monotype Sorts" pitchFamily="2" charset="2"/>
        <a:buChar char="â"/>
        <a:defRPr sz="1600">
          <a:solidFill>
            <a:schemeClr val="tx1"/>
          </a:solidFill>
          <a:latin typeface="+mn-lt"/>
        </a:defRPr>
      </a:lvl8pPr>
      <a:lvl9pPr marL="3733800" indent="-252413" algn="l" defTabSz="1106488" rtl="0" eaLnBrk="0" fontAlgn="base" hangingPunct="0">
        <a:spcBef>
          <a:spcPct val="20000"/>
        </a:spcBef>
        <a:spcAft>
          <a:spcPct val="0"/>
        </a:spcAft>
        <a:buClr>
          <a:srgbClr val="FF0000"/>
        </a:buClr>
        <a:buFont typeface="Monotype Sorts" pitchFamily="2" charset="2"/>
        <a:buChar char="â"/>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6.emf"/><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5.emf"/><Relationship Id="rId4" Type="http://schemas.openxmlformats.org/officeDocument/2006/relationships/oleObject" Target="../embeddings/oleObject3.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38200" y="2438400"/>
            <a:ext cx="8458200" cy="1447800"/>
          </a:xfrm>
          <a:noFill/>
        </p:spPr>
        <p:txBody>
          <a:bodyPr lIns="111125" tIns="55562" rIns="111125" bIns="55562"/>
          <a:lstStyle/>
          <a:p>
            <a:r>
              <a:rPr lang="en-US" altLang="en-US" sz="4800" dirty="0" smtClean="0"/>
              <a:t>EECS 583 – </a:t>
            </a:r>
            <a:r>
              <a:rPr lang="en-US" altLang="en-US" sz="4800" smtClean="0"/>
              <a:t>Class 16</a:t>
            </a:r>
            <a:r>
              <a:rPr lang="en-US" altLang="en-US" sz="4800" dirty="0" smtClean="0"/>
              <a:t/>
            </a:r>
            <a:br>
              <a:rPr lang="en-US" altLang="en-US" sz="4800" dirty="0" smtClean="0"/>
            </a:br>
            <a:r>
              <a:rPr lang="en-US" altLang="en-US" sz="4800" dirty="0" smtClean="0"/>
              <a:t>Register Allocation &amp; Automatic Parallelization Intro</a:t>
            </a:r>
          </a:p>
        </p:txBody>
      </p:sp>
      <p:sp>
        <p:nvSpPr>
          <p:cNvPr id="5123" name="Rectangle 3"/>
          <p:cNvSpPr>
            <a:spLocks noGrp="1" noChangeArrowheads="1"/>
          </p:cNvSpPr>
          <p:nvPr>
            <p:ph type="subTitle" idx="1"/>
          </p:nvPr>
        </p:nvSpPr>
        <p:spPr>
          <a:noFill/>
        </p:spPr>
        <p:txBody>
          <a:bodyPr lIns="111125" tIns="55562" rIns="111125" bIns="55562"/>
          <a:lstStyle/>
          <a:p>
            <a:pPr algn="l">
              <a:lnSpc>
                <a:spcPct val="80000"/>
              </a:lnSpc>
            </a:pPr>
            <a:endParaRPr lang="en-US" altLang="en-US" i="1" dirty="0" smtClean="0"/>
          </a:p>
          <a:p>
            <a:pPr algn="l">
              <a:lnSpc>
                <a:spcPct val="80000"/>
              </a:lnSpc>
            </a:pPr>
            <a:r>
              <a:rPr lang="en-US" altLang="en-US" i="1" dirty="0" smtClean="0"/>
              <a:t>University of Michigan</a:t>
            </a:r>
          </a:p>
          <a:p>
            <a:pPr algn="l">
              <a:lnSpc>
                <a:spcPct val="80000"/>
              </a:lnSpc>
            </a:pPr>
            <a:endParaRPr lang="en-US" altLang="en-US" i="1" dirty="0" smtClean="0"/>
          </a:p>
          <a:p>
            <a:pPr algn="l">
              <a:lnSpc>
                <a:spcPct val="80000"/>
              </a:lnSpc>
            </a:pPr>
            <a:r>
              <a:rPr lang="en-US" altLang="en-US" i="1" dirty="0" smtClean="0"/>
              <a:t>November </a:t>
            </a:r>
            <a:r>
              <a:rPr lang="en-US" altLang="en-US" i="1" dirty="0"/>
              <a:t>8</a:t>
            </a:r>
            <a:r>
              <a:rPr lang="en-US" altLang="en-US" i="1" dirty="0" smtClean="0"/>
              <a:t>, 2021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Graph Coloring</a:t>
            </a:r>
          </a:p>
        </p:txBody>
      </p:sp>
      <p:sp>
        <p:nvSpPr>
          <p:cNvPr id="16387" name="Rectangle 3"/>
          <p:cNvSpPr>
            <a:spLocks noGrp="1" noChangeArrowheads="1"/>
          </p:cNvSpPr>
          <p:nvPr>
            <p:ph type="body" idx="1"/>
          </p:nvPr>
        </p:nvSpPr>
        <p:spPr/>
        <p:txBody>
          <a:bodyPr/>
          <a:lstStyle/>
          <a:p>
            <a:r>
              <a:rPr lang="en-US" altLang="en-US" smtClean="0"/>
              <a:t>A graph is </a:t>
            </a:r>
            <a:r>
              <a:rPr lang="en-US" altLang="en-US" u="sng" smtClean="0"/>
              <a:t>n-colorable</a:t>
            </a:r>
            <a:r>
              <a:rPr lang="en-US" altLang="en-US" smtClean="0"/>
              <a:t> if every node in the graph can be colored with one of the n colors such that 2 adjacent nodes do not have the same color</a:t>
            </a:r>
          </a:p>
          <a:p>
            <a:pPr lvl="1"/>
            <a:r>
              <a:rPr lang="en-US" altLang="en-US" smtClean="0"/>
              <a:t>Model register allocation as graph coloring</a:t>
            </a:r>
          </a:p>
          <a:p>
            <a:pPr lvl="1"/>
            <a:r>
              <a:rPr lang="en-US" altLang="en-US" smtClean="0"/>
              <a:t>Use the fewest colors (physical registers)</a:t>
            </a:r>
          </a:p>
          <a:p>
            <a:pPr lvl="1"/>
            <a:r>
              <a:rPr lang="en-US" altLang="en-US" smtClean="0"/>
              <a:t>Spilling is necessary if the graph is not n-colorable where n is the number of physical registers</a:t>
            </a:r>
          </a:p>
          <a:p>
            <a:r>
              <a:rPr lang="en-US" altLang="en-US" smtClean="0"/>
              <a:t>Optimal graph coloring is NP-complete for n &gt; 2</a:t>
            </a:r>
          </a:p>
          <a:p>
            <a:pPr lvl="1"/>
            <a:r>
              <a:rPr lang="en-US" altLang="en-US" smtClean="0"/>
              <a:t>Use heuristics proposed by compiler developers</a:t>
            </a:r>
          </a:p>
          <a:p>
            <a:pPr lvl="2"/>
            <a:r>
              <a:rPr lang="en-US" altLang="en-US" smtClean="0"/>
              <a:t>“Register Allocation Via Coloring”, G. Chaitin et al, 1981</a:t>
            </a:r>
          </a:p>
          <a:p>
            <a:pPr lvl="2"/>
            <a:r>
              <a:rPr lang="en-US" altLang="en-US" smtClean="0"/>
              <a:t>“Improvement to Graph Coloring Register Allocation”, P. Briggs et al, 1989</a:t>
            </a:r>
          </a:p>
          <a:p>
            <a:pPr lvl="1"/>
            <a:r>
              <a:rPr lang="en-US" altLang="en-US" b="1" u="sng" smtClean="0"/>
              <a:t>Observation</a:t>
            </a:r>
            <a:r>
              <a:rPr lang="en-US" altLang="en-US" smtClean="0"/>
              <a:t> – a node with degree &lt; n in the interference can always be successfully colored given its neighbors colors</a:t>
            </a:r>
          </a:p>
          <a:p>
            <a:pPr lvl="1"/>
            <a:endParaRPr lang="en-US"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mtClean="0"/>
              <a:t>Coloring Algorithm</a:t>
            </a:r>
          </a:p>
        </p:txBody>
      </p:sp>
      <p:sp>
        <p:nvSpPr>
          <p:cNvPr id="17411" name="Rectangle 3"/>
          <p:cNvSpPr>
            <a:spLocks noGrp="1" noChangeArrowheads="1"/>
          </p:cNvSpPr>
          <p:nvPr>
            <p:ph type="body" idx="1"/>
          </p:nvPr>
        </p:nvSpPr>
        <p:spPr/>
        <p:txBody>
          <a:bodyPr/>
          <a:lstStyle/>
          <a:p>
            <a:pPr>
              <a:lnSpc>
                <a:spcPct val="90000"/>
              </a:lnSpc>
            </a:pPr>
            <a:r>
              <a:rPr lang="en-US" altLang="en-US" smtClean="0"/>
              <a:t>1. While any node, x, has &lt; n neighbors</a:t>
            </a:r>
          </a:p>
          <a:p>
            <a:pPr lvl="1">
              <a:lnSpc>
                <a:spcPct val="90000"/>
              </a:lnSpc>
            </a:pPr>
            <a:r>
              <a:rPr lang="en-US" altLang="en-US" smtClean="0"/>
              <a:t>Remove x and its edges from the graph</a:t>
            </a:r>
          </a:p>
          <a:p>
            <a:pPr lvl="1">
              <a:lnSpc>
                <a:spcPct val="90000"/>
              </a:lnSpc>
            </a:pPr>
            <a:r>
              <a:rPr lang="en-US" altLang="en-US" smtClean="0"/>
              <a:t>Push x onto a stack</a:t>
            </a:r>
          </a:p>
          <a:p>
            <a:pPr>
              <a:lnSpc>
                <a:spcPct val="90000"/>
              </a:lnSpc>
            </a:pPr>
            <a:r>
              <a:rPr lang="en-US" altLang="en-US" smtClean="0"/>
              <a:t>2. If the remaining graph is non-empty</a:t>
            </a:r>
          </a:p>
          <a:p>
            <a:pPr lvl="1">
              <a:lnSpc>
                <a:spcPct val="90000"/>
              </a:lnSpc>
            </a:pPr>
            <a:r>
              <a:rPr lang="en-US" altLang="en-US" smtClean="0"/>
              <a:t>Compute cost of spilling each node (live range)</a:t>
            </a:r>
          </a:p>
          <a:p>
            <a:pPr lvl="2">
              <a:lnSpc>
                <a:spcPct val="90000"/>
              </a:lnSpc>
            </a:pPr>
            <a:r>
              <a:rPr lang="en-US" altLang="en-US" smtClean="0"/>
              <a:t>For each reference to the register in the live range</a:t>
            </a:r>
          </a:p>
          <a:p>
            <a:pPr lvl="3">
              <a:lnSpc>
                <a:spcPct val="90000"/>
              </a:lnSpc>
            </a:pPr>
            <a:r>
              <a:rPr lang="en-US" altLang="en-US" smtClean="0"/>
              <a:t>Cost +=  (execution frequency * spill cost)</a:t>
            </a:r>
          </a:p>
          <a:p>
            <a:pPr lvl="1">
              <a:lnSpc>
                <a:spcPct val="90000"/>
              </a:lnSpc>
            </a:pPr>
            <a:r>
              <a:rPr lang="en-US" altLang="en-US" smtClean="0"/>
              <a:t>Let NB(x) = number of neighbors of x</a:t>
            </a:r>
          </a:p>
          <a:p>
            <a:pPr lvl="1">
              <a:lnSpc>
                <a:spcPct val="90000"/>
              </a:lnSpc>
            </a:pPr>
            <a:r>
              <a:rPr lang="en-US" altLang="en-US" smtClean="0"/>
              <a:t>Remove node x that has the smallest cost(x) / NB(x)</a:t>
            </a:r>
          </a:p>
          <a:p>
            <a:pPr lvl="2">
              <a:lnSpc>
                <a:spcPct val="90000"/>
              </a:lnSpc>
            </a:pPr>
            <a:r>
              <a:rPr lang="en-US" altLang="en-US" smtClean="0"/>
              <a:t>Push x onto a stack (mark as spilled)</a:t>
            </a:r>
          </a:p>
          <a:p>
            <a:pPr lvl="1">
              <a:lnSpc>
                <a:spcPct val="90000"/>
              </a:lnSpc>
            </a:pPr>
            <a:r>
              <a:rPr lang="en-US" altLang="en-US" smtClean="0"/>
              <a:t>Go back to step 1</a:t>
            </a:r>
          </a:p>
          <a:p>
            <a:pPr>
              <a:lnSpc>
                <a:spcPct val="90000"/>
              </a:lnSpc>
            </a:pPr>
            <a:r>
              <a:rPr lang="en-US" altLang="en-US" smtClean="0"/>
              <a:t>While stack is non-empty</a:t>
            </a:r>
          </a:p>
          <a:p>
            <a:pPr lvl="1">
              <a:lnSpc>
                <a:spcPct val="90000"/>
              </a:lnSpc>
            </a:pPr>
            <a:r>
              <a:rPr lang="en-US" altLang="en-US" smtClean="0"/>
              <a:t>Pop x from the stack</a:t>
            </a:r>
          </a:p>
          <a:p>
            <a:pPr lvl="1">
              <a:lnSpc>
                <a:spcPct val="90000"/>
              </a:lnSpc>
            </a:pPr>
            <a:r>
              <a:rPr lang="en-US" altLang="en-US" smtClean="0"/>
              <a:t>If x’s neighbors are assigned fewer than R colors, then assign x any unsigned color, else leave x uncolored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38200" y="838200"/>
            <a:ext cx="7924800" cy="615950"/>
          </a:xfrm>
        </p:spPr>
        <p:txBody>
          <a:bodyPr/>
          <a:lstStyle/>
          <a:p>
            <a:r>
              <a:rPr lang="en-US" altLang="en-US" smtClean="0"/>
              <a:t>Example – Finding Number of Needed Colors</a:t>
            </a:r>
          </a:p>
        </p:txBody>
      </p:sp>
      <p:sp>
        <p:nvSpPr>
          <p:cNvPr id="18435" name="Rectangle 3"/>
          <p:cNvSpPr>
            <a:spLocks noChangeArrowheads="1"/>
          </p:cNvSpPr>
          <p:nvPr/>
        </p:nvSpPr>
        <p:spPr bwMode="auto">
          <a:xfrm>
            <a:off x="1447800" y="3733800"/>
            <a:ext cx="457200" cy="4572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A</a:t>
            </a:r>
          </a:p>
        </p:txBody>
      </p:sp>
      <p:sp>
        <p:nvSpPr>
          <p:cNvPr id="18436" name="Rectangle 4"/>
          <p:cNvSpPr>
            <a:spLocks noChangeArrowheads="1"/>
          </p:cNvSpPr>
          <p:nvPr/>
        </p:nvSpPr>
        <p:spPr bwMode="auto">
          <a:xfrm>
            <a:off x="2286000" y="2895600"/>
            <a:ext cx="457200" cy="4572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B</a:t>
            </a:r>
          </a:p>
        </p:txBody>
      </p:sp>
      <p:sp>
        <p:nvSpPr>
          <p:cNvPr id="18437" name="Rectangle 5"/>
          <p:cNvSpPr>
            <a:spLocks noChangeArrowheads="1"/>
          </p:cNvSpPr>
          <p:nvPr/>
        </p:nvSpPr>
        <p:spPr bwMode="auto">
          <a:xfrm>
            <a:off x="2286000" y="3733800"/>
            <a:ext cx="457200" cy="4572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E</a:t>
            </a:r>
          </a:p>
        </p:txBody>
      </p:sp>
      <p:sp>
        <p:nvSpPr>
          <p:cNvPr id="18438" name="Rectangle 6"/>
          <p:cNvSpPr>
            <a:spLocks noChangeArrowheads="1"/>
          </p:cNvSpPr>
          <p:nvPr/>
        </p:nvSpPr>
        <p:spPr bwMode="auto">
          <a:xfrm>
            <a:off x="2286000" y="4572000"/>
            <a:ext cx="457200" cy="4572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D</a:t>
            </a:r>
          </a:p>
        </p:txBody>
      </p:sp>
      <p:sp>
        <p:nvSpPr>
          <p:cNvPr id="18439" name="Rectangle 7"/>
          <p:cNvSpPr>
            <a:spLocks noChangeArrowheads="1"/>
          </p:cNvSpPr>
          <p:nvPr/>
        </p:nvSpPr>
        <p:spPr bwMode="auto">
          <a:xfrm>
            <a:off x="3124200" y="3733800"/>
            <a:ext cx="457200" cy="4572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C</a:t>
            </a:r>
          </a:p>
        </p:txBody>
      </p:sp>
      <p:sp>
        <p:nvSpPr>
          <p:cNvPr id="18440" name="Line 8"/>
          <p:cNvSpPr>
            <a:spLocks noChangeShapeType="1"/>
          </p:cNvSpPr>
          <p:nvPr/>
        </p:nvSpPr>
        <p:spPr bwMode="auto">
          <a:xfrm flipV="1">
            <a:off x="1905000" y="3352800"/>
            <a:ext cx="381000" cy="381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1" name="Line 9"/>
          <p:cNvSpPr>
            <a:spLocks noChangeShapeType="1"/>
          </p:cNvSpPr>
          <p:nvPr/>
        </p:nvSpPr>
        <p:spPr bwMode="auto">
          <a:xfrm>
            <a:off x="2743200" y="3352800"/>
            <a:ext cx="381000" cy="381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2" name="Line 10"/>
          <p:cNvSpPr>
            <a:spLocks noChangeShapeType="1"/>
          </p:cNvSpPr>
          <p:nvPr/>
        </p:nvSpPr>
        <p:spPr bwMode="auto">
          <a:xfrm>
            <a:off x="1905000" y="4191000"/>
            <a:ext cx="381000" cy="381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3" name="Line 11"/>
          <p:cNvSpPr>
            <a:spLocks noChangeShapeType="1"/>
          </p:cNvSpPr>
          <p:nvPr/>
        </p:nvSpPr>
        <p:spPr bwMode="auto">
          <a:xfrm flipV="1">
            <a:off x="2743200" y="4191000"/>
            <a:ext cx="381000" cy="381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4" name="Line 12"/>
          <p:cNvSpPr>
            <a:spLocks noChangeShapeType="1"/>
          </p:cNvSpPr>
          <p:nvPr/>
        </p:nvSpPr>
        <p:spPr bwMode="auto">
          <a:xfrm>
            <a:off x="1905000" y="3962400"/>
            <a:ext cx="3810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5" name="Line 13"/>
          <p:cNvSpPr>
            <a:spLocks noChangeShapeType="1"/>
          </p:cNvSpPr>
          <p:nvPr/>
        </p:nvSpPr>
        <p:spPr bwMode="auto">
          <a:xfrm>
            <a:off x="2743200" y="3962400"/>
            <a:ext cx="3810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6" name="Text Box 14"/>
          <p:cNvSpPr txBox="1">
            <a:spLocks noChangeArrowheads="1"/>
          </p:cNvSpPr>
          <p:nvPr/>
        </p:nvSpPr>
        <p:spPr bwMode="auto">
          <a:xfrm>
            <a:off x="3429000" y="1673225"/>
            <a:ext cx="4679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solidFill>
                  <a:schemeClr val="tx1"/>
                </a:solidFill>
              </a:rPr>
              <a:t>How many colors are needed to color this graph?</a:t>
            </a:r>
          </a:p>
        </p:txBody>
      </p:sp>
      <p:sp>
        <p:nvSpPr>
          <p:cNvPr id="18447" name="Text Box 15"/>
          <p:cNvSpPr txBox="1">
            <a:spLocks noChangeArrowheads="1"/>
          </p:cNvSpPr>
          <p:nvPr/>
        </p:nvSpPr>
        <p:spPr bwMode="auto">
          <a:xfrm>
            <a:off x="4267200" y="3425825"/>
            <a:ext cx="4268788"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solidFill>
                  <a:schemeClr val="tx1"/>
                </a:solidFill>
              </a:rPr>
              <a:t>Try n=1, no, cannot remove any nodes</a:t>
            </a:r>
          </a:p>
          <a:p>
            <a:endParaRPr lang="en-US" altLang="en-US">
              <a:solidFill>
                <a:schemeClr val="tx1"/>
              </a:solidFill>
            </a:endParaRPr>
          </a:p>
          <a:p>
            <a:r>
              <a:rPr lang="en-US" altLang="en-US">
                <a:solidFill>
                  <a:schemeClr val="tx1"/>
                </a:solidFill>
              </a:rPr>
              <a:t>Try n=2, no again, cannot remove any nodes</a:t>
            </a:r>
          </a:p>
          <a:p>
            <a:endParaRPr lang="en-US" altLang="en-US">
              <a:solidFill>
                <a:schemeClr val="tx1"/>
              </a:solidFill>
            </a:endParaRPr>
          </a:p>
          <a:p>
            <a:r>
              <a:rPr lang="en-US" altLang="en-US">
                <a:solidFill>
                  <a:schemeClr val="tx1"/>
                </a:solidFill>
              </a:rPr>
              <a:t>Try n=3,</a:t>
            </a:r>
          </a:p>
          <a:p>
            <a:r>
              <a:rPr lang="en-US" altLang="en-US">
                <a:solidFill>
                  <a:schemeClr val="tx1"/>
                </a:solidFill>
              </a:rPr>
              <a:t>	Remove B</a:t>
            </a:r>
          </a:p>
          <a:p>
            <a:r>
              <a:rPr lang="en-US" altLang="en-US">
                <a:solidFill>
                  <a:schemeClr val="tx1"/>
                </a:solidFill>
              </a:rPr>
              <a:t>	Then can remove A, C</a:t>
            </a:r>
          </a:p>
          <a:p>
            <a:r>
              <a:rPr lang="en-US" altLang="en-US">
                <a:solidFill>
                  <a:schemeClr val="tx1"/>
                </a:solidFill>
              </a:rPr>
              <a:t>	Then can remove D, E</a:t>
            </a:r>
          </a:p>
          <a:p>
            <a:r>
              <a:rPr lang="en-US" altLang="en-US">
                <a:solidFill>
                  <a:schemeClr val="tx1"/>
                </a:solidFill>
              </a:rPr>
              <a:t>	Thus it is 3-colorable</a:t>
            </a:r>
          </a:p>
        </p:txBody>
      </p:sp>
      <p:sp>
        <p:nvSpPr>
          <p:cNvPr id="18448" name="Line 16"/>
          <p:cNvSpPr>
            <a:spLocks noChangeShapeType="1"/>
          </p:cNvSpPr>
          <p:nvPr/>
        </p:nvSpPr>
        <p:spPr bwMode="auto">
          <a:xfrm>
            <a:off x="2514600" y="4191000"/>
            <a:ext cx="0" cy="381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smtClean="0"/>
              <a:t>Example – Do a 3-Coloring</a:t>
            </a:r>
          </a:p>
        </p:txBody>
      </p:sp>
      <p:sp>
        <p:nvSpPr>
          <p:cNvPr id="19459" name="Oval 3"/>
          <p:cNvSpPr>
            <a:spLocks noChangeArrowheads="1"/>
          </p:cNvSpPr>
          <p:nvPr/>
        </p:nvSpPr>
        <p:spPr bwMode="auto">
          <a:xfrm>
            <a:off x="1676400" y="1828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a</a:t>
            </a:r>
          </a:p>
        </p:txBody>
      </p:sp>
      <p:sp>
        <p:nvSpPr>
          <p:cNvPr id="19460" name="Oval 4"/>
          <p:cNvSpPr>
            <a:spLocks noChangeArrowheads="1"/>
          </p:cNvSpPr>
          <p:nvPr/>
        </p:nvSpPr>
        <p:spPr bwMode="auto">
          <a:xfrm>
            <a:off x="2133600" y="40386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g</a:t>
            </a:r>
          </a:p>
        </p:txBody>
      </p:sp>
      <p:sp>
        <p:nvSpPr>
          <p:cNvPr id="19461" name="Oval 5"/>
          <p:cNvSpPr>
            <a:spLocks noChangeArrowheads="1"/>
          </p:cNvSpPr>
          <p:nvPr/>
        </p:nvSpPr>
        <p:spPr bwMode="auto">
          <a:xfrm>
            <a:off x="1219200" y="2590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c</a:t>
            </a:r>
          </a:p>
        </p:txBody>
      </p:sp>
      <p:sp>
        <p:nvSpPr>
          <p:cNvPr id="19462" name="Oval 6"/>
          <p:cNvSpPr>
            <a:spLocks noChangeArrowheads="1"/>
          </p:cNvSpPr>
          <p:nvPr/>
        </p:nvSpPr>
        <p:spPr bwMode="auto">
          <a:xfrm>
            <a:off x="2971800" y="3733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f</a:t>
            </a:r>
          </a:p>
        </p:txBody>
      </p:sp>
      <p:sp>
        <p:nvSpPr>
          <p:cNvPr id="19463" name="Oval 7"/>
          <p:cNvSpPr>
            <a:spLocks noChangeArrowheads="1"/>
          </p:cNvSpPr>
          <p:nvPr/>
        </p:nvSpPr>
        <p:spPr bwMode="auto">
          <a:xfrm>
            <a:off x="3124200" y="26670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d</a:t>
            </a:r>
          </a:p>
        </p:txBody>
      </p:sp>
      <p:sp>
        <p:nvSpPr>
          <p:cNvPr id="19464" name="Oval 8"/>
          <p:cNvSpPr>
            <a:spLocks noChangeArrowheads="1"/>
          </p:cNvSpPr>
          <p:nvPr/>
        </p:nvSpPr>
        <p:spPr bwMode="auto">
          <a:xfrm>
            <a:off x="2514600" y="1828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b</a:t>
            </a:r>
          </a:p>
        </p:txBody>
      </p:sp>
      <p:sp>
        <p:nvSpPr>
          <p:cNvPr id="19465" name="Oval 9"/>
          <p:cNvSpPr>
            <a:spLocks noChangeArrowheads="1"/>
          </p:cNvSpPr>
          <p:nvPr/>
        </p:nvSpPr>
        <p:spPr bwMode="auto">
          <a:xfrm>
            <a:off x="1371600" y="35052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e</a:t>
            </a:r>
          </a:p>
        </p:txBody>
      </p:sp>
      <p:sp>
        <p:nvSpPr>
          <p:cNvPr id="19466" name="Line 10"/>
          <p:cNvSpPr>
            <a:spLocks noChangeShapeType="1"/>
          </p:cNvSpPr>
          <p:nvPr/>
        </p:nvSpPr>
        <p:spPr bwMode="auto">
          <a:xfrm flipV="1">
            <a:off x="1524000" y="2209800"/>
            <a:ext cx="228600" cy="4572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7" name="Line 11"/>
          <p:cNvSpPr>
            <a:spLocks noChangeShapeType="1"/>
          </p:cNvSpPr>
          <p:nvPr/>
        </p:nvSpPr>
        <p:spPr bwMode="auto">
          <a:xfrm flipV="1">
            <a:off x="1600200" y="2209800"/>
            <a:ext cx="1066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8" name="Line 12"/>
          <p:cNvSpPr>
            <a:spLocks noChangeShapeType="1"/>
          </p:cNvSpPr>
          <p:nvPr/>
        </p:nvSpPr>
        <p:spPr bwMode="auto">
          <a:xfrm>
            <a:off x="1600200" y="2895600"/>
            <a:ext cx="15240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9" name="Line 13"/>
          <p:cNvSpPr>
            <a:spLocks noChangeShapeType="1"/>
          </p:cNvSpPr>
          <p:nvPr/>
        </p:nvSpPr>
        <p:spPr bwMode="auto">
          <a:xfrm>
            <a:off x="1524000" y="2895600"/>
            <a:ext cx="1447800" cy="914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0" name="Line 14"/>
          <p:cNvSpPr>
            <a:spLocks noChangeShapeType="1"/>
          </p:cNvSpPr>
          <p:nvPr/>
        </p:nvSpPr>
        <p:spPr bwMode="auto">
          <a:xfrm>
            <a:off x="1524000" y="2971800"/>
            <a:ext cx="762000" cy="10668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1" name="Line 15"/>
          <p:cNvSpPr>
            <a:spLocks noChangeShapeType="1"/>
          </p:cNvSpPr>
          <p:nvPr/>
        </p:nvSpPr>
        <p:spPr bwMode="auto">
          <a:xfrm>
            <a:off x="2057400" y="20574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2" name="Line 16"/>
          <p:cNvSpPr>
            <a:spLocks noChangeShapeType="1"/>
          </p:cNvSpPr>
          <p:nvPr/>
        </p:nvSpPr>
        <p:spPr bwMode="auto">
          <a:xfrm>
            <a:off x="1981200" y="2133600"/>
            <a:ext cx="121920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3" name="Line 17"/>
          <p:cNvSpPr>
            <a:spLocks noChangeShapeType="1"/>
          </p:cNvSpPr>
          <p:nvPr/>
        </p:nvSpPr>
        <p:spPr bwMode="auto">
          <a:xfrm>
            <a:off x="1981200" y="2209800"/>
            <a:ext cx="1143000" cy="1524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4" name="Line 18"/>
          <p:cNvSpPr>
            <a:spLocks noChangeShapeType="1"/>
          </p:cNvSpPr>
          <p:nvPr/>
        </p:nvSpPr>
        <p:spPr bwMode="auto">
          <a:xfrm>
            <a:off x="1905000" y="2209800"/>
            <a:ext cx="381000" cy="18288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5" name="Line 19"/>
          <p:cNvSpPr>
            <a:spLocks noChangeShapeType="1"/>
          </p:cNvSpPr>
          <p:nvPr/>
        </p:nvSpPr>
        <p:spPr bwMode="auto">
          <a:xfrm flipH="1">
            <a:off x="1600200" y="2209800"/>
            <a:ext cx="228600" cy="1295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6" name="Line 20"/>
          <p:cNvSpPr>
            <a:spLocks noChangeShapeType="1"/>
          </p:cNvSpPr>
          <p:nvPr/>
        </p:nvSpPr>
        <p:spPr bwMode="auto">
          <a:xfrm>
            <a:off x="2819400" y="2133600"/>
            <a:ext cx="4572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7" name="Line 21"/>
          <p:cNvSpPr>
            <a:spLocks noChangeShapeType="1"/>
          </p:cNvSpPr>
          <p:nvPr/>
        </p:nvSpPr>
        <p:spPr bwMode="auto">
          <a:xfrm>
            <a:off x="2743200" y="2209800"/>
            <a:ext cx="381000" cy="1524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8" name="Line 22"/>
          <p:cNvSpPr>
            <a:spLocks noChangeShapeType="1"/>
          </p:cNvSpPr>
          <p:nvPr/>
        </p:nvSpPr>
        <p:spPr bwMode="auto">
          <a:xfrm flipH="1">
            <a:off x="1752600" y="3048000"/>
            <a:ext cx="1447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9" name="Line 23"/>
          <p:cNvSpPr>
            <a:spLocks noChangeShapeType="1"/>
          </p:cNvSpPr>
          <p:nvPr/>
        </p:nvSpPr>
        <p:spPr bwMode="auto">
          <a:xfrm>
            <a:off x="1752600" y="3657600"/>
            <a:ext cx="1219200" cy="228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0" name="Text Box 24"/>
          <p:cNvSpPr txBox="1">
            <a:spLocks noChangeArrowheads="1"/>
          </p:cNvSpPr>
          <p:nvPr/>
        </p:nvSpPr>
        <p:spPr bwMode="auto">
          <a:xfrm>
            <a:off x="762000" y="5562600"/>
            <a:ext cx="78422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		a	b	c	d	e	f	g</a:t>
            </a:r>
          </a:p>
          <a:p>
            <a:r>
              <a:rPr lang="en-US" altLang="en-US"/>
              <a:t>cost		225	200	175	150	200	50	200</a:t>
            </a:r>
          </a:p>
          <a:p>
            <a:r>
              <a:rPr lang="en-US" altLang="en-US"/>
              <a:t>neighbors		6	4	5	4	3	4	2</a:t>
            </a:r>
          </a:p>
          <a:p>
            <a:r>
              <a:rPr lang="en-US" altLang="en-US"/>
              <a:t>cost/n		37.5	50	35	37.5	66.7	12.5	100</a:t>
            </a:r>
          </a:p>
        </p:txBody>
      </p:sp>
      <p:sp>
        <p:nvSpPr>
          <p:cNvPr id="19481" name="Text Box 25"/>
          <p:cNvSpPr txBox="1">
            <a:spLocks noChangeArrowheads="1"/>
          </p:cNvSpPr>
          <p:nvPr/>
        </p:nvSpPr>
        <p:spPr bwMode="auto">
          <a:xfrm>
            <a:off x="3962400" y="1749425"/>
            <a:ext cx="2459038" cy="351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sz="1600">
                <a:solidFill>
                  <a:schemeClr val="tx1"/>
                </a:solidFill>
              </a:rPr>
              <a:t>lr(a) = {1,2,3,4,5,6,7,8}</a:t>
            </a:r>
          </a:p>
          <a:p>
            <a:r>
              <a:rPr lang="en-US" altLang="en-US" sz="1600">
                <a:solidFill>
                  <a:schemeClr val="tx1"/>
                </a:solidFill>
              </a:rPr>
              <a:t>	refs(a) = {1,6,8}</a:t>
            </a:r>
          </a:p>
          <a:p>
            <a:r>
              <a:rPr lang="en-US" altLang="en-US" sz="1600">
                <a:solidFill>
                  <a:schemeClr val="tx1"/>
                </a:solidFill>
              </a:rPr>
              <a:t>lr(b) = {2,3,4,6}</a:t>
            </a:r>
          </a:p>
          <a:p>
            <a:r>
              <a:rPr lang="en-US" altLang="en-US" sz="1600">
                <a:solidFill>
                  <a:schemeClr val="tx1"/>
                </a:solidFill>
              </a:rPr>
              <a:t>	refs(b) = {2,4,6}</a:t>
            </a:r>
          </a:p>
          <a:p>
            <a:r>
              <a:rPr lang="en-US" altLang="en-US" sz="1600">
                <a:solidFill>
                  <a:schemeClr val="tx1"/>
                </a:solidFill>
              </a:rPr>
              <a:t>lr(c) = {1,2,3,4,5,6,7,8,9}</a:t>
            </a:r>
          </a:p>
          <a:p>
            <a:r>
              <a:rPr lang="en-US" altLang="en-US" sz="1600">
                <a:solidFill>
                  <a:schemeClr val="tx1"/>
                </a:solidFill>
              </a:rPr>
              <a:t>	refs(c) = {3,4,7}</a:t>
            </a:r>
          </a:p>
          <a:p>
            <a:r>
              <a:rPr lang="en-US" altLang="en-US" sz="1600">
                <a:solidFill>
                  <a:schemeClr val="tx1"/>
                </a:solidFill>
              </a:rPr>
              <a:t>lr(d) = {4,5}</a:t>
            </a:r>
          </a:p>
          <a:p>
            <a:r>
              <a:rPr lang="en-US" altLang="en-US" sz="1600">
                <a:solidFill>
                  <a:schemeClr val="tx1"/>
                </a:solidFill>
              </a:rPr>
              <a:t>	refs(d) = {4,5}</a:t>
            </a:r>
          </a:p>
          <a:p>
            <a:r>
              <a:rPr lang="en-US" altLang="en-US" sz="1600">
                <a:solidFill>
                  <a:schemeClr val="tx1"/>
                </a:solidFill>
              </a:rPr>
              <a:t>lr(e) = {5,7,8}</a:t>
            </a:r>
          </a:p>
          <a:p>
            <a:r>
              <a:rPr lang="en-US" altLang="en-US" sz="1600">
                <a:solidFill>
                  <a:schemeClr val="tx1"/>
                </a:solidFill>
              </a:rPr>
              <a:t>	refs(e) = {5,7,8}</a:t>
            </a:r>
          </a:p>
          <a:p>
            <a:r>
              <a:rPr lang="en-US" altLang="en-US" sz="1600">
                <a:solidFill>
                  <a:schemeClr val="tx1"/>
                </a:solidFill>
              </a:rPr>
              <a:t>lr(f) = {6,7}</a:t>
            </a:r>
          </a:p>
          <a:p>
            <a:r>
              <a:rPr lang="en-US" altLang="en-US" sz="1600">
                <a:solidFill>
                  <a:schemeClr val="tx1"/>
                </a:solidFill>
              </a:rPr>
              <a:t>	refs(f) = {6,7}</a:t>
            </a:r>
          </a:p>
          <a:p>
            <a:r>
              <a:rPr lang="en-US" altLang="en-US" sz="1600">
                <a:solidFill>
                  <a:schemeClr val="tx1"/>
                </a:solidFill>
              </a:rPr>
              <a:t>lr{g} = {8,9}</a:t>
            </a:r>
          </a:p>
          <a:p>
            <a:r>
              <a:rPr lang="en-US" altLang="en-US" sz="1600">
                <a:solidFill>
                  <a:schemeClr val="tx1"/>
                </a:solidFill>
              </a:rPr>
              <a:t>	refs(g) = {8,9}</a:t>
            </a:r>
          </a:p>
        </p:txBody>
      </p:sp>
      <p:sp>
        <p:nvSpPr>
          <p:cNvPr id="19482" name="Text Box 26"/>
          <p:cNvSpPr txBox="1">
            <a:spLocks noChangeArrowheads="1"/>
          </p:cNvSpPr>
          <p:nvPr/>
        </p:nvSpPr>
        <p:spPr bwMode="auto">
          <a:xfrm>
            <a:off x="6934200" y="2130425"/>
            <a:ext cx="139700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Profile freqs</a:t>
            </a:r>
          </a:p>
          <a:p>
            <a:r>
              <a:rPr lang="en-US" altLang="en-US"/>
              <a:t>1,2 = 100</a:t>
            </a:r>
          </a:p>
          <a:p>
            <a:r>
              <a:rPr lang="en-US" altLang="en-US"/>
              <a:t>3,4,5 = 75</a:t>
            </a:r>
          </a:p>
          <a:p>
            <a:r>
              <a:rPr lang="en-US" altLang="en-US"/>
              <a:t>6,7 = 25</a:t>
            </a:r>
          </a:p>
          <a:p>
            <a:r>
              <a:rPr lang="en-US" altLang="en-US"/>
              <a:t>8,9 = 100</a:t>
            </a:r>
          </a:p>
          <a:p>
            <a:endParaRPr lang="en-US" altLang="en-US"/>
          </a:p>
          <a:p>
            <a:r>
              <a:rPr lang="en-US" altLang="en-US"/>
              <a:t>Assume each</a:t>
            </a:r>
          </a:p>
          <a:p>
            <a:r>
              <a:rPr lang="en-US" altLang="en-US"/>
              <a:t>spill requires</a:t>
            </a:r>
          </a:p>
          <a:p>
            <a:r>
              <a:rPr lang="en-US" altLang="en-US"/>
              <a:t>1 operation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mtClean="0"/>
              <a:t>Example – Do a 3-Coloring (2)</a:t>
            </a:r>
          </a:p>
        </p:txBody>
      </p:sp>
      <p:sp>
        <p:nvSpPr>
          <p:cNvPr id="20483" name="Oval 3"/>
          <p:cNvSpPr>
            <a:spLocks noChangeArrowheads="1"/>
          </p:cNvSpPr>
          <p:nvPr/>
        </p:nvSpPr>
        <p:spPr bwMode="auto">
          <a:xfrm>
            <a:off x="1752600" y="39624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a</a:t>
            </a:r>
          </a:p>
        </p:txBody>
      </p:sp>
      <p:sp>
        <p:nvSpPr>
          <p:cNvPr id="20484" name="Oval 4"/>
          <p:cNvSpPr>
            <a:spLocks noChangeArrowheads="1"/>
          </p:cNvSpPr>
          <p:nvPr/>
        </p:nvSpPr>
        <p:spPr bwMode="auto">
          <a:xfrm>
            <a:off x="2209800" y="61722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g</a:t>
            </a:r>
          </a:p>
        </p:txBody>
      </p:sp>
      <p:sp>
        <p:nvSpPr>
          <p:cNvPr id="20485" name="Oval 5"/>
          <p:cNvSpPr>
            <a:spLocks noChangeArrowheads="1"/>
          </p:cNvSpPr>
          <p:nvPr/>
        </p:nvSpPr>
        <p:spPr bwMode="auto">
          <a:xfrm>
            <a:off x="1295400" y="47244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c</a:t>
            </a:r>
          </a:p>
        </p:txBody>
      </p:sp>
      <p:sp>
        <p:nvSpPr>
          <p:cNvPr id="20486" name="Oval 6"/>
          <p:cNvSpPr>
            <a:spLocks noChangeArrowheads="1"/>
          </p:cNvSpPr>
          <p:nvPr/>
        </p:nvSpPr>
        <p:spPr bwMode="auto">
          <a:xfrm>
            <a:off x="3048000" y="58674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f</a:t>
            </a:r>
          </a:p>
        </p:txBody>
      </p:sp>
      <p:sp>
        <p:nvSpPr>
          <p:cNvPr id="20487" name="Oval 7"/>
          <p:cNvSpPr>
            <a:spLocks noChangeArrowheads="1"/>
          </p:cNvSpPr>
          <p:nvPr/>
        </p:nvSpPr>
        <p:spPr bwMode="auto">
          <a:xfrm>
            <a:off x="3200400" y="48006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d</a:t>
            </a:r>
          </a:p>
        </p:txBody>
      </p:sp>
      <p:sp>
        <p:nvSpPr>
          <p:cNvPr id="20488" name="Oval 8"/>
          <p:cNvSpPr>
            <a:spLocks noChangeArrowheads="1"/>
          </p:cNvSpPr>
          <p:nvPr/>
        </p:nvSpPr>
        <p:spPr bwMode="auto">
          <a:xfrm>
            <a:off x="2590800" y="39624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b</a:t>
            </a:r>
          </a:p>
        </p:txBody>
      </p:sp>
      <p:sp>
        <p:nvSpPr>
          <p:cNvPr id="20489" name="Oval 9"/>
          <p:cNvSpPr>
            <a:spLocks noChangeArrowheads="1"/>
          </p:cNvSpPr>
          <p:nvPr/>
        </p:nvSpPr>
        <p:spPr bwMode="auto">
          <a:xfrm>
            <a:off x="1447800" y="5638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e</a:t>
            </a:r>
          </a:p>
        </p:txBody>
      </p:sp>
      <p:sp>
        <p:nvSpPr>
          <p:cNvPr id="20490" name="Line 10"/>
          <p:cNvSpPr>
            <a:spLocks noChangeShapeType="1"/>
          </p:cNvSpPr>
          <p:nvPr/>
        </p:nvSpPr>
        <p:spPr bwMode="auto">
          <a:xfrm flipV="1">
            <a:off x="1600200" y="4343400"/>
            <a:ext cx="228600" cy="4572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1" name="Line 11"/>
          <p:cNvSpPr>
            <a:spLocks noChangeShapeType="1"/>
          </p:cNvSpPr>
          <p:nvPr/>
        </p:nvSpPr>
        <p:spPr bwMode="auto">
          <a:xfrm flipV="1">
            <a:off x="1676400" y="4343400"/>
            <a:ext cx="1066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2" name="Line 12"/>
          <p:cNvSpPr>
            <a:spLocks noChangeShapeType="1"/>
          </p:cNvSpPr>
          <p:nvPr/>
        </p:nvSpPr>
        <p:spPr bwMode="auto">
          <a:xfrm>
            <a:off x="1676400" y="5029200"/>
            <a:ext cx="15240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3" name="Line 13"/>
          <p:cNvSpPr>
            <a:spLocks noChangeShapeType="1"/>
          </p:cNvSpPr>
          <p:nvPr/>
        </p:nvSpPr>
        <p:spPr bwMode="auto">
          <a:xfrm>
            <a:off x="1600200" y="5029200"/>
            <a:ext cx="1447800" cy="914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4" name="Line 14"/>
          <p:cNvSpPr>
            <a:spLocks noChangeShapeType="1"/>
          </p:cNvSpPr>
          <p:nvPr/>
        </p:nvSpPr>
        <p:spPr bwMode="auto">
          <a:xfrm>
            <a:off x="1600200" y="5105400"/>
            <a:ext cx="762000" cy="10668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5" name="Line 15"/>
          <p:cNvSpPr>
            <a:spLocks noChangeShapeType="1"/>
          </p:cNvSpPr>
          <p:nvPr/>
        </p:nvSpPr>
        <p:spPr bwMode="auto">
          <a:xfrm>
            <a:off x="2133600" y="41910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6" name="Line 16"/>
          <p:cNvSpPr>
            <a:spLocks noChangeShapeType="1"/>
          </p:cNvSpPr>
          <p:nvPr/>
        </p:nvSpPr>
        <p:spPr bwMode="auto">
          <a:xfrm>
            <a:off x="2057400" y="4267200"/>
            <a:ext cx="121920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7" name="Line 17"/>
          <p:cNvSpPr>
            <a:spLocks noChangeShapeType="1"/>
          </p:cNvSpPr>
          <p:nvPr/>
        </p:nvSpPr>
        <p:spPr bwMode="auto">
          <a:xfrm>
            <a:off x="2057400" y="4343400"/>
            <a:ext cx="1143000" cy="1524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8" name="Line 18"/>
          <p:cNvSpPr>
            <a:spLocks noChangeShapeType="1"/>
          </p:cNvSpPr>
          <p:nvPr/>
        </p:nvSpPr>
        <p:spPr bwMode="auto">
          <a:xfrm>
            <a:off x="1981200" y="4343400"/>
            <a:ext cx="381000" cy="18288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9" name="Line 19"/>
          <p:cNvSpPr>
            <a:spLocks noChangeShapeType="1"/>
          </p:cNvSpPr>
          <p:nvPr/>
        </p:nvSpPr>
        <p:spPr bwMode="auto">
          <a:xfrm flipH="1">
            <a:off x="1676400" y="4343400"/>
            <a:ext cx="228600" cy="1295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00" name="Line 20"/>
          <p:cNvSpPr>
            <a:spLocks noChangeShapeType="1"/>
          </p:cNvSpPr>
          <p:nvPr/>
        </p:nvSpPr>
        <p:spPr bwMode="auto">
          <a:xfrm>
            <a:off x="2895600" y="4267200"/>
            <a:ext cx="4572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01" name="Line 21"/>
          <p:cNvSpPr>
            <a:spLocks noChangeShapeType="1"/>
          </p:cNvSpPr>
          <p:nvPr/>
        </p:nvSpPr>
        <p:spPr bwMode="auto">
          <a:xfrm>
            <a:off x="2819400" y="4343400"/>
            <a:ext cx="381000" cy="1524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02" name="Line 22"/>
          <p:cNvSpPr>
            <a:spLocks noChangeShapeType="1"/>
          </p:cNvSpPr>
          <p:nvPr/>
        </p:nvSpPr>
        <p:spPr bwMode="auto">
          <a:xfrm flipH="1">
            <a:off x="1828800" y="5181600"/>
            <a:ext cx="1447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03" name="Line 23"/>
          <p:cNvSpPr>
            <a:spLocks noChangeShapeType="1"/>
          </p:cNvSpPr>
          <p:nvPr/>
        </p:nvSpPr>
        <p:spPr bwMode="auto">
          <a:xfrm>
            <a:off x="1828800" y="5791200"/>
            <a:ext cx="1219200" cy="228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04" name="Text Box 24"/>
          <p:cNvSpPr txBox="1">
            <a:spLocks noChangeArrowheads="1"/>
          </p:cNvSpPr>
          <p:nvPr/>
        </p:nvSpPr>
        <p:spPr bwMode="auto">
          <a:xfrm>
            <a:off x="3352800" y="1825625"/>
            <a:ext cx="3138488"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Remove all nodes &lt; 3 neighbors</a:t>
            </a:r>
          </a:p>
          <a:p>
            <a:endParaRPr lang="en-US" altLang="en-US"/>
          </a:p>
          <a:p>
            <a:r>
              <a:rPr lang="en-US" altLang="en-US"/>
              <a:t>So, g can be removed</a:t>
            </a:r>
          </a:p>
        </p:txBody>
      </p:sp>
      <p:sp>
        <p:nvSpPr>
          <p:cNvPr id="20505" name="Oval 25"/>
          <p:cNvSpPr>
            <a:spLocks noChangeArrowheads="1"/>
          </p:cNvSpPr>
          <p:nvPr/>
        </p:nvSpPr>
        <p:spPr bwMode="auto">
          <a:xfrm>
            <a:off x="6477000" y="4114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a</a:t>
            </a:r>
          </a:p>
        </p:txBody>
      </p:sp>
      <p:sp>
        <p:nvSpPr>
          <p:cNvPr id="20506" name="Oval 26"/>
          <p:cNvSpPr>
            <a:spLocks noChangeArrowheads="1"/>
          </p:cNvSpPr>
          <p:nvPr/>
        </p:nvSpPr>
        <p:spPr bwMode="auto">
          <a:xfrm>
            <a:off x="6019800" y="4876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c</a:t>
            </a:r>
          </a:p>
        </p:txBody>
      </p:sp>
      <p:sp>
        <p:nvSpPr>
          <p:cNvPr id="20507" name="Oval 27"/>
          <p:cNvSpPr>
            <a:spLocks noChangeArrowheads="1"/>
          </p:cNvSpPr>
          <p:nvPr/>
        </p:nvSpPr>
        <p:spPr bwMode="auto">
          <a:xfrm>
            <a:off x="7772400" y="6019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f</a:t>
            </a:r>
          </a:p>
        </p:txBody>
      </p:sp>
      <p:sp>
        <p:nvSpPr>
          <p:cNvPr id="20508" name="Oval 28"/>
          <p:cNvSpPr>
            <a:spLocks noChangeArrowheads="1"/>
          </p:cNvSpPr>
          <p:nvPr/>
        </p:nvSpPr>
        <p:spPr bwMode="auto">
          <a:xfrm>
            <a:off x="7924800" y="49530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d</a:t>
            </a:r>
          </a:p>
        </p:txBody>
      </p:sp>
      <p:sp>
        <p:nvSpPr>
          <p:cNvPr id="20509" name="Oval 29"/>
          <p:cNvSpPr>
            <a:spLocks noChangeArrowheads="1"/>
          </p:cNvSpPr>
          <p:nvPr/>
        </p:nvSpPr>
        <p:spPr bwMode="auto">
          <a:xfrm>
            <a:off x="7315200" y="4114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b</a:t>
            </a:r>
          </a:p>
        </p:txBody>
      </p:sp>
      <p:sp>
        <p:nvSpPr>
          <p:cNvPr id="20510" name="Oval 30"/>
          <p:cNvSpPr>
            <a:spLocks noChangeArrowheads="1"/>
          </p:cNvSpPr>
          <p:nvPr/>
        </p:nvSpPr>
        <p:spPr bwMode="auto">
          <a:xfrm>
            <a:off x="6172200" y="57912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e</a:t>
            </a:r>
          </a:p>
        </p:txBody>
      </p:sp>
      <p:sp>
        <p:nvSpPr>
          <p:cNvPr id="20511" name="Line 31"/>
          <p:cNvSpPr>
            <a:spLocks noChangeShapeType="1"/>
          </p:cNvSpPr>
          <p:nvPr/>
        </p:nvSpPr>
        <p:spPr bwMode="auto">
          <a:xfrm flipV="1">
            <a:off x="6324600" y="4495800"/>
            <a:ext cx="228600" cy="4572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2" name="Line 32"/>
          <p:cNvSpPr>
            <a:spLocks noChangeShapeType="1"/>
          </p:cNvSpPr>
          <p:nvPr/>
        </p:nvSpPr>
        <p:spPr bwMode="auto">
          <a:xfrm flipV="1">
            <a:off x="6400800" y="4495800"/>
            <a:ext cx="1066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3" name="Line 33"/>
          <p:cNvSpPr>
            <a:spLocks noChangeShapeType="1"/>
          </p:cNvSpPr>
          <p:nvPr/>
        </p:nvSpPr>
        <p:spPr bwMode="auto">
          <a:xfrm>
            <a:off x="6400800" y="5181600"/>
            <a:ext cx="15240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4" name="Line 34"/>
          <p:cNvSpPr>
            <a:spLocks noChangeShapeType="1"/>
          </p:cNvSpPr>
          <p:nvPr/>
        </p:nvSpPr>
        <p:spPr bwMode="auto">
          <a:xfrm>
            <a:off x="6324600" y="5181600"/>
            <a:ext cx="1447800" cy="914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5" name="Line 35"/>
          <p:cNvSpPr>
            <a:spLocks noChangeShapeType="1"/>
          </p:cNvSpPr>
          <p:nvPr/>
        </p:nvSpPr>
        <p:spPr bwMode="auto">
          <a:xfrm>
            <a:off x="6858000" y="43434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6" name="Line 36"/>
          <p:cNvSpPr>
            <a:spLocks noChangeShapeType="1"/>
          </p:cNvSpPr>
          <p:nvPr/>
        </p:nvSpPr>
        <p:spPr bwMode="auto">
          <a:xfrm>
            <a:off x="6781800" y="4419600"/>
            <a:ext cx="121920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7" name="Line 37"/>
          <p:cNvSpPr>
            <a:spLocks noChangeShapeType="1"/>
          </p:cNvSpPr>
          <p:nvPr/>
        </p:nvSpPr>
        <p:spPr bwMode="auto">
          <a:xfrm>
            <a:off x="6781800" y="4495800"/>
            <a:ext cx="1143000" cy="1524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8" name="Line 38"/>
          <p:cNvSpPr>
            <a:spLocks noChangeShapeType="1"/>
          </p:cNvSpPr>
          <p:nvPr/>
        </p:nvSpPr>
        <p:spPr bwMode="auto">
          <a:xfrm flipH="1">
            <a:off x="6400800" y="4495800"/>
            <a:ext cx="228600" cy="1295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9" name="Line 39"/>
          <p:cNvSpPr>
            <a:spLocks noChangeShapeType="1"/>
          </p:cNvSpPr>
          <p:nvPr/>
        </p:nvSpPr>
        <p:spPr bwMode="auto">
          <a:xfrm>
            <a:off x="7620000" y="4419600"/>
            <a:ext cx="4572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20" name="Line 40"/>
          <p:cNvSpPr>
            <a:spLocks noChangeShapeType="1"/>
          </p:cNvSpPr>
          <p:nvPr/>
        </p:nvSpPr>
        <p:spPr bwMode="auto">
          <a:xfrm>
            <a:off x="7543800" y="4495800"/>
            <a:ext cx="381000" cy="1524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21" name="Line 41"/>
          <p:cNvSpPr>
            <a:spLocks noChangeShapeType="1"/>
          </p:cNvSpPr>
          <p:nvPr/>
        </p:nvSpPr>
        <p:spPr bwMode="auto">
          <a:xfrm flipH="1">
            <a:off x="6553200" y="5334000"/>
            <a:ext cx="1447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22" name="Line 42"/>
          <p:cNvSpPr>
            <a:spLocks noChangeShapeType="1"/>
          </p:cNvSpPr>
          <p:nvPr/>
        </p:nvSpPr>
        <p:spPr bwMode="auto">
          <a:xfrm>
            <a:off x="6553200" y="5943600"/>
            <a:ext cx="1219200" cy="228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23" name="AutoShape 43"/>
          <p:cNvSpPr>
            <a:spLocks noChangeArrowheads="1"/>
          </p:cNvSpPr>
          <p:nvPr/>
        </p:nvSpPr>
        <p:spPr bwMode="auto">
          <a:xfrm>
            <a:off x="4267200" y="4724400"/>
            <a:ext cx="838200" cy="990600"/>
          </a:xfrm>
          <a:prstGeom prst="rightArrow">
            <a:avLst>
              <a:gd name="adj1" fmla="val 50000"/>
              <a:gd name="adj2" fmla="val 25000"/>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endParaRPr lang="en-US" altLang="en-US"/>
          </a:p>
        </p:txBody>
      </p:sp>
      <p:sp>
        <p:nvSpPr>
          <p:cNvPr id="20524" name="Text Box 44"/>
          <p:cNvSpPr txBox="1">
            <a:spLocks noChangeArrowheads="1"/>
          </p:cNvSpPr>
          <p:nvPr/>
        </p:nvSpPr>
        <p:spPr bwMode="auto">
          <a:xfrm>
            <a:off x="7680325" y="1866900"/>
            <a:ext cx="692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u="sng"/>
              <a:t>Stack</a:t>
            </a:r>
          </a:p>
          <a:p>
            <a:r>
              <a:rPr lang="en-US" altLang="en-US"/>
              <a:t>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smtClean="0"/>
              <a:t>Example – Do a 3-Coloring (3)</a:t>
            </a:r>
          </a:p>
        </p:txBody>
      </p:sp>
      <p:sp>
        <p:nvSpPr>
          <p:cNvPr id="21507" name="Text Box 3"/>
          <p:cNvSpPr txBox="1">
            <a:spLocks noChangeArrowheads="1"/>
          </p:cNvSpPr>
          <p:nvPr/>
        </p:nvSpPr>
        <p:spPr bwMode="auto">
          <a:xfrm>
            <a:off x="3352800" y="1825625"/>
            <a:ext cx="28638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Now must spill a node</a:t>
            </a:r>
          </a:p>
          <a:p>
            <a:endParaRPr lang="en-US" altLang="en-US"/>
          </a:p>
          <a:p>
            <a:r>
              <a:rPr lang="en-US" altLang="en-US"/>
              <a:t>Choose one with the smallest</a:t>
            </a:r>
          </a:p>
          <a:p>
            <a:r>
              <a:rPr lang="en-US" altLang="en-US"/>
              <a:t>cost/NB </a:t>
            </a:r>
            <a:r>
              <a:rPr lang="en-US" altLang="en-US">
                <a:sym typeface="Wingdings" panose="05000000000000000000" pitchFamily="2" charset="2"/>
              </a:rPr>
              <a:t> f is chosen</a:t>
            </a:r>
            <a:r>
              <a:rPr lang="en-US" altLang="en-US"/>
              <a:t> </a:t>
            </a:r>
          </a:p>
        </p:txBody>
      </p:sp>
      <p:sp>
        <p:nvSpPr>
          <p:cNvPr id="21508" name="Oval 4"/>
          <p:cNvSpPr>
            <a:spLocks noChangeArrowheads="1"/>
          </p:cNvSpPr>
          <p:nvPr/>
        </p:nvSpPr>
        <p:spPr bwMode="auto">
          <a:xfrm>
            <a:off x="6477000" y="4114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a</a:t>
            </a:r>
          </a:p>
        </p:txBody>
      </p:sp>
      <p:sp>
        <p:nvSpPr>
          <p:cNvPr id="21509" name="Oval 5"/>
          <p:cNvSpPr>
            <a:spLocks noChangeArrowheads="1"/>
          </p:cNvSpPr>
          <p:nvPr/>
        </p:nvSpPr>
        <p:spPr bwMode="auto">
          <a:xfrm>
            <a:off x="6019800" y="4876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c</a:t>
            </a:r>
          </a:p>
        </p:txBody>
      </p:sp>
      <p:sp>
        <p:nvSpPr>
          <p:cNvPr id="21510" name="Oval 6"/>
          <p:cNvSpPr>
            <a:spLocks noChangeArrowheads="1"/>
          </p:cNvSpPr>
          <p:nvPr/>
        </p:nvSpPr>
        <p:spPr bwMode="auto">
          <a:xfrm>
            <a:off x="7924800" y="49530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d</a:t>
            </a:r>
          </a:p>
        </p:txBody>
      </p:sp>
      <p:sp>
        <p:nvSpPr>
          <p:cNvPr id="21511" name="Oval 7"/>
          <p:cNvSpPr>
            <a:spLocks noChangeArrowheads="1"/>
          </p:cNvSpPr>
          <p:nvPr/>
        </p:nvSpPr>
        <p:spPr bwMode="auto">
          <a:xfrm>
            <a:off x="7315200" y="4114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b</a:t>
            </a:r>
          </a:p>
        </p:txBody>
      </p:sp>
      <p:sp>
        <p:nvSpPr>
          <p:cNvPr id="21512" name="Oval 8"/>
          <p:cNvSpPr>
            <a:spLocks noChangeArrowheads="1"/>
          </p:cNvSpPr>
          <p:nvPr/>
        </p:nvSpPr>
        <p:spPr bwMode="auto">
          <a:xfrm>
            <a:off x="6172200" y="57912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e</a:t>
            </a:r>
          </a:p>
        </p:txBody>
      </p:sp>
      <p:sp>
        <p:nvSpPr>
          <p:cNvPr id="21513" name="Line 9"/>
          <p:cNvSpPr>
            <a:spLocks noChangeShapeType="1"/>
          </p:cNvSpPr>
          <p:nvPr/>
        </p:nvSpPr>
        <p:spPr bwMode="auto">
          <a:xfrm flipV="1">
            <a:off x="6324600" y="4495800"/>
            <a:ext cx="228600" cy="4572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4" name="Line 10"/>
          <p:cNvSpPr>
            <a:spLocks noChangeShapeType="1"/>
          </p:cNvSpPr>
          <p:nvPr/>
        </p:nvSpPr>
        <p:spPr bwMode="auto">
          <a:xfrm flipV="1">
            <a:off x="6400800" y="4495800"/>
            <a:ext cx="1066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5" name="Line 11"/>
          <p:cNvSpPr>
            <a:spLocks noChangeShapeType="1"/>
          </p:cNvSpPr>
          <p:nvPr/>
        </p:nvSpPr>
        <p:spPr bwMode="auto">
          <a:xfrm>
            <a:off x="6400800" y="5181600"/>
            <a:ext cx="15240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6" name="Line 12"/>
          <p:cNvSpPr>
            <a:spLocks noChangeShapeType="1"/>
          </p:cNvSpPr>
          <p:nvPr/>
        </p:nvSpPr>
        <p:spPr bwMode="auto">
          <a:xfrm>
            <a:off x="6858000" y="43434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7" name="Line 13"/>
          <p:cNvSpPr>
            <a:spLocks noChangeShapeType="1"/>
          </p:cNvSpPr>
          <p:nvPr/>
        </p:nvSpPr>
        <p:spPr bwMode="auto">
          <a:xfrm>
            <a:off x="6781800" y="4419600"/>
            <a:ext cx="121920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8" name="Line 14"/>
          <p:cNvSpPr>
            <a:spLocks noChangeShapeType="1"/>
          </p:cNvSpPr>
          <p:nvPr/>
        </p:nvSpPr>
        <p:spPr bwMode="auto">
          <a:xfrm flipH="1">
            <a:off x="6400800" y="4495800"/>
            <a:ext cx="228600" cy="1295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9" name="Line 15"/>
          <p:cNvSpPr>
            <a:spLocks noChangeShapeType="1"/>
          </p:cNvSpPr>
          <p:nvPr/>
        </p:nvSpPr>
        <p:spPr bwMode="auto">
          <a:xfrm>
            <a:off x="7620000" y="4419600"/>
            <a:ext cx="4572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0" name="Line 16"/>
          <p:cNvSpPr>
            <a:spLocks noChangeShapeType="1"/>
          </p:cNvSpPr>
          <p:nvPr/>
        </p:nvSpPr>
        <p:spPr bwMode="auto">
          <a:xfrm flipH="1">
            <a:off x="6553200" y="5334000"/>
            <a:ext cx="1447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1" name="AutoShape 17"/>
          <p:cNvSpPr>
            <a:spLocks noChangeArrowheads="1"/>
          </p:cNvSpPr>
          <p:nvPr/>
        </p:nvSpPr>
        <p:spPr bwMode="auto">
          <a:xfrm>
            <a:off x="4267200" y="4724400"/>
            <a:ext cx="838200" cy="990600"/>
          </a:xfrm>
          <a:prstGeom prst="rightArrow">
            <a:avLst>
              <a:gd name="adj1" fmla="val 50000"/>
              <a:gd name="adj2" fmla="val 25000"/>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endParaRPr lang="en-US" altLang="en-US"/>
          </a:p>
        </p:txBody>
      </p:sp>
      <p:sp>
        <p:nvSpPr>
          <p:cNvPr id="21522" name="Text Box 18"/>
          <p:cNvSpPr txBox="1">
            <a:spLocks noChangeArrowheads="1"/>
          </p:cNvSpPr>
          <p:nvPr/>
        </p:nvSpPr>
        <p:spPr bwMode="auto">
          <a:xfrm>
            <a:off x="7680325" y="1866900"/>
            <a:ext cx="10795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u="sng"/>
              <a:t>Stack</a:t>
            </a:r>
          </a:p>
          <a:p>
            <a:r>
              <a:rPr lang="en-US" altLang="en-US"/>
              <a:t>f (spilled)</a:t>
            </a:r>
          </a:p>
          <a:p>
            <a:r>
              <a:rPr lang="en-US" altLang="en-US"/>
              <a:t>g</a:t>
            </a:r>
          </a:p>
        </p:txBody>
      </p:sp>
      <p:sp>
        <p:nvSpPr>
          <p:cNvPr id="21523" name="Oval 19"/>
          <p:cNvSpPr>
            <a:spLocks noChangeArrowheads="1"/>
          </p:cNvSpPr>
          <p:nvPr/>
        </p:nvSpPr>
        <p:spPr bwMode="auto">
          <a:xfrm>
            <a:off x="1981200" y="41910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a</a:t>
            </a:r>
          </a:p>
        </p:txBody>
      </p:sp>
      <p:sp>
        <p:nvSpPr>
          <p:cNvPr id="21524" name="Oval 20"/>
          <p:cNvSpPr>
            <a:spLocks noChangeArrowheads="1"/>
          </p:cNvSpPr>
          <p:nvPr/>
        </p:nvSpPr>
        <p:spPr bwMode="auto">
          <a:xfrm>
            <a:off x="1524000" y="49530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c</a:t>
            </a:r>
          </a:p>
        </p:txBody>
      </p:sp>
      <p:sp>
        <p:nvSpPr>
          <p:cNvPr id="21525" name="Oval 21"/>
          <p:cNvSpPr>
            <a:spLocks noChangeArrowheads="1"/>
          </p:cNvSpPr>
          <p:nvPr/>
        </p:nvSpPr>
        <p:spPr bwMode="auto">
          <a:xfrm>
            <a:off x="3276600" y="60960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f</a:t>
            </a:r>
          </a:p>
        </p:txBody>
      </p:sp>
      <p:sp>
        <p:nvSpPr>
          <p:cNvPr id="21526" name="Oval 22"/>
          <p:cNvSpPr>
            <a:spLocks noChangeArrowheads="1"/>
          </p:cNvSpPr>
          <p:nvPr/>
        </p:nvSpPr>
        <p:spPr bwMode="auto">
          <a:xfrm>
            <a:off x="3429000" y="50292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d</a:t>
            </a:r>
          </a:p>
        </p:txBody>
      </p:sp>
      <p:sp>
        <p:nvSpPr>
          <p:cNvPr id="21527" name="Oval 23"/>
          <p:cNvSpPr>
            <a:spLocks noChangeArrowheads="1"/>
          </p:cNvSpPr>
          <p:nvPr/>
        </p:nvSpPr>
        <p:spPr bwMode="auto">
          <a:xfrm>
            <a:off x="2819400" y="41910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b</a:t>
            </a:r>
          </a:p>
        </p:txBody>
      </p:sp>
      <p:sp>
        <p:nvSpPr>
          <p:cNvPr id="21528" name="Oval 24"/>
          <p:cNvSpPr>
            <a:spLocks noChangeArrowheads="1"/>
          </p:cNvSpPr>
          <p:nvPr/>
        </p:nvSpPr>
        <p:spPr bwMode="auto">
          <a:xfrm>
            <a:off x="1676400" y="58674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e</a:t>
            </a:r>
          </a:p>
        </p:txBody>
      </p:sp>
      <p:sp>
        <p:nvSpPr>
          <p:cNvPr id="21529" name="Line 25"/>
          <p:cNvSpPr>
            <a:spLocks noChangeShapeType="1"/>
          </p:cNvSpPr>
          <p:nvPr/>
        </p:nvSpPr>
        <p:spPr bwMode="auto">
          <a:xfrm flipV="1">
            <a:off x="1828800" y="4572000"/>
            <a:ext cx="228600" cy="4572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0" name="Line 26"/>
          <p:cNvSpPr>
            <a:spLocks noChangeShapeType="1"/>
          </p:cNvSpPr>
          <p:nvPr/>
        </p:nvSpPr>
        <p:spPr bwMode="auto">
          <a:xfrm flipV="1">
            <a:off x="1905000" y="4572000"/>
            <a:ext cx="1066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1" name="Line 27"/>
          <p:cNvSpPr>
            <a:spLocks noChangeShapeType="1"/>
          </p:cNvSpPr>
          <p:nvPr/>
        </p:nvSpPr>
        <p:spPr bwMode="auto">
          <a:xfrm>
            <a:off x="1905000" y="5257800"/>
            <a:ext cx="15240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2" name="Line 28"/>
          <p:cNvSpPr>
            <a:spLocks noChangeShapeType="1"/>
          </p:cNvSpPr>
          <p:nvPr/>
        </p:nvSpPr>
        <p:spPr bwMode="auto">
          <a:xfrm>
            <a:off x="1828800" y="5257800"/>
            <a:ext cx="1447800" cy="914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3" name="Line 29"/>
          <p:cNvSpPr>
            <a:spLocks noChangeShapeType="1"/>
          </p:cNvSpPr>
          <p:nvPr/>
        </p:nvSpPr>
        <p:spPr bwMode="auto">
          <a:xfrm>
            <a:off x="2362200" y="44196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4" name="Line 30"/>
          <p:cNvSpPr>
            <a:spLocks noChangeShapeType="1"/>
          </p:cNvSpPr>
          <p:nvPr/>
        </p:nvSpPr>
        <p:spPr bwMode="auto">
          <a:xfrm>
            <a:off x="2286000" y="4495800"/>
            <a:ext cx="121920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5" name="Line 31"/>
          <p:cNvSpPr>
            <a:spLocks noChangeShapeType="1"/>
          </p:cNvSpPr>
          <p:nvPr/>
        </p:nvSpPr>
        <p:spPr bwMode="auto">
          <a:xfrm>
            <a:off x="2286000" y="4572000"/>
            <a:ext cx="1143000" cy="1524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6" name="Line 32"/>
          <p:cNvSpPr>
            <a:spLocks noChangeShapeType="1"/>
          </p:cNvSpPr>
          <p:nvPr/>
        </p:nvSpPr>
        <p:spPr bwMode="auto">
          <a:xfrm flipH="1">
            <a:off x="1905000" y="4572000"/>
            <a:ext cx="228600" cy="1295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7" name="Line 33"/>
          <p:cNvSpPr>
            <a:spLocks noChangeShapeType="1"/>
          </p:cNvSpPr>
          <p:nvPr/>
        </p:nvSpPr>
        <p:spPr bwMode="auto">
          <a:xfrm>
            <a:off x="3124200" y="4495800"/>
            <a:ext cx="4572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8" name="Line 34"/>
          <p:cNvSpPr>
            <a:spLocks noChangeShapeType="1"/>
          </p:cNvSpPr>
          <p:nvPr/>
        </p:nvSpPr>
        <p:spPr bwMode="auto">
          <a:xfrm>
            <a:off x="3048000" y="4572000"/>
            <a:ext cx="381000" cy="1524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9" name="Line 35"/>
          <p:cNvSpPr>
            <a:spLocks noChangeShapeType="1"/>
          </p:cNvSpPr>
          <p:nvPr/>
        </p:nvSpPr>
        <p:spPr bwMode="auto">
          <a:xfrm flipH="1">
            <a:off x="2057400" y="5410200"/>
            <a:ext cx="1447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40" name="Line 36"/>
          <p:cNvSpPr>
            <a:spLocks noChangeShapeType="1"/>
          </p:cNvSpPr>
          <p:nvPr/>
        </p:nvSpPr>
        <p:spPr bwMode="auto">
          <a:xfrm>
            <a:off x="2057400" y="6019800"/>
            <a:ext cx="1219200" cy="228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smtClean="0"/>
              <a:t>Example – Do a 3-Coloring (4)</a:t>
            </a:r>
          </a:p>
        </p:txBody>
      </p:sp>
      <p:sp>
        <p:nvSpPr>
          <p:cNvPr id="22531" name="Oval 3"/>
          <p:cNvSpPr>
            <a:spLocks noChangeArrowheads="1"/>
          </p:cNvSpPr>
          <p:nvPr/>
        </p:nvSpPr>
        <p:spPr bwMode="auto">
          <a:xfrm>
            <a:off x="6477000" y="4114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a</a:t>
            </a:r>
          </a:p>
        </p:txBody>
      </p:sp>
      <p:sp>
        <p:nvSpPr>
          <p:cNvPr id="22532" name="Oval 4"/>
          <p:cNvSpPr>
            <a:spLocks noChangeArrowheads="1"/>
          </p:cNvSpPr>
          <p:nvPr/>
        </p:nvSpPr>
        <p:spPr bwMode="auto">
          <a:xfrm>
            <a:off x="6019800" y="4876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c</a:t>
            </a:r>
          </a:p>
        </p:txBody>
      </p:sp>
      <p:sp>
        <p:nvSpPr>
          <p:cNvPr id="22533" name="Oval 5"/>
          <p:cNvSpPr>
            <a:spLocks noChangeArrowheads="1"/>
          </p:cNvSpPr>
          <p:nvPr/>
        </p:nvSpPr>
        <p:spPr bwMode="auto">
          <a:xfrm>
            <a:off x="7924800" y="49530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d</a:t>
            </a:r>
          </a:p>
        </p:txBody>
      </p:sp>
      <p:sp>
        <p:nvSpPr>
          <p:cNvPr id="22534" name="Oval 6"/>
          <p:cNvSpPr>
            <a:spLocks noChangeArrowheads="1"/>
          </p:cNvSpPr>
          <p:nvPr/>
        </p:nvSpPr>
        <p:spPr bwMode="auto">
          <a:xfrm>
            <a:off x="7315200" y="4114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b</a:t>
            </a:r>
          </a:p>
        </p:txBody>
      </p:sp>
      <p:sp>
        <p:nvSpPr>
          <p:cNvPr id="22535" name="Line 7"/>
          <p:cNvSpPr>
            <a:spLocks noChangeShapeType="1"/>
          </p:cNvSpPr>
          <p:nvPr/>
        </p:nvSpPr>
        <p:spPr bwMode="auto">
          <a:xfrm flipV="1">
            <a:off x="6324600" y="4495800"/>
            <a:ext cx="228600" cy="4572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6" name="Line 8"/>
          <p:cNvSpPr>
            <a:spLocks noChangeShapeType="1"/>
          </p:cNvSpPr>
          <p:nvPr/>
        </p:nvSpPr>
        <p:spPr bwMode="auto">
          <a:xfrm flipV="1">
            <a:off x="6400800" y="4495800"/>
            <a:ext cx="1066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7" name="Line 9"/>
          <p:cNvSpPr>
            <a:spLocks noChangeShapeType="1"/>
          </p:cNvSpPr>
          <p:nvPr/>
        </p:nvSpPr>
        <p:spPr bwMode="auto">
          <a:xfrm>
            <a:off x="6400800" y="5181600"/>
            <a:ext cx="15240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8" name="Line 10"/>
          <p:cNvSpPr>
            <a:spLocks noChangeShapeType="1"/>
          </p:cNvSpPr>
          <p:nvPr/>
        </p:nvSpPr>
        <p:spPr bwMode="auto">
          <a:xfrm>
            <a:off x="6858000" y="43434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9" name="Line 11"/>
          <p:cNvSpPr>
            <a:spLocks noChangeShapeType="1"/>
          </p:cNvSpPr>
          <p:nvPr/>
        </p:nvSpPr>
        <p:spPr bwMode="auto">
          <a:xfrm>
            <a:off x="6781800" y="4419600"/>
            <a:ext cx="121920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40" name="Line 12"/>
          <p:cNvSpPr>
            <a:spLocks noChangeShapeType="1"/>
          </p:cNvSpPr>
          <p:nvPr/>
        </p:nvSpPr>
        <p:spPr bwMode="auto">
          <a:xfrm>
            <a:off x="7620000" y="4419600"/>
            <a:ext cx="4572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41" name="AutoShape 13"/>
          <p:cNvSpPr>
            <a:spLocks noChangeArrowheads="1"/>
          </p:cNvSpPr>
          <p:nvPr/>
        </p:nvSpPr>
        <p:spPr bwMode="auto">
          <a:xfrm>
            <a:off x="4267200" y="4724400"/>
            <a:ext cx="838200" cy="990600"/>
          </a:xfrm>
          <a:prstGeom prst="rightArrow">
            <a:avLst>
              <a:gd name="adj1" fmla="val 50000"/>
              <a:gd name="adj2" fmla="val 25000"/>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endParaRPr lang="en-US" altLang="en-US"/>
          </a:p>
        </p:txBody>
      </p:sp>
      <p:sp>
        <p:nvSpPr>
          <p:cNvPr id="22542" name="Text Box 14"/>
          <p:cNvSpPr txBox="1">
            <a:spLocks noChangeArrowheads="1"/>
          </p:cNvSpPr>
          <p:nvPr/>
        </p:nvSpPr>
        <p:spPr bwMode="auto">
          <a:xfrm>
            <a:off x="7680325" y="1866900"/>
            <a:ext cx="10795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u="sng"/>
              <a:t>Stack</a:t>
            </a:r>
          </a:p>
          <a:p>
            <a:r>
              <a:rPr lang="en-US" altLang="en-US"/>
              <a:t>e</a:t>
            </a:r>
          </a:p>
          <a:p>
            <a:r>
              <a:rPr lang="en-US" altLang="en-US"/>
              <a:t>f (spilled)</a:t>
            </a:r>
          </a:p>
          <a:p>
            <a:r>
              <a:rPr lang="en-US" altLang="en-US"/>
              <a:t>g</a:t>
            </a:r>
          </a:p>
        </p:txBody>
      </p:sp>
      <p:sp>
        <p:nvSpPr>
          <p:cNvPr id="22543" name="Oval 15"/>
          <p:cNvSpPr>
            <a:spLocks noChangeArrowheads="1"/>
          </p:cNvSpPr>
          <p:nvPr/>
        </p:nvSpPr>
        <p:spPr bwMode="auto">
          <a:xfrm>
            <a:off x="1981200" y="41910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a</a:t>
            </a:r>
          </a:p>
        </p:txBody>
      </p:sp>
      <p:sp>
        <p:nvSpPr>
          <p:cNvPr id="22544" name="Oval 16"/>
          <p:cNvSpPr>
            <a:spLocks noChangeArrowheads="1"/>
          </p:cNvSpPr>
          <p:nvPr/>
        </p:nvSpPr>
        <p:spPr bwMode="auto">
          <a:xfrm>
            <a:off x="1524000" y="49530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c</a:t>
            </a:r>
          </a:p>
        </p:txBody>
      </p:sp>
      <p:sp>
        <p:nvSpPr>
          <p:cNvPr id="22545" name="Oval 17"/>
          <p:cNvSpPr>
            <a:spLocks noChangeArrowheads="1"/>
          </p:cNvSpPr>
          <p:nvPr/>
        </p:nvSpPr>
        <p:spPr bwMode="auto">
          <a:xfrm>
            <a:off x="3429000" y="50292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d</a:t>
            </a:r>
          </a:p>
        </p:txBody>
      </p:sp>
      <p:sp>
        <p:nvSpPr>
          <p:cNvPr id="22546" name="Oval 18"/>
          <p:cNvSpPr>
            <a:spLocks noChangeArrowheads="1"/>
          </p:cNvSpPr>
          <p:nvPr/>
        </p:nvSpPr>
        <p:spPr bwMode="auto">
          <a:xfrm>
            <a:off x="2819400" y="41910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b</a:t>
            </a:r>
          </a:p>
        </p:txBody>
      </p:sp>
      <p:sp>
        <p:nvSpPr>
          <p:cNvPr id="22547" name="Oval 19"/>
          <p:cNvSpPr>
            <a:spLocks noChangeArrowheads="1"/>
          </p:cNvSpPr>
          <p:nvPr/>
        </p:nvSpPr>
        <p:spPr bwMode="auto">
          <a:xfrm>
            <a:off x="1676400" y="58674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e</a:t>
            </a:r>
          </a:p>
        </p:txBody>
      </p:sp>
      <p:sp>
        <p:nvSpPr>
          <p:cNvPr id="22548" name="Line 20"/>
          <p:cNvSpPr>
            <a:spLocks noChangeShapeType="1"/>
          </p:cNvSpPr>
          <p:nvPr/>
        </p:nvSpPr>
        <p:spPr bwMode="auto">
          <a:xfrm flipV="1">
            <a:off x="1828800" y="4572000"/>
            <a:ext cx="228600" cy="4572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49" name="Line 21"/>
          <p:cNvSpPr>
            <a:spLocks noChangeShapeType="1"/>
          </p:cNvSpPr>
          <p:nvPr/>
        </p:nvSpPr>
        <p:spPr bwMode="auto">
          <a:xfrm flipV="1">
            <a:off x="1905000" y="4572000"/>
            <a:ext cx="1066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50" name="Line 22"/>
          <p:cNvSpPr>
            <a:spLocks noChangeShapeType="1"/>
          </p:cNvSpPr>
          <p:nvPr/>
        </p:nvSpPr>
        <p:spPr bwMode="auto">
          <a:xfrm>
            <a:off x="1905000" y="5257800"/>
            <a:ext cx="15240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51" name="Line 23"/>
          <p:cNvSpPr>
            <a:spLocks noChangeShapeType="1"/>
          </p:cNvSpPr>
          <p:nvPr/>
        </p:nvSpPr>
        <p:spPr bwMode="auto">
          <a:xfrm>
            <a:off x="2362200" y="44196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52" name="Line 24"/>
          <p:cNvSpPr>
            <a:spLocks noChangeShapeType="1"/>
          </p:cNvSpPr>
          <p:nvPr/>
        </p:nvSpPr>
        <p:spPr bwMode="auto">
          <a:xfrm>
            <a:off x="2286000" y="4495800"/>
            <a:ext cx="121920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53" name="Line 25"/>
          <p:cNvSpPr>
            <a:spLocks noChangeShapeType="1"/>
          </p:cNvSpPr>
          <p:nvPr/>
        </p:nvSpPr>
        <p:spPr bwMode="auto">
          <a:xfrm flipH="1">
            <a:off x="1905000" y="4572000"/>
            <a:ext cx="228600" cy="1295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54" name="Line 26"/>
          <p:cNvSpPr>
            <a:spLocks noChangeShapeType="1"/>
          </p:cNvSpPr>
          <p:nvPr/>
        </p:nvSpPr>
        <p:spPr bwMode="auto">
          <a:xfrm>
            <a:off x="3124200" y="4495800"/>
            <a:ext cx="4572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55" name="Line 27"/>
          <p:cNvSpPr>
            <a:spLocks noChangeShapeType="1"/>
          </p:cNvSpPr>
          <p:nvPr/>
        </p:nvSpPr>
        <p:spPr bwMode="auto">
          <a:xfrm flipH="1">
            <a:off x="2057400" y="5410200"/>
            <a:ext cx="1447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56" name="Text Box 28"/>
          <p:cNvSpPr txBox="1">
            <a:spLocks noChangeArrowheads="1"/>
          </p:cNvSpPr>
          <p:nvPr/>
        </p:nvSpPr>
        <p:spPr bwMode="auto">
          <a:xfrm>
            <a:off x="3352800" y="1825625"/>
            <a:ext cx="3138488"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Remove all nodes &lt; 3 neighbors</a:t>
            </a:r>
          </a:p>
          <a:p>
            <a:endParaRPr lang="en-US" altLang="en-US"/>
          </a:p>
          <a:p>
            <a:r>
              <a:rPr lang="en-US" altLang="en-US"/>
              <a:t>So, e can be removed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smtClean="0"/>
              <a:t>Example – Do a 3-Coloring (5)</a:t>
            </a:r>
          </a:p>
        </p:txBody>
      </p:sp>
      <p:sp>
        <p:nvSpPr>
          <p:cNvPr id="23555" name="Oval 3"/>
          <p:cNvSpPr>
            <a:spLocks noChangeArrowheads="1"/>
          </p:cNvSpPr>
          <p:nvPr/>
        </p:nvSpPr>
        <p:spPr bwMode="auto">
          <a:xfrm>
            <a:off x="6324600" y="45720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a</a:t>
            </a:r>
          </a:p>
        </p:txBody>
      </p:sp>
      <p:sp>
        <p:nvSpPr>
          <p:cNvPr id="23556" name="Oval 4"/>
          <p:cNvSpPr>
            <a:spLocks noChangeArrowheads="1"/>
          </p:cNvSpPr>
          <p:nvPr/>
        </p:nvSpPr>
        <p:spPr bwMode="auto">
          <a:xfrm>
            <a:off x="7772400" y="54102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d</a:t>
            </a:r>
          </a:p>
        </p:txBody>
      </p:sp>
      <p:sp>
        <p:nvSpPr>
          <p:cNvPr id="23557" name="Oval 5"/>
          <p:cNvSpPr>
            <a:spLocks noChangeArrowheads="1"/>
          </p:cNvSpPr>
          <p:nvPr/>
        </p:nvSpPr>
        <p:spPr bwMode="auto">
          <a:xfrm>
            <a:off x="7162800" y="45720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b</a:t>
            </a:r>
          </a:p>
        </p:txBody>
      </p:sp>
      <p:sp>
        <p:nvSpPr>
          <p:cNvPr id="23558" name="Line 6"/>
          <p:cNvSpPr>
            <a:spLocks noChangeShapeType="1"/>
          </p:cNvSpPr>
          <p:nvPr/>
        </p:nvSpPr>
        <p:spPr bwMode="auto">
          <a:xfrm>
            <a:off x="6705600" y="48006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59" name="Line 7"/>
          <p:cNvSpPr>
            <a:spLocks noChangeShapeType="1"/>
          </p:cNvSpPr>
          <p:nvPr/>
        </p:nvSpPr>
        <p:spPr bwMode="auto">
          <a:xfrm>
            <a:off x="6629400" y="4876800"/>
            <a:ext cx="121920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0" name="Line 8"/>
          <p:cNvSpPr>
            <a:spLocks noChangeShapeType="1"/>
          </p:cNvSpPr>
          <p:nvPr/>
        </p:nvSpPr>
        <p:spPr bwMode="auto">
          <a:xfrm>
            <a:off x="7467600" y="4876800"/>
            <a:ext cx="4572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1" name="AutoShape 9"/>
          <p:cNvSpPr>
            <a:spLocks noChangeArrowheads="1"/>
          </p:cNvSpPr>
          <p:nvPr/>
        </p:nvSpPr>
        <p:spPr bwMode="auto">
          <a:xfrm>
            <a:off x="4267200" y="4724400"/>
            <a:ext cx="838200" cy="990600"/>
          </a:xfrm>
          <a:prstGeom prst="rightArrow">
            <a:avLst>
              <a:gd name="adj1" fmla="val 50000"/>
              <a:gd name="adj2" fmla="val 25000"/>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endParaRPr lang="en-US" altLang="en-US"/>
          </a:p>
        </p:txBody>
      </p:sp>
      <p:sp>
        <p:nvSpPr>
          <p:cNvPr id="23562" name="Text Box 10"/>
          <p:cNvSpPr txBox="1">
            <a:spLocks noChangeArrowheads="1"/>
          </p:cNvSpPr>
          <p:nvPr/>
        </p:nvSpPr>
        <p:spPr bwMode="auto">
          <a:xfrm>
            <a:off x="7680325" y="1866900"/>
            <a:ext cx="11049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u="sng"/>
              <a:t>Stack</a:t>
            </a:r>
          </a:p>
          <a:p>
            <a:r>
              <a:rPr lang="en-US" altLang="en-US"/>
              <a:t>c (spilled)</a:t>
            </a:r>
          </a:p>
          <a:p>
            <a:r>
              <a:rPr lang="en-US" altLang="en-US"/>
              <a:t>e</a:t>
            </a:r>
          </a:p>
          <a:p>
            <a:r>
              <a:rPr lang="en-US" altLang="en-US"/>
              <a:t>f (spilled)</a:t>
            </a:r>
          </a:p>
          <a:p>
            <a:r>
              <a:rPr lang="en-US" altLang="en-US"/>
              <a:t>g</a:t>
            </a:r>
          </a:p>
        </p:txBody>
      </p:sp>
      <p:sp>
        <p:nvSpPr>
          <p:cNvPr id="23563" name="Text Box 11"/>
          <p:cNvSpPr txBox="1">
            <a:spLocks noChangeArrowheads="1"/>
          </p:cNvSpPr>
          <p:nvPr/>
        </p:nvSpPr>
        <p:spPr bwMode="auto">
          <a:xfrm>
            <a:off x="3352800" y="1825625"/>
            <a:ext cx="28638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Now must spill another node</a:t>
            </a:r>
          </a:p>
          <a:p>
            <a:endParaRPr lang="en-US" altLang="en-US"/>
          </a:p>
          <a:p>
            <a:r>
              <a:rPr lang="en-US" altLang="en-US"/>
              <a:t>Choose one with the smallest</a:t>
            </a:r>
          </a:p>
          <a:p>
            <a:r>
              <a:rPr lang="en-US" altLang="en-US"/>
              <a:t>cost/NB </a:t>
            </a:r>
            <a:r>
              <a:rPr lang="en-US" altLang="en-US">
                <a:sym typeface="Wingdings" panose="05000000000000000000" pitchFamily="2" charset="2"/>
              </a:rPr>
              <a:t> c is chosen</a:t>
            </a:r>
            <a:r>
              <a:rPr lang="en-US" altLang="en-US"/>
              <a:t> </a:t>
            </a:r>
          </a:p>
        </p:txBody>
      </p:sp>
      <p:sp>
        <p:nvSpPr>
          <p:cNvPr id="23564" name="Oval 12"/>
          <p:cNvSpPr>
            <a:spLocks noChangeArrowheads="1"/>
          </p:cNvSpPr>
          <p:nvPr/>
        </p:nvSpPr>
        <p:spPr bwMode="auto">
          <a:xfrm>
            <a:off x="2133600" y="48006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a</a:t>
            </a:r>
          </a:p>
        </p:txBody>
      </p:sp>
      <p:sp>
        <p:nvSpPr>
          <p:cNvPr id="23565" name="Oval 13"/>
          <p:cNvSpPr>
            <a:spLocks noChangeArrowheads="1"/>
          </p:cNvSpPr>
          <p:nvPr/>
        </p:nvSpPr>
        <p:spPr bwMode="auto">
          <a:xfrm>
            <a:off x="1676400" y="55626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c</a:t>
            </a:r>
          </a:p>
        </p:txBody>
      </p:sp>
      <p:sp>
        <p:nvSpPr>
          <p:cNvPr id="23566" name="Oval 14"/>
          <p:cNvSpPr>
            <a:spLocks noChangeArrowheads="1"/>
          </p:cNvSpPr>
          <p:nvPr/>
        </p:nvSpPr>
        <p:spPr bwMode="auto">
          <a:xfrm>
            <a:off x="3581400" y="5638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d</a:t>
            </a:r>
          </a:p>
        </p:txBody>
      </p:sp>
      <p:sp>
        <p:nvSpPr>
          <p:cNvPr id="23567" name="Oval 15"/>
          <p:cNvSpPr>
            <a:spLocks noChangeArrowheads="1"/>
          </p:cNvSpPr>
          <p:nvPr/>
        </p:nvSpPr>
        <p:spPr bwMode="auto">
          <a:xfrm>
            <a:off x="2971800" y="48006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b</a:t>
            </a:r>
          </a:p>
        </p:txBody>
      </p:sp>
      <p:sp>
        <p:nvSpPr>
          <p:cNvPr id="23568" name="Line 16"/>
          <p:cNvSpPr>
            <a:spLocks noChangeShapeType="1"/>
          </p:cNvSpPr>
          <p:nvPr/>
        </p:nvSpPr>
        <p:spPr bwMode="auto">
          <a:xfrm flipV="1">
            <a:off x="1981200" y="5181600"/>
            <a:ext cx="228600" cy="4572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9" name="Line 17"/>
          <p:cNvSpPr>
            <a:spLocks noChangeShapeType="1"/>
          </p:cNvSpPr>
          <p:nvPr/>
        </p:nvSpPr>
        <p:spPr bwMode="auto">
          <a:xfrm flipV="1">
            <a:off x="2057400" y="5181600"/>
            <a:ext cx="1066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0" name="Line 18"/>
          <p:cNvSpPr>
            <a:spLocks noChangeShapeType="1"/>
          </p:cNvSpPr>
          <p:nvPr/>
        </p:nvSpPr>
        <p:spPr bwMode="auto">
          <a:xfrm>
            <a:off x="2057400" y="5867400"/>
            <a:ext cx="15240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1" name="Line 19"/>
          <p:cNvSpPr>
            <a:spLocks noChangeShapeType="1"/>
          </p:cNvSpPr>
          <p:nvPr/>
        </p:nvSpPr>
        <p:spPr bwMode="auto">
          <a:xfrm>
            <a:off x="2514600" y="50292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2" name="Line 20"/>
          <p:cNvSpPr>
            <a:spLocks noChangeShapeType="1"/>
          </p:cNvSpPr>
          <p:nvPr/>
        </p:nvSpPr>
        <p:spPr bwMode="auto">
          <a:xfrm>
            <a:off x="2438400" y="5105400"/>
            <a:ext cx="121920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3" name="Line 21"/>
          <p:cNvSpPr>
            <a:spLocks noChangeShapeType="1"/>
          </p:cNvSpPr>
          <p:nvPr/>
        </p:nvSpPr>
        <p:spPr bwMode="auto">
          <a:xfrm>
            <a:off x="3276600" y="5105400"/>
            <a:ext cx="4572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smtClean="0"/>
              <a:t>Example – Do a 3-Coloring (6)</a:t>
            </a:r>
          </a:p>
        </p:txBody>
      </p:sp>
      <p:sp>
        <p:nvSpPr>
          <p:cNvPr id="24579" name="AutoShape 3"/>
          <p:cNvSpPr>
            <a:spLocks noChangeArrowheads="1"/>
          </p:cNvSpPr>
          <p:nvPr/>
        </p:nvSpPr>
        <p:spPr bwMode="auto">
          <a:xfrm>
            <a:off x="4267200" y="4724400"/>
            <a:ext cx="838200" cy="990600"/>
          </a:xfrm>
          <a:prstGeom prst="rightArrow">
            <a:avLst>
              <a:gd name="adj1" fmla="val 50000"/>
              <a:gd name="adj2" fmla="val 25000"/>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endParaRPr lang="en-US" altLang="en-US"/>
          </a:p>
        </p:txBody>
      </p:sp>
      <p:sp>
        <p:nvSpPr>
          <p:cNvPr id="24580" name="Text Box 4"/>
          <p:cNvSpPr txBox="1">
            <a:spLocks noChangeArrowheads="1"/>
          </p:cNvSpPr>
          <p:nvPr/>
        </p:nvSpPr>
        <p:spPr bwMode="auto">
          <a:xfrm>
            <a:off x="7680325" y="1866900"/>
            <a:ext cx="11049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u="sng"/>
              <a:t>Stack</a:t>
            </a:r>
          </a:p>
          <a:p>
            <a:r>
              <a:rPr lang="en-US" altLang="en-US"/>
              <a:t>d</a:t>
            </a:r>
          </a:p>
          <a:p>
            <a:r>
              <a:rPr lang="en-US" altLang="en-US"/>
              <a:t>b</a:t>
            </a:r>
          </a:p>
          <a:p>
            <a:r>
              <a:rPr lang="en-US" altLang="en-US"/>
              <a:t>a</a:t>
            </a:r>
          </a:p>
          <a:p>
            <a:r>
              <a:rPr lang="en-US" altLang="en-US"/>
              <a:t>c (spilled)</a:t>
            </a:r>
          </a:p>
          <a:p>
            <a:r>
              <a:rPr lang="en-US" altLang="en-US"/>
              <a:t>e</a:t>
            </a:r>
          </a:p>
          <a:p>
            <a:r>
              <a:rPr lang="en-US" altLang="en-US"/>
              <a:t>f (spilled)</a:t>
            </a:r>
          </a:p>
          <a:p>
            <a:r>
              <a:rPr lang="en-US" altLang="en-US"/>
              <a:t>g</a:t>
            </a:r>
          </a:p>
        </p:txBody>
      </p:sp>
      <p:sp>
        <p:nvSpPr>
          <p:cNvPr id="24581" name="Text Box 5"/>
          <p:cNvSpPr txBox="1">
            <a:spLocks noChangeArrowheads="1"/>
          </p:cNvSpPr>
          <p:nvPr/>
        </p:nvSpPr>
        <p:spPr bwMode="auto">
          <a:xfrm>
            <a:off x="3352800" y="1825625"/>
            <a:ext cx="3138488"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Remove all nodes &lt; 3 neighbors</a:t>
            </a:r>
          </a:p>
          <a:p>
            <a:endParaRPr lang="en-US" altLang="en-US"/>
          </a:p>
          <a:p>
            <a:r>
              <a:rPr lang="en-US" altLang="en-US"/>
              <a:t>So, a, b, d can be removed</a:t>
            </a:r>
          </a:p>
        </p:txBody>
      </p:sp>
      <p:sp>
        <p:nvSpPr>
          <p:cNvPr id="24582" name="Oval 6"/>
          <p:cNvSpPr>
            <a:spLocks noChangeArrowheads="1"/>
          </p:cNvSpPr>
          <p:nvPr/>
        </p:nvSpPr>
        <p:spPr bwMode="auto">
          <a:xfrm>
            <a:off x="1752600" y="48006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a</a:t>
            </a:r>
          </a:p>
        </p:txBody>
      </p:sp>
      <p:sp>
        <p:nvSpPr>
          <p:cNvPr id="24583" name="Oval 7"/>
          <p:cNvSpPr>
            <a:spLocks noChangeArrowheads="1"/>
          </p:cNvSpPr>
          <p:nvPr/>
        </p:nvSpPr>
        <p:spPr bwMode="auto">
          <a:xfrm>
            <a:off x="3200400" y="5638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d</a:t>
            </a:r>
          </a:p>
        </p:txBody>
      </p:sp>
      <p:sp>
        <p:nvSpPr>
          <p:cNvPr id="24584" name="Oval 8"/>
          <p:cNvSpPr>
            <a:spLocks noChangeArrowheads="1"/>
          </p:cNvSpPr>
          <p:nvPr/>
        </p:nvSpPr>
        <p:spPr bwMode="auto">
          <a:xfrm>
            <a:off x="2590800" y="48006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b</a:t>
            </a:r>
          </a:p>
        </p:txBody>
      </p:sp>
      <p:sp>
        <p:nvSpPr>
          <p:cNvPr id="24585" name="Line 9"/>
          <p:cNvSpPr>
            <a:spLocks noChangeShapeType="1"/>
          </p:cNvSpPr>
          <p:nvPr/>
        </p:nvSpPr>
        <p:spPr bwMode="auto">
          <a:xfrm>
            <a:off x="2133600" y="50292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6" name="Line 10"/>
          <p:cNvSpPr>
            <a:spLocks noChangeShapeType="1"/>
          </p:cNvSpPr>
          <p:nvPr/>
        </p:nvSpPr>
        <p:spPr bwMode="auto">
          <a:xfrm>
            <a:off x="2057400" y="5105400"/>
            <a:ext cx="121920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7" name="Line 11"/>
          <p:cNvSpPr>
            <a:spLocks noChangeShapeType="1"/>
          </p:cNvSpPr>
          <p:nvPr/>
        </p:nvSpPr>
        <p:spPr bwMode="auto">
          <a:xfrm>
            <a:off x="2895600" y="5105400"/>
            <a:ext cx="4572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8" name="Text Box 12"/>
          <p:cNvSpPr txBox="1">
            <a:spLocks noChangeArrowheads="1"/>
          </p:cNvSpPr>
          <p:nvPr/>
        </p:nvSpPr>
        <p:spPr bwMode="auto">
          <a:xfrm>
            <a:off x="6384925" y="5143500"/>
            <a:ext cx="590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Null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smtClean="0"/>
              <a:t>Example – Do a 3-Coloring (7)</a:t>
            </a:r>
          </a:p>
        </p:txBody>
      </p:sp>
      <p:sp>
        <p:nvSpPr>
          <p:cNvPr id="25603" name="Text Box 3"/>
          <p:cNvSpPr txBox="1">
            <a:spLocks noChangeArrowheads="1"/>
          </p:cNvSpPr>
          <p:nvPr/>
        </p:nvSpPr>
        <p:spPr bwMode="auto">
          <a:xfrm>
            <a:off x="1676400" y="1597025"/>
            <a:ext cx="11049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u="sng"/>
              <a:t>Stack</a:t>
            </a:r>
          </a:p>
          <a:p>
            <a:r>
              <a:rPr lang="en-US" altLang="en-US"/>
              <a:t>d</a:t>
            </a:r>
          </a:p>
          <a:p>
            <a:r>
              <a:rPr lang="en-US" altLang="en-US"/>
              <a:t>b</a:t>
            </a:r>
          </a:p>
          <a:p>
            <a:r>
              <a:rPr lang="en-US" altLang="en-US"/>
              <a:t>a</a:t>
            </a:r>
          </a:p>
          <a:p>
            <a:r>
              <a:rPr lang="en-US" altLang="en-US"/>
              <a:t>c (spilled)</a:t>
            </a:r>
          </a:p>
          <a:p>
            <a:r>
              <a:rPr lang="en-US" altLang="en-US"/>
              <a:t>e</a:t>
            </a:r>
          </a:p>
          <a:p>
            <a:r>
              <a:rPr lang="en-US" altLang="en-US"/>
              <a:t>f (spilled)</a:t>
            </a:r>
          </a:p>
          <a:p>
            <a:r>
              <a:rPr lang="en-US" altLang="en-US"/>
              <a:t>g</a:t>
            </a:r>
          </a:p>
        </p:txBody>
      </p:sp>
      <p:sp>
        <p:nvSpPr>
          <p:cNvPr id="25604" name="Oval 4"/>
          <p:cNvSpPr>
            <a:spLocks noChangeArrowheads="1"/>
          </p:cNvSpPr>
          <p:nvPr/>
        </p:nvSpPr>
        <p:spPr bwMode="auto">
          <a:xfrm>
            <a:off x="5105400" y="16002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a</a:t>
            </a:r>
          </a:p>
        </p:txBody>
      </p:sp>
      <p:sp>
        <p:nvSpPr>
          <p:cNvPr id="25605" name="Oval 5"/>
          <p:cNvSpPr>
            <a:spLocks noChangeArrowheads="1"/>
          </p:cNvSpPr>
          <p:nvPr/>
        </p:nvSpPr>
        <p:spPr bwMode="auto">
          <a:xfrm>
            <a:off x="5562600" y="38100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g</a:t>
            </a:r>
          </a:p>
        </p:txBody>
      </p:sp>
      <p:sp>
        <p:nvSpPr>
          <p:cNvPr id="25606" name="Oval 6"/>
          <p:cNvSpPr>
            <a:spLocks noChangeArrowheads="1"/>
          </p:cNvSpPr>
          <p:nvPr/>
        </p:nvSpPr>
        <p:spPr bwMode="auto">
          <a:xfrm>
            <a:off x="4648200" y="23622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c</a:t>
            </a:r>
          </a:p>
        </p:txBody>
      </p:sp>
      <p:sp>
        <p:nvSpPr>
          <p:cNvPr id="25607" name="Oval 7"/>
          <p:cNvSpPr>
            <a:spLocks noChangeArrowheads="1"/>
          </p:cNvSpPr>
          <p:nvPr/>
        </p:nvSpPr>
        <p:spPr bwMode="auto">
          <a:xfrm>
            <a:off x="6400800" y="35052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f</a:t>
            </a:r>
          </a:p>
        </p:txBody>
      </p:sp>
      <p:sp>
        <p:nvSpPr>
          <p:cNvPr id="25608" name="Oval 8"/>
          <p:cNvSpPr>
            <a:spLocks noChangeArrowheads="1"/>
          </p:cNvSpPr>
          <p:nvPr/>
        </p:nvSpPr>
        <p:spPr bwMode="auto">
          <a:xfrm>
            <a:off x="6553200" y="24384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d</a:t>
            </a:r>
          </a:p>
        </p:txBody>
      </p:sp>
      <p:sp>
        <p:nvSpPr>
          <p:cNvPr id="25609" name="Oval 9"/>
          <p:cNvSpPr>
            <a:spLocks noChangeArrowheads="1"/>
          </p:cNvSpPr>
          <p:nvPr/>
        </p:nvSpPr>
        <p:spPr bwMode="auto">
          <a:xfrm>
            <a:off x="5943600" y="16002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b</a:t>
            </a:r>
          </a:p>
        </p:txBody>
      </p:sp>
      <p:sp>
        <p:nvSpPr>
          <p:cNvPr id="25610" name="Oval 10"/>
          <p:cNvSpPr>
            <a:spLocks noChangeArrowheads="1"/>
          </p:cNvSpPr>
          <p:nvPr/>
        </p:nvSpPr>
        <p:spPr bwMode="auto">
          <a:xfrm>
            <a:off x="4800600" y="32766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e</a:t>
            </a:r>
          </a:p>
        </p:txBody>
      </p:sp>
      <p:sp>
        <p:nvSpPr>
          <p:cNvPr id="25611" name="Line 11"/>
          <p:cNvSpPr>
            <a:spLocks noChangeShapeType="1"/>
          </p:cNvSpPr>
          <p:nvPr/>
        </p:nvSpPr>
        <p:spPr bwMode="auto">
          <a:xfrm flipV="1">
            <a:off x="4953000" y="1981200"/>
            <a:ext cx="228600" cy="4572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2" name="Line 12"/>
          <p:cNvSpPr>
            <a:spLocks noChangeShapeType="1"/>
          </p:cNvSpPr>
          <p:nvPr/>
        </p:nvSpPr>
        <p:spPr bwMode="auto">
          <a:xfrm flipV="1">
            <a:off x="5029200" y="1981200"/>
            <a:ext cx="1066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3" name="Line 13"/>
          <p:cNvSpPr>
            <a:spLocks noChangeShapeType="1"/>
          </p:cNvSpPr>
          <p:nvPr/>
        </p:nvSpPr>
        <p:spPr bwMode="auto">
          <a:xfrm>
            <a:off x="5029200" y="2667000"/>
            <a:ext cx="15240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4" name="Line 14"/>
          <p:cNvSpPr>
            <a:spLocks noChangeShapeType="1"/>
          </p:cNvSpPr>
          <p:nvPr/>
        </p:nvSpPr>
        <p:spPr bwMode="auto">
          <a:xfrm>
            <a:off x="4953000" y="2667000"/>
            <a:ext cx="1447800" cy="914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5" name="Line 15"/>
          <p:cNvSpPr>
            <a:spLocks noChangeShapeType="1"/>
          </p:cNvSpPr>
          <p:nvPr/>
        </p:nvSpPr>
        <p:spPr bwMode="auto">
          <a:xfrm>
            <a:off x="4953000" y="2743200"/>
            <a:ext cx="762000" cy="10668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6" name="Line 16"/>
          <p:cNvSpPr>
            <a:spLocks noChangeShapeType="1"/>
          </p:cNvSpPr>
          <p:nvPr/>
        </p:nvSpPr>
        <p:spPr bwMode="auto">
          <a:xfrm>
            <a:off x="5486400" y="18288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7" name="Line 17"/>
          <p:cNvSpPr>
            <a:spLocks noChangeShapeType="1"/>
          </p:cNvSpPr>
          <p:nvPr/>
        </p:nvSpPr>
        <p:spPr bwMode="auto">
          <a:xfrm>
            <a:off x="5410200" y="1905000"/>
            <a:ext cx="121920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8" name="Line 18"/>
          <p:cNvSpPr>
            <a:spLocks noChangeShapeType="1"/>
          </p:cNvSpPr>
          <p:nvPr/>
        </p:nvSpPr>
        <p:spPr bwMode="auto">
          <a:xfrm>
            <a:off x="5410200" y="1981200"/>
            <a:ext cx="1143000" cy="1524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9" name="Line 19"/>
          <p:cNvSpPr>
            <a:spLocks noChangeShapeType="1"/>
          </p:cNvSpPr>
          <p:nvPr/>
        </p:nvSpPr>
        <p:spPr bwMode="auto">
          <a:xfrm>
            <a:off x="5334000" y="1981200"/>
            <a:ext cx="381000" cy="18288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0" name="Line 20"/>
          <p:cNvSpPr>
            <a:spLocks noChangeShapeType="1"/>
          </p:cNvSpPr>
          <p:nvPr/>
        </p:nvSpPr>
        <p:spPr bwMode="auto">
          <a:xfrm flipH="1">
            <a:off x="5029200" y="1981200"/>
            <a:ext cx="228600" cy="1295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1" name="Line 21"/>
          <p:cNvSpPr>
            <a:spLocks noChangeShapeType="1"/>
          </p:cNvSpPr>
          <p:nvPr/>
        </p:nvSpPr>
        <p:spPr bwMode="auto">
          <a:xfrm>
            <a:off x="6248400" y="1905000"/>
            <a:ext cx="4572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2" name="Line 22"/>
          <p:cNvSpPr>
            <a:spLocks noChangeShapeType="1"/>
          </p:cNvSpPr>
          <p:nvPr/>
        </p:nvSpPr>
        <p:spPr bwMode="auto">
          <a:xfrm>
            <a:off x="6172200" y="1981200"/>
            <a:ext cx="381000" cy="1524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3" name="Line 23"/>
          <p:cNvSpPr>
            <a:spLocks noChangeShapeType="1"/>
          </p:cNvSpPr>
          <p:nvPr/>
        </p:nvSpPr>
        <p:spPr bwMode="auto">
          <a:xfrm flipH="1">
            <a:off x="5181600" y="2819400"/>
            <a:ext cx="1447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4" name="Line 24"/>
          <p:cNvSpPr>
            <a:spLocks noChangeShapeType="1"/>
          </p:cNvSpPr>
          <p:nvPr/>
        </p:nvSpPr>
        <p:spPr bwMode="auto">
          <a:xfrm>
            <a:off x="5181600" y="3429000"/>
            <a:ext cx="1219200" cy="228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5" name="Text Box 25"/>
          <p:cNvSpPr txBox="1">
            <a:spLocks noChangeArrowheads="1"/>
          </p:cNvSpPr>
          <p:nvPr/>
        </p:nvSpPr>
        <p:spPr bwMode="auto">
          <a:xfrm>
            <a:off x="1371600" y="4287838"/>
            <a:ext cx="6007100" cy="253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sz="1600">
                <a:solidFill>
                  <a:schemeClr val="tx1"/>
                </a:solidFill>
              </a:rPr>
              <a:t>Have 3 colors: red, green, blue, pop off the stack assigning colors</a:t>
            </a:r>
          </a:p>
          <a:p>
            <a:r>
              <a:rPr lang="en-US" altLang="en-US" sz="1600">
                <a:solidFill>
                  <a:schemeClr val="tx1"/>
                </a:solidFill>
              </a:rPr>
              <a:t>only consider conflicts with non-spilled nodes already popped off stack</a:t>
            </a:r>
          </a:p>
          <a:p>
            <a:endParaRPr lang="en-US" altLang="en-US" sz="1600">
              <a:solidFill>
                <a:schemeClr val="tx1"/>
              </a:solidFill>
            </a:endParaRPr>
          </a:p>
          <a:p>
            <a:r>
              <a:rPr lang="en-US" altLang="en-US" sz="1600">
                <a:solidFill>
                  <a:schemeClr val="tx1"/>
                </a:solidFill>
              </a:rPr>
              <a:t>d </a:t>
            </a:r>
            <a:r>
              <a:rPr lang="en-US" altLang="en-US" sz="1600">
                <a:solidFill>
                  <a:schemeClr val="tx1"/>
                </a:solidFill>
                <a:sym typeface="Wingdings" panose="05000000000000000000" pitchFamily="2" charset="2"/>
              </a:rPr>
              <a:t> red</a:t>
            </a:r>
          </a:p>
          <a:p>
            <a:r>
              <a:rPr lang="en-US" altLang="en-US" sz="1600">
                <a:solidFill>
                  <a:schemeClr val="tx1"/>
                </a:solidFill>
                <a:sym typeface="Wingdings" panose="05000000000000000000" pitchFamily="2" charset="2"/>
              </a:rPr>
              <a:t>b  green (cannot choose red)</a:t>
            </a:r>
          </a:p>
          <a:p>
            <a:r>
              <a:rPr lang="en-US" altLang="en-US" sz="1600">
                <a:solidFill>
                  <a:schemeClr val="tx1"/>
                </a:solidFill>
                <a:sym typeface="Wingdings" panose="05000000000000000000" pitchFamily="2" charset="2"/>
              </a:rPr>
              <a:t>a  blue (cannot choose red or green)</a:t>
            </a:r>
          </a:p>
          <a:p>
            <a:r>
              <a:rPr lang="en-US" altLang="en-US" sz="1600">
                <a:solidFill>
                  <a:schemeClr val="tx1"/>
                </a:solidFill>
                <a:sym typeface="Wingdings" panose="05000000000000000000" pitchFamily="2" charset="2"/>
              </a:rPr>
              <a:t>c  no color (spilled)</a:t>
            </a:r>
          </a:p>
          <a:p>
            <a:r>
              <a:rPr lang="en-US" altLang="en-US" sz="1600">
                <a:solidFill>
                  <a:schemeClr val="tx1"/>
                </a:solidFill>
                <a:sym typeface="Wingdings" panose="05000000000000000000" pitchFamily="2" charset="2"/>
              </a:rPr>
              <a:t>e  green (cannot choose red or blue)</a:t>
            </a:r>
          </a:p>
          <a:p>
            <a:r>
              <a:rPr lang="en-US" altLang="en-US" sz="1600">
                <a:solidFill>
                  <a:schemeClr val="tx1"/>
                </a:solidFill>
                <a:sym typeface="Wingdings" panose="05000000000000000000" pitchFamily="2" charset="2"/>
              </a:rPr>
              <a:t>f  no color (spilled)</a:t>
            </a:r>
          </a:p>
          <a:p>
            <a:r>
              <a:rPr lang="en-US" altLang="en-US" sz="1600">
                <a:solidFill>
                  <a:schemeClr val="tx1"/>
                </a:solidFill>
                <a:sym typeface="Wingdings" panose="05000000000000000000" pitchFamily="2" charset="2"/>
              </a:rPr>
              <a:t>g  red (cannot choose blue)</a:t>
            </a:r>
            <a:endParaRPr lang="en-US" altLang="en-US" sz="160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smtClean="0"/>
              <a:t>Announcements + Reading Material</a:t>
            </a:r>
          </a:p>
        </p:txBody>
      </p:sp>
      <p:sp>
        <p:nvSpPr>
          <p:cNvPr id="7171" name="Rectangle 3"/>
          <p:cNvSpPr>
            <a:spLocks noGrp="1" noChangeArrowheads="1"/>
          </p:cNvSpPr>
          <p:nvPr>
            <p:ph type="body" idx="1"/>
          </p:nvPr>
        </p:nvSpPr>
        <p:spPr/>
        <p:txBody>
          <a:bodyPr/>
          <a:lstStyle/>
          <a:p>
            <a:r>
              <a:rPr lang="en-US" altLang="en-US" dirty="0" smtClean="0"/>
              <a:t>Research paper presentations</a:t>
            </a:r>
          </a:p>
          <a:p>
            <a:pPr lvl="1"/>
            <a:r>
              <a:rPr lang="en-US" altLang="en-US" dirty="0" smtClean="0">
                <a:solidFill>
                  <a:srgbClr val="FF0000"/>
                </a:solidFill>
              </a:rPr>
              <a:t>Sign up for a slot if you haven’t done so yet</a:t>
            </a:r>
          </a:p>
          <a:p>
            <a:pPr lvl="1"/>
            <a:r>
              <a:rPr lang="en-US" altLang="en-US" dirty="0" smtClean="0">
                <a:solidFill>
                  <a:srgbClr val="FF0000"/>
                </a:solidFill>
              </a:rPr>
              <a:t>Start today!! </a:t>
            </a:r>
            <a:r>
              <a:rPr lang="en-US" altLang="en-US" dirty="0" smtClean="0">
                <a:solidFill>
                  <a:srgbClr val="FF0000"/>
                </a:solidFill>
                <a:sym typeface="Wingdings" panose="05000000000000000000" pitchFamily="2" charset="2"/>
              </a:rPr>
              <a:t> Your are expected to evaluate everyone else in the </a:t>
            </a:r>
            <a:r>
              <a:rPr lang="en-US" altLang="en-US" dirty="0" smtClean="0">
                <a:solidFill>
                  <a:srgbClr val="FF0000"/>
                </a:solidFill>
                <a:sym typeface="Wingdings" panose="05000000000000000000" pitchFamily="2" charset="2"/>
              </a:rPr>
              <a:t>class</a:t>
            </a:r>
          </a:p>
          <a:p>
            <a:pPr lvl="2"/>
            <a:r>
              <a:rPr lang="en-US" altLang="en-US" dirty="0" smtClean="0">
                <a:solidFill>
                  <a:srgbClr val="FF0000"/>
                </a:solidFill>
                <a:sym typeface="Wingdings" panose="05000000000000000000" pitchFamily="2" charset="2"/>
              </a:rPr>
              <a:t>See canvas quizzes to get link to evaluation form</a:t>
            </a:r>
            <a:endParaRPr lang="en-US" altLang="en-US" dirty="0" smtClean="0">
              <a:solidFill>
                <a:srgbClr val="FF0000"/>
              </a:solidFill>
            </a:endParaRPr>
          </a:p>
          <a:p>
            <a:r>
              <a:rPr lang="en-US" altLang="en-US" dirty="0" smtClean="0"/>
              <a:t>Midterm exam – It’s over</a:t>
            </a:r>
          </a:p>
          <a:p>
            <a:pPr lvl="1"/>
            <a:r>
              <a:rPr lang="en-US" altLang="en-US" dirty="0" smtClean="0"/>
              <a:t>Answer key and grades soon</a:t>
            </a:r>
          </a:p>
          <a:p>
            <a:pPr lvl="1"/>
            <a:r>
              <a:rPr lang="en-US" altLang="en-US" dirty="0" smtClean="0"/>
              <a:t>Regardless of grade, don’t panic, don’t celebrate</a:t>
            </a:r>
          </a:p>
          <a:p>
            <a:r>
              <a:rPr lang="en-US" altLang="en-US" dirty="0" smtClean="0"/>
              <a:t>Today’s class reading</a:t>
            </a:r>
          </a:p>
          <a:p>
            <a:pPr lvl="1"/>
            <a:r>
              <a:rPr lang="en-US" altLang="en-US" dirty="0" smtClean="0"/>
              <a:t>“Register Allocation and Spilling Via Graph Coloring,” G. </a:t>
            </a:r>
            <a:r>
              <a:rPr lang="en-US" altLang="en-US" dirty="0" err="1" smtClean="0"/>
              <a:t>Chaitin</a:t>
            </a:r>
            <a:r>
              <a:rPr lang="en-US" altLang="en-US" dirty="0" smtClean="0"/>
              <a:t>, Proc. 1982 SIGPLAN Symposium on Compiler Construction, 1982.</a:t>
            </a:r>
          </a:p>
          <a:p>
            <a:pPr lvl="1"/>
            <a:endParaRPr lang="en-US" altLang="en-US" sz="1400" dirty="0" smtClean="0"/>
          </a:p>
          <a:p>
            <a:pPr lvl="1"/>
            <a:endParaRPr lang="en-US" altLang="en-US" dirty="0" smtClean="0">
              <a:latin typeface="Arial" panose="020B0604020202020204" pitchFamily="34" charset="0"/>
            </a:endParaRPr>
          </a:p>
          <a:p>
            <a:pPr lvl="1"/>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smtClean="0"/>
              <a:t>Example – Do a 3-Coloring (8)</a:t>
            </a:r>
          </a:p>
        </p:txBody>
      </p:sp>
      <p:sp>
        <p:nvSpPr>
          <p:cNvPr id="26627" name="Rectangle 3"/>
          <p:cNvSpPr>
            <a:spLocks noChangeArrowheads="1"/>
          </p:cNvSpPr>
          <p:nvPr/>
        </p:nvSpPr>
        <p:spPr bwMode="auto">
          <a:xfrm>
            <a:off x="2743200" y="2133600"/>
            <a:ext cx="1676400" cy="10668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sz="1400"/>
              <a:t>1: blue = load()</a:t>
            </a:r>
          </a:p>
          <a:p>
            <a:pPr algn="ctr"/>
            <a:r>
              <a:rPr lang="en-US" altLang="en-US" sz="1400"/>
              <a:t>2: green = load()</a:t>
            </a:r>
          </a:p>
        </p:txBody>
      </p:sp>
      <p:sp>
        <p:nvSpPr>
          <p:cNvPr id="26628" name="Rectangle 4"/>
          <p:cNvSpPr>
            <a:spLocks noChangeArrowheads="1"/>
          </p:cNvSpPr>
          <p:nvPr/>
        </p:nvSpPr>
        <p:spPr bwMode="auto">
          <a:xfrm>
            <a:off x="1295400" y="3581400"/>
            <a:ext cx="1828800" cy="10668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sz="1400"/>
              <a:t>3: spill1 = load()</a:t>
            </a:r>
          </a:p>
          <a:p>
            <a:pPr algn="ctr"/>
            <a:r>
              <a:rPr lang="en-US" altLang="en-US" sz="1400"/>
              <a:t>4: red = green + spill1</a:t>
            </a:r>
          </a:p>
          <a:p>
            <a:pPr algn="ctr"/>
            <a:r>
              <a:rPr lang="en-US" altLang="en-US" sz="1400"/>
              <a:t>5: green = red - 3</a:t>
            </a:r>
          </a:p>
        </p:txBody>
      </p:sp>
      <p:sp>
        <p:nvSpPr>
          <p:cNvPr id="26629" name="Rectangle 5"/>
          <p:cNvSpPr>
            <a:spLocks noChangeArrowheads="1"/>
          </p:cNvSpPr>
          <p:nvPr/>
        </p:nvSpPr>
        <p:spPr bwMode="auto">
          <a:xfrm>
            <a:off x="4038600" y="3581400"/>
            <a:ext cx="1981200" cy="10668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sz="1400"/>
              <a:t>6: spill2 = blue * green</a:t>
            </a:r>
          </a:p>
          <a:p>
            <a:pPr algn="ctr"/>
            <a:r>
              <a:rPr lang="en-US" altLang="en-US" sz="1400"/>
              <a:t>7: green = spill2 + spill1</a:t>
            </a:r>
          </a:p>
        </p:txBody>
      </p:sp>
      <p:sp>
        <p:nvSpPr>
          <p:cNvPr id="26630" name="Rectangle 6"/>
          <p:cNvSpPr>
            <a:spLocks noChangeArrowheads="1"/>
          </p:cNvSpPr>
          <p:nvPr/>
        </p:nvSpPr>
        <p:spPr bwMode="auto">
          <a:xfrm>
            <a:off x="2667000" y="5257800"/>
            <a:ext cx="1828800" cy="10668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sz="1400"/>
              <a:t>8: red = blue + green</a:t>
            </a:r>
          </a:p>
          <a:p>
            <a:pPr algn="ctr"/>
            <a:r>
              <a:rPr lang="en-US" altLang="en-US" sz="1400"/>
              <a:t>9: store(red)</a:t>
            </a:r>
          </a:p>
        </p:txBody>
      </p:sp>
      <p:sp>
        <p:nvSpPr>
          <p:cNvPr id="26631" name="Line 7"/>
          <p:cNvSpPr>
            <a:spLocks noChangeShapeType="1"/>
          </p:cNvSpPr>
          <p:nvPr/>
        </p:nvSpPr>
        <p:spPr bwMode="auto">
          <a:xfrm flipH="1">
            <a:off x="2133600" y="3200400"/>
            <a:ext cx="12192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2" name="Line 8"/>
          <p:cNvSpPr>
            <a:spLocks noChangeShapeType="1"/>
          </p:cNvSpPr>
          <p:nvPr/>
        </p:nvSpPr>
        <p:spPr bwMode="auto">
          <a:xfrm>
            <a:off x="3733800" y="3200400"/>
            <a:ext cx="12192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3" name="Line 9"/>
          <p:cNvSpPr>
            <a:spLocks noChangeShapeType="1"/>
          </p:cNvSpPr>
          <p:nvPr/>
        </p:nvSpPr>
        <p:spPr bwMode="auto">
          <a:xfrm>
            <a:off x="2133600" y="4648200"/>
            <a:ext cx="1143000" cy="6096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4" name="Line 10"/>
          <p:cNvSpPr>
            <a:spLocks noChangeShapeType="1"/>
          </p:cNvSpPr>
          <p:nvPr/>
        </p:nvSpPr>
        <p:spPr bwMode="auto">
          <a:xfrm flipH="1">
            <a:off x="3810000" y="4648200"/>
            <a:ext cx="1143000" cy="6096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5" name="Freeform 11"/>
          <p:cNvSpPr>
            <a:spLocks/>
          </p:cNvSpPr>
          <p:nvPr/>
        </p:nvSpPr>
        <p:spPr bwMode="auto">
          <a:xfrm>
            <a:off x="698500" y="1587500"/>
            <a:ext cx="2755900" cy="5041900"/>
          </a:xfrm>
          <a:custGeom>
            <a:avLst/>
            <a:gdLst>
              <a:gd name="T0" fmla="*/ 2147483646 w 1736"/>
              <a:gd name="T1" fmla="*/ 2147483646 h 3176"/>
              <a:gd name="T2" fmla="*/ 2147483646 w 1736"/>
              <a:gd name="T3" fmla="*/ 2147483646 h 3176"/>
              <a:gd name="T4" fmla="*/ 2147483646 w 1736"/>
              <a:gd name="T5" fmla="*/ 2147483646 h 3176"/>
              <a:gd name="T6" fmla="*/ 2147483646 w 1736"/>
              <a:gd name="T7" fmla="*/ 2147483646 h 3176"/>
              <a:gd name="T8" fmla="*/ 2147483646 w 1736"/>
              <a:gd name="T9" fmla="*/ 2147483646 h 3176"/>
              <a:gd name="T10" fmla="*/ 2147483646 w 1736"/>
              <a:gd name="T11" fmla="*/ 2147483646 h 3176"/>
              <a:gd name="T12" fmla="*/ 2147483646 w 1736"/>
              <a:gd name="T13" fmla="*/ 2147483646 h 3176"/>
              <a:gd name="T14" fmla="*/ 2147483646 w 1736"/>
              <a:gd name="T15" fmla="*/ 2147483646 h 3176"/>
              <a:gd name="T16" fmla="*/ 2147483646 w 1736"/>
              <a:gd name="T17" fmla="*/ 2147483646 h 31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36" h="3176">
                <a:moveTo>
                  <a:pt x="1720" y="2984"/>
                </a:moveTo>
                <a:cubicBezTo>
                  <a:pt x="1728" y="3020"/>
                  <a:pt x="1736" y="3056"/>
                  <a:pt x="1624" y="3080"/>
                </a:cubicBezTo>
                <a:cubicBezTo>
                  <a:pt x="1512" y="3104"/>
                  <a:pt x="1288" y="3176"/>
                  <a:pt x="1048" y="3128"/>
                </a:cubicBezTo>
                <a:cubicBezTo>
                  <a:pt x="808" y="3080"/>
                  <a:pt x="344" y="3064"/>
                  <a:pt x="184" y="2792"/>
                </a:cubicBezTo>
                <a:cubicBezTo>
                  <a:pt x="24" y="2520"/>
                  <a:pt x="96" y="1896"/>
                  <a:pt x="88" y="1496"/>
                </a:cubicBezTo>
                <a:cubicBezTo>
                  <a:pt x="80" y="1096"/>
                  <a:pt x="0" y="632"/>
                  <a:pt x="136" y="392"/>
                </a:cubicBezTo>
                <a:cubicBezTo>
                  <a:pt x="272" y="152"/>
                  <a:pt x="680" y="112"/>
                  <a:pt x="904" y="56"/>
                </a:cubicBezTo>
                <a:cubicBezTo>
                  <a:pt x="1128" y="0"/>
                  <a:pt x="1344" y="8"/>
                  <a:pt x="1480" y="56"/>
                </a:cubicBezTo>
                <a:cubicBezTo>
                  <a:pt x="1616" y="104"/>
                  <a:pt x="1668" y="224"/>
                  <a:pt x="1720" y="344"/>
                </a:cubicBezTo>
              </a:path>
            </a:pathLst>
          </a:custGeom>
          <a:noFill/>
          <a:ln w="12700" cap="flat"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6" name="Text Box 12"/>
          <p:cNvSpPr txBox="1">
            <a:spLocks noChangeArrowheads="1"/>
          </p:cNvSpPr>
          <p:nvPr/>
        </p:nvSpPr>
        <p:spPr bwMode="auto">
          <a:xfrm>
            <a:off x="7086600" y="1749425"/>
            <a:ext cx="1436688"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solidFill>
                  <a:schemeClr val="tx1"/>
                </a:solidFill>
              </a:rPr>
              <a:t>d </a:t>
            </a:r>
            <a:r>
              <a:rPr lang="en-US" altLang="en-US">
                <a:solidFill>
                  <a:schemeClr val="tx1"/>
                </a:solidFill>
                <a:sym typeface="Wingdings" panose="05000000000000000000" pitchFamily="2" charset="2"/>
              </a:rPr>
              <a:t> red</a:t>
            </a:r>
          </a:p>
          <a:p>
            <a:r>
              <a:rPr lang="en-US" altLang="en-US">
                <a:solidFill>
                  <a:schemeClr val="tx1"/>
                </a:solidFill>
                <a:sym typeface="Wingdings" panose="05000000000000000000" pitchFamily="2" charset="2"/>
              </a:rPr>
              <a:t>b  green</a:t>
            </a:r>
          </a:p>
          <a:p>
            <a:r>
              <a:rPr lang="en-US" altLang="en-US">
                <a:solidFill>
                  <a:schemeClr val="tx1"/>
                </a:solidFill>
                <a:sym typeface="Wingdings" panose="05000000000000000000" pitchFamily="2" charset="2"/>
              </a:rPr>
              <a:t>a  blue</a:t>
            </a:r>
          </a:p>
          <a:p>
            <a:r>
              <a:rPr lang="en-US" altLang="en-US">
                <a:solidFill>
                  <a:schemeClr val="tx1"/>
                </a:solidFill>
                <a:sym typeface="Wingdings" panose="05000000000000000000" pitchFamily="2" charset="2"/>
              </a:rPr>
              <a:t>c  no color </a:t>
            </a:r>
          </a:p>
          <a:p>
            <a:r>
              <a:rPr lang="en-US" altLang="en-US">
                <a:solidFill>
                  <a:schemeClr val="tx1"/>
                </a:solidFill>
                <a:sym typeface="Wingdings" panose="05000000000000000000" pitchFamily="2" charset="2"/>
              </a:rPr>
              <a:t>e  green</a:t>
            </a:r>
          </a:p>
          <a:p>
            <a:r>
              <a:rPr lang="en-US" altLang="en-US">
                <a:solidFill>
                  <a:schemeClr val="tx1"/>
                </a:solidFill>
                <a:sym typeface="Wingdings" panose="05000000000000000000" pitchFamily="2" charset="2"/>
              </a:rPr>
              <a:t>f  no color</a:t>
            </a:r>
          </a:p>
          <a:p>
            <a:r>
              <a:rPr lang="en-US" altLang="en-US">
                <a:solidFill>
                  <a:schemeClr val="tx1"/>
                </a:solidFill>
                <a:sym typeface="Wingdings" panose="05000000000000000000" pitchFamily="2" charset="2"/>
              </a:rPr>
              <a:t>g  red</a:t>
            </a:r>
            <a:endParaRPr lang="en-US" altLang="en-US">
              <a:solidFill>
                <a:schemeClr val="tx1"/>
              </a:solidFill>
            </a:endParaRPr>
          </a:p>
        </p:txBody>
      </p:sp>
      <p:sp>
        <p:nvSpPr>
          <p:cNvPr id="26637" name="Text Box 13"/>
          <p:cNvSpPr txBox="1">
            <a:spLocks noChangeArrowheads="1"/>
          </p:cNvSpPr>
          <p:nvPr/>
        </p:nvSpPr>
        <p:spPr bwMode="auto">
          <a:xfrm>
            <a:off x="5257800" y="5102225"/>
            <a:ext cx="31305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solidFill>
                  <a:schemeClr val="tx1"/>
                </a:solidFill>
              </a:rPr>
              <a:t>Notes: no spills in the blocks</a:t>
            </a:r>
          </a:p>
          <a:p>
            <a:r>
              <a:rPr lang="en-US" altLang="en-US">
                <a:solidFill>
                  <a:schemeClr val="tx1"/>
                </a:solidFill>
              </a:rPr>
              <a:t>executed 100 times.  Most spills</a:t>
            </a:r>
          </a:p>
          <a:p>
            <a:r>
              <a:rPr lang="en-US" altLang="en-US">
                <a:solidFill>
                  <a:schemeClr val="tx1"/>
                </a:solidFill>
              </a:rPr>
              <a:t>in the block executed 25 times.</a:t>
            </a:r>
          </a:p>
          <a:p>
            <a:r>
              <a:rPr lang="en-US" altLang="en-US">
                <a:solidFill>
                  <a:schemeClr val="tx1"/>
                </a:solidFill>
              </a:rPr>
              <a:t>Longest lifetime (c) also spilled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838200" y="2438400"/>
            <a:ext cx="8839200" cy="1447800"/>
          </a:xfrm>
          <a:noFill/>
        </p:spPr>
        <p:txBody>
          <a:bodyPr lIns="111125" tIns="55562" rIns="111125" bIns="55562"/>
          <a:lstStyle/>
          <a:p>
            <a:r>
              <a:rPr lang="en-US" altLang="en-US" sz="5400" dirty="0" smtClean="0"/>
              <a:t/>
            </a:r>
            <a:br>
              <a:rPr lang="en-US" altLang="en-US" sz="5400" dirty="0" smtClean="0"/>
            </a:br>
            <a:r>
              <a:rPr lang="en-US" altLang="en-US" sz="5400" dirty="0" smtClean="0"/>
              <a:t>Automatic Parallelization of Single Threaded Applications</a:t>
            </a:r>
          </a:p>
        </p:txBody>
      </p:sp>
    </p:spTree>
    <p:extLst>
      <p:ext uri="{BB962C8B-B14F-4D97-AF65-F5344CB8AC3E}">
        <p14:creationId xmlns:p14="http://schemas.microsoft.com/office/powerpoint/2010/main" val="31587682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smtClean="0"/>
              <a:t>Reading Material</a:t>
            </a:r>
          </a:p>
        </p:txBody>
      </p:sp>
      <p:sp>
        <p:nvSpPr>
          <p:cNvPr id="9219" name="Rectangle 3"/>
          <p:cNvSpPr>
            <a:spLocks noGrp="1" noChangeArrowheads="1"/>
          </p:cNvSpPr>
          <p:nvPr>
            <p:ph type="body" idx="1"/>
          </p:nvPr>
        </p:nvSpPr>
        <p:spPr>
          <a:xfrm>
            <a:off x="990600" y="1524000"/>
            <a:ext cx="7696200" cy="5216525"/>
          </a:xfrm>
        </p:spPr>
        <p:txBody>
          <a:bodyPr/>
          <a:lstStyle/>
          <a:p>
            <a:r>
              <a:rPr lang="en-US" altLang="en-US" sz="2200" dirty="0" smtClean="0"/>
              <a:t>Reading material if you are interested</a:t>
            </a:r>
          </a:p>
          <a:p>
            <a:pPr lvl="1"/>
            <a:r>
              <a:rPr lang="en-US" altLang="en-US" sz="2000" dirty="0" smtClean="0"/>
              <a:t>“</a:t>
            </a:r>
            <a:r>
              <a:rPr lang="en-US" altLang="en-US" sz="1800" dirty="0" smtClean="0"/>
              <a:t>Revisiting the Sequential Programming Model for Multi-Core,” M. J. Bridges, N. </a:t>
            </a:r>
            <a:r>
              <a:rPr lang="en-US" altLang="en-US" sz="1800" dirty="0" err="1" smtClean="0"/>
              <a:t>Vachharajani</a:t>
            </a:r>
            <a:r>
              <a:rPr lang="en-US" altLang="en-US" sz="1800" dirty="0" smtClean="0"/>
              <a:t>, Y. Zhang, T. </a:t>
            </a:r>
            <a:r>
              <a:rPr lang="en-US" altLang="en-US" sz="1800" dirty="0" err="1" smtClean="0"/>
              <a:t>Jablin</a:t>
            </a:r>
            <a:r>
              <a:rPr lang="en-US" altLang="en-US" sz="1800" dirty="0" smtClean="0"/>
              <a:t>, and D. I. August, Proc 40th IEEE/ACM International Symposium on Microarchitecture, December 2007</a:t>
            </a:r>
            <a:r>
              <a:rPr lang="en-US" altLang="en-US" sz="2000" dirty="0" smtClean="0"/>
              <a:t>. </a:t>
            </a:r>
          </a:p>
          <a:p>
            <a:pPr lvl="1"/>
            <a:r>
              <a:rPr lang="en-US" altLang="en-US" dirty="0" smtClean="0"/>
              <a:t>“Automatic Thread Extraction with Decoupled Software Pipelining,” G. </a:t>
            </a:r>
            <a:r>
              <a:rPr lang="en-US" altLang="en-US" dirty="0" err="1" smtClean="0"/>
              <a:t>Ottoni</a:t>
            </a:r>
            <a:r>
              <a:rPr lang="en-US" altLang="en-US" dirty="0" smtClean="0"/>
              <a:t>, R. </a:t>
            </a:r>
            <a:r>
              <a:rPr lang="en-US" altLang="en-US" dirty="0" err="1" smtClean="0"/>
              <a:t>Rangan</a:t>
            </a:r>
            <a:r>
              <a:rPr lang="en-US" altLang="en-US" dirty="0" smtClean="0"/>
              <a:t>, A. </a:t>
            </a:r>
            <a:r>
              <a:rPr lang="en-US" altLang="en-US" dirty="0" err="1" smtClean="0"/>
              <a:t>Stoler</a:t>
            </a:r>
            <a:r>
              <a:rPr lang="en-US" altLang="en-US" dirty="0" smtClean="0"/>
              <a:t>, and D. I. August, </a:t>
            </a:r>
            <a:r>
              <a:rPr lang="en-US" altLang="en-US" i="1" dirty="0" smtClean="0"/>
              <a:t>Proceedings of the 38th IEEE/ACM International Symposium on Microarchitecture</a:t>
            </a:r>
            <a:r>
              <a:rPr lang="en-US" altLang="en-US" dirty="0" smtClean="0"/>
              <a:t>, Nov. 2005</a:t>
            </a:r>
            <a:endParaRPr lang="en-US" altLang="en-US" sz="2000" dirty="0" smtClean="0"/>
          </a:p>
        </p:txBody>
      </p:sp>
    </p:spTree>
    <p:extLst>
      <p:ext uri="{BB962C8B-B14F-4D97-AF65-F5344CB8AC3E}">
        <p14:creationId xmlns:p14="http://schemas.microsoft.com/office/powerpoint/2010/main" val="22900526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747252" y="829468"/>
            <a:ext cx="7772400" cy="615950"/>
          </a:xfrm>
        </p:spPr>
        <p:txBody>
          <a:bodyPr lIns="101882" tIns="50941" rIns="101882" bIns="50941" anchor="ctr"/>
          <a:lstStyle/>
          <a:p>
            <a:pPr eaLnBrk="1" hangingPunct="1"/>
            <a:r>
              <a:rPr lang="en-US" altLang="en-US" dirty="0" smtClean="0"/>
              <a:t>Moore’s Law</a:t>
            </a:r>
          </a:p>
        </p:txBody>
      </p:sp>
      <p:sp>
        <p:nvSpPr>
          <p:cNvPr id="11267" name="Text Box 3"/>
          <p:cNvSpPr txBox="1">
            <a:spLocks noChangeArrowheads="1"/>
          </p:cNvSpPr>
          <p:nvPr/>
        </p:nvSpPr>
        <p:spPr bwMode="auto">
          <a:xfrm>
            <a:off x="1622425" y="7058025"/>
            <a:ext cx="2916238"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lIns="101882" tIns="50941" rIns="101882" bIns="50941">
            <a:spAutoFit/>
          </a:bodyPr>
          <a:lstStyle>
            <a:lvl1pPr marL="382588" indent="-382588"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a:lnSpc>
                <a:spcPct val="90000"/>
              </a:lnSpc>
              <a:spcBef>
                <a:spcPct val="20000"/>
              </a:spcBef>
              <a:buClr>
                <a:schemeClr val="accent2"/>
              </a:buClr>
            </a:pPr>
            <a:r>
              <a:rPr lang="en-US" altLang="en-US" b="1">
                <a:solidFill>
                  <a:schemeClr val="tx1"/>
                </a:solidFill>
                <a:latin typeface="Tahoma" panose="020B0604030504040204" pitchFamily="34" charset="0"/>
              </a:rPr>
              <a:t>Source: Intel/Wikipedia</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600200"/>
            <a:ext cx="9374764" cy="5943602"/>
          </a:xfrm>
          <a:prstGeom prst="rect">
            <a:avLst/>
          </a:prstGeom>
        </p:spPr>
      </p:pic>
      <p:pic>
        <p:nvPicPr>
          <p:cNvPr id="11269" name="Picture 21" descr="gordonMoore_1_2005-smal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53400" y="152400"/>
            <a:ext cx="1247165" cy="197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42334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8600" y="304800"/>
            <a:ext cx="9296400" cy="1149350"/>
          </a:xfrm>
        </p:spPr>
        <p:txBody>
          <a:bodyPr/>
          <a:lstStyle/>
          <a:p>
            <a:pPr eaLnBrk="1" hangingPunct="1"/>
            <a:r>
              <a:rPr lang="en-US" altLang="en-US" smtClean="0"/>
              <a:t>What about Parallel Programming? –or- </a:t>
            </a:r>
            <a:br>
              <a:rPr lang="en-US" altLang="en-US" smtClean="0"/>
            </a:br>
            <a:r>
              <a:rPr lang="en-US" altLang="en-US" smtClean="0"/>
              <a:t>What is Good About the Sequential Model?</a:t>
            </a:r>
          </a:p>
        </p:txBody>
      </p:sp>
      <p:sp>
        <p:nvSpPr>
          <p:cNvPr id="15363" name="Rectangle 3"/>
          <p:cNvSpPr>
            <a:spLocks noGrp="1" noChangeArrowheads="1"/>
          </p:cNvSpPr>
          <p:nvPr>
            <p:ph type="body" idx="1"/>
          </p:nvPr>
        </p:nvSpPr>
        <p:spPr>
          <a:xfrm>
            <a:off x="381000" y="1676400"/>
            <a:ext cx="9372600" cy="5502275"/>
          </a:xfrm>
        </p:spPr>
        <p:txBody>
          <a:bodyPr/>
          <a:lstStyle/>
          <a:p>
            <a:pPr eaLnBrk="1" hangingPunct="1">
              <a:lnSpc>
                <a:spcPct val="90000"/>
              </a:lnSpc>
            </a:pPr>
            <a:r>
              <a:rPr lang="en-US" altLang="en-US" dirty="0" smtClean="0"/>
              <a:t>Sequential is easier</a:t>
            </a:r>
          </a:p>
          <a:p>
            <a:pPr lvl="1" eaLnBrk="1" hangingPunct="1">
              <a:lnSpc>
                <a:spcPct val="90000"/>
              </a:lnSpc>
            </a:pPr>
            <a:r>
              <a:rPr lang="en-US" altLang="en-US" dirty="0" smtClean="0"/>
              <a:t>People think about programs sequentially</a:t>
            </a:r>
          </a:p>
          <a:p>
            <a:pPr lvl="1" eaLnBrk="1" hangingPunct="1">
              <a:lnSpc>
                <a:spcPct val="90000"/>
              </a:lnSpc>
            </a:pPr>
            <a:r>
              <a:rPr lang="en-US" altLang="en-US" dirty="0" smtClean="0"/>
              <a:t>Simpler to write a sequential program</a:t>
            </a:r>
          </a:p>
          <a:p>
            <a:pPr eaLnBrk="1" hangingPunct="1">
              <a:lnSpc>
                <a:spcPct val="90000"/>
              </a:lnSpc>
            </a:pPr>
            <a:r>
              <a:rPr lang="en-US" altLang="en-US" dirty="0" smtClean="0"/>
              <a:t>Deterministic execution</a:t>
            </a:r>
          </a:p>
          <a:p>
            <a:pPr lvl="1" eaLnBrk="1" hangingPunct="1">
              <a:lnSpc>
                <a:spcPct val="90000"/>
              </a:lnSpc>
            </a:pPr>
            <a:r>
              <a:rPr lang="en-US" altLang="en-US" dirty="0" smtClean="0"/>
              <a:t>Reproducing errors for debugging</a:t>
            </a:r>
          </a:p>
          <a:p>
            <a:pPr lvl="1" eaLnBrk="1" hangingPunct="1">
              <a:lnSpc>
                <a:spcPct val="90000"/>
              </a:lnSpc>
            </a:pPr>
            <a:r>
              <a:rPr lang="en-US" altLang="en-US" dirty="0" smtClean="0"/>
              <a:t>Testing for correctness</a:t>
            </a:r>
          </a:p>
          <a:p>
            <a:pPr eaLnBrk="1" hangingPunct="1">
              <a:lnSpc>
                <a:spcPct val="90000"/>
              </a:lnSpc>
            </a:pPr>
            <a:r>
              <a:rPr lang="en-US" altLang="en-US" dirty="0" smtClean="0"/>
              <a:t>No concurrency bugs</a:t>
            </a:r>
          </a:p>
          <a:p>
            <a:pPr lvl="1" eaLnBrk="1" hangingPunct="1">
              <a:lnSpc>
                <a:spcPct val="90000"/>
              </a:lnSpc>
            </a:pPr>
            <a:r>
              <a:rPr lang="en-US" altLang="en-US" dirty="0" smtClean="0"/>
              <a:t>Deadlock, </a:t>
            </a:r>
            <a:r>
              <a:rPr lang="en-US" altLang="en-US" dirty="0" err="1" smtClean="0"/>
              <a:t>livelock</a:t>
            </a:r>
            <a:r>
              <a:rPr lang="en-US" altLang="en-US" dirty="0" smtClean="0"/>
              <a:t>, atomicity violations</a:t>
            </a:r>
          </a:p>
          <a:p>
            <a:pPr lvl="1" eaLnBrk="1" hangingPunct="1">
              <a:lnSpc>
                <a:spcPct val="90000"/>
              </a:lnSpc>
            </a:pPr>
            <a:r>
              <a:rPr lang="en-US" altLang="en-US" dirty="0" smtClean="0"/>
              <a:t>Locks are not </a:t>
            </a:r>
            <a:r>
              <a:rPr lang="en-US" altLang="en-US" dirty="0" err="1" smtClean="0"/>
              <a:t>composable</a:t>
            </a:r>
            <a:endParaRPr lang="en-US" altLang="en-US" dirty="0" smtClean="0"/>
          </a:p>
          <a:p>
            <a:pPr eaLnBrk="1" hangingPunct="1">
              <a:lnSpc>
                <a:spcPct val="90000"/>
              </a:lnSpc>
            </a:pPr>
            <a:r>
              <a:rPr lang="en-US" altLang="en-US" dirty="0" smtClean="0"/>
              <a:t>Performance extraction</a:t>
            </a:r>
          </a:p>
          <a:p>
            <a:pPr lvl="1" eaLnBrk="1" hangingPunct="1">
              <a:lnSpc>
                <a:spcPct val="90000"/>
              </a:lnSpc>
            </a:pPr>
            <a:r>
              <a:rPr lang="en-US" altLang="en-US" dirty="0" smtClean="0"/>
              <a:t>Sequential programs are portable</a:t>
            </a:r>
          </a:p>
          <a:p>
            <a:pPr lvl="2" eaLnBrk="1" hangingPunct="1">
              <a:lnSpc>
                <a:spcPct val="90000"/>
              </a:lnSpc>
            </a:pPr>
            <a:r>
              <a:rPr lang="en-US" altLang="en-US" dirty="0" smtClean="0"/>
              <a:t>Are parallel programs?  Ask GPU developers </a:t>
            </a:r>
            <a:r>
              <a:rPr lang="en-US" altLang="en-US" dirty="0" smtClean="0">
                <a:sym typeface="Wingdings" panose="05000000000000000000" pitchFamily="2" charset="2"/>
              </a:rPr>
              <a:t></a:t>
            </a:r>
          </a:p>
          <a:p>
            <a:pPr lvl="1" eaLnBrk="1" hangingPunct="1">
              <a:lnSpc>
                <a:spcPct val="90000"/>
              </a:lnSpc>
            </a:pPr>
            <a:r>
              <a:rPr lang="en-US" altLang="en-US" dirty="0" smtClean="0"/>
              <a:t>Performance debugging of sequential programs straight-forward</a:t>
            </a:r>
          </a:p>
        </p:txBody>
      </p:sp>
    </p:spTree>
    <p:extLst>
      <p:ext uri="{BB962C8B-B14F-4D97-AF65-F5344CB8AC3E}">
        <p14:creationId xmlns:p14="http://schemas.microsoft.com/office/powerpoint/2010/main" val="44938343"/>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2" name="Rectangle 2"/>
          <p:cNvSpPr>
            <a:spLocks noGrp="1" noChangeArrowheads="1"/>
          </p:cNvSpPr>
          <p:nvPr>
            <p:ph type="title" idx="4294967295"/>
          </p:nvPr>
        </p:nvSpPr>
        <p:spPr>
          <a:xfrm>
            <a:off x="457200" y="609600"/>
            <a:ext cx="9144000" cy="615950"/>
          </a:xfrm>
        </p:spPr>
        <p:txBody>
          <a:bodyPr lIns="101882" tIns="50941" rIns="101882" bIns="50941" anchor="ctr"/>
          <a:lstStyle/>
          <a:p>
            <a:pPr eaLnBrk="1" hangingPunct="1">
              <a:defRPr/>
            </a:pPr>
            <a:r>
              <a:rPr lang="en-US" smtClean="0">
                <a:effectLst>
                  <a:outerShdw blurRad="38100" dist="38100" dir="2700000" algn="tl">
                    <a:srgbClr val="C0C0C0"/>
                  </a:outerShdw>
                </a:effectLst>
              </a:rPr>
              <a:t>Compilers are the Answer? - Proebsting’s Law</a:t>
            </a:r>
          </a:p>
        </p:txBody>
      </p:sp>
      <p:sp>
        <p:nvSpPr>
          <p:cNvPr id="517123" name="Rectangle 3"/>
          <p:cNvSpPr>
            <a:spLocks noGrp="1" noChangeArrowheads="1"/>
          </p:cNvSpPr>
          <p:nvPr>
            <p:ph type="body" sz="half" idx="4294967295"/>
          </p:nvPr>
        </p:nvSpPr>
        <p:spPr>
          <a:xfrm>
            <a:off x="503238" y="1641475"/>
            <a:ext cx="9147175" cy="5353050"/>
          </a:xfrm>
        </p:spPr>
        <p:txBody>
          <a:bodyPr lIns="101882" tIns="50941" rIns="101882" bIns="50941"/>
          <a:lstStyle/>
          <a:p>
            <a:pPr marL="342900" indent="-342900" defTabSz="914400" eaLnBrk="1" hangingPunct="1">
              <a:lnSpc>
                <a:spcPct val="90000"/>
              </a:lnSpc>
            </a:pPr>
            <a:r>
              <a:rPr lang="en-US" altLang="en-US" sz="2000" smtClean="0"/>
              <a:t>“Compiler Advances Double Computing Power Every 18 Years”</a:t>
            </a:r>
            <a:br>
              <a:rPr lang="en-US" altLang="en-US" sz="2000" smtClean="0"/>
            </a:br>
            <a:r>
              <a:rPr lang="en-US" altLang="en-US" sz="2000" smtClean="0"/>
              <a:t/>
            </a:r>
            <a:br>
              <a:rPr lang="en-US" altLang="en-US" sz="2000" smtClean="0"/>
            </a:br>
            <a:endParaRPr lang="en-US" altLang="en-US" sz="2000" smtClean="0"/>
          </a:p>
          <a:p>
            <a:pPr marL="342900" indent="-342900" defTabSz="914400" eaLnBrk="1" hangingPunct="1">
              <a:lnSpc>
                <a:spcPct val="90000"/>
              </a:lnSpc>
            </a:pPr>
            <a:r>
              <a:rPr lang="en-US" altLang="en-US" sz="2000" smtClean="0"/>
              <a:t>Run your favorite set of benchmarks with your favorite state-of-the-art optimizing compiler. Run the benchmarks both with and without optimizations enabled. The ratio of of those numbers represents the entirety of the contribution of compiler optimizations to speeding up those benchmarks. Let's assume that this ratio is about 4X for typical real-world applications, and let's further assume that compiler optimization work has been going on for about 36 years. Therefore, compiler optimization advances double computing power every 18 years. QED.</a:t>
            </a:r>
          </a:p>
          <a:p>
            <a:pPr marL="342900" indent="-342900" defTabSz="914400" eaLnBrk="1" hangingPunct="1">
              <a:lnSpc>
                <a:spcPct val="90000"/>
              </a:lnSpc>
            </a:pPr>
            <a:endParaRPr lang="en-US" altLang="en-US" sz="2000" smtClean="0">
              <a:solidFill>
                <a:srgbClr val="FF0000"/>
              </a:solidFill>
            </a:endParaRPr>
          </a:p>
        </p:txBody>
      </p:sp>
      <p:graphicFrame>
        <p:nvGraphicFramePr>
          <p:cNvPr id="517124" name="Object 5"/>
          <p:cNvGraphicFramePr>
            <a:graphicFrameLocks noGrp="1" noChangeAspect="1"/>
          </p:cNvGraphicFramePr>
          <p:nvPr>
            <p:ph sz="half" idx="4294967295"/>
          </p:nvPr>
        </p:nvGraphicFramePr>
        <p:xfrm>
          <a:off x="1519238" y="1341438"/>
          <a:ext cx="6773862" cy="5081587"/>
        </p:xfrm>
        <a:graphic>
          <a:graphicData uri="http://schemas.openxmlformats.org/presentationml/2006/ole">
            <mc:AlternateContent xmlns:mc="http://schemas.openxmlformats.org/markup-compatibility/2006">
              <mc:Choice xmlns:v="urn:schemas-microsoft-com:vml" Requires="v">
                <p:oleObj spid="_x0000_s40972" name="Chart" r:id="rId4" imgW="3362249" imgH="2447849" progId="Excel.Chart.8">
                  <p:embed/>
                </p:oleObj>
              </mc:Choice>
              <mc:Fallback>
                <p:oleObj name="Chart" r:id="rId4" imgW="3362249" imgH="2447849" progId="Excel.Char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9238" y="1341438"/>
                        <a:ext cx="6773862" cy="5081587"/>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7126" name="Text Box 6"/>
          <p:cNvSpPr txBox="1">
            <a:spLocks noChangeArrowheads="1"/>
          </p:cNvSpPr>
          <p:nvPr/>
        </p:nvSpPr>
        <p:spPr bwMode="auto">
          <a:xfrm>
            <a:off x="698500" y="6434138"/>
            <a:ext cx="8301038"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sz="3100">
                <a:solidFill>
                  <a:srgbClr val="FF0000"/>
                </a:solidFill>
                <a:latin typeface="Arial" panose="020B0604020202020204" pitchFamily="34" charset="0"/>
                <a:ea typeface="ＭＳ Ｐゴシック" panose="020B0600070205080204" pitchFamily="34" charset="-128"/>
              </a:rPr>
              <a:t>Conclusion – Compilers not about performance!</a:t>
            </a:r>
          </a:p>
        </p:txBody>
      </p:sp>
    </p:spTree>
    <p:extLst>
      <p:ext uri="{BB962C8B-B14F-4D97-AF65-F5344CB8AC3E}">
        <p14:creationId xmlns:p14="http://schemas.microsoft.com/office/powerpoint/2010/main" val="36663824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7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7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xit" presetSubtype="10" fill="hold" grpId="1" nodeType="clickEffect">
                                  <p:stCondLst>
                                    <p:cond delay="0"/>
                                  </p:stCondLst>
                                  <p:childTnLst>
                                    <p:animEffect transition="out" filter="blinds(horizontal)">
                                      <p:cBhvr>
                                        <p:cTn id="14" dur="500"/>
                                        <p:tgtEl>
                                          <p:spTgt spid="517123">
                                            <p:txEl>
                                              <p:pRg st="0" end="0"/>
                                            </p:txEl>
                                          </p:spTgt>
                                        </p:tgtEl>
                                      </p:cBhvr>
                                    </p:animEffect>
                                    <p:set>
                                      <p:cBhvr>
                                        <p:cTn id="15" dur="1" fill="hold">
                                          <p:stCondLst>
                                            <p:cond delay="499"/>
                                          </p:stCondLst>
                                        </p:cTn>
                                        <p:tgtEl>
                                          <p:spTgt spid="517123">
                                            <p:txEl>
                                              <p:pRg st="0" end="0"/>
                                            </p:txEl>
                                          </p:spTgt>
                                        </p:tgtEl>
                                        <p:attrNameLst>
                                          <p:attrName>style.visibility</p:attrName>
                                        </p:attrNameLst>
                                      </p:cBhvr>
                                      <p:to>
                                        <p:strVal val="hidden"/>
                                      </p:to>
                                    </p:set>
                                  </p:childTnLst>
                                </p:cTn>
                              </p:par>
                              <p:par>
                                <p:cTn id="16" presetID="3" presetClass="exit" presetSubtype="10" fill="hold" grpId="1" nodeType="withEffect">
                                  <p:stCondLst>
                                    <p:cond delay="0"/>
                                  </p:stCondLst>
                                  <p:childTnLst>
                                    <p:animEffect transition="out" filter="blinds(horizontal)">
                                      <p:cBhvr>
                                        <p:cTn id="17" dur="500"/>
                                        <p:tgtEl>
                                          <p:spTgt spid="517123">
                                            <p:txEl>
                                              <p:pRg st="1" end="1"/>
                                            </p:txEl>
                                          </p:spTgt>
                                        </p:tgtEl>
                                      </p:cBhvr>
                                    </p:animEffect>
                                    <p:set>
                                      <p:cBhvr>
                                        <p:cTn id="18" dur="1" fill="hold">
                                          <p:stCondLst>
                                            <p:cond delay="499"/>
                                          </p:stCondLst>
                                        </p:cTn>
                                        <p:tgtEl>
                                          <p:spTgt spid="517123">
                                            <p:txEl>
                                              <p:pRg st="1" end="1"/>
                                            </p:txEl>
                                          </p:spTgt>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51712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171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7123" grpId="0" build="p"/>
      <p:bldP spid="517123" grpId="1" build="p"/>
      <p:bldOleChart spid="517124" grpId="0"/>
      <p:bldP spid="51712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p:txBody>
          <a:bodyPr/>
          <a:lstStyle/>
          <a:p>
            <a:r>
              <a:rPr lang="en-US" altLang="en-US" dirty="0" smtClean="0"/>
              <a:t>Can We Automatically Convert Single-threaded Programs into Multi-threaded?</a:t>
            </a:r>
          </a:p>
        </p:txBody>
      </p:sp>
    </p:spTree>
    <p:extLst>
      <p:ext uri="{BB962C8B-B14F-4D97-AF65-F5344CB8AC3E}">
        <p14:creationId xmlns:p14="http://schemas.microsoft.com/office/powerpoint/2010/main" val="42132309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3618" name="Rectangle 2"/>
          <p:cNvSpPr>
            <a:spLocks noChangeArrowheads="1"/>
          </p:cNvSpPr>
          <p:nvPr/>
        </p:nvSpPr>
        <p:spPr bwMode="auto">
          <a:xfrm>
            <a:off x="6529388" y="2657475"/>
            <a:ext cx="1289050" cy="2266950"/>
          </a:xfrm>
          <a:prstGeom prst="rect">
            <a:avLst/>
          </a:prstGeom>
          <a:solidFill>
            <a:srgbClr val="FF9900"/>
          </a:solidFill>
          <a:ln w="12700" algn="ctr">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endParaRPr lang="en-US" altLang="en-US"/>
          </a:p>
        </p:txBody>
      </p:sp>
      <p:sp>
        <p:nvSpPr>
          <p:cNvPr id="1263619" name="Rectangle 3"/>
          <p:cNvSpPr>
            <a:spLocks noChangeArrowheads="1"/>
          </p:cNvSpPr>
          <p:nvPr/>
        </p:nvSpPr>
        <p:spPr bwMode="auto">
          <a:xfrm>
            <a:off x="4778375" y="2655888"/>
            <a:ext cx="1287463" cy="2266950"/>
          </a:xfrm>
          <a:prstGeom prst="rect">
            <a:avLst/>
          </a:prstGeom>
          <a:solidFill>
            <a:srgbClr val="FF9900"/>
          </a:solidFill>
          <a:ln w="12700" algn="ctr">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endParaRPr lang="en-US" altLang="en-US"/>
          </a:p>
        </p:txBody>
      </p:sp>
      <p:sp>
        <p:nvSpPr>
          <p:cNvPr id="19460" name="Rectangle 4"/>
          <p:cNvSpPr>
            <a:spLocks noGrp="1" noChangeArrowheads="1"/>
          </p:cNvSpPr>
          <p:nvPr>
            <p:ph type="title"/>
          </p:nvPr>
        </p:nvSpPr>
        <p:spPr/>
        <p:txBody>
          <a:bodyPr/>
          <a:lstStyle/>
          <a:p>
            <a:r>
              <a:rPr lang="en-US" altLang="en-US" smtClean="0"/>
              <a:t>Loop Level Parallelization</a:t>
            </a:r>
          </a:p>
        </p:txBody>
      </p:sp>
      <p:sp>
        <p:nvSpPr>
          <p:cNvPr id="19461" name="Rectangle 5"/>
          <p:cNvSpPr>
            <a:spLocks noChangeArrowheads="1"/>
          </p:cNvSpPr>
          <p:nvPr/>
        </p:nvSpPr>
        <p:spPr bwMode="auto">
          <a:xfrm>
            <a:off x="2000250" y="3335338"/>
            <a:ext cx="1017588" cy="1116012"/>
          </a:xfrm>
          <a:prstGeom prst="rect">
            <a:avLst/>
          </a:prstGeom>
          <a:solidFill>
            <a:srgbClr val="FF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r>
              <a:rPr lang="en-US" altLang="en-US" sz="1600" b="1">
                <a:solidFill>
                  <a:srgbClr val="003399"/>
                </a:solidFill>
                <a:latin typeface="Verdana" panose="020B0604030504040204" pitchFamily="34" charset="0"/>
              </a:rPr>
              <a:t>i = 0-39</a:t>
            </a:r>
          </a:p>
        </p:txBody>
      </p:sp>
      <p:cxnSp>
        <p:nvCxnSpPr>
          <p:cNvPr id="19462" name="AutoShape 6"/>
          <p:cNvCxnSpPr>
            <a:cxnSpLocks noChangeShapeType="1"/>
          </p:cNvCxnSpPr>
          <p:nvPr/>
        </p:nvCxnSpPr>
        <p:spPr bwMode="auto">
          <a:xfrm rot="5400000" flipH="1" flipV="1">
            <a:off x="1785144" y="3853656"/>
            <a:ext cx="1003300" cy="1588"/>
          </a:xfrm>
          <a:prstGeom prst="curvedConnector5">
            <a:avLst>
              <a:gd name="adj1" fmla="val -21833"/>
              <a:gd name="adj2" fmla="val -43600000"/>
              <a:gd name="adj3" fmla="val 121833"/>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63623" name="AutoShape 7"/>
          <p:cNvSpPr>
            <a:spLocks noChangeArrowheads="1"/>
          </p:cNvSpPr>
          <p:nvPr/>
        </p:nvSpPr>
        <p:spPr bwMode="auto">
          <a:xfrm>
            <a:off x="3470275" y="3597275"/>
            <a:ext cx="881063" cy="574675"/>
          </a:xfrm>
          <a:prstGeom prst="rightArrow">
            <a:avLst>
              <a:gd name="adj1" fmla="val 50000"/>
              <a:gd name="adj2" fmla="val 38329"/>
            </a:avLst>
          </a:prstGeom>
          <a:noFill/>
          <a:ln w="28575" algn="ctr">
            <a:solidFill>
              <a:schemeClr val="tx1"/>
            </a:solidFill>
            <a:miter lim="800000"/>
            <a:headEnd/>
            <a:tailEn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endParaRPr lang="en-US" altLang="en-US"/>
          </a:p>
        </p:txBody>
      </p:sp>
      <p:sp>
        <p:nvSpPr>
          <p:cNvPr id="1263624" name="Rectangle 8"/>
          <p:cNvSpPr>
            <a:spLocks noChangeArrowheads="1"/>
          </p:cNvSpPr>
          <p:nvPr/>
        </p:nvSpPr>
        <p:spPr bwMode="auto">
          <a:xfrm>
            <a:off x="6645275" y="2852738"/>
            <a:ext cx="1079500" cy="598487"/>
          </a:xfrm>
          <a:prstGeom prst="rect">
            <a:avLst/>
          </a:prstGeom>
          <a:solidFill>
            <a:srgbClr val="FF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r>
              <a:rPr lang="en-US" altLang="en-US" sz="1600" b="1">
                <a:solidFill>
                  <a:srgbClr val="003399"/>
                </a:solidFill>
                <a:latin typeface="Verdana" panose="020B0604030504040204" pitchFamily="34" charset="0"/>
              </a:rPr>
              <a:t>i = 10-19</a:t>
            </a:r>
          </a:p>
        </p:txBody>
      </p:sp>
      <p:cxnSp>
        <p:nvCxnSpPr>
          <p:cNvPr id="1263625" name="AutoShape 9"/>
          <p:cNvCxnSpPr>
            <a:cxnSpLocks noChangeShapeType="1"/>
          </p:cNvCxnSpPr>
          <p:nvPr/>
        </p:nvCxnSpPr>
        <p:spPr bwMode="auto">
          <a:xfrm rot="5400000" flipH="1" flipV="1">
            <a:off x="6509544" y="3167856"/>
            <a:ext cx="546100" cy="1588"/>
          </a:xfrm>
          <a:prstGeom prst="curvedConnector5">
            <a:avLst>
              <a:gd name="adj1" fmla="val -40116"/>
              <a:gd name="adj2" fmla="val -45400000"/>
              <a:gd name="adj3" fmla="val 140116"/>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63626" name="Rectangle 10"/>
          <p:cNvSpPr>
            <a:spLocks noChangeArrowheads="1"/>
          </p:cNvSpPr>
          <p:nvPr/>
        </p:nvSpPr>
        <p:spPr bwMode="auto">
          <a:xfrm>
            <a:off x="6645275" y="4040188"/>
            <a:ext cx="1069975" cy="598487"/>
          </a:xfrm>
          <a:prstGeom prst="rect">
            <a:avLst/>
          </a:prstGeom>
          <a:solidFill>
            <a:srgbClr val="FF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r>
              <a:rPr lang="en-US" altLang="en-US" sz="1600" b="1">
                <a:solidFill>
                  <a:srgbClr val="003399"/>
                </a:solidFill>
                <a:latin typeface="Verdana" panose="020B0604030504040204" pitchFamily="34" charset="0"/>
              </a:rPr>
              <a:t>i = 30-39</a:t>
            </a:r>
          </a:p>
        </p:txBody>
      </p:sp>
      <p:cxnSp>
        <p:nvCxnSpPr>
          <p:cNvPr id="1263627" name="AutoShape 11"/>
          <p:cNvCxnSpPr>
            <a:cxnSpLocks noChangeShapeType="1"/>
          </p:cNvCxnSpPr>
          <p:nvPr/>
        </p:nvCxnSpPr>
        <p:spPr bwMode="auto">
          <a:xfrm rot="5400000" flipH="1" flipV="1">
            <a:off x="6585744" y="4310856"/>
            <a:ext cx="546100" cy="1588"/>
          </a:xfrm>
          <a:prstGeom prst="curvedConnector5">
            <a:avLst>
              <a:gd name="adj1" fmla="val -40116"/>
              <a:gd name="adj2" fmla="val -45100000"/>
              <a:gd name="adj3" fmla="val 140116"/>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63628" name="Rectangle 12"/>
          <p:cNvSpPr>
            <a:spLocks noChangeArrowheads="1"/>
          </p:cNvSpPr>
          <p:nvPr/>
        </p:nvSpPr>
        <p:spPr bwMode="auto">
          <a:xfrm>
            <a:off x="4886325" y="2855913"/>
            <a:ext cx="1069975" cy="596900"/>
          </a:xfrm>
          <a:prstGeom prst="rect">
            <a:avLst/>
          </a:prstGeom>
          <a:solidFill>
            <a:srgbClr val="FF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r>
              <a:rPr lang="en-US" altLang="en-US" sz="1600" b="1">
                <a:solidFill>
                  <a:srgbClr val="003399"/>
                </a:solidFill>
                <a:latin typeface="Verdana" panose="020B0604030504040204" pitchFamily="34" charset="0"/>
              </a:rPr>
              <a:t>i = 0-9</a:t>
            </a:r>
          </a:p>
        </p:txBody>
      </p:sp>
      <p:cxnSp>
        <p:nvCxnSpPr>
          <p:cNvPr id="1263629" name="AutoShape 13"/>
          <p:cNvCxnSpPr>
            <a:cxnSpLocks noChangeShapeType="1"/>
          </p:cNvCxnSpPr>
          <p:nvPr/>
        </p:nvCxnSpPr>
        <p:spPr bwMode="auto">
          <a:xfrm rot="5400000" flipH="1" flipV="1">
            <a:off x="4756944" y="3091656"/>
            <a:ext cx="546100" cy="1588"/>
          </a:xfrm>
          <a:prstGeom prst="curvedConnector5">
            <a:avLst>
              <a:gd name="adj1" fmla="val -40116"/>
              <a:gd name="adj2" fmla="val -45100000"/>
              <a:gd name="adj3" fmla="val 140116"/>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63630" name="Rectangle 14"/>
          <p:cNvSpPr>
            <a:spLocks noChangeArrowheads="1"/>
          </p:cNvSpPr>
          <p:nvPr/>
        </p:nvSpPr>
        <p:spPr bwMode="auto">
          <a:xfrm>
            <a:off x="4886325" y="4043363"/>
            <a:ext cx="1081088" cy="596900"/>
          </a:xfrm>
          <a:prstGeom prst="rect">
            <a:avLst/>
          </a:prstGeom>
          <a:solidFill>
            <a:srgbClr val="FF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r>
              <a:rPr lang="en-US" altLang="en-US" sz="1600" b="1">
                <a:solidFill>
                  <a:srgbClr val="003399"/>
                </a:solidFill>
                <a:latin typeface="Verdana" panose="020B0604030504040204" pitchFamily="34" charset="0"/>
              </a:rPr>
              <a:t>i = 20-29</a:t>
            </a:r>
          </a:p>
        </p:txBody>
      </p:sp>
      <p:cxnSp>
        <p:nvCxnSpPr>
          <p:cNvPr id="1263631" name="AutoShape 15"/>
          <p:cNvCxnSpPr>
            <a:cxnSpLocks noChangeShapeType="1"/>
          </p:cNvCxnSpPr>
          <p:nvPr/>
        </p:nvCxnSpPr>
        <p:spPr bwMode="auto">
          <a:xfrm rot="5400000" flipH="1" flipV="1">
            <a:off x="4833144" y="4310856"/>
            <a:ext cx="546100" cy="1588"/>
          </a:xfrm>
          <a:prstGeom prst="curvedConnector5">
            <a:avLst>
              <a:gd name="adj1" fmla="val -40116"/>
              <a:gd name="adj2" fmla="val -45400000"/>
              <a:gd name="adj3" fmla="val 140116"/>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3632" name="AutoShape 16"/>
          <p:cNvCxnSpPr>
            <a:cxnSpLocks noChangeShapeType="1"/>
          </p:cNvCxnSpPr>
          <p:nvPr/>
        </p:nvCxnSpPr>
        <p:spPr bwMode="auto">
          <a:xfrm>
            <a:off x="5410200" y="3517900"/>
            <a:ext cx="0" cy="52070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3633" name="AutoShape 17"/>
          <p:cNvCxnSpPr>
            <a:cxnSpLocks noChangeShapeType="1"/>
          </p:cNvCxnSpPr>
          <p:nvPr/>
        </p:nvCxnSpPr>
        <p:spPr bwMode="auto">
          <a:xfrm flipH="1">
            <a:off x="7239000" y="3505200"/>
            <a:ext cx="4763" cy="50165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74" name="Rectangle 18"/>
          <p:cNvSpPr>
            <a:spLocks noChangeArrowheads="1"/>
          </p:cNvSpPr>
          <p:nvPr/>
        </p:nvSpPr>
        <p:spPr bwMode="auto">
          <a:xfrm>
            <a:off x="2006600" y="2468563"/>
            <a:ext cx="1017588" cy="434975"/>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endParaRPr lang="en-US" altLang="en-US" sz="1600" b="1">
              <a:solidFill>
                <a:srgbClr val="003399"/>
              </a:solidFill>
              <a:latin typeface="Verdana" panose="020B0604030504040204" pitchFamily="34" charset="0"/>
            </a:endParaRPr>
          </a:p>
        </p:txBody>
      </p:sp>
      <p:sp>
        <p:nvSpPr>
          <p:cNvPr id="19475" name="Rectangle 19"/>
          <p:cNvSpPr>
            <a:spLocks noChangeArrowheads="1"/>
          </p:cNvSpPr>
          <p:nvPr/>
        </p:nvSpPr>
        <p:spPr bwMode="auto">
          <a:xfrm>
            <a:off x="1997075" y="4856163"/>
            <a:ext cx="1019175" cy="434975"/>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endParaRPr lang="en-US" altLang="en-US" sz="1600" b="1">
              <a:solidFill>
                <a:srgbClr val="003399"/>
              </a:solidFill>
              <a:latin typeface="Verdana" panose="020B0604030504040204" pitchFamily="34" charset="0"/>
            </a:endParaRPr>
          </a:p>
        </p:txBody>
      </p:sp>
      <p:cxnSp>
        <p:nvCxnSpPr>
          <p:cNvPr id="19476" name="AutoShape 20"/>
          <p:cNvCxnSpPr>
            <a:cxnSpLocks noChangeShapeType="1"/>
          </p:cNvCxnSpPr>
          <p:nvPr/>
        </p:nvCxnSpPr>
        <p:spPr bwMode="auto">
          <a:xfrm flipH="1">
            <a:off x="2438400" y="2895600"/>
            <a:ext cx="6350" cy="38100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7" name="AutoShape 21"/>
          <p:cNvCxnSpPr>
            <a:cxnSpLocks noChangeShapeType="1"/>
          </p:cNvCxnSpPr>
          <p:nvPr/>
        </p:nvCxnSpPr>
        <p:spPr bwMode="auto">
          <a:xfrm flipH="1">
            <a:off x="2514600" y="4419600"/>
            <a:ext cx="6350" cy="38100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63638" name="Rectangle 22"/>
          <p:cNvSpPr>
            <a:spLocks noChangeArrowheads="1"/>
          </p:cNvSpPr>
          <p:nvPr/>
        </p:nvSpPr>
        <p:spPr bwMode="auto">
          <a:xfrm>
            <a:off x="5695950" y="2038350"/>
            <a:ext cx="1019175" cy="434975"/>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endParaRPr lang="en-US" altLang="en-US" sz="1600" b="1">
              <a:solidFill>
                <a:srgbClr val="003399"/>
              </a:solidFill>
              <a:latin typeface="Verdana" panose="020B0604030504040204" pitchFamily="34" charset="0"/>
            </a:endParaRPr>
          </a:p>
        </p:txBody>
      </p:sp>
      <p:sp>
        <p:nvSpPr>
          <p:cNvPr id="1263639" name="Rectangle 23"/>
          <p:cNvSpPr>
            <a:spLocks noChangeArrowheads="1"/>
          </p:cNvSpPr>
          <p:nvPr/>
        </p:nvSpPr>
        <p:spPr bwMode="auto">
          <a:xfrm>
            <a:off x="5691188" y="5072063"/>
            <a:ext cx="1017587" cy="434975"/>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endParaRPr lang="en-US" altLang="en-US" sz="1600" b="1">
              <a:solidFill>
                <a:srgbClr val="003399"/>
              </a:solidFill>
              <a:latin typeface="Verdana" panose="020B0604030504040204" pitchFamily="34" charset="0"/>
            </a:endParaRPr>
          </a:p>
        </p:txBody>
      </p:sp>
      <p:cxnSp>
        <p:nvCxnSpPr>
          <p:cNvPr id="1263640" name="AutoShape 24"/>
          <p:cNvCxnSpPr>
            <a:cxnSpLocks noChangeShapeType="1"/>
          </p:cNvCxnSpPr>
          <p:nvPr/>
        </p:nvCxnSpPr>
        <p:spPr bwMode="auto">
          <a:xfrm flipH="1">
            <a:off x="5334000" y="2438400"/>
            <a:ext cx="712788" cy="31750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3641" name="AutoShape 25"/>
          <p:cNvCxnSpPr>
            <a:cxnSpLocks noChangeShapeType="1"/>
          </p:cNvCxnSpPr>
          <p:nvPr/>
        </p:nvCxnSpPr>
        <p:spPr bwMode="auto">
          <a:xfrm>
            <a:off x="6324600" y="2438400"/>
            <a:ext cx="890588" cy="315913"/>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3642" name="AutoShape 26"/>
          <p:cNvCxnSpPr>
            <a:cxnSpLocks noChangeShapeType="1"/>
          </p:cNvCxnSpPr>
          <p:nvPr/>
        </p:nvCxnSpPr>
        <p:spPr bwMode="auto">
          <a:xfrm>
            <a:off x="5410200" y="4648200"/>
            <a:ext cx="703263" cy="36195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3643" name="AutoShape 27"/>
          <p:cNvCxnSpPr>
            <a:cxnSpLocks noChangeShapeType="1"/>
          </p:cNvCxnSpPr>
          <p:nvPr/>
        </p:nvCxnSpPr>
        <p:spPr bwMode="auto">
          <a:xfrm flipH="1">
            <a:off x="6400800" y="4648200"/>
            <a:ext cx="890588" cy="363538"/>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63644" name="Text Box 28"/>
          <p:cNvSpPr txBox="1">
            <a:spLocks noChangeArrowheads="1"/>
          </p:cNvSpPr>
          <p:nvPr/>
        </p:nvSpPr>
        <p:spPr bwMode="auto">
          <a:xfrm>
            <a:off x="6710363" y="5099050"/>
            <a:ext cx="1246187" cy="363538"/>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spAutoFit/>
          </a:bodyP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r>
              <a:rPr lang="en-US" altLang="en-US" sz="1700" b="1">
                <a:solidFill>
                  <a:srgbClr val="FF9900"/>
                </a:solidFill>
                <a:latin typeface="Verdana" panose="020B0604030504040204" pitchFamily="34" charset="0"/>
              </a:rPr>
              <a:t>Thread 1</a:t>
            </a:r>
          </a:p>
        </p:txBody>
      </p:sp>
      <p:sp>
        <p:nvSpPr>
          <p:cNvPr id="1263645" name="Text Box 29"/>
          <p:cNvSpPr txBox="1">
            <a:spLocks noChangeArrowheads="1"/>
          </p:cNvSpPr>
          <p:nvPr/>
        </p:nvSpPr>
        <p:spPr bwMode="auto">
          <a:xfrm>
            <a:off x="4503738" y="5100638"/>
            <a:ext cx="1244600" cy="363537"/>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spAutoFit/>
          </a:bodyP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r>
              <a:rPr lang="en-US" altLang="en-US" sz="1700" b="1">
                <a:solidFill>
                  <a:srgbClr val="FF9900"/>
                </a:solidFill>
                <a:latin typeface="Verdana" panose="020B0604030504040204" pitchFamily="34" charset="0"/>
              </a:rPr>
              <a:t>Thread 0</a:t>
            </a:r>
          </a:p>
        </p:txBody>
      </p:sp>
      <p:sp>
        <p:nvSpPr>
          <p:cNvPr id="1263646" name="Text Box 30"/>
          <p:cNvSpPr txBox="1">
            <a:spLocks noChangeArrowheads="1"/>
          </p:cNvSpPr>
          <p:nvPr/>
        </p:nvSpPr>
        <p:spPr bwMode="auto">
          <a:xfrm>
            <a:off x="7878763" y="2498725"/>
            <a:ext cx="1579562" cy="363538"/>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spAutoFit/>
          </a:bodyP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r>
              <a:rPr lang="en-US" altLang="en-US" sz="1700" b="1">
                <a:solidFill>
                  <a:srgbClr val="003399"/>
                </a:solidFill>
                <a:latin typeface="Verdana" panose="020B0604030504040204" pitchFamily="34" charset="0"/>
              </a:rPr>
              <a:t>Loop Chunk</a:t>
            </a:r>
          </a:p>
        </p:txBody>
      </p:sp>
      <p:sp>
        <p:nvSpPr>
          <p:cNvPr id="1263647" name="Line 31"/>
          <p:cNvSpPr>
            <a:spLocks noChangeShapeType="1"/>
          </p:cNvSpPr>
          <p:nvPr/>
        </p:nvSpPr>
        <p:spPr bwMode="auto">
          <a:xfrm flipH="1">
            <a:off x="7543800" y="2676525"/>
            <a:ext cx="430213" cy="141288"/>
          </a:xfrm>
          <a:prstGeom prst="line">
            <a:avLst/>
          </a:prstGeom>
          <a:noFill/>
          <a:ln w="28575">
            <a:solidFill>
              <a:srgbClr val="0033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63648" name="Rectangle 32"/>
          <p:cNvSpPr>
            <a:spLocks noChangeArrowheads="1"/>
          </p:cNvSpPr>
          <p:nvPr/>
        </p:nvSpPr>
        <p:spPr bwMode="auto">
          <a:xfrm>
            <a:off x="1143000" y="2971800"/>
            <a:ext cx="8150225" cy="1619250"/>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01882" tIns="50941" rIns="101882" bIns="50941" anchor="ctr"/>
          <a:lstStyle>
            <a:lvl1pPr defTabSz="1019175">
              <a:defRPr>
                <a:solidFill>
                  <a:schemeClr val="accent1"/>
                </a:solidFill>
                <a:latin typeface="Times New Roman" panose="02020603050405020304" pitchFamily="18" charset="0"/>
              </a:defRPr>
            </a:lvl1pPr>
            <a:lvl2pPr marL="509588"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eaLnBrk="1" hangingPunct="1">
              <a:spcBef>
                <a:spcPct val="20000"/>
              </a:spcBef>
            </a:pPr>
            <a:r>
              <a:rPr lang="en-US" altLang="en-US" sz="3100" b="1">
                <a:solidFill>
                  <a:srgbClr val="FF0000"/>
                </a:solidFill>
                <a:latin typeface="Arial" panose="020B0604020202020204" pitchFamily="34" charset="0"/>
              </a:rPr>
              <a:t>Bad news:</a:t>
            </a:r>
            <a:r>
              <a:rPr lang="en-US" altLang="en-US" sz="3100" b="1">
                <a:solidFill>
                  <a:schemeClr val="tx1"/>
                </a:solidFill>
                <a:latin typeface="Arial" panose="020B0604020202020204" pitchFamily="34" charset="0"/>
              </a:rPr>
              <a:t> limited number of parallel loops in general purpose applications</a:t>
            </a:r>
          </a:p>
          <a:p>
            <a:pPr lvl="1" eaLnBrk="1" hangingPunct="1">
              <a:spcBef>
                <a:spcPct val="20000"/>
              </a:spcBef>
              <a:buFontTx/>
              <a:buChar char="–"/>
            </a:pPr>
            <a:r>
              <a:rPr lang="en-US" altLang="en-US" sz="2500">
                <a:solidFill>
                  <a:schemeClr val="tx1"/>
                </a:solidFill>
                <a:latin typeface="Arial" panose="020B0604020202020204" pitchFamily="34" charset="0"/>
              </a:rPr>
              <a:t>1.3x speedup for SpecINT2000 on 4 cores</a:t>
            </a:r>
          </a:p>
        </p:txBody>
      </p:sp>
    </p:spTree>
    <p:extLst>
      <p:ext uri="{BB962C8B-B14F-4D97-AF65-F5344CB8AC3E}">
        <p14:creationId xmlns:p14="http://schemas.microsoft.com/office/powerpoint/2010/main" val="302126297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636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6362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636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6362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6362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6362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6362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6363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6363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6363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6363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6363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6363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26364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6364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26364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26364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6364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26364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636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26361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26364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263644"/>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2636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3618" grpId="0" animBg="1"/>
      <p:bldP spid="1263619" grpId="0" animBg="1"/>
      <p:bldP spid="1263623" grpId="0" animBg="1"/>
      <p:bldP spid="1263624" grpId="0" animBg="1"/>
      <p:bldP spid="1263626" grpId="0" animBg="1"/>
      <p:bldP spid="1263628" grpId="0" animBg="1"/>
      <p:bldP spid="1263630" grpId="0" animBg="1"/>
      <p:bldP spid="1263638" grpId="0" animBg="1"/>
      <p:bldP spid="1263639" grpId="0" animBg="1"/>
      <p:bldP spid="1263644" grpId="0"/>
      <p:bldP spid="1263645" grpId="0"/>
      <p:bldP spid="1263646" grpId="0"/>
      <p:bldP spid="1263647" grpId="0" animBg="1"/>
      <p:bldP spid="126364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idx="4294967295"/>
          </p:nvPr>
        </p:nvSpPr>
        <p:spPr>
          <a:xfrm>
            <a:off x="838200" y="838200"/>
            <a:ext cx="8534400" cy="615950"/>
          </a:xfrm>
        </p:spPr>
        <p:txBody>
          <a:bodyPr lIns="101882" tIns="50941" rIns="101882" bIns="50941" anchor="ctr"/>
          <a:lstStyle/>
          <a:p>
            <a:pPr eaLnBrk="1" hangingPunct="1">
              <a:defRPr/>
            </a:pPr>
            <a:r>
              <a:rPr lang="en-US" smtClean="0">
                <a:effectLst>
                  <a:outerShdw blurRad="38100" dist="38100" dir="2700000" algn="tl">
                    <a:srgbClr val="C0C0C0"/>
                  </a:outerShdw>
                </a:effectLst>
              </a:rPr>
              <a:t>DOALL Loop Coverage </a:t>
            </a:r>
          </a:p>
        </p:txBody>
      </p:sp>
      <p:graphicFrame>
        <p:nvGraphicFramePr>
          <p:cNvPr id="21507" name="Object 4"/>
          <p:cNvGraphicFramePr>
            <a:graphicFrameLocks noGrp="1" noChangeAspect="1"/>
          </p:cNvGraphicFramePr>
          <p:nvPr>
            <p:ph sz="half" idx="4294967295"/>
          </p:nvPr>
        </p:nvGraphicFramePr>
        <p:xfrm>
          <a:off x="401638" y="1500188"/>
          <a:ext cx="9183687" cy="5237162"/>
        </p:xfrm>
        <a:graphic>
          <a:graphicData uri="http://schemas.openxmlformats.org/presentationml/2006/ole">
            <mc:AlternateContent xmlns:mc="http://schemas.openxmlformats.org/markup-compatibility/2006">
              <mc:Choice xmlns:v="urn:schemas-microsoft-com:vml" Requires="v">
                <p:oleObj spid="_x0000_s41996" name="Chart" r:id="rId4" imgW="6438900" imgH="4638751" progId="Excel.Chart.8">
                  <p:embed/>
                </p:oleObj>
              </mc:Choice>
              <mc:Fallback>
                <p:oleObj name="Chart" r:id="rId4" imgW="6438900" imgH="4638751" progId="Excel.Char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1638" y="1500188"/>
                        <a:ext cx="9183687" cy="5237162"/>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0091407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sz="3200" smtClean="0"/>
              <a:t>What’s the Problem?</a:t>
            </a:r>
          </a:p>
        </p:txBody>
      </p:sp>
      <p:grpSp>
        <p:nvGrpSpPr>
          <p:cNvPr id="23555" name="Group 17"/>
          <p:cNvGrpSpPr>
            <a:grpSpLocks/>
          </p:cNvGrpSpPr>
          <p:nvPr/>
        </p:nvGrpSpPr>
        <p:grpSpPr bwMode="auto">
          <a:xfrm>
            <a:off x="3352800" y="1752600"/>
            <a:ext cx="4168775" cy="4073525"/>
            <a:chOff x="576" y="986"/>
            <a:chExt cx="2626" cy="2566"/>
          </a:xfrm>
        </p:grpSpPr>
        <p:grpSp>
          <p:nvGrpSpPr>
            <p:cNvPr id="23563" name="Group 14"/>
            <p:cNvGrpSpPr>
              <a:grpSpLocks/>
            </p:cNvGrpSpPr>
            <p:nvPr/>
          </p:nvGrpSpPr>
          <p:grpSpPr bwMode="auto">
            <a:xfrm>
              <a:off x="614" y="986"/>
              <a:ext cx="2588" cy="2566"/>
              <a:chOff x="614" y="986"/>
              <a:chExt cx="2588" cy="2566"/>
            </a:xfrm>
          </p:grpSpPr>
          <p:sp>
            <p:nvSpPr>
              <p:cNvPr id="23566" name="Text Box 4"/>
              <p:cNvSpPr txBox="1">
                <a:spLocks noChangeArrowheads="1"/>
              </p:cNvSpPr>
              <p:nvPr/>
            </p:nvSpPr>
            <p:spPr bwMode="auto">
              <a:xfrm>
                <a:off x="672" y="1424"/>
                <a:ext cx="1833" cy="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sz="2400"/>
                  <a:t>for (i=0; i&lt;100; i++) {</a:t>
                </a:r>
              </a:p>
              <a:p>
                <a:endParaRPr lang="en-US" altLang="en-US" sz="2400"/>
              </a:p>
              <a:p>
                <a:r>
                  <a:rPr lang="en-US" altLang="en-US" sz="2400"/>
                  <a:t>     . . . = *p;</a:t>
                </a:r>
              </a:p>
              <a:p>
                <a:endParaRPr lang="en-US" altLang="en-US" sz="2400"/>
              </a:p>
              <a:p>
                <a:endParaRPr lang="en-US" altLang="en-US" sz="2400"/>
              </a:p>
              <a:p>
                <a:r>
                  <a:rPr lang="en-US" altLang="en-US" sz="2400"/>
                  <a:t>    *q = . . .</a:t>
                </a:r>
              </a:p>
              <a:p>
                <a:endParaRPr lang="en-US" altLang="en-US" sz="2400"/>
              </a:p>
              <a:p>
                <a:endParaRPr lang="en-US" altLang="en-US" sz="2400"/>
              </a:p>
              <a:p>
                <a:r>
                  <a:rPr lang="en-US" altLang="en-US" sz="2400"/>
                  <a:t>}</a:t>
                </a:r>
              </a:p>
            </p:txBody>
          </p:sp>
          <p:sp>
            <p:nvSpPr>
              <p:cNvPr id="23567" name="Text Box 7"/>
              <p:cNvSpPr txBox="1">
                <a:spLocks noChangeArrowheads="1"/>
              </p:cNvSpPr>
              <p:nvPr/>
            </p:nvSpPr>
            <p:spPr bwMode="auto">
              <a:xfrm>
                <a:off x="614" y="986"/>
                <a:ext cx="25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sz="2400">
                    <a:solidFill>
                      <a:srgbClr val="FF0000"/>
                    </a:solidFill>
                  </a:rPr>
                  <a:t>1. Memory dependence analysis</a:t>
                </a:r>
              </a:p>
            </p:txBody>
          </p:sp>
        </p:grpSp>
        <p:sp>
          <p:nvSpPr>
            <p:cNvPr id="23564" name="Line 5"/>
            <p:cNvSpPr>
              <a:spLocks noChangeShapeType="1"/>
            </p:cNvSpPr>
            <p:nvPr/>
          </p:nvSpPr>
          <p:spPr bwMode="auto">
            <a:xfrm flipH="1">
              <a:off x="1104" y="2192"/>
              <a:ext cx="384" cy="432"/>
            </a:xfrm>
            <a:prstGeom prst="line">
              <a:avLst/>
            </a:prstGeom>
            <a:noFill/>
            <a:ln w="28575">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5" name="Freeform 6"/>
            <p:cNvSpPr>
              <a:spLocks/>
            </p:cNvSpPr>
            <p:nvPr/>
          </p:nvSpPr>
          <p:spPr bwMode="auto">
            <a:xfrm>
              <a:off x="576" y="1904"/>
              <a:ext cx="872" cy="872"/>
            </a:xfrm>
            <a:custGeom>
              <a:avLst/>
              <a:gdLst>
                <a:gd name="T0" fmla="*/ 200 w 872"/>
                <a:gd name="T1" fmla="*/ 872 h 872"/>
                <a:gd name="T2" fmla="*/ 8 w 872"/>
                <a:gd name="T3" fmla="*/ 392 h 872"/>
                <a:gd name="T4" fmla="*/ 248 w 872"/>
                <a:gd name="T5" fmla="*/ 104 h 872"/>
                <a:gd name="T6" fmla="*/ 584 w 872"/>
                <a:gd name="T7" fmla="*/ 8 h 872"/>
                <a:gd name="T8" fmla="*/ 872 w 872"/>
                <a:gd name="T9" fmla="*/ 56 h 8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72" h="872">
                  <a:moveTo>
                    <a:pt x="200" y="872"/>
                  </a:moveTo>
                  <a:cubicBezTo>
                    <a:pt x="100" y="696"/>
                    <a:pt x="0" y="520"/>
                    <a:pt x="8" y="392"/>
                  </a:cubicBezTo>
                  <a:cubicBezTo>
                    <a:pt x="16" y="264"/>
                    <a:pt x="152" y="168"/>
                    <a:pt x="248" y="104"/>
                  </a:cubicBezTo>
                  <a:cubicBezTo>
                    <a:pt x="344" y="40"/>
                    <a:pt x="480" y="16"/>
                    <a:pt x="584" y="8"/>
                  </a:cubicBezTo>
                  <a:cubicBezTo>
                    <a:pt x="688" y="0"/>
                    <a:pt x="780" y="28"/>
                    <a:pt x="872" y="56"/>
                  </a:cubicBezTo>
                </a:path>
              </a:pathLst>
            </a:custGeom>
            <a:noFill/>
            <a:ln w="28575" cap="flat" cmpd="sng">
              <a:solidFill>
                <a:srgbClr val="FF0000"/>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87194" name="Group 26"/>
          <p:cNvGrpSpPr>
            <a:grpSpLocks/>
          </p:cNvGrpSpPr>
          <p:nvPr/>
        </p:nvGrpSpPr>
        <p:grpSpPr bwMode="auto">
          <a:xfrm>
            <a:off x="3276600" y="3200400"/>
            <a:ext cx="4649788" cy="3565525"/>
            <a:chOff x="2064" y="2016"/>
            <a:chExt cx="2929" cy="2246"/>
          </a:xfrm>
        </p:grpSpPr>
        <p:grpSp>
          <p:nvGrpSpPr>
            <p:cNvPr id="23557" name="Group 15"/>
            <p:cNvGrpSpPr>
              <a:grpSpLocks/>
            </p:cNvGrpSpPr>
            <p:nvPr/>
          </p:nvGrpSpPr>
          <p:grpSpPr bwMode="auto">
            <a:xfrm>
              <a:off x="2112" y="3744"/>
              <a:ext cx="2881" cy="518"/>
              <a:chOff x="672" y="3840"/>
              <a:chExt cx="2881" cy="518"/>
            </a:xfrm>
          </p:grpSpPr>
          <p:sp>
            <p:nvSpPr>
              <p:cNvPr id="23561" name="AutoShape 11"/>
              <p:cNvSpPr>
                <a:spLocks noChangeArrowheads="1"/>
              </p:cNvSpPr>
              <p:nvPr/>
            </p:nvSpPr>
            <p:spPr bwMode="auto">
              <a:xfrm>
                <a:off x="672" y="3840"/>
                <a:ext cx="432" cy="240"/>
              </a:xfrm>
              <a:prstGeom prst="rightArrow">
                <a:avLst>
                  <a:gd name="adj1" fmla="val 50000"/>
                  <a:gd name="adj2" fmla="val 45000"/>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endParaRPr lang="en-US" altLang="en-US"/>
              </a:p>
            </p:txBody>
          </p:sp>
          <p:sp>
            <p:nvSpPr>
              <p:cNvPr id="23562" name="Text Box 12"/>
              <p:cNvSpPr txBox="1">
                <a:spLocks noChangeArrowheads="1"/>
              </p:cNvSpPr>
              <p:nvPr/>
            </p:nvSpPr>
            <p:spPr bwMode="auto">
              <a:xfrm>
                <a:off x="1104" y="3840"/>
                <a:ext cx="2449"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sz="2400"/>
                  <a:t>Memory dependence profiling</a:t>
                </a:r>
              </a:p>
              <a:p>
                <a:r>
                  <a:rPr lang="en-US" altLang="en-US" sz="2400"/>
                  <a:t>and speculative parallelization</a:t>
                </a:r>
              </a:p>
            </p:txBody>
          </p:sp>
        </p:grpSp>
        <p:grpSp>
          <p:nvGrpSpPr>
            <p:cNvPr id="23558" name="Group 25"/>
            <p:cNvGrpSpPr>
              <a:grpSpLocks/>
            </p:cNvGrpSpPr>
            <p:nvPr/>
          </p:nvGrpSpPr>
          <p:grpSpPr bwMode="auto">
            <a:xfrm>
              <a:off x="2064" y="2016"/>
              <a:ext cx="336" cy="384"/>
              <a:chOff x="2064" y="2016"/>
              <a:chExt cx="336" cy="384"/>
            </a:xfrm>
          </p:grpSpPr>
          <p:sp>
            <p:nvSpPr>
              <p:cNvPr id="23559" name="Line 21"/>
              <p:cNvSpPr>
                <a:spLocks noChangeShapeType="1"/>
              </p:cNvSpPr>
              <p:nvPr/>
            </p:nvSpPr>
            <p:spPr bwMode="auto">
              <a:xfrm>
                <a:off x="2064" y="2016"/>
                <a:ext cx="336" cy="384"/>
              </a:xfrm>
              <a:prstGeom prst="line">
                <a:avLst/>
              </a:prstGeom>
              <a:noFill/>
              <a:ln w="571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0" name="Line 22"/>
              <p:cNvSpPr>
                <a:spLocks noChangeShapeType="1"/>
              </p:cNvSpPr>
              <p:nvPr/>
            </p:nvSpPr>
            <p:spPr bwMode="auto">
              <a:xfrm flipV="1">
                <a:off x="2064" y="2112"/>
                <a:ext cx="336" cy="240"/>
              </a:xfrm>
              <a:prstGeom prst="line">
                <a:avLst/>
              </a:prstGeom>
              <a:noFill/>
              <a:ln w="571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Tree>
    <p:extLst>
      <p:ext uri="{BB962C8B-B14F-4D97-AF65-F5344CB8AC3E}">
        <p14:creationId xmlns:p14="http://schemas.microsoft.com/office/powerpoint/2010/main" val="1328791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87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mtClean="0"/>
              <a:t>Register Allocation: Problem Definition</a:t>
            </a:r>
          </a:p>
        </p:txBody>
      </p:sp>
      <p:sp>
        <p:nvSpPr>
          <p:cNvPr id="9219" name="Rectangle 3"/>
          <p:cNvSpPr>
            <a:spLocks noGrp="1" noChangeArrowheads="1"/>
          </p:cNvSpPr>
          <p:nvPr>
            <p:ph type="body" idx="1"/>
          </p:nvPr>
        </p:nvSpPr>
        <p:spPr/>
        <p:txBody>
          <a:bodyPr/>
          <a:lstStyle/>
          <a:p>
            <a:pPr>
              <a:lnSpc>
                <a:spcPct val="90000"/>
              </a:lnSpc>
            </a:pPr>
            <a:r>
              <a:rPr lang="en-US" altLang="en-US" smtClean="0"/>
              <a:t>Through optimization, assume an infinite number of virtual registers</a:t>
            </a:r>
          </a:p>
          <a:p>
            <a:pPr lvl="1">
              <a:lnSpc>
                <a:spcPct val="90000"/>
              </a:lnSpc>
            </a:pPr>
            <a:r>
              <a:rPr lang="en-US" altLang="en-US" smtClean="0"/>
              <a:t>Now, must allocate these infinite virtual registers to a limited supply of hardware registers</a:t>
            </a:r>
          </a:p>
          <a:p>
            <a:pPr lvl="1">
              <a:lnSpc>
                <a:spcPct val="90000"/>
              </a:lnSpc>
            </a:pPr>
            <a:r>
              <a:rPr lang="en-US" altLang="en-US" smtClean="0"/>
              <a:t>Want most frequently accessed variables in registers</a:t>
            </a:r>
          </a:p>
          <a:p>
            <a:pPr lvl="2">
              <a:lnSpc>
                <a:spcPct val="90000"/>
              </a:lnSpc>
            </a:pPr>
            <a:r>
              <a:rPr lang="en-US" altLang="en-US" smtClean="0"/>
              <a:t>Speed, registers much faster than memory</a:t>
            </a:r>
          </a:p>
          <a:p>
            <a:pPr lvl="2">
              <a:lnSpc>
                <a:spcPct val="90000"/>
              </a:lnSpc>
            </a:pPr>
            <a:r>
              <a:rPr lang="en-US" altLang="en-US" smtClean="0"/>
              <a:t>Direct access as an operand</a:t>
            </a:r>
          </a:p>
          <a:p>
            <a:pPr lvl="1">
              <a:lnSpc>
                <a:spcPct val="90000"/>
              </a:lnSpc>
            </a:pPr>
            <a:r>
              <a:rPr lang="en-US" altLang="en-US" smtClean="0"/>
              <a:t>Any VR that cannot be mapped into a physical register is said to be </a:t>
            </a:r>
            <a:r>
              <a:rPr lang="en-US" altLang="en-US" u="sng" smtClean="0"/>
              <a:t>spilled</a:t>
            </a:r>
          </a:p>
          <a:p>
            <a:pPr>
              <a:lnSpc>
                <a:spcPct val="90000"/>
              </a:lnSpc>
            </a:pPr>
            <a:r>
              <a:rPr lang="en-US" altLang="en-US" smtClean="0"/>
              <a:t>Questions to answer</a:t>
            </a:r>
          </a:p>
          <a:p>
            <a:pPr lvl="1">
              <a:lnSpc>
                <a:spcPct val="90000"/>
              </a:lnSpc>
            </a:pPr>
            <a:r>
              <a:rPr lang="en-US" altLang="en-US" smtClean="0"/>
              <a:t>What is the minimum number of registers needed to avoid spilling?</a:t>
            </a:r>
          </a:p>
          <a:p>
            <a:pPr lvl="1">
              <a:lnSpc>
                <a:spcPct val="90000"/>
              </a:lnSpc>
            </a:pPr>
            <a:r>
              <a:rPr lang="en-US" altLang="en-US" smtClean="0"/>
              <a:t>Given n registers, is spilling necessary</a:t>
            </a:r>
          </a:p>
          <a:p>
            <a:pPr lvl="1">
              <a:lnSpc>
                <a:spcPct val="90000"/>
              </a:lnSpc>
            </a:pPr>
            <a:r>
              <a:rPr lang="en-US" altLang="en-US" smtClean="0"/>
              <a:t>Find an assignment of virtual registers to physical registers</a:t>
            </a:r>
          </a:p>
          <a:p>
            <a:pPr lvl="1">
              <a:lnSpc>
                <a:spcPct val="90000"/>
              </a:lnSpc>
            </a:pPr>
            <a:r>
              <a:rPr lang="en-US" altLang="en-US" smtClean="0"/>
              <a:t>If there are not enough physical registers, which virtual registers get spilled?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06626" name="Object 2"/>
          <p:cNvGraphicFramePr>
            <a:graphicFrameLocks noGrp="1" noChangeAspect="1"/>
          </p:cNvGraphicFramePr>
          <p:nvPr>
            <p:ph sz="half" idx="2"/>
          </p:nvPr>
        </p:nvGraphicFramePr>
        <p:xfrm>
          <a:off x="377825" y="1520825"/>
          <a:ext cx="9039225" cy="4953000"/>
        </p:xfrm>
        <a:graphic>
          <a:graphicData uri="http://schemas.openxmlformats.org/presentationml/2006/ole">
            <mc:AlternateContent xmlns:mc="http://schemas.openxmlformats.org/markup-compatibility/2006">
              <mc:Choice xmlns:v="urn:schemas-microsoft-com:vml" Requires="v">
                <p:oleObj spid="_x0000_s43030" name="Chart" r:id="rId4" imgW="7362825" imgH="3914775" progId="Excel.Chart.8">
                  <p:embed/>
                </p:oleObj>
              </mc:Choice>
              <mc:Fallback>
                <p:oleObj name="Chart" r:id="rId4" imgW="7362825" imgH="3914775" progId="Excel.Char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825" y="1520825"/>
                        <a:ext cx="9039225"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579" name="Rectangle 3"/>
          <p:cNvSpPr>
            <a:spLocks noGrp="1" noChangeArrowheads="1"/>
          </p:cNvSpPr>
          <p:nvPr>
            <p:ph type="title"/>
          </p:nvPr>
        </p:nvSpPr>
        <p:spPr/>
        <p:txBody>
          <a:bodyPr/>
          <a:lstStyle/>
          <a:p>
            <a:r>
              <a:rPr lang="en-US" altLang="en-US" sz="3200" smtClean="0"/>
              <a:t>DOALL Coverage – Provable and Profiled</a:t>
            </a:r>
          </a:p>
        </p:txBody>
      </p:sp>
      <p:graphicFrame>
        <p:nvGraphicFramePr>
          <p:cNvPr id="1306628" name="Object 4"/>
          <p:cNvGraphicFramePr>
            <a:graphicFrameLocks noGrp="1" noChangeAspect="1"/>
          </p:cNvGraphicFramePr>
          <p:nvPr>
            <p:ph sz="half" idx="1"/>
          </p:nvPr>
        </p:nvGraphicFramePr>
        <p:xfrm>
          <a:off x="377825" y="1519238"/>
          <a:ext cx="9039225" cy="4948237"/>
        </p:xfrm>
        <a:graphic>
          <a:graphicData uri="http://schemas.openxmlformats.org/presentationml/2006/ole">
            <mc:AlternateContent xmlns:mc="http://schemas.openxmlformats.org/markup-compatibility/2006">
              <mc:Choice xmlns:v="urn:schemas-microsoft-com:vml" Requires="v">
                <p:oleObj spid="_x0000_s43031" name="Chart" r:id="rId6" imgW="7362825" imgH="3914775" progId="Excel.Chart.8">
                  <p:embed/>
                </p:oleObj>
              </mc:Choice>
              <mc:Fallback>
                <p:oleObj name="Chart" r:id="rId6" imgW="7362825" imgH="3914775" progId="Excel.Chart.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7825" y="1519238"/>
                        <a:ext cx="9039225" cy="4948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Lst>
                    </p:spPr>
                  </p:pic>
                </p:oleObj>
              </mc:Fallback>
            </mc:AlternateContent>
          </a:graphicData>
        </a:graphic>
      </p:graphicFrame>
      <p:sp>
        <p:nvSpPr>
          <p:cNvPr id="1306629" name="Rectangle 5"/>
          <p:cNvSpPr>
            <a:spLocks noChangeArrowheads="1"/>
          </p:cNvSpPr>
          <p:nvPr/>
        </p:nvSpPr>
        <p:spPr bwMode="auto">
          <a:xfrm>
            <a:off x="2047875" y="5999163"/>
            <a:ext cx="5938838" cy="782637"/>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spcBef>
                <a:spcPct val="20000"/>
              </a:spcBef>
            </a:pPr>
            <a:r>
              <a:rPr lang="en-US" altLang="en-US" b="1">
                <a:solidFill>
                  <a:srgbClr val="FF0000"/>
                </a:solidFill>
                <a:latin typeface="Arial" panose="020B0604020202020204" pitchFamily="34" charset="0"/>
              </a:rPr>
              <a:t>Still not good enough!</a:t>
            </a:r>
          </a:p>
        </p:txBody>
      </p:sp>
    </p:spTree>
    <p:extLst>
      <p:ext uri="{BB962C8B-B14F-4D97-AF65-F5344CB8AC3E}">
        <p14:creationId xmlns:p14="http://schemas.microsoft.com/office/powerpoint/2010/main" val="12876165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306626"/>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130662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066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306626" grpId="0"/>
      <p:bldP spid="130662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sz="3200" smtClean="0"/>
              <a:t>What’s the Next Problem?</a:t>
            </a:r>
          </a:p>
        </p:txBody>
      </p:sp>
      <p:grpSp>
        <p:nvGrpSpPr>
          <p:cNvPr id="1301516" name="Group 12"/>
          <p:cNvGrpSpPr>
            <a:grpSpLocks/>
          </p:cNvGrpSpPr>
          <p:nvPr/>
        </p:nvGrpSpPr>
        <p:grpSpPr bwMode="auto">
          <a:xfrm>
            <a:off x="2895600" y="1524000"/>
            <a:ext cx="3303588" cy="3740150"/>
            <a:chOff x="3504" y="960"/>
            <a:chExt cx="2081" cy="2356"/>
          </a:xfrm>
        </p:grpSpPr>
        <p:sp>
          <p:nvSpPr>
            <p:cNvPr id="26631" name="Text Box 13"/>
            <p:cNvSpPr txBox="1">
              <a:spLocks noChangeArrowheads="1"/>
            </p:cNvSpPr>
            <p:nvPr/>
          </p:nvSpPr>
          <p:spPr bwMode="auto">
            <a:xfrm>
              <a:off x="3792" y="960"/>
              <a:ext cx="169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sz="2400">
                  <a:solidFill>
                    <a:srgbClr val="FF0000"/>
                  </a:solidFill>
                </a:rPr>
                <a:t>2. Data dependences</a:t>
              </a:r>
            </a:p>
          </p:txBody>
        </p:sp>
        <p:sp>
          <p:nvSpPr>
            <p:cNvPr id="26632" name="Text Box 14"/>
            <p:cNvSpPr txBox="1">
              <a:spLocks noChangeArrowheads="1"/>
            </p:cNvSpPr>
            <p:nvPr/>
          </p:nvSpPr>
          <p:spPr bwMode="auto">
            <a:xfrm>
              <a:off x="3734" y="1418"/>
              <a:ext cx="1851" cy="1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sz="2400"/>
                <a:t>while (ptr != NULL) {</a:t>
              </a:r>
            </a:p>
            <a:p>
              <a:endParaRPr lang="en-US" altLang="en-US" sz="2400"/>
            </a:p>
            <a:p>
              <a:r>
                <a:rPr lang="en-US" altLang="en-US" sz="2400"/>
                <a:t>    . . . </a:t>
              </a:r>
            </a:p>
            <a:p>
              <a:r>
                <a:rPr lang="en-US" altLang="en-US" sz="2400"/>
                <a:t>  </a:t>
              </a:r>
            </a:p>
            <a:p>
              <a:r>
                <a:rPr lang="en-US" altLang="en-US" sz="2400"/>
                <a:t>    ptr = ptr-&gt;next;</a:t>
              </a:r>
            </a:p>
            <a:p>
              <a:endParaRPr lang="en-US" altLang="en-US" sz="2400"/>
            </a:p>
            <a:p>
              <a:r>
                <a:rPr lang="en-US" altLang="en-US" sz="2400"/>
                <a:t>   sum = sum + foo;</a:t>
              </a:r>
            </a:p>
            <a:p>
              <a:r>
                <a:rPr lang="en-US" altLang="en-US" sz="2400"/>
                <a:t>}</a:t>
              </a:r>
            </a:p>
          </p:txBody>
        </p:sp>
        <p:sp>
          <p:nvSpPr>
            <p:cNvPr id="26633" name="Freeform 15"/>
            <p:cNvSpPr>
              <a:spLocks/>
            </p:cNvSpPr>
            <p:nvPr/>
          </p:nvSpPr>
          <p:spPr bwMode="auto">
            <a:xfrm>
              <a:off x="3504" y="1984"/>
              <a:ext cx="1032" cy="656"/>
            </a:xfrm>
            <a:custGeom>
              <a:avLst/>
              <a:gdLst>
                <a:gd name="T0" fmla="*/ 528 w 1032"/>
                <a:gd name="T1" fmla="*/ 305 h 736"/>
                <a:gd name="T2" fmla="*/ 288 w 1032"/>
                <a:gd name="T3" fmla="*/ 353 h 736"/>
                <a:gd name="T4" fmla="*/ 48 w 1032"/>
                <a:gd name="T5" fmla="*/ 209 h 736"/>
                <a:gd name="T6" fmla="*/ 576 w 1032"/>
                <a:gd name="T7" fmla="*/ 17 h 736"/>
                <a:gd name="T8" fmla="*/ 960 w 1032"/>
                <a:gd name="T9" fmla="*/ 113 h 736"/>
                <a:gd name="T10" fmla="*/ 1008 w 1032"/>
                <a:gd name="T11" fmla="*/ 209 h 7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32" h="736">
                  <a:moveTo>
                    <a:pt x="528" y="608"/>
                  </a:moveTo>
                  <a:cubicBezTo>
                    <a:pt x="448" y="672"/>
                    <a:pt x="368" y="736"/>
                    <a:pt x="288" y="704"/>
                  </a:cubicBezTo>
                  <a:cubicBezTo>
                    <a:pt x="208" y="672"/>
                    <a:pt x="0" y="528"/>
                    <a:pt x="48" y="416"/>
                  </a:cubicBezTo>
                  <a:cubicBezTo>
                    <a:pt x="96" y="304"/>
                    <a:pt x="424" y="64"/>
                    <a:pt x="576" y="32"/>
                  </a:cubicBezTo>
                  <a:cubicBezTo>
                    <a:pt x="728" y="0"/>
                    <a:pt x="888" y="160"/>
                    <a:pt x="960" y="224"/>
                  </a:cubicBezTo>
                  <a:cubicBezTo>
                    <a:pt x="1032" y="288"/>
                    <a:pt x="1020" y="352"/>
                    <a:pt x="1008" y="416"/>
                  </a:cubicBezTo>
                </a:path>
              </a:pathLst>
            </a:custGeom>
            <a:noFill/>
            <a:ln w="28575" cap="flat" cmpd="sng">
              <a:solidFill>
                <a:srgbClr val="FF0000"/>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4" name="Freeform 16"/>
            <p:cNvSpPr>
              <a:spLocks/>
            </p:cNvSpPr>
            <p:nvPr/>
          </p:nvSpPr>
          <p:spPr bwMode="auto">
            <a:xfrm>
              <a:off x="3504" y="2592"/>
              <a:ext cx="1032" cy="544"/>
            </a:xfrm>
            <a:custGeom>
              <a:avLst/>
              <a:gdLst>
                <a:gd name="T0" fmla="*/ 528 w 1032"/>
                <a:gd name="T1" fmla="*/ 99 h 736"/>
                <a:gd name="T2" fmla="*/ 288 w 1032"/>
                <a:gd name="T3" fmla="*/ 115 h 736"/>
                <a:gd name="T4" fmla="*/ 48 w 1032"/>
                <a:gd name="T5" fmla="*/ 68 h 736"/>
                <a:gd name="T6" fmla="*/ 576 w 1032"/>
                <a:gd name="T7" fmla="*/ 5 h 736"/>
                <a:gd name="T8" fmla="*/ 960 w 1032"/>
                <a:gd name="T9" fmla="*/ 37 h 736"/>
                <a:gd name="T10" fmla="*/ 1008 w 1032"/>
                <a:gd name="T11" fmla="*/ 68 h 7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32" h="736">
                  <a:moveTo>
                    <a:pt x="528" y="608"/>
                  </a:moveTo>
                  <a:cubicBezTo>
                    <a:pt x="448" y="672"/>
                    <a:pt x="368" y="736"/>
                    <a:pt x="288" y="704"/>
                  </a:cubicBezTo>
                  <a:cubicBezTo>
                    <a:pt x="208" y="672"/>
                    <a:pt x="0" y="528"/>
                    <a:pt x="48" y="416"/>
                  </a:cubicBezTo>
                  <a:cubicBezTo>
                    <a:pt x="96" y="304"/>
                    <a:pt x="424" y="64"/>
                    <a:pt x="576" y="32"/>
                  </a:cubicBezTo>
                  <a:cubicBezTo>
                    <a:pt x="728" y="0"/>
                    <a:pt x="888" y="160"/>
                    <a:pt x="960" y="224"/>
                  </a:cubicBezTo>
                  <a:cubicBezTo>
                    <a:pt x="1032" y="288"/>
                    <a:pt x="1020" y="352"/>
                    <a:pt x="1008" y="416"/>
                  </a:cubicBezTo>
                </a:path>
              </a:pathLst>
            </a:custGeom>
            <a:noFill/>
            <a:ln w="28575" cap="flat" cmpd="sng">
              <a:solidFill>
                <a:srgbClr val="FF0000"/>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01521" name="Group 17"/>
          <p:cNvGrpSpPr>
            <a:grpSpLocks/>
          </p:cNvGrpSpPr>
          <p:nvPr/>
        </p:nvGrpSpPr>
        <p:grpSpPr bwMode="auto">
          <a:xfrm>
            <a:off x="3068638" y="5943600"/>
            <a:ext cx="4006850" cy="457200"/>
            <a:chOff x="672" y="3840"/>
            <a:chExt cx="2524" cy="288"/>
          </a:xfrm>
        </p:grpSpPr>
        <p:sp>
          <p:nvSpPr>
            <p:cNvPr id="26629" name="AutoShape 18"/>
            <p:cNvSpPr>
              <a:spLocks noChangeArrowheads="1"/>
            </p:cNvSpPr>
            <p:nvPr/>
          </p:nvSpPr>
          <p:spPr bwMode="auto">
            <a:xfrm>
              <a:off x="672" y="3840"/>
              <a:ext cx="432" cy="240"/>
            </a:xfrm>
            <a:prstGeom prst="rightArrow">
              <a:avLst>
                <a:gd name="adj1" fmla="val 50000"/>
                <a:gd name="adj2" fmla="val 45000"/>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endParaRPr lang="en-US" altLang="en-US"/>
            </a:p>
          </p:txBody>
        </p:sp>
        <p:sp>
          <p:nvSpPr>
            <p:cNvPr id="26630" name="Text Box 19"/>
            <p:cNvSpPr txBox="1">
              <a:spLocks noChangeArrowheads="1"/>
            </p:cNvSpPr>
            <p:nvPr/>
          </p:nvSpPr>
          <p:spPr bwMode="auto">
            <a:xfrm>
              <a:off x="1104" y="3840"/>
              <a:ext cx="209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sz="2400"/>
                <a:t>Compiler transformations</a:t>
              </a:r>
            </a:p>
          </p:txBody>
        </p:sp>
      </p:grpSp>
    </p:spTree>
    <p:extLst>
      <p:ext uri="{BB962C8B-B14F-4D97-AF65-F5344CB8AC3E}">
        <p14:creationId xmlns:p14="http://schemas.microsoft.com/office/powerpoint/2010/main" val="14156393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015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015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529388" y="2657475"/>
            <a:ext cx="1289050" cy="2266950"/>
          </a:xfrm>
          <a:prstGeom prst="rect">
            <a:avLst/>
          </a:prstGeom>
          <a:solidFill>
            <a:srgbClr val="FF9900"/>
          </a:solidFill>
          <a:ln w="12700" algn="ctr">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b="1"/>
              <a:t>sum2 += x</a:t>
            </a:r>
          </a:p>
        </p:txBody>
      </p:sp>
      <p:sp>
        <p:nvSpPr>
          <p:cNvPr id="27651" name="Rectangle 3"/>
          <p:cNvSpPr>
            <a:spLocks noChangeArrowheads="1"/>
          </p:cNvSpPr>
          <p:nvPr/>
        </p:nvSpPr>
        <p:spPr bwMode="auto">
          <a:xfrm>
            <a:off x="4778375" y="2655888"/>
            <a:ext cx="1287463" cy="2266950"/>
          </a:xfrm>
          <a:prstGeom prst="rect">
            <a:avLst/>
          </a:prstGeom>
          <a:solidFill>
            <a:srgbClr val="FF9900"/>
          </a:solidFill>
          <a:ln w="12700" algn="ctr">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b="1"/>
              <a:t>sum1 += x</a:t>
            </a:r>
          </a:p>
        </p:txBody>
      </p:sp>
      <p:sp>
        <p:nvSpPr>
          <p:cNvPr id="27652" name="Rectangle 4"/>
          <p:cNvSpPr>
            <a:spLocks noGrp="1" noChangeArrowheads="1"/>
          </p:cNvSpPr>
          <p:nvPr>
            <p:ph type="title"/>
          </p:nvPr>
        </p:nvSpPr>
        <p:spPr/>
        <p:txBody>
          <a:bodyPr/>
          <a:lstStyle/>
          <a:p>
            <a:r>
              <a:rPr lang="en-US" altLang="en-US" smtClean="0"/>
              <a:t>We Know How to Break Some of These Dependences – Recall ILP Optimizations</a:t>
            </a:r>
          </a:p>
        </p:txBody>
      </p:sp>
      <p:sp>
        <p:nvSpPr>
          <p:cNvPr id="27653" name="Rectangle 5"/>
          <p:cNvSpPr>
            <a:spLocks noChangeArrowheads="1"/>
          </p:cNvSpPr>
          <p:nvPr/>
        </p:nvSpPr>
        <p:spPr bwMode="auto">
          <a:xfrm>
            <a:off x="2000250" y="3335338"/>
            <a:ext cx="1017588" cy="1116012"/>
          </a:xfrm>
          <a:prstGeom prst="rect">
            <a:avLst/>
          </a:prstGeom>
          <a:solidFill>
            <a:srgbClr val="FF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r>
              <a:rPr lang="en-US" altLang="en-US" sz="1600" b="1">
                <a:solidFill>
                  <a:srgbClr val="003399"/>
                </a:solidFill>
                <a:latin typeface="Verdana" panose="020B0604030504040204" pitchFamily="34" charset="0"/>
              </a:rPr>
              <a:t>sum+=x</a:t>
            </a:r>
          </a:p>
        </p:txBody>
      </p:sp>
      <p:cxnSp>
        <p:nvCxnSpPr>
          <p:cNvPr id="27654" name="AutoShape 6"/>
          <p:cNvCxnSpPr>
            <a:cxnSpLocks noChangeShapeType="1"/>
          </p:cNvCxnSpPr>
          <p:nvPr/>
        </p:nvCxnSpPr>
        <p:spPr bwMode="auto">
          <a:xfrm rot="5400000" flipH="1" flipV="1">
            <a:off x="1785144" y="3853656"/>
            <a:ext cx="1003300" cy="1588"/>
          </a:xfrm>
          <a:prstGeom prst="curvedConnector5">
            <a:avLst>
              <a:gd name="adj1" fmla="val -21833"/>
              <a:gd name="adj2" fmla="val -43600000"/>
              <a:gd name="adj3" fmla="val 121833"/>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655" name="AutoShape 7"/>
          <p:cNvSpPr>
            <a:spLocks noChangeArrowheads="1"/>
          </p:cNvSpPr>
          <p:nvPr/>
        </p:nvSpPr>
        <p:spPr bwMode="auto">
          <a:xfrm>
            <a:off x="3276600" y="3581400"/>
            <a:ext cx="881063" cy="574675"/>
          </a:xfrm>
          <a:prstGeom prst="rightArrow">
            <a:avLst>
              <a:gd name="adj1" fmla="val 50000"/>
              <a:gd name="adj2" fmla="val 38329"/>
            </a:avLst>
          </a:prstGeom>
          <a:noFill/>
          <a:ln w="28575" algn="ctr">
            <a:solidFill>
              <a:schemeClr val="tx1"/>
            </a:solidFill>
            <a:miter lim="800000"/>
            <a:headEnd/>
            <a:tailEn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endParaRPr lang="en-US" altLang="en-US"/>
          </a:p>
        </p:txBody>
      </p:sp>
      <p:sp>
        <p:nvSpPr>
          <p:cNvPr id="27656" name="Rectangle 18"/>
          <p:cNvSpPr>
            <a:spLocks noChangeArrowheads="1"/>
          </p:cNvSpPr>
          <p:nvPr/>
        </p:nvSpPr>
        <p:spPr bwMode="auto">
          <a:xfrm>
            <a:off x="2006600" y="2468563"/>
            <a:ext cx="1017588" cy="434975"/>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endParaRPr lang="en-US" altLang="en-US" sz="1600" b="1">
              <a:solidFill>
                <a:srgbClr val="003399"/>
              </a:solidFill>
              <a:latin typeface="Verdana" panose="020B0604030504040204" pitchFamily="34" charset="0"/>
            </a:endParaRPr>
          </a:p>
        </p:txBody>
      </p:sp>
      <p:sp>
        <p:nvSpPr>
          <p:cNvPr id="27657" name="Rectangle 19"/>
          <p:cNvSpPr>
            <a:spLocks noChangeArrowheads="1"/>
          </p:cNvSpPr>
          <p:nvPr/>
        </p:nvSpPr>
        <p:spPr bwMode="auto">
          <a:xfrm>
            <a:off x="1997075" y="4856163"/>
            <a:ext cx="1019175" cy="434975"/>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endParaRPr lang="en-US" altLang="en-US" sz="1600" b="1">
              <a:solidFill>
                <a:srgbClr val="003399"/>
              </a:solidFill>
              <a:latin typeface="Verdana" panose="020B0604030504040204" pitchFamily="34" charset="0"/>
            </a:endParaRPr>
          </a:p>
        </p:txBody>
      </p:sp>
      <p:cxnSp>
        <p:nvCxnSpPr>
          <p:cNvPr id="27658" name="AutoShape 20"/>
          <p:cNvCxnSpPr>
            <a:cxnSpLocks noChangeShapeType="1"/>
          </p:cNvCxnSpPr>
          <p:nvPr/>
        </p:nvCxnSpPr>
        <p:spPr bwMode="auto">
          <a:xfrm flipH="1">
            <a:off x="2438400" y="2895600"/>
            <a:ext cx="6350" cy="38100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59" name="AutoShape 21"/>
          <p:cNvCxnSpPr>
            <a:cxnSpLocks noChangeShapeType="1"/>
          </p:cNvCxnSpPr>
          <p:nvPr/>
        </p:nvCxnSpPr>
        <p:spPr bwMode="auto">
          <a:xfrm flipH="1">
            <a:off x="2514600" y="4419600"/>
            <a:ext cx="6350" cy="38100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660" name="Rectangle 22"/>
          <p:cNvSpPr>
            <a:spLocks noChangeArrowheads="1"/>
          </p:cNvSpPr>
          <p:nvPr/>
        </p:nvSpPr>
        <p:spPr bwMode="auto">
          <a:xfrm>
            <a:off x="5695950" y="2038350"/>
            <a:ext cx="1019175" cy="434975"/>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endParaRPr lang="en-US" altLang="en-US" sz="1600" b="1">
              <a:solidFill>
                <a:srgbClr val="003399"/>
              </a:solidFill>
              <a:latin typeface="Verdana" panose="020B0604030504040204" pitchFamily="34" charset="0"/>
            </a:endParaRPr>
          </a:p>
        </p:txBody>
      </p:sp>
      <p:sp>
        <p:nvSpPr>
          <p:cNvPr id="27661" name="Rectangle 23"/>
          <p:cNvSpPr>
            <a:spLocks noChangeArrowheads="1"/>
          </p:cNvSpPr>
          <p:nvPr/>
        </p:nvSpPr>
        <p:spPr bwMode="auto">
          <a:xfrm>
            <a:off x="5029200" y="5791200"/>
            <a:ext cx="2514600" cy="76200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r>
              <a:rPr lang="en-US" altLang="en-US" sz="1600" b="1">
                <a:solidFill>
                  <a:srgbClr val="003399"/>
                </a:solidFill>
                <a:latin typeface="Verdana" panose="020B0604030504040204" pitchFamily="34" charset="0"/>
              </a:rPr>
              <a:t>sum = sum1 + sum2</a:t>
            </a:r>
          </a:p>
        </p:txBody>
      </p:sp>
      <p:cxnSp>
        <p:nvCxnSpPr>
          <p:cNvPr id="27662" name="AutoShape 24"/>
          <p:cNvCxnSpPr>
            <a:cxnSpLocks noChangeShapeType="1"/>
            <a:endCxn id="27651" idx="0"/>
          </p:cNvCxnSpPr>
          <p:nvPr/>
        </p:nvCxnSpPr>
        <p:spPr bwMode="auto">
          <a:xfrm flipH="1">
            <a:off x="5422900" y="2438400"/>
            <a:ext cx="623888" cy="217488"/>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63" name="AutoShape 25"/>
          <p:cNvCxnSpPr>
            <a:cxnSpLocks noChangeShapeType="1"/>
            <a:endCxn id="27650" idx="0"/>
          </p:cNvCxnSpPr>
          <p:nvPr/>
        </p:nvCxnSpPr>
        <p:spPr bwMode="auto">
          <a:xfrm>
            <a:off x="6324600" y="2438400"/>
            <a:ext cx="849313" cy="219075"/>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664" name="Text Box 28"/>
          <p:cNvSpPr txBox="1">
            <a:spLocks noChangeArrowheads="1"/>
          </p:cNvSpPr>
          <p:nvPr/>
        </p:nvSpPr>
        <p:spPr bwMode="auto">
          <a:xfrm>
            <a:off x="6689725" y="5029200"/>
            <a:ext cx="1277938" cy="360363"/>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spAutoFit/>
          </a:bodyP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r>
              <a:rPr lang="en-US" altLang="en-US" sz="1700" b="1">
                <a:solidFill>
                  <a:srgbClr val="FF9900"/>
                </a:solidFill>
                <a:latin typeface="Verdana" panose="020B0604030504040204" pitchFamily="34" charset="0"/>
              </a:rPr>
              <a:t>Thread 1</a:t>
            </a:r>
          </a:p>
        </p:txBody>
      </p:sp>
      <p:sp>
        <p:nvSpPr>
          <p:cNvPr id="27665" name="Text Box 29"/>
          <p:cNvSpPr txBox="1">
            <a:spLocks noChangeArrowheads="1"/>
          </p:cNvSpPr>
          <p:nvPr/>
        </p:nvSpPr>
        <p:spPr bwMode="auto">
          <a:xfrm>
            <a:off x="4503738" y="5100638"/>
            <a:ext cx="1244600" cy="363537"/>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spAutoFit/>
          </a:bodyPr>
          <a:lstStyle>
            <a:lvl1pPr defTabSz="1019175">
              <a:defRPr>
                <a:solidFill>
                  <a:schemeClr val="accent1"/>
                </a:solidFill>
                <a:latin typeface="Times New Roman" panose="02020603050405020304" pitchFamily="18" charset="0"/>
              </a:defRPr>
            </a:lvl1pPr>
            <a:lvl2pPr marL="742950" indent="-285750" defTabSz="1019175">
              <a:defRPr>
                <a:solidFill>
                  <a:schemeClr val="accent1"/>
                </a:solidFill>
                <a:latin typeface="Times New Roman" panose="02020603050405020304" pitchFamily="18" charset="0"/>
              </a:defRPr>
            </a:lvl2pPr>
            <a:lvl3pPr marL="1143000" indent="-228600" defTabSz="1019175">
              <a:defRPr>
                <a:solidFill>
                  <a:schemeClr val="accent1"/>
                </a:solidFill>
                <a:latin typeface="Times New Roman" panose="02020603050405020304" pitchFamily="18" charset="0"/>
              </a:defRPr>
            </a:lvl3pPr>
            <a:lvl4pPr marL="1600200" indent="-228600" defTabSz="1019175">
              <a:defRPr>
                <a:solidFill>
                  <a:schemeClr val="accent1"/>
                </a:solidFill>
                <a:latin typeface="Times New Roman" panose="02020603050405020304" pitchFamily="18" charset="0"/>
              </a:defRPr>
            </a:lvl4pPr>
            <a:lvl5pPr marL="2057400" indent="-228600" defTabSz="1019175">
              <a:defRPr>
                <a:solidFill>
                  <a:schemeClr val="accent1"/>
                </a:solidFill>
                <a:latin typeface="Times New Roman" panose="02020603050405020304" pitchFamily="18" charset="0"/>
              </a:defRPr>
            </a:lvl5pPr>
            <a:lvl6pPr marL="2514600" indent="-228600" defTabSz="1019175"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019175"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019175"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019175" eaLnBrk="0" fontAlgn="base" hangingPunct="0">
              <a:spcBef>
                <a:spcPct val="0"/>
              </a:spcBef>
              <a:spcAft>
                <a:spcPct val="0"/>
              </a:spcAft>
              <a:defRPr>
                <a:solidFill>
                  <a:schemeClr val="accent1"/>
                </a:solidFill>
                <a:latin typeface="Times New Roman" panose="02020603050405020304" pitchFamily="18" charset="0"/>
              </a:defRPr>
            </a:lvl9pPr>
          </a:lstStyle>
          <a:p>
            <a:pPr algn="ctr" eaLnBrk="1" hangingPunct="1"/>
            <a:r>
              <a:rPr lang="en-US" altLang="en-US" sz="1700" b="1">
                <a:solidFill>
                  <a:srgbClr val="FF9900"/>
                </a:solidFill>
                <a:latin typeface="Verdana" panose="020B0604030504040204" pitchFamily="34" charset="0"/>
              </a:rPr>
              <a:t>Thread 0</a:t>
            </a:r>
          </a:p>
        </p:txBody>
      </p:sp>
      <p:sp>
        <p:nvSpPr>
          <p:cNvPr id="27666" name="Freeform 34"/>
          <p:cNvSpPr>
            <a:spLocks/>
          </p:cNvSpPr>
          <p:nvPr/>
        </p:nvSpPr>
        <p:spPr bwMode="auto">
          <a:xfrm>
            <a:off x="4267200" y="2222500"/>
            <a:ext cx="990600" cy="2959100"/>
          </a:xfrm>
          <a:custGeom>
            <a:avLst/>
            <a:gdLst>
              <a:gd name="T0" fmla="*/ 2147483646 w 624"/>
              <a:gd name="T1" fmla="*/ 2147483646 h 1864"/>
              <a:gd name="T2" fmla="*/ 2147483646 w 624"/>
              <a:gd name="T3" fmla="*/ 2147483646 h 1864"/>
              <a:gd name="T4" fmla="*/ 2147483646 w 624"/>
              <a:gd name="T5" fmla="*/ 2147483646 h 1864"/>
              <a:gd name="T6" fmla="*/ 2147483646 w 624"/>
              <a:gd name="T7" fmla="*/ 2147483646 h 1864"/>
              <a:gd name="T8" fmla="*/ 2147483646 w 624"/>
              <a:gd name="T9" fmla="*/ 2147483646 h 1864"/>
              <a:gd name="T10" fmla="*/ 2147483646 w 624"/>
              <a:gd name="T11" fmla="*/ 2147483646 h 1864"/>
              <a:gd name="T12" fmla="*/ 2147483646 w 624"/>
              <a:gd name="T13" fmla="*/ 2147483646 h 1864"/>
              <a:gd name="T14" fmla="*/ 2147483646 w 624"/>
              <a:gd name="T15" fmla="*/ 2147483646 h 18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24" h="1864">
                <a:moveTo>
                  <a:pt x="624" y="1720"/>
                </a:moveTo>
                <a:cubicBezTo>
                  <a:pt x="608" y="1760"/>
                  <a:pt x="592" y="1800"/>
                  <a:pt x="528" y="1816"/>
                </a:cubicBezTo>
                <a:cubicBezTo>
                  <a:pt x="464" y="1832"/>
                  <a:pt x="320" y="1864"/>
                  <a:pt x="240" y="1816"/>
                </a:cubicBezTo>
                <a:cubicBezTo>
                  <a:pt x="160" y="1768"/>
                  <a:pt x="80" y="1680"/>
                  <a:pt x="48" y="1528"/>
                </a:cubicBezTo>
                <a:cubicBezTo>
                  <a:pt x="16" y="1376"/>
                  <a:pt x="48" y="1136"/>
                  <a:pt x="48" y="904"/>
                </a:cubicBezTo>
                <a:cubicBezTo>
                  <a:pt x="48" y="672"/>
                  <a:pt x="0" y="272"/>
                  <a:pt x="48" y="136"/>
                </a:cubicBezTo>
                <a:cubicBezTo>
                  <a:pt x="96" y="0"/>
                  <a:pt x="272" y="64"/>
                  <a:pt x="336" y="88"/>
                </a:cubicBezTo>
                <a:cubicBezTo>
                  <a:pt x="400" y="112"/>
                  <a:pt x="416" y="196"/>
                  <a:pt x="432" y="280"/>
                </a:cubicBezTo>
              </a:path>
            </a:pathLst>
          </a:custGeom>
          <a:noFill/>
          <a:ln w="28575" cap="flat"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7" name="Freeform 35"/>
          <p:cNvSpPr>
            <a:spLocks/>
          </p:cNvSpPr>
          <p:nvPr/>
        </p:nvSpPr>
        <p:spPr bwMode="auto">
          <a:xfrm>
            <a:off x="7391400" y="2438400"/>
            <a:ext cx="1079500" cy="2641600"/>
          </a:xfrm>
          <a:custGeom>
            <a:avLst/>
            <a:gdLst>
              <a:gd name="T0" fmla="*/ 0 w 680"/>
              <a:gd name="T1" fmla="*/ 2147483646 h 1736"/>
              <a:gd name="T2" fmla="*/ 2147483646 w 680"/>
              <a:gd name="T3" fmla="*/ 2147483646 h 1736"/>
              <a:gd name="T4" fmla="*/ 2147483646 w 680"/>
              <a:gd name="T5" fmla="*/ 2147483646 h 1736"/>
              <a:gd name="T6" fmla="*/ 2147483646 w 680"/>
              <a:gd name="T7" fmla="*/ 2147483646 h 1736"/>
              <a:gd name="T8" fmla="*/ 2147483646 w 680"/>
              <a:gd name="T9" fmla="*/ 2147483646 h 1736"/>
              <a:gd name="T10" fmla="*/ 2147483646 w 680"/>
              <a:gd name="T11" fmla="*/ 2147483646 h 1736"/>
              <a:gd name="T12" fmla="*/ 2147483646 w 680"/>
              <a:gd name="T13" fmla="*/ 2147483646 h 1736"/>
              <a:gd name="T14" fmla="*/ 2147483646 w 680"/>
              <a:gd name="T15" fmla="*/ 2147483646 h 173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80" h="1736">
                <a:moveTo>
                  <a:pt x="0" y="1656"/>
                </a:moveTo>
                <a:cubicBezTo>
                  <a:pt x="8" y="1676"/>
                  <a:pt x="16" y="1696"/>
                  <a:pt x="96" y="1704"/>
                </a:cubicBezTo>
                <a:cubicBezTo>
                  <a:pt x="176" y="1712"/>
                  <a:pt x="400" y="1736"/>
                  <a:pt x="480" y="1704"/>
                </a:cubicBezTo>
                <a:cubicBezTo>
                  <a:pt x="560" y="1672"/>
                  <a:pt x="544" y="1672"/>
                  <a:pt x="576" y="1512"/>
                </a:cubicBezTo>
                <a:cubicBezTo>
                  <a:pt x="608" y="1352"/>
                  <a:pt x="680" y="976"/>
                  <a:pt x="672" y="744"/>
                </a:cubicBezTo>
                <a:cubicBezTo>
                  <a:pt x="664" y="512"/>
                  <a:pt x="608" y="240"/>
                  <a:pt x="528" y="120"/>
                </a:cubicBezTo>
                <a:cubicBezTo>
                  <a:pt x="448" y="0"/>
                  <a:pt x="272" y="16"/>
                  <a:pt x="192" y="24"/>
                </a:cubicBezTo>
                <a:cubicBezTo>
                  <a:pt x="112" y="32"/>
                  <a:pt x="80" y="100"/>
                  <a:pt x="48" y="168"/>
                </a:cubicBezTo>
              </a:path>
            </a:pathLst>
          </a:custGeom>
          <a:noFill/>
          <a:ln w="28575" cap="flat"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8" name="Line 36"/>
          <p:cNvSpPr>
            <a:spLocks noChangeShapeType="1"/>
          </p:cNvSpPr>
          <p:nvPr/>
        </p:nvSpPr>
        <p:spPr bwMode="auto">
          <a:xfrm>
            <a:off x="5638800" y="4953000"/>
            <a:ext cx="304800" cy="83820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9" name="Line 37"/>
          <p:cNvSpPr>
            <a:spLocks noChangeShapeType="1"/>
          </p:cNvSpPr>
          <p:nvPr/>
        </p:nvSpPr>
        <p:spPr bwMode="auto">
          <a:xfrm flipH="1">
            <a:off x="6324600" y="4953000"/>
            <a:ext cx="381000" cy="83820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0" name="Text Box 39"/>
          <p:cNvSpPr txBox="1">
            <a:spLocks noChangeArrowheads="1"/>
          </p:cNvSpPr>
          <p:nvPr/>
        </p:nvSpPr>
        <p:spPr bwMode="auto">
          <a:xfrm>
            <a:off x="990600" y="1524000"/>
            <a:ext cx="4994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sz="2400">
                <a:solidFill>
                  <a:srgbClr val="FF0000"/>
                </a:solidFill>
              </a:rPr>
              <a:t>Apply accumulator variable expansion!</a:t>
            </a:r>
          </a:p>
        </p:txBody>
      </p:sp>
    </p:spTree>
    <p:extLst>
      <p:ext uri="{BB962C8B-B14F-4D97-AF65-F5344CB8AC3E}">
        <p14:creationId xmlns:p14="http://schemas.microsoft.com/office/powerpoint/2010/main" val="17765632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sz="3200" smtClean="0"/>
              <a:t>Data Dependences Inhibit Parallelization</a:t>
            </a:r>
          </a:p>
        </p:txBody>
      </p:sp>
      <p:sp>
        <p:nvSpPr>
          <p:cNvPr id="29699" name="Rectangle 3"/>
          <p:cNvSpPr>
            <a:spLocks noGrp="1" noChangeArrowheads="1"/>
          </p:cNvSpPr>
          <p:nvPr>
            <p:ph type="body" idx="1"/>
          </p:nvPr>
        </p:nvSpPr>
        <p:spPr/>
        <p:txBody>
          <a:bodyPr/>
          <a:lstStyle/>
          <a:p>
            <a:r>
              <a:rPr lang="en-US" altLang="en-US" smtClean="0"/>
              <a:t>Accumulator, induction, and min/max expansion only capture a small set of dependences</a:t>
            </a:r>
          </a:p>
          <a:p>
            <a:r>
              <a:rPr lang="en-US" altLang="en-US" smtClean="0"/>
              <a:t>2 options</a:t>
            </a:r>
          </a:p>
          <a:p>
            <a:pPr lvl="1"/>
            <a:r>
              <a:rPr lang="en-US" altLang="en-US" smtClean="0"/>
              <a:t>1) Break more dependences – New transformations</a:t>
            </a:r>
          </a:p>
          <a:p>
            <a:pPr lvl="1"/>
            <a:r>
              <a:rPr lang="en-US" altLang="en-US" smtClean="0"/>
              <a:t>2) Parallelize in the presence of dependences – more than DOALL parallelization </a:t>
            </a:r>
          </a:p>
          <a:p>
            <a:r>
              <a:rPr lang="en-US" altLang="en-US" smtClean="0"/>
              <a:t>We will talk about both, but for now ignore this issue</a:t>
            </a:r>
          </a:p>
        </p:txBody>
      </p:sp>
    </p:spTree>
    <p:extLst>
      <p:ext uri="{BB962C8B-B14F-4D97-AF65-F5344CB8AC3E}">
        <p14:creationId xmlns:p14="http://schemas.microsoft.com/office/powerpoint/2010/main" val="18091162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To Be Continued … </a:t>
            </a:r>
            <a:endParaRPr lang="en-US" dirty="0"/>
          </a:p>
        </p:txBody>
      </p:sp>
    </p:spTree>
    <p:extLst>
      <p:ext uri="{BB962C8B-B14F-4D97-AF65-F5344CB8AC3E}">
        <p14:creationId xmlns:p14="http://schemas.microsoft.com/office/powerpoint/2010/main" val="1133347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mtClean="0"/>
              <a:t>Live Range</a:t>
            </a:r>
          </a:p>
        </p:txBody>
      </p:sp>
      <p:sp>
        <p:nvSpPr>
          <p:cNvPr id="10243" name="Rectangle 3"/>
          <p:cNvSpPr>
            <a:spLocks noGrp="1" noChangeArrowheads="1"/>
          </p:cNvSpPr>
          <p:nvPr>
            <p:ph type="body" idx="1"/>
          </p:nvPr>
        </p:nvSpPr>
        <p:spPr/>
        <p:txBody>
          <a:bodyPr/>
          <a:lstStyle/>
          <a:p>
            <a:r>
              <a:rPr lang="en-US" altLang="en-US" smtClean="0"/>
              <a:t>Value = definition of a register</a:t>
            </a:r>
          </a:p>
          <a:p>
            <a:r>
              <a:rPr lang="en-US" altLang="en-US" smtClean="0"/>
              <a:t>Live range = Set of operations</a:t>
            </a:r>
          </a:p>
          <a:p>
            <a:pPr lvl="1"/>
            <a:r>
              <a:rPr lang="en-US" altLang="en-US" smtClean="0"/>
              <a:t>1 more or values connected by common uses</a:t>
            </a:r>
          </a:p>
          <a:p>
            <a:pPr lvl="1"/>
            <a:r>
              <a:rPr lang="en-US" altLang="en-US" smtClean="0"/>
              <a:t>A single VR may have several live ranges</a:t>
            </a:r>
            <a:br>
              <a:rPr lang="en-US" altLang="en-US" smtClean="0"/>
            </a:br>
            <a:endParaRPr lang="en-US" altLang="en-US" smtClean="0"/>
          </a:p>
          <a:p>
            <a:r>
              <a:rPr lang="en-US" altLang="en-US" smtClean="0"/>
              <a:t>Live ranges are constructed by taking the intersection of reaching defs and liveness</a:t>
            </a:r>
          </a:p>
          <a:p>
            <a:pPr lvl="1"/>
            <a:r>
              <a:rPr lang="en-US" altLang="en-US" smtClean="0"/>
              <a:t>Initially, a live range consists of a single definition and all ops in a function in which that definition is live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mtClean="0"/>
              <a:t>Example – Constructing Live Ranges</a:t>
            </a:r>
          </a:p>
        </p:txBody>
      </p:sp>
      <p:sp>
        <p:nvSpPr>
          <p:cNvPr id="11267" name="Rectangle 3"/>
          <p:cNvSpPr>
            <a:spLocks noChangeArrowheads="1"/>
          </p:cNvSpPr>
          <p:nvPr/>
        </p:nvSpPr>
        <p:spPr bwMode="auto">
          <a:xfrm>
            <a:off x="3581400" y="1752600"/>
            <a:ext cx="10668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1: x = </a:t>
            </a:r>
          </a:p>
        </p:txBody>
      </p:sp>
      <p:sp>
        <p:nvSpPr>
          <p:cNvPr id="11268" name="Rectangle 4"/>
          <p:cNvSpPr>
            <a:spLocks noChangeArrowheads="1"/>
          </p:cNvSpPr>
          <p:nvPr/>
        </p:nvSpPr>
        <p:spPr bwMode="auto">
          <a:xfrm>
            <a:off x="2667000" y="2514600"/>
            <a:ext cx="10668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2: x = </a:t>
            </a:r>
          </a:p>
        </p:txBody>
      </p:sp>
      <p:sp>
        <p:nvSpPr>
          <p:cNvPr id="11269" name="Rectangle 5"/>
          <p:cNvSpPr>
            <a:spLocks noChangeArrowheads="1"/>
          </p:cNvSpPr>
          <p:nvPr/>
        </p:nvSpPr>
        <p:spPr bwMode="auto">
          <a:xfrm>
            <a:off x="4495800" y="2514600"/>
            <a:ext cx="10668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3:  </a:t>
            </a:r>
          </a:p>
        </p:txBody>
      </p:sp>
      <p:sp>
        <p:nvSpPr>
          <p:cNvPr id="11270" name="Rectangle 6"/>
          <p:cNvSpPr>
            <a:spLocks noChangeArrowheads="1"/>
          </p:cNvSpPr>
          <p:nvPr/>
        </p:nvSpPr>
        <p:spPr bwMode="auto">
          <a:xfrm>
            <a:off x="3581400" y="3276600"/>
            <a:ext cx="10668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4: = x </a:t>
            </a:r>
          </a:p>
        </p:txBody>
      </p:sp>
      <p:sp>
        <p:nvSpPr>
          <p:cNvPr id="11271" name="Rectangle 7"/>
          <p:cNvSpPr>
            <a:spLocks noChangeArrowheads="1"/>
          </p:cNvSpPr>
          <p:nvPr/>
        </p:nvSpPr>
        <p:spPr bwMode="auto">
          <a:xfrm>
            <a:off x="3581400" y="4038600"/>
            <a:ext cx="10668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5: x = </a:t>
            </a:r>
          </a:p>
        </p:txBody>
      </p:sp>
      <p:sp>
        <p:nvSpPr>
          <p:cNvPr id="11272" name="Rectangle 8"/>
          <p:cNvSpPr>
            <a:spLocks noChangeArrowheads="1"/>
          </p:cNvSpPr>
          <p:nvPr/>
        </p:nvSpPr>
        <p:spPr bwMode="auto">
          <a:xfrm>
            <a:off x="4343400" y="4800600"/>
            <a:ext cx="10668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6: x = </a:t>
            </a:r>
          </a:p>
        </p:txBody>
      </p:sp>
      <p:sp>
        <p:nvSpPr>
          <p:cNvPr id="11273" name="Rectangle 9"/>
          <p:cNvSpPr>
            <a:spLocks noChangeArrowheads="1"/>
          </p:cNvSpPr>
          <p:nvPr/>
        </p:nvSpPr>
        <p:spPr bwMode="auto">
          <a:xfrm>
            <a:off x="3581400" y="5486400"/>
            <a:ext cx="10668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7: = x  </a:t>
            </a:r>
          </a:p>
        </p:txBody>
      </p:sp>
      <p:sp>
        <p:nvSpPr>
          <p:cNvPr id="11274" name="Rectangle 10"/>
          <p:cNvSpPr>
            <a:spLocks noChangeArrowheads="1"/>
          </p:cNvSpPr>
          <p:nvPr/>
        </p:nvSpPr>
        <p:spPr bwMode="auto">
          <a:xfrm>
            <a:off x="3581400" y="6248400"/>
            <a:ext cx="10668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8: = x </a:t>
            </a:r>
          </a:p>
        </p:txBody>
      </p:sp>
      <p:sp>
        <p:nvSpPr>
          <p:cNvPr id="11275" name="Line 11"/>
          <p:cNvSpPr>
            <a:spLocks noChangeShapeType="1"/>
          </p:cNvSpPr>
          <p:nvPr/>
        </p:nvSpPr>
        <p:spPr bwMode="auto">
          <a:xfrm flipH="1">
            <a:off x="3276600" y="2133600"/>
            <a:ext cx="7620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6" name="Line 12"/>
          <p:cNvSpPr>
            <a:spLocks noChangeShapeType="1"/>
          </p:cNvSpPr>
          <p:nvPr/>
        </p:nvSpPr>
        <p:spPr bwMode="auto">
          <a:xfrm>
            <a:off x="4191000" y="2133600"/>
            <a:ext cx="8382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7" name="Line 13"/>
          <p:cNvSpPr>
            <a:spLocks noChangeShapeType="1"/>
          </p:cNvSpPr>
          <p:nvPr/>
        </p:nvSpPr>
        <p:spPr bwMode="auto">
          <a:xfrm flipH="1">
            <a:off x="4267200" y="2895600"/>
            <a:ext cx="7620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8" name="Line 14"/>
          <p:cNvSpPr>
            <a:spLocks noChangeShapeType="1"/>
          </p:cNvSpPr>
          <p:nvPr/>
        </p:nvSpPr>
        <p:spPr bwMode="auto">
          <a:xfrm>
            <a:off x="3276600" y="2895600"/>
            <a:ext cx="7620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9" name="Line 15"/>
          <p:cNvSpPr>
            <a:spLocks noChangeShapeType="1"/>
          </p:cNvSpPr>
          <p:nvPr/>
        </p:nvSpPr>
        <p:spPr bwMode="auto">
          <a:xfrm>
            <a:off x="4114800" y="3657600"/>
            <a:ext cx="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0" name="Line 16"/>
          <p:cNvSpPr>
            <a:spLocks noChangeShapeType="1"/>
          </p:cNvSpPr>
          <p:nvPr/>
        </p:nvSpPr>
        <p:spPr bwMode="auto">
          <a:xfrm>
            <a:off x="4191000" y="4419600"/>
            <a:ext cx="6858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1" name="Line 17"/>
          <p:cNvSpPr>
            <a:spLocks noChangeShapeType="1"/>
          </p:cNvSpPr>
          <p:nvPr/>
        </p:nvSpPr>
        <p:spPr bwMode="auto">
          <a:xfrm>
            <a:off x="4114800" y="4419600"/>
            <a:ext cx="0" cy="10668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2" name="Line 18"/>
          <p:cNvSpPr>
            <a:spLocks noChangeShapeType="1"/>
          </p:cNvSpPr>
          <p:nvPr/>
        </p:nvSpPr>
        <p:spPr bwMode="auto">
          <a:xfrm flipH="1">
            <a:off x="4191000" y="5181600"/>
            <a:ext cx="685800" cy="3048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3" name="Line 19"/>
          <p:cNvSpPr>
            <a:spLocks noChangeShapeType="1"/>
          </p:cNvSpPr>
          <p:nvPr/>
        </p:nvSpPr>
        <p:spPr bwMode="auto">
          <a:xfrm>
            <a:off x="4114800" y="5867400"/>
            <a:ext cx="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4" name="Freeform 20"/>
          <p:cNvSpPr>
            <a:spLocks/>
          </p:cNvSpPr>
          <p:nvPr/>
        </p:nvSpPr>
        <p:spPr bwMode="auto">
          <a:xfrm>
            <a:off x="2984500" y="3797300"/>
            <a:ext cx="977900" cy="2298700"/>
          </a:xfrm>
          <a:custGeom>
            <a:avLst/>
            <a:gdLst>
              <a:gd name="T0" fmla="*/ 2147483646 w 616"/>
              <a:gd name="T1" fmla="*/ 2147483646 h 1448"/>
              <a:gd name="T2" fmla="*/ 2147483646 w 616"/>
              <a:gd name="T3" fmla="*/ 2147483646 h 1448"/>
              <a:gd name="T4" fmla="*/ 2147483646 w 616"/>
              <a:gd name="T5" fmla="*/ 2147483646 h 1448"/>
              <a:gd name="T6" fmla="*/ 2147483646 w 616"/>
              <a:gd name="T7" fmla="*/ 2147483646 h 1448"/>
              <a:gd name="T8" fmla="*/ 2147483646 w 616"/>
              <a:gd name="T9" fmla="*/ 2147483646 h 1448"/>
              <a:gd name="T10" fmla="*/ 2147483646 w 616"/>
              <a:gd name="T11" fmla="*/ 2147483646 h 1448"/>
              <a:gd name="T12" fmla="*/ 2147483646 w 616"/>
              <a:gd name="T13" fmla="*/ 2147483646 h 14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16" h="1448">
                <a:moveTo>
                  <a:pt x="616" y="1304"/>
                </a:moveTo>
                <a:cubicBezTo>
                  <a:pt x="568" y="1344"/>
                  <a:pt x="520" y="1384"/>
                  <a:pt x="472" y="1400"/>
                </a:cubicBezTo>
                <a:cubicBezTo>
                  <a:pt x="424" y="1416"/>
                  <a:pt x="384" y="1448"/>
                  <a:pt x="328" y="1400"/>
                </a:cubicBezTo>
                <a:cubicBezTo>
                  <a:pt x="272" y="1352"/>
                  <a:pt x="184" y="1312"/>
                  <a:pt x="136" y="1112"/>
                </a:cubicBezTo>
                <a:cubicBezTo>
                  <a:pt x="88" y="912"/>
                  <a:pt x="0" y="384"/>
                  <a:pt x="40" y="200"/>
                </a:cubicBezTo>
                <a:cubicBezTo>
                  <a:pt x="80" y="16"/>
                  <a:pt x="280" y="16"/>
                  <a:pt x="376" y="8"/>
                </a:cubicBezTo>
                <a:cubicBezTo>
                  <a:pt x="472" y="0"/>
                  <a:pt x="544" y="76"/>
                  <a:pt x="616" y="152"/>
                </a:cubicBezTo>
              </a:path>
            </a:pathLst>
          </a:custGeom>
          <a:noFill/>
          <a:ln w="12700" cap="flat"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5" name="Text Box 21"/>
          <p:cNvSpPr txBox="1">
            <a:spLocks noChangeArrowheads="1"/>
          </p:cNvSpPr>
          <p:nvPr/>
        </p:nvSpPr>
        <p:spPr bwMode="auto">
          <a:xfrm>
            <a:off x="4191000" y="5864225"/>
            <a:ext cx="1136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{x}, {5,6}</a:t>
            </a:r>
          </a:p>
        </p:txBody>
      </p:sp>
      <p:sp>
        <p:nvSpPr>
          <p:cNvPr id="11286" name="Text Box 22"/>
          <p:cNvSpPr txBox="1">
            <a:spLocks noChangeArrowheads="1"/>
          </p:cNvSpPr>
          <p:nvPr/>
        </p:nvSpPr>
        <p:spPr bwMode="auto">
          <a:xfrm>
            <a:off x="4648200" y="5254625"/>
            <a:ext cx="96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{x}, {6}</a:t>
            </a:r>
          </a:p>
        </p:txBody>
      </p:sp>
      <p:sp>
        <p:nvSpPr>
          <p:cNvPr id="11287" name="Text Box 23"/>
          <p:cNvSpPr txBox="1">
            <a:spLocks noChangeArrowheads="1"/>
          </p:cNvSpPr>
          <p:nvPr/>
        </p:nvSpPr>
        <p:spPr bwMode="auto">
          <a:xfrm>
            <a:off x="4724400" y="4416425"/>
            <a:ext cx="850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 {5}</a:t>
            </a:r>
          </a:p>
        </p:txBody>
      </p:sp>
      <p:sp>
        <p:nvSpPr>
          <p:cNvPr id="11288" name="Text Box 24"/>
          <p:cNvSpPr txBox="1">
            <a:spLocks noChangeArrowheads="1"/>
          </p:cNvSpPr>
          <p:nvPr/>
        </p:nvSpPr>
        <p:spPr bwMode="auto">
          <a:xfrm>
            <a:off x="3124200" y="4721225"/>
            <a:ext cx="96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{x}, {5}</a:t>
            </a:r>
          </a:p>
        </p:txBody>
      </p:sp>
      <p:sp>
        <p:nvSpPr>
          <p:cNvPr id="11289" name="Text Box 25"/>
          <p:cNvSpPr txBox="1">
            <a:spLocks noChangeArrowheads="1"/>
          </p:cNvSpPr>
          <p:nvPr/>
        </p:nvSpPr>
        <p:spPr bwMode="auto">
          <a:xfrm>
            <a:off x="4114800" y="3654425"/>
            <a:ext cx="1022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 {1,2}</a:t>
            </a:r>
          </a:p>
        </p:txBody>
      </p:sp>
      <p:sp>
        <p:nvSpPr>
          <p:cNvPr id="11290" name="Text Box 26"/>
          <p:cNvSpPr txBox="1">
            <a:spLocks noChangeArrowheads="1"/>
          </p:cNvSpPr>
          <p:nvPr/>
        </p:nvSpPr>
        <p:spPr bwMode="auto">
          <a:xfrm>
            <a:off x="2895600" y="2054225"/>
            <a:ext cx="850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 {1}</a:t>
            </a:r>
          </a:p>
        </p:txBody>
      </p:sp>
      <p:sp>
        <p:nvSpPr>
          <p:cNvPr id="11291" name="Text Box 27"/>
          <p:cNvSpPr txBox="1">
            <a:spLocks noChangeArrowheads="1"/>
          </p:cNvSpPr>
          <p:nvPr/>
        </p:nvSpPr>
        <p:spPr bwMode="auto">
          <a:xfrm>
            <a:off x="2667000" y="2968625"/>
            <a:ext cx="96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{x}, {2}</a:t>
            </a:r>
          </a:p>
        </p:txBody>
      </p:sp>
      <p:sp>
        <p:nvSpPr>
          <p:cNvPr id="11292" name="Text Box 28"/>
          <p:cNvSpPr txBox="1">
            <a:spLocks noChangeArrowheads="1"/>
          </p:cNvSpPr>
          <p:nvPr/>
        </p:nvSpPr>
        <p:spPr bwMode="auto">
          <a:xfrm>
            <a:off x="4800600" y="2054225"/>
            <a:ext cx="96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{x}, {1}</a:t>
            </a:r>
          </a:p>
        </p:txBody>
      </p:sp>
      <p:sp>
        <p:nvSpPr>
          <p:cNvPr id="11293" name="Text Box 29"/>
          <p:cNvSpPr txBox="1">
            <a:spLocks noChangeArrowheads="1"/>
          </p:cNvSpPr>
          <p:nvPr/>
        </p:nvSpPr>
        <p:spPr bwMode="auto">
          <a:xfrm>
            <a:off x="4800600" y="2968625"/>
            <a:ext cx="96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{x}, {1}</a:t>
            </a:r>
          </a:p>
        </p:txBody>
      </p:sp>
      <p:sp>
        <p:nvSpPr>
          <p:cNvPr id="11294" name="Text Box 30"/>
          <p:cNvSpPr txBox="1">
            <a:spLocks noChangeArrowheads="1"/>
          </p:cNvSpPr>
          <p:nvPr/>
        </p:nvSpPr>
        <p:spPr bwMode="auto">
          <a:xfrm>
            <a:off x="2057400" y="4568825"/>
            <a:ext cx="1022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 {5,6}</a:t>
            </a:r>
          </a:p>
        </p:txBody>
      </p:sp>
      <p:sp>
        <p:nvSpPr>
          <p:cNvPr id="11295" name="Text Box 31"/>
          <p:cNvSpPr txBox="1">
            <a:spLocks noChangeArrowheads="1"/>
          </p:cNvSpPr>
          <p:nvPr/>
        </p:nvSpPr>
        <p:spPr bwMode="auto">
          <a:xfrm>
            <a:off x="381000" y="1597025"/>
            <a:ext cx="193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{liveness}, {rdefs}</a:t>
            </a:r>
          </a:p>
        </p:txBody>
      </p:sp>
      <p:sp>
        <p:nvSpPr>
          <p:cNvPr id="11296" name="Text Box 32"/>
          <p:cNvSpPr txBox="1">
            <a:spLocks noChangeArrowheads="1"/>
          </p:cNvSpPr>
          <p:nvPr/>
        </p:nvSpPr>
        <p:spPr bwMode="auto">
          <a:xfrm>
            <a:off x="6477000" y="5026025"/>
            <a:ext cx="2354263"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solidFill>
                  <a:schemeClr val="tx1"/>
                </a:solidFill>
              </a:rPr>
              <a:t>LR1 for def 1 = {1,3,4}</a:t>
            </a:r>
          </a:p>
          <a:p>
            <a:r>
              <a:rPr lang="en-US" altLang="en-US">
                <a:solidFill>
                  <a:schemeClr val="tx1"/>
                </a:solidFill>
              </a:rPr>
              <a:t>LR2 for def 2 = {2,4}</a:t>
            </a:r>
          </a:p>
          <a:p>
            <a:r>
              <a:rPr lang="en-US" altLang="en-US">
                <a:solidFill>
                  <a:schemeClr val="tx1"/>
                </a:solidFill>
              </a:rPr>
              <a:t>LR3 for def 5 = {5,7,8}</a:t>
            </a:r>
          </a:p>
          <a:p>
            <a:r>
              <a:rPr lang="en-US" altLang="en-US">
                <a:solidFill>
                  <a:schemeClr val="tx1"/>
                </a:solidFill>
              </a:rPr>
              <a:t>LR4 for def 6 = {6,7,8}</a:t>
            </a:r>
          </a:p>
        </p:txBody>
      </p:sp>
      <p:sp>
        <p:nvSpPr>
          <p:cNvPr id="11297" name="Text Box 33"/>
          <p:cNvSpPr txBox="1">
            <a:spLocks noChangeArrowheads="1"/>
          </p:cNvSpPr>
          <p:nvPr/>
        </p:nvSpPr>
        <p:spPr bwMode="auto">
          <a:xfrm>
            <a:off x="5867400" y="3273425"/>
            <a:ext cx="274955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solidFill>
                  <a:schemeClr val="tx1"/>
                </a:solidFill>
              </a:rPr>
              <a:t>Each definition is the</a:t>
            </a:r>
          </a:p>
          <a:p>
            <a:r>
              <a:rPr lang="en-US" altLang="en-US">
                <a:solidFill>
                  <a:schemeClr val="tx1"/>
                </a:solidFill>
              </a:rPr>
              <a:t>seed of a live range.</a:t>
            </a:r>
          </a:p>
          <a:p>
            <a:r>
              <a:rPr lang="en-US" altLang="en-US">
                <a:solidFill>
                  <a:schemeClr val="tx1"/>
                </a:solidFill>
              </a:rPr>
              <a:t>Ops are added to the LR</a:t>
            </a:r>
          </a:p>
          <a:p>
            <a:r>
              <a:rPr lang="en-US" altLang="en-US">
                <a:solidFill>
                  <a:schemeClr val="tx1"/>
                </a:solidFill>
              </a:rPr>
              <a:t>where </a:t>
            </a:r>
            <a:r>
              <a:rPr lang="en-US" altLang="en-US" u="sng">
                <a:solidFill>
                  <a:schemeClr val="tx1"/>
                </a:solidFill>
              </a:rPr>
              <a:t>both the defn reaches</a:t>
            </a:r>
          </a:p>
          <a:p>
            <a:r>
              <a:rPr lang="en-US" altLang="en-US" u="sng">
                <a:solidFill>
                  <a:schemeClr val="tx1"/>
                </a:solidFill>
              </a:rPr>
              <a:t>and the variable is live</a:t>
            </a:r>
          </a:p>
        </p:txBody>
      </p:sp>
      <p:sp>
        <p:nvSpPr>
          <p:cNvPr id="11298" name="Line 34"/>
          <p:cNvSpPr>
            <a:spLocks noChangeShapeType="1"/>
          </p:cNvSpPr>
          <p:nvPr/>
        </p:nvSpPr>
        <p:spPr bwMode="auto">
          <a:xfrm>
            <a:off x="1143000" y="1981200"/>
            <a:ext cx="1752600" cy="228600"/>
          </a:xfrm>
          <a:prstGeom prst="line">
            <a:avLst/>
          </a:prstGeom>
          <a:noFill/>
          <a:ln w="12700">
            <a:solidFill>
              <a:schemeClr val="tx1"/>
            </a:solidFill>
            <a:prstDash val="dash"/>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99" name="Line 35"/>
          <p:cNvSpPr>
            <a:spLocks noChangeShapeType="1"/>
          </p:cNvSpPr>
          <p:nvPr/>
        </p:nvSpPr>
        <p:spPr bwMode="auto">
          <a:xfrm>
            <a:off x="2209800" y="1752600"/>
            <a:ext cx="1219200" cy="304800"/>
          </a:xfrm>
          <a:prstGeom prst="line">
            <a:avLst/>
          </a:prstGeom>
          <a:noFill/>
          <a:ln w="12700">
            <a:solidFill>
              <a:schemeClr val="tx1"/>
            </a:solidFill>
            <a:prstDash val="dash"/>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smtClean="0"/>
              <a:t>Merging Live Ranges</a:t>
            </a:r>
          </a:p>
        </p:txBody>
      </p:sp>
      <p:sp>
        <p:nvSpPr>
          <p:cNvPr id="12291" name="Rectangle 3"/>
          <p:cNvSpPr>
            <a:spLocks noGrp="1" noChangeArrowheads="1"/>
          </p:cNvSpPr>
          <p:nvPr>
            <p:ph type="body" idx="1"/>
          </p:nvPr>
        </p:nvSpPr>
        <p:spPr/>
        <p:txBody>
          <a:bodyPr/>
          <a:lstStyle/>
          <a:p>
            <a:r>
              <a:rPr lang="en-US" altLang="en-US" smtClean="0"/>
              <a:t>If 2 live ranges for the same VR overlap, they must be merged to ensure correctness</a:t>
            </a:r>
          </a:p>
          <a:p>
            <a:pPr lvl="1"/>
            <a:r>
              <a:rPr lang="en-US" altLang="en-US" smtClean="0"/>
              <a:t>LRs replaced by a new LR that is the union of the LRs</a:t>
            </a:r>
          </a:p>
          <a:p>
            <a:pPr lvl="1"/>
            <a:r>
              <a:rPr lang="en-US" altLang="en-US" smtClean="0"/>
              <a:t>Multiple defs reaching a common use</a:t>
            </a:r>
          </a:p>
          <a:p>
            <a:pPr lvl="1"/>
            <a:r>
              <a:rPr lang="en-US" altLang="en-US" smtClean="0"/>
              <a:t>Conservatively, all LRs for the same VR could be merged</a:t>
            </a:r>
          </a:p>
          <a:p>
            <a:pPr lvl="2"/>
            <a:r>
              <a:rPr lang="en-US" altLang="en-US" smtClean="0"/>
              <a:t>Makes LRs larger than need be, but done for simplicity</a:t>
            </a:r>
          </a:p>
          <a:p>
            <a:pPr lvl="2"/>
            <a:r>
              <a:rPr lang="en-US" altLang="en-US" smtClean="0"/>
              <a:t>We will not assume this</a:t>
            </a:r>
          </a:p>
        </p:txBody>
      </p:sp>
      <p:sp>
        <p:nvSpPr>
          <p:cNvPr id="12292" name="Rectangle 4"/>
          <p:cNvSpPr>
            <a:spLocks noChangeArrowheads="1"/>
          </p:cNvSpPr>
          <p:nvPr/>
        </p:nvSpPr>
        <p:spPr bwMode="auto">
          <a:xfrm>
            <a:off x="3733800" y="4648200"/>
            <a:ext cx="1219200" cy="6858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r1 = </a:t>
            </a:r>
          </a:p>
        </p:txBody>
      </p:sp>
      <p:sp>
        <p:nvSpPr>
          <p:cNvPr id="12293" name="Rectangle 5"/>
          <p:cNvSpPr>
            <a:spLocks noChangeArrowheads="1"/>
          </p:cNvSpPr>
          <p:nvPr/>
        </p:nvSpPr>
        <p:spPr bwMode="auto">
          <a:xfrm>
            <a:off x="5638800" y="4648200"/>
            <a:ext cx="1219200" cy="6858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r1 = </a:t>
            </a:r>
          </a:p>
        </p:txBody>
      </p:sp>
      <p:sp>
        <p:nvSpPr>
          <p:cNvPr id="12294" name="Rectangle 6"/>
          <p:cNvSpPr>
            <a:spLocks noChangeArrowheads="1"/>
          </p:cNvSpPr>
          <p:nvPr/>
        </p:nvSpPr>
        <p:spPr bwMode="auto">
          <a:xfrm>
            <a:off x="4724400" y="5943600"/>
            <a:ext cx="1219200" cy="6858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 r1 </a:t>
            </a:r>
          </a:p>
        </p:txBody>
      </p:sp>
      <p:sp>
        <p:nvSpPr>
          <p:cNvPr id="12295" name="Line 7"/>
          <p:cNvSpPr>
            <a:spLocks noChangeShapeType="1"/>
          </p:cNvSpPr>
          <p:nvPr/>
        </p:nvSpPr>
        <p:spPr bwMode="auto">
          <a:xfrm>
            <a:off x="4343400" y="5334000"/>
            <a:ext cx="838200" cy="6096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6" name="Line 8"/>
          <p:cNvSpPr>
            <a:spLocks noChangeShapeType="1"/>
          </p:cNvSpPr>
          <p:nvPr/>
        </p:nvSpPr>
        <p:spPr bwMode="auto">
          <a:xfrm flipH="1">
            <a:off x="5486400" y="5334000"/>
            <a:ext cx="762000" cy="6096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mtClean="0"/>
              <a:t>Example – Merging Live Ranges</a:t>
            </a:r>
          </a:p>
        </p:txBody>
      </p:sp>
      <p:sp>
        <p:nvSpPr>
          <p:cNvPr id="13315" name="Rectangle 3"/>
          <p:cNvSpPr>
            <a:spLocks noChangeArrowheads="1"/>
          </p:cNvSpPr>
          <p:nvPr/>
        </p:nvSpPr>
        <p:spPr bwMode="auto">
          <a:xfrm>
            <a:off x="3581400" y="1752600"/>
            <a:ext cx="10668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1: x = </a:t>
            </a:r>
          </a:p>
        </p:txBody>
      </p:sp>
      <p:sp>
        <p:nvSpPr>
          <p:cNvPr id="13316" name="Rectangle 4"/>
          <p:cNvSpPr>
            <a:spLocks noChangeArrowheads="1"/>
          </p:cNvSpPr>
          <p:nvPr/>
        </p:nvSpPr>
        <p:spPr bwMode="auto">
          <a:xfrm>
            <a:off x="2667000" y="2514600"/>
            <a:ext cx="10668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2: x = </a:t>
            </a:r>
          </a:p>
        </p:txBody>
      </p:sp>
      <p:sp>
        <p:nvSpPr>
          <p:cNvPr id="13317" name="Rectangle 5"/>
          <p:cNvSpPr>
            <a:spLocks noChangeArrowheads="1"/>
          </p:cNvSpPr>
          <p:nvPr/>
        </p:nvSpPr>
        <p:spPr bwMode="auto">
          <a:xfrm>
            <a:off x="4495800" y="2514600"/>
            <a:ext cx="10668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3:  </a:t>
            </a:r>
          </a:p>
        </p:txBody>
      </p:sp>
      <p:sp>
        <p:nvSpPr>
          <p:cNvPr id="13318" name="Rectangle 6"/>
          <p:cNvSpPr>
            <a:spLocks noChangeArrowheads="1"/>
          </p:cNvSpPr>
          <p:nvPr/>
        </p:nvSpPr>
        <p:spPr bwMode="auto">
          <a:xfrm>
            <a:off x="3581400" y="3276600"/>
            <a:ext cx="10668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4: = x </a:t>
            </a:r>
          </a:p>
        </p:txBody>
      </p:sp>
      <p:sp>
        <p:nvSpPr>
          <p:cNvPr id="13319" name="Rectangle 7"/>
          <p:cNvSpPr>
            <a:spLocks noChangeArrowheads="1"/>
          </p:cNvSpPr>
          <p:nvPr/>
        </p:nvSpPr>
        <p:spPr bwMode="auto">
          <a:xfrm>
            <a:off x="3581400" y="4038600"/>
            <a:ext cx="10668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5: x = </a:t>
            </a:r>
          </a:p>
        </p:txBody>
      </p:sp>
      <p:sp>
        <p:nvSpPr>
          <p:cNvPr id="13320" name="Rectangle 8"/>
          <p:cNvSpPr>
            <a:spLocks noChangeArrowheads="1"/>
          </p:cNvSpPr>
          <p:nvPr/>
        </p:nvSpPr>
        <p:spPr bwMode="auto">
          <a:xfrm>
            <a:off x="4343400" y="4800600"/>
            <a:ext cx="10668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6: x = </a:t>
            </a:r>
          </a:p>
        </p:txBody>
      </p:sp>
      <p:sp>
        <p:nvSpPr>
          <p:cNvPr id="13321" name="Rectangle 9"/>
          <p:cNvSpPr>
            <a:spLocks noChangeArrowheads="1"/>
          </p:cNvSpPr>
          <p:nvPr/>
        </p:nvSpPr>
        <p:spPr bwMode="auto">
          <a:xfrm>
            <a:off x="3581400" y="5486400"/>
            <a:ext cx="10668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7: = x  </a:t>
            </a:r>
          </a:p>
        </p:txBody>
      </p:sp>
      <p:sp>
        <p:nvSpPr>
          <p:cNvPr id="13322" name="Rectangle 10"/>
          <p:cNvSpPr>
            <a:spLocks noChangeArrowheads="1"/>
          </p:cNvSpPr>
          <p:nvPr/>
        </p:nvSpPr>
        <p:spPr bwMode="auto">
          <a:xfrm>
            <a:off x="3581400" y="6248400"/>
            <a:ext cx="10668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8: = x </a:t>
            </a:r>
          </a:p>
        </p:txBody>
      </p:sp>
      <p:sp>
        <p:nvSpPr>
          <p:cNvPr id="13323" name="Line 11"/>
          <p:cNvSpPr>
            <a:spLocks noChangeShapeType="1"/>
          </p:cNvSpPr>
          <p:nvPr/>
        </p:nvSpPr>
        <p:spPr bwMode="auto">
          <a:xfrm flipH="1">
            <a:off x="3276600" y="2133600"/>
            <a:ext cx="7620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4" name="Line 12"/>
          <p:cNvSpPr>
            <a:spLocks noChangeShapeType="1"/>
          </p:cNvSpPr>
          <p:nvPr/>
        </p:nvSpPr>
        <p:spPr bwMode="auto">
          <a:xfrm>
            <a:off x="4191000" y="2133600"/>
            <a:ext cx="8382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5" name="Line 13"/>
          <p:cNvSpPr>
            <a:spLocks noChangeShapeType="1"/>
          </p:cNvSpPr>
          <p:nvPr/>
        </p:nvSpPr>
        <p:spPr bwMode="auto">
          <a:xfrm flipH="1">
            <a:off x="4267200" y="2895600"/>
            <a:ext cx="7620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6" name="Line 14"/>
          <p:cNvSpPr>
            <a:spLocks noChangeShapeType="1"/>
          </p:cNvSpPr>
          <p:nvPr/>
        </p:nvSpPr>
        <p:spPr bwMode="auto">
          <a:xfrm>
            <a:off x="3276600" y="2895600"/>
            <a:ext cx="7620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7" name="Line 15"/>
          <p:cNvSpPr>
            <a:spLocks noChangeShapeType="1"/>
          </p:cNvSpPr>
          <p:nvPr/>
        </p:nvSpPr>
        <p:spPr bwMode="auto">
          <a:xfrm>
            <a:off x="4114800" y="3657600"/>
            <a:ext cx="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8" name="Line 16"/>
          <p:cNvSpPr>
            <a:spLocks noChangeShapeType="1"/>
          </p:cNvSpPr>
          <p:nvPr/>
        </p:nvSpPr>
        <p:spPr bwMode="auto">
          <a:xfrm>
            <a:off x="4191000" y="4419600"/>
            <a:ext cx="6858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9" name="Line 17"/>
          <p:cNvSpPr>
            <a:spLocks noChangeShapeType="1"/>
          </p:cNvSpPr>
          <p:nvPr/>
        </p:nvSpPr>
        <p:spPr bwMode="auto">
          <a:xfrm>
            <a:off x="4114800" y="4419600"/>
            <a:ext cx="0" cy="10668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0" name="Line 18"/>
          <p:cNvSpPr>
            <a:spLocks noChangeShapeType="1"/>
          </p:cNvSpPr>
          <p:nvPr/>
        </p:nvSpPr>
        <p:spPr bwMode="auto">
          <a:xfrm flipH="1">
            <a:off x="4191000" y="5181600"/>
            <a:ext cx="685800" cy="3048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1" name="Line 19"/>
          <p:cNvSpPr>
            <a:spLocks noChangeShapeType="1"/>
          </p:cNvSpPr>
          <p:nvPr/>
        </p:nvSpPr>
        <p:spPr bwMode="auto">
          <a:xfrm>
            <a:off x="4114800" y="5867400"/>
            <a:ext cx="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2" name="Freeform 20"/>
          <p:cNvSpPr>
            <a:spLocks/>
          </p:cNvSpPr>
          <p:nvPr/>
        </p:nvSpPr>
        <p:spPr bwMode="auto">
          <a:xfrm>
            <a:off x="2984500" y="3797300"/>
            <a:ext cx="977900" cy="2298700"/>
          </a:xfrm>
          <a:custGeom>
            <a:avLst/>
            <a:gdLst>
              <a:gd name="T0" fmla="*/ 2147483646 w 616"/>
              <a:gd name="T1" fmla="*/ 2147483646 h 1448"/>
              <a:gd name="T2" fmla="*/ 2147483646 w 616"/>
              <a:gd name="T3" fmla="*/ 2147483646 h 1448"/>
              <a:gd name="T4" fmla="*/ 2147483646 w 616"/>
              <a:gd name="T5" fmla="*/ 2147483646 h 1448"/>
              <a:gd name="T6" fmla="*/ 2147483646 w 616"/>
              <a:gd name="T7" fmla="*/ 2147483646 h 1448"/>
              <a:gd name="T8" fmla="*/ 2147483646 w 616"/>
              <a:gd name="T9" fmla="*/ 2147483646 h 1448"/>
              <a:gd name="T10" fmla="*/ 2147483646 w 616"/>
              <a:gd name="T11" fmla="*/ 2147483646 h 1448"/>
              <a:gd name="T12" fmla="*/ 2147483646 w 616"/>
              <a:gd name="T13" fmla="*/ 2147483646 h 14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16" h="1448">
                <a:moveTo>
                  <a:pt x="616" y="1304"/>
                </a:moveTo>
                <a:cubicBezTo>
                  <a:pt x="568" y="1344"/>
                  <a:pt x="520" y="1384"/>
                  <a:pt x="472" y="1400"/>
                </a:cubicBezTo>
                <a:cubicBezTo>
                  <a:pt x="424" y="1416"/>
                  <a:pt x="384" y="1448"/>
                  <a:pt x="328" y="1400"/>
                </a:cubicBezTo>
                <a:cubicBezTo>
                  <a:pt x="272" y="1352"/>
                  <a:pt x="184" y="1312"/>
                  <a:pt x="136" y="1112"/>
                </a:cubicBezTo>
                <a:cubicBezTo>
                  <a:pt x="88" y="912"/>
                  <a:pt x="0" y="384"/>
                  <a:pt x="40" y="200"/>
                </a:cubicBezTo>
                <a:cubicBezTo>
                  <a:pt x="80" y="16"/>
                  <a:pt x="280" y="16"/>
                  <a:pt x="376" y="8"/>
                </a:cubicBezTo>
                <a:cubicBezTo>
                  <a:pt x="472" y="0"/>
                  <a:pt x="544" y="76"/>
                  <a:pt x="616" y="152"/>
                </a:cubicBezTo>
              </a:path>
            </a:pathLst>
          </a:custGeom>
          <a:noFill/>
          <a:ln w="12700" cap="flat"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3" name="Text Box 21"/>
          <p:cNvSpPr txBox="1">
            <a:spLocks noChangeArrowheads="1"/>
          </p:cNvSpPr>
          <p:nvPr/>
        </p:nvSpPr>
        <p:spPr bwMode="auto">
          <a:xfrm>
            <a:off x="4191000" y="5864225"/>
            <a:ext cx="1136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{x}, {5,6}</a:t>
            </a:r>
          </a:p>
        </p:txBody>
      </p:sp>
      <p:sp>
        <p:nvSpPr>
          <p:cNvPr id="13334" name="Text Box 22"/>
          <p:cNvSpPr txBox="1">
            <a:spLocks noChangeArrowheads="1"/>
          </p:cNvSpPr>
          <p:nvPr/>
        </p:nvSpPr>
        <p:spPr bwMode="auto">
          <a:xfrm>
            <a:off x="4648200" y="5254625"/>
            <a:ext cx="96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{x}, {6}</a:t>
            </a:r>
          </a:p>
        </p:txBody>
      </p:sp>
      <p:sp>
        <p:nvSpPr>
          <p:cNvPr id="13335" name="Text Box 23"/>
          <p:cNvSpPr txBox="1">
            <a:spLocks noChangeArrowheads="1"/>
          </p:cNvSpPr>
          <p:nvPr/>
        </p:nvSpPr>
        <p:spPr bwMode="auto">
          <a:xfrm>
            <a:off x="4724400" y="4416425"/>
            <a:ext cx="850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 {5}</a:t>
            </a:r>
          </a:p>
        </p:txBody>
      </p:sp>
      <p:sp>
        <p:nvSpPr>
          <p:cNvPr id="13336" name="Text Box 24"/>
          <p:cNvSpPr txBox="1">
            <a:spLocks noChangeArrowheads="1"/>
          </p:cNvSpPr>
          <p:nvPr/>
        </p:nvSpPr>
        <p:spPr bwMode="auto">
          <a:xfrm>
            <a:off x="3124200" y="4721225"/>
            <a:ext cx="96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{x}, {5}</a:t>
            </a:r>
          </a:p>
        </p:txBody>
      </p:sp>
      <p:sp>
        <p:nvSpPr>
          <p:cNvPr id="13337" name="Text Box 25"/>
          <p:cNvSpPr txBox="1">
            <a:spLocks noChangeArrowheads="1"/>
          </p:cNvSpPr>
          <p:nvPr/>
        </p:nvSpPr>
        <p:spPr bwMode="auto">
          <a:xfrm>
            <a:off x="4114800" y="3654425"/>
            <a:ext cx="1022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 {1,2}</a:t>
            </a:r>
          </a:p>
        </p:txBody>
      </p:sp>
      <p:sp>
        <p:nvSpPr>
          <p:cNvPr id="13338" name="Text Box 26"/>
          <p:cNvSpPr txBox="1">
            <a:spLocks noChangeArrowheads="1"/>
          </p:cNvSpPr>
          <p:nvPr/>
        </p:nvSpPr>
        <p:spPr bwMode="auto">
          <a:xfrm>
            <a:off x="2895600" y="2054225"/>
            <a:ext cx="850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 {1}</a:t>
            </a:r>
          </a:p>
        </p:txBody>
      </p:sp>
      <p:sp>
        <p:nvSpPr>
          <p:cNvPr id="13339" name="Text Box 27"/>
          <p:cNvSpPr txBox="1">
            <a:spLocks noChangeArrowheads="1"/>
          </p:cNvSpPr>
          <p:nvPr/>
        </p:nvSpPr>
        <p:spPr bwMode="auto">
          <a:xfrm>
            <a:off x="2667000" y="2968625"/>
            <a:ext cx="96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{x}, {2}</a:t>
            </a:r>
          </a:p>
        </p:txBody>
      </p:sp>
      <p:sp>
        <p:nvSpPr>
          <p:cNvPr id="13340" name="Text Box 28"/>
          <p:cNvSpPr txBox="1">
            <a:spLocks noChangeArrowheads="1"/>
          </p:cNvSpPr>
          <p:nvPr/>
        </p:nvSpPr>
        <p:spPr bwMode="auto">
          <a:xfrm>
            <a:off x="4800600" y="2054225"/>
            <a:ext cx="96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{x}, {1}</a:t>
            </a:r>
          </a:p>
        </p:txBody>
      </p:sp>
      <p:sp>
        <p:nvSpPr>
          <p:cNvPr id="13341" name="Text Box 29"/>
          <p:cNvSpPr txBox="1">
            <a:spLocks noChangeArrowheads="1"/>
          </p:cNvSpPr>
          <p:nvPr/>
        </p:nvSpPr>
        <p:spPr bwMode="auto">
          <a:xfrm>
            <a:off x="4800600" y="2968625"/>
            <a:ext cx="96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{x}, {1}</a:t>
            </a:r>
          </a:p>
        </p:txBody>
      </p:sp>
      <p:sp>
        <p:nvSpPr>
          <p:cNvPr id="13342" name="Text Box 30"/>
          <p:cNvSpPr txBox="1">
            <a:spLocks noChangeArrowheads="1"/>
          </p:cNvSpPr>
          <p:nvPr/>
        </p:nvSpPr>
        <p:spPr bwMode="auto">
          <a:xfrm>
            <a:off x="2057400" y="4568825"/>
            <a:ext cx="1022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 {5,6}</a:t>
            </a:r>
          </a:p>
        </p:txBody>
      </p:sp>
      <p:sp>
        <p:nvSpPr>
          <p:cNvPr id="13343" name="Text Box 31"/>
          <p:cNvSpPr txBox="1">
            <a:spLocks noChangeArrowheads="1"/>
          </p:cNvSpPr>
          <p:nvPr/>
        </p:nvSpPr>
        <p:spPr bwMode="auto">
          <a:xfrm>
            <a:off x="381000" y="1597025"/>
            <a:ext cx="193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{liveness}, {rdefs}</a:t>
            </a:r>
          </a:p>
        </p:txBody>
      </p:sp>
      <p:sp>
        <p:nvSpPr>
          <p:cNvPr id="13344" name="Text Box 32"/>
          <p:cNvSpPr txBox="1">
            <a:spLocks noChangeArrowheads="1"/>
          </p:cNvSpPr>
          <p:nvPr/>
        </p:nvSpPr>
        <p:spPr bwMode="auto">
          <a:xfrm>
            <a:off x="6324600" y="1749425"/>
            <a:ext cx="2354263"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solidFill>
                  <a:schemeClr val="tx1"/>
                </a:solidFill>
              </a:rPr>
              <a:t>LR1 for def 1 = {1,3,4}</a:t>
            </a:r>
          </a:p>
          <a:p>
            <a:r>
              <a:rPr lang="en-US" altLang="en-US">
                <a:solidFill>
                  <a:schemeClr val="tx1"/>
                </a:solidFill>
              </a:rPr>
              <a:t>LR2 for def 2 = {2,4}</a:t>
            </a:r>
          </a:p>
          <a:p>
            <a:r>
              <a:rPr lang="en-US" altLang="en-US">
                <a:solidFill>
                  <a:schemeClr val="tx1"/>
                </a:solidFill>
              </a:rPr>
              <a:t>LR3 for def 5 = {5,7,8}</a:t>
            </a:r>
          </a:p>
          <a:p>
            <a:r>
              <a:rPr lang="en-US" altLang="en-US">
                <a:solidFill>
                  <a:schemeClr val="tx1"/>
                </a:solidFill>
              </a:rPr>
              <a:t>LR4 for def 6 = {6,7,8}</a:t>
            </a:r>
          </a:p>
        </p:txBody>
      </p:sp>
      <p:sp>
        <p:nvSpPr>
          <p:cNvPr id="13345" name="AutoShape 33"/>
          <p:cNvSpPr>
            <a:spLocks noChangeArrowheads="1"/>
          </p:cNvSpPr>
          <p:nvPr/>
        </p:nvSpPr>
        <p:spPr bwMode="auto">
          <a:xfrm>
            <a:off x="7239000" y="3200400"/>
            <a:ext cx="533400" cy="762000"/>
          </a:xfrm>
          <a:prstGeom prst="downArrow">
            <a:avLst>
              <a:gd name="adj1" fmla="val 50000"/>
              <a:gd name="adj2" fmla="val 35714"/>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endParaRPr lang="en-US" altLang="en-US"/>
          </a:p>
        </p:txBody>
      </p:sp>
      <p:sp>
        <p:nvSpPr>
          <p:cNvPr id="13346" name="Text Box 34"/>
          <p:cNvSpPr txBox="1">
            <a:spLocks noChangeArrowheads="1"/>
          </p:cNvSpPr>
          <p:nvPr/>
        </p:nvSpPr>
        <p:spPr bwMode="auto">
          <a:xfrm>
            <a:off x="6308725" y="4229100"/>
            <a:ext cx="215265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solidFill>
                  <a:schemeClr val="tx1"/>
                </a:solidFill>
              </a:rPr>
              <a:t>Merge LR1 and LR2,</a:t>
            </a:r>
          </a:p>
          <a:p>
            <a:r>
              <a:rPr lang="en-US" altLang="en-US">
                <a:solidFill>
                  <a:schemeClr val="tx1"/>
                </a:solidFill>
              </a:rPr>
              <a:t>LR3 and LR4</a:t>
            </a:r>
          </a:p>
          <a:p>
            <a:endParaRPr lang="en-US" altLang="en-US">
              <a:solidFill>
                <a:schemeClr val="tx1"/>
              </a:solidFill>
            </a:endParaRPr>
          </a:p>
          <a:p>
            <a:r>
              <a:rPr lang="en-US" altLang="en-US">
                <a:solidFill>
                  <a:schemeClr val="tx1"/>
                </a:solidFill>
              </a:rPr>
              <a:t>LR5 = {1,2,3,4}</a:t>
            </a:r>
          </a:p>
          <a:p>
            <a:r>
              <a:rPr lang="en-US" altLang="en-US">
                <a:solidFill>
                  <a:schemeClr val="tx1"/>
                </a:solidFill>
              </a:rPr>
              <a:t>LR6 = {5,6,7,8}</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mtClean="0"/>
              <a:t>Interference</a:t>
            </a:r>
          </a:p>
        </p:txBody>
      </p:sp>
      <p:sp>
        <p:nvSpPr>
          <p:cNvPr id="14339" name="Rectangle 3"/>
          <p:cNvSpPr>
            <a:spLocks noGrp="1" noChangeArrowheads="1"/>
          </p:cNvSpPr>
          <p:nvPr>
            <p:ph type="body" idx="1"/>
          </p:nvPr>
        </p:nvSpPr>
        <p:spPr/>
        <p:txBody>
          <a:bodyPr/>
          <a:lstStyle/>
          <a:p>
            <a:r>
              <a:rPr lang="en-US" altLang="en-US" smtClean="0"/>
              <a:t>Two live ranges interfere if they share one or more ops in common</a:t>
            </a:r>
          </a:p>
          <a:p>
            <a:pPr lvl="1"/>
            <a:r>
              <a:rPr lang="en-US" altLang="en-US" smtClean="0"/>
              <a:t>Thus, they cannot occupy the same physical register</a:t>
            </a:r>
          </a:p>
          <a:p>
            <a:pPr lvl="1"/>
            <a:r>
              <a:rPr lang="en-US" altLang="en-US" smtClean="0"/>
              <a:t>Or a live value would be lost</a:t>
            </a:r>
          </a:p>
          <a:p>
            <a:r>
              <a:rPr lang="en-US" altLang="en-US" smtClean="0"/>
              <a:t>Interference graph</a:t>
            </a:r>
          </a:p>
          <a:p>
            <a:pPr lvl="1"/>
            <a:r>
              <a:rPr lang="en-US" altLang="en-US" smtClean="0"/>
              <a:t>Undirected graph where</a:t>
            </a:r>
          </a:p>
          <a:p>
            <a:pPr lvl="2"/>
            <a:r>
              <a:rPr lang="en-US" altLang="en-US" smtClean="0"/>
              <a:t>Nodes are live ranges</a:t>
            </a:r>
          </a:p>
          <a:p>
            <a:pPr lvl="2"/>
            <a:r>
              <a:rPr lang="en-US" altLang="en-US" smtClean="0"/>
              <a:t>There is an edge between 2 nodes if the live ranges interfere</a:t>
            </a:r>
          </a:p>
          <a:p>
            <a:pPr lvl="1"/>
            <a:r>
              <a:rPr lang="en-US" altLang="en-US" smtClean="0"/>
              <a:t>What’s not represented by this graph</a:t>
            </a:r>
          </a:p>
          <a:p>
            <a:pPr lvl="2"/>
            <a:r>
              <a:rPr lang="en-US" altLang="en-US" smtClean="0"/>
              <a:t>Extent of interference between the LRs</a:t>
            </a:r>
          </a:p>
          <a:p>
            <a:pPr lvl="2"/>
            <a:r>
              <a:rPr lang="en-US" altLang="en-US" smtClean="0"/>
              <a:t>Where in the program is the interference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Example – Interference Graph</a:t>
            </a:r>
          </a:p>
        </p:txBody>
      </p:sp>
      <p:sp>
        <p:nvSpPr>
          <p:cNvPr id="15363" name="Rectangle 3"/>
          <p:cNvSpPr>
            <a:spLocks noChangeArrowheads="1"/>
          </p:cNvSpPr>
          <p:nvPr/>
        </p:nvSpPr>
        <p:spPr bwMode="auto">
          <a:xfrm>
            <a:off x="2743200" y="2133600"/>
            <a:ext cx="1676400" cy="10668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1: a = load()</a:t>
            </a:r>
          </a:p>
          <a:p>
            <a:pPr algn="ctr"/>
            <a:r>
              <a:rPr lang="en-US" altLang="en-US"/>
              <a:t>2: b = load()</a:t>
            </a:r>
          </a:p>
        </p:txBody>
      </p:sp>
      <p:sp>
        <p:nvSpPr>
          <p:cNvPr id="15364" name="Rectangle 4"/>
          <p:cNvSpPr>
            <a:spLocks noChangeArrowheads="1"/>
          </p:cNvSpPr>
          <p:nvPr/>
        </p:nvSpPr>
        <p:spPr bwMode="auto">
          <a:xfrm>
            <a:off x="1295400" y="3581400"/>
            <a:ext cx="1676400" cy="10668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3: c = load()</a:t>
            </a:r>
          </a:p>
          <a:p>
            <a:pPr algn="ctr"/>
            <a:r>
              <a:rPr lang="en-US" altLang="en-US"/>
              <a:t>4: d = b + c</a:t>
            </a:r>
          </a:p>
          <a:p>
            <a:pPr algn="ctr"/>
            <a:r>
              <a:rPr lang="en-US" altLang="en-US"/>
              <a:t>5: e = d - 3</a:t>
            </a:r>
          </a:p>
        </p:txBody>
      </p:sp>
      <p:sp>
        <p:nvSpPr>
          <p:cNvPr id="15365" name="Rectangle 5"/>
          <p:cNvSpPr>
            <a:spLocks noChangeArrowheads="1"/>
          </p:cNvSpPr>
          <p:nvPr/>
        </p:nvSpPr>
        <p:spPr bwMode="auto">
          <a:xfrm>
            <a:off x="4038600" y="3581400"/>
            <a:ext cx="1676400" cy="10668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6: f = a * b</a:t>
            </a:r>
          </a:p>
          <a:p>
            <a:pPr algn="ctr"/>
            <a:r>
              <a:rPr lang="en-US" altLang="en-US"/>
              <a:t>7: e = f + c</a:t>
            </a:r>
          </a:p>
        </p:txBody>
      </p:sp>
      <p:sp>
        <p:nvSpPr>
          <p:cNvPr id="15366" name="Rectangle 6"/>
          <p:cNvSpPr>
            <a:spLocks noChangeArrowheads="1"/>
          </p:cNvSpPr>
          <p:nvPr/>
        </p:nvSpPr>
        <p:spPr bwMode="auto">
          <a:xfrm>
            <a:off x="2667000" y="5257800"/>
            <a:ext cx="1676400" cy="10668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8: g = a + e</a:t>
            </a:r>
          </a:p>
          <a:p>
            <a:pPr algn="ctr"/>
            <a:r>
              <a:rPr lang="en-US" altLang="en-US"/>
              <a:t>9: store(g)</a:t>
            </a:r>
          </a:p>
        </p:txBody>
      </p:sp>
      <p:sp>
        <p:nvSpPr>
          <p:cNvPr id="15367" name="Line 7"/>
          <p:cNvSpPr>
            <a:spLocks noChangeShapeType="1"/>
          </p:cNvSpPr>
          <p:nvPr/>
        </p:nvSpPr>
        <p:spPr bwMode="auto">
          <a:xfrm flipH="1">
            <a:off x="2133600" y="3200400"/>
            <a:ext cx="12192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8" name="Line 8"/>
          <p:cNvSpPr>
            <a:spLocks noChangeShapeType="1"/>
          </p:cNvSpPr>
          <p:nvPr/>
        </p:nvSpPr>
        <p:spPr bwMode="auto">
          <a:xfrm>
            <a:off x="3733800" y="3200400"/>
            <a:ext cx="12192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Line 9"/>
          <p:cNvSpPr>
            <a:spLocks noChangeShapeType="1"/>
          </p:cNvSpPr>
          <p:nvPr/>
        </p:nvSpPr>
        <p:spPr bwMode="auto">
          <a:xfrm>
            <a:off x="2133600" y="4648200"/>
            <a:ext cx="1143000" cy="6096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0" name="Line 10"/>
          <p:cNvSpPr>
            <a:spLocks noChangeShapeType="1"/>
          </p:cNvSpPr>
          <p:nvPr/>
        </p:nvSpPr>
        <p:spPr bwMode="auto">
          <a:xfrm flipH="1">
            <a:off x="3810000" y="4648200"/>
            <a:ext cx="1143000" cy="6096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1" name="Oval 11"/>
          <p:cNvSpPr>
            <a:spLocks noChangeArrowheads="1"/>
          </p:cNvSpPr>
          <p:nvPr/>
        </p:nvSpPr>
        <p:spPr bwMode="auto">
          <a:xfrm>
            <a:off x="6629400" y="40386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a</a:t>
            </a:r>
          </a:p>
        </p:txBody>
      </p:sp>
      <p:sp>
        <p:nvSpPr>
          <p:cNvPr id="15372" name="Oval 12"/>
          <p:cNvSpPr>
            <a:spLocks noChangeArrowheads="1"/>
          </p:cNvSpPr>
          <p:nvPr/>
        </p:nvSpPr>
        <p:spPr bwMode="auto">
          <a:xfrm>
            <a:off x="7086600" y="62484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g</a:t>
            </a:r>
          </a:p>
        </p:txBody>
      </p:sp>
      <p:sp>
        <p:nvSpPr>
          <p:cNvPr id="15373" name="Oval 13"/>
          <p:cNvSpPr>
            <a:spLocks noChangeArrowheads="1"/>
          </p:cNvSpPr>
          <p:nvPr/>
        </p:nvSpPr>
        <p:spPr bwMode="auto">
          <a:xfrm>
            <a:off x="6172200" y="48006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c</a:t>
            </a:r>
          </a:p>
        </p:txBody>
      </p:sp>
      <p:sp>
        <p:nvSpPr>
          <p:cNvPr id="15374" name="Oval 14"/>
          <p:cNvSpPr>
            <a:spLocks noChangeArrowheads="1"/>
          </p:cNvSpPr>
          <p:nvPr/>
        </p:nvSpPr>
        <p:spPr bwMode="auto">
          <a:xfrm>
            <a:off x="7924800" y="59436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f</a:t>
            </a:r>
          </a:p>
        </p:txBody>
      </p:sp>
      <p:sp>
        <p:nvSpPr>
          <p:cNvPr id="15375" name="Oval 15"/>
          <p:cNvSpPr>
            <a:spLocks noChangeArrowheads="1"/>
          </p:cNvSpPr>
          <p:nvPr/>
        </p:nvSpPr>
        <p:spPr bwMode="auto">
          <a:xfrm>
            <a:off x="8077200" y="48768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d</a:t>
            </a:r>
          </a:p>
        </p:txBody>
      </p:sp>
      <p:sp>
        <p:nvSpPr>
          <p:cNvPr id="15376" name="Oval 16"/>
          <p:cNvSpPr>
            <a:spLocks noChangeArrowheads="1"/>
          </p:cNvSpPr>
          <p:nvPr/>
        </p:nvSpPr>
        <p:spPr bwMode="auto">
          <a:xfrm>
            <a:off x="7467600" y="40386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b</a:t>
            </a:r>
          </a:p>
        </p:txBody>
      </p:sp>
      <p:sp>
        <p:nvSpPr>
          <p:cNvPr id="15377" name="Oval 17"/>
          <p:cNvSpPr>
            <a:spLocks noChangeArrowheads="1"/>
          </p:cNvSpPr>
          <p:nvPr/>
        </p:nvSpPr>
        <p:spPr bwMode="auto">
          <a:xfrm>
            <a:off x="6324600" y="5715000"/>
            <a:ext cx="381000" cy="381000"/>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pPr algn="ctr"/>
            <a:r>
              <a:rPr lang="en-US" altLang="en-US"/>
              <a:t>e</a:t>
            </a:r>
          </a:p>
        </p:txBody>
      </p:sp>
      <p:sp>
        <p:nvSpPr>
          <p:cNvPr id="15378" name="Text Box 18"/>
          <p:cNvSpPr txBox="1">
            <a:spLocks noChangeArrowheads="1"/>
          </p:cNvSpPr>
          <p:nvPr/>
        </p:nvSpPr>
        <p:spPr bwMode="auto">
          <a:xfrm>
            <a:off x="6096000" y="1597025"/>
            <a:ext cx="2525713"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accent1"/>
                </a:solidFill>
                <a:latin typeface="Times New Roman" panose="02020603050405020304" pitchFamily="18" charset="0"/>
              </a:defRPr>
            </a:lvl1pPr>
            <a:lvl2pPr marL="742950" indent="-285750">
              <a:defRPr>
                <a:solidFill>
                  <a:schemeClr val="accent1"/>
                </a:solidFill>
                <a:latin typeface="Times New Roman" panose="02020603050405020304" pitchFamily="18" charset="0"/>
              </a:defRPr>
            </a:lvl2pPr>
            <a:lvl3pPr marL="1143000" indent="-228600">
              <a:defRPr>
                <a:solidFill>
                  <a:schemeClr val="accent1"/>
                </a:solidFill>
                <a:latin typeface="Times New Roman" panose="02020603050405020304" pitchFamily="18" charset="0"/>
              </a:defRPr>
            </a:lvl3pPr>
            <a:lvl4pPr marL="1600200" indent="-228600">
              <a:defRPr>
                <a:solidFill>
                  <a:schemeClr val="accent1"/>
                </a:solidFill>
                <a:latin typeface="Times New Roman" panose="02020603050405020304" pitchFamily="18" charset="0"/>
              </a:defRPr>
            </a:lvl4pPr>
            <a:lvl5pPr marL="2057400" indent="-228600">
              <a:defRPr>
                <a:solidFill>
                  <a:schemeClr val="accent1"/>
                </a:solidFill>
                <a:latin typeface="Times New Roman" panose="02020603050405020304" pitchFamily="18" charset="0"/>
              </a:defRPr>
            </a:lvl5pPr>
            <a:lvl6pPr marL="2514600" indent="-2286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eaLnBrk="0" fontAlgn="base" hangingPunct="0">
              <a:spcBef>
                <a:spcPct val="0"/>
              </a:spcBef>
              <a:spcAft>
                <a:spcPct val="0"/>
              </a:spcAft>
              <a:defRPr>
                <a:solidFill>
                  <a:schemeClr val="accent1"/>
                </a:solidFill>
                <a:latin typeface="Times New Roman" panose="02020603050405020304" pitchFamily="18" charset="0"/>
              </a:defRPr>
            </a:lvl9pPr>
          </a:lstStyle>
          <a:p>
            <a:r>
              <a:rPr lang="en-US" altLang="en-US"/>
              <a:t>lr(a) = {1,2,3,4,5,6,7,8}</a:t>
            </a:r>
          </a:p>
          <a:p>
            <a:r>
              <a:rPr lang="en-US" altLang="en-US"/>
              <a:t>lr(b) = {2,3,4,6}</a:t>
            </a:r>
          </a:p>
          <a:p>
            <a:r>
              <a:rPr lang="en-US" altLang="en-US"/>
              <a:t>lr(c) = {1,2,3,4,5,6,7,8,9}</a:t>
            </a:r>
          </a:p>
          <a:p>
            <a:r>
              <a:rPr lang="en-US" altLang="en-US"/>
              <a:t>lr(d) = {4,5}</a:t>
            </a:r>
          </a:p>
          <a:p>
            <a:r>
              <a:rPr lang="en-US" altLang="en-US"/>
              <a:t>lr(e) = {5,7,8}</a:t>
            </a:r>
          </a:p>
          <a:p>
            <a:r>
              <a:rPr lang="en-US" altLang="en-US"/>
              <a:t>lr(f) = {6,7}</a:t>
            </a:r>
          </a:p>
          <a:p>
            <a:r>
              <a:rPr lang="en-US" altLang="en-US"/>
              <a:t>lr{g} = {8,9}</a:t>
            </a:r>
          </a:p>
        </p:txBody>
      </p:sp>
      <p:sp>
        <p:nvSpPr>
          <p:cNvPr id="15379" name="Freeform 19"/>
          <p:cNvSpPr>
            <a:spLocks/>
          </p:cNvSpPr>
          <p:nvPr/>
        </p:nvSpPr>
        <p:spPr bwMode="auto">
          <a:xfrm>
            <a:off x="698500" y="1587500"/>
            <a:ext cx="2755900" cy="5041900"/>
          </a:xfrm>
          <a:custGeom>
            <a:avLst/>
            <a:gdLst>
              <a:gd name="T0" fmla="*/ 2147483646 w 1736"/>
              <a:gd name="T1" fmla="*/ 2147483646 h 3176"/>
              <a:gd name="T2" fmla="*/ 2147483646 w 1736"/>
              <a:gd name="T3" fmla="*/ 2147483646 h 3176"/>
              <a:gd name="T4" fmla="*/ 2147483646 w 1736"/>
              <a:gd name="T5" fmla="*/ 2147483646 h 3176"/>
              <a:gd name="T6" fmla="*/ 2147483646 w 1736"/>
              <a:gd name="T7" fmla="*/ 2147483646 h 3176"/>
              <a:gd name="T8" fmla="*/ 2147483646 w 1736"/>
              <a:gd name="T9" fmla="*/ 2147483646 h 3176"/>
              <a:gd name="T10" fmla="*/ 2147483646 w 1736"/>
              <a:gd name="T11" fmla="*/ 2147483646 h 3176"/>
              <a:gd name="T12" fmla="*/ 2147483646 w 1736"/>
              <a:gd name="T13" fmla="*/ 2147483646 h 3176"/>
              <a:gd name="T14" fmla="*/ 2147483646 w 1736"/>
              <a:gd name="T15" fmla="*/ 2147483646 h 3176"/>
              <a:gd name="T16" fmla="*/ 2147483646 w 1736"/>
              <a:gd name="T17" fmla="*/ 2147483646 h 31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36" h="3176">
                <a:moveTo>
                  <a:pt x="1720" y="2984"/>
                </a:moveTo>
                <a:cubicBezTo>
                  <a:pt x="1728" y="3020"/>
                  <a:pt x="1736" y="3056"/>
                  <a:pt x="1624" y="3080"/>
                </a:cubicBezTo>
                <a:cubicBezTo>
                  <a:pt x="1512" y="3104"/>
                  <a:pt x="1288" y="3176"/>
                  <a:pt x="1048" y="3128"/>
                </a:cubicBezTo>
                <a:cubicBezTo>
                  <a:pt x="808" y="3080"/>
                  <a:pt x="344" y="3064"/>
                  <a:pt x="184" y="2792"/>
                </a:cubicBezTo>
                <a:cubicBezTo>
                  <a:pt x="24" y="2520"/>
                  <a:pt x="96" y="1896"/>
                  <a:pt x="88" y="1496"/>
                </a:cubicBezTo>
                <a:cubicBezTo>
                  <a:pt x="80" y="1096"/>
                  <a:pt x="0" y="632"/>
                  <a:pt x="136" y="392"/>
                </a:cubicBezTo>
                <a:cubicBezTo>
                  <a:pt x="272" y="152"/>
                  <a:pt x="680" y="112"/>
                  <a:pt x="904" y="56"/>
                </a:cubicBezTo>
                <a:cubicBezTo>
                  <a:pt x="1128" y="0"/>
                  <a:pt x="1344" y="8"/>
                  <a:pt x="1480" y="56"/>
                </a:cubicBezTo>
                <a:cubicBezTo>
                  <a:pt x="1616" y="104"/>
                  <a:pt x="1668" y="224"/>
                  <a:pt x="1720" y="344"/>
                </a:cubicBezTo>
              </a:path>
            </a:pathLst>
          </a:custGeom>
          <a:noFill/>
          <a:ln w="12700" cap="flat"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0" name="Line 20"/>
          <p:cNvSpPr>
            <a:spLocks noChangeShapeType="1"/>
          </p:cNvSpPr>
          <p:nvPr/>
        </p:nvSpPr>
        <p:spPr bwMode="auto">
          <a:xfrm flipV="1">
            <a:off x="6477000" y="4419600"/>
            <a:ext cx="228600" cy="4572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1" name="Line 21"/>
          <p:cNvSpPr>
            <a:spLocks noChangeShapeType="1"/>
          </p:cNvSpPr>
          <p:nvPr/>
        </p:nvSpPr>
        <p:spPr bwMode="auto">
          <a:xfrm flipV="1">
            <a:off x="6553200" y="4419600"/>
            <a:ext cx="1066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2" name="Line 22"/>
          <p:cNvSpPr>
            <a:spLocks noChangeShapeType="1"/>
          </p:cNvSpPr>
          <p:nvPr/>
        </p:nvSpPr>
        <p:spPr bwMode="auto">
          <a:xfrm>
            <a:off x="6553200" y="5105400"/>
            <a:ext cx="15240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3" name="Line 23"/>
          <p:cNvSpPr>
            <a:spLocks noChangeShapeType="1"/>
          </p:cNvSpPr>
          <p:nvPr/>
        </p:nvSpPr>
        <p:spPr bwMode="auto">
          <a:xfrm>
            <a:off x="6477000" y="5105400"/>
            <a:ext cx="1447800" cy="914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4" name="Line 24"/>
          <p:cNvSpPr>
            <a:spLocks noChangeShapeType="1"/>
          </p:cNvSpPr>
          <p:nvPr/>
        </p:nvSpPr>
        <p:spPr bwMode="auto">
          <a:xfrm>
            <a:off x="6400800" y="5181600"/>
            <a:ext cx="762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5" name="Line 25"/>
          <p:cNvSpPr>
            <a:spLocks noChangeShapeType="1"/>
          </p:cNvSpPr>
          <p:nvPr/>
        </p:nvSpPr>
        <p:spPr bwMode="auto">
          <a:xfrm>
            <a:off x="6477000" y="5181600"/>
            <a:ext cx="762000" cy="10668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6" name="Line 26"/>
          <p:cNvSpPr>
            <a:spLocks noChangeShapeType="1"/>
          </p:cNvSpPr>
          <p:nvPr/>
        </p:nvSpPr>
        <p:spPr bwMode="auto">
          <a:xfrm>
            <a:off x="7010400" y="42672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7" name="Line 27"/>
          <p:cNvSpPr>
            <a:spLocks noChangeShapeType="1"/>
          </p:cNvSpPr>
          <p:nvPr/>
        </p:nvSpPr>
        <p:spPr bwMode="auto">
          <a:xfrm>
            <a:off x="6934200" y="4343400"/>
            <a:ext cx="121920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8" name="Line 28"/>
          <p:cNvSpPr>
            <a:spLocks noChangeShapeType="1"/>
          </p:cNvSpPr>
          <p:nvPr/>
        </p:nvSpPr>
        <p:spPr bwMode="auto">
          <a:xfrm>
            <a:off x="6934200" y="4419600"/>
            <a:ext cx="1143000" cy="1524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9" name="Line 29"/>
          <p:cNvSpPr>
            <a:spLocks noChangeShapeType="1"/>
          </p:cNvSpPr>
          <p:nvPr/>
        </p:nvSpPr>
        <p:spPr bwMode="auto">
          <a:xfrm>
            <a:off x="6858000" y="4419600"/>
            <a:ext cx="381000" cy="18288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0" name="Line 30"/>
          <p:cNvSpPr>
            <a:spLocks noChangeShapeType="1"/>
          </p:cNvSpPr>
          <p:nvPr/>
        </p:nvSpPr>
        <p:spPr bwMode="auto">
          <a:xfrm flipH="1">
            <a:off x="6553200" y="4419600"/>
            <a:ext cx="228600" cy="1295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1" name="Line 31"/>
          <p:cNvSpPr>
            <a:spLocks noChangeShapeType="1"/>
          </p:cNvSpPr>
          <p:nvPr/>
        </p:nvSpPr>
        <p:spPr bwMode="auto">
          <a:xfrm>
            <a:off x="7772400" y="4343400"/>
            <a:ext cx="4572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2" name="Line 32"/>
          <p:cNvSpPr>
            <a:spLocks noChangeShapeType="1"/>
          </p:cNvSpPr>
          <p:nvPr/>
        </p:nvSpPr>
        <p:spPr bwMode="auto">
          <a:xfrm>
            <a:off x="7696200" y="4419600"/>
            <a:ext cx="381000" cy="1524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3" name="Line 33"/>
          <p:cNvSpPr>
            <a:spLocks noChangeShapeType="1"/>
          </p:cNvSpPr>
          <p:nvPr/>
        </p:nvSpPr>
        <p:spPr bwMode="auto">
          <a:xfrm flipH="1">
            <a:off x="6705600" y="5257800"/>
            <a:ext cx="14478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4" name="Line 34"/>
          <p:cNvSpPr>
            <a:spLocks noChangeShapeType="1"/>
          </p:cNvSpPr>
          <p:nvPr/>
        </p:nvSpPr>
        <p:spPr bwMode="auto">
          <a:xfrm>
            <a:off x="6705600" y="5867400"/>
            <a:ext cx="1219200" cy="228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p new">
  <a:themeElements>
    <a:clrScheme name="">
      <a:dk1>
        <a:srgbClr val="000000"/>
      </a:dk1>
      <a:lt1>
        <a:srgbClr val="FFFFFF"/>
      </a:lt1>
      <a:dk2>
        <a:srgbClr val="3333FF"/>
      </a:dk2>
      <a:lt2>
        <a:srgbClr val="777777"/>
      </a:lt2>
      <a:accent1>
        <a:srgbClr val="3333FF"/>
      </a:accent1>
      <a:accent2>
        <a:srgbClr val="3333FF"/>
      </a:accent2>
      <a:accent3>
        <a:srgbClr val="FFFFFF"/>
      </a:accent3>
      <a:accent4>
        <a:srgbClr val="000000"/>
      </a:accent4>
      <a:accent5>
        <a:srgbClr val="ADADFF"/>
      </a:accent5>
      <a:accent6>
        <a:srgbClr val="2D2DE7"/>
      </a:accent6>
      <a:hlink>
        <a:srgbClr val="000000"/>
      </a:hlink>
      <a:folHlink>
        <a:srgbClr val="0099CC"/>
      </a:folHlink>
    </a:clrScheme>
    <a:fontScheme name="hp new">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accent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accent1"/>
            </a:solidFill>
            <a:effectLst/>
            <a:latin typeface="Times New Roman" pitchFamily="18" charset="0"/>
          </a:defRPr>
        </a:defPPr>
      </a:lstStyle>
    </a:lnDef>
  </a:objectDefaults>
  <a:extraClrSchemeLst>
    <a:extraClrScheme>
      <a:clrScheme name="hp new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hp new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hp new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hp new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Designs\hp new.pot</Template>
  <TotalTime>9241</TotalTime>
  <Words>2148</Words>
  <Application>Microsoft Office PowerPoint</Application>
  <PresentationFormat>Custom</PresentationFormat>
  <Paragraphs>460</Paragraphs>
  <Slides>34</Slides>
  <Notes>10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4" baseType="lpstr">
      <vt:lpstr>ＭＳ Ｐゴシック</vt:lpstr>
      <vt:lpstr>Arial</vt:lpstr>
      <vt:lpstr>Hewlett</vt:lpstr>
      <vt:lpstr>Monotype Sorts</vt:lpstr>
      <vt:lpstr>Tahoma</vt:lpstr>
      <vt:lpstr>Times New Roman</vt:lpstr>
      <vt:lpstr>Verdana</vt:lpstr>
      <vt:lpstr>Wingdings</vt:lpstr>
      <vt:lpstr>hp new</vt:lpstr>
      <vt:lpstr>Chart</vt:lpstr>
      <vt:lpstr>EECS 583 – Class 16 Register Allocation &amp; Automatic Parallelization Intro</vt:lpstr>
      <vt:lpstr>Announcements + Reading Material</vt:lpstr>
      <vt:lpstr>Register Allocation: Problem Definition</vt:lpstr>
      <vt:lpstr>Live Range</vt:lpstr>
      <vt:lpstr>Example – Constructing Live Ranges</vt:lpstr>
      <vt:lpstr>Merging Live Ranges</vt:lpstr>
      <vt:lpstr>Example – Merging Live Ranges</vt:lpstr>
      <vt:lpstr>Interference</vt:lpstr>
      <vt:lpstr>Example – Interference Graph</vt:lpstr>
      <vt:lpstr>Graph Coloring</vt:lpstr>
      <vt:lpstr>Coloring Algorithm</vt:lpstr>
      <vt:lpstr>Example – Finding Number of Needed Colors</vt:lpstr>
      <vt:lpstr>Example – Do a 3-Coloring</vt:lpstr>
      <vt:lpstr>Example – Do a 3-Coloring (2)</vt:lpstr>
      <vt:lpstr>Example – Do a 3-Coloring (3)</vt:lpstr>
      <vt:lpstr>Example – Do a 3-Coloring (4)</vt:lpstr>
      <vt:lpstr>Example – Do a 3-Coloring (5)</vt:lpstr>
      <vt:lpstr>Example – Do a 3-Coloring (6)</vt:lpstr>
      <vt:lpstr>Example – Do a 3-Coloring (7)</vt:lpstr>
      <vt:lpstr>Example – Do a 3-Coloring (8)</vt:lpstr>
      <vt:lpstr> Automatic Parallelization of Single Threaded Applications</vt:lpstr>
      <vt:lpstr>Reading Material</vt:lpstr>
      <vt:lpstr>Moore’s Law</vt:lpstr>
      <vt:lpstr>What about Parallel Programming? –or-  What is Good About the Sequential Model?</vt:lpstr>
      <vt:lpstr>Compilers are the Answer? - Proebsting’s Law</vt:lpstr>
      <vt:lpstr>Can We Automatically Convert Single-threaded Programs into Multi-threaded?</vt:lpstr>
      <vt:lpstr>Loop Level Parallelization</vt:lpstr>
      <vt:lpstr>DOALL Loop Coverage </vt:lpstr>
      <vt:lpstr>What’s the Problem?</vt:lpstr>
      <vt:lpstr>DOALL Coverage – Provable and Profiled</vt:lpstr>
      <vt:lpstr>What’s the Next Problem?</vt:lpstr>
      <vt:lpstr>We Know How to Break Some of These Dependences – Recall ILP Optimizations</vt:lpstr>
      <vt:lpstr>Data Dependences Inhibit Parallelization</vt:lpstr>
      <vt:lpstr>To Be Continued … </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583 Lecture Notes</dc:title>
  <dc:creator>Scott Mahlke</dc:creator>
  <cp:lastModifiedBy>mahlke</cp:lastModifiedBy>
  <cp:revision>247</cp:revision>
  <cp:lastPrinted>2001-10-18T06:50:13Z</cp:lastPrinted>
  <dcterms:created xsi:type="dcterms:W3CDTF">1999-01-24T07:45:10Z</dcterms:created>
  <dcterms:modified xsi:type="dcterms:W3CDTF">2021-11-08T02:43:33Z</dcterms:modified>
</cp:coreProperties>
</file>