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603" r:id="rId3"/>
    <p:sldId id="683" r:id="rId4"/>
    <p:sldId id="681" r:id="rId5"/>
    <p:sldId id="682" r:id="rId6"/>
    <p:sldId id="659" r:id="rId7"/>
    <p:sldId id="665" r:id="rId8"/>
    <p:sldId id="666" r:id="rId9"/>
    <p:sldId id="667" r:id="rId10"/>
    <p:sldId id="668" r:id="rId11"/>
    <p:sldId id="673" r:id="rId12"/>
    <p:sldId id="684" r:id="rId13"/>
    <p:sldId id="697" r:id="rId14"/>
    <p:sldId id="685" r:id="rId15"/>
    <p:sldId id="675" r:id="rId16"/>
    <p:sldId id="676" r:id="rId17"/>
    <p:sldId id="677" r:id="rId18"/>
    <p:sldId id="688" r:id="rId19"/>
    <p:sldId id="689" r:id="rId20"/>
    <p:sldId id="690" r:id="rId21"/>
    <p:sldId id="687" r:id="rId22"/>
    <p:sldId id="698" r:id="rId23"/>
    <p:sldId id="691" r:id="rId24"/>
    <p:sldId id="693" r:id="rId25"/>
    <p:sldId id="699" r:id="rId26"/>
    <p:sldId id="692" r:id="rId27"/>
    <p:sldId id="679" r:id="rId28"/>
    <p:sldId id="680" r:id="rId29"/>
    <p:sldId id="695" r:id="rId30"/>
    <p:sldId id="696" r:id="rId31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068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65F0833C-6DE8-45FB-B626-CD4C4B13A4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419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0EA5C48-F12C-4DDD-BA5F-76BF48436E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333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838BE8-D41B-41B7-A159-CB6F259E8CEA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44110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DD1B841-268A-4AFD-9A1C-C8CFC2F9C0F1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385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7099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1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38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16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7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9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2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8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1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25E028D9-E0BC-4B62-B434-A27A1B183AF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15</a:t>
            </a:r>
            <a:br>
              <a:rPr lang="en-US" altLang="en-US" sz="4800" dirty="0" smtClean="0"/>
            </a:br>
            <a:r>
              <a:rPr lang="en-US" altLang="en-US" sz="4800" dirty="0" smtClean="0"/>
              <a:t>Exam Review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November 1, 2021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" y="3808413"/>
            <a:ext cx="9385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3300"/>
                </a:solidFill>
              </a:rPr>
              <a:t>r3[-1] = load(r1[0]) if p1[0]; r4[-1] = r3[-1] * 26 if p1[2]; store (r2[0], r4[-1]) if p1[5]; r1[-1] = r1[0] + 4 if p1[0]; r2[-1] = r2[0] + 4 if p1[5]; </a:t>
            </a:r>
            <a:r>
              <a:rPr lang="en-US" altLang="en-US" sz="1200" dirty="0" err="1" smtClean="0">
                <a:solidFill>
                  <a:srgbClr val="FF3300"/>
                </a:solidFill>
              </a:rPr>
              <a:t>brlc</a:t>
            </a:r>
            <a:r>
              <a:rPr lang="en-US" altLang="en-US" sz="1200" dirty="0" smtClean="0">
                <a:solidFill>
                  <a:srgbClr val="FF3300"/>
                </a:solidFill>
              </a:rPr>
              <a:t> </a:t>
            </a:r>
            <a:r>
              <a:rPr lang="en-US" altLang="en-US" sz="1200" dirty="0">
                <a:solidFill>
                  <a:srgbClr val="FF3300"/>
                </a:solidFill>
              </a:rPr>
              <a:t>Loop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579813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Loop: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93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LC = 99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1000" y="3810000"/>
            <a:ext cx="929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27125" y="1790700"/>
            <a:ext cx="7264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The final loop consists of a single MultiOp containing 6 operations,</a:t>
            </a:r>
          </a:p>
          <a:p>
            <a:r>
              <a:rPr lang="en-US" altLang="en-US">
                <a:solidFill>
                  <a:srgbClr val="FF3300"/>
                </a:solidFill>
              </a:rPr>
              <a:t>each predicated on the appropriate staging predicate.  Note register allocation</a:t>
            </a:r>
          </a:p>
          <a:p>
            <a:r>
              <a:rPr lang="en-US" altLang="en-US">
                <a:solidFill>
                  <a:srgbClr val="FF3300"/>
                </a:solidFill>
              </a:rPr>
              <a:t>still needs to be performed.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smtClean="0"/>
              <a:t>Exam Review</a:t>
            </a:r>
          </a:p>
        </p:txBody>
      </p:sp>
      <p:sp>
        <p:nvSpPr>
          <p:cNvPr id="28675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Virtual Exam Logistics (see piazza for more details)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153400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Wednesday </a:t>
            </a:r>
            <a:r>
              <a:rPr lang="en-US" altLang="en-US" dirty="0" smtClean="0"/>
              <a:t>Nov </a:t>
            </a:r>
            <a:r>
              <a:rPr lang="en-US" altLang="en-US" dirty="0" smtClean="0"/>
              <a:t>3</a:t>
            </a:r>
            <a:endParaRPr lang="en-US" altLang="en-US" dirty="0" smtClean="0"/>
          </a:p>
          <a:p>
            <a:r>
              <a:rPr lang="en-US" altLang="en-US" dirty="0" smtClean="0"/>
              <a:t>10:30-12:15 + 30 </a:t>
            </a:r>
            <a:r>
              <a:rPr lang="en-US" altLang="en-US" dirty="0" err="1" smtClean="0"/>
              <a:t>mins</a:t>
            </a:r>
            <a:r>
              <a:rPr lang="en-US" altLang="en-US" dirty="0" smtClean="0"/>
              <a:t> for logistics</a:t>
            </a:r>
            <a:endParaRPr lang="en-US" altLang="en-US" dirty="0" smtClean="0"/>
          </a:p>
          <a:p>
            <a:r>
              <a:rPr lang="en-US" altLang="en-US" dirty="0" err="1" smtClean="0"/>
              <a:t>Gradescope</a:t>
            </a:r>
            <a:r>
              <a:rPr lang="en-US" altLang="en-US" dirty="0" smtClean="0"/>
              <a:t> to distribute/collect exams, accessible via canvas</a:t>
            </a:r>
          </a:p>
          <a:p>
            <a:r>
              <a:rPr lang="en-US" altLang="en-US" dirty="0" smtClean="0"/>
              <a:t>Steps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Download, take exam, scan &amp; submit</a:t>
            </a:r>
          </a:p>
          <a:p>
            <a:pPr lvl="2"/>
            <a:r>
              <a:rPr lang="en-US" altLang="en-US" dirty="0" smtClean="0"/>
              <a:t>Print out and write on exam sheets</a:t>
            </a:r>
          </a:p>
          <a:p>
            <a:pPr lvl="2"/>
            <a:r>
              <a:rPr lang="en-US" altLang="en-US" dirty="0" smtClean="0"/>
              <a:t>Just write answers on paper</a:t>
            </a:r>
          </a:p>
          <a:p>
            <a:pPr lvl="2"/>
            <a:r>
              <a:rPr lang="en-US" altLang="en-US" dirty="0" smtClean="0"/>
              <a:t>Use electronic method (</a:t>
            </a:r>
            <a:r>
              <a:rPr lang="en-US" altLang="en-US" dirty="0" err="1" smtClean="0"/>
              <a:t>ie</a:t>
            </a:r>
            <a:r>
              <a:rPr lang="en-US" altLang="en-US" dirty="0" smtClean="0"/>
              <a:t> tablet) to create electronic answers</a:t>
            </a:r>
          </a:p>
          <a:p>
            <a:pPr lvl="1"/>
            <a:r>
              <a:rPr lang="en-US" altLang="en-US" dirty="0" smtClean="0"/>
              <a:t>Exam itself should </a:t>
            </a:r>
            <a:r>
              <a:rPr lang="en-US" altLang="en-US" dirty="0" smtClean="0"/>
              <a:t>take &lt; 2 </a:t>
            </a:r>
            <a:r>
              <a:rPr lang="en-US" altLang="en-US" dirty="0" err="1" smtClean="0"/>
              <a:t>hrs</a:t>
            </a:r>
            <a:r>
              <a:rPr lang="en-US" altLang="en-US" dirty="0" smtClean="0"/>
              <a:t> (1.5 </a:t>
            </a:r>
            <a:r>
              <a:rPr lang="en-US" altLang="en-US" dirty="0" err="1" smtClean="0"/>
              <a:t>hrs</a:t>
            </a:r>
            <a:r>
              <a:rPr lang="en-US" altLang="en-US" dirty="0" smtClean="0"/>
              <a:t> most likely)</a:t>
            </a:r>
          </a:p>
          <a:p>
            <a:pPr lvl="1"/>
            <a:r>
              <a:rPr lang="en-US" altLang="en-US" dirty="0" smtClean="0"/>
              <a:t>So </a:t>
            </a:r>
            <a:r>
              <a:rPr lang="en-US" altLang="en-US" dirty="0" smtClean="0"/>
              <a:t>lots of slack time to deal with difficulties, but email course staff if you run into problems</a:t>
            </a:r>
          </a:p>
          <a:p>
            <a:r>
              <a:rPr lang="en-US" altLang="en-US" dirty="0" smtClean="0"/>
              <a:t>Use piazza to ask questions during the exam</a:t>
            </a:r>
          </a:p>
          <a:p>
            <a:pPr lvl="1"/>
            <a:r>
              <a:rPr lang="en-US" altLang="en-US" dirty="0" smtClean="0"/>
              <a:t>We will answer ASAP.  Be sure to read others questions before posting your own.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6006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In-person </a:t>
            </a:r>
            <a:r>
              <a:rPr lang="en-US" altLang="en-US" dirty="0" smtClean="0"/>
              <a:t>Exam </a:t>
            </a:r>
            <a:r>
              <a:rPr lang="en-US" altLang="en-US" dirty="0" smtClean="0"/>
              <a:t>Logistics</a:t>
            </a:r>
            <a:endParaRPr lang="en-US" alt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153400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Wednesday </a:t>
            </a:r>
            <a:r>
              <a:rPr lang="en-US" altLang="en-US" dirty="0" smtClean="0"/>
              <a:t>Nov </a:t>
            </a:r>
            <a:r>
              <a:rPr lang="en-US" altLang="en-US" dirty="0" smtClean="0"/>
              <a:t>3 – 1500 EECS</a:t>
            </a:r>
            <a:endParaRPr lang="en-US" altLang="en-US" dirty="0" smtClean="0"/>
          </a:p>
          <a:p>
            <a:r>
              <a:rPr lang="en-US" altLang="en-US" dirty="0" smtClean="0"/>
              <a:t>10:30-12:15 + 15 </a:t>
            </a:r>
            <a:r>
              <a:rPr lang="en-US" altLang="en-US" dirty="0" err="1" smtClean="0"/>
              <a:t>mins</a:t>
            </a:r>
            <a:r>
              <a:rPr lang="en-US" altLang="en-US" dirty="0" smtClean="0"/>
              <a:t> for logistics</a:t>
            </a:r>
            <a:endParaRPr lang="en-US" altLang="en-US" dirty="0" smtClean="0"/>
          </a:p>
          <a:p>
            <a:r>
              <a:rPr lang="en-US" altLang="en-US" dirty="0" smtClean="0"/>
              <a:t>Printed exams available in classroom</a:t>
            </a:r>
            <a:endParaRPr lang="en-US" altLang="en-US" dirty="0" smtClean="0"/>
          </a:p>
          <a:p>
            <a:r>
              <a:rPr lang="en-US" altLang="en-US" dirty="0" smtClean="0"/>
              <a:t>Steps – Normal pre-COVID exam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Exam </a:t>
            </a:r>
            <a:r>
              <a:rPr lang="en-US" altLang="en-US" dirty="0" smtClean="0"/>
              <a:t>itself should </a:t>
            </a:r>
            <a:r>
              <a:rPr lang="en-US" altLang="en-US" dirty="0" smtClean="0"/>
              <a:t>take &lt; 2 </a:t>
            </a:r>
            <a:r>
              <a:rPr lang="en-US" altLang="en-US" dirty="0" err="1" smtClean="0"/>
              <a:t>hrs</a:t>
            </a:r>
            <a:r>
              <a:rPr lang="en-US" altLang="en-US" dirty="0" smtClean="0"/>
              <a:t> (1.5 </a:t>
            </a:r>
            <a:r>
              <a:rPr lang="en-US" altLang="en-US" dirty="0" err="1" smtClean="0"/>
              <a:t>hrs</a:t>
            </a:r>
            <a:r>
              <a:rPr lang="en-US" altLang="en-US" dirty="0" smtClean="0"/>
              <a:t> most likely)</a:t>
            </a:r>
          </a:p>
          <a:p>
            <a:pPr lvl="1"/>
            <a:r>
              <a:rPr lang="en-US" altLang="en-US" dirty="0" smtClean="0"/>
              <a:t>Course staff will be outside 1500 EECS to answer questions</a:t>
            </a:r>
          </a:p>
        </p:txBody>
      </p:sp>
    </p:spTree>
    <p:extLst>
      <p:ext uri="{BB962C8B-B14F-4D97-AF65-F5344CB8AC3E}">
        <p14:creationId xmlns:p14="http://schemas.microsoft.com/office/powerpoint/2010/main" val="1600164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to Expect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Exam format</a:t>
            </a:r>
          </a:p>
          <a:p>
            <a:pPr lvl="1"/>
            <a:r>
              <a:rPr lang="en-US" altLang="en-US" sz="1800" dirty="0" smtClean="0"/>
              <a:t>Open notes, open internet</a:t>
            </a:r>
          </a:p>
          <a:p>
            <a:pPr lvl="1"/>
            <a:r>
              <a:rPr lang="en-US" altLang="en-US" sz="1800" dirty="0" smtClean="0"/>
              <a:t>Apply techniques we discussed in class </a:t>
            </a:r>
          </a:p>
          <a:p>
            <a:pPr lvl="1"/>
            <a:r>
              <a:rPr lang="en-US" altLang="en-US" sz="1800" dirty="0" smtClean="0"/>
              <a:t>Reason about solving compiler problems – how/why things are done</a:t>
            </a:r>
          </a:p>
          <a:p>
            <a:pPr lvl="1"/>
            <a:r>
              <a:rPr lang="en-US" altLang="en-US" sz="1800" dirty="0" smtClean="0"/>
              <a:t>A couple of thinking problems</a:t>
            </a:r>
          </a:p>
          <a:p>
            <a:pPr lvl="1"/>
            <a:r>
              <a:rPr lang="en-US" altLang="en-US" sz="1800" dirty="0" smtClean="0"/>
              <a:t>No LLVM code</a:t>
            </a:r>
          </a:p>
          <a:p>
            <a:r>
              <a:rPr lang="en-US" altLang="en-US" sz="2200" dirty="0" smtClean="0"/>
              <a:t>Honor code and cheating</a:t>
            </a:r>
          </a:p>
          <a:p>
            <a:pPr lvl="1"/>
            <a:r>
              <a:rPr lang="en-US" altLang="en-US" sz="1800" dirty="0" smtClean="0"/>
              <a:t>Must sign honor code acknowledging that you have neither given no received aid on the exam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Please do not share answers or talk to other students during the exam</a:t>
            </a:r>
          </a:p>
          <a:p>
            <a:pPr lvl="1"/>
            <a:r>
              <a:rPr lang="en-US" altLang="en-US" sz="1800" dirty="0" smtClean="0"/>
              <a:t>Graduate class, so we don’t expect cheating to be an issue</a:t>
            </a:r>
          </a:p>
          <a:p>
            <a:pPr lvl="2"/>
            <a:r>
              <a:rPr lang="en-US" altLang="en-US" sz="1600" dirty="0" smtClean="0"/>
              <a:t>But we will investigate any anomalies that arise</a:t>
            </a:r>
          </a:p>
        </p:txBody>
      </p:sp>
    </p:spTree>
    <p:extLst>
      <p:ext uri="{BB962C8B-B14F-4D97-AF65-F5344CB8AC3E}">
        <p14:creationId xmlns:p14="http://schemas.microsoft.com/office/powerpoint/2010/main" val="2464426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Studying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1489075"/>
            <a:ext cx="8431212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100" dirty="0"/>
              <a:t>5</a:t>
            </a:r>
            <a:r>
              <a:rPr lang="en-US" altLang="en-US" sz="2100" dirty="0" smtClean="0"/>
              <a:t> </a:t>
            </a:r>
            <a:r>
              <a:rPr lang="en-US" altLang="en-US" sz="2100" dirty="0" smtClean="0"/>
              <a:t>exams (F12-F13, F18, </a:t>
            </a:r>
            <a:r>
              <a:rPr lang="en-US" altLang="en-US" sz="2100" dirty="0" smtClean="0"/>
              <a:t>F19, F20) </a:t>
            </a:r>
            <a:r>
              <a:rPr lang="en-US" altLang="en-US" sz="2100" dirty="0" smtClean="0"/>
              <a:t>are posted on the course website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Note – Past exams may not accurately predict future exams!!</a:t>
            </a:r>
          </a:p>
          <a:p>
            <a:pPr lvl="1"/>
            <a:r>
              <a:rPr lang="en-US" altLang="en-US" sz="1800" dirty="0" err="1" smtClean="0">
                <a:solidFill>
                  <a:srgbClr val="FF0000"/>
                </a:solidFill>
              </a:rPr>
              <a:t>Fomat</a:t>
            </a:r>
            <a:r>
              <a:rPr lang="en-US" altLang="en-US" sz="1800" dirty="0" smtClean="0">
                <a:solidFill>
                  <a:srgbClr val="FF0000"/>
                </a:solidFill>
              </a:rPr>
              <a:t> and length will be similar</a:t>
            </a:r>
            <a:endParaRPr lang="en-US" altLang="en-US" sz="2100" dirty="0" smtClean="0"/>
          </a:p>
          <a:p>
            <a:r>
              <a:rPr lang="en-US" altLang="en-US" sz="2100" dirty="0" smtClean="0"/>
              <a:t>Preparing yourself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Yes, you should study even though its open notes</a:t>
            </a:r>
          </a:p>
          <a:p>
            <a:pPr lvl="2"/>
            <a:r>
              <a:rPr lang="en-US" altLang="en-US" sz="1600" dirty="0" smtClean="0"/>
              <a:t>Lots of material that you have likely forgotten from early this semester</a:t>
            </a:r>
          </a:p>
          <a:p>
            <a:pPr lvl="2"/>
            <a:r>
              <a:rPr lang="en-US" altLang="en-US" sz="1600" dirty="0" smtClean="0"/>
              <a:t>Refresh your memories, especially the old topics</a:t>
            </a:r>
          </a:p>
          <a:p>
            <a:pPr lvl="2"/>
            <a:r>
              <a:rPr lang="en-US" altLang="en-US" sz="1600" dirty="0" smtClean="0"/>
              <a:t>No memorization required, but you need to be familiar with the material to finish the exam</a:t>
            </a:r>
            <a:endParaRPr lang="en-US" altLang="en-US" dirty="0" smtClean="0"/>
          </a:p>
          <a:p>
            <a:pPr lvl="1"/>
            <a:r>
              <a:rPr lang="en-US" altLang="en-US" sz="1800" dirty="0" smtClean="0"/>
              <a:t>Go through lecture notes, especially the examples!</a:t>
            </a:r>
          </a:p>
          <a:p>
            <a:pPr lvl="1"/>
            <a:r>
              <a:rPr lang="en-US" altLang="en-US" sz="1800" dirty="0" smtClean="0"/>
              <a:t>If you are confused on a topic, go through the reading</a:t>
            </a:r>
          </a:p>
          <a:p>
            <a:pPr lvl="1"/>
            <a:r>
              <a:rPr lang="en-US" altLang="en-US" sz="1800" dirty="0" smtClean="0"/>
              <a:t>Go through the practice exams (Don’t look at the answer) as the final step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 Topics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100" dirty="0" smtClean="0"/>
              <a:t>Control flow analysis</a:t>
            </a:r>
          </a:p>
          <a:p>
            <a:pPr lvl="1"/>
            <a:r>
              <a:rPr lang="en-US" altLang="en-US" sz="1800" dirty="0" smtClean="0"/>
              <a:t>Control flow graphs, Dom/</a:t>
            </a:r>
            <a:r>
              <a:rPr lang="en-US" altLang="en-US" sz="1800" dirty="0" err="1" smtClean="0"/>
              <a:t>pdom</a:t>
            </a:r>
            <a:r>
              <a:rPr lang="en-US" altLang="en-US" sz="1800" dirty="0" smtClean="0"/>
              <a:t>, Loop detection</a:t>
            </a:r>
          </a:p>
          <a:p>
            <a:pPr lvl="1"/>
            <a:r>
              <a:rPr lang="en-US" altLang="en-US" sz="1800" dirty="0" smtClean="0"/>
              <a:t>Trace selection, superblocks</a:t>
            </a:r>
          </a:p>
          <a:p>
            <a:r>
              <a:rPr lang="en-US" altLang="en-US" sz="2100" dirty="0" smtClean="0"/>
              <a:t>Predicated execution</a:t>
            </a:r>
          </a:p>
          <a:p>
            <a:pPr lvl="1"/>
            <a:r>
              <a:rPr lang="en-US" altLang="en-US" sz="1800" dirty="0" smtClean="0"/>
              <a:t>Control dependence analysis, if-conversion</a:t>
            </a:r>
          </a:p>
          <a:p>
            <a:r>
              <a:rPr lang="en-US" altLang="en-US" sz="2100" dirty="0" smtClean="0"/>
              <a:t>Dataflow analysis</a:t>
            </a:r>
          </a:p>
          <a:p>
            <a:pPr lvl="1"/>
            <a:r>
              <a:rPr lang="en-US" altLang="en-US" sz="1800" dirty="0" smtClean="0"/>
              <a:t>Liveness, reaching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, DU/UD chains,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/</a:t>
            </a:r>
            <a:r>
              <a:rPr lang="en-US" altLang="en-US" sz="1800" dirty="0" err="1" smtClean="0"/>
              <a:t>exprs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Static single </a:t>
            </a:r>
            <a:r>
              <a:rPr lang="en-US" altLang="en-US" sz="1800" dirty="0" smtClean="0"/>
              <a:t>assignment – </a:t>
            </a:r>
            <a:r>
              <a:rPr lang="en-US" altLang="en-US" sz="1800" dirty="0" smtClean="0">
                <a:solidFill>
                  <a:srgbClr val="FF0000"/>
                </a:solidFill>
              </a:rPr>
              <a:t>Make sure you understand SSA!</a:t>
            </a:r>
            <a:endParaRPr lang="en-US" altLang="en-US" sz="1800" dirty="0" smtClean="0">
              <a:solidFill>
                <a:srgbClr val="FF0000"/>
              </a:solidFill>
            </a:endParaRPr>
          </a:p>
          <a:p>
            <a:r>
              <a:rPr lang="en-US" altLang="en-US" sz="2100" dirty="0" smtClean="0"/>
              <a:t>Optimizations</a:t>
            </a:r>
          </a:p>
          <a:p>
            <a:pPr lvl="1"/>
            <a:r>
              <a:rPr lang="en-US" altLang="en-US" sz="1800" dirty="0" smtClean="0"/>
              <a:t>Classical: Dead code </a:t>
            </a:r>
            <a:r>
              <a:rPr lang="en-US" altLang="en-US" sz="1800" dirty="0" err="1" smtClean="0"/>
              <a:t>elim</a:t>
            </a:r>
            <a:r>
              <a:rPr lang="en-US" altLang="en-US" sz="1800" dirty="0" smtClean="0"/>
              <a:t>, constant/copy prop, CSE, LICM, induction variable strength reduction</a:t>
            </a:r>
          </a:p>
          <a:p>
            <a:pPr lvl="1"/>
            <a:r>
              <a:rPr lang="en-US" altLang="en-US" sz="1800" dirty="0" smtClean="0"/>
              <a:t>ILP optimizations - unrolling, tree height reduction, induction/accumulator expansion – </a:t>
            </a:r>
            <a:r>
              <a:rPr lang="en-US" altLang="en-US" sz="1800" dirty="0" smtClean="0">
                <a:solidFill>
                  <a:srgbClr val="FF0000"/>
                </a:solidFill>
              </a:rPr>
              <a:t>Just understand the concepts</a:t>
            </a:r>
          </a:p>
          <a:p>
            <a:pPr lvl="1"/>
            <a:r>
              <a:rPr lang="en-US" altLang="en-US" sz="1800" dirty="0" smtClean="0"/>
              <a:t>Speculative optimization – like HW2</a:t>
            </a:r>
          </a:p>
          <a:p>
            <a:endParaRPr lang="en-US" altLang="en-US" sz="21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 Topics - Continued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Acyclic scheduling</a:t>
            </a:r>
          </a:p>
          <a:p>
            <a:pPr lvl="1"/>
            <a:r>
              <a:rPr lang="en-US" altLang="en-US" dirty="0" smtClean="0"/>
              <a:t>Dependence graphs, 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/Slack, list scheduling</a:t>
            </a:r>
          </a:p>
          <a:p>
            <a:pPr lvl="1"/>
            <a:r>
              <a:rPr lang="en-US" altLang="en-US" dirty="0" smtClean="0"/>
              <a:t>Code motion across branches, speculation, exceptions</a:t>
            </a:r>
          </a:p>
          <a:p>
            <a:r>
              <a:rPr lang="en-US" altLang="en-US" dirty="0" smtClean="0"/>
              <a:t>Software pipelining</a:t>
            </a:r>
          </a:p>
          <a:p>
            <a:pPr lvl="1"/>
            <a:r>
              <a:rPr lang="en-US" altLang="en-US" dirty="0" smtClean="0"/>
              <a:t>DSA form, </a:t>
            </a:r>
            <a:r>
              <a:rPr lang="en-US" altLang="en-US" dirty="0" err="1" smtClean="0"/>
              <a:t>ResMII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RecMII</a:t>
            </a:r>
            <a:r>
              <a:rPr lang="en-US" altLang="en-US" dirty="0" smtClean="0"/>
              <a:t>, modulo scheduling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Make sure you can modulo schedule a loop!</a:t>
            </a:r>
          </a:p>
          <a:p>
            <a:pPr lvl="1"/>
            <a:r>
              <a:rPr lang="en-US" altLang="en-US" dirty="0" smtClean="0"/>
              <a:t>Execution control with LC, ESC</a:t>
            </a:r>
          </a:p>
          <a:p>
            <a:r>
              <a:rPr lang="en-US" altLang="en-US" dirty="0" smtClean="0"/>
              <a:t>Ignore topics we haven’t covered (that may be on old exams)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Can ignore register allocation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Can ignore automatic parallelization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I: Short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questions – a couple of minutes each</a:t>
            </a:r>
          </a:p>
          <a:p>
            <a:r>
              <a:rPr lang="en-US" dirty="0" smtClean="0"/>
              <a:t>Basic facts/trends</a:t>
            </a:r>
          </a:p>
          <a:p>
            <a:r>
              <a:rPr lang="en-US" dirty="0" smtClean="0"/>
              <a:t>Most should be obvious, but some a little thought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238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1 – Fall 2018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main difference between any-path and all-path dataflow analysis?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7887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Research Paper Presentations</a:t>
            </a:r>
          </a:p>
          <a:p>
            <a:pPr lvl="1"/>
            <a:r>
              <a:rPr lang="en-US" altLang="en-US" dirty="0" smtClean="0"/>
              <a:t>Each group sign up for 15 min slot on the EECS 583 calendar</a:t>
            </a:r>
          </a:p>
          <a:p>
            <a:pPr lvl="1"/>
            <a:r>
              <a:rPr lang="en-US" altLang="en-US" dirty="0" smtClean="0"/>
              <a:t>Nov </a:t>
            </a:r>
            <a:r>
              <a:rPr lang="en-US" altLang="en-US" dirty="0" smtClean="0"/>
              <a:t>8 </a:t>
            </a:r>
            <a:r>
              <a:rPr lang="en-US" altLang="en-US" dirty="0" smtClean="0"/>
              <a:t>– Dec </a:t>
            </a:r>
            <a:r>
              <a:rPr lang="en-US" altLang="en-US" dirty="0" smtClean="0"/>
              <a:t>6: </a:t>
            </a:r>
            <a:r>
              <a:rPr lang="en-US" altLang="en-US" dirty="0" smtClean="0"/>
              <a:t>presentations during class</a:t>
            </a:r>
          </a:p>
          <a:p>
            <a:r>
              <a:rPr lang="en-US" altLang="en-US" dirty="0" smtClean="0"/>
              <a:t>Midterm Exam</a:t>
            </a:r>
          </a:p>
          <a:p>
            <a:pPr lvl="1"/>
            <a:r>
              <a:rPr lang="en-US" altLang="en-US" dirty="0" smtClean="0"/>
              <a:t>Wednesday, </a:t>
            </a:r>
            <a:r>
              <a:rPr lang="en-US" altLang="en-US" dirty="0" smtClean="0"/>
              <a:t>Nov </a:t>
            </a:r>
            <a:r>
              <a:rPr lang="en-US" altLang="en-US" dirty="0" smtClean="0"/>
              <a:t>3, Hybrid format</a:t>
            </a:r>
          </a:p>
          <a:p>
            <a:pPr lvl="1"/>
            <a:r>
              <a:rPr lang="en-US" altLang="en-US" dirty="0" smtClean="0"/>
              <a:t>In person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10:30am-12:15pm + 15 </a:t>
            </a:r>
            <a:r>
              <a:rPr lang="en-US" altLang="en-US" dirty="0" err="1" smtClean="0"/>
              <a:t>mins</a:t>
            </a:r>
            <a:r>
              <a:rPr lang="en-US" altLang="en-US" dirty="0" smtClean="0"/>
              <a:t> extra time for logistics</a:t>
            </a:r>
          </a:p>
          <a:p>
            <a:pPr lvl="2"/>
            <a:r>
              <a:rPr lang="en-US" altLang="en-US" dirty="0" smtClean="0"/>
              <a:t>Questions answered in the hallway</a:t>
            </a:r>
            <a:endParaRPr lang="en-US" altLang="en-US" dirty="0" smtClean="0"/>
          </a:p>
          <a:p>
            <a:pPr lvl="1"/>
            <a:r>
              <a:rPr lang="en-US" altLang="en-US" sz="2200" dirty="0" smtClean="0"/>
              <a:t>Virtual</a:t>
            </a:r>
          </a:p>
          <a:p>
            <a:pPr lvl="2"/>
            <a:r>
              <a:rPr lang="en-US" altLang="en-US" dirty="0" smtClean="0"/>
              <a:t>10:30am-12:15pm + 30 </a:t>
            </a:r>
            <a:r>
              <a:rPr lang="en-US" altLang="en-US" dirty="0" err="1" smtClean="0"/>
              <a:t>mins</a:t>
            </a:r>
            <a:r>
              <a:rPr lang="en-US" altLang="en-US" dirty="0" smtClean="0"/>
              <a:t> extra time for logistics</a:t>
            </a:r>
          </a:p>
          <a:p>
            <a:pPr lvl="2"/>
            <a:r>
              <a:rPr lang="en-US" altLang="en-US" dirty="0"/>
              <a:t>Questions about exam can be posted on piazza and will be answered </a:t>
            </a:r>
            <a:r>
              <a:rPr lang="en-US" altLang="en-US" dirty="0" smtClean="0"/>
              <a:t>ASAP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Covers through modulo scheduling (last lecture), no register </a:t>
            </a:r>
            <a:r>
              <a:rPr lang="en-US" altLang="en-US" dirty="0" smtClean="0"/>
              <a:t>allocation</a:t>
            </a:r>
            <a:endParaRPr lang="en-US" altLang="en-US" sz="1800" dirty="0" smtClean="0"/>
          </a:p>
          <a:p>
            <a:pPr lvl="1">
              <a:buFontTx/>
              <a:buNone/>
            </a:pPr>
            <a:endParaRPr lang="en-US" altLang="en-US" sz="18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 3 – Fall 2018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a compiler scheduler wants to speculate an instruction, name one issue that it must consider to preserve correctness of the resulting code.</a:t>
            </a:r>
          </a:p>
        </p:txBody>
      </p:sp>
    </p:spTree>
    <p:extLst>
      <p:ext uri="{BB962C8B-B14F-4D97-AF65-F5344CB8AC3E}">
        <p14:creationId xmlns:p14="http://schemas.microsoft.com/office/powerpoint/2010/main" val="3806032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 – Fall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any instruction in a basic block is scheduled later than its </a:t>
            </a:r>
            <a:r>
              <a:rPr lang="en-US" dirty="0" err="1"/>
              <a:t>Lstart</a:t>
            </a:r>
            <a:r>
              <a:rPr lang="en-US" dirty="0"/>
              <a:t>, then the schedule length for the basic block will be longer than the critical path length.  Is the preceding statement True or False?  Explain your answer</a:t>
            </a:r>
          </a:p>
        </p:txBody>
      </p:sp>
    </p:spTree>
    <p:extLst>
      <p:ext uri="{BB962C8B-B14F-4D97-AF65-F5344CB8AC3E}">
        <p14:creationId xmlns:p14="http://schemas.microsoft.com/office/powerpoint/2010/main" val="742912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2 </a:t>
            </a:r>
            <a:r>
              <a:rPr lang="en-US" dirty="0" smtClean="0"/>
              <a:t>– Fall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often possible to improve the performance of a loop limited by </a:t>
            </a:r>
            <a:r>
              <a:rPr lang="en-US" dirty="0" err="1"/>
              <a:t>RecMII</a:t>
            </a:r>
            <a:r>
              <a:rPr lang="en-US" dirty="0"/>
              <a:t> by adding resources to the processor. Is the preceding statement True or False? Justify your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430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Medium/Long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Longer questions</a:t>
            </a:r>
          </a:p>
          <a:p>
            <a:pPr lvl="1"/>
            <a:r>
              <a:rPr lang="en-US" dirty="0" smtClean="0"/>
              <a:t>Problems that must be worked out: 5-10 </a:t>
            </a:r>
            <a:r>
              <a:rPr lang="en-US" dirty="0" err="1" smtClean="0"/>
              <a:t>mins</a:t>
            </a:r>
            <a:r>
              <a:rPr lang="en-US" dirty="0" smtClean="0"/>
              <a:t> each</a:t>
            </a:r>
          </a:p>
          <a:p>
            <a:pPr lvl="1"/>
            <a:r>
              <a:rPr lang="en-US" dirty="0" smtClean="0"/>
              <a:t>Some question like lecture examples</a:t>
            </a:r>
          </a:p>
          <a:p>
            <a:pPr lvl="1"/>
            <a:r>
              <a:rPr lang="en-US" dirty="0" smtClean="0"/>
              <a:t>Some question have a little twist</a:t>
            </a:r>
          </a:p>
          <a:p>
            <a:r>
              <a:rPr lang="en-US" dirty="0" smtClean="0"/>
              <a:t>Practicing problems ahead of time will make this smoother</a:t>
            </a:r>
          </a:p>
        </p:txBody>
      </p:sp>
    </p:spTree>
    <p:extLst>
      <p:ext uri="{BB962C8B-B14F-4D97-AF65-F5344CB8AC3E}">
        <p14:creationId xmlns:p14="http://schemas.microsoft.com/office/powerpoint/2010/main" val="2383630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 – Fall 2019</a:t>
            </a:r>
            <a:endParaRPr lang="en-US" dirty="0"/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819284" y="2505139"/>
            <a:ext cx="2559050" cy="2032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do{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if (a&gt;0 &amp;&amp; b&gt;0){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if (c&gt;0)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   x+=1;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else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   x+=2;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z=x/3;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}else{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y+=1;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}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}while(z&lt;100)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752" y="1642843"/>
            <a:ext cx="7327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Draw the control flow graph (CFG) and </a:t>
            </a:r>
            <a:r>
              <a:rPr lang="en-US" dirty="0" smtClean="0"/>
              <a:t>determine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i="1" dirty="0"/>
              <a:t>minimum</a:t>
            </a:r>
            <a:r>
              <a:rPr lang="en-US" dirty="0"/>
              <a:t> number of predicates required to if-convert the following code. </a:t>
            </a:r>
          </a:p>
        </p:txBody>
      </p:sp>
    </p:spTree>
    <p:extLst>
      <p:ext uri="{BB962C8B-B14F-4D97-AF65-F5344CB8AC3E}">
        <p14:creationId xmlns:p14="http://schemas.microsoft.com/office/powerpoint/2010/main" val="734943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– Fall 2020 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D66D36-D055-47AA-9202-480241ADBCE2}"/>
              </a:ext>
            </a:extLst>
          </p:cNvPr>
          <p:cNvGrpSpPr/>
          <p:nvPr/>
        </p:nvGrpSpPr>
        <p:grpSpPr>
          <a:xfrm>
            <a:off x="2895600" y="2286000"/>
            <a:ext cx="4098925" cy="4271644"/>
            <a:chOff x="502112" y="332735"/>
            <a:chExt cx="4844806" cy="4452982"/>
          </a:xfrm>
        </p:grpSpPr>
        <p:sp>
          <p:nvSpPr>
            <p:cNvPr id="5" name="Text Box 73">
              <a:extLst>
                <a:ext uri="{FF2B5EF4-FFF2-40B4-BE49-F238E27FC236}">
                  <a16:creationId xmlns:a16="http://schemas.microsoft.com/office/drawing/2014/main" id="{192C8336-CDA5-4B19-9089-3173E903C06D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834509" y="590596"/>
              <a:ext cx="1854200" cy="9729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BB1: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1: r1 = mult r2, r3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2: r4 = add r2, 10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3: r5 = div r3, 2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Text Box 73">
              <a:extLst>
                <a:ext uri="{FF2B5EF4-FFF2-40B4-BE49-F238E27FC236}">
                  <a16:creationId xmlns:a16="http://schemas.microsoft.com/office/drawing/2014/main" id="{31C5C6B5-F8BB-46B2-948D-43ACCAFE028D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2112" y="2197920"/>
              <a:ext cx="1854200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BB2: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4: r4 = mult r2, r3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5: r2 = add r1, 10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73">
              <a:extLst>
                <a:ext uri="{FF2B5EF4-FFF2-40B4-BE49-F238E27FC236}">
                  <a16:creationId xmlns:a16="http://schemas.microsoft.com/office/drawing/2014/main" id="{0992C41C-0AAC-4AD9-931F-9BB30501BB2C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492719" y="2214166"/>
              <a:ext cx="1854199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BB3: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6: r3 = add r1, r4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7: r6 = add r6, r6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73">
              <a:extLst>
                <a:ext uri="{FF2B5EF4-FFF2-40B4-BE49-F238E27FC236}">
                  <a16:creationId xmlns:a16="http://schemas.microsoft.com/office/drawing/2014/main" id="{90F2E445-17FF-404E-BC55-7BC9D075D096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979987" y="3919252"/>
              <a:ext cx="1854200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BB4: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8: r8 = div r5,3 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9: r1 = mult r2, 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10: r2 = add r2, 2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708B6DA-CDF1-45C0-89C5-A9D5C576A5BF}"/>
                </a:ext>
              </a:extLst>
            </p:cNvPr>
            <p:cNvCxnSpPr>
              <a:cxnSpLocks/>
              <a:stCxn id="5" idx="2"/>
              <a:endCxn id="6" idx="0"/>
            </p:cNvCxnSpPr>
            <p:nvPr/>
          </p:nvCxnSpPr>
          <p:spPr>
            <a:xfrm flipH="1">
              <a:off x="1429213" y="1563519"/>
              <a:ext cx="1332396" cy="63440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AB610FB-AECA-4902-82F2-161C8F97E4DC}"/>
                </a:ext>
              </a:extLst>
            </p:cNvPr>
            <p:cNvCxnSpPr>
              <a:cxnSpLocks/>
              <a:stCxn id="5" idx="2"/>
              <a:endCxn id="7" idx="0"/>
            </p:cNvCxnSpPr>
            <p:nvPr/>
          </p:nvCxnSpPr>
          <p:spPr>
            <a:xfrm>
              <a:off x="2761609" y="1563519"/>
              <a:ext cx="1658210" cy="6506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D47BA872-008D-49D3-BCAC-8011ED1196EE}"/>
                </a:ext>
              </a:extLst>
            </p:cNvPr>
            <p:cNvCxnSpPr>
              <a:cxnSpLocks/>
              <a:stCxn id="6" idx="2"/>
              <a:endCxn id="8" idx="0"/>
            </p:cNvCxnSpPr>
            <p:nvPr/>
          </p:nvCxnSpPr>
          <p:spPr>
            <a:xfrm>
              <a:off x="1429213" y="3064385"/>
              <a:ext cx="1477875" cy="8548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ADD58F9-73DE-4760-A38F-AD2B0DA1D435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flipH="1">
              <a:off x="2907088" y="3080630"/>
              <a:ext cx="1512731" cy="8386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12EB798-325C-4EEE-AFB0-EC292C8FFED5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>
              <a:off x="2761609" y="332735"/>
              <a:ext cx="0" cy="2578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826168" y="1658552"/>
            <a:ext cx="6511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 the Available Expression GEN/KILL/IN/OUT sets at </a:t>
            </a:r>
            <a:r>
              <a:rPr lang="en-US" dirty="0" smtClean="0"/>
              <a:t>BB4.</a:t>
            </a:r>
            <a:br>
              <a:rPr lang="en-US" dirty="0" smtClean="0"/>
            </a:br>
            <a:r>
              <a:rPr lang="en-US" dirty="0" smtClean="0"/>
              <a:t>Assume </a:t>
            </a:r>
            <a:r>
              <a:rPr lang="en-US" dirty="0"/>
              <a:t>r2, r3, r6 are defined before entering BB1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310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 – Fall 2019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128802" y="1828800"/>
            <a:ext cx="4454526" cy="4665343"/>
            <a:chOff x="0" y="0"/>
            <a:chExt cx="4454526" cy="4665343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4454526" cy="4665343"/>
              <a:chOff x="0" y="-550350"/>
              <a:chExt cx="6240006" cy="6912533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725135" y="-550350"/>
                <a:ext cx="2031231" cy="139353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725415" y="1168400"/>
                <a:ext cx="2031231" cy="843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BB1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22015" y="2758440"/>
                <a:ext cx="2031231" cy="843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BB2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208775" y="2758440"/>
                <a:ext cx="2031231" cy="843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BB3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r7 = r7+1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649220" y="4104640"/>
                <a:ext cx="2031231" cy="843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BB4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r1 = r1+1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12" name="Straight Arrow Connector 11"/>
              <p:cNvCxnSpPr>
                <a:cxnSpLocks/>
              </p:cNvCxnSpPr>
              <p:nvPr/>
            </p:nvCxnSpPr>
            <p:spPr>
              <a:xfrm>
                <a:off x="3741031" y="843280"/>
                <a:ext cx="0" cy="3251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cxnSpLocks/>
              </p:cNvCxnSpPr>
              <p:nvPr/>
            </p:nvCxnSpPr>
            <p:spPr>
              <a:xfrm flipH="1">
                <a:off x="1937631" y="2011680"/>
                <a:ext cx="1803400" cy="74676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cxnSpLocks/>
              </p:cNvCxnSpPr>
              <p:nvPr/>
            </p:nvCxnSpPr>
            <p:spPr>
              <a:xfrm>
                <a:off x="3741031" y="2011680"/>
                <a:ext cx="1483360" cy="74676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cxnSpLocks/>
              </p:cNvCxnSpPr>
              <p:nvPr/>
            </p:nvCxnSpPr>
            <p:spPr>
              <a:xfrm>
                <a:off x="1937631" y="3601720"/>
                <a:ext cx="1727205" cy="5029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cxnSpLocks/>
              </p:cNvCxnSpPr>
              <p:nvPr/>
            </p:nvCxnSpPr>
            <p:spPr>
              <a:xfrm flipH="1">
                <a:off x="3664836" y="3601720"/>
                <a:ext cx="1559555" cy="5029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cxnSpLocks/>
              </p:cNvCxnSpPr>
              <p:nvPr/>
            </p:nvCxnSpPr>
            <p:spPr>
              <a:xfrm flipH="1">
                <a:off x="835655" y="3601720"/>
                <a:ext cx="1101976" cy="209296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cxnSpLocks/>
              </p:cNvCxnSpPr>
              <p:nvPr/>
            </p:nvCxnSpPr>
            <p:spPr>
              <a:xfrm>
                <a:off x="3664836" y="4947920"/>
                <a:ext cx="3087" cy="74676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30"/>
              <p:cNvSpPr txBox="1"/>
              <p:nvPr/>
            </p:nvSpPr>
            <p:spPr>
              <a:xfrm>
                <a:off x="0" y="5694060"/>
                <a:ext cx="2271225" cy="59709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Live = {r5, r6}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0" name="TextBox 31"/>
              <p:cNvSpPr txBox="1"/>
              <p:nvPr/>
            </p:nvSpPr>
            <p:spPr>
              <a:xfrm>
                <a:off x="2579029" y="5694060"/>
                <a:ext cx="2703821" cy="66812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Live = {r2, r3, r4, r8}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21" name="Connector: Elbow 147"/>
              <p:cNvCxnSpPr>
                <a:cxnSpLocks/>
              </p:cNvCxnSpPr>
              <p:nvPr/>
            </p:nvCxnSpPr>
            <p:spPr>
              <a:xfrm rot="16200000" flipV="1">
                <a:off x="1455413" y="2860042"/>
                <a:ext cx="3357880" cy="817876"/>
              </a:xfrm>
              <a:prstGeom prst="bentConnector4">
                <a:avLst>
                  <a:gd name="adj1" fmla="val -9985"/>
                  <a:gd name="adj2" fmla="val 371429"/>
                </a:avLst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or: Elbow 148"/>
              <p:cNvCxnSpPr>
                <a:cxnSpLocks/>
              </p:cNvCxnSpPr>
              <p:nvPr/>
            </p:nvCxnSpPr>
            <p:spPr>
              <a:xfrm rot="5400000" flipH="1">
                <a:off x="3984679" y="2362008"/>
                <a:ext cx="2011680" cy="467745"/>
              </a:xfrm>
              <a:prstGeom prst="bentConnector4">
                <a:avLst>
                  <a:gd name="adj1" fmla="val -11364"/>
                  <a:gd name="adj2" fmla="val -266003"/>
                </a:avLst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51"/>
              <p:cNvSpPr txBox="1"/>
              <p:nvPr/>
            </p:nvSpPr>
            <p:spPr>
              <a:xfrm>
                <a:off x="3130367" y="-404956"/>
                <a:ext cx="1821815" cy="161380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I1. r2 = load(r1)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I2. r3 = load(r4)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I3. r5 = r6*3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I4. r8 = r6*3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"/>
            <p:cNvSpPr txBox="1"/>
            <p:nvPr/>
          </p:nvSpPr>
          <p:spPr>
            <a:xfrm>
              <a:off x="1911350" y="25400"/>
              <a:ext cx="685800" cy="3429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BB0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18067" y="1625111"/>
            <a:ext cx="41601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You are trying to reverse engineer some </a:t>
            </a:r>
            <a:r>
              <a:rPr lang="en-US" sz="1400" dirty="0" smtClean="0"/>
              <a:t>optimized</a:t>
            </a:r>
            <a:br>
              <a:rPr lang="en-US" sz="1400" dirty="0" smtClean="0"/>
            </a:br>
            <a:r>
              <a:rPr lang="en-US" sz="1400" dirty="0" smtClean="0"/>
              <a:t>assembly </a:t>
            </a:r>
            <a:r>
              <a:rPr lang="en-US" sz="1400" dirty="0"/>
              <a:t>code to determine the original locations </a:t>
            </a:r>
            <a:r>
              <a:rPr lang="en-US" sz="1400" dirty="0" smtClean="0"/>
              <a:t>of</a:t>
            </a:r>
            <a:br>
              <a:rPr lang="en-US" sz="1400" dirty="0" smtClean="0"/>
            </a:br>
            <a:r>
              <a:rPr lang="en-US" sz="1400" dirty="0" smtClean="0"/>
              <a:t>instructions </a:t>
            </a:r>
            <a:r>
              <a:rPr lang="en-US" sz="1400" dirty="0"/>
              <a:t>before optimization.  In the </a:t>
            </a:r>
            <a:r>
              <a:rPr lang="en-US" sz="1400" dirty="0" smtClean="0"/>
              <a:t>following</a:t>
            </a:r>
            <a:br>
              <a:rPr lang="en-US" sz="1400" dirty="0" smtClean="0"/>
            </a:br>
            <a:r>
              <a:rPr lang="en-US" sz="1400" dirty="0" smtClean="0"/>
              <a:t>loop </a:t>
            </a:r>
            <a:r>
              <a:rPr lang="en-US" sz="1400" dirty="0"/>
              <a:t>consisting of 4 basic blocks (BB1-BB4), </a:t>
            </a:r>
            <a:r>
              <a:rPr lang="en-US" sz="1400" dirty="0" smtClean="0"/>
              <a:t>the</a:t>
            </a:r>
            <a:br>
              <a:rPr lang="en-US" sz="1400" dirty="0" smtClean="0"/>
            </a:br>
            <a:r>
              <a:rPr lang="en-US" sz="1400" dirty="0" err="1" smtClean="0"/>
              <a:t>preheader</a:t>
            </a:r>
            <a:r>
              <a:rPr lang="en-US" sz="1400" dirty="0" smtClean="0"/>
              <a:t> </a:t>
            </a:r>
            <a:r>
              <a:rPr lang="en-US" sz="1400" dirty="0"/>
              <a:t>(BB0) contains 4 instructions (I1, I2, I3, </a:t>
            </a:r>
            <a:r>
              <a:rPr lang="en-US" sz="1400" dirty="0" smtClean="0"/>
              <a:t>I4)</a:t>
            </a:r>
            <a:br>
              <a:rPr lang="en-US" sz="1400" dirty="0" smtClean="0"/>
            </a:br>
            <a:r>
              <a:rPr lang="en-US" sz="1400" dirty="0" smtClean="0"/>
              <a:t>that </a:t>
            </a:r>
            <a:r>
              <a:rPr lang="en-US" sz="1400" dirty="0"/>
              <a:t>were possibly removed from the loop using </a:t>
            </a:r>
            <a:r>
              <a:rPr lang="en-US" sz="1400" dirty="0" smtClean="0"/>
              <a:t>LICM.</a:t>
            </a:r>
            <a:br>
              <a:rPr lang="en-US" sz="1400" dirty="0" smtClean="0"/>
            </a:br>
            <a:r>
              <a:rPr lang="en-US" sz="1400" dirty="0" smtClean="0"/>
              <a:t>For </a:t>
            </a:r>
            <a:r>
              <a:rPr lang="en-US" sz="1400" dirty="0"/>
              <a:t>each instruction, determine whether LICM </a:t>
            </a:r>
            <a:r>
              <a:rPr lang="en-US" sz="1400" dirty="0" smtClean="0"/>
              <a:t>could</a:t>
            </a:r>
            <a:br>
              <a:rPr lang="en-US" sz="1400" dirty="0" smtClean="0"/>
            </a:br>
            <a:r>
              <a:rPr lang="en-US" sz="1400" dirty="0" smtClean="0"/>
              <a:t>have </a:t>
            </a:r>
            <a:r>
              <a:rPr lang="en-US" sz="1400" dirty="0"/>
              <a:t>been legally applied and if so, which </a:t>
            </a:r>
            <a:r>
              <a:rPr lang="en-US" sz="1400" dirty="0" smtClean="0"/>
              <a:t>basic</a:t>
            </a:r>
            <a:br>
              <a:rPr lang="en-US" sz="1400" dirty="0" smtClean="0"/>
            </a:br>
            <a:r>
              <a:rPr lang="en-US" sz="1400" dirty="0" smtClean="0"/>
              <a:t>block(s</a:t>
            </a:r>
            <a:r>
              <a:rPr lang="en-US" sz="1400" dirty="0"/>
              <a:t>) the instruction could have originally resided</a:t>
            </a:r>
            <a:r>
              <a:rPr lang="en-US" sz="1400" dirty="0" smtClean="0"/>
              <a:t>.</a:t>
            </a:r>
            <a:r>
              <a:rPr lang="en-US" sz="1400" dirty="0"/>
              <a:t> 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0321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 11 – Fall 2018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You are building a new compiler where you will have no memory dependence analysis capabilities. The only intelligence that you have is that you can differentiate stack/heap accesses. To enable some optimizations of loads (i.e., CSE or LICM), you decide to build a dataflow analysis pass to summarize the presence of heap/stack store instructions to avoid scanning basic blocks repeatedly. Your dataflow is defined as follows: </a:t>
            </a:r>
            <a:r>
              <a:rPr lang="en-US" altLang="en-US" sz="2000" i="1" smtClean="0"/>
              <a:t>A heap (stack) store is present if there exists at least one store</a:t>
            </a:r>
            <a:r>
              <a:rPr lang="en-US" altLang="en-US" sz="2000" smtClean="0"/>
              <a:t> </a:t>
            </a:r>
            <a:r>
              <a:rPr lang="en-US" altLang="en-US" sz="2000" i="1" smtClean="0"/>
              <a:t>to the heap (stack) starting from p and ending at q</a:t>
            </a:r>
            <a:r>
              <a:rPr lang="en-US" altLang="en-US" sz="2000" smtClean="0"/>
              <a:t>.  When no heap (stack) store is present, you will be able to freely optimize loads between p and q.</a:t>
            </a:r>
          </a:p>
        </p:txBody>
      </p:sp>
      <p:grpSp>
        <p:nvGrpSpPr>
          <p:cNvPr id="37892" name="Canvas 38"/>
          <p:cNvGrpSpPr>
            <a:grpSpLocks/>
          </p:cNvGrpSpPr>
          <p:nvPr/>
        </p:nvGrpSpPr>
        <p:grpSpPr bwMode="auto">
          <a:xfrm>
            <a:off x="1993900" y="4724400"/>
            <a:ext cx="5461000" cy="1901825"/>
            <a:chOff x="0" y="0"/>
            <a:chExt cx="5462270" cy="1901825"/>
          </a:xfrm>
        </p:grpSpPr>
        <p:sp>
          <p:nvSpPr>
            <p:cNvPr id="37893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462270" cy="190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4" name="Text Box 5"/>
            <p:cNvSpPr txBox="1">
              <a:spLocks noChangeArrowheads="1"/>
            </p:cNvSpPr>
            <p:nvPr/>
          </p:nvSpPr>
          <p:spPr bwMode="auto">
            <a:xfrm>
              <a:off x="1010820" y="225236"/>
              <a:ext cx="456598" cy="3661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7895" name="Text Box 6"/>
            <p:cNvSpPr txBox="1">
              <a:spLocks noChangeArrowheads="1"/>
            </p:cNvSpPr>
            <p:nvPr/>
          </p:nvSpPr>
          <p:spPr bwMode="auto">
            <a:xfrm>
              <a:off x="455830" y="547427"/>
              <a:ext cx="1192229" cy="3535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>
                  <a:cs typeface="Times New Roman" panose="02020603050405020304" pitchFamily="18" charset="0"/>
                </a:rPr>
                <a:t>store (stack, r1)</a:t>
              </a:r>
            </a:p>
          </p:txBody>
        </p:sp>
        <p:sp>
          <p:nvSpPr>
            <p:cNvPr id="37896" name="Text Box 7"/>
            <p:cNvSpPr txBox="1">
              <a:spLocks noChangeArrowheads="1"/>
            </p:cNvSpPr>
            <p:nvPr/>
          </p:nvSpPr>
          <p:spPr bwMode="auto">
            <a:xfrm>
              <a:off x="1010820" y="920334"/>
              <a:ext cx="353595" cy="368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37897" name="Text Box 8"/>
            <p:cNvSpPr txBox="1">
              <a:spLocks noChangeArrowheads="1"/>
            </p:cNvSpPr>
            <p:nvPr/>
          </p:nvSpPr>
          <p:spPr bwMode="auto">
            <a:xfrm>
              <a:off x="2878722" y="1425250"/>
              <a:ext cx="1496628" cy="4422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>
                  <a:cs typeface="Times New Roman" panose="02020603050405020304" pitchFamily="18" charset="0"/>
                </a:rPr>
                <a:t>Stack store is present</a:t>
              </a:r>
              <a:br>
                <a:rPr lang="en-US" altLang="en-US" sz="1200">
                  <a:cs typeface="Times New Roman" panose="02020603050405020304" pitchFamily="18" charset="0"/>
                </a:rPr>
              </a:br>
              <a:r>
                <a:rPr lang="en-US" altLang="en-US" sz="1200">
                  <a:cs typeface="Times New Roman" panose="02020603050405020304" pitchFamily="18" charset="0"/>
                </a:rPr>
                <a:t>Heap store is present</a:t>
              </a:r>
            </a:p>
          </p:txBody>
        </p:sp>
        <p:sp>
          <p:nvSpPr>
            <p:cNvPr id="37898" name="Text Box 9"/>
            <p:cNvSpPr txBox="1">
              <a:spLocks noChangeArrowheads="1"/>
            </p:cNvSpPr>
            <p:nvPr/>
          </p:nvSpPr>
          <p:spPr bwMode="auto">
            <a:xfrm>
              <a:off x="2217654" y="566818"/>
              <a:ext cx="1191461" cy="3535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>
                  <a:cs typeface="Times New Roman" panose="02020603050405020304" pitchFamily="18" charset="0"/>
                </a:rPr>
                <a:t>store (stack, r1)</a:t>
              </a:r>
            </a:p>
          </p:txBody>
        </p:sp>
        <p:sp>
          <p:nvSpPr>
            <p:cNvPr id="37899" name="Text Box 10"/>
            <p:cNvSpPr txBox="1">
              <a:spLocks noChangeArrowheads="1"/>
            </p:cNvSpPr>
            <p:nvPr/>
          </p:nvSpPr>
          <p:spPr bwMode="auto">
            <a:xfrm>
              <a:off x="3779620" y="566818"/>
              <a:ext cx="1191461" cy="3542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>
                  <a:cs typeface="Times New Roman" panose="02020603050405020304" pitchFamily="18" charset="0"/>
                </a:rPr>
                <a:t>store (heap, r2)</a:t>
              </a:r>
            </a:p>
          </p:txBody>
        </p:sp>
        <p:sp>
          <p:nvSpPr>
            <p:cNvPr id="37900" name="Text Box 11"/>
            <p:cNvSpPr txBox="1">
              <a:spLocks noChangeArrowheads="1"/>
            </p:cNvSpPr>
            <p:nvPr/>
          </p:nvSpPr>
          <p:spPr bwMode="auto">
            <a:xfrm>
              <a:off x="3014011" y="87260"/>
              <a:ext cx="1190692" cy="3542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200">
                  <a:cs typeface="Times New Roman" panose="02020603050405020304" pitchFamily="18" charset="0"/>
                </a:rPr>
                <a:t>p</a:t>
              </a:r>
            </a:p>
          </p:txBody>
        </p:sp>
        <p:cxnSp>
          <p:nvCxnSpPr>
            <p:cNvPr id="37901" name="AutoShape 12"/>
            <p:cNvCxnSpPr>
              <a:cxnSpLocks noChangeShapeType="1"/>
              <a:endCxn id="37898" idx="0"/>
            </p:cNvCxnSpPr>
            <p:nvPr/>
          </p:nvCxnSpPr>
          <p:spPr bwMode="auto">
            <a:xfrm flipH="1">
              <a:off x="2813384" y="441522"/>
              <a:ext cx="805581" cy="1252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2" name="AutoShape 13"/>
            <p:cNvCxnSpPr>
              <a:cxnSpLocks noChangeShapeType="1"/>
              <a:endCxn id="37899" idx="0"/>
            </p:cNvCxnSpPr>
            <p:nvPr/>
          </p:nvCxnSpPr>
          <p:spPr bwMode="auto">
            <a:xfrm>
              <a:off x="3599748" y="431826"/>
              <a:ext cx="775602" cy="1349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3" name="Text Box 14"/>
            <p:cNvSpPr txBox="1">
              <a:spLocks noChangeArrowheads="1"/>
            </p:cNvSpPr>
            <p:nvPr/>
          </p:nvSpPr>
          <p:spPr bwMode="auto">
            <a:xfrm>
              <a:off x="3042452" y="1085905"/>
              <a:ext cx="1190692" cy="3542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200">
                  <a:cs typeface="Times New Roman" panose="02020603050405020304" pitchFamily="18" charset="0"/>
                </a:rPr>
                <a:t>q</a:t>
              </a:r>
            </a:p>
          </p:txBody>
        </p:sp>
        <p:cxnSp>
          <p:nvCxnSpPr>
            <p:cNvPr id="37904" name="AutoShape 15"/>
            <p:cNvCxnSpPr>
              <a:cxnSpLocks noChangeShapeType="1"/>
              <a:endCxn id="37903" idx="0"/>
            </p:cNvCxnSpPr>
            <p:nvPr/>
          </p:nvCxnSpPr>
          <p:spPr bwMode="auto">
            <a:xfrm flipH="1">
              <a:off x="3638182" y="920334"/>
              <a:ext cx="786364" cy="1655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5" name="AutoShape 16"/>
            <p:cNvCxnSpPr>
              <a:cxnSpLocks noChangeShapeType="1"/>
              <a:endCxn id="37903" idx="0"/>
            </p:cNvCxnSpPr>
            <p:nvPr/>
          </p:nvCxnSpPr>
          <p:spPr bwMode="auto">
            <a:xfrm>
              <a:off x="2800317" y="921080"/>
              <a:ext cx="837866" cy="1648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6" name="Text Box 17"/>
            <p:cNvSpPr txBox="1">
              <a:spLocks noChangeArrowheads="1"/>
            </p:cNvSpPr>
            <p:nvPr/>
          </p:nvSpPr>
          <p:spPr bwMode="auto">
            <a:xfrm>
              <a:off x="494264" y="1459557"/>
              <a:ext cx="1496628" cy="4422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>
                  <a:cs typeface="Times New Roman" panose="02020603050405020304" pitchFamily="18" charset="0"/>
                </a:rPr>
                <a:t>Stack store is present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 11 (continued)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dirty="0" smtClean="0"/>
              <a:t>(a) Is this a forward or backward dataflow analysis problem?</a:t>
            </a:r>
            <a:br>
              <a:rPr lang="en-US" altLang="en-US" sz="1800" dirty="0" smtClean="0"/>
            </a:br>
            <a:endParaRPr lang="en-US" altLang="en-US" sz="1800" dirty="0" smtClean="0"/>
          </a:p>
          <a:p>
            <a:r>
              <a:rPr lang="en-US" altLang="en-US" sz="1800" dirty="0" smtClean="0"/>
              <a:t>(b) Is this an all-path or any path dataflow analysis problem?</a:t>
            </a:r>
            <a:br>
              <a:rPr lang="en-US" altLang="en-US" sz="1800" dirty="0" smtClean="0"/>
            </a:br>
            <a:endParaRPr lang="en-US" altLang="en-US" sz="1800" dirty="0" smtClean="0"/>
          </a:p>
          <a:p>
            <a:r>
              <a:rPr lang="en-US" altLang="en-US" sz="1800" dirty="0" smtClean="0"/>
              <a:t>(c) Define GEN and KILL sets to compute store presence.  </a:t>
            </a:r>
            <a:r>
              <a:rPr lang="en-US" altLang="en-US" sz="1800" i="1" dirty="0" smtClean="0"/>
              <a:t>Hint: Consider the use of special variables: heap and stack</a:t>
            </a:r>
            <a:endParaRPr lang="en-US" altLang="en-US" sz="18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Research Paper Presentation Logistics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450975"/>
            <a:ext cx="9144000" cy="5216525"/>
          </a:xfrm>
        </p:spPr>
        <p:txBody>
          <a:bodyPr/>
          <a:lstStyle/>
          <a:p>
            <a:r>
              <a:rPr lang="en-US" altLang="en-US" dirty="0" smtClean="0"/>
              <a:t>Monday </a:t>
            </a:r>
            <a:r>
              <a:rPr lang="en-US" altLang="en-US" dirty="0" smtClean="0"/>
              <a:t>Nov </a:t>
            </a:r>
            <a:r>
              <a:rPr lang="en-US" altLang="en-US" dirty="0" smtClean="0"/>
              <a:t>8 </a:t>
            </a:r>
            <a:r>
              <a:rPr lang="en-US" altLang="en-US" dirty="0" smtClean="0"/>
              <a:t>– Monday Dec </a:t>
            </a:r>
            <a:r>
              <a:rPr lang="en-US" altLang="en-US" dirty="0"/>
              <a:t>6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Signup for slot on Google calendar (just like project proposals)</a:t>
            </a:r>
          </a:p>
          <a:p>
            <a:pPr lvl="1"/>
            <a:r>
              <a:rPr lang="en-US" altLang="en-US" dirty="0" smtClean="0"/>
              <a:t>Sign up for earliest slot available on the day you want to present </a:t>
            </a:r>
            <a:r>
              <a:rPr lang="en-US" altLang="en-US" dirty="0" smtClean="0">
                <a:sym typeface="Wingdings" panose="05000000000000000000" pitchFamily="2" charset="2"/>
              </a:rPr>
              <a:t> no gaps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Not all days will be full</a:t>
            </a:r>
            <a:endParaRPr lang="en-US" altLang="en-US" dirty="0" smtClean="0"/>
          </a:p>
          <a:p>
            <a:r>
              <a:rPr lang="en-US" altLang="en-US" dirty="0" smtClean="0"/>
              <a:t>Each group: 15 min slot– You will be cut off if you go long!</a:t>
            </a:r>
          </a:p>
          <a:p>
            <a:pPr lvl="1"/>
            <a:r>
              <a:rPr lang="en-US" altLang="en-US" dirty="0" smtClean="0"/>
              <a:t>Allow 2 mins for Q&amp;A, so 13 min talk</a:t>
            </a:r>
          </a:p>
          <a:p>
            <a:pPr lvl="1"/>
            <a:r>
              <a:rPr lang="en-US" altLang="en-US" dirty="0" smtClean="0"/>
              <a:t>Tag-team presentation – Divide up as you like but everyone must talk</a:t>
            </a:r>
          </a:p>
          <a:p>
            <a:pPr lvl="1"/>
            <a:r>
              <a:rPr lang="en-US" altLang="en-US" dirty="0" smtClean="0"/>
              <a:t>Max of 15 slides (for the group)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Submit paper pdf 1 week ahead (sooner if possible so it can be posted)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S</a:t>
            </a:r>
            <a:r>
              <a:rPr lang="en-US" altLang="en-US" dirty="0" smtClean="0">
                <a:solidFill>
                  <a:srgbClr val="FF0000"/>
                </a:solidFill>
              </a:rPr>
              <a:t>lides (</a:t>
            </a:r>
            <a:r>
              <a:rPr lang="en-US" altLang="en-US" dirty="0" err="1" smtClean="0">
                <a:solidFill>
                  <a:srgbClr val="FF0000"/>
                </a:solidFill>
              </a:rPr>
              <a:t>pptx</a:t>
            </a:r>
            <a:r>
              <a:rPr lang="en-US" altLang="en-US" dirty="0" smtClean="0">
                <a:solidFill>
                  <a:srgbClr val="FF0000"/>
                </a:solidFill>
              </a:rPr>
              <a:t> or pdf) night before</a:t>
            </a:r>
          </a:p>
        </p:txBody>
      </p:sp>
    </p:spTree>
    <p:extLst>
      <p:ext uri="{BB962C8B-B14F-4D97-AF65-F5344CB8AC3E}">
        <p14:creationId xmlns:p14="http://schemas.microsoft.com/office/powerpoint/2010/main" val="854336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8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835025"/>
            <a:ext cx="7772400" cy="615950"/>
          </a:xfrm>
        </p:spPr>
        <p:txBody>
          <a:bodyPr/>
          <a:lstStyle/>
          <a:p>
            <a:r>
              <a:rPr lang="en-US" altLang="en-US" dirty="0" smtClean="0"/>
              <a:t>Research Paper Presentation Format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450975"/>
            <a:ext cx="9144000" cy="5216525"/>
          </a:xfrm>
        </p:spPr>
        <p:txBody>
          <a:bodyPr/>
          <a:lstStyle/>
          <a:p>
            <a:r>
              <a:rPr lang="en-US" altLang="en-US" dirty="0" smtClean="0"/>
              <a:t>Make your own slides!!!</a:t>
            </a:r>
          </a:p>
          <a:p>
            <a:pPr lvl="1"/>
            <a:r>
              <a:rPr lang="en-US" altLang="en-US" dirty="0" smtClean="0"/>
              <a:t>Don’t just lift figures from the pdf (graphs/tables ok to lift)</a:t>
            </a:r>
          </a:p>
          <a:p>
            <a:pPr lvl="1"/>
            <a:r>
              <a:rPr lang="en-US" altLang="en-US" dirty="0" smtClean="0"/>
              <a:t>Don’t have too many all text slides</a:t>
            </a:r>
          </a:p>
          <a:p>
            <a:pPr lvl="1"/>
            <a:r>
              <a:rPr lang="en-US" altLang="en-US" dirty="0" smtClean="0"/>
              <a:t>No long sentences on slides, don’t just read the slides</a:t>
            </a:r>
          </a:p>
          <a:p>
            <a:r>
              <a:rPr lang="en-US" altLang="en-US" dirty="0" smtClean="0"/>
              <a:t>Points to discuss</a:t>
            </a:r>
          </a:p>
          <a:p>
            <a:pPr lvl="1"/>
            <a:r>
              <a:rPr lang="en-US" altLang="en-US" dirty="0" smtClean="0"/>
              <a:t>Intro/Motivation – area + problem + why it being solved</a:t>
            </a:r>
          </a:p>
          <a:p>
            <a:pPr lvl="1"/>
            <a:r>
              <a:rPr lang="en-US" altLang="en-US" dirty="0" smtClean="0"/>
              <a:t>How the technique works, examples are helpful</a:t>
            </a:r>
          </a:p>
          <a:p>
            <a:pPr lvl="1"/>
            <a:r>
              <a:rPr lang="en-US" altLang="en-US" dirty="0" smtClean="0"/>
              <a:t>Some results, but don’t show 10 graphs</a:t>
            </a:r>
          </a:p>
          <a:p>
            <a:pPr lvl="1"/>
            <a:r>
              <a:rPr lang="en-US" altLang="en-US" dirty="0" smtClean="0"/>
              <a:t>Commentary</a:t>
            </a:r>
          </a:p>
          <a:p>
            <a:pPr lvl="2"/>
            <a:r>
              <a:rPr lang="en-US" altLang="en-US" dirty="0" smtClean="0"/>
              <a:t>What is best about the paper?  Why is the idea so awesome?  Don’t focus on results</a:t>
            </a:r>
          </a:p>
          <a:p>
            <a:pPr lvl="2"/>
            <a:r>
              <a:rPr lang="en-US" altLang="en-US" dirty="0" smtClean="0"/>
              <a:t>What are limitations/weaknesses of the approach (be critical!)</a:t>
            </a:r>
          </a:p>
        </p:txBody>
      </p:sp>
    </p:spTree>
    <p:extLst>
      <p:ext uri="{BB962C8B-B14F-4D97-AF65-F5344CB8AC3E}">
        <p14:creationId xmlns:p14="http://schemas.microsoft.com/office/powerpoint/2010/main" val="119255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Research Paper Presentation – Audience Members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Research presentations != skip class</a:t>
            </a:r>
          </a:p>
          <a:p>
            <a:pPr lvl="1"/>
            <a:r>
              <a:rPr lang="en-US" altLang="en-US" dirty="0" smtClean="0"/>
              <a:t>You should attend or watch the Zoom video</a:t>
            </a:r>
          </a:p>
          <a:p>
            <a:r>
              <a:rPr lang="en-US" altLang="en-US" dirty="0" smtClean="0"/>
              <a:t>Grading + give comments to your peers</a:t>
            </a:r>
          </a:p>
          <a:p>
            <a:pPr lvl="1"/>
            <a:r>
              <a:rPr lang="en-US" altLang="en-US" dirty="0" smtClean="0"/>
              <a:t>Class </a:t>
            </a:r>
            <a:r>
              <a:rPr lang="en-US" altLang="en-US" dirty="0" smtClean="0"/>
              <a:t>+ </a:t>
            </a:r>
            <a:r>
              <a:rPr lang="en-US" altLang="en-US" dirty="0" err="1" smtClean="0"/>
              <a:t>Yunjie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Ze</a:t>
            </a:r>
            <a:r>
              <a:rPr lang="en-US" altLang="en-US" dirty="0" smtClean="0"/>
              <a:t> </a:t>
            </a:r>
            <a:r>
              <a:rPr lang="en-US" altLang="en-US" dirty="0" smtClean="0"/>
              <a:t>&amp; I will evaluate each group’s presentation and provide feedback</a:t>
            </a:r>
          </a:p>
          <a:p>
            <a:pPr lvl="1"/>
            <a:r>
              <a:rPr lang="en-US" altLang="en-US" dirty="0" smtClean="0"/>
              <a:t>Each person will submit evaluation sheet for the day’s presentations</a:t>
            </a:r>
          </a:p>
          <a:p>
            <a:pPr lvl="2"/>
            <a:r>
              <a:rPr lang="en-US" altLang="en-US" dirty="0" smtClean="0"/>
              <a:t>Online Google form</a:t>
            </a:r>
          </a:p>
          <a:p>
            <a:pPr lvl="2"/>
            <a:r>
              <a:rPr lang="en-US" altLang="en-US" dirty="0" smtClean="0"/>
              <a:t>24 </a:t>
            </a:r>
            <a:r>
              <a:rPr lang="en-US" altLang="en-US" dirty="0" err="1" smtClean="0"/>
              <a:t>hrs</a:t>
            </a:r>
            <a:r>
              <a:rPr lang="en-US" altLang="en-US" dirty="0" smtClean="0"/>
              <a:t> to submit</a:t>
            </a:r>
          </a:p>
          <a:p>
            <a:pPr lvl="1"/>
            <a:r>
              <a:rPr lang="en-US" altLang="en-US" dirty="0" err="1" smtClean="0"/>
              <a:t>Yunjie</a:t>
            </a:r>
            <a:r>
              <a:rPr lang="en-US" altLang="en-US" dirty="0" smtClean="0"/>
              <a:t> &amp; </a:t>
            </a:r>
            <a:r>
              <a:rPr lang="en-US" altLang="en-US" dirty="0" err="1" smtClean="0"/>
              <a:t>Ze</a:t>
            </a:r>
            <a:r>
              <a:rPr lang="en-US" altLang="en-US" dirty="0" smtClean="0"/>
              <a:t> </a:t>
            </a:r>
            <a:r>
              <a:rPr lang="en-US" altLang="en-US" dirty="0" smtClean="0"/>
              <a:t>will anonymize comments and email to each group</a:t>
            </a:r>
          </a:p>
          <a:p>
            <a:pPr lvl="1"/>
            <a:r>
              <a:rPr lang="en-US" altLang="en-US" dirty="0" smtClean="0"/>
              <a:t>Be critical, but constructive with your criticisms</a:t>
            </a:r>
          </a:p>
          <a:p>
            <a:pPr lvl="2"/>
            <a:r>
              <a:rPr lang="en-US" altLang="en-US" dirty="0" smtClean="0"/>
              <a:t>What was good about the talk, what could be improved.</a:t>
            </a:r>
          </a:p>
          <a:p>
            <a:pPr lvl="2"/>
            <a:r>
              <a:rPr lang="en-US" altLang="en-US" dirty="0" smtClean="0"/>
              <a:t>Don’t try to give separate comments for each group member, just evaluate the entire team</a:t>
            </a:r>
          </a:p>
        </p:txBody>
      </p:sp>
    </p:spTree>
    <p:extLst>
      <p:ext uri="{BB962C8B-B14F-4D97-AF65-F5344CB8AC3E}">
        <p14:creationId xmlns:p14="http://schemas.microsoft.com/office/powerpoint/2010/main" val="122393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Homework Problem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3829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 – Answers in Red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4967288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r>
              <a:rPr lang="en-US" altLang="en-US">
                <a:solidFill>
                  <a:srgbClr val="FF3300"/>
                </a:solidFill>
              </a:rPr>
              <a:t>For II=1, each operation needs a dedicated resource,</a:t>
            </a:r>
          </a:p>
          <a:p>
            <a:r>
              <a:rPr lang="en-US" altLang="en-US">
                <a:solidFill>
                  <a:srgbClr val="FF3300"/>
                </a:solidFill>
              </a:rPr>
              <a:t>so: 3 ALU, 2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r>
              <a:rPr lang="en-US" altLang="en-US">
                <a:solidFill>
                  <a:srgbClr val="FF3300"/>
                </a:solidFill>
              </a:rPr>
              <a:t>Instead of 1 ALU to do the multiplies, 3 are needed,</a:t>
            </a:r>
          </a:p>
          <a:p>
            <a:r>
              <a:rPr lang="en-US" altLang="en-US">
                <a:solidFill>
                  <a:srgbClr val="FF3300"/>
                </a:solidFill>
              </a:rPr>
              <a:t>and instead of 1 MEM to do the loads, 2 are needed.</a:t>
            </a:r>
          </a:p>
          <a:p>
            <a:r>
              <a:rPr lang="en-US" altLang="en-US">
                <a:solidFill>
                  <a:srgbClr val="FF3300"/>
                </a:solidFill>
              </a:rPr>
              <a:t>Hence: 5 ALU, 3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  <a:p>
            <a:r>
              <a:rPr lang="en-US" altLang="en-US">
                <a:solidFill>
                  <a:srgbClr val="FF3300"/>
                </a:solidFill>
              </a:rPr>
              <a:t>See next few slides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1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010400" y="2743200"/>
            <a:ext cx="2111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RESMII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MII = MAX(1,1) = 1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5627" name="Freeform 27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648200" y="2133600"/>
            <a:ext cx="438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Dependence graph (same as example in class)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0" name="Freeform 30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914400" y="2362200"/>
            <a:ext cx="330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DSA converted code below (same</a:t>
            </a:r>
          </a:p>
          <a:p>
            <a:r>
              <a:rPr lang="en-US" altLang="en-US">
                <a:solidFill>
                  <a:srgbClr val="FF3300"/>
                </a:solidFill>
              </a:rPr>
              <a:t>as example in class)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85800" y="1524000"/>
            <a:ext cx="507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Assume II=1 so resources are: 3 ALU, 2 MEM, 1 BR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7543800" y="4191000"/>
            <a:ext cx="102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Priorities</a:t>
            </a:r>
          </a:p>
          <a:p>
            <a:r>
              <a:rPr lang="en-US" altLang="en-US">
                <a:solidFill>
                  <a:srgbClr val="FF3300"/>
                </a:solidFill>
              </a:rPr>
              <a:t>1: H = 5</a:t>
            </a:r>
          </a:p>
          <a:p>
            <a:r>
              <a:rPr lang="en-US" altLang="en-US">
                <a:solidFill>
                  <a:srgbClr val="FF3300"/>
                </a:solidFill>
              </a:rPr>
              <a:t>2: H = 3</a:t>
            </a:r>
          </a:p>
          <a:p>
            <a:r>
              <a:rPr lang="en-US" altLang="en-US">
                <a:solidFill>
                  <a:srgbClr val="FF3300"/>
                </a:solidFill>
              </a:rPr>
              <a:t>3: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4: H = 4</a:t>
            </a:r>
          </a:p>
          <a:p>
            <a:r>
              <a:rPr lang="en-US" altLang="en-US">
                <a:solidFill>
                  <a:srgbClr val="FF3300"/>
                </a:solidFill>
              </a:rPr>
              <a:t>5: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7: H = 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3 alu, 2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28162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066800" y="27432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2816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0" y="2282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715000" y="5715000"/>
            <a:ext cx="2743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722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513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8001000" y="5421313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br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1722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6294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0866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715000" y="6172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610600" y="59436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MRT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620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76800" y="3429000"/>
            <a:ext cx="1752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4958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876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105400" y="2667000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Unrolled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7543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7924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132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m1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66294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alu2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152400" y="5029200"/>
            <a:ext cx="291465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Scheduling steps: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brlc at time II-1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op1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op4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op2 at time 2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op3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op5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op7 at time 5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7146925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5181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5715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6248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67056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71628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8001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54102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5638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58674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60960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7467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7086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7086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73152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75438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8839200" y="3048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1</a:t>
            </a:r>
          </a:p>
        </p:txBody>
      </p:sp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8839200" y="33670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2</a:t>
            </a:r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8839200" y="36718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3</a:t>
            </a:r>
          </a:p>
        </p:txBody>
      </p:sp>
      <p:sp>
        <p:nvSpPr>
          <p:cNvPr id="26687" name="Text Box 63"/>
          <p:cNvSpPr txBox="1">
            <a:spLocks noChangeArrowheads="1"/>
          </p:cNvSpPr>
          <p:nvPr/>
        </p:nvSpPr>
        <p:spPr bwMode="auto">
          <a:xfrm>
            <a:off x="8839200" y="39624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4</a:t>
            </a:r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8839200" y="42672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5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8839200" y="4572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11988</TotalTime>
  <Words>2272</Words>
  <Application>Microsoft Office PowerPoint</Application>
  <PresentationFormat>Custom</PresentationFormat>
  <Paragraphs>364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Courier New</vt:lpstr>
      <vt:lpstr>Hewlett</vt:lpstr>
      <vt:lpstr>Monotype Sorts</vt:lpstr>
      <vt:lpstr>Times New Roman</vt:lpstr>
      <vt:lpstr>Wingdings</vt:lpstr>
      <vt:lpstr>hp new</vt:lpstr>
      <vt:lpstr>EECS 583 – Class 15 Exam Review</vt:lpstr>
      <vt:lpstr>Announcements</vt:lpstr>
      <vt:lpstr>Research Paper Presentation Logistics</vt:lpstr>
      <vt:lpstr>Research Paper Presentation Format </vt:lpstr>
      <vt:lpstr>Research Paper Presentation – Audience Members</vt:lpstr>
      <vt:lpstr>From Last Time: Homework Problem</vt:lpstr>
      <vt:lpstr>Homework Problem – Answers in Red</vt:lpstr>
      <vt:lpstr>Problem continued</vt:lpstr>
      <vt:lpstr>Problem continued </vt:lpstr>
      <vt:lpstr>Problem continued </vt:lpstr>
      <vt:lpstr>Exam Review</vt:lpstr>
      <vt:lpstr>Virtual Exam Logistics (see piazza for more details)</vt:lpstr>
      <vt:lpstr>In-person Exam Logistics</vt:lpstr>
      <vt:lpstr>What to Expect</vt:lpstr>
      <vt:lpstr>Studying</vt:lpstr>
      <vt:lpstr>Exam Topics</vt:lpstr>
      <vt:lpstr>Exam Topics - Continued</vt:lpstr>
      <vt:lpstr>Part I: Short Questions</vt:lpstr>
      <vt:lpstr>Question 1 – Fall 2018</vt:lpstr>
      <vt:lpstr>Question 3 – Fall 2018</vt:lpstr>
      <vt:lpstr>Question 4 – Fall 2019</vt:lpstr>
      <vt:lpstr>Question 2 – Fall 2020</vt:lpstr>
      <vt:lpstr>Part II: Medium/Long Questions</vt:lpstr>
      <vt:lpstr>Question 6 – Fall 2019</vt:lpstr>
      <vt:lpstr>Question 7 – Fall 2020 </vt:lpstr>
      <vt:lpstr>Question 8 – Fall 2019 </vt:lpstr>
      <vt:lpstr>Question 11 – Fall 2018</vt:lpstr>
      <vt:lpstr>Question 11 (continued)</vt:lpstr>
      <vt:lpstr>Blank Slide</vt:lpstr>
      <vt:lpstr>Blank Slide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281</cp:revision>
  <cp:lastPrinted>2001-10-18T06:50:13Z</cp:lastPrinted>
  <dcterms:created xsi:type="dcterms:W3CDTF">1999-01-24T07:45:10Z</dcterms:created>
  <dcterms:modified xsi:type="dcterms:W3CDTF">2021-11-01T02:48:25Z</dcterms:modified>
</cp:coreProperties>
</file>