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603" r:id="rId3"/>
    <p:sldId id="617" r:id="rId4"/>
    <p:sldId id="618" r:id="rId5"/>
    <p:sldId id="624" r:id="rId6"/>
    <p:sldId id="626" r:id="rId7"/>
    <p:sldId id="633" r:id="rId8"/>
    <p:sldId id="634" r:id="rId9"/>
    <p:sldId id="635" r:id="rId10"/>
    <p:sldId id="636" r:id="rId11"/>
    <p:sldId id="637" r:id="rId12"/>
    <p:sldId id="638" r:id="rId13"/>
    <p:sldId id="639" r:id="rId14"/>
    <p:sldId id="640" r:id="rId15"/>
    <p:sldId id="641" r:id="rId16"/>
    <p:sldId id="646" r:id="rId17"/>
    <p:sldId id="647" r:id="rId18"/>
    <p:sldId id="648" r:id="rId19"/>
    <p:sldId id="649" r:id="rId20"/>
    <p:sldId id="650" r:id="rId21"/>
    <p:sldId id="651" r:id="rId22"/>
    <p:sldId id="652" r:id="rId23"/>
    <p:sldId id="653" r:id="rId24"/>
    <p:sldId id="654" r:id="rId25"/>
    <p:sldId id="655" r:id="rId26"/>
    <p:sldId id="656" r:id="rId27"/>
    <p:sldId id="657" r:id="rId28"/>
    <p:sldId id="658" r:id="rId29"/>
    <p:sldId id="659" r:id="rId30"/>
    <p:sldId id="662" r:id="rId31"/>
    <p:sldId id="663" r:id="rId32"/>
    <p:sldId id="664" r:id="rId33"/>
    <p:sldId id="665" r:id="rId34"/>
    <p:sldId id="660" r:id="rId35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588" y="96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56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94E07E72-0115-4FFE-91DC-6BABDFFF70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519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F1C0E6-4EBF-4776-AF92-B860D1AA4B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05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A2CC734-9707-49CF-9113-F30FCF05259E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556395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20D4B66-C3A2-4CEB-B74E-06E915F303B7}" type="slidenum">
              <a:rPr lang="en-US" altLang="en-US" smtClean="0">
                <a:solidFill>
                  <a:schemeClr val="tx1"/>
                </a:solidFill>
              </a:rPr>
              <a:pPr/>
              <a:t>9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97065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90CB7145-8B72-4CC5-9FF9-9D3367961237}" type="slidenum">
              <a:rPr lang="en-US" altLang="en-US" smtClean="0">
                <a:solidFill>
                  <a:schemeClr val="tx1"/>
                </a:solidFill>
              </a:rPr>
              <a:pPr/>
              <a:t>10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90782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BA56A25B-E725-44A8-9AC1-24D095919E83}" type="slidenum">
              <a:rPr lang="en-US" altLang="en-US" smtClean="0">
                <a:solidFill>
                  <a:schemeClr val="tx1"/>
                </a:solidFill>
              </a:rPr>
              <a:pPr/>
              <a:t>11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3385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3F29F6C5-63CF-405A-B339-66A2B5079F8E}" type="slidenum">
              <a:rPr lang="en-US" altLang="en-US" smtClean="0">
                <a:solidFill>
                  <a:schemeClr val="tx1"/>
                </a:solidFill>
              </a:rPr>
              <a:pPr/>
              <a:t>12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1330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059827F-67A2-417C-A020-84C759138503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8612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7ED873E3-5A98-43EF-A395-ED7943967719}" type="slidenum">
              <a:rPr lang="en-US" altLang="en-US" smtClean="0">
                <a:solidFill>
                  <a:schemeClr val="tx1"/>
                </a:solidFill>
              </a:rPr>
              <a:pPr/>
              <a:t>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5722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E561EEC-E6B1-4320-B6D4-2683075A4E98}" type="slidenum">
              <a:rPr lang="en-US" altLang="en-US" smtClean="0">
                <a:solidFill>
                  <a:schemeClr val="tx1"/>
                </a:solidFill>
              </a:rPr>
              <a:pPr/>
              <a:t>3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9249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83E4BDB-23D7-4101-B8CC-CDDF3A8C49C6}" type="slidenum">
              <a:rPr lang="en-US" altLang="en-US" smtClean="0">
                <a:solidFill>
                  <a:schemeClr val="tx1"/>
                </a:solidFill>
              </a:rPr>
              <a:pPr/>
              <a:t>4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7861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243F612-C4EC-44AC-8342-4EFA07172FD3}" type="slidenum">
              <a:rPr lang="en-US" altLang="en-US" smtClean="0">
                <a:solidFill>
                  <a:schemeClr val="tx1"/>
                </a:solidFill>
              </a:rPr>
              <a:pPr/>
              <a:t>5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6329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94B439B9-41B1-44A5-A377-FE99B012AF40}" type="slidenum">
              <a:rPr lang="en-US" altLang="en-US" smtClean="0">
                <a:solidFill>
                  <a:schemeClr val="tx1"/>
                </a:solidFill>
              </a:rPr>
              <a:pPr/>
              <a:t>6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159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FB1642C-9FEC-46D0-AFAD-CD4819A551A4}" type="slidenum">
              <a:rPr lang="en-US" altLang="en-US" smtClean="0">
                <a:solidFill>
                  <a:schemeClr val="tx1"/>
                </a:solidFill>
              </a:rPr>
              <a:pPr/>
              <a:t>7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3201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4B409BA-7602-410E-A008-DBE7D8DDB7E7}" type="slidenum">
              <a:rPr lang="en-US" altLang="en-US" smtClean="0">
                <a:solidFill>
                  <a:schemeClr val="tx1"/>
                </a:solidFill>
              </a:rPr>
              <a:pPr/>
              <a:t>8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15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444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9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89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0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64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3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9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7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6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6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70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2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45D575FB-7088-4E82-85A0-87B7853D1A66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14</a:t>
            </a:r>
            <a:br>
              <a:rPr lang="en-US" altLang="en-US" sz="4800" dirty="0" smtClean="0"/>
            </a:br>
            <a:r>
              <a:rPr lang="en-US" altLang="en-US" sz="4800" dirty="0" smtClean="0"/>
              <a:t>Modulo Scheduling Reloaded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October </a:t>
            </a:r>
            <a:r>
              <a:rPr lang="en-US" altLang="en-US" i="1" dirty="0" smtClean="0"/>
              <a:t>27, 2021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40386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35052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362200" y="29718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Prolog and Epilog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362200" y="19050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3124200" y="24384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886200" y="29718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4648200" y="35052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5410200" y="40386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4343400" y="1828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4191000" y="2895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4191000" y="182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4556125" y="22479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Prolog</a:t>
            </a:r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6781800" y="4572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66294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66294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7010400" y="5026025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Epilog</a:t>
            </a:r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6477000" y="2971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63246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6324600" y="2971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6689725" y="35433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974725" y="5676900"/>
            <a:ext cx="5892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Only the kernel involves executing full width of operations</a:t>
            </a:r>
          </a:p>
          <a:p>
            <a:endParaRPr lang="en-US" altLang="en-US"/>
          </a:p>
          <a:p>
            <a:r>
              <a:rPr lang="en-US" altLang="en-US"/>
              <a:t>Prolog and epilog execute a subset (ramp-up and ramp-down) 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7451725" y="20955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cxnSp>
        <p:nvCxnSpPr>
          <p:cNvPr id="37913" name="Straight Connector 2"/>
          <p:cNvCxnSpPr>
            <a:cxnSpLocks noChangeShapeType="1"/>
          </p:cNvCxnSpPr>
          <p:nvPr/>
        </p:nvCxnSpPr>
        <p:spPr bwMode="auto">
          <a:xfrm flipH="1">
            <a:off x="2362200" y="2438400"/>
            <a:ext cx="7620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4" name="Straight Connector 27"/>
          <p:cNvCxnSpPr>
            <a:cxnSpLocks noChangeShapeType="1"/>
          </p:cNvCxnSpPr>
          <p:nvPr/>
        </p:nvCxnSpPr>
        <p:spPr bwMode="auto">
          <a:xfrm flipH="1">
            <a:off x="5410200" y="5105400"/>
            <a:ext cx="7620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5181600" y="1825625"/>
            <a:ext cx="24638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A0</a:t>
            </a:r>
          </a:p>
          <a:p>
            <a:r>
              <a:rPr lang="en-US" altLang="en-US"/>
              <a:t>A1   B0</a:t>
            </a:r>
          </a:p>
          <a:p>
            <a:r>
              <a:rPr lang="en-US" altLang="en-US"/>
              <a:t>A2   B1       C0</a:t>
            </a:r>
          </a:p>
          <a:p>
            <a:endParaRPr lang="en-US" altLang="en-US"/>
          </a:p>
          <a:p>
            <a:r>
              <a:rPr lang="en-US" altLang="en-US"/>
              <a:t>A     B         C         D</a:t>
            </a:r>
          </a:p>
          <a:p>
            <a:r>
              <a:rPr lang="en-US" altLang="en-US"/>
              <a:t> </a:t>
            </a:r>
          </a:p>
          <a:p>
            <a:r>
              <a:rPr lang="en-US" altLang="en-US"/>
              <a:t>        Bn       Cn-1    Dn-2</a:t>
            </a:r>
          </a:p>
          <a:p>
            <a:r>
              <a:rPr lang="en-US" altLang="en-US"/>
              <a:t>                    Cn       Dn-1</a:t>
            </a:r>
          </a:p>
          <a:p>
            <a:r>
              <a:rPr lang="en-US" altLang="en-US"/>
              <a:t>                                Dn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Separate Code for Prolog and Epilog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2667000" y="2054225"/>
            <a:ext cx="349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C</a:t>
            </a:r>
          </a:p>
          <a:p>
            <a:r>
              <a:rPr lang="en-US" altLang="en-US"/>
              <a:t>D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143000" y="2282825"/>
            <a:ext cx="1181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 body</a:t>
            </a:r>
          </a:p>
          <a:p>
            <a:r>
              <a:rPr lang="en-US" altLang="en-US"/>
              <a:t>with 4 ops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590800" y="2057400"/>
            <a:ext cx="4572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7848600" y="1749425"/>
            <a:ext cx="9271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Prolog -</a:t>
            </a:r>
          </a:p>
          <a:p>
            <a:r>
              <a:rPr lang="en-US" altLang="en-US">
                <a:solidFill>
                  <a:schemeClr val="tx1"/>
                </a:solidFill>
              </a:rPr>
              <a:t>fill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3581400" y="2286000"/>
            <a:ext cx="6858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105400" y="2819400"/>
            <a:ext cx="2895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8137525" y="29337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8001000" y="3502025"/>
            <a:ext cx="990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Epilog -</a:t>
            </a:r>
          </a:p>
          <a:p>
            <a:r>
              <a:rPr lang="en-US" altLang="en-US">
                <a:solidFill>
                  <a:schemeClr val="tx1"/>
                </a:solidFill>
              </a:rPr>
              <a:t>drain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143000" y="4873625"/>
            <a:ext cx="61468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Generate special code before the loop (preheader) to fill the pipe </a:t>
            </a:r>
          </a:p>
          <a:p>
            <a:r>
              <a:rPr lang="en-US" altLang="en-US">
                <a:solidFill>
                  <a:schemeClr val="tx1"/>
                </a:solidFill>
              </a:rPr>
              <a:t>and special code after the loop to drain the pipe.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Peel off II-1 iterations for the prolog.  Complete II-1 iterations</a:t>
            </a:r>
          </a:p>
          <a:p>
            <a:r>
              <a:rPr lang="en-US" altLang="en-US">
                <a:solidFill>
                  <a:schemeClr val="tx1"/>
                </a:solidFill>
              </a:rPr>
              <a:t>in epilog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40386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35052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362200" y="29718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smtClean="0"/>
              <a:t>Removing Prolog/Epilog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362200" y="19050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3124200" y="24384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886200" y="29718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4648200" y="35052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410200" y="40386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4343400" y="1828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4191000" y="2895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4191000" y="182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4556125" y="22479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Prolog</a:t>
            </a:r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6781800" y="4572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66294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66294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7010400" y="5026025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Epilog</a:t>
            </a: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6477000" y="2971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63246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6324600" y="2971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6689725" y="35433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7451725" y="20955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sp>
        <p:nvSpPr>
          <p:cNvPr id="42008" name="Oval 24"/>
          <p:cNvSpPr>
            <a:spLocks noChangeArrowheads="1"/>
          </p:cNvSpPr>
          <p:nvPr/>
        </p:nvSpPr>
        <p:spPr bwMode="auto">
          <a:xfrm>
            <a:off x="1752600" y="1752600"/>
            <a:ext cx="2286000" cy="12954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09" name="Oval 25"/>
          <p:cNvSpPr>
            <a:spLocks noChangeArrowheads="1"/>
          </p:cNvSpPr>
          <p:nvPr/>
        </p:nvSpPr>
        <p:spPr bwMode="auto">
          <a:xfrm>
            <a:off x="4343400" y="4495800"/>
            <a:ext cx="2286000" cy="12954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 flipV="1">
            <a:off x="1600200" y="2743200"/>
            <a:ext cx="3048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>
            <a:off x="2438400" y="5105400"/>
            <a:ext cx="19050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1203325" y="4838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1127125" y="4838700"/>
            <a:ext cx="208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Disable using</a:t>
            </a:r>
          </a:p>
          <a:p>
            <a:r>
              <a:rPr lang="en-US" altLang="en-US"/>
              <a:t>predicated execution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838200" y="5940425"/>
            <a:ext cx="653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Execute loop kernel on every iteration, but for prolog and epilog</a:t>
            </a:r>
          </a:p>
          <a:p>
            <a:r>
              <a:rPr lang="en-US" altLang="en-US">
                <a:solidFill>
                  <a:schemeClr val="tx1"/>
                </a:solidFill>
              </a:rPr>
              <a:t>selectively disable the appropriate operations to fill/drain the pipeline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82000" cy="615950"/>
          </a:xfrm>
        </p:spPr>
        <p:txBody>
          <a:bodyPr/>
          <a:lstStyle/>
          <a:p>
            <a:r>
              <a:rPr lang="en-US" altLang="en-US" smtClean="0"/>
              <a:t>Kernel-only Code Using Rotating Predicates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14400" y="1444625"/>
            <a:ext cx="24638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A0</a:t>
            </a:r>
          </a:p>
          <a:p>
            <a:r>
              <a:rPr lang="en-US" altLang="en-US"/>
              <a:t>A1   B0</a:t>
            </a:r>
          </a:p>
          <a:p>
            <a:r>
              <a:rPr lang="en-US" altLang="en-US"/>
              <a:t>A2   B1       C0</a:t>
            </a:r>
          </a:p>
          <a:p>
            <a:endParaRPr lang="en-US" altLang="en-US"/>
          </a:p>
          <a:p>
            <a:r>
              <a:rPr lang="en-US" altLang="en-US"/>
              <a:t>A     B         C         D</a:t>
            </a:r>
          </a:p>
          <a:p>
            <a:r>
              <a:rPr lang="en-US" altLang="en-US"/>
              <a:t> </a:t>
            </a:r>
          </a:p>
          <a:p>
            <a:r>
              <a:rPr lang="en-US" altLang="en-US"/>
              <a:t>        Bn       Cn-1    Dn-2</a:t>
            </a:r>
          </a:p>
          <a:p>
            <a:r>
              <a:rPr lang="en-US" altLang="en-US"/>
              <a:t>                    Cn       Dn-1</a:t>
            </a:r>
          </a:p>
          <a:p>
            <a:r>
              <a:rPr lang="en-US" altLang="en-US"/>
              <a:t>                                Dn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38200" y="2438400"/>
            <a:ext cx="2895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762000" y="4264025"/>
            <a:ext cx="33210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P[0]	P[1]	P[2]	P[3]</a:t>
            </a:r>
          </a:p>
          <a:p>
            <a:r>
              <a:rPr lang="en-US" altLang="en-US"/>
              <a:t>1	0	0	0</a:t>
            </a:r>
          </a:p>
          <a:p>
            <a:r>
              <a:rPr lang="en-US" altLang="en-US"/>
              <a:t>1	1	0	0</a:t>
            </a:r>
          </a:p>
          <a:p>
            <a:r>
              <a:rPr lang="en-US" altLang="en-US"/>
              <a:t>1	1	1	0</a:t>
            </a:r>
          </a:p>
          <a:p>
            <a:r>
              <a:rPr lang="en-US" altLang="en-US"/>
              <a:t>1	1	1	1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0	1	1	1</a:t>
            </a:r>
          </a:p>
          <a:p>
            <a:r>
              <a:rPr lang="en-US" altLang="en-US"/>
              <a:t>0	0	1	1</a:t>
            </a:r>
          </a:p>
          <a:p>
            <a:r>
              <a:rPr lang="en-US" altLang="en-US"/>
              <a:t>0	0	0	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762000" y="4267200"/>
            <a:ext cx="335280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3962400" y="2286000"/>
            <a:ext cx="914400" cy="838200"/>
          </a:xfrm>
          <a:prstGeom prst="rightArrow">
            <a:avLst>
              <a:gd name="adj1" fmla="val 50000"/>
              <a:gd name="adj2" fmla="val 2727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953000" y="2511425"/>
            <a:ext cx="392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 if P[0]   B if P[1]   C  if P[2]  D if P[3]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953000" y="2438400"/>
            <a:ext cx="43434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5410200" y="4568825"/>
            <a:ext cx="3092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	-	-	-</a:t>
            </a:r>
          </a:p>
          <a:p>
            <a:r>
              <a:rPr lang="en-US" altLang="en-US"/>
              <a:t>A	B	-	-</a:t>
            </a:r>
          </a:p>
          <a:p>
            <a:r>
              <a:rPr lang="en-US" altLang="en-US"/>
              <a:t>A	B	C	-</a:t>
            </a:r>
          </a:p>
          <a:p>
            <a:r>
              <a:rPr lang="en-US" altLang="en-US"/>
              <a:t>A	B	C	D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-	B	C	D</a:t>
            </a:r>
          </a:p>
          <a:p>
            <a:r>
              <a:rPr lang="en-US" altLang="en-US"/>
              <a:t>-	-	C	D</a:t>
            </a:r>
          </a:p>
          <a:p>
            <a:r>
              <a:rPr lang="en-US" altLang="en-US"/>
              <a:t>-	-	-	D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5410200" y="4572000"/>
            <a:ext cx="3200400" cy="228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4114800" y="40386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5257800" y="3806825"/>
            <a:ext cx="358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 referred to as the staging predicate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53400" cy="615950"/>
          </a:xfrm>
        </p:spPr>
        <p:txBody>
          <a:bodyPr/>
          <a:lstStyle/>
          <a:p>
            <a:r>
              <a:rPr lang="en-US" altLang="en-US" smtClean="0"/>
              <a:t>Modulo Scheduling Architectural Support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Loop requiring N iterations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Will take N + (S – 1) where S is the number of stages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2 special registers created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LC: loop counter (holds N)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ESC: epilog stage counter (holds S)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Software pipeline branch operations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Initialize LC = N, ESC = S in loop </a:t>
            </a:r>
            <a:r>
              <a:rPr lang="en-US" altLang="en-US" dirty="0" err="1" smtClean="0"/>
              <a:t>preheader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All rotating predicates are cleared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SWP-BR (BRLC)</a:t>
            </a:r>
            <a:endParaRPr lang="en-US" altLang="en-US" dirty="0" smtClean="0"/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While LC &gt; 0, decrement LC and RRB, P[0] = 1, branch to top of loop</a:t>
            </a:r>
          </a:p>
          <a:p>
            <a:pPr lvl="3">
              <a:lnSpc>
                <a:spcPct val="90000"/>
              </a:lnSpc>
            </a:pPr>
            <a:r>
              <a:rPr lang="en-US" altLang="en-US" dirty="0" smtClean="0"/>
              <a:t>This occurs for prolog and kernel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If LC = 0, then while ESC &gt; 0, decrement RRB and write a 0 into P[0], and branch to the top of the loop</a:t>
            </a:r>
          </a:p>
          <a:p>
            <a:pPr lvl="3">
              <a:lnSpc>
                <a:spcPct val="90000"/>
              </a:lnSpc>
            </a:pPr>
            <a:r>
              <a:rPr lang="en-US" altLang="en-US" dirty="0" smtClean="0"/>
              <a:t>This occurs for the epilog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82000" cy="615950"/>
          </a:xfrm>
        </p:spPr>
        <p:txBody>
          <a:bodyPr/>
          <a:lstStyle/>
          <a:p>
            <a:r>
              <a:rPr lang="en-US" altLang="en-US" smtClean="0"/>
              <a:t>Execution History With LC/ESC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533400" y="3502025"/>
            <a:ext cx="85788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	ESC	P[0]	P[1]	P[2]	P[3]</a:t>
            </a:r>
          </a:p>
          <a:p>
            <a:r>
              <a:rPr lang="en-US" altLang="en-US"/>
              <a:t>3	3	1	0	0	0	A</a:t>
            </a:r>
          </a:p>
          <a:p>
            <a:r>
              <a:rPr lang="en-US" altLang="en-US"/>
              <a:t>2	3	1	1	0	0	A	B</a:t>
            </a:r>
          </a:p>
          <a:p>
            <a:r>
              <a:rPr lang="en-US" altLang="en-US"/>
              <a:t>1	3	1	1	1	0	A	B	C</a:t>
            </a:r>
          </a:p>
          <a:p>
            <a:r>
              <a:rPr lang="en-US" altLang="en-US"/>
              <a:t>0	3	1	1	1	1	A	B	C	D</a:t>
            </a:r>
          </a:p>
          <a:p>
            <a:r>
              <a:rPr lang="en-US" altLang="en-US"/>
              <a:t>0	2	0	1	1	1	-	B	C	D</a:t>
            </a:r>
          </a:p>
          <a:p>
            <a:r>
              <a:rPr lang="en-US" altLang="en-US"/>
              <a:t>0	1	0	0	1	1	-	-	C	D</a:t>
            </a:r>
          </a:p>
          <a:p>
            <a:r>
              <a:rPr lang="en-US" altLang="en-US"/>
              <a:t>0	0	0	0	0	1	-	-	-	D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295400" y="2511425"/>
            <a:ext cx="597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 if P[0];   B if P[1];   C if P[2];  D if P[3];  P[0] = BRF.B.B.F;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295400" y="2438400"/>
            <a:ext cx="6477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279525" y="1562100"/>
            <a:ext cx="43211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3, ESC = 3 /* Remember 0 relative!! */</a:t>
            </a:r>
          </a:p>
          <a:p>
            <a:r>
              <a:rPr lang="en-US" altLang="en-US"/>
              <a:t>Clear all rotating predicates</a:t>
            </a:r>
          </a:p>
          <a:p>
            <a:r>
              <a:rPr lang="en-US" altLang="en-US"/>
              <a:t>P[0] = 1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762000" y="6397625"/>
            <a:ext cx="6702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4 iterations, 4 stages, II = 1, Note 4 + 4 –1 iterations of kernel executed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Modulo Scheduling Example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143000" y="4187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066800" y="4114800"/>
            <a:ext cx="26670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4191000" y="4800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5334000" y="40354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5257800" y="39624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381000" y="41116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4958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53340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495800" y="2511425"/>
            <a:ext cx="2774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Step1: Compute to loop into</a:t>
            </a:r>
          </a:p>
          <a:p>
            <a:r>
              <a:rPr lang="en-US" altLang="en-US">
                <a:solidFill>
                  <a:schemeClr val="tx1"/>
                </a:solidFill>
              </a:rPr>
              <a:t>form that uses LC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2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4267200" y="4800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5334000" y="4035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5257800" y="3962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44958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3340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3657600" y="2816225"/>
            <a:ext cx="208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 2: DSA convert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1828800" y="40354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1752600" y="39624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9906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18288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3</a:t>
            </a:r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5334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5334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334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5334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5334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5334000" y="624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54864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54864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7" name="Freeform 11"/>
          <p:cNvSpPr>
            <a:spLocks/>
          </p:cNvSpPr>
          <p:nvPr/>
        </p:nvSpPr>
        <p:spPr bwMode="auto">
          <a:xfrm>
            <a:off x="5562600" y="2565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8" name="Freeform 12"/>
          <p:cNvSpPr>
            <a:spLocks/>
          </p:cNvSpPr>
          <p:nvPr/>
        </p:nvSpPr>
        <p:spPr bwMode="auto">
          <a:xfrm>
            <a:off x="5486400" y="4572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9" name="Freeform 13"/>
          <p:cNvSpPr>
            <a:spLocks/>
          </p:cNvSpPr>
          <p:nvPr/>
        </p:nvSpPr>
        <p:spPr bwMode="auto">
          <a:xfrm>
            <a:off x="5562600" y="5257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5486400" y="596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5105400" y="3832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5410200" y="3122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6172200" y="2536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6324600" y="4418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5791200" y="5280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715000" y="4570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7" name="Freeform 21"/>
          <p:cNvSpPr>
            <a:spLocks/>
          </p:cNvSpPr>
          <p:nvPr/>
        </p:nvSpPr>
        <p:spPr bwMode="auto">
          <a:xfrm>
            <a:off x="5562600" y="3810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7162800" y="3959225"/>
            <a:ext cx="13160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RESMII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2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0204" name="Freeform 28"/>
          <p:cNvSpPr>
            <a:spLocks/>
          </p:cNvSpPr>
          <p:nvPr/>
        </p:nvSpPr>
        <p:spPr bwMode="auto">
          <a:xfrm>
            <a:off x="5562600" y="6172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5699125" y="15621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Step3: Draw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Calculate MII</a:t>
            </a:r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4572000" y="3276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0207" name="Freeform 31"/>
          <p:cNvSpPr>
            <a:spLocks/>
          </p:cNvSpPr>
          <p:nvPr/>
        </p:nvSpPr>
        <p:spPr bwMode="auto">
          <a:xfrm>
            <a:off x="4813300" y="31242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8" name="Freeform 32"/>
          <p:cNvSpPr>
            <a:spLocks/>
          </p:cNvSpPr>
          <p:nvPr/>
        </p:nvSpPr>
        <p:spPr bwMode="auto">
          <a:xfrm>
            <a:off x="4902200" y="43053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4648200" y="4724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 – Step 4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267200" y="3044825"/>
            <a:ext cx="941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H = 5</a:t>
            </a:r>
          </a:p>
          <a:p>
            <a:r>
              <a:rPr lang="en-US" altLang="en-US"/>
              <a:t>2: H = 3</a:t>
            </a:r>
          </a:p>
          <a:p>
            <a:r>
              <a:rPr lang="en-US" altLang="en-US"/>
              <a:t>3: H = 0</a:t>
            </a:r>
          </a:p>
          <a:p>
            <a:r>
              <a:rPr lang="en-US" altLang="en-US"/>
              <a:t>4: H = 0</a:t>
            </a:r>
          </a:p>
          <a:p>
            <a:r>
              <a:rPr lang="en-US" altLang="en-US"/>
              <a:t>5: H = 0</a:t>
            </a:r>
          </a:p>
          <a:p>
            <a:r>
              <a:rPr lang="en-US" altLang="en-US"/>
              <a:t>7: H = 0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1524000" y="251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1524000" y="3124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1524000" y="3733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1524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1524000" y="4953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1524000" y="586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6764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1676400" y="3429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Freeform 12"/>
          <p:cNvSpPr>
            <a:spLocks/>
          </p:cNvSpPr>
          <p:nvPr/>
        </p:nvSpPr>
        <p:spPr bwMode="auto">
          <a:xfrm>
            <a:off x="1752600" y="2184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Freeform 13"/>
          <p:cNvSpPr>
            <a:spLocks/>
          </p:cNvSpPr>
          <p:nvPr/>
        </p:nvSpPr>
        <p:spPr bwMode="auto">
          <a:xfrm>
            <a:off x="1676400" y="4191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4" name="Freeform 14"/>
          <p:cNvSpPr>
            <a:spLocks/>
          </p:cNvSpPr>
          <p:nvPr/>
        </p:nvSpPr>
        <p:spPr bwMode="auto">
          <a:xfrm>
            <a:off x="1752600" y="4876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1676400" y="558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066800" y="2438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1676400" y="3352800"/>
            <a:ext cx="4143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1600200" y="2741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2362200" y="215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2514600" y="4037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1981200" y="4899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1905000" y="4189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3" name="Freeform 23"/>
          <p:cNvSpPr>
            <a:spLocks/>
          </p:cNvSpPr>
          <p:nvPr/>
        </p:nvSpPr>
        <p:spPr bwMode="auto">
          <a:xfrm>
            <a:off x="1752600" y="3429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4" name="Freeform 24"/>
          <p:cNvSpPr>
            <a:spLocks/>
          </p:cNvSpPr>
          <p:nvPr/>
        </p:nvSpPr>
        <p:spPr bwMode="auto">
          <a:xfrm>
            <a:off x="1752600" y="5791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3886200" y="1978025"/>
            <a:ext cx="4032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 4 – Calculate priorities (MAX height</a:t>
            </a:r>
          </a:p>
          <a:p>
            <a:r>
              <a:rPr lang="en-US" altLang="en-US">
                <a:solidFill>
                  <a:schemeClr val="tx1"/>
                </a:solidFill>
              </a:rPr>
              <a:t>to pseudo stop node)</a:t>
            </a:r>
          </a:p>
        </p:txBody>
      </p:sp>
      <p:sp>
        <p:nvSpPr>
          <p:cNvPr id="51226" name="Freeform 26"/>
          <p:cNvSpPr>
            <a:spLocks/>
          </p:cNvSpPr>
          <p:nvPr/>
        </p:nvSpPr>
        <p:spPr bwMode="auto">
          <a:xfrm>
            <a:off x="749300" y="2743200"/>
            <a:ext cx="774700" cy="3276600"/>
          </a:xfrm>
          <a:custGeom>
            <a:avLst/>
            <a:gdLst>
              <a:gd name="T0" fmla="*/ 2147483646 w 488"/>
              <a:gd name="T1" fmla="*/ 0 h 2064"/>
              <a:gd name="T2" fmla="*/ 2147483646 w 488"/>
              <a:gd name="T3" fmla="*/ 2147483646 h 2064"/>
              <a:gd name="T4" fmla="*/ 2147483646 w 488"/>
              <a:gd name="T5" fmla="*/ 2147483646 h 2064"/>
              <a:gd name="T6" fmla="*/ 2147483646 w 488"/>
              <a:gd name="T7" fmla="*/ 2147483646 h 2064"/>
              <a:gd name="T8" fmla="*/ 2147483646 w 488"/>
              <a:gd name="T9" fmla="*/ 2147483646 h 2064"/>
              <a:gd name="T10" fmla="*/ 2147483646 w 488"/>
              <a:gd name="T11" fmla="*/ 2147483646 h 20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88" h="2064">
                <a:moveTo>
                  <a:pt x="488" y="0"/>
                </a:moveTo>
                <a:cubicBezTo>
                  <a:pt x="380" y="24"/>
                  <a:pt x="272" y="48"/>
                  <a:pt x="200" y="144"/>
                </a:cubicBezTo>
                <a:cubicBezTo>
                  <a:pt x="128" y="240"/>
                  <a:pt x="88" y="384"/>
                  <a:pt x="56" y="576"/>
                </a:cubicBezTo>
                <a:cubicBezTo>
                  <a:pt x="24" y="768"/>
                  <a:pt x="0" y="1080"/>
                  <a:pt x="8" y="1296"/>
                </a:cubicBezTo>
                <a:cubicBezTo>
                  <a:pt x="16" y="1512"/>
                  <a:pt x="24" y="1744"/>
                  <a:pt x="104" y="1872"/>
                </a:cubicBezTo>
                <a:cubicBezTo>
                  <a:pt x="184" y="2000"/>
                  <a:pt x="336" y="2032"/>
                  <a:pt x="488" y="20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7" name="Freeform 27"/>
          <p:cNvSpPr>
            <a:spLocks/>
          </p:cNvSpPr>
          <p:nvPr/>
        </p:nvSpPr>
        <p:spPr bwMode="auto">
          <a:xfrm>
            <a:off x="812800" y="3352800"/>
            <a:ext cx="711200" cy="2590800"/>
          </a:xfrm>
          <a:custGeom>
            <a:avLst/>
            <a:gdLst>
              <a:gd name="T0" fmla="*/ 2147483646 w 448"/>
              <a:gd name="T1" fmla="*/ 0 h 1632"/>
              <a:gd name="T2" fmla="*/ 2147483646 w 448"/>
              <a:gd name="T3" fmla="*/ 2147483646 h 1632"/>
              <a:gd name="T4" fmla="*/ 2147483646 w 448"/>
              <a:gd name="T5" fmla="*/ 2147483646 h 1632"/>
              <a:gd name="T6" fmla="*/ 2147483646 w 448"/>
              <a:gd name="T7" fmla="*/ 2147483646 h 1632"/>
              <a:gd name="T8" fmla="*/ 2147483646 w 448"/>
              <a:gd name="T9" fmla="*/ 2147483646 h 1632"/>
              <a:gd name="T10" fmla="*/ 2147483646 w 448"/>
              <a:gd name="T11" fmla="*/ 2147483646 h 1632"/>
              <a:gd name="T12" fmla="*/ 2147483646 w 448"/>
              <a:gd name="T13" fmla="*/ 2147483646 h 1632"/>
              <a:gd name="T14" fmla="*/ 2147483646 w 448"/>
              <a:gd name="T15" fmla="*/ 2147483646 h 1632"/>
              <a:gd name="T16" fmla="*/ 2147483646 w 448"/>
              <a:gd name="T17" fmla="*/ 2147483646 h 1632"/>
              <a:gd name="T18" fmla="*/ 2147483646 w 448"/>
              <a:gd name="T19" fmla="*/ 2147483646 h 16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48" h="1632">
                <a:moveTo>
                  <a:pt x="448" y="0"/>
                </a:moveTo>
                <a:cubicBezTo>
                  <a:pt x="356" y="36"/>
                  <a:pt x="264" y="72"/>
                  <a:pt x="208" y="144"/>
                </a:cubicBezTo>
                <a:cubicBezTo>
                  <a:pt x="152" y="216"/>
                  <a:pt x="144" y="328"/>
                  <a:pt x="112" y="432"/>
                </a:cubicBezTo>
                <a:cubicBezTo>
                  <a:pt x="80" y="536"/>
                  <a:pt x="32" y="664"/>
                  <a:pt x="16" y="768"/>
                </a:cubicBezTo>
                <a:cubicBezTo>
                  <a:pt x="0" y="872"/>
                  <a:pt x="8" y="976"/>
                  <a:pt x="16" y="1056"/>
                </a:cubicBezTo>
                <a:cubicBezTo>
                  <a:pt x="24" y="1136"/>
                  <a:pt x="40" y="1184"/>
                  <a:pt x="64" y="1248"/>
                </a:cubicBezTo>
                <a:cubicBezTo>
                  <a:pt x="88" y="1312"/>
                  <a:pt x="128" y="1392"/>
                  <a:pt x="160" y="1440"/>
                </a:cubicBezTo>
                <a:cubicBezTo>
                  <a:pt x="192" y="1488"/>
                  <a:pt x="224" y="1512"/>
                  <a:pt x="256" y="1536"/>
                </a:cubicBezTo>
                <a:cubicBezTo>
                  <a:pt x="288" y="1560"/>
                  <a:pt x="320" y="1568"/>
                  <a:pt x="352" y="1584"/>
                </a:cubicBezTo>
                <a:cubicBezTo>
                  <a:pt x="384" y="1600"/>
                  <a:pt x="416" y="1616"/>
                  <a:pt x="448" y="16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8" name="Freeform 28"/>
          <p:cNvSpPr>
            <a:spLocks/>
          </p:cNvSpPr>
          <p:nvPr/>
        </p:nvSpPr>
        <p:spPr bwMode="auto">
          <a:xfrm>
            <a:off x="977900" y="3911600"/>
            <a:ext cx="635000" cy="1955800"/>
          </a:xfrm>
          <a:custGeom>
            <a:avLst/>
            <a:gdLst>
              <a:gd name="T0" fmla="*/ 2147483646 w 400"/>
              <a:gd name="T1" fmla="*/ 2147483646 h 1232"/>
              <a:gd name="T2" fmla="*/ 2147483646 w 400"/>
              <a:gd name="T3" fmla="*/ 2147483646 h 1232"/>
              <a:gd name="T4" fmla="*/ 2147483646 w 400"/>
              <a:gd name="T5" fmla="*/ 2147483646 h 1232"/>
              <a:gd name="T6" fmla="*/ 2147483646 w 400"/>
              <a:gd name="T7" fmla="*/ 2147483646 h 1232"/>
              <a:gd name="T8" fmla="*/ 2147483646 w 400"/>
              <a:gd name="T9" fmla="*/ 2147483646 h 1232"/>
              <a:gd name="T10" fmla="*/ 2147483646 w 400"/>
              <a:gd name="T11" fmla="*/ 2147483646 h 1232"/>
              <a:gd name="T12" fmla="*/ 2147483646 w 400"/>
              <a:gd name="T13" fmla="*/ 2147483646 h 12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0" h="1232">
                <a:moveTo>
                  <a:pt x="344" y="32"/>
                </a:moveTo>
                <a:cubicBezTo>
                  <a:pt x="340" y="16"/>
                  <a:pt x="336" y="0"/>
                  <a:pt x="296" y="32"/>
                </a:cubicBezTo>
                <a:cubicBezTo>
                  <a:pt x="256" y="64"/>
                  <a:pt x="152" y="136"/>
                  <a:pt x="104" y="224"/>
                </a:cubicBezTo>
                <a:cubicBezTo>
                  <a:pt x="56" y="312"/>
                  <a:pt x="16" y="440"/>
                  <a:pt x="8" y="560"/>
                </a:cubicBezTo>
                <a:cubicBezTo>
                  <a:pt x="0" y="680"/>
                  <a:pt x="0" y="840"/>
                  <a:pt x="56" y="944"/>
                </a:cubicBezTo>
                <a:cubicBezTo>
                  <a:pt x="112" y="1048"/>
                  <a:pt x="288" y="1136"/>
                  <a:pt x="344" y="1184"/>
                </a:cubicBezTo>
                <a:cubicBezTo>
                  <a:pt x="400" y="1232"/>
                  <a:pt x="396" y="1232"/>
                  <a:pt x="392" y="12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9" name="Freeform 29"/>
          <p:cNvSpPr>
            <a:spLocks/>
          </p:cNvSpPr>
          <p:nvPr/>
        </p:nvSpPr>
        <p:spPr bwMode="auto">
          <a:xfrm>
            <a:off x="1231900" y="4495800"/>
            <a:ext cx="444500" cy="1371600"/>
          </a:xfrm>
          <a:custGeom>
            <a:avLst/>
            <a:gdLst>
              <a:gd name="T0" fmla="*/ 2147483646 w 280"/>
              <a:gd name="T1" fmla="*/ 0 h 864"/>
              <a:gd name="T2" fmla="*/ 2147483646 w 280"/>
              <a:gd name="T3" fmla="*/ 2147483646 h 864"/>
              <a:gd name="T4" fmla="*/ 2147483646 w 280"/>
              <a:gd name="T5" fmla="*/ 2147483646 h 864"/>
              <a:gd name="T6" fmla="*/ 2147483646 w 280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0" h="864">
                <a:moveTo>
                  <a:pt x="184" y="0"/>
                </a:moveTo>
                <a:cubicBezTo>
                  <a:pt x="124" y="68"/>
                  <a:pt x="64" y="136"/>
                  <a:pt x="40" y="240"/>
                </a:cubicBezTo>
                <a:cubicBezTo>
                  <a:pt x="16" y="344"/>
                  <a:pt x="0" y="520"/>
                  <a:pt x="40" y="624"/>
                </a:cubicBezTo>
                <a:cubicBezTo>
                  <a:pt x="80" y="728"/>
                  <a:pt x="240" y="824"/>
                  <a:pt x="280" y="8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0" name="Freeform 30"/>
          <p:cNvSpPr>
            <a:spLocks/>
          </p:cNvSpPr>
          <p:nvPr/>
        </p:nvSpPr>
        <p:spPr bwMode="auto">
          <a:xfrm>
            <a:off x="1511300" y="5257800"/>
            <a:ext cx="165100" cy="609600"/>
          </a:xfrm>
          <a:custGeom>
            <a:avLst/>
            <a:gdLst>
              <a:gd name="T0" fmla="*/ 2147483646 w 104"/>
              <a:gd name="T1" fmla="*/ 0 h 384"/>
              <a:gd name="T2" fmla="*/ 2147483646 w 104"/>
              <a:gd name="T3" fmla="*/ 2147483646 h 384"/>
              <a:gd name="T4" fmla="*/ 2147483646 w 104"/>
              <a:gd name="T5" fmla="*/ 2147483646 h 3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4" h="384">
                <a:moveTo>
                  <a:pt x="56" y="0"/>
                </a:moveTo>
                <a:cubicBezTo>
                  <a:pt x="28" y="16"/>
                  <a:pt x="0" y="32"/>
                  <a:pt x="8" y="96"/>
                </a:cubicBezTo>
                <a:cubicBezTo>
                  <a:pt x="16" y="160"/>
                  <a:pt x="60" y="272"/>
                  <a:pt x="104" y="38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1" name="Text Box 31"/>
          <p:cNvSpPr txBox="1">
            <a:spLocks noChangeArrowheads="1"/>
          </p:cNvSpPr>
          <p:nvPr/>
        </p:nvSpPr>
        <p:spPr bwMode="auto">
          <a:xfrm>
            <a:off x="8382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990600" y="3810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1066800" y="4419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219200" y="5181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749300" y="2819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6" name="Freeform 36"/>
          <p:cNvSpPr>
            <a:spLocks/>
          </p:cNvSpPr>
          <p:nvPr/>
        </p:nvSpPr>
        <p:spPr bwMode="auto">
          <a:xfrm>
            <a:off x="990600" y="26670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7" name="Freeform 37"/>
          <p:cNvSpPr>
            <a:spLocks/>
          </p:cNvSpPr>
          <p:nvPr/>
        </p:nvSpPr>
        <p:spPr bwMode="auto">
          <a:xfrm>
            <a:off x="1079500" y="38481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8255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5638800" y="3044825"/>
            <a:ext cx="941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H = 5</a:t>
            </a:r>
          </a:p>
          <a:p>
            <a:r>
              <a:rPr lang="en-US" altLang="en-US"/>
              <a:t>2: H = 3</a:t>
            </a:r>
          </a:p>
          <a:p>
            <a:r>
              <a:rPr lang="en-US" altLang="en-US"/>
              <a:t>3: H = 0</a:t>
            </a:r>
          </a:p>
          <a:p>
            <a:r>
              <a:rPr lang="en-US" altLang="en-US"/>
              <a:t>4: H = 4</a:t>
            </a:r>
          </a:p>
          <a:p>
            <a:r>
              <a:rPr lang="en-US" altLang="en-US"/>
              <a:t>5: H = 0</a:t>
            </a:r>
          </a:p>
          <a:p>
            <a:r>
              <a:rPr lang="en-US" altLang="en-US"/>
              <a:t>7: H = 0</a:t>
            </a:r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4327525" y="27051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Iter1</a:t>
            </a:r>
          </a:p>
        </p:txBody>
      </p:sp>
      <p:sp>
        <p:nvSpPr>
          <p:cNvPr id="51241" name="Text Box 41"/>
          <p:cNvSpPr txBox="1">
            <a:spLocks noChangeArrowheads="1"/>
          </p:cNvSpPr>
          <p:nvPr/>
        </p:nvSpPr>
        <p:spPr bwMode="auto">
          <a:xfrm>
            <a:off x="5715000" y="27051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Iter2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+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800" dirty="0" smtClean="0"/>
              <a:t>Project proposals</a:t>
            </a:r>
          </a:p>
          <a:p>
            <a:pPr lvl="1"/>
            <a:r>
              <a:rPr lang="en-US" altLang="en-US" sz="1600" dirty="0" smtClean="0"/>
              <a:t>Due tonight, 11:59pm</a:t>
            </a:r>
          </a:p>
          <a:p>
            <a:pPr lvl="1"/>
            <a:r>
              <a:rPr lang="en-US" altLang="en-US" sz="1600" dirty="0" smtClean="0"/>
              <a:t>1 paragraph summary of what you plan to work on, 1-2 references</a:t>
            </a:r>
          </a:p>
          <a:p>
            <a:pPr lvl="1"/>
            <a:r>
              <a:rPr lang="en-US" altLang="en-US" sz="1600" dirty="0" smtClean="0"/>
              <a:t>Email to me </a:t>
            </a:r>
            <a:r>
              <a:rPr lang="en-US" altLang="en-US" sz="1600" dirty="0" smtClean="0"/>
              <a:t>&amp; </a:t>
            </a:r>
            <a:r>
              <a:rPr lang="en-US" altLang="en-US" sz="1600" dirty="0" err="1" smtClean="0"/>
              <a:t>Yunjie</a:t>
            </a:r>
            <a:r>
              <a:rPr lang="en-US" altLang="en-US" sz="1600" dirty="0" smtClean="0"/>
              <a:t> &amp; </a:t>
            </a:r>
            <a:r>
              <a:rPr lang="en-US" altLang="en-US" sz="1600" dirty="0" err="1" smtClean="0"/>
              <a:t>Ze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cc all your group members</a:t>
            </a:r>
            <a:endParaRPr lang="en-US" altLang="en-US" sz="2000" dirty="0" smtClean="0">
              <a:solidFill>
                <a:srgbClr val="FF0000"/>
              </a:solidFill>
            </a:endParaRPr>
          </a:p>
          <a:p>
            <a:r>
              <a:rPr lang="en-US" altLang="en-US" sz="2000" dirty="0" smtClean="0">
                <a:solidFill>
                  <a:srgbClr val="FF0000"/>
                </a:solidFill>
              </a:rPr>
              <a:t>Exam – Next </a:t>
            </a:r>
            <a:r>
              <a:rPr lang="en-US" altLang="en-US" sz="2000" dirty="0" err="1" smtClean="0">
                <a:solidFill>
                  <a:srgbClr val="FF0000"/>
                </a:solidFill>
              </a:rPr>
              <a:t>Wednes</a:t>
            </a:r>
            <a:r>
              <a:rPr lang="en-US" altLang="en-US" sz="2000" dirty="0" smtClean="0">
                <a:solidFill>
                  <a:srgbClr val="FF0000"/>
                </a:solidFill>
              </a:rPr>
              <a:t>, Nov 3 10:30-12:30</a:t>
            </a:r>
            <a:endParaRPr lang="en-US" altLang="en-US" sz="2000" dirty="0" smtClean="0">
              <a:solidFill>
                <a:srgbClr val="FF0000"/>
              </a:solidFill>
            </a:endParaRPr>
          </a:p>
          <a:p>
            <a:pPr lvl="1"/>
            <a:r>
              <a:rPr lang="en-US" altLang="en-US" sz="1600" dirty="0">
                <a:solidFill>
                  <a:srgbClr val="FF0000"/>
                </a:solidFill>
              </a:rPr>
              <a:t>Exam review – next </a:t>
            </a:r>
            <a:r>
              <a:rPr lang="en-US" altLang="en-US" sz="1600" dirty="0" smtClean="0">
                <a:solidFill>
                  <a:srgbClr val="FF0000"/>
                </a:solidFill>
              </a:rPr>
              <a:t>Monday</a:t>
            </a:r>
          </a:p>
          <a:p>
            <a:pPr lvl="1"/>
            <a:r>
              <a:rPr lang="en-US" altLang="en-US" sz="1600" dirty="0" smtClean="0">
                <a:solidFill>
                  <a:srgbClr val="FF0000"/>
                </a:solidFill>
              </a:rPr>
              <a:t>Exam scope: Covers all lecture material through today’s class</a:t>
            </a:r>
            <a:endParaRPr lang="en-US" altLang="en-US" sz="1600" dirty="0">
              <a:solidFill>
                <a:srgbClr val="FF0000"/>
              </a:solidFill>
            </a:endParaRPr>
          </a:p>
          <a:p>
            <a:pPr lvl="1"/>
            <a:r>
              <a:rPr lang="en-US" altLang="en-US" sz="1600" dirty="0" smtClean="0">
                <a:solidFill>
                  <a:srgbClr val="FF0000"/>
                </a:solidFill>
              </a:rPr>
              <a:t>Exam format: Hybrid (Virtual or in-person) – Would anyone want in-person?</a:t>
            </a:r>
          </a:p>
          <a:p>
            <a:pPr lvl="2"/>
            <a:r>
              <a:rPr lang="en-US" altLang="en-US" sz="1600" dirty="0" smtClean="0">
                <a:solidFill>
                  <a:srgbClr val="FF0000"/>
                </a:solidFill>
              </a:rPr>
              <a:t>In-person: 10:30-12:15 + 15 mins extra time, walk outside to get questions answered</a:t>
            </a:r>
          </a:p>
          <a:p>
            <a:pPr lvl="2"/>
            <a:r>
              <a:rPr lang="en-US" altLang="en-US" sz="1600" dirty="0" smtClean="0">
                <a:solidFill>
                  <a:srgbClr val="FF0000"/>
                </a:solidFill>
              </a:rPr>
              <a:t>Virtual: 10:30-12:15 + 30 mins extra time (15 mins extra for printing, scanning, uploading), post private questions on piazza to get answers</a:t>
            </a:r>
          </a:p>
          <a:p>
            <a:pPr lvl="2"/>
            <a:r>
              <a:rPr lang="en-US" altLang="en-US" sz="1600" dirty="0" smtClean="0">
                <a:solidFill>
                  <a:srgbClr val="FF0000"/>
                </a:solidFill>
              </a:rPr>
              <a:t>Questions answered up to 12:30</a:t>
            </a:r>
            <a:endParaRPr lang="en-US" altLang="en-US" sz="1600" dirty="0" smtClean="0">
              <a:solidFill>
                <a:srgbClr val="FF0000"/>
              </a:solidFill>
            </a:endParaRPr>
          </a:p>
          <a:p>
            <a:r>
              <a:rPr lang="en-US" altLang="en-US" sz="2000" dirty="0" smtClean="0"/>
              <a:t>Today’s class reading</a:t>
            </a:r>
          </a:p>
          <a:p>
            <a:pPr lvl="1"/>
            <a:r>
              <a:rPr lang="en-US" altLang="en-US" sz="1800" dirty="0" smtClean="0"/>
              <a:t>“</a:t>
            </a:r>
            <a:r>
              <a:rPr lang="en-US" altLang="en-US" sz="1800" dirty="0" smtClean="0"/>
              <a:t>Code Generation Schema for Modulo Scheduled Loops”, B. Rau, M. </a:t>
            </a:r>
            <a:r>
              <a:rPr lang="en-US" altLang="en-US" sz="1800" dirty="0" err="1" smtClean="0"/>
              <a:t>Schlansker</a:t>
            </a:r>
            <a:r>
              <a:rPr lang="en-US" altLang="en-US" sz="1800" dirty="0" smtClean="0"/>
              <a:t>, and P. </a:t>
            </a:r>
            <a:r>
              <a:rPr lang="en-US" altLang="en-US" sz="1800" dirty="0" err="1" smtClean="0"/>
              <a:t>Tirumalai</a:t>
            </a:r>
            <a:r>
              <a:rPr lang="en-US" altLang="en-US" sz="1800" dirty="0" smtClean="0"/>
              <a:t>, MICRO-25, Dec. 1992.</a:t>
            </a:r>
            <a:endParaRPr lang="en-US" altLang="en-US" sz="1600" dirty="0" smtClean="0"/>
          </a:p>
          <a:p>
            <a:r>
              <a:rPr lang="en-US" altLang="en-US" sz="2000" dirty="0" smtClean="0"/>
              <a:t>Next class </a:t>
            </a:r>
            <a:r>
              <a:rPr lang="en-US" altLang="en-US" sz="2000" dirty="0" smtClean="0"/>
              <a:t>reading - </a:t>
            </a:r>
            <a:r>
              <a:rPr lang="en-US" altLang="en-US" sz="1800" dirty="0" smtClean="0"/>
              <a:t>None</a:t>
            </a:r>
            <a:endParaRPr lang="en-US" altLang="en-US" sz="1800" dirty="0" smtClean="0"/>
          </a:p>
          <a:p>
            <a:pPr lvl="1"/>
            <a:endParaRPr lang="en-US" altLang="en-US" sz="1600" dirty="0" smtClean="0"/>
          </a:p>
          <a:p>
            <a:pPr lvl="1">
              <a:buFontTx/>
              <a:buNone/>
            </a:pPr>
            <a:endParaRPr lang="en-US" altLang="en-US" sz="1800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5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410200" y="1673225"/>
            <a:ext cx="263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Schedule brlc at time II - 1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4876800" y="37338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4876800" y="41910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45561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4556125" y="4229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4876800" y="4264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5105400" y="26638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2252" name="Rectangle 28"/>
          <p:cNvSpPr>
            <a:spLocks noChangeArrowheads="1"/>
          </p:cNvSpPr>
          <p:nvPr/>
        </p:nvSpPr>
        <p:spPr bwMode="auto">
          <a:xfrm>
            <a:off x="7086600" y="31242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53" name="Line 29"/>
          <p:cNvSpPr>
            <a:spLocks noChangeShapeType="1"/>
          </p:cNvSpPr>
          <p:nvPr/>
        </p:nvSpPr>
        <p:spPr bwMode="auto">
          <a:xfrm>
            <a:off x="7086600" y="3429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7315200" y="2359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2255" name="Line 31"/>
          <p:cNvSpPr>
            <a:spLocks noChangeShapeType="1"/>
          </p:cNvSpPr>
          <p:nvPr/>
        </p:nvSpPr>
        <p:spPr bwMode="auto">
          <a:xfrm>
            <a:off x="7086600" y="3733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6" name="Line 32"/>
          <p:cNvSpPr>
            <a:spLocks noChangeShapeType="1"/>
          </p:cNvSpPr>
          <p:nvPr/>
        </p:nvSpPr>
        <p:spPr bwMode="auto">
          <a:xfrm>
            <a:off x="7086600" y="4038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7" name="Line 33"/>
          <p:cNvSpPr>
            <a:spLocks noChangeShapeType="1"/>
          </p:cNvSpPr>
          <p:nvPr/>
        </p:nvSpPr>
        <p:spPr bwMode="auto">
          <a:xfrm>
            <a:off x="7086600" y="4343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8" name="Line 34"/>
          <p:cNvSpPr>
            <a:spLocks noChangeShapeType="1"/>
          </p:cNvSpPr>
          <p:nvPr/>
        </p:nvSpPr>
        <p:spPr bwMode="auto">
          <a:xfrm>
            <a:off x="7086600" y="4648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9" name="Line 35"/>
          <p:cNvSpPr>
            <a:spLocks noChangeShapeType="1"/>
          </p:cNvSpPr>
          <p:nvPr/>
        </p:nvSpPr>
        <p:spPr bwMode="auto">
          <a:xfrm>
            <a:off x="7086600" y="4953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6705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67056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6705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6705600" y="4038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6705600" y="4343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6705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2266" name="Text Box 42"/>
          <p:cNvSpPr txBox="1">
            <a:spLocks noChangeArrowheads="1"/>
          </p:cNvSpPr>
          <p:nvPr/>
        </p:nvSpPr>
        <p:spPr bwMode="auto">
          <a:xfrm>
            <a:off x="6705600" y="4953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6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Step6: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Op1: E = 0, L = 1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0 (0 % 2)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327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7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327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8" name="Text Box 40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3289" name="Text Box 41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3290" name="Text Box 42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3291" name="Text Box 43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3292" name="Text Box 44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7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Step7: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Op4: E = 0, L = 1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0 (0 % 2)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6662738" y="580548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4303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4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5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6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75438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5257800" y="3886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314" name="Text Box 4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15" name="Text Box 4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4316" name="Text Box 4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4317" name="Text Box 4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8" name="Text Box 4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4319" name="Text Box 4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8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Step8: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Op2: E = 2, L = 3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2 (2 % 2)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61722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5324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25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5327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9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0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1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2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33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34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35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36" name="Text Box 40"/>
          <p:cNvSpPr txBox="1">
            <a:spLocks noChangeArrowheads="1"/>
          </p:cNvSpPr>
          <p:nvPr/>
        </p:nvSpPr>
        <p:spPr bwMode="auto">
          <a:xfrm>
            <a:off x="7467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37" name="Text Box 41"/>
          <p:cNvSpPr txBox="1">
            <a:spLocks noChangeArrowheads="1"/>
          </p:cNvSpPr>
          <p:nvPr/>
        </p:nvSpPr>
        <p:spPr bwMode="auto">
          <a:xfrm>
            <a:off x="5562600" y="3886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38" name="Text Box 42"/>
          <p:cNvSpPr txBox="1">
            <a:spLocks noChangeArrowheads="1"/>
          </p:cNvSpPr>
          <p:nvPr/>
        </p:nvSpPr>
        <p:spPr bwMode="auto">
          <a:xfrm>
            <a:off x="71628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39" name="Text Box 43"/>
          <p:cNvSpPr txBox="1">
            <a:spLocks noChangeArrowheads="1"/>
          </p:cNvSpPr>
          <p:nvPr/>
        </p:nvSpPr>
        <p:spPr bwMode="auto">
          <a:xfrm>
            <a:off x="66294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40" name="Text Box 44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41" name="Text Box 45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42" name="Text Box 46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43" name="Text Box 47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5344" name="Text Box 48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45" name="Text Box 49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5346" name="Text Box 50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9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Step9: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Op3: E = 5, L = 6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5 (5 % 2)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6348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49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6351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3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4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5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61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63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64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66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67" name="Text Box 47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68" name="Text Box 48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69" name="Text Box 49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70" name="Text Box 50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71" name="Text Box 51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72" name="Text Box 52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6373" name="Text Box 53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10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86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Step10: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Op5: E = 5, L = 6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5 (5 % 2)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69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70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7372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4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8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0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81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83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84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85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86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87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88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89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90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91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392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93" name="Text Box 49"/>
          <p:cNvSpPr txBox="1">
            <a:spLocks noChangeArrowheads="1"/>
          </p:cNvSpPr>
          <p:nvPr/>
        </p:nvSpPr>
        <p:spPr bwMode="auto">
          <a:xfrm>
            <a:off x="7445375" y="47069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394" name="Text Box 50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95" name="Text Box 51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96" name="Text Box 52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97" name="Text Box 53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98" name="Text Box 54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99" name="Text Box 55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11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641667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Step11: calculate ESC, SC = ceiling(max unrolled sched length / ii)</a:t>
            </a:r>
          </a:p>
          <a:p>
            <a:r>
              <a:rPr lang="en-US" altLang="en-US">
                <a:solidFill>
                  <a:schemeClr val="tx1"/>
                </a:solidFill>
              </a:rPr>
              <a:t>unrolled sched time of branch = rolled sched time of br  + (ii*esc)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SC = 6 / 2 = 3, ESC = SC – 1</a:t>
            </a:r>
          </a:p>
          <a:p>
            <a:r>
              <a:rPr lang="en-US" altLang="en-US">
                <a:solidFill>
                  <a:schemeClr val="tx1"/>
                </a:solidFill>
              </a:rPr>
              <a:t>time of br = 1 + 2*2 = 5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1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2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4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6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7" name="Text Box 49"/>
          <p:cNvSpPr txBox="1">
            <a:spLocks noChangeArrowheads="1"/>
          </p:cNvSpPr>
          <p:nvPr/>
        </p:nvSpPr>
        <p:spPr bwMode="auto">
          <a:xfrm>
            <a:off x="7512050" y="4711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8" name="Text Box 50"/>
          <p:cNvSpPr txBox="1">
            <a:spLocks noChangeArrowheads="1"/>
          </p:cNvSpPr>
          <p:nvPr/>
        </p:nvSpPr>
        <p:spPr bwMode="auto">
          <a:xfrm>
            <a:off x="7850188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419" name="Text Box 5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420" name="Text Box 5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21" name="Text Box 5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22" name="Text Box 5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23" name="Text Box 5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24" name="Text Box 5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25" name="Text Box 5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12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9479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 if p1[0]</a:t>
            </a:r>
          </a:p>
          <a:p>
            <a:r>
              <a:rPr lang="en-US" altLang="en-US"/>
              <a:t>2: r4[-1] = r3[-1] * 26 if p1[1]</a:t>
            </a:r>
          </a:p>
          <a:p>
            <a:r>
              <a:rPr lang="en-US" altLang="en-US"/>
              <a:t>4: r1[-1] = r1[0] + 4 if p1[0]</a:t>
            </a:r>
          </a:p>
          <a:p>
            <a:r>
              <a:rPr lang="en-US" altLang="en-US"/>
              <a:t>3: store (r2[0], r4[-1]) if p1[2]</a:t>
            </a:r>
          </a:p>
          <a:p>
            <a:r>
              <a:rPr lang="en-US" altLang="en-US"/>
              <a:t>5: r2[-1] = r2[0] + 4 if p1[2]</a:t>
            </a:r>
          </a:p>
          <a:p>
            <a:r>
              <a:rPr lang="en-US" altLang="en-US"/>
              <a:t>7: brlc Loop if p1[2]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066800" y="3581400"/>
            <a:ext cx="35052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219200" y="2587625"/>
            <a:ext cx="1036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  <a:p>
            <a:r>
              <a:rPr lang="en-US" altLang="en-US"/>
              <a:t>ESC = 2</a:t>
            </a:r>
          </a:p>
          <a:p>
            <a:r>
              <a:rPr lang="en-US" altLang="en-US"/>
              <a:t>p1[0] = 1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7308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Finishing touches - Sort ops, initialize ESC, insert BRF and staging predicate,</a:t>
            </a:r>
          </a:p>
          <a:p>
            <a:r>
              <a:rPr lang="en-US" altLang="en-US">
                <a:solidFill>
                  <a:schemeClr val="tx1"/>
                </a:solidFill>
              </a:rPr>
              <a:t>initialize staging predicate outside loop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0" y="44958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34000" y="4800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562600" y="37306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34000" y="5105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34000" y="5410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5334000" y="5715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334000" y="6019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5334000" y="6324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5394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5410200" y="5102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410200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775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5775325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6089650" y="6034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7299325" y="2628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7162800" y="4495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>
            <a:off x="7315200" y="4495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8" name="Line 26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9" name="Line 27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7315200" y="5105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7162800" y="6324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>
            <a:off x="7315200" y="5715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7467600" y="4568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1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7391400" y="51784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2</a:t>
            </a:r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7391400" y="57880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3</a:t>
            </a:r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5105400" y="2359025"/>
            <a:ext cx="3225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Staging predicate, each</a:t>
            </a:r>
          </a:p>
          <a:p>
            <a:r>
              <a:rPr lang="en-US" altLang="en-US"/>
              <a:t>successive stage increment</a:t>
            </a:r>
          </a:p>
          <a:p>
            <a:r>
              <a:rPr lang="en-US" altLang="en-US"/>
              <a:t>the index of the staging predicate</a:t>
            </a:r>
          </a:p>
          <a:p>
            <a:r>
              <a:rPr lang="en-US" altLang="en-US"/>
              <a:t>by 1, stage 1 gets px[0]</a:t>
            </a:r>
          </a:p>
        </p:txBody>
      </p: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4953000" y="4495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4953000" y="4800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4953000" y="5105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4953000" y="541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4953000" y="571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33" name="Text Box 41"/>
          <p:cNvSpPr txBox="1">
            <a:spLocks noChangeArrowheads="1"/>
          </p:cNvSpPr>
          <p:nvPr/>
        </p:nvSpPr>
        <p:spPr bwMode="auto">
          <a:xfrm>
            <a:off x="4953000" y="6019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4953000" y="6324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Dynamic Execution of the Code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447800" y="3197225"/>
            <a:ext cx="264953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1: r3[-1] = load(r1[0]) if p1[0]</a:t>
            </a:r>
          </a:p>
          <a:p>
            <a:r>
              <a:rPr lang="en-US" altLang="en-US" sz="1600"/>
              <a:t>2: r4[-1] = r3[-1] * 26 if p1[1]</a:t>
            </a:r>
          </a:p>
          <a:p>
            <a:r>
              <a:rPr lang="en-US" altLang="en-US" sz="1600"/>
              <a:t>4: r1[-1] = r1[0] + 4 if p1[0]</a:t>
            </a:r>
          </a:p>
          <a:p>
            <a:r>
              <a:rPr lang="en-US" altLang="en-US" sz="1600"/>
              <a:t>3: store (r2[0], r4[-1]) if p1[2]</a:t>
            </a:r>
          </a:p>
          <a:p>
            <a:r>
              <a:rPr lang="en-US" altLang="en-US" sz="1600"/>
              <a:t>5: r2[-1] = r2[0] + 4 if p1[2]</a:t>
            </a:r>
          </a:p>
          <a:p>
            <a:r>
              <a:rPr lang="en-US" altLang="en-US" sz="1600"/>
              <a:t>7: brlc Loop if p1[2]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914400" y="3148013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Loop: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524000" y="2130425"/>
            <a:ext cx="942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LC = 99</a:t>
            </a:r>
          </a:p>
          <a:p>
            <a:r>
              <a:rPr lang="en-US" altLang="en-US" sz="1600"/>
              <a:t>ESC = 2</a:t>
            </a:r>
          </a:p>
          <a:p>
            <a:r>
              <a:rPr lang="en-US" altLang="en-US" sz="1600"/>
              <a:t>p1[0] = 1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324600" y="2359025"/>
            <a:ext cx="1114425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0: 1, 4</a:t>
            </a:r>
          </a:p>
          <a:p>
            <a:r>
              <a:rPr lang="en-US" altLang="en-US"/>
              <a:t>1: </a:t>
            </a:r>
          </a:p>
          <a:p>
            <a:r>
              <a:rPr lang="en-US" altLang="en-US"/>
              <a:t>2: 1,2,4</a:t>
            </a:r>
          </a:p>
          <a:p>
            <a:r>
              <a:rPr lang="en-US" altLang="en-US"/>
              <a:t>3: </a:t>
            </a:r>
          </a:p>
          <a:p>
            <a:r>
              <a:rPr lang="en-US" altLang="en-US"/>
              <a:t>4: 1,2,4</a:t>
            </a:r>
          </a:p>
          <a:p>
            <a:r>
              <a:rPr lang="en-US" altLang="en-US"/>
              <a:t>5: 3,5,7</a:t>
            </a:r>
          </a:p>
          <a:p>
            <a:r>
              <a:rPr lang="en-US" altLang="en-US"/>
              <a:t>6: 1,2,4</a:t>
            </a:r>
          </a:p>
          <a:p>
            <a:r>
              <a:rPr lang="en-US" altLang="en-US"/>
              <a:t>7: 3,5,7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198: 1,2,4</a:t>
            </a:r>
          </a:p>
          <a:p>
            <a:r>
              <a:rPr lang="en-US" altLang="en-US"/>
              <a:t>199: 3,5,7</a:t>
            </a:r>
          </a:p>
          <a:p>
            <a:r>
              <a:rPr lang="en-US" altLang="en-US"/>
              <a:t>200: 2</a:t>
            </a:r>
          </a:p>
          <a:p>
            <a:r>
              <a:rPr lang="en-US" altLang="en-US"/>
              <a:t>201: 3,5,7</a:t>
            </a:r>
          </a:p>
          <a:p>
            <a:r>
              <a:rPr lang="en-US" altLang="en-US"/>
              <a:t>202: -</a:t>
            </a:r>
          </a:p>
          <a:p>
            <a:r>
              <a:rPr lang="en-US" altLang="en-US"/>
              <a:t>203 3,5,7</a:t>
            </a: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60960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6096000" y="3505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6096000" y="4038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6096000" y="5410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6096000" y="5943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60960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6019800" y="1978025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time: ops executed</a:t>
            </a:r>
          </a:p>
        </p:txBody>
      </p:sp>
      <p:sp>
        <p:nvSpPr>
          <p:cNvPr id="60431" name="TextBox 1"/>
          <p:cNvSpPr txBox="1">
            <a:spLocks noChangeArrowheads="1"/>
          </p:cNvSpPr>
          <p:nvPr/>
        </p:nvSpPr>
        <p:spPr bwMode="auto">
          <a:xfrm>
            <a:off x="685800" y="5181600"/>
            <a:ext cx="4654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Total time = II(num_iteration + num_stages – 1)</a:t>
            </a:r>
          </a:p>
          <a:p>
            <a:r>
              <a:rPr lang="en-US" altLang="en-US">
                <a:solidFill>
                  <a:srgbClr val="FF0000"/>
                </a:solidFill>
              </a:rPr>
              <a:t>                  = 2(100 + 3 – 1) = 204 cycles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 Problem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524000" y="43402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1447800" y="42672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685800" y="4340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524000" y="3806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4191000" y="2206625"/>
            <a:ext cx="38290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an II=1 schedule?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If the resources are non-pipelined,</a:t>
            </a:r>
          </a:p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II=1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Assuming pipelined resources, generate</a:t>
            </a:r>
          </a:p>
          <a:p>
            <a:r>
              <a:rPr lang="en-US" altLang="en-US">
                <a:solidFill>
                  <a:schemeClr val="tx1"/>
                </a:solidFill>
              </a:rPr>
              <a:t>the II=1 modulo schedule.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From Last Time: Dependences in a Loop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 smtClean="0"/>
              <a:t>Need worry about 2 kinds</a:t>
            </a:r>
          </a:p>
          <a:p>
            <a:pPr lvl="1"/>
            <a:r>
              <a:rPr lang="en-US" altLang="en-US" sz="1800" smtClean="0"/>
              <a:t>Intra-iteration</a:t>
            </a:r>
          </a:p>
          <a:p>
            <a:pPr lvl="1"/>
            <a:r>
              <a:rPr lang="en-US" altLang="en-US" sz="1800" smtClean="0"/>
              <a:t>Inter-iteration</a:t>
            </a:r>
          </a:p>
          <a:p>
            <a:r>
              <a:rPr lang="en-US" altLang="en-US" sz="2000" smtClean="0"/>
              <a:t>Delay</a:t>
            </a:r>
          </a:p>
          <a:p>
            <a:pPr lvl="1"/>
            <a:r>
              <a:rPr lang="en-US" altLang="en-US" sz="1800" smtClean="0"/>
              <a:t>Minimum time interval between the start of operations</a:t>
            </a:r>
          </a:p>
          <a:p>
            <a:pPr lvl="1"/>
            <a:r>
              <a:rPr lang="en-US" altLang="en-US" sz="1800" smtClean="0"/>
              <a:t>Operation read/write times</a:t>
            </a:r>
          </a:p>
          <a:p>
            <a:r>
              <a:rPr lang="en-US" altLang="en-US" sz="2000" smtClean="0"/>
              <a:t>Distance</a:t>
            </a:r>
          </a:p>
          <a:p>
            <a:pPr lvl="1"/>
            <a:r>
              <a:rPr lang="en-US" altLang="en-US" sz="1800" smtClean="0"/>
              <a:t>Number of iterations separating the 2 operations involved</a:t>
            </a:r>
          </a:p>
          <a:p>
            <a:pPr lvl="1"/>
            <a:r>
              <a:rPr lang="en-US" altLang="en-US" sz="1800" smtClean="0"/>
              <a:t>Distance of 0 means intra-iteration</a:t>
            </a:r>
          </a:p>
          <a:p>
            <a:r>
              <a:rPr lang="en-US" altLang="en-US" sz="2000" smtClean="0"/>
              <a:t>Recurrence manifests itself as a circuit in the dependence graph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64770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6477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64770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6477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629400" y="266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6629400" y="3810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6311900" y="2667000"/>
            <a:ext cx="241300" cy="914400"/>
          </a:xfrm>
          <a:custGeom>
            <a:avLst/>
            <a:gdLst>
              <a:gd name="T0" fmla="*/ 2147483646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152" y="0"/>
                </a:moveTo>
                <a:cubicBezTo>
                  <a:pt x="116" y="64"/>
                  <a:pt x="80" y="128"/>
                  <a:pt x="56" y="192"/>
                </a:cubicBezTo>
                <a:cubicBezTo>
                  <a:pt x="32" y="256"/>
                  <a:pt x="0" y="320"/>
                  <a:pt x="8" y="384"/>
                </a:cubicBezTo>
                <a:cubicBezTo>
                  <a:pt x="16" y="448"/>
                  <a:pt x="88" y="544"/>
                  <a:pt x="104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Freeform 11"/>
          <p:cNvSpPr>
            <a:spLocks/>
          </p:cNvSpPr>
          <p:nvPr/>
        </p:nvSpPr>
        <p:spPr bwMode="auto">
          <a:xfrm>
            <a:off x="6705600" y="3200400"/>
            <a:ext cx="241300" cy="914400"/>
          </a:xfrm>
          <a:custGeom>
            <a:avLst/>
            <a:gdLst>
              <a:gd name="T0" fmla="*/ 0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0" y="0"/>
                </a:moveTo>
                <a:cubicBezTo>
                  <a:pt x="36" y="44"/>
                  <a:pt x="72" y="88"/>
                  <a:pt x="96" y="144"/>
                </a:cubicBezTo>
                <a:cubicBezTo>
                  <a:pt x="120" y="200"/>
                  <a:pt x="152" y="264"/>
                  <a:pt x="144" y="336"/>
                </a:cubicBezTo>
                <a:cubicBezTo>
                  <a:pt x="136" y="408"/>
                  <a:pt x="92" y="492"/>
                  <a:pt x="48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Freeform 12"/>
          <p:cNvSpPr>
            <a:spLocks/>
          </p:cNvSpPr>
          <p:nvPr/>
        </p:nvSpPr>
        <p:spPr bwMode="auto">
          <a:xfrm>
            <a:off x="6629400" y="2057400"/>
            <a:ext cx="850900" cy="2489200"/>
          </a:xfrm>
          <a:custGeom>
            <a:avLst/>
            <a:gdLst>
              <a:gd name="T0" fmla="*/ 0 w 536"/>
              <a:gd name="T1" fmla="*/ 2147483646 h 1568"/>
              <a:gd name="T2" fmla="*/ 2147483646 w 536"/>
              <a:gd name="T3" fmla="*/ 2147483646 h 1568"/>
              <a:gd name="T4" fmla="*/ 2147483646 w 536"/>
              <a:gd name="T5" fmla="*/ 2147483646 h 1568"/>
              <a:gd name="T6" fmla="*/ 2147483646 w 536"/>
              <a:gd name="T7" fmla="*/ 2147483646 h 1568"/>
              <a:gd name="T8" fmla="*/ 2147483646 w 536"/>
              <a:gd name="T9" fmla="*/ 2147483646 h 1568"/>
              <a:gd name="T10" fmla="*/ 2147483646 w 536"/>
              <a:gd name="T11" fmla="*/ 2147483646 h 1568"/>
              <a:gd name="T12" fmla="*/ 2147483646 w 536"/>
              <a:gd name="T13" fmla="*/ 0 h 1568"/>
              <a:gd name="T14" fmla="*/ 2147483646 w 536"/>
              <a:gd name="T15" fmla="*/ 2147483646 h 15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6" h="1568">
                <a:moveTo>
                  <a:pt x="0" y="1440"/>
                </a:moveTo>
                <a:cubicBezTo>
                  <a:pt x="8" y="1480"/>
                  <a:pt x="16" y="1520"/>
                  <a:pt x="48" y="1536"/>
                </a:cubicBezTo>
                <a:cubicBezTo>
                  <a:pt x="80" y="1552"/>
                  <a:pt x="136" y="1568"/>
                  <a:pt x="192" y="1536"/>
                </a:cubicBezTo>
                <a:cubicBezTo>
                  <a:pt x="248" y="1504"/>
                  <a:pt x="328" y="1464"/>
                  <a:pt x="384" y="1344"/>
                </a:cubicBezTo>
                <a:cubicBezTo>
                  <a:pt x="440" y="1224"/>
                  <a:pt x="520" y="1008"/>
                  <a:pt x="528" y="816"/>
                </a:cubicBezTo>
                <a:cubicBezTo>
                  <a:pt x="536" y="624"/>
                  <a:pt x="480" y="328"/>
                  <a:pt x="432" y="192"/>
                </a:cubicBezTo>
                <a:cubicBezTo>
                  <a:pt x="384" y="56"/>
                  <a:pt x="304" y="0"/>
                  <a:pt x="240" y="0"/>
                </a:cubicBezTo>
                <a:cubicBezTo>
                  <a:pt x="176" y="0"/>
                  <a:pt x="112" y="96"/>
                  <a:pt x="48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6613525" y="2601913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&lt;1,1&gt;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781800" y="32734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7467600" y="31972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&lt;1,2&gt;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867400" y="27400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&lt;1,2&gt;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6019800" y="37306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5867400" y="60166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&lt;delay, distance&gt;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5410200" y="5559425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None/>
            </a:pPr>
            <a:r>
              <a:rPr lang="en-US" altLang="en-US">
                <a:solidFill>
                  <a:schemeClr val="tx1"/>
                </a:solidFill>
              </a:rPr>
              <a:t>Edges annotated with tuple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 Problem – Answers in Red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24000" y="43402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447800" y="42672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85800" y="4340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524000" y="3806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4191000" y="2206625"/>
            <a:ext cx="4967288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an II=1 schedule?</a:t>
            </a:r>
          </a:p>
          <a:p>
            <a:r>
              <a:rPr lang="en-US" altLang="en-US">
                <a:solidFill>
                  <a:srgbClr val="FF3300"/>
                </a:solidFill>
              </a:rPr>
              <a:t>For II=1, each operation needs a dedicated resource,</a:t>
            </a:r>
          </a:p>
          <a:p>
            <a:r>
              <a:rPr lang="en-US" altLang="en-US">
                <a:solidFill>
                  <a:srgbClr val="FF3300"/>
                </a:solidFill>
              </a:rPr>
              <a:t>so: 3 ALU, 2 MEM, 1 BR</a:t>
            </a:r>
          </a:p>
          <a:p>
            <a:endParaRPr lang="en-US" altLang="en-US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If the resources are non-pipelined,</a:t>
            </a:r>
          </a:p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II=1</a:t>
            </a:r>
          </a:p>
          <a:p>
            <a:r>
              <a:rPr lang="en-US" altLang="en-US">
                <a:solidFill>
                  <a:srgbClr val="FF3300"/>
                </a:solidFill>
              </a:rPr>
              <a:t>Instead of 1 ALU to do the multiplies, 3 are needed,</a:t>
            </a:r>
          </a:p>
          <a:p>
            <a:r>
              <a:rPr lang="en-US" altLang="en-US">
                <a:solidFill>
                  <a:srgbClr val="FF3300"/>
                </a:solidFill>
              </a:rPr>
              <a:t>and instead of 1 MEM to do the loads, 2 are needed.</a:t>
            </a:r>
          </a:p>
          <a:p>
            <a:r>
              <a:rPr lang="en-US" altLang="en-US">
                <a:solidFill>
                  <a:srgbClr val="FF3300"/>
                </a:solidFill>
              </a:rPr>
              <a:t>Hence: 5 ALU, 3 MEM, 1 BR</a:t>
            </a:r>
          </a:p>
          <a:p>
            <a:endParaRPr lang="en-US" altLang="en-US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Assuming pipelined resources, generate</a:t>
            </a:r>
          </a:p>
          <a:p>
            <a:r>
              <a:rPr lang="en-US" altLang="en-US">
                <a:solidFill>
                  <a:schemeClr val="tx1"/>
                </a:solidFill>
              </a:rPr>
              <a:t>the II=1 modulo schedule.</a:t>
            </a:r>
          </a:p>
          <a:p>
            <a:r>
              <a:rPr lang="en-US" altLang="en-US">
                <a:solidFill>
                  <a:srgbClr val="FF3300"/>
                </a:solidFill>
              </a:rPr>
              <a:t>See next few slides</a:t>
            </a:r>
          </a:p>
        </p:txBody>
      </p:sp>
    </p:spTree>
    <p:extLst>
      <p:ext uri="{BB962C8B-B14F-4D97-AF65-F5344CB8AC3E}">
        <p14:creationId xmlns:p14="http://schemas.microsoft.com/office/powerpoint/2010/main" val="8832116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continued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5334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334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334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5334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5334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5334000" y="624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54864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54864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Freeform 11"/>
          <p:cNvSpPr>
            <a:spLocks/>
          </p:cNvSpPr>
          <p:nvPr/>
        </p:nvSpPr>
        <p:spPr bwMode="auto">
          <a:xfrm>
            <a:off x="5562600" y="2565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Freeform 12"/>
          <p:cNvSpPr>
            <a:spLocks/>
          </p:cNvSpPr>
          <p:nvPr/>
        </p:nvSpPr>
        <p:spPr bwMode="auto">
          <a:xfrm>
            <a:off x="5486400" y="4572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Freeform 13"/>
          <p:cNvSpPr>
            <a:spLocks/>
          </p:cNvSpPr>
          <p:nvPr/>
        </p:nvSpPr>
        <p:spPr bwMode="auto">
          <a:xfrm>
            <a:off x="5562600" y="5257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5486400" y="596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5105400" y="3832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410200" y="3122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6172200" y="2536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6324600" y="4418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5791200" y="5280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715000" y="4570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1" name="Freeform 21"/>
          <p:cNvSpPr>
            <a:spLocks/>
          </p:cNvSpPr>
          <p:nvPr/>
        </p:nvSpPr>
        <p:spPr bwMode="auto">
          <a:xfrm>
            <a:off x="5562600" y="3810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7010400" y="2743200"/>
            <a:ext cx="21113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RecMII = 1</a:t>
            </a: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RESMII = 1</a:t>
            </a: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MII = MAX(1,1) = 1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5627" name="Freeform 27"/>
          <p:cNvSpPr>
            <a:spLocks/>
          </p:cNvSpPr>
          <p:nvPr/>
        </p:nvSpPr>
        <p:spPr bwMode="auto">
          <a:xfrm>
            <a:off x="5562600" y="6172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4648200" y="2133600"/>
            <a:ext cx="438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Dependence graph (same as example in class)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572000" y="3276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0" name="Freeform 30"/>
          <p:cNvSpPr>
            <a:spLocks/>
          </p:cNvSpPr>
          <p:nvPr/>
        </p:nvSpPr>
        <p:spPr bwMode="auto">
          <a:xfrm>
            <a:off x="4813300" y="31242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Freeform 31"/>
          <p:cNvSpPr>
            <a:spLocks/>
          </p:cNvSpPr>
          <p:nvPr/>
        </p:nvSpPr>
        <p:spPr bwMode="auto">
          <a:xfrm>
            <a:off x="4902200" y="43053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4648200" y="4724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914400" y="2362200"/>
            <a:ext cx="3308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DSA converted code below (same</a:t>
            </a:r>
          </a:p>
          <a:p>
            <a:r>
              <a:rPr lang="en-US" altLang="en-US">
                <a:solidFill>
                  <a:srgbClr val="FF3300"/>
                </a:solidFill>
              </a:rPr>
              <a:t>as example in class)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685800" y="1524000"/>
            <a:ext cx="507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Assume II=1 so resources are: 3 ALU, 2 MEM, 1 BR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7543800" y="4191000"/>
            <a:ext cx="10223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Priorities</a:t>
            </a:r>
          </a:p>
          <a:p>
            <a:r>
              <a:rPr lang="en-US" altLang="en-US">
                <a:solidFill>
                  <a:srgbClr val="FF3300"/>
                </a:solidFill>
              </a:rPr>
              <a:t>1: H = 5</a:t>
            </a:r>
          </a:p>
          <a:p>
            <a:r>
              <a:rPr lang="en-US" altLang="en-US">
                <a:solidFill>
                  <a:srgbClr val="FF3300"/>
                </a:solidFill>
              </a:rPr>
              <a:t>2: H = 3</a:t>
            </a:r>
          </a:p>
          <a:p>
            <a:r>
              <a:rPr lang="en-US" altLang="en-US">
                <a:solidFill>
                  <a:srgbClr val="FF3300"/>
                </a:solidFill>
              </a:rPr>
              <a:t>3: H = 0</a:t>
            </a:r>
          </a:p>
          <a:p>
            <a:r>
              <a:rPr lang="en-US" altLang="en-US">
                <a:solidFill>
                  <a:srgbClr val="FF3300"/>
                </a:solidFill>
              </a:rPr>
              <a:t>4: H = 4</a:t>
            </a:r>
          </a:p>
          <a:p>
            <a:r>
              <a:rPr lang="en-US" altLang="en-US">
                <a:solidFill>
                  <a:srgbClr val="FF3300"/>
                </a:solidFill>
              </a:rPr>
              <a:t>5: H = 0</a:t>
            </a:r>
          </a:p>
          <a:p>
            <a:r>
              <a:rPr lang="en-US" altLang="en-US">
                <a:solidFill>
                  <a:srgbClr val="FF3300"/>
                </a:solidFill>
              </a:rPr>
              <a:t>7: H = 0</a:t>
            </a:r>
          </a:p>
        </p:txBody>
      </p:sp>
    </p:spTree>
    <p:extLst>
      <p:ext uri="{BB962C8B-B14F-4D97-AF65-F5344CB8AC3E}">
        <p14:creationId xmlns:p14="http://schemas.microsoft.com/office/powerpoint/2010/main" val="2753805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continued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3 alu, 2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28162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066800" y="27432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04800" y="2816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43000" y="2282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715000" y="5715000"/>
            <a:ext cx="2743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alu0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722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513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m2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8001000" y="5421313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br</a:t>
            </a: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61722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66294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0866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5715000" y="6172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610600" y="59436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MRT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7620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4876800" y="3429000"/>
            <a:ext cx="17526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44958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8768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5105400" y="2667000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Rolled</a:t>
            </a:r>
          </a:p>
          <a:p>
            <a:r>
              <a:rPr lang="en-US" altLang="en-US">
                <a:solidFill>
                  <a:srgbClr val="FF3300"/>
                </a:solidFill>
              </a:rPr>
              <a:t>Schedule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7086600" y="31242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7086600" y="3429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7315200" y="2359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Unrolled</a:t>
            </a:r>
          </a:p>
          <a:p>
            <a:r>
              <a:rPr lang="en-US" altLang="en-US">
                <a:solidFill>
                  <a:srgbClr val="FF3300"/>
                </a:solidFill>
              </a:rPr>
              <a:t>Schedule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7086600" y="3733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7086600" y="4038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7086600" y="4343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7086600" y="4648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>
            <a:off x="7086600" y="4953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6705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67056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6705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6705600" y="4038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6705600" y="4343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6705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6705600" y="4953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7543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4" name="Line 40"/>
          <p:cNvSpPr>
            <a:spLocks noChangeShapeType="1"/>
          </p:cNvSpPr>
          <p:nvPr/>
        </p:nvSpPr>
        <p:spPr bwMode="auto">
          <a:xfrm>
            <a:off x="7924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7132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m1</a:t>
            </a:r>
          </a:p>
        </p:txBody>
      </p:sp>
      <p:sp>
        <p:nvSpPr>
          <p:cNvPr id="26666" name="Text Box 42"/>
          <p:cNvSpPr txBox="1">
            <a:spLocks noChangeArrowheads="1"/>
          </p:cNvSpPr>
          <p:nvPr/>
        </p:nvSpPr>
        <p:spPr bwMode="auto">
          <a:xfrm>
            <a:off x="66294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alu2</a:t>
            </a:r>
          </a:p>
        </p:txBody>
      </p:sp>
      <p:sp>
        <p:nvSpPr>
          <p:cNvPr id="26667" name="Text Box 43"/>
          <p:cNvSpPr txBox="1">
            <a:spLocks noChangeArrowheads="1"/>
          </p:cNvSpPr>
          <p:nvPr/>
        </p:nvSpPr>
        <p:spPr bwMode="auto">
          <a:xfrm>
            <a:off x="152400" y="5029200"/>
            <a:ext cx="2914650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Scheduling steps: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brlc at time II-1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op1 at time 0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op4 at time 0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op2 at time 2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op3 at time 5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op5 at time 5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op7 at time 5</a:t>
            </a:r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7146925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5181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5715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1" name="Text Box 47"/>
          <p:cNvSpPr txBox="1">
            <a:spLocks noChangeArrowheads="1"/>
          </p:cNvSpPr>
          <p:nvPr/>
        </p:nvSpPr>
        <p:spPr bwMode="auto">
          <a:xfrm>
            <a:off x="62484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2" name="Text Box 48"/>
          <p:cNvSpPr txBox="1">
            <a:spLocks noChangeArrowheads="1"/>
          </p:cNvSpPr>
          <p:nvPr/>
        </p:nvSpPr>
        <p:spPr bwMode="auto">
          <a:xfrm>
            <a:off x="67056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71628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8001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5" name="Text Box 51"/>
          <p:cNvSpPr txBox="1">
            <a:spLocks noChangeArrowheads="1"/>
          </p:cNvSpPr>
          <p:nvPr/>
        </p:nvSpPr>
        <p:spPr bwMode="auto">
          <a:xfrm>
            <a:off x="54102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76" name="Text Box 52"/>
          <p:cNvSpPr txBox="1">
            <a:spLocks noChangeArrowheads="1"/>
          </p:cNvSpPr>
          <p:nvPr/>
        </p:nvSpPr>
        <p:spPr bwMode="auto">
          <a:xfrm>
            <a:off x="56388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77" name="Text Box 53"/>
          <p:cNvSpPr txBox="1">
            <a:spLocks noChangeArrowheads="1"/>
          </p:cNvSpPr>
          <p:nvPr/>
        </p:nvSpPr>
        <p:spPr bwMode="auto">
          <a:xfrm>
            <a:off x="58674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78" name="Text Box 54"/>
          <p:cNvSpPr txBox="1">
            <a:spLocks noChangeArrowheads="1"/>
          </p:cNvSpPr>
          <p:nvPr/>
        </p:nvSpPr>
        <p:spPr bwMode="auto">
          <a:xfrm>
            <a:off x="60960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7467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80" name="Text Box 56"/>
          <p:cNvSpPr txBox="1">
            <a:spLocks noChangeArrowheads="1"/>
          </p:cNvSpPr>
          <p:nvPr/>
        </p:nvSpPr>
        <p:spPr bwMode="auto">
          <a:xfrm>
            <a:off x="7086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81" name="Text Box 57"/>
          <p:cNvSpPr txBox="1">
            <a:spLocks noChangeArrowheads="1"/>
          </p:cNvSpPr>
          <p:nvPr/>
        </p:nvSpPr>
        <p:spPr bwMode="auto">
          <a:xfrm>
            <a:off x="7086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82" name="Text Box 58"/>
          <p:cNvSpPr txBox="1">
            <a:spLocks noChangeArrowheads="1"/>
          </p:cNvSpPr>
          <p:nvPr/>
        </p:nvSpPr>
        <p:spPr bwMode="auto">
          <a:xfrm>
            <a:off x="73152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83" name="Text Box 59"/>
          <p:cNvSpPr txBox="1">
            <a:spLocks noChangeArrowheads="1"/>
          </p:cNvSpPr>
          <p:nvPr/>
        </p:nvSpPr>
        <p:spPr bwMode="auto">
          <a:xfrm>
            <a:off x="75438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26684" name="Text Box 60"/>
          <p:cNvSpPr txBox="1">
            <a:spLocks noChangeArrowheads="1"/>
          </p:cNvSpPr>
          <p:nvPr/>
        </p:nvSpPr>
        <p:spPr bwMode="auto">
          <a:xfrm>
            <a:off x="8839200" y="30480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1</a:t>
            </a:r>
          </a:p>
        </p:txBody>
      </p:sp>
      <p:sp>
        <p:nvSpPr>
          <p:cNvPr id="26685" name="Text Box 61"/>
          <p:cNvSpPr txBox="1">
            <a:spLocks noChangeArrowheads="1"/>
          </p:cNvSpPr>
          <p:nvPr/>
        </p:nvSpPr>
        <p:spPr bwMode="auto">
          <a:xfrm>
            <a:off x="8839200" y="3367088"/>
            <a:ext cx="82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2</a:t>
            </a:r>
          </a:p>
        </p:txBody>
      </p:sp>
      <p:sp>
        <p:nvSpPr>
          <p:cNvPr id="26686" name="Text Box 62"/>
          <p:cNvSpPr txBox="1">
            <a:spLocks noChangeArrowheads="1"/>
          </p:cNvSpPr>
          <p:nvPr/>
        </p:nvSpPr>
        <p:spPr bwMode="auto">
          <a:xfrm>
            <a:off x="8839200" y="3671888"/>
            <a:ext cx="82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3</a:t>
            </a:r>
          </a:p>
        </p:txBody>
      </p:sp>
      <p:sp>
        <p:nvSpPr>
          <p:cNvPr id="26687" name="Text Box 63"/>
          <p:cNvSpPr txBox="1">
            <a:spLocks noChangeArrowheads="1"/>
          </p:cNvSpPr>
          <p:nvPr/>
        </p:nvSpPr>
        <p:spPr bwMode="auto">
          <a:xfrm>
            <a:off x="8839200" y="39624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4</a:t>
            </a:r>
          </a:p>
        </p:txBody>
      </p:sp>
      <p:sp>
        <p:nvSpPr>
          <p:cNvPr id="26688" name="Text Box 64"/>
          <p:cNvSpPr txBox="1">
            <a:spLocks noChangeArrowheads="1"/>
          </p:cNvSpPr>
          <p:nvPr/>
        </p:nvSpPr>
        <p:spPr bwMode="auto">
          <a:xfrm>
            <a:off x="8839200" y="42672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5</a:t>
            </a:r>
          </a:p>
        </p:txBody>
      </p:sp>
      <p:sp>
        <p:nvSpPr>
          <p:cNvPr id="26689" name="Text Box 65"/>
          <p:cNvSpPr txBox="1">
            <a:spLocks noChangeArrowheads="1"/>
          </p:cNvSpPr>
          <p:nvPr/>
        </p:nvSpPr>
        <p:spPr bwMode="auto">
          <a:xfrm>
            <a:off x="8839200" y="45720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6</a:t>
            </a:r>
          </a:p>
        </p:txBody>
      </p:sp>
    </p:spTree>
    <p:extLst>
      <p:ext uri="{BB962C8B-B14F-4D97-AF65-F5344CB8AC3E}">
        <p14:creationId xmlns:p14="http://schemas.microsoft.com/office/powerpoint/2010/main" val="23109500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continued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81000" y="3808413"/>
            <a:ext cx="93987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3300"/>
                </a:solidFill>
              </a:rPr>
              <a:t>r3[-1] = load(r1[0]) if p1[0]; r4[-1] = r3[-1] * 26 if p1[2]; store (r2[0], r4[-1]) if p1[5]; r1[-1] = r1[0] + 4 if p1[0]; r2[-1] = r2[0] + 4 if p1[5]; </a:t>
            </a:r>
            <a:r>
              <a:rPr lang="en-US" altLang="en-US" sz="1200" dirty="0" err="1" smtClean="0">
                <a:solidFill>
                  <a:srgbClr val="FF3300"/>
                </a:solidFill>
              </a:rPr>
              <a:t>brlc</a:t>
            </a:r>
            <a:r>
              <a:rPr lang="en-US" altLang="en-US" sz="1200" dirty="0" smtClean="0">
                <a:solidFill>
                  <a:srgbClr val="FF3300"/>
                </a:solidFill>
              </a:rPr>
              <a:t> Loop</a:t>
            </a:r>
            <a:endParaRPr lang="en-US" altLang="en-US" sz="1200" dirty="0">
              <a:solidFill>
                <a:srgbClr val="FF3300"/>
              </a:solidFill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3579813"/>
            <a:ext cx="549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3300"/>
                </a:solidFill>
              </a:rPr>
              <a:t>Loop: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693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3300"/>
                </a:solidFill>
              </a:rPr>
              <a:t>LC = 99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81000" y="3810000"/>
            <a:ext cx="9296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127125" y="1790700"/>
            <a:ext cx="7264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The final loop consists of a single MultiOp containing 6 operations,</a:t>
            </a:r>
          </a:p>
          <a:p>
            <a:r>
              <a:rPr lang="en-US" altLang="en-US">
                <a:solidFill>
                  <a:srgbClr val="FF3300"/>
                </a:solidFill>
              </a:rPr>
              <a:t>each predicated on the appropriate staging predicate.  Note register allocation</a:t>
            </a:r>
          </a:p>
          <a:p>
            <a:r>
              <a:rPr lang="en-US" altLang="en-US">
                <a:solidFill>
                  <a:srgbClr val="FF3300"/>
                </a:solidFill>
              </a:rPr>
              <a:t>still needs to be performed.</a:t>
            </a:r>
          </a:p>
        </p:txBody>
      </p:sp>
    </p:spTree>
    <p:extLst>
      <p:ext uri="{BB962C8B-B14F-4D97-AF65-F5344CB8AC3E}">
        <p14:creationId xmlns:p14="http://schemas.microsoft.com/office/powerpoint/2010/main" val="41052135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if We Don’t Have Hardware Support for Modulo Scheduling?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382000" cy="5216525"/>
          </a:xfrm>
        </p:spPr>
        <p:txBody>
          <a:bodyPr/>
          <a:lstStyle/>
          <a:p>
            <a:r>
              <a:rPr lang="en-US" altLang="en-US" sz="2800" smtClean="0"/>
              <a:t>No predicates</a:t>
            </a:r>
          </a:p>
          <a:p>
            <a:pPr lvl="1"/>
            <a:r>
              <a:rPr lang="en-US" altLang="en-US" sz="2400" smtClean="0"/>
              <a:t>Predicates enable kernel-only code by selectively enabling/disabling operations to create prolog/epilog</a:t>
            </a:r>
          </a:p>
          <a:p>
            <a:pPr lvl="1"/>
            <a:r>
              <a:rPr lang="en-US" altLang="en-US" sz="2400" smtClean="0"/>
              <a:t>Now must create explicit prolog/epilog code segments</a:t>
            </a:r>
          </a:p>
          <a:p>
            <a:r>
              <a:rPr lang="en-US" altLang="en-US" sz="2800" smtClean="0"/>
              <a:t>No rotating registers</a:t>
            </a:r>
          </a:p>
          <a:p>
            <a:pPr lvl="1"/>
            <a:r>
              <a:rPr lang="en-US" altLang="en-US" sz="2400" smtClean="0"/>
              <a:t>Register names not automatically changed each iteration</a:t>
            </a:r>
          </a:p>
          <a:p>
            <a:pPr lvl="1"/>
            <a:r>
              <a:rPr lang="en-US" altLang="en-US" sz="2400" smtClean="0"/>
              <a:t>Must unroll the body of the software pipeline, explicitly rename</a:t>
            </a:r>
          </a:p>
          <a:p>
            <a:pPr lvl="2"/>
            <a:r>
              <a:rPr lang="en-US" altLang="en-US" sz="2000" smtClean="0"/>
              <a:t>Consider each register lifetime i in the loop</a:t>
            </a:r>
          </a:p>
          <a:p>
            <a:pPr lvl="2"/>
            <a:r>
              <a:rPr lang="en-US" altLang="en-US" sz="2000" smtClean="0"/>
              <a:t>Kmin = min unroll factor = MAXi (ceiling((Endi – Starti) / II))</a:t>
            </a:r>
          </a:p>
          <a:p>
            <a:pPr lvl="2"/>
            <a:r>
              <a:rPr lang="en-US" altLang="en-US" sz="2000" smtClean="0"/>
              <a:t>Create Kmin static names to handle maximum register lifetime</a:t>
            </a:r>
          </a:p>
          <a:p>
            <a:pPr lvl="1"/>
            <a:r>
              <a:rPr lang="en-US" altLang="en-US" sz="2400" smtClean="0"/>
              <a:t>Apply modulo variable expansion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From Last Time: Dynamic Single Assignment (DSA) Form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524000" y="4568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47800" y="4495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990600" y="1597025"/>
            <a:ext cx="74549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Impossible to overlap iterations because each iteration writes to the same </a:t>
            </a:r>
          </a:p>
          <a:p>
            <a:r>
              <a:rPr lang="en-US" altLang="en-US">
                <a:solidFill>
                  <a:schemeClr val="tx1"/>
                </a:solidFill>
              </a:rPr>
              <a:t>register.  So, we’ll have to remove the anti and output dependences.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Virtual rotating registers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Each register is an infinite push down array (</a:t>
            </a:r>
            <a:r>
              <a:rPr lang="en-US" altLang="en-US" u="sng">
                <a:solidFill>
                  <a:schemeClr val="tx1"/>
                </a:solidFill>
              </a:rPr>
              <a:t>Expanded virtual reg or EVR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Write to top element, but can reference any element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Remap operation slides everything down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altLang="en-US">
                <a:solidFill>
                  <a:schemeClr val="tx1"/>
                </a:solidFill>
              </a:rPr>
              <a:t>r[n] changes to r[n+1]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program is in DSA form if the same virtual register (EVR element) is never</a:t>
            </a:r>
          </a:p>
          <a:p>
            <a:r>
              <a:rPr lang="en-US" altLang="en-US">
                <a:solidFill>
                  <a:schemeClr val="tx1"/>
                </a:solidFill>
              </a:rPr>
              <a:t>assigned to more than 1x on any dynamic execution path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257800" y="44926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181600" y="44196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4267200" y="52578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011613" y="5888038"/>
            <a:ext cx="10779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DSA</a:t>
            </a:r>
          </a:p>
          <a:p>
            <a:pPr algn="ctr"/>
            <a:r>
              <a:rPr lang="en-US" altLang="en-US" sz="1600">
                <a:solidFill>
                  <a:schemeClr val="tx1"/>
                </a:solidFill>
              </a:rPr>
              <a:t>conversion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</a:t>
            </a:r>
            <a:r>
              <a:rPr lang="en-US" altLang="en-US" dirty="0" err="1" smtClean="0"/>
              <a:t>ResMII</a:t>
            </a:r>
            <a:r>
              <a:rPr lang="en-US" altLang="en-US" dirty="0" smtClean="0"/>
              <a:t> Example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19018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19200" y="2892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143000" y="2819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865872" y="4343400"/>
            <a:ext cx="30194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ALU:  used by 2, 4, 5, 6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	</a:t>
            </a:r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 4 ops / 2 units = 2</a:t>
            </a:r>
          </a:p>
          <a:p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Mem: used by 1, 3</a:t>
            </a:r>
          </a:p>
          <a:p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	 2 ops / 1 unit = 2</a:t>
            </a:r>
          </a:p>
          <a:p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Br: used by 7</a:t>
            </a:r>
          </a:p>
          <a:p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	 1 op / 1 unit = 1</a:t>
            </a:r>
          </a:p>
          <a:p>
            <a:endParaRPr lang="en-US" alt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ResMII</a:t>
            </a:r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 = MAX(2,2,1) = 2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953000" y="1690687"/>
            <a:ext cx="380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err="1"/>
              <a:t>ResMII</a:t>
            </a:r>
            <a:r>
              <a:rPr lang="en-US" altLang="en-US" dirty="0"/>
              <a:t> = MAX        (uses(r) / count(r))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953000" y="2452687"/>
            <a:ext cx="44438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uses(r) = number of times the resource is </a:t>
            </a:r>
            <a:r>
              <a:rPr lang="en-US" altLang="en-US" dirty="0" smtClean="0"/>
              <a:t>used</a:t>
            </a:r>
            <a:br>
              <a:rPr lang="en-US" altLang="en-US" dirty="0" smtClean="0"/>
            </a:br>
            <a:r>
              <a:rPr lang="en-US" altLang="en-US" dirty="0" smtClean="0"/>
              <a:t>	in </a:t>
            </a:r>
            <a:r>
              <a:rPr lang="en-US" altLang="en-US" dirty="0"/>
              <a:t>1 iteration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832350" y="1690687"/>
            <a:ext cx="4564495" cy="166211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</a:t>
            </a:r>
            <a:r>
              <a:rPr lang="en-US" altLang="en-US" dirty="0" err="1" smtClean="0"/>
              <a:t>RecMII</a:t>
            </a:r>
            <a:r>
              <a:rPr lang="en-US" altLang="en-US" dirty="0" smtClean="0"/>
              <a:t> Example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14400" y="1749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14400" y="17526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4495800" y="205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44958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4495800" y="3276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44958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4495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10" name="Oval 10"/>
          <p:cNvSpPr>
            <a:spLocks noChangeArrowheads="1"/>
          </p:cNvSpPr>
          <p:nvPr/>
        </p:nvSpPr>
        <p:spPr bwMode="auto">
          <a:xfrm>
            <a:off x="4495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5611" name="Oval 11"/>
          <p:cNvSpPr>
            <a:spLocks noChangeArrowheads="1"/>
          </p:cNvSpPr>
          <p:nvPr/>
        </p:nvSpPr>
        <p:spPr bwMode="auto">
          <a:xfrm>
            <a:off x="4495800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46482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46482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46482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Freeform 15"/>
          <p:cNvSpPr>
            <a:spLocks/>
          </p:cNvSpPr>
          <p:nvPr/>
        </p:nvSpPr>
        <p:spPr bwMode="auto">
          <a:xfrm>
            <a:off x="4305300" y="22860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Freeform 16"/>
          <p:cNvSpPr>
            <a:spLocks/>
          </p:cNvSpPr>
          <p:nvPr/>
        </p:nvSpPr>
        <p:spPr bwMode="auto">
          <a:xfrm>
            <a:off x="4724400" y="3505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Freeform 17"/>
          <p:cNvSpPr>
            <a:spLocks/>
          </p:cNvSpPr>
          <p:nvPr/>
        </p:nvSpPr>
        <p:spPr bwMode="auto">
          <a:xfrm>
            <a:off x="4330700" y="41910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Freeform 18"/>
          <p:cNvSpPr>
            <a:spLocks/>
          </p:cNvSpPr>
          <p:nvPr/>
        </p:nvSpPr>
        <p:spPr bwMode="auto">
          <a:xfrm>
            <a:off x="4724400" y="17272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Freeform 19"/>
          <p:cNvSpPr>
            <a:spLocks/>
          </p:cNvSpPr>
          <p:nvPr/>
        </p:nvSpPr>
        <p:spPr bwMode="auto">
          <a:xfrm>
            <a:off x="4648200" y="37338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Freeform 20"/>
          <p:cNvSpPr>
            <a:spLocks/>
          </p:cNvSpPr>
          <p:nvPr/>
        </p:nvSpPr>
        <p:spPr bwMode="auto">
          <a:xfrm>
            <a:off x="4724400" y="44196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4022725" y="43799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4648200" y="54324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38100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42672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4572000" y="2284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5334000" y="169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5486400" y="35798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4953000" y="4441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8768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4800600" y="3375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1" name="Freeform 31"/>
          <p:cNvSpPr>
            <a:spLocks/>
          </p:cNvSpPr>
          <p:nvPr/>
        </p:nvSpPr>
        <p:spPr bwMode="auto">
          <a:xfrm>
            <a:off x="4724400" y="29718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3733800" y="61690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6172200" y="1978025"/>
            <a:ext cx="2992438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4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5: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4  1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3  5: 1 / 1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MAX(1,1,1,1)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Then,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MAX(ResMII, RecMII)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MAX(2,1) = 2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12546" y="4046538"/>
            <a:ext cx="33970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 err="1"/>
              <a:t>RecMII</a:t>
            </a:r>
            <a:r>
              <a:rPr lang="en-US" altLang="en-US" sz="1600" dirty="0"/>
              <a:t> = </a:t>
            </a:r>
            <a:r>
              <a:rPr lang="en-US" altLang="en-US" sz="1600" dirty="0" smtClean="0"/>
              <a:t>MAX(delay(c</a:t>
            </a:r>
            <a:r>
              <a:rPr lang="en-US" altLang="en-US" sz="1600" dirty="0"/>
              <a:t>) / distance(c))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412546" y="4808538"/>
            <a:ext cx="346921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delay(c) = total latency in </a:t>
            </a:r>
            <a:r>
              <a:rPr lang="en-US" altLang="en-US" sz="1600" dirty="0" smtClean="0"/>
              <a:t>dependence</a:t>
            </a:r>
            <a:br>
              <a:rPr lang="en-US" altLang="en-US" sz="1600" dirty="0" smtClean="0"/>
            </a:br>
            <a:r>
              <a:rPr lang="en-US" altLang="en-US" sz="1600" dirty="0" smtClean="0"/>
              <a:t>	cycle </a:t>
            </a:r>
            <a:r>
              <a:rPr lang="en-US" altLang="en-US" sz="1600" dirty="0"/>
              <a:t>c (sum of delays)</a:t>
            </a:r>
          </a:p>
          <a:p>
            <a:r>
              <a:rPr lang="en-US" altLang="en-US" sz="1600" dirty="0"/>
              <a:t>distance(c) = total iteration </a:t>
            </a:r>
            <a:r>
              <a:rPr lang="en-US" altLang="en-US" sz="1600" dirty="0" smtClean="0"/>
              <a:t>distance</a:t>
            </a:r>
            <a:br>
              <a:rPr lang="en-US" altLang="en-US" sz="1600" dirty="0" smtClean="0"/>
            </a:br>
            <a:r>
              <a:rPr lang="en-US" altLang="en-US" sz="1600" dirty="0" smtClean="0"/>
              <a:t>	of </a:t>
            </a:r>
            <a:r>
              <a:rPr lang="en-US" altLang="en-US" sz="1600" dirty="0"/>
              <a:t>cycle c (sum of distances)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81000" y="4006850"/>
            <a:ext cx="3523191" cy="18605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Priority Function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98525" y="1790700"/>
            <a:ext cx="6667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Height-based priority worked well for acyclic scheduling, makes sense</a:t>
            </a:r>
          </a:p>
          <a:p>
            <a:r>
              <a:rPr lang="en-US" altLang="en-US">
                <a:solidFill>
                  <a:schemeClr val="tx1"/>
                </a:solidFill>
              </a:rPr>
              <a:t>that it will work for loops as well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762000" y="2740025"/>
            <a:ext cx="22812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Acyclic:</a:t>
            </a:r>
          </a:p>
          <a:p>
            <a:r>
              <a:rPr lang="en-US" altLang="en-US"/>
              <a:t>	Height(X) = 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657600" y="2740025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has no successors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657600" y="3273425"/>
            <a:ext cx="4732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        ((Height(Y) + Delay(X,Y)), otherwise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3124200" y="2590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3124200" y="32004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505200" y="35798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Y = succ(X)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838200" y="4568825"/>
            <a:ext cx="2433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Cyclic:</a:t>
            </a:r>
          </a:p>
          <a:p>
            <a:r>
              <a:rPr lang="en-US" altLang="en-US"/>
              <a:t>	HeightR(X) = 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733800" y="4568825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has no successors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733800" y="5102225"/>
            <a:ext cx="5176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        ((HeightR(Y) + EffDelay(X,Y)), otherwise</a:t>
            </a: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V="1">
            <a:off x="3200400" y="44196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3200400" y="50292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581400" y="54086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Y = succ(X)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2651125" y="6286500"/>
            <a:ext cx="4725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EffDelay(X,Y) = Delay(X,Y) – II*Distance(X,Y)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Calculating Height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7543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75438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543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75438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76962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7772400" y="2971800"/>
            <a:ext cx="317500" cy="13843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77724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315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80010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8153400" y="3429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2,2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33400" y="1635710"/>
            <a:ext cx="931537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Insert pseudo edges from all nodes to branch </a:t>
            </a:r>
            <a:r>
              <a:rPr lang="en-US" altLang="en-US" sz="1600" dirty="0" smtClean="0">
                <a:solidFill>
                  <a:schemeClr val="tx1"/>
                </a:solidFill>
              </a:rPr>
              <a:t>with latency </a:t>
            </a:r>
            <a:r>
              <a:rPr lang="en-US" altLang="en-US" sz="1600" dirty="0">
                <a:solidFill>
                  <a:schemeClr val="tx1"/>
                </a:solidFill>
              </a:rPr>
              <a:t>= 0, distance = 0 (dotted edges)</a:t>
            </a:r>
          </a:p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Compute II, For this example assume II = 2</a:t>
            </a: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(4) </a:t>
            </a:r>
            <a:r>
              <a:rPr lang="en-US" altLang="en-US" sz="1600" dirty="0" smtClean="0">
                <a:solidFill>
                  <a:schemeClr val="tx1"/>
                </a:solidFill>
              </a:rPr>
              <a:t>= </a:t>
            </a:r>
            <a:r>
              <a:rPr lang="en-US" altLang="en-US" sz="1600" dirty="0" smtClean="0">
                <a:solidFill>
                  <a:srgbClr val="FF0000"/>
                </a:solidFill>
              </a:rPr>
              <a:t>H(4) + (1 – II*1) (Assume H(4) is 0 since not calculated yet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	0 + 1-2 = -1 </a:t>
            </a:r>
            <a:r>
              <a:rPr lang="en-US" alt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0 (Always MAX answer with 0)</a:t>
            </a:r>
            <a:r>
              <a:rPr lang="en-US" altLang="en-US" sz="1600" dirty="0">
                <a:solidFill>
                  <a:schemeClr val="tx1"/>
                </a:solidFill>
              </a:rPr>
              <a:t/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(3) </a:t>
            </a:r>
            <a:r>
              <a:rPr lang="en-US" altLang="en-US" sz="1600" dirty="0" smtClean="0">
                <a:solidFill>
                  <a:schemeClr val="tx1"/>
                </a:solidFill>
              </a:rPr>
              <a:t>= </a:t>
            </a:r>
            <a:r>
              <a:rPr lang="en-US" altLang="en-US" sz="1600" dirty="0" smtClean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	      H(2) + 2 – II*2 = 0 + 2 – 2*2 = -2)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		Assume H(2) is 0 since not calculated yet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           = 0  </a:t>
            </a:r>
            <a:r>
              <a:rPr lang="en-US" altLang="en-US" sz="1600" dirty="0">
                <a:solidFill>
                  <a:schemeClr val="tx1"/>
                </a:solidFill>
              </a:rPr>
              <a:t/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(2) = </a:t>
            </a:r>
            <a:r>
              <a:rPr lang="en-US" altLang="en-US" sz="1600" dirty="0" smtClean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                                  H(3) + 2 – II*0 = 0 + 2 – 2*0 = 2)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                    = 2</a:t>
            </a:r>
            <a:r>
              <a:rPr lang="en-US" altLang="en-US" sz="1600" dirty="0">
                <a:solidFill>
                  <a:schemeClr val="tx1"/>
                </a:solidFill>
              </a:rPr>
              <a:t/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(1</a:t>
            </a:r>
            <a:r>
              <a:rPr lang="en-US" altLang="en-US" sz="1600" dirty="0" smtClean="0">
                <a:solidFill>
                  <a:schemeClr val="tx1"/>
                </a:solidFill>
              </a:rPr>
              <a:t>) = </a:t>
            </a:r>
            <a:r>
              <a:rPr lang="en-US" altLang="en-US" sz="1600" dirty="0" smtClean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                                  H(2) + 3 – II*0 = 2 + 3 – 2*0 = 5)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                  = 5</a:t>
            </a:r>
          </a:p>
          <a:p>
            <a:pPr>
              <a:buFontTx/>
              <a:buAutoNum type="arabicPeriod"/>
            </a:pPr>
            <a:r>
              <a:rPr lang="en-US" altLang="en-US" sz="1600" dirty="0" smtClean="0">
                <a:solidFill>
                  <a:schemeClr val="tx1"/>
                </a:solidFill>
              </a:rPr>
              <a:t>Now recalculate the heights to see if anything changes since </a:t>
            </a:r>
            <a:r>
              <a:rPr lang="en-US" altLang="en-US" sz="1600" dirty="0" err="1" smtClean="0">
                <a:solidFill>
                  <a:schemeClr val="tx1"/>
                </a:solidFill>
              </a:rPr>
              <a:t>HeightR</a:t>
            </a:r>
            <a:r>
              <a:rPr lang="en-US" altLang="en-US" sz="1600" dirty="0" smtClean="0">
                <a:solidFill>
                  <a:schemeClr val="tx1"/>
                </a:solidFill>
              </a:rPr>
              <a:t>(3) assumed wrong value for node 2</a:t>
            </a:r>
            <a:br>
              <a:rPr lang="en-US" altLang="en-US" sz="1600" dirty="0" smtClean="0">
                <a:solidFill>
                  <a:schemeClr val="tx1"/>
                </a:solidFill>
              </a:rPr>
            </a:br>
            <a:r>
              <a:rPr lang="en-US" altLang="en-US" sz="1600" dirty="0" err="1" smtClean="0">
                <a:solidFill>
                  <a:schemeClr val="tx1"/>
                </a:solidFill>
              </a:rPr>
              <a:t>HeightR</a:t>
            </a:r>
            <a:r>
              <a:rPr lang="en-US" altLang="en-US" sz="1600" dirty="0" smtClean="0">
                <a:solidFill>
                  <a:schemeClr val="tx1"/>
                </a:solidFill>
              </a:rPr>
              <a:t>(3) = </a:t>
            </a:r>
            <a:r>
              <a:rPr lang="en-US" altLang="en-US" sz="1600" dirty="0" smtClean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	      H(2) + 2 – II*2 = 2 + 2 – 2*2 = 0)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           = 0 </a:t>
            </a:r>
            <a:r>
              <a:rPr lang="en-US" alt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Unchanged, so no need to compute any other heights again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7696200" y="3657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7315200" y="3657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33808" name="Freeform 16"/>
          <p:cNvSpPr>
            <a:spLocks/>
          </p:cNvSpPr>
          <p:nvPr/>
        </p:nvSpPr>
        <p:spPr bwMode="auto">
          <a:xfrm>
            <a:off x="6934200" y="2971800"/>
            <a:ext cx="609600" cy="1676400"/>
          </a:xfrm>
          <a:custGeom>
            <a:avLst/>
            <a:gdLst>
              <a:gd name="T0" fmla="*/ 2147483646 w 384"/>
              <a:gd name="T1" fmla="*/ 0 h 1056"/>
              <a:gd name="T2" fmla="*/ 0 w 384"/>
              <a:gd name="T3" fmla="*/ 2147483646 h 1056"/>
              <a:gd name="T4" fmla="*/ 2147483646 w 384"/>
              <a:gd name="T5" fmla="*/ 2147483646 h 10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4" h="1056">
                <a:moveTo>
                  <a:pt x="384" y="0"/>
                </a:moveTo>
                <a:cubicBezTo>
                  <a:pt x="192" y="128"/>
                  <a:pt x="0" y="256"/>
                  <a:pt x="0" y="432"/>
                </a:cubicBezTo>
                <a:cubicBezTo>
                  <a:pt x="0" y="608"/>
                  <a:pt x="192" y="832"/>
                  <a:pt x="384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Freeform 17"/>
          <p:cNvSpPr>
            <a:spLocks/>
          </p:cNvSpPr>
          <p:nvPr/>
        </p:nvSpPr>
        <p:spPr bwMode="auto">
          <a:xfrm>
            <a:off x="7226300" y="3505200"/>
            <a:ext cx="393700" cy="1066800"/>
          </a:xfrm>
          <a:custGeom>
            <a:avLst/>
            <a:gdLst>
              <a:gd name="T0" fmla="*/ 2147483646 w 248"/>
              <a:gd name="T1" fmla="*/ 0 h 672"/>
              <a:gd name="T2" fmla="*/ 2147483646 w 248"/>
              <a:gd name="T3" fmla="*/ 2147483646 h 672"/>
              <a:gd name="T4" fmla="*/ 2147483646 w 248"/>
              <a:gd name="T5" fmla="*/ 2147483646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8" h="672">
                <a:moveTo>
                  <a:pt x="200" y="0"/>
                </a:moveTo>
                <a:cubicBezTo>
                  <a:pt x="100" y="40"/>
                  <a:pt x="0" y="80"/>
                  <a:pt x="8" y="192"/>
                </a:cubicBezTo>
                <a:cubicBezTo>
                  <a:pt x="16" y="304"/>
                  <a:pt x="132" y="488"/>
                  <a:pt x="248" y="67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76962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858000" y="2971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70866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76962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Scheduling Window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33400" y="2282825"/>
            <a:ext cx="1798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u="sng"/>
          </a:p>
          <a:p>
            <a:r>
              <a:rPr lang="en-US" altLang="en-US"/>
              <a:t>	E(Y) =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267200" y="2359025"/>
            <a:ext cx="230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is not scheduled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267200" y="2892425"/>
            <a:ext cx="4192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(0, SchedTime(X) + EffDelay(X,Y)),</a:t>
            </a:r>
          </a:p>
          <a:p>
            <a:r>
              <a:rPr lang="en-US" altLang="en-US"/>
              <a:t>			otherwise</a:t>
            </a: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3733800" y="2209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3733800" y="28194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822325" y="1562100"/>
            <a:ext cx="629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With cyclic scheduling, not all the predecessors may be scheduled,</a:t>
            </a:r>
          </a:p>
          <a:p>
            <a:r>
              <a:rPr lang="en-US" altLang="en-US">
                <a:solidFill>
                  <a:schemeClr val="tx1"/>
                </a:solidFill>
              </a:rPr>
              <a:t>so a more flexible </a:t>
            </a:r>
            <a:r>
              <a:rPr lang="en-US" altLang="en-US" u="sng">
                <a:solidFill>
                  <a:schemeClr val="tx1"/>
                </a:solidFill>
              </a:rPr>
              <a:t>earliest schedule time</a:t>
            </a:r>
            <a:r>
              <a:rPr lang="en-US" altLang="en-US">
                <a:solidFill>
                  <a:schemeClr val="tx1"/>
                </a:solidFill>
              </a:rPr>
              <a:t> is:</a:t>
            </a:r>
            <a:endParaRPr lang="en-US" altLang="en-U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438400" y="2587625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209800" y="29702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X = pred(Y)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276600" y="6092825"/>
            <a:ext cx="4519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Latest schedule time(Y) = L(Y) = E(Y) + II – 1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143000" y="4873625"/>
            <a:ext cx="6375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Every II cycles a new loop iteration will be initialized, thus every II</a:t>
            </a:r>
          </a:p>
          <a:p>
            <a:r>
              <a:rPr lang="en-US" altLang="en-US">
                <a:solidFill>
                  <a:schemeClr val="tx1"/>
                </a:solidFill>
              </a:rPr>
              <a:t>cycles the pattern will repeat.  Thus, you only have to look in a </a:t>
            </a:r>
          </a:p>
          <a:p>
            <a:r>
              <a:rPr lang="en-US" altLang="en-US">
                <a:solidFill>
                  <a:schemeClr val="tx1"/>
                </a:solidFill>
              </a:rPr>
              <a:t>window of size II, if the operation cannot be scheduled there, then</a:t>
            </a:r>
          </a:p>
          <a:p>
            <a:r>
              <a:rPr lang="en-US" altLang="en-US">
                <a:solidFill>
                  <a:schemeClr val="tx1"/>
                </a:solidFill>
              </a:rPr>
              <a:t>it cannot be scheduled.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981200" y="3883025"/>
            <a:ext cx="5341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where EffDelay(X,Y) = Delay(X,Y) – II*Distance(X,Y)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12029</TotalTime>
  <Words>4056</Words>
  <Application>Microsoft Office PowerPoint</Application>
  <PresentationFormat>Custom</PresentationFormat>
  <Paragraphs>957</Paragraphs>
  <Slides>34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14 Modulo Scheduling Reloaded</vt:lpstr>
      <vt:lpstr>Announcements + Reading Material</vt:lpstr>
      <vt:lpstr>From Last Time: Dependences in a Loop</vt:lpstr>
      <vt:lpstr>From Last Time: Dynamic Single Assignment (DSA) Form</vt:lpstr>
      <vt:lpstr>From Last Time: ResMII Example</vt:lpstr>
      <vt:lpstr>From Last Time: RecMII Example</vt:lpstr>
      <vt:lpstr>From Last Time: Priority Function</vt:lpstr>
      <vt:lpstr>From Last Time: Calculating Height</vt:lpstr>
      <vt:lpstr>The Scheduling Window </vt:lpstr>
      <vt:lpstr>Loop Prolog and Epilog</vt:lpstr>
      <vt:lpstr>Separate Code for Prolog and Epilog</vt:lpstr>
      <vt:lpstr>Removing Prolog/Epilog</vt:lpstr>
      <vt:lpstr>Kernel-only Code Using Rotating Predicates</vt:lpstr>
      <vt:lpstr>Modulo Scheduling Architectural Support</vt:lpstr>
      <vt:lpstr>Execution History With LC/ESC</vt:lpstr>
      <vt:lpstr>Modulo Scheduling Example</vt:lpstr>
      <vt:lpstr>Example – Step 2</vt:lpstr>
      <vt:lpstr>Example – Step 3</vt:lpstr>
      <vt:lpstr>Example  – Step 4</vt:lpstr>
      <vt:lpstr>Example – Step 5</vt:lpstr>
      <vt:lpstr>Example – Step 6</vt:lpstr>
      <vt:lpstr>Example – Step 7</vt:lpstr>
      <vt:lpstr>Example – Step 8</vt:lpstr>
      <vt:lpstr>Example – Step 9</vt:lpstr>
      <vt:lpstr>Example – Step 10</vt:lpstr>
      <vt:lpstr>Example – Step 11</vt:lpstr>
      <vt:lpstr>Example – Step 12</vt:lpstr>
      <vt:lpstr>Example – Dynamic Execution of the Code</vt:lpstr>
      <vt:lpstr>Homework Problem</vt:lpstr>
      <vt:lpstr>Homework Problem – Answers in Red</vt:lpstr>
      <vt:lpstr>Problem continued</vt:lpstr>
      <vt:lpstr>Problem continued </vt:lpstr>
      <vt:lpstr>Problem continued </vt:lpstr>
      <vt:lpstr>What if We Don’t Have Hardware Support for Modulo Scheduling?</vt:lpstr>
    </vt:vector>
  </TitlesOfParts>
  <Company>University of Michigan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Scott Mahlke</cp:lastModifiedBy>
  <cp:revision>261</cp:revision>
  <cp:lastPrinted>2001-10-18T06:50:13Z</cp:lastPrinted>
  <dcterms:created xsi:type="dcterms:W3CDTF">1999-01-24T07:45:10Z</dcterms:created>
  <dcterms:modified xsi:type="dcterms:W3CDTF">2021-10-26T18:19:54Z</dcterms:modified>
</cp:coreProperties>
</file>