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603" r:id="rId3"/>
    <p:sldId id="615" r:id="rId4"/>
    <p:sldId id="616" r:id="rId5"/>
    <p:sldId id="617" r:id="rId6"/>
    <p:sldId id="618" r:id="rId7"/>
    <p:sldId id="619" r:id="rId8"/>
    <p:sldId id="620" r:id="rId9"/>
    <p:sldId id="621" r:id="rId10"/>
    <p:sldId id="622" r:id="rId11"/>
    <p:sldId id="623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8" r:id="rId20"/>
    <p:sldId id="631" r:id="rId21"/>
    <p:sldId id="632" r:id="rId22"/>
    <p:sldId id="633" r:id="rId23"/>
    <p:sldId id="634" r:id="rId24"/>
    <p:sldId id="635" r:id="rId25"/>
    <p:sldId id="636" r:id="rId26"/>
    <p:sldId id="637" r:id="rId27"/>
    <p:sldId id="652" r:id="rId28"/>
    <p:sldId id="639" r:id="rId29"/>
    <p:sldId id="640" r:id="rId30"/>
    <p:sldId id="641" r:id="rId31"/>
    <p:sldId id="642" r:id="rId32"/>
    <p:sldId id="643" r:id="rId33"/>
    <p:sldId id="644" r:id="rId34"/>
    <p:sldId id="645" r:id="rId35"/>
    <p:sldId id="646" r:id="rId36"/>
    <p:sldId id="647" r:id="rId37"/>
    <p:sldId id="648" r:id="rId38"/>
    <p:sldId id="649" r:id="rId39"/>
    <p:sldId id="650" r:id="rId40"/>
    <p:sldId id="651" r:id="rId4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85006AD-AF3E-4491-B677-668F69E597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917DC7-8CE0-4C98-8BDB-5EBFBEA1C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5ADAAC6-B2FC-44E9-8E3E-E5500264933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13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14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4281D72-A5DC-4490-9B2A-EB5C5FE82F32}" type="slidenum">
              <a:rPr lang="en-US" altLang="en-US" smtClean="0">
                <a:solidFill>
                  <a:schemeClr val="tx1"/>
                </a:solidFill>
              </a:rPr>
              <a:pPr/>
              <a:t>15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380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39CDCA6-F081-44C0-B1A2-54EDDD8B5EE8}" type="slidenum">
              <a:rPr lang="en-US" altLang="en-US" smtClean="0">
                <a:solidFill>
                  <a:schemeClr val="tx1"/>
                </a:solidFill>
              </a:rPr>
              <a:pPr/>
              <a:t>16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1452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A9D83C3-B718-4832-A7E9-7479A520E394}" type="slidenum">
              <a:rPr lang="en-US" altLang="en-US" smtClean="0">
                <a:solidFill>
                  <a:schemeClr val="tx1"/>
                </a:solidFill>
              </a:rPr>
              <a:pPr/>
              <a:t>17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9593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18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955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5C20746-46B2-4FED-9AC1-D160D661AB8E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3E09D86-947C-4F1B-BFB4-E54AFAB50591}" type="slidenum">
              <a:rPr lang="en-US" altLang="en-US" smtClean="0">
                <a:solidFill>
                  <a:schemeClr val="tx1"/>
                </a:solidFill>
              </a:rPr>
              <a:pPr/>
              <a:t>19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3451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BF954EE-E640-4C18-8F18-607440575FF0}" type="slidenum">
              <a:rPr lang="en-US" altLang="en-US" smtClean="0">
                <a:solidFill>
                  <a:schemeClr val="tx1"/>
                </a:solidFill>
              </a:rPr>
              <a:pPr/>
              <a:t>20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4709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D97A80D-BBDA-42AE-AE0E-CACB28F8C74D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37591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DA4E0C5-B6F8-485B-8B05-C5FA40111670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895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AB35DF8-89E0-4DF6-868A-E48608D99430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082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995E64-39D1-49AF-9F57-FB7BEB3604A9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3E3AC88-E9F7-4E91-BB6A-6086147282DC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46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1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6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1F99169-0DCD-48BC-83E2-A13BB2700B4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13</a:t>
            </a:r>
            <a:br>
              <a:rPr lang="en-US" altLang="en-US" sz="4800" dirty="0" smtClean="0"/>
            </a:br>
            <a:r>
              <a:rPr lang="en-US" altLang="en-US" sz="4800" dirty="0" smtClean="0"/>
              <a:t>Software Pipelining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October </a:t>
            </a:r>
            <a:r>
              <a:rPr lang="en-US" altLang="en-US" i="1" dirty="0" smtClean="0"/>
              <a:t>13, 2021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Remember, II = number of cycles between the start of successive iterations</a:t>
            </a:r>
          </a:p>
          <a:p>
            <a:r>
              <a:rPr lang="en-US" altLang="en-US" smtClean="0"/>
              <a:t>Modulo scheduling requires a candidate II be selected before scheduling is attempted</a:t>
            </a:r>
          </a:p>
          <a:p>
            <a:pPr lvl="1"/>
            <a:r>
              <a:rPr lang="en-US" altLang="en-US" smtClean="0"/>
              <a:t>Try candidate II, see if it works</a:t>
            </a:r>
          </a:p>
          <a:p>
            <a:pPr lvl="1"/>
            <a:r>
              <a:rPr lang="en-US" altLang="en-US" smtClean="0"/>
              <a:t>If not, increase by 1, try again repeating until successful</a:t>
            </a:r>
          </a:p>
          <a:p>
            <a:r>
              <a:rPr lang="en-US" altLang="en-US" smtClean="0"/>
              <a:t>MII is a lower bound on the II</a:t>
            </a:r>
          </a:p>
          <a:p>
            <a:pPr lvl="1"/>
            <a:r>
              <a:rPr lang="en-US" altLang="en-US" smtClean="0"/>
              <a:t>MII = Max(ResMII, RecMII)</a:t>
            </a:r>
          </a:p>
          <a:p>
            <a:pPr lvl="1"/>
            <a:r>
              <a:rPr lang="en-US" altLang="en-US" smtClean="0"/>
              <a:t>ResMII = resource constrained MII</a:t>
            </a:r>
          </a:p>
          <a:p>
            <a:pPr lvl="2"/>
            <a:r>
              <a:rPr lang="en-US" altLang="en-US" smtClean="0"/>
              <a:t>Resource usage requirements of 1 iteration</a:t>
            </a:r>
          </a:p>
          <a:p>
            <a:pPr lvl="1"/>
            <a:r>
              <a:rPr lang="en-US" altLang="en-US" smtClean="0"/>
              <a:t>RecMII = recurrence constrained MII</a:t>
            </a:r>
          </a:p>
          <a:p>
            <a:pPr lvl="2"/>
            <a:r>
              <a:rPr lang="en-US" altLang="en-US" smtClean="0"/>
              <a:t>Latency of the circuits in the dependence graph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1690687"/>
            <a:ext cx="3441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ResMII</a:t>
            </a:r>
            <a:r>
              <a:rPr lang="en-US" altLang="en-US" sz="1600" dirty="0"/>
              <a:t> = MAX        (uses(r) / count(r))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3982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uses(r) = number of times the resource is </a:t>
            </a:r>
            <a:r>
              <a:rPr lang="en-US" altLang="en-US" sz="1600" dirty="0" smtClean="0"/>
              <a:t>used</a:t>
            </a:r>
            <a:br>
              <a:rPr lang="en-US" altLang="en-US" sz="1600" dirty="0" smtClean="0"/>
            </a:br>
            <a:r>
              <a:rPr lang="en-US" altLang="en-US" sz="1600" dirty="0" smtClean="0"/>
              <a:t>	in </a:t>
            </a:r>
            <a:r>
              <a:rPr lang="en-US" altLang="en-US" sz="1600" dirty="0"/>
              <a:t>1 iteration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52999" y="1690688"/>
            <a:ext cx="3886201" cy="13537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</a:t>
            </a:r>
            <a:r>
              <a:rPr lang="en-US" altLang="en-US" sz="1600" dirty="0" smtClean="0"/>
              <a:t>MAX(delay(c</a:t>
            </a:r>
            <a:r>
              <a:rPr lang="en-US" altLang="en-US" sz="1600" dirty="0"/>
              <a:t>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</a:t>
            </a:r>
            <a:r>
              <a:rPr lang="en-US" altLang="en-US" sz="1600" dirty="0" smtClean="0"/>
              <a:t>dependence</a:t>
            </a:r>
            <a:br>
              <a:rPr lang="en-US" altLang="en-US" sz="1600" dirty="0" smtClean="0"/>
            </a:br>
            <a:r>
              <a:rPr lang="en-US" altLang="en-US" sz="1600" dirty="0" smtClean="0"/>
              <a:t>	cycle </a:t>
            </a:r>
            <a:r>
              <a:rPr lang="en-US" altLang="en-US" sz="1600" dirty="0"/>
              <a:t>c (sum of delays)</a:t>
            </a:r>
          </a:p>
          <a:p>
            <a:r>
              <a:rPr lang="en-US" altLang="en-US" sz="1600" dirty="0"/>
              <a:t>distance(c) = total iteration </a:t>
            </a:r>
            <a:r>
              <a:rPr lang="en-US" altLang="en-US" sz="1600" dirty="0" smtClean="0"/>
              <a:t>distance</a:t>
            </a:r>
            <a:br>
              <a:rPr lang="en-US" altLang="en-US" sz="1600" dirty="0" smtClean="0"/>
            </a:br>
            <a:r>
              <a:rPr lang="en-US" altLang="en-US" sz="1600" dirty="0" smtClean="0"/>
              <a:t>	of </a:t>
            </a:r>
            <a:r>
              <a:rPr lang="en-US" altLang="en-US" sz="1600" dirty="0"/>
              <a:t>cycle c (sum of distances)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Modulo Scheduling Process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list scheduling but we need a few twists</a:t>
            </a:r>
          </a:p>
          <a:p>
            <a:pPr lvl="1"/>
            <a:r>
              <a:rPr lang="en-US" altLang="en-US" smtClean="0"/>
              <a:t>II is predetermined – starts  at MII, then is incremented</a:t>
            </a:r>
          </a:p>
          <a:p>
            <a:pPr lvl="1"/>
            <a:r>
              <a:rPr lang="en-US" altLang="en-US" smtClean="0"/>
              <a:t>Cyclic dependences complicate matters</a:t>
            </a:r>
          </a:p>
          <a:p>
            <a:pPr lvl="2"/>
            <a:r>
              <a:rPr lang="en-US" altLang="en-US" smtClean="0"/>
              <a:t>Estart/Priority/etc.</a:t>
            </a:r>
          </a:p>
          <a:p>
            <a:pPr lvl="2"/>
            <a:r>
              <a:rPr lang="en-US" altLang="en-US" smtClean="0"/>
              <a:t>Consumer scheduled before producer is considered</a:t>
            </a:r>
          </a:p>
          <a:p>
            <a:pPr lvl="3"/>
            <a:r>
              <a:rPr lang="en-US" altLang="en-US" smtClean="0"/>
              <a:t>There is a window where something can be scheduled!</a:t>
            </a:r>
          </a:p>
          <a:p>
            <a:pPr lvl="1"/>
            <a:r>
              <a:rPr lang="en-US" altLang="en-US" smtClean="0"/>
              <a:t>Guarantee the repeating pattern</a:t>
            </a:r>
          </a:p>
          <a:p>
            <a:r>
              <a:rPr lang="en-US" altLang="en-US" smtClean="0"/>
              <a:t>2 constraints enforced on the schedule</a:t>
            </a:r>
          </a:p>
          <a:p>
            <a:pPr lvl="1"/>
            <a:r>
              <a:rPr lang="en-US" altLang="en-US" smtClean="0"/>
              <a:t>Each iteration begin exactly II cycles after the previous one</a:t>
            </a:r>
          </a:p>
          <a:p>
            <a:pPr lvl="1"/>
            <a:r>
              <a:rPr lang="en-US" altLang="en-US" smtClean="0"/>
              <a:t>Each time an operation is scheduled in 1 iteration, it is tentatively scheduled in subsequent iterations at intervals of II</a:t>
            </a:r>
          </a:p>
          <a:p>
            <a:pPr lvl="2"/>
            <a:r>
              <a:rPr lang="en-US" altLang="en-US" smtClean="0"/>
              <a:t>MRT used for this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240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</p:spTree>
    <p:extLst>
      <p:ext uri="{BB962C8B-B14F-4D97-AF65-F5344CB8AC3E}">
        <p14:creationId xmlns:p14="http://schemas.microsoft.com/office/powerpoint/2010/main" val="3920998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62000" y="1524000"/>
            <a:ext cx="52006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Insert pseudo edges from all nodes to branch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HeightR(4) =</a:t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HeightR(3) =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HeightR(2) = 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HeightR(1)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1525244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Calculating Height Solution</a:t>
            </a:r>
            <a:endParaRPr lang="en-US" altLang="en-US" dirty="0" smtClean="0"/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</a:t>
            </a:r>
            <a:r>
              <a:rPr lang="en-US" altLang="en-US" sz="1600" dirty="0" smtClean="0">
                <a:solidFill>
                  <a:schemeClr val="tx1"/>
                </a:solidFill>
              </a:rPr>
              <a:t>with latency </a:t>
            </a:r>
            <a:r>
              <a:rPr lang="en-US" altLang="en-US" sz="1600" dirty="0">
                <a:solidFill>
                  <a:schemeClr val="tx1"/>
                </a:solidFill>
              </a:rPr>
              <a:t>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 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= 2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</a:t>
            </a:r>
            <a:r>
              <a:rPr lang="en-US" altLang="en-US" sz="1600" dirty="0" smtClean="0">
                <a:solidFill>
                  <a:schemeClr val="tx1"/>
                </a:solidFill>
              </a:rPr>
              <a:t>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 smtClean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 smtClean="0">
                <a:solidFill>
                  <a:schemeClr val="tx1"/>
                </a:solidFill>
              </a:rPr>
            </a:b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12756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 dirty="0" smtClean="0"/>
              <a:t>Project discussion meetings – next </a:t>
            </a:r>
            <a:r>
              <a:rPr lang="en-US" altLang="en-US" sz="1800" dirty="0" smtClean="0"/>
              <a:t>week </a:t>
            </a:r>
            <a:r>
              <a:rPr lang="en-US" altLang="en-US" sz="1800" smtClean="0"/>
              <a:t>(Wed/Thu/Fri)  </a:t>
            </a:r>
            <a:r>
              <a:rPr lang="en-US" altLang="en-US" sz="1800" dirty="0" smtClean="0"/>
              <a:t>+ Monday Oct 25 (Wed Oct </a:t>
            </a:r>
            <a:r>
              <a:rPr lang="en-US" altLang="en-US" sz="1800" smtClean="0"/>
              <a:t>27 is next </a:t>
            </a:r>
            <a:r>
              <a:rPr lang="en-US" altLang="en-US" sz="1800" dirty="0" smtClean="0"/>
              <a:t>regular class)</a:t>
            </a:r>
            <a:endParaRPr lang="en-US" altLang="en-US" sz="1800" dirty="0" smtClean="0"/>
          </a:p>
          <a:p>
            <a:pPr lvl="1"/>
            <a:r>
              <a:rPr lang="en-US" altLang="en-US" sz="1400" dirty="0" smtClean="0"/>
              <a:t>Each group meets </a:t>
            </a:r>
            <a:r>
              <a:rPr lang="en-US" altLang="en-US" sz="1400" dirty="0" smtClean="0"/>
              <a:t>10 </a:t>
            </a:r>
            <a:r>
              <a:rPr lang="en-US" altLang="en-US" sz="1400" dirty="0" err="1" smtClean="0"/>
              <a:t>mins</a:t>
            </a:r>
            <a:r>
              <a:rPr lang="en-US" altLang="en-US" sz="1400" dirty="0" smtClean="0"/>
              <a:t> with </a:t>
            </a:r>
            <a:r>
              <a:rPr lang="en-US" altLang="en-US" sz="1400" dirty="0" err="1" smtClean="0"/>
              <a:t>Yunjie</a:t>
            </a:r>
            <a:r>
              <a:rPr lang="en-US" altLang="en-US" sz="1400" dirty="0" smtClean="0"/>
              <a:t>/</a:t>
            </a:r>
            <a:r>
              <a:rPr lang="en-US" altLang="en-US" sz="1400" dirty="0" err="1" smtClean="0"/>
              <a:t>Ze</a:t>
            </a:r>
            <a:r>
              <a:rPr lang="en-US" altLang="en-US" sz="1400" dirty="0" smtClean="0"/>
              <a:t> </a:t>
            </a:r>
            <a:r>
              <a:rPr lang="en-US" altLang="en-US" sz="1400" dirty="0" smtClean="0"/>
              <a:t>and I</a:t>
            </a:r>
          </a:p>
          <a:p>
            <a:pPr lvl="1"/>
            <a:r>
              <a:rPr lang="en-US" altLang="en-US" sz="1400" dirty="0" smtClean="0"/>
              <a:t>Action item</a:t>
            </a:r>
          </a:p>
          <a:p>
            <a:pPr lvl="2"/>
            <a:r>
              <a:rPr lang="en-US" altLang="en-US" sz="1200" dirty="0" smtClean="0"/>
              <a:t>Need to identify group members</a:t>
            </a:r>
          </a:p>
          <a:p>
            <a:pPr lvl="2"/>
            <a:r>
              <a:rPr lang="en-US" altLang="en-US" sz="12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200" dirty="0" smtClean="0"/>
              <a:t>Think about project areas that you want to work on</a:t>
            </a:r>
          </a:p>
          <a:p>
            <a:pPr lvl="1"/>
            <a:r>
              <a:rPr lang="en-US" altLang="en-US" sz="1400" dirty="0" smtClean="0"/>
              <a:t>Google calendar s</a:t>
            </a:r>
            <a:r>
              <a:rPr lang="en-US" altLang="en-US" sz="1400" dirty="0" smtClean="0"/>
              <a:t>ignup available </a:t>
            </a:r>
            <a:r>
              <a:rPr lang="en-US" altLang="en-US" sz="1400" dirty="0" smtClean="0"/>
              <a:t>– see piazza</a:t>
            </a:r>
            <a:endParaRPr lang="en-US" altLang="en-US" sz="1800" dirty="0" smtClean="0"/>
          </a:p>
          <a:p>
            <a:r>
              <a:rPr lang="en-US" altLang="en-US" sz="1800" dirty="0" smtClean="0"/>
              <a:t>Project proposals</a:t>
            </a:r>
          </a:p>
          <a:p>
            <a:pPr lvl="1"/>
            <a:r>
              <a:rPr lang="en-US" altLang="en-US" sz="1600" dirty="0" smtClean="0"/>
              <a:t>Due </a:t>
            </a:r>
            <a:r>
              <a:rPr lang="en-US" altLang="en-US" sz="1600" dirty="0" smtClean="0"/>
              <a:t>Wednesday, </a:t>
            </a:r>
            <a:r>
              <a:rPr lang="en-US" altLang="en-US" sz="1600" dirty="0" smtClean="0"/>
              <a:t>Oct </a:t>
            </a:r>
            <a:r>
              <a:rPr lang="en-US" altLang="en-US" sz="1600" dirty="0" smtClean="0"/>
              <a:t>27, </a:t>
            </a:r>
            <a:r>
              <a:rPr lang="en-US" altLang="en-US" sz="1600" dirty="0" smtClean="0"/>
              <a:t>11:59pm</a:t>
            </a:r>
          </a:p>
          <a:p>
            <a:pPr lvl="1"/>
            <a:r>
              <a:rPr lang="en-US" altLang="en-US" sz="1600" dirty="0" smtClean="0"/>
              <a:t>1 paragraph summary of what you plan to work on</a:t>
            </a:r>
          </a:p>
          <a:p>
            <a:pPr lvl="2"/>
            <a:r>
              <a:rPr lang="en-US" altLang="en-US" sz="1400" dirty="0" smtClean="0"/>
              <a:t>Topic, what are you going to do, what is the goal, </a:t>
            </a:r>
            <a:r>
              <a:rPr lang="en-US" altLang="en-US" sz="1600" dirty="0" smtClean="0"/>
              <a:t>1-2 references</a:t>
            </a:r>
          </a:p>
          <a:p>
            <a:pPr lvl="1"/>
            <a:r>
              <a:rPr lang="en-US" altLang="en-US" sz="1600" dirty="0" smtClean="0"/>
              <a:t>Email to me </a:t>
            </a:r>
            <a:r>
              <a:rPr lang="en-US" altLang="en-US" sz="1600" dirty="0" smtClean="0"/>
              <a:t>&amp;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 &amp; </a:t>
            </a:r>
            <a:r>
              <a:rPr lang="en-US" altLang="en-US" sz="1600" dirty="0" err="1" smtClean="0"/>
              <a:t>Ze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cc all your group members</a:t>
            </a:r>
            <a:endParaRPr lang="en-US" altLang="en-US" sz="2000" dirty="0" smtClean="0"/>
          </a:p>
          <a:p>
            <a:r>
              <a:rPr lang="en-US" altLang="en-US" sz="2000" dirty="0" smtClean="0"/>
              <a:t>Today’s class reading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 smtClean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 smtClean="0"/>
              <a:t>Code Generation Schema for Modulo Scheduled Loops”, B. Rau, M. </a:t>
            </a:r>
            <a:r>
              <a:rPr lang="en-US" altLang="en-US" sz="1800" dirty="0" err="1" smtClean="0"/>
              <a:t>Schlansker</a:t>
            </a:r>
            <a:r>
              <a:rPr lang="en-US" altLang="en-US" sz="1800" dirty="0" smtClean="0"/>
              <a:t>, and P. </a:t>
            </a:r>
            <a:r>
              <a:rPr lang="en-US" altLang="en-US" sz="1800" dirty="0" err="1" smtClean="0"/>
              <a:t>Tirumalai</a:t>
            </a:r>
            <a:r>
              <a:rPr lang="en-US" altLang="en-US" sz="1800" dirty="0" smtClean="0"/>
              <a:t>, MICRO-25, Dec. 1992.</a:t>
            </a:r>
          </a:p>
          <a:p>
            <a:pPr lvl="1"/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</p:spTree>
    <p:extLst>
      <p:ext uri="{BB962C8B-B14F-4D97-AF65-F5344CB8AC3E}">
        <p14:creationId xmlns:p14="http://schemas.microsoft.com/office/powerpoint/2010/main" val="102454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Prolog and Epilog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74725" y="5676900"/>
            <a:ext cx="589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Only the kernel involves executing full width of operations</a:t>
            </a:r>
          </a:p>
          <a:p>
            <a:endParaRPr lang="en-US" altLang="en-US"/>
          </a:p>
          <a:p>
            <a:r>
              <a:rPr lang="en-US" altLang="en-US"/>
              <a:t>Prolog and epilog execute a subset (ramp-up and ramp-down) 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cxnSp>
        <p:nvCxnSpPr>
          <p:cNvPr id="37913" name="Straight Connector 2"/>
          <p:cNvCxnSpPr>
            <a:cxnSpLocks noChangeShapeType="1"/>
          </p:cNvCxnSpPr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4" name="Straight Connector 27"/>
          <p:cNvCxnSpPr>
            <a:cxnSpLocks noChangeShapeType="1"/>
          </p:cNvCxnSpPr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3870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Separate Code for Prolog and Epilog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20542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43000" y="22828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90800" y="20574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848600" y="1749425"/>
            <a:ext cx="9271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581400" y="22860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05400" y="2819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8137525" y="29337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001000" y="3502025"/>
            <a:ext cx="990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146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Generate special code before the loop (preheader) to fill the pipe </a:t>
            </a:r>
          </a:p>
          <a:p>
            <a:r>
              <a:rPr lang="en-US" altLang="en-US">
                <a:solidFill>
                  <a:schemeClr val="tx1"/>
                </a:solidFill>
              </a:rPr>
              <a:t>and special code after the loop to drain the pipe.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Peel off II-1 iterations for the prolog.  Complete II-1 iterations</a:t>
            </a:r>
          </a:p>
          <a:p>
            <a:r>
              <a:rPr lang="en-US" altLang="en-US">
                <a:solidFill>
                  <a:schemeClr val="tx1"/>
                </a:solidFill>
              </a:rPr>
              <a:t>in epilog</a:t>
            </a:r>
          </a:p>
        </p:txBody>
      </p:sp>
    </p:spTree>
    <p:extLst>
      <p:ext uri="{BB962C8B-B14F-4D97-AF65-F5344CB8AC3E}">
        <p14:creationId xmlns:p14="http://schemas.microsoft.com/office/powerpoint/2010/main" val="294226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Removing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1752600" y="17526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4343400" y="44958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1600200" y="2743200"/>
            <a:ext cx="3048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438400" y="5105400"/>
            <a:ext cx="1905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127125" y="4838700"/>
            <a:ext cx="208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Disable using</a:t>
            </a:r>
          </a:p>
          <a:p>
            <a:r>
              <a:rPr lang="en-US" altLang="en-US"/>
              <a:t>predicated execution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38200" y="5940425"/>
            <a:ext cx="653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Execute loop kernel on every iteration, but for prolog and epilog</a:t>
            </a:r>
          </a:p>
          <a:p>
            <a:r>
              <a:rPr lang="en-US" altLang="en-US">
                <a:solidFill>
                  <a:schemeClr val="tx1"/>
                </a:solidFill>
              </a:rPr>
              <a:t>selectively disable the appropriate operations to fill/drain the pipeline</a:t>
            </a:r>
          </a:p>
        </p:txBody>
      </p:sp>
    </p:spTree>
    <p:extLst>
      <p:ext uri="{BB962C8B-B14F-4D97-AF65-F5344CB8AC3E}">
        <p14:creationId xmlns:p14="http://schemas.microsoft.com/office/powerpoint/2010/main" val="38154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</p:spTree>
    <p:extLst>
      <p:ext uri="{BB962C8B-B14F-4D97-AF65-F5344CB8AC3E}">
        <p14:creationId xmlns:p14="http://schemas.microsoft.com/office/powerpoint/2010/main" val="30569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smtClean="0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Will take N + (S – 1)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Initialize LC = N, ESC = S in loop </a:t>
            </a:r>
            <a:r>
              <a:rPr lang="en-US" altLang="en-US" dirty="0" err="1" smtClean="0"/>
              <a:t>preheader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SWP-BR (BRF)</a:t>
            </a:r>
            <a:endParaRPr lang="en-US" altLang="en-US" dirty="0" smtClean="0"/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the epilog</a:t>
            </a:r>
          </a:p>
        </p:txBody>
      </p:sp>
    </p:spTree>
    <p:extLst>
      <p:ext uri="{BB962C8B-B14F-4D97-AF65-F5344CB8AC3E}">
        <p14:creationId xmlns:p14="http://schemas.microsoft.com/office/powerpoint/2010/main" val="41951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Execution History With LC/ESC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502025"/>
            <a:ext cx="857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	ESC	P[0]	P[1]	P[2]	P[3]</a:t>
            </a:r>
          </a:p>
          <a:p>
            <a:r>
              <a:rPr lang="en-US" altLang="en-US"/>
              <a:t>3	3	1	0	0	0	A</a:t>
            </a:r>
          </a:p>
          <a:p>
            <a:r>
              <a:rPr lang="en-US" altLang="en-US"/>
              <a:t>2	3	1	1	0	0	A	B</a:t>
            </a:r>
          </a:p>
          <a:p>
            <a:r>
              <a:rPr lang="en-US" altLang="en-US"/>
              <a:t>1	3	1	1	1	0	A	B	C</a:t>
            </a:r>
          </a:p>
          <a:p>
            <a:r>
              <a:rPr lang="en-US" altLang="en-US"/>
              <a:t>0	3	1	1	1	1	A	B	C	D</a:t>
            </a:r>
          </a:p>
          <a:p>
            <a:r>
              <a:rPr lang="en-US" altLang="en-US"/>
              <a:t>0	2	0	1	1	1	-	B	C	D</a:t>
            </a:r>
          </a:p>
          <a:p>
            <a:r>
              <a:rPr lang="en-US" altLang="en-US"/>
              <a:t>0	1	0	0	1	1	-	-	C	D</a:t>
            </a:r>
          </a:p>
          <a:p>
            <a:r>
              <a:rPr lang="en-US" altLang="en-US"/>
              <a:t>0	0	0	0	0	1	-	-	-	D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295400" y="2511425"/>
            <a:ext cx="54057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A if P[0];   B if P[1];   C if P[2];  D if P[3];  P[0] = </a:t>
            </a:r>
            <a:r>
              <a:rPr lang="en-US" altLang="en-US" dirty="0" smtClean="0"/>
              <a:t>BRF;</a:t>
            </a:r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95400" y="2438400"/>
            <a:ext cx="6477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9525" y="1562100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3, ESC = 3 /* Remember 0 relative!! */</a:t>
            </a:r>
          </a:p>
          <a:p>
            <a:r>
              <a:rPr lang="en-US" altLang="en-US"/>
              <a:t>Clear all rotating predicates</a:t>
            </a:r>
          </a:p>
          <a:p>
            <a:r>
              <a:rPr lang="en-US" altLang="en-US"/>
              <a:t>P[0] = 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62000" y="6397625"/>
            <a:ext cx="6702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 iterations, 4 stages, II = 1, Note 4 + 4 –1 iterations of kernel executed</a:t>
            </a:r>
          </a:p>
        </p:txBody>
      </p:sp>
    </p:spTree>
    <p:extLst>
      <p:ext uri="{BB962C8B-B14F-4D97-AF65-F5344CB8AC3E}">
        <p14:creationId xmlns:p14="http://schemas.microsoft.com/office/powerpoint/2010/main" val="12664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through the following example</a:t>
            </a:r>
          </a:p>
          <a:p>
            <a:r>
              <a:rPr lang="en-US" dirty="0" smtClean="0"/>
              <a:t>We’ll go through it in class after Fall Break and project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03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</p:spTree>
    <p:extLst>
      <p:ext uri="{BB962C8B-B14F-4D97-AF65-F5344CB8AC3E}">
        <p14:creationId xmlns:p14="http://schemas.microsoft.com/office/powerpoint/2010/main" val="24541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</p:spTree>
    <p:extLst>
      <p:ext uri="{BB962C8B-B14F-4D97-AF65-F5344CB8AC3E}">
        <p14:creationId xmlns:p14="http://schemas.microsoft.com/office/powerpoint/2010/main" val="7773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Software Pipelining Terminology</a:t>
            </a:r>
            <a:endParaRPr lang="en-US" altLang="en-US" dirty="0" smtClean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7857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</p:spTree>
    <p:extLst>
      <p:ext uri="{BB962C8B-B14F-4D97-AF65-F5344CB8AC3E}">
        <p14:creationId xmlns:p14="http://schemas.microsoft.com/office/powerpoint/2010/main" val="5502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522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945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555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726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210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028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679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960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Need to guarantee that</a:t>
            </a:r>
          </a:p>
          <a:p>
            <a:pPr lvl="1"/>
            <a:r>
              <a:rPr lang="en-US" altLang="en-US" smtClean="0"/>
              <a:t>No resource is used at 2 points in time that are separated by an interval which is a multiple of II</a:t>
            </a:r>
          </a:p>
          <a:p>
            <a:pPr lvl="1"/>
            <a:r>
              <a:rPr lang="en-US" altLang="en-US" smtClean="0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 smtClean="0"/>
              <a:t>Known as </a:t>
            </a:r>
            <a:r>
              <a:rPr lang="en-US" altLang="en-US" u="sng" smtClean="0"/>
              <a:t>modulo constraint</a:t>
            </a:r>
            <a:r>
              <a:rPr lang="en-US" altLang="en-US" smtClean="0"/>
              <a:t>, where the name modulo scheduling comes from</a:t>
            </a:r>
          </a:p>
          <a:p>
            <a:pPr lvl="1"/>
            <a:r>
              <a:rPr lang="en-US" altLang="en-US" u="sng" smtClean="0"/>
              <a:t>Modulo reservation table</a:t>
            </a:r>
            <a:r>
              <a:rPr lang="en-US" altLang="en-US" smtClean="0"/>
              <a:t> solves this problem</a:t>
            </a:r>
          </a:p>
          <a:p>
            <a:pPr lvl="2"/>
            <a:r>
              <a:rPr lang="en-US" altLang="en-US" smtClean="0"/>
              <a:t>To schedule an op at time T needing resource R</a:t>
            </a:r>
          </a:p>
          <a:p>
            <a:pPr lvl="3"/>
            <a:r>
              <a:rPr lang="en-US" altLang="en-US" smtClean="0"/>
              <a:t>The entry for R at T mod II must be free</a:t>
            </a:r>
          </a:p>
          <a:p>
            <a:pPr lvl="2"/>
            <a:r>
              <a:rPr lang="en-US" altLang="en-US" smtClean="0"/>
              <a:t>Mark busy at T mod II if schedule</a:t>
            </a:r>
          </a:p>
          <a:p>
            <a:pPr lvl="1"/>
            <a:endParaRPr lang="en-US" altLang="en-US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23347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Need worry about 2 kinds</a:t>
            </a:r>
          </a:p>
          <a:p>
            <a:pPr lvl="1"/>
            <a:r>
              <a:rPr lang="en-US" altLang="en-US" sz="1800" smtClean="0"/>
              <a:t>Intra-iteration</a:t>
            </a:r>
          </a:p>
          <a:p>
            <a:pPr lvl="1"/>
            <a:r>
              <a:rPr lang="en-US" altLang="en-US" sz="1800" smtClean="0"/>
              <a:t>Inter-iteration</a:t>
            </a:r>
          </a:p>
          <a:p>
            <a:r>
              <a:rPr lang="en-US" altLang="en-US" sz="2000" smtClean="0"/>
              <a:t>Delay</a:t>
            </a:r>
          </a:p>
          <a:p>
            <a:pPr lvl="1"/>
            <a:r>
              <a:rPr lang="en-US" altLang="en-US" sz="1800" smtClean="0"/>
              <a:t>Minimum time interval between the start of operations</a:t>
            </a:r>
          </a:p>
          <a:p>
            <a:pPr lvl="1"/>
            <a:r>
              <a:rPr lang="en-US" altLang="en-US" sz="1800" smtClean="0"/>
              <a:t>Operation read/write times</a:t>
            </a:r>
          </a:p>
          <a:p>
            <a:r>
              <a:rPr lang="en-US" altLang="en-US" sz="2000" smtClean="0"/>
              <a:t>Distance</a:t>
            </a:r>
          </a:p>
          <a:p>
            <a:pPr lvl="1"/>
            <a:r>
              <a:rPr lang="en-US" altLang="en-US" sz="1800" smtClean="0"/>
              <a:t>Number of iterations separating the 2 operations involved</a:t>
            </a:r>
          </a:p>
          <a:p>
            <a:pPr lvl="1"/>
            <a:r>
              <a:rPr lang="en-US" altLang="en-US" sz="1800" smtClean="0"/>
              <a:t>Distance of 0 means intra-iteration</a:t>
            </a:r>
          </a:p>
          <a:p>
            <a:r>
              <a:rPr lang="en-US" altLang="en-US" sz="2000" smtClean="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EVR may contain an unlimited number values</a:t>
            </a:r>
          </a:p>
          <a:p>
            <a:pPr lvl="1"/>
            <a:r>
              <a:rPr lang="en-US" altLang="en-US" smtClean="0"/>
              <a:t>But, only a finite contiguous set of elements of an EVR are ever live at any point in time</a:t>
            </a:r>
          </a:p>
          <a:p>
            <a:pPr lvl="1"/>
            <a:r>
              <a:rPr lang="en-US" altLang="en-US" smtClean="0"/>
              <a:t>These must be given physical registers</a:t>
            </a:r>
          </a:p>
          <a:p>
            <a:r>
              <a:rPr lang="en-US" altLang="en-US" smtClean="0"/>
              <a:t>Conventional register file</a:t>
            </a:r>
          </a:p>
          <a:p>
            <a:pPr lvl="1"/>
            <a:r>
              <a:rPr lang="en-US" altLang="en-US" smtClean="0"/>
              <a:t>Remaps are essentially copies, so each EVR is realized by a set of physical registers and copies are inserted</a:t>
            </a:r>
          </a:p>
          <a:p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Direct support for EVRs</a:t>
            </a:r>
          </a:p>
          <a:p>
            <a:pPr lvl="1"/>
            <a:r>
              <a:rPr lang="en-US" altLang="en-US" smtClean="0"/>
              <a:t>No copies needed</a:t>
            </a:r>
          </a:p>
          <a:p>
            <a:pPr lvl="1"/>
            <a:r>
              <a:rPr lang="en-US" altLang="en-US" smtClean="0"/>
              <a:t>File “rotated” after each loop iteration is completed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11638</TotalTime>
  <Words>4248</Words>
  <Application>Microsoft Office PowerPoint</Application>
  <PresentationFormat>Custom</PresentationFormat>
  <Paragraphs>1002</Paragraphs>
  <Slides>40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13 Software Pipelining</vt:lpstr>
      <vt:lpstr>Announcements + Reading Material</vt:lpstr>
      <vt:lpstr>Software Pipelining 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  <vt:lpstr>Minimum Initiation Interval (MII)</vt:lpstr>
      <vt:lpstr>ResMII</vt:lpstr>
      <vt:lpstr>ResMII Example</vt:lpstr>
      <vt:lpstr>RecMII</vt:lpstr>
      <vt:lpstr>RecMII Example</vt:lpstr>
      <vt:lpstr>Class Problem</vt:lpstr>
      <vt:lpstr>Modulo Scheduling Process</vt:lpstr>
      <vt:lpstr>Priority Function</vt:lpstr>
      <vt:lpstr>Calculating Height</vt:lpstr>
      <vt:lpstr>Calculating Height Solution</vt:lpstr>
      <vt:lpstr>The Scheduling Window </vt:lpstr>
      <vt:lpstr>Loop Prolog and Epilog</vt:lpstr>
      <vt:lpstr>Separate Code for Prolog and Epilog</vt:lpstr>
      <vt:lpstr>Removing Prolog/Epilog</vt:lpstr>
      <vt:lpstr>Kernel-only Code Using Rotating Predicates</vt:lpstr>
      <vt:lpstr>Modulo Scheduling Architectural Support</vt:lpstr>
      <vt:lpstr>Execution History With LC/ESC</vt:lpstr>
      <vt:lpstr>Homework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255</cp:revision>
  <cp:lastPrinted>2001-10-18T06:50:13Z</cp:lastPrinted>
  <dcterms:created xsi:type="dcterms:W3CDTF">1999-01-24T07:45:10Z</dcterms:created>
  <dcterms:modified xsi:type="dcterms:W3CDTF">2021-10-13T02:11:55Z</dcterms:modified>
</cp:coreProperties>
</file>