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408" r:id="rId3"/>
    <p:sldId id="607" r:id="rId4"/>
    <p:sldId id="608" r:id="rId5"/>
    <p:sldId id="609" r:id="rId6"/>
    <p:sldId id="610" r:id="rId7"/>
    <p:sldId id="611" r:id="rId8"/>
    <p:sldId id="612" r:id="rId9"/>
    <p:sldId id="613" r:id="rId10"/>
    <p:sldId id="614" r:id="rId11"/>
    <p:sldId id="615" r:id="rId12"/>
    <p:sldId id="592" r:id="rId13"/>
    <p:sldId id="593" r:id="rId14"/>
    <p:sldId id="594" r:id="rId15"/>
    <p:sldId id="595" r:id="rId16"/>
    <p:sldId id="596" r:id="rId17"/>
    <p:sldId id="629" r:id="rId18"/>
    <p:sldId id="618" r:id="rId19"/>
    <p:sldId id="619" r:id="rId20"/>
    <p:sldId id="620" r:id="rId21"/>
    <p:sldId id="621" r:id="rId22"/>
    <p:sldId id="622" r:id="rId23"/>
    <p:sldId id="623" r:id="rId24"/>
    <p:sldId id="624" r:id="rId25"/>
    <p:sldId id="625" r:id="rId26"/>
    <p:sldId id="626" r:id="rId27"/>
    <p:sldId id="627" r:id="rId28"/>
    <p:sldId id="630" r:id="rId29"/>
    <p:sldId id="631" r:id="rId30"/>
    <p:sldId id="632" r:id="rId31"/>
    <p:sldId id="633" r:id="rId32"/>
    <p:sldId id="634" r:id="rId33"/>
    <p:sldId id="635" r:id="rId34"/>
    <p:sldId id="636" r:id="rId35"/>
    <p:sldId id="637" r:id="rId36"/>
    <p:sldId id="638" r:id="rId37"/>
    <p:sldId id="639" r:id="rId38"/>
    <p:sldId id="640" r:id="rId39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02" y="258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DB037D0-56F4-4F87-904A-E10C2F357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05363-444E-43D2-BFB5-3531F3351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B1D573E-20C3-4D66-A6A6-64ADA8456093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6A63FC4-3364-4E43-83C0-CCCB0BFEB13F}" type="slidenum">
              <a:rPr lang="en-US" altLang="en-US" smtClean="0">
                <a:solidFill>
                  <a:schemeClr val="tx1"/>
                </a:solidFill>
              </a:rPr>
              <a:pPr/>
              <a:t>29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009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680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31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829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32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8148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33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99412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34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54503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35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8541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36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30198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37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1293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471E3F1-0B5D-42B8-AE30-5AFDD4781322}" type="slidenum">
              <a:rPr lang="en-US" altLang="en-US" smtClean="0">
                <a:solidFill>
                  <a:schemeClr val="tx1"/>
                </a:solidFill>
              </a:rPr>
              <a:pPr/>
              <a:t>21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302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82CB09A8-9326-44B2-AD7D-C6B255969D4E}" type="slidenum">
              <a:rPr lang="en-US" altLang="en-US" smtClean="0">
                <a:solidFill>
                  <a:schemeClr val="tx1"/>
                </a:solidFill>
              </a:rPr>
              <a:pPr/>
              <a:t>22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7674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FA160D7-ED4D-4B70-A20A-0FEA35D0C4DD}" type="slidenum">
              <a:rPr lang="en-US" altLang="en-US" smtClean="0">
                <a:solidFill>
                  <a:schemeClr val="tx1"/>
                </a:solidFill>
              </a:rPr>
              <a:pPr/>
              <a:t>23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7164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2C4FE55-3C1E-44C0-83B2-BE125B512F5A}" type="slidenum">
              <a:rPr lang="en-US" altLang="en-US" smtClean="0">
                <a:solidFill>
                  <a:schemeClr val="tx1"/>
                </a:solidFill>
              </a:rPr>
              <a:pPr/>
              <a:t>24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48804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9F3D792-C32A-470C-A3FE-816DDFCF47B2}" type="slidenum">
              <a:rPr lang="en-US" altLang="en-US" smtClean="0">
                <a:solidFill>
                  <a:schemeClr val="tx1"/>
                </a:solidFill>
              </a:rPr>
              <a:pPr/>
              <a:t>25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5374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80B5391-8AE7-42FE-A1D9-9EB008A01886}" type="slidenum">
              <a:rPr lang="en-US" altLang="en-US" smtClean="0">
                <a:solidFill>
                  <a:schemeClr val="tx1"/>
                </a:solidFill>
              </a:rPr>
              <a:pPr/>
              <a:t>26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9498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75CF03E2-0AB2-4F7A-9CB6-E216BE64CF25}" type="slidenum">
              <a:rPr lang="en-US" altLang="en-US" smtClean="0">
                <a:solidFill>
                  <a:schemeClr val="tx1"/>
                </a:solidFill>
              </a:rPr>
              <a:pPr/>
              <a:t>27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188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40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4586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95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8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1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8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7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5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4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1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C9BBBAB-A5CE-4D09-8679-56119BB5B95C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12</a:t>
            </a:r>
            <a:br>
              <a:rPr lang="en-US" altLang="en-US" sz="4800" dirty="0" smtClean="0"/>
            </a:br>
            <a:r>
              <a:rPr lang="en-US" altLang="en-US" sz="4800" dirty="0" smtClean="0"/>
              <a:t>Superblock Scheduling, Intro to Modulo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</a:t>
            </a:r>
            <a:r>
              <a:rPr lang="en-US" altLang="en-US" i="1" dirty="0" smtClean="0"/>
              <a:t>11, 2021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173967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990600" y="2359025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930275" y="2244725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216275" y="29305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3216275" y="34639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2073275" y="4683125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597275" y="29273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597275" y="3536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39875" y="506095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216275" y="4302125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597275" y="4298950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838200" y="6092825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2858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Relaxing Code Motion Restrictions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Upward code motion is generally more effective</a:t>
            </a:r>
          </a:p>
          <a:p>
            <a:pPr lvl="1"/>
            <a:r>
              <a:rPr lang="en-US" altLang="en-US" sz="1600" smtClean="0"/>
              <a:t>Speculate that an op is useful (just like an out-of-order processor with branch pred)</a:t>
            </a:r>
          </a:p>
          <a:p>
            <a:pPr lvl="1"/>
            <a:r>
              <a:rPr lang="en-US" altLang="en-US" sz="1600" smtClean="0"/>
              <a:t>Start ops early, hide latency, overlap execution, more parallelism</a:t>
            </a:r>
          </a:p>
          <a:p>
            <a:r>
              <a:rPr lang="en-US" altLang="en-US" sz="1800" smtClean="0"/>
              <a:t>Removing restriction 1</a:t>
            </a:r>
          </a:p>
          <a:p>
            <a:pPr lvl="1"/>
            <a:r>
              <a:rPr lang="en-US" altLang="en-US" sz="1600" smtClean="0"/>
              <a:t>For register ops – use register renaming</a:t>
            </a:r>
          </a:p>
          <a:p>
            <a:pPr lvl="1"/>
            <a:r>
              <a:rPr lang="en-US" altLang="en-US" sz="1600" smtClean="0"/>
              <a:t>Could rename memory too, but generally not worth it</a:t>
            </a:r>
          </a:p>
          <a:p>
            <a:r>
              <a:rPr lang="en-US" altLang="en-US" sz="1800" smtClean="0"/>
              <a:t>Removing restriction 2</a:t>
            </a:r>
          </a:p>
          <a:p>
            <a:pPr lvl="1"/>
            <a:r>
              <a:rPr lang="en-US" altLang="en-US" sz="1600" smtClean="0"/>
              <a:t>Need hardware support (aka </a:t>
            </a:r>
            <a:r>
              <a:rPr lang="en-US" altLang="en-US" sz="1600" u="sng" smtClean="0"/>
              <a:t>speculation models</a:t>
            </a:r>
            <a:r>
              <a:rPr lang="en-US" altLang="en-US" sz="1600" smtClean="0"/>
              <a:t>)</a:t>
            </a:r>
          </a:p>
          <a:p>
            <a:pPr lvl="2"/>
            <a:r>
              <a:rPr lang="en-US" altLang="en-US" sz="1400" smtClean="0"/>
              <a:t>Some ops don’t cause exceptions</a:t>
            </a:r>
          </a:p>
          <a:p>
            <a:pPr lvl="2"/>
            <a:r>
              <a:rPr lang="en-US" altLang="en-US" sz="1400" smtClean="0"/>
              <a:t>Ignore exceptions</a:t>
            </a:r>
          </a:p>
          <a:p>
            <a:pPr lvl="2"/>
            <a:r>
              <a:rPr lang="en-US" altLang="en-US" sz="1400" smtClean="0"/>
              <a:t>Delay exceptions</a:t>
            </a:r>
          </a:p>
          <a:p>
            <a:endParaRPr lang="en-US" altLang="en-US" sz="18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562600" y="1905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553200" y="2514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553200" y="2514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715000" y="32004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0" y="4416425"/>
            <a:ext cx="26987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R1: y is not in liveout(1)</a:t>
            </a:r>
          </a:p>
          <a:p>
            <a:r>
              <a:rPr lang="en-US" altLang="en-US"/>
              <a:t>R2: op 2 will never cause</a:t>
            </a:r>
          </a:p>
          <a:p>
            <a:r>
              <a:rPr lang="en-US" altLang="en-US"/>
              <a:t>       an exception when op1</a:t>
            </a:r>
          </a:p>
          <a:p>
            <a:r>
              <a:rPr lang="en-US" altLang="en-US"/>
              <a:t>       is taken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Restricted Speculation Model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3200400" cy="5216525"/>
          </a:xfrm>
        </p:spPr>
        <p:txBody>
          <a:bodyPr/>
          <a:lstStyle/>
          <a:p>
            <a:r>
              <a:rPr lang="en-US" altLang="en-US" sz="1800" smtClean="0"/>
              <a:t>Most processors have 2 classes of opcodes</a:t>
            </a:r>
          </a:p>
          <a:p>
            <a:pPr lvl="1"/>
            <a:r>
              <a:rPr lang="en-US" altLang="en-US" sz="1600" smtClean="0"/>
              <a:t>Potentially exception causing</a:t>
            </a:r>
          </a:p>
          <a:p>
            <a:pPr lvl="2"/>
            <a:r>
              <a:rPr lang="en-US" altLang="en-US" sz="1400" smtClean="0"/>
              <a:t>load, store, integer divide, floating-point</a:t>
            </a:r>
          </a:p>
          <a:p>
            <a:pPr lvl="1"/>
            <a:r>
              <a:rPr lang="en-US" altLang="en-US" sz="1600" smtClean="0"/>
              <a:t>Never excepting</a:t>
            </a:r>
          </a:p>
          <a:p>
            <a:pPr lvl="2"/>
            <a:r>
              <a:rPr lang="en-US" altLang="en-US" sz="1400" smtClean="0"/>
              <a:t>Integer add, multiply, etc.</a:t>
            </a:r>
          </a:p>
          <a:p>
            <a:pPr lvl="2"/>
            <a:r>
              <a:rPr lang="en-US" altLang="en-US" sz="1400" smtClean="0"/>
              <a:t>Overflow is detected, but does not terminate program execution</a:t>
            </a:r>
          </a:p>
          <a:p>
            <a:r>
              <a:rPr lang="en-US" altLang="en-US" sz="1800" smtClean="0"/>
              <a:t>Restricted model</a:t>
            </a:r>
          </a:p>
          <a:p>
            <a:pPr lvl="1"/>
            <a:r>
              <a:rPr lang="en-US" altLang="en-US" sz="1600" smtClean="0"/>
              <a:t>R2 only applies to potentially exception causing operations</a:t>
            </a:r>
          </a:p>
          <a:p>
            <a:pPr lvl="1"/>
            <a:r>
              <a:rPr lang="en-US" altLang="en-US" sz="1600" smtClean="0"/>
              <a:t>Can freely speculate all never exception ops (still limited by R1 however)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49935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749935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749935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749935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749935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49935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749935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749935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749935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765175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765175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765175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765175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765175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727075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772795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772795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65175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65175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765175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Freeform 24"/>
          <p:cNvSpPr>
            <a:spLocks/>
          </p:cNvSpPr>
          <p:nvPr/>
        </p:nvSpPr>
        <p:spPr bwMode="auto">
          <a:xfrm>
            <a:off x="710565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Freeform 25"/>
          <p:cNvSpPr>
            <a:spLocks/>
          </p:cNvSpPr>
          <p:nvPr/>
        </p:nvSpPr>
        <p:spPr bwMode="auto">
          <a:xfrm>
            <a:off x="688975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659765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Freeform 27"/>
          <p:cNvSpPr>
            <a:spLocks/>
          </p:cNvSpPr>
          <p:nvPr/>
        </p:nvSpPr>
        <p:spPr bwMode="auto">
          <a:xfrm>
            <a:off x="635635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8566150" y="2740025"/>
            <a:ext cx="14922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We assumed</a:t>
            </a:r>
          </a:p>
          <a:p>
            <a:r>
              <a:rPr lang="en-US" altLang="en-US"/>
              <a:t>restricted</a:t>
            </a:r>
          </a:p>
          <a:p>
            <a:r>
              <a:rPr lang="en-US" altLang="en-US"/>
              <a:t>speculation </a:t>
            </a:r>
          </a:p>
          <a:p>
            <a:r>
              <a:rPr lang="en-US" altLang="en-US"/>
              <a:t>when this</a:t>
            </a:r>
          </a:p>
          <a:p>
            <a:r>
              <a:rPr lang="en-US" altLang="en-US"/>
              <a:t>graph was </a:t>
            </a:r>
          </a:p>
          <a:p>
            <a:r>
              <a:rPr lang="en-US" altLang="en-US"/>
              <a:t>drawn.</a:t>
            </a:r>
          </a:p>
          <a:p>
            <a:endParaRPr lang="en-US" altLang="en-US"/>
          </a:p>
          <a:p>
            <a:r>
              <a:rPr lang="en-US" altLang="en-US"/>
              <a:t>This is why</a:t>
            </a:r>
          </a:p>
          <a:p>
            <a:r>
              <a:rPr lang="en-US" altLang="en-US"/>
              <a:t>there is no </a:t>
            </a:r>
          </a:p>
          <a:p>
            <a:r>
              <a:rPr lang="en-US" altLang="en-US"/>
              <a:t>cdep between </a:t>
            </a:r>
          </a:p>
          <a:p>
            <a:r>
              <a:rPr lang="en-US" altLang="en-US"/>
              <a:t>4 </a:t>
            </a:r>
            <a:r>
              <a:rPr lang="en-US" altLang="en-US">
                <a:sym typeface="Wingdings" panose="05000000000000000000" pitchFamily="2" charset="2"/>
              </a:rPr>
              <a:t> 6 and</a:t>
            </a:r>
          </a:p>
          <a:p>
            <a:r>
              <a:rPr lang="en-US" altLang="en-US">
                <a:sym typeface="Wingdings" panose="05000000000000000000" pitchFamily="2" charset="2"/>
              </a:rPr>
              <a:t>4 8</a:t>
            </a:r>
            <a:endParaRPr lang="en-US" altLang="en-US"/>
          </a:p>
        </p:txBody>
      </p:sp>
      <p:sp>
        <p:nvSpPr>
          <p:cNvPr id="27677" name="Text Box 3"/>
          <p:cNvSpPr txBox="1">
            <a:spLocks noChangeArrowheads="1"/>
          </p:cNvSpPr>
          <p:nvPr/>
        </p:nvSpPr>
        <p:spPr bwMode="auto">
          <a:xfrm>
            <a:off x="3946525" y="170815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7678" name="Rectangle 21"/>
          <p:cNvSpPr>
            <a:spLocks noChangeArrowheads="1"/>
          </p:cNvSpPr>
          <p:nvPr/>
        </p:nvSpPr>
        <p:spPr bwMode="auto">
          <a:xfrm>
            <a:off x="3886200" y="159385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7679" name="Line 22"/>
          <p:cNvSpPr>
            <a:spLocks noChangeShapeType="1"/>
          </p:cNvSpPr>
          <p:nvPr/>
        </p:nvSpPr>
        <p:spPr bwMode="auto">
          <a:xfrm>
            <a:off x="5734050" y="257175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Line 23"/>
          <p:cNvSpPr>
            <a:spLocks noChangeShapeType="1"/>
          </p:cNvSpPr>
          <p:nvPr/>
        </p:nvSpPr>
        <p:spPr bwMode="auto">
          <a:xfrm>
            <a:off x="5734050" y="374808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Line 24"/>
          <p:cNvSpPr>
            <a:spLocks noChangeShapeType="1"/>
          </p:cNvSpPr>
          <p:nvPr/>
        </p:nvSpPr>
        <p:spPr bwMode="auto">
          <a:xfrm>
            <a:off x="4572000" y="374808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Text Box 30"/>
          <p:cNvSpPr txBox="1">
            <a:spLocks noChangeArrowheads="1"/>
          </p:cNvSpPr>
          <p:nvPr/>
        </p:nvSpPr>
        <p:spPr bwMode="auto">
          <a:xfrm>
            <a:off x="5800725" y="278765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7683" name="Text Box 31"/>
          <p:cNvSpPr txBox="1">
            <a:spLocks noChangeArrowheads="1"/>
          </p:cNvSpPr>
          <p:nvPr/>
        </p:nvSpPr>
        <p:spPr bwMode="auto">
          <a:xfrm>
            <a:off x="5800725" y="391318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27684" name="Text Box 32"/>
          <p:cNvSpPr txBox="1">
            <a:spLocks noChangeArrowheads="1"/>
          </p:cNvSpPr>
          <p:nvPr/>
        </p:nvSpPr>
        <p:spPr bwMode="auto">
          <a:xfrm>
            <a:off x="4318794" y="4059455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Speculation Model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2 types of exceptions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Program terminating (traps)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Div by 0, illegal address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(normal and handled at run time)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Page fault, TLB miss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General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Processor provides non-trapping versions of all operations (div, load, etc)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Return some bogus value (0) when error occurs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R2 is completely ignored, only R1 limits speculation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Speculative ops converted into non-trapping version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Fixable exceptions handled as usual for non-trapping ops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81788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81788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817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8178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8178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81788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81788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1788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81788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83312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83312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83312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83312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83312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79502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84074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84074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83312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83312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83312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Freeform 24"/>
          <p:cNvSpPr>
            <a:spLocks/>
          </p:cNvSpPr>
          <p:nvPr/>
        </p:nvSpPr>
        <p:spPr bwMode="auto">
          <a:xfrm>
            <a:off x="77851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Freeform 25"/>
          <p:cNvSpPr>
            <a:spLocks/>
          </p:cNvSpPr>
          <p:nvPr/>
        </p:nvSpPr>
        <p:spPr bwMode="auto">
          <a:xfrm>
            <a:off x="75692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70358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839200" y="1452563"/>
            <a:ext cx="1117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Remove</a:t>
            </a:r>
          </a:p>
          <a:p>
            <a:r>
              <a:rPr lang="en-US" altLang="en-US"/>
              <a:t>edge from</a:t>
            </a:r>
          </a:p>
          <a:p>
            <a:r>
              <a:rPr lang="en-US" altLang="en-US"/>
              <a:t>4 to 7</a:t>
            </a:r>
          </a:p>
        </p:txBody>
      </p:sp>
      <p:sp>
        <p:nvSpPr>
          <p:cNvPr id="28700" name="Text Box 3"/>
          <p:cNvSpPr txBox="1">
            <a:spLocks noChangeArrowheads="1"/>
          </p:cNvSpPr>
          <p:nvPr/>
        </p:nvSpPr>
        <p:spPr bwMode="auto">
          <a:xfrm>
            <a:off x="4784725" y="1689100"/>
            <a:ext cx="1787525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1: r1 = r2 + r3</a:t>
            </a:r>
          </a:p>
          <a:p>
            <a:r>
              <a:rPr lang="en-US" altLang="en-US" sz="1400"/>
              <a:t>2: r4 = load(r1)</a:t>
            </a:r>
          </a:p>
          <a:p>
            <a:r>
              <a:rPr lang="en-US" altLang="en-US" sz="1400"/>
              <a:t>3: p1 = cmpp(r2 == 0)</a:t>
            </a:r>
          </a:p>
          <a:p>
            <a:r>
              <a:rPr lang="en-US" altLang="en-US" sz="1400"/>
              <a:t>4: branch p1 Exit1</a:t>
            </a:r>
          </a:p>
          <a:p>
            <a:r>
              <a:rPr lang="en-US" altLang="en-US" sz="1400"/>
              <a:t>5: store (r4, -1)</a:t>
            </a:r>
          </a:p>
          <a:p>
            <a:r>
              <a:rPr lang="en-US" altLang="en-US" sz="1400"/>
              <a:t>6: r2 = r2 – 4</a:t>
            </a:r>
          </a:p>
          <a:p>
            <a:r>
              <a:rPr lang="en-US" altLang="en-US" sz="1400"/>
              <a:t>7: r5 = load(r2)</a:t>
            </a:r>
          </a:p>
          <a:p>
            <a:r>
              <a:rPr lang="en-US" altLang="en-US" sz="1400"/>
              <a:t>8: p2 = cmpp(r5 &gt; 9)</a:t>
            </a:r>
          </a:p>
          <a:p>
            <a:r>
              <a:rPr lang="en-US" altLang="en-US" sz="1400"/>
              <a:t>9: branch p2 Exit2</a:t>
            </a:r>
          </a:p>
        </p:txBody>
      </p:sp>
      <p:sp>
        <p:nvSpPr>
          <p:cNvPr id="28701" name="Rectangle 21"/>
          <p:cNvSpPr>
            <a:spLocks noChangeArrowheads="1"/>
          </p:cNvSpPr>
          <p:nvPr/>
        </p:nvSpPr>
        <p:spPr bwMode="auto">
          <a:xfrm>
            <a:off x="4724400" y="1574800"/>
            <a:ext cx="1847850" cy="214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/>
          </a:p>
        </p:txBody>
      </p:sp>
      <p:sp>
        <p:nvSpPr>
          <p:cNvPr id="28702" name="Line 22"/>
          <p:cNvSpPr>
            <a:spLocks noChangeShapeType="1"/>
          </p:cNvSpPr>
          <p:nvPr/>
        </p:nvSpPr>
        <p:spPr bwMode="auto">
          <a:xfrm>
            <a:off x="6572250" y="25527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23"/>
          <p:cNvSpPr>
            <a:spLocks noChangeShapeType="1"/>
          </p:cNvSpPr>
          <p:nvPr/>
        </p:nvSpPr>
        <p:spPr bwMode="auto">
          <a:xfrm>
            <a:off x="6572250" y="3729038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24"/>
          <p:cNvSpPr>
            <a:spLocks noChangeShapeType="1"/>
          </p:cNvSpPr>
          <p:nvPr/>
        </p:nvSpPr>
        <p:spPr bwMode="auto">
          <a:xfrm>
            <a:off x="5410200" y="3729038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Text Box 30"/>
          <p:cNvSpPr txBox="1">
            <a:spLocks noChangeArrowheads="1"/>
          </p:cNvSpPr>
          <p:nvPr/>
        </p:nvSpPr>
        <p:spPr bwMode="auto">
          <a:xfrm>
            <a:off x="6629400" y="2743200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{r1}</a:t>
            </a:r>
          </a:p>
        </p:txBody>
      </p:sp>
      <p:sp>
        <p:nvSpPr>
          <p:cNvPr id="28706" name="Text Box 31"/>
          <p:cNvSpPr txBox="1">
            <a:spLocks noChangeArrowheads="1"/>
          </p:cNvSpPr>
          <p:nvPr/>
        </p:nvSpPr>
        <p:spPr bwMode="auto">
          <a:xfrm>
            <a:off x="6629400" y="3868738"/>
            <a:ext cx="506413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{r2}</a:t>
            </a:r>
          </a:p>
        </p:txBody>
      </p:sp>
      <p:sp>
        <p:nvSpPr>
          <p:cNvPr id="53" name="Text Box 32"/>
          <p:cNvSpPr txBox="1">
            <a:spLocks noChangeArrowheads="1"/>
          </p:cNvSpPr>
          <p:nvPr/>
        </p:nvSpPr>
        <p:spPr bwMode="auto">
          <a:xfrm>
            <a:off x="5156200" y="4073943"/>
            <a:ext cx="50641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{r5}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Programming Implications of General Spec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000" smtClean="0"/>
              <a:t>Correct  program</a:t>
            </a:r>
          </a:p>
          <a:p>
            <a:pPr lvl="1"/>
            <a:r>
              <a:rPr lang="en-US" altLang="en-US" sz="1800" smtClean="0"/>
              <a:t>No problem at all</a:t>
            </a:r>
          </a:p>
          <a:p>
            <a:pPr lvl="1"/>
            <a:r>
              <a:rPr lang="en-US" altLang="en-US" sz="1800" smtClean="0"/>
              <a:t>Exceptions will only result when branch is taken</a:t>
            </a:r>
          </a:p>
          <a:p>
            <a:pPr lvl="1"/>
            <a:r>
              <a:rPr lang="en-US" altLang="en-US" sz="1800" smtClean="0"/>
              <a:t>Results of excepting speculative operation(s) will not be used for anything useful (R1 guarantees this!)</a:t>
            </a:r>
          </a:p>
          <a:p>
            <a:r>
              <a:rPr lang="en-US" altLang="en-US" sz="2000" smtClean="0"/>
              <a:t>Program debugging</a:t>
            </a:r>
          </a:p>
          <a:p>
            <a:pPr lvl="1"/>
            <a:r>
              <a:rPr lang="en-US" altLang="en-US" sz="1800" smtClean="0"/>
              <a:t>Non-trapping ops make this almost impossible</a:t>
            </a:r>
          </a:p>
          <a:p>
            <a:pPr lvl="1"/>
            <a:r>
              <a:rPr lang="en-US" altLang="en-US" sz="1800" smtClean="0"/>
              <a:t>Disable general speculation during program debug phase</a:t>
            </a:r>
          </a:p>
          <a:p>
            <a:endParaRPr lang="en-US" altLang="en-US" sz="20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629400" y="15240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620000" y="2133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7620000" y="2133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781800" y="2819400"/>
            <a:ext cx="1524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*x</a:t>
            </a:r>
          </a:p>
          <a:p>
            <a:pPr algn="ctr"/>
            <a:r>
              <a:rPr lang="en-US" altLang="en-US"/>
              <a:t>3: z = y + 4</a:t>
            </a:r>
          </a:p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6781800" y="4572000"/>
            <a:ext cx="17526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2’: y = *x</a:t>
            </a:r>
          </a:p>
          <a:p>
            <a:pPr algn="ctr"/>
            <a:r>
              <a:rPr lang="en-US" altLang="en-US"/>
              <a:t>3’: z = y + 4</a:t>
            </a:r>
          </a:p>
          <a:p>
            <a:pPr algn="ctr"/>
            <a:r>
              <a:rPr lang="en-US" altLang="en-US"/>
              <a:t>1: branch x == 0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7772400" y="55626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7772400" y="55626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934200" y="6248400"/>
            <a:ext cx="1524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4: *w = z </a:t>
            </a:r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5791200" y="3657600"/>
            <a:ext cx="762000" cy="1524000"/>
          </a:xfrm>
          <a:prstGeom prst="curvedRightArrow">
            <a:avLst>
              <a:gd name="adj1" fmla="val 40000"/>
              <a:gd name="adj2" fmla="val 80000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1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</a:t>
            </a:r>
            <a:r>
              <a:rPr lang="en-US" altLang="en-US" dirty="0" smtClean="0"/>
              <a:t>Problem - Solution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50925" y="1714500"/>
            <a:ext cx="18796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r7 + 4</a:t>
            </a:r>
          </a:p>
          <a:p>
            <a:r>
              <a:rPr lang="en-US" altLang="en-US"/>
              <a:t>2: branch p1 Exit1</a:t>
            </a:r>
          </a:p>
          <a:p>
            <a:r>
              <a:rPr lang="en-US" altLang="en-US"/>
              <a:t>3: store (r1, -1)</a:t>
            </a:r>
          </a:p>
          <a:p>
            <a:r>
              <a:rPr lang="en-US" altLang="en-US"/>
              <a:t>4: branch p2 Exit2</a:t>
            </a:r>
          </a:p>
          <a:p>
            <a:r>
              <a:rPr lang="en-US" altLang="en-US"/>
              <a:t>5: r2 = load(r7)</a:t>
            </a:r>
          </a:p>
          <a:p>
            <a:r>
              <a:rPr lang="en-US" altLang="en-US"/>
              <a:t>6: r3 = r2 – 4</a:t>
            </a:r>
          </a:p>
          <a:p>
            <a:r>
              <a:rPr lang="en-US" altLang="en-US"/>
              <a:t>7: branch p3 Exit3</a:t>
            </a:r>
          </a:p>
          <a:p>
            <a:r>
              <a:rPr lang="en-US" altLang="en-US"/>
              <a:t>8: r4 = r3 / r8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990600" y="1600200"/>
            <a:ext cx="22860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276600" y="2286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76600" y="2819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33600" y="4038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657600" y="22828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{r4}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657600" y="2892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600200" y="4416425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{r4, r8}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276600" y="3657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657600" y="36544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533400" y="5026025"/>
            <a:ext cx="46672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1. Starting with the graph assuming restricted</a:t>
            </a:r>
          </a:p>
          <a:p>
            <a:r>
              <a:rPr lang="en-US" altLang="en-US">
                <a:solidFill>
                  <a:schemeClr val="tx1"/>
                </a:solidFill>
              </a:rPr>
              <a:t>speculation, what edges can be removed if</a:t>
            </a:r>
          </a:p>
          <a:p>
            <a:r>
              <a:rPr lang="en-US" altLang="en-US">
                <a:solidFill>
                  <a:schemeClr val="tx1"/>
                </a:solidFill>
              </a:rPr>
              <a:t>general speculation support is provided?</a:t>
            </a:r>
          </a:p>
          <a:p>
            <a:r>
              <a:rPr lang="en-US" altLang="en-US">
                <a:solidFill>
                  <a:schemeClr val="tx1"/>
                </a:solidFill>
              </a:rPr>
              <a:t>2. With more renaming, what dependences could</a:t>
            </a:r>
          </a:p>
          <a:p>
            <a:r>
              <a:rPr lang="en-US" altLang="en-US">
                <a:solidFill>
                  <a:schemeClr val="tx1"/>
                </a:solidFill>
              </a:rPr>
              <a:t>be removed?</a:t>
            </a:r>
          </a:p>
        </p:txBody>
      </p:sp>
      <p:sp>
        <p:nvSpPr>
          <p:cNvPr id="19470" name="TextBox 1"/>
          <p:cNvSpPr txBox="1">
            <a:spLocks noChangeArrowheads="1"/>
          </p:cNvSpPr>
          <p:nvPr/>
        </p:nvSpPr>
        <p:spPr bwMode="auto">
          <a:xfrm>
            <a:off x="5224463" y="1714500"/>
            <a:ext cx="4618037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1. With general speculation, edges from</a:t>
            </a:r>
          </a:p>
          <a:p>
            <a:r>
              <a:rPr lang="en-US" altLang="en-US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5, 45, 48, 78 can be removed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2. With further renaming, the edge from 28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can be removed.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Note, the edge from 23 cannot be removed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since we conservatively do not allow stores to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speculate.  </a:t>
            </a:r>
          </a:p>
          <a:p>
            <a:endParaRPr lang="en-US" altLang="en-US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Note2, you do not need general speculation to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remove edges from 26 and 46 since integer</a:t>
            </a:r>
            <a:b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</a:br>
            <a:r>
              <a:rPr lang="en-US" altLang="en-US">
                <a:solidFill>
                  <a:srgbClr val="FF0000"/>
                </a:solidFill>
                <a:sym typeface="Wingdings" panose="05000000000000000000" pitchFamily="2" charset="2"/>
              </a:rPr>
              <a:t>subtract never causes exception.</a:t>
            </a: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66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Change Focus to Scheduling Loops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066800" y="35782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165725" y="2019300"/>
            <a:ext cx="22320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r1 = _a</a:t>
            </a:r>
          </a:p>
          <a:p>
            <a:r>
              <a:rPr lang="en-US" altLang="en-US"/>
              <a:t>r2 = _b</a:t>
            </a:r>
          </a:p>
          <a:p>
            <a:r>
              <a:rPr lang="en-US" altLang="en-US"/>
              <a:t>r9 = r1 * 4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419600" y="3349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05400" y="3352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6248400" y="541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H="1">
            <a:off x="4191000" y="56388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191000" y="3124200"/>
            <a:ext cx="198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4191000" y="31242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5105400" y="1981200"/>
            <a:ext cx="24384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172200" y="2895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3429000" y="3657600"/>
            <a:ext cx="3810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62000" y="1673225"/>
            <a:ext cx="2946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Most of program execution</a:t>
            </a:r>
          </a:p>
          <a:p>
            <a:r>
              <a:rPr lang="en-US" altLang="en-US">
                <a:solidFill>
                  <a:schemeClr val="tx1"/>
                </a:solidFill>
              </a:rPr>
              <a:t>time is spent in loops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Problem:  How do we achieve</a:t>
            </a:r>
          </a:p>
          <a:p>
            <a:r>
              <a:rPr lang="en-US" altLang="en-US">
                <a:solidFill>
                  <a:schemeClr val="tx1"/>
                </a:solidFill>
              </a:rPr>
              <a:t>compact schedules for loops</a:t>
            </a:r>
          </a:p>
        </p:txBody>
      </p:sp>
    </p:spTree>
    <p:extLst>
      <p:ext uri="{BB962C8B-B14F-4D97-AF65-F5344CB8AC3E}">
        <p14:creationId xmlns:p14="http://schemas.microsoft.com/office/powerpoint/2010/main" val="1581072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001000" cy="615950"/>
          </a:xfrm>
        </p:spPr>
        <p:txBody>
          <a:bodyPr/>
          <a:lstStyle/>
          <a:p>
            <a:r>
              <a:rPr lang="en-US" altLang="en-US" smtClean="0"/>
              <a:t>Basic Approach – List Schedule the Loop Body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267200" y="3144838"/>
            <a:ext cx="39179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670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6</a:t>
            </a:r>
          </a:p>
          <a:p>
            <a:r>
              <a:rPr lang="en-US" altLang="en-US"/>
              <a:t>2	2</a:t>
            </a:r>
          </a:p>
          <a:p>
            <a:r>
              <a:rPr lang="en-US" altLang="en-US"/>
              <a:t>3	-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1830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6 * n</a:t>
            </a:r>
          </a:p>
        </p:txBody>
      </p:sp>
    </p:spTree>
    <p:extLst>
      <p:ext uri="{BB962C8B-B14F-4D97-AF65-F5344CB8AC3E}">
        <p14:creationId xmlns:p14="http://schemas.microsoft.com/office/powerpoint/2010/main" val="396049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54150"/>
            <a:ext cx="8229600" cy="5216525"/>
          </a:xfrm>
        </p:spPr>
        <p:txBody>
          <a:bodyPr/>
          <a:lstStyle/>
          <a:p>
            <a:r>
              <a:rPr lang="en-US" altLang="en-US" sz="1800" dirty="0" smtClean="0"/>
              <a:t>Project discussion meetings – next </a:t>
            </a:r>
            <a:r>
              <a:rPr lang="en-US" altLang="en-US" sz="1800" dirty="0" smtClean="0"/>
              <a:t>week + Monday </a:t>
            </a:r>
            <a:r>
              <a:rPr lang="en-US" altLang="en-US" sz="1800" dirty="0" smtClean="0"/>
              <a:t>(no regular </a:t>
            </a:r>
            <a:r>
              <a:rPr lang="en-US" altLang="en-US" sz="1800" dirty="0" smtClean="0"/>
              <a:t>class)</a:t>
            </a:r>
            <a:endParaRPr lang="en-US" altLang="en-US" sz="1800" dirty="0" smtClean="0"/>
          </a:p>
          <a:p>
            <a:pPr lvl="1"/>
            <a:r>
              <a:rPr lang="en-US" altLang="en-US" sz="1400" dirty="0" smtClean="0"/>
              <a:t>Each group meets </a:t>
            </a:r>
            <a:r>
              <a:rPr lang="en-US" altLang="en-US" sz="1400" dirty="0" smtClean="0"/>
              <a:t>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Sung/</a:t>
            </a:r>
            <a:r>
              <a:rPr lang="en-US" altLang="en-US" sz="1400" dirty="0" err="1" smtClean="0"/>
              <a:t>Yunjie</a:t>
            </a:r>
            <a:r>
              <a:rPr lang="en-US" altLang="en-US" sz="1400" dirty="0" smtClean="0"/>
              <a:t> and I</a:t>
            </a:r>
          </a:p>
          <a:p>
            <a:pPr lvl="1"/>
            <a:r>
              <a:rPr lang="en-US" altLang="en-US" sz="1400" dirty="0" smtClean="0"/>
              <a:t>Action item</a:t>
            </a:r>
          </a:p>
          <a:p>
            <a:pPr lvl="2"/>
            <a:r>
              <a:rPr lang="en-US" altLang="en-US" sz="1200" dirty="0" smtClean="0"/>
              <a:t>Need to identify group members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Think about project areas that you want to work on</a:t>
            </a:r>
          </a:p>
          <a:p>
            <a:pPr lvl="1"/>
            <a:r>
              <a:rPr lang="en-US" altLang="en-US" sz="1400" dirty="0" smtClean="0"/>
              <a:t>Signup sheet available starting on </a:t>
            </a:r>
            <a:r>
              <a:rPr lang="en-US" altLang="en-US" sz="1400" dirty="0" err="1" smtClean="0"/>
              <a:t>Wednes</a:t>
            </a:r>
            <a:r>
              <a:rPr lang="en-US" altLang="en-US" sz="1400" dirty="0" smtClean="0"/>
              <a:t> during class</a:t>
            </a:r>
            <a:endParaRPr lang="en-US" altLang="en-US" sz="1800" dirty="0" smtClean="0"/>
          </a:p>
          <a:p>
            <a:r>
              <a:rPr lang="en-US" altLang="en-US" sz="1800" dirty="0" smtClean="0"/>
              <a:t>Project proposals</a:t>
            </a:r>
          </a:p>
          <a:p>
            <a:pPr lvl="1"/>
            <a:r>
              <a:rPr lang="en-US" altLang="en-US" sz="1600" dirty="0" smtClean="0"/>
              <a:t>Due </a:t>
            </a:r>
            <a:r>
              <a:rPr lang="en-US" altLang="en-US" sz="1600" dirty="0" smtClean="0"/>
              <a:t>Wednesday, </a:t>
            </a:r>
            <a:r>
              <a:rPr lang="en-US" altLang="en-US" sz="1600" dirty="0" smtClean="0"/>
              <a:t>Oct </a:t>
            </a:r>
            <a:r>
              <a:rPr lang="en-US" altLang="en-US" sz="1600" dirty="0" smtClean="0"/>
              <a:t>27, </a:t>
            </a:r>
            <a:r>
              <a:rPr lang="en-US" altLang="en-US" sz="1600" dirty="0" smtClean="0"/>
              <a:t>11:59pm</a:t>
            </a:r>
          </a:p>
          <a:p>
            <a:pPr lvl="1"/>
            <a:r>
              <a:rPr lang="en-US" altLang="en-US" sz="1600" dirty="0" smtClean="0"/>
              <a:t>1 paragraph summary of what you plan to work on</a:t>
            </a:r>
          </a:p>
          <a:p>
            <a:pPr lvl="2"/>
            <a:r>
              <a:rPr lang="en-US" altLang="en-US" sz="1400" dirty="0" smtClean="0"/>
              <a:t>Topic, what are you going to do, what is the goal, </a:t>
            </a:r>
            <a:r>
              <a:rPr lang="en-US" altLang="en-US" sz="1600" dirty="0" smtClean="0"/>
              <a:t>1-2 references</a:t>
            </a:r>
          </a:p>
          <a:p>
            <a:pPr lvl="1"/>
            <a:r>
              <a:rPr lang="en-US" altLang="en-US" sz="1600" dirty="0" smtClean="0"/>
              <a:t>Email to me &amp; </a:t>
            </a:r>
            <a:r>
              <a:rPr lang="en-US" altLang="en-US" sz="1600" dirty="0" err="1" smtClean="0"/>
              <a:t>Yunjie</a:t>
            </a:r>
            <a:r>
              <a:rPr lang="en-US" altLang="en-US" sz="1600" dirty="0" smtClean="0"/>
              <a:t> &amp; </a:t>
            </a:r>
            <a:r>
              <a:rPr lang="en-US" altLang="en-US" sz="1600" dirty="0" err="1" smtClean="0"/>
              <a:t>Ze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cc all your group members</a:t>
            </a:r>
          </a:p>
          <a:p>
            <a:r>
              <a:rPr lang="en-US" altLang="en-US" sz="1800" dirty="0" smtClean="0"/>
              <a:t>Today’s class</a:t>
            </a:r>
          </a:p>
          <a:p>
            <a:pPr lvl="1"/>
            <a:r>
              <a:rPr lang="en-US" altLang="en-US" sz="1400" dirty="0" smtClean="0"/>
              <a:t>“</a:t>
            </a:r>
            <a:r>
              <a:rPr lang="en-US" altLang="en-US" sz="1400" dirty="0" smtClean="0">
                <a:solidFill>
                  <a:srgbClr val="000000"/>
                </a:solidFill>
              </a:rPr>
              <a:t>Iterative Modulo Scheduling: An Algorithm for Software Pipelining Loops”, B. Rau, MICRO-27, 1994, pp. 63-74.</a:t>
            </a:r>
          </a:p>
          <a:p>
            <a:r>
              <a:rPr lang="en-US" altLang="en-US" sz="1800" dirty="0" smtClean="0">
                <a:solidFill>
                  <a:srgbClr val="000000"/>
                </a:solidFill>
              </a:rPr>
              <a:t>Next class</a:t>
            </a:r>
          </a:p>
          <a:p>
            <a:pPr lvl="1"/>
            <a:r>
              <a:rPr lang="en-US" sz="1400" dirty="0"/>
              <a:t>“Code Generation Schema for Modulo Scheduled Loops”, B. Rau, M. </a:t>
            </a:r>
            <a:r>
              <a:rPr lang="en-US" sz="1400" dirty="0" err="1"/>
              <a:t>Schlansker</a:t>
            </a:r>
            <a:r>
              <a:rPr lang="en-US" sz="1400" dirty="0"/>
              <a:t>, and P. </a:t>
            </a:r>
            <a:r>
              <a:rPr lang="en-US" sz="1400" dirty="0" err="1"/>
              <a:t>Tirumalai</a:t>
            </a:r>
            <a:r>
              <a:rPr lang="en-US" sz="1400" dirty="0"/>
              <a:t>, MICRO-25, Dec. 1992.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Unroll Then Schedule Larger Body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1,2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3,4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5,6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n-1,n</a:t>
            </a:r>
          </a:p>
        </p:txBody>
      </p:sp>
      <p:sp>
        <p:nvSpPr>
          <p:cNvPr id="22535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733800" y="3121025"/>
            <a:ext cx="4789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Schedule each iteration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cmpp = 1, mpy=3, ld = 2, st = 1, br = 1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48200" y="4035425"/>
            <a:ext cx="182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	ops</a:t>
            </a:r>
          </a:p>
          <a:p>
            <a:r>
              <a:rPr lang="en-US" altLang="en-US"/>
              <a:t>0	1, 4</a:t>
            </a:r>
          </a:p>
          <a:p>
            <a:r>
              <a:rPr lang="en-US" altLang="en-US"/>
              <a:t>1	1’, 6, 4’</a:t>
            </a:r>
          </a:p>
          <a:p>
            <a:r>
              <a:rPr lang="en-US" altLang="en-US"/>
              <a:t>2	2, 6’</a:t>
            </a:r>
          </a:p>
          <a:p>
            <a:r>
              <a:rPr lang="en-US" altLang="en-US"/>
              <a:t>3	2’</a:t>
            </a:r>
          </a:p>
          <a:p>
            <a:r>
              <a:rPr lang="en-US" altLang="en-US"/>
              <a:t>4	-</a:t>
            </a:r>
          </a:p>
          <a:p>
            <a:r>
              <a:rPr lang="en-US" altLang="en-US"/>
              <a:t>5	3, 5, 7</a:t>
            </a:r>
          </a:p>
          <a:p>
            <a:r>
              <a:rPr lang="en-US" altLang="en-US"/>
              <a:t>6	3’,5’,7’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0" y="4035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066800" y="3962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6553200" y="6397625"/>
            <a:ext cx="2008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Total time = 7 * n/2</a:t>
            </a:r>
          </a:p>
        </p:txBody>
      </p:sp>
    </p:spTree>
    <p:extLst>
      <p:ext uri="{BB962C8B-B14F-4D97-AF65-F5344CB8AC3E}">
        <p14:creationId xmlns:p14="http://schemas.microsoft.com/office/powerpoint/2010/main" val="2469968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With Unrolling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Code bloat</a:t>
            </a:r>
          </a:p>
          <a:p>
            <a:pPr lvl="1"/>
            <a:r>
              <a:rPr lang="en-US" altLang="en-US" smtClean="0"/>
              <a:t>Typical unroll is 4-16x</a:t>
            </a:r>
          </a:p>
          <a:p>
            <a:pPr lvl="1"/>
            <a:r>
              <a:rPr lang="en-US" altLang="en-US" smtClean="0"/>
              <a:t>Use profile statistics to only unroll “important” loops</a:t>
            </a:r>
          </a:p>
          <a:p>
            <a:pPr lvl="1"/>
            <a:r>
              <a:rPr lang="en-US" altLang="en-US" smtClean="0"/>
              <a:t>But still, code grows fast</a:t>
            </a:r>
          </a:p>
          <a:p>
            <a:r>
              <a:rPr lang="en-US" altLang="en-US" smtClean="0"/>
              <a:t>Barrier after across unrolled bodies</a:t>
            </a:r>
          </a:p>
          <a:p>
            <a:pPr lvl="1"/>
            <a:r>
              <a:rPr lang="en-US" altLang="en-US" smtClean="0"/>
              <a:t>I.e., for unroll 2, can only overlap iterations 1 and 2, 3 and 4, …</a:t>
            </a:r>
          </a:p>
          <a:p>
            <a:r>
              <a:rPr lang="en-US" altLang="en-US" smtClean="0"/>
              <a:t>Does this mean unrolling is bad?</a:t>
            </a:r>
          </a:p>
          <a:p>
            <a:pPr lvl="1"/>
            <a:r>
              <a:rPr lang="en-US" altLang="en-US" smtClean="0"/>
              <a:t>No, in some settings its very useful</a:t>
            </a:r>
          </a:p>
          <a:p>
            <a:pPr lvl="2"/>
            <a:r>
              <a:rPr lang="en-US" altLang="en-US" smtClean="0"/>
              <a:t>Low trip count</a:t>
            </a:r>
          </a:p>
          <a:p>
            <a:pPr lvl="2"/>
            <a:r>
              <a:rPr lang="en-US" altLang="en-US" smtClean="0"/>
              <a:t>Lots of branches in the loop body</a:t>
            </a:r>
          </a:p>
          <a:p>
            <a:pPr lvl="1"/>
            <a:r>
              <a:rPr lang="en-US" altLang="en-US" smtClean="0"/>
              <a:t>But, in other settings, there is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066705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Overlap Iterations Using Pipelining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812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004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419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848600" y="228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59436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722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400800" y="25146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609600" y="2359025"/>
            <a:ext cx="95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Iteration</a:t>
            </a: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2133600" y="18288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93925" y="14859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4191000" y="3276600"/>
            <a:ext cx="457200" cy="6858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1981200" y="6096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2438400" y="54864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895600" y="4876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93" name="Oval 17"/>
          <p:cNvSpPr>
            <a:spLocks noChangeArrowheads="1"/>
          </p:cNvSpPr>
          <p:nvPr/>
        </p:nvSpPr>
        <p:spPr bwMode="auto">
          <a:xfrm>
            <a:off x="38862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4" name="Oval 1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5" name="Oval 19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029200" y="41148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4495800" y="4800600"/>
            <a:ext cx="4419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With hardware pipelining, while one instruction is in fetch, another is in decode, another in execute.  Same thing here, multiple iterations are processed simultaneously, with each instruction in a separate stage.  1 iteration still takes the same time, but time to complete n iterations is reduced!</a:t>
            </a:r>
          </a:p>
        </p:txBody>
      </p:sp>
    </p:spTree>
    <p:extLst>
      <p:ext uri="{BB962C8B-B14F-4D97-AF65-F5344CB8AC3E}">
        <p14:creationId xmlns:p14="http://schemas.microsoft.com/office/powerpoint/2010/main" val="2604074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181600" y="1825625"/>
            <a:ext cx="23114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    A</a:t>
            </a:r>
          </a:p>
          <a:p>
            <a:r>
              <a:rPr lang="en-US" altLang="en-US"/>
              <a:t>C    B    A</a:t>
            </a:r>
          </a:p>
          <a:p>
            <a:endParaRPr lang="en-US" altLang="en-US"/>
          </a:p>
          <a:p>
            <a:r>
              <a:rPr lang="en-US" altLang="en-US"/>
              <a:t>D    C    B    A</a:t>
            </a:r>
          </a:p>
          <a:p>
            <a:r>
              <a:rPr lang="en-US" altLang="en-US"/>
              <a:t>       D    C    B    A</a:t>
            </a:r>
          </a:p>
          <a:p>
            <a:r>
              <a:rPr lang="en-US" altLang="en-US"/>
              <a:t>         …</a:t>
            </a:r>
          </a:p>
          <a:p>
            <a:r>
              <a:rPr lang="en-US" altLang="en-US"/>
              <a:t>              D    C    B    A</a:t>
            </a:r>
          </a:p>
          <a:p>
            <a:endParaRPr lang="en-US" altLang="en-US"/>
          </a:p>
          <a:p>
            <a:r>
              <a:rPr lang="en-US" altLang="en-US"/>
              <a:t>                     D   C     B</a:t>
            </a:r>
          </a:p>
          <a:p>
            <a:r>
              <a:rPr lang="en-US" altLang="en-US"/>
              <a:t>                           D    C</a:t>
            </a:r>
          </a:p>
          <a:p>
            <a:r>
              <a:rPr lang="en-US" altLang="en-US"/>
              <a:t>                                  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Software Pipeline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667000" y="3273425"/>
            <a:ext cx="3492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</a:t>
            </a:r>
          </a:p>
          <a:p>
            <a:r>
              <a:rPr lang="en-US" altLang="en-US"/>
              <a:t>B</a:t>
            </a:r>
          </a:p>
          <a:p>
            <a:r>
              <a:rPr lang="en-US" altLang="en-US"/>
              <a:t>C</a:t>
            </a:r>
          </a:p>
          <a:p>
            <a:r>
              <a:rPr lang="en-US" altLang="en-US"/>
              <a:t>D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43000" y="3502025"/>
            <a:ext cx="1181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 body</a:t>
            </a:r>
          </a:p>
          <a:p>
            <a:r>
              <a:rPr lang="en-US" altLang="en-US"/>
              <a:t>with 4 ops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590800" y="3276600"/>
            <a:ext cx="4572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791200" y="4267200"/>
            <a:ext cx="182880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7620000" y="42672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>
            <a:off x="5791200" y="42672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105400" y="1676400"/>
            <a:ext cx="1676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 flipV="1">
            <a:off x="5105400" y="1676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 flipH="1">
            <a:off x="5105400" y="27432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5181600" y="2895600"/>
            <a:ext cx="24384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7848600" y="17494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Prologue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fill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772400" y="4340225"/>
            <a:ext cx="1143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Epilogue -</a:t>
            </a:r>
          </a:p>
          <a:p>
            <a:r>
              <a:rPr lang="en-US" altLang="en-US">
                <a:solidFill>
                  <a:schemeClr val="tx1"/>
                </a:solidFill>
              </a:rPr>
              <a:t>drain the</a:t>
            </a:r>
          </a:p>
          <a:p>
            <a:r>
              <a:rPr lang="en-US" altLang="en-US">
                <a:solidFill>
                  <a:schemeClr val="tx1"/>
                </a:solidFill>
              </a:rPr>
              <a:t>pipe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7848600" y="3121025"/>
            <a:ext cx="977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Kernel –</a:t>
            </a:r>
          </a:p>
          <a:p>
            <a:r>
              <a:rPr lang="en-US" altLang="en-US">
                <a:solidFill>
                  <a:schemeClr val="tx1"/>
                </a:solidFill>
              </a:rPr>
              <a:t>steady</a:t>
            </a:r>
          </a:p>
          <a:p>
            <a:r>
              <a:rPr lang="en-US" altLang="en-US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724400" y="16764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038600" y="1597025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3581400" y="3505200"/>
            <a:ext cx="685800" cy="6858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429000" y="5407025"/>
            <a:ext cx="3892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Steady state: 4 iterations executed</a:t>
            </a:r>
          </a:p>
          <a:p>
            <a:r>
              <a:rPr lang="en-US" altLang="en-US">
                <a:solidFill>
                  <a:schemeClr val="tx1"/>
                </a:solidFill>
              </a:rPr>
              <a:t>simultaneously, 1 operation from each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iteration.  Every cycle, an iteration starts</a:t>
            </a:r>
          </a:p>
          <a:p>
            <a:r>
              <a:rPr lang="en-US" altLang="en-US">
                <a:solidFill>
                  <a:schemeClr val="tx1"/>
                </a:solidFill>
              </a:rPr>
              <a:t>and finishes when the pipe is full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5709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smtClean="0"/>
              <a:t>Lots of software pipelining techniques out there</a:t>
            </a:r>
          </a:p>
          <a:p>
            <a:r>
              <a:rPr lang="en-US" altLang="en-US" sz="2000" smtClean="0"/>
              <a:t>Modulo scheduling</a:t>
            </a:r>
          </a:p>
          <a:p>
            <a:pPr lvl="1"/>
            <a:r>
              <a:rPr lang="en-US" altLang="en-US" sz="1800" smtClean="0"/>
              <a:t>Most widely adopted</a:t>
            </a:r>
          </a:p>
          <a:p>
            <a:pPr lvl="1"/>
            <a:r>
              <a:rPr lang="en-US" altLang="en-US" sz="1800" smtClean="0"/>
              <a:t>Practical to implement, yields good results</a:t>
            </a:r>
          </a:p>
          <a:p>
            <a:r>
              <a:rPr lang="en-US" altLang="en-US" sz="2000" smtClean="0"/>
              <a:t>Conceptual strategy</a:t>
            </a:r>
          </a:p>
          <a:p>
            <a:pPr lvl="1"/>
            <a:r>
              <a:rPr lang="en-US" altLang="en-US" sz="1800" smtClean="0"/>
              <a:t>Unroll the loop completely</a:t>
            </a:r>
          </a:p>
          <a:p>
            <a:pPr lvl="1"/>
            <a:r>
              <a:rPr lang="en-US" altLang="en-US" sz="1800" smtClean="0"/>
              <a:t>Then, schedule the code completely with 2 constraints</a:t>
            </a:r>
          </a:p>
          <a:p>
            <a:pPr lvl="2"/>
            <a:r>
              <a:rPr lang="en-US" altLang="en-US" sz="1600" smtClean="0"/>
              <a:t>All iteration bodies have identical schedules</a:t>
            </a:r>
          </a:p>
          <a:p>
            <a:pPr lvl="2"/>
            <a:r>
              <a:rPr lang="en-US" altLang="en-US" sz="1600" smtClean="0"/>
              <a:t>Each iteration is scheduled to start some fixed number of cycles later than the previous iteration</a:t>
            </a:r>
          </a:p>
          <a:p>
            <a:pPr lvl="1"/>
            <a:r>
              <a:rPr lang="en-US" altLang="en-US" sz="1800" u="sng" smtClean="0"/>
              <a:t>Initiation Interval</a:t>
            </a:r>
            <a:r>
              <a:rPr lang="en-US" altLang="en-US" sz="1800" smtClean="0"/>
              <a:t> (II) = fixed delay between the start of successive iterations</a:t>
            </a:r>
          </a:p>
          <a:p>
            <a:pPr lvl="1"/>
            <a:r>
              <a:rPr lang="en-US" altLang="en-US" sz="1800" smtClean="0"/>
              <a:t>Given the 2 constraints, the unrolled schedule is repetitive (kernel) except the portion at the beginning (prologue) and end (epilogue)</a:t>
            </a:r>
          </a:p>
          <a:p>
            <a:pPr lvl="2"/>
            <a:r>
              <a:rPr lang="en-US" altLang="en-US" sz="1600" smtClean="0"/>
              <a:t>Kernel can be re-rolled to yield a new loop</a:t>
            </a:r>
          </a:p>
        </p:txBody>
      </p:sp>
    </p:spTree>
    <p:extLst>
      <p:ext uri="{BB962C8B-B14F-4D97-AF65-F5344CB8AC3E}">
        <p14:creationId xmlns:p14="http://schemas.microsoft.com/office/powerpoint/2010/main" val="388566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Creating Software Pipelines (2)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Create a schedule for 1 iteration of the loop such that when the same schedule is repeated at intervals of II cycles</a:t>
            </a:r>
          </a:p>
          <a:p>
            <a:pPr lvl="1"/>
            <a:r>
              <a:rPr lang="en-US" altLang="en-US" smtClean="0"/>
              <a:t>No intra-iteration dependence is violated</a:t>
            </a:r>
          </a:p>
          <a:p>
            <a:pPr lvl="1"/>
            <a:r>
              <a:rPr lang="en-US" altLang="en-US" smtClean="0"/>
              <a:t>No inter-iteration dependence is violated</a:t>
            </a:r>
          </a:p>
          <a:p>
            <a:pPr lvl="1"/>
            <a:r>
              <a:rPr lang="en-US" altLang="en-US" smtClean="0"/>
              <a:t>No resource conflict arises between operation in same or distinct iterations</a:t>
            </a:r>
          </a:p>
          <a:p>
            <a:r>
              <a:rPr lang="en-US" altLang="en-US" smtClean="0"/>
              <a:t>We will start out assuming Intel Itanium-style hardware support, then remove it later</a:t>
            </a:r>
          </a:p>
          <a:p>
            <a:pPr lvl="1"/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Predicates</a:t>
            </a:r>
          </a:p>
          <a:p>
            <a:pPr lvl="1"/>
            <a:r>
              <a:rPr lang="en-US" altLang="en-US" smtClean="0"/>
              <a:t>Software pipeline loop branch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3216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676400" y="42672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1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133600" y="36576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2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590800" y="3048000"/>
            <a:ext cx="838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Iter 3</a:t>
            </a:r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16764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660525" y="3467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676400" y="27432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736725" y="2400300"/>
            <a:ext cx="59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4572000" y="2057400"/>
            <a:ext cx="4314825" cy="341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u="sng">
                <a:solidFill>
                  <a:schemeClr val="tx1"/>
                </a:solidFill>
              </a:rPr>
              <a:t>Initiation Interval</a:t>
            </a:r>
            <a:r>
              <a:rPr lang="en-US" altLang="en-US" sz="2000">
                <a:solidFill>
                  <a:schemeClr val="tx1"/>
                </a:solidFill>
              </a:rPr>
              <a:t> (II) = fixed delay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between the start of successive iterations</a:t>
            </a:r>
            <a:endParaRPr lang="en-US" altLang="en-US"/>
          </a:p>
          <a:p>
            <a:endParaRPr lang="en-US" altLang="en-US"/>
          </a:p>
          <a:p>
            <a:r>
              <a:rPr lang="en-US" altLang="en-US" sz="2000">
                <a:solidFill>
                  <a:schemeClr val="tx1"/>
                </a:solidFill>
              </a:rPr>
              <a:t>Each iteration can be divided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into </a:t>
            </a:r>
            <a:r>
              <a:rPr lang="en-US" altLang="en-US" sz="2000" u="sng">
                <a:solidFill>
                  <a:schemeClr val="tx1"/>
                </a:solidFill>
              </a:rPr>
              <a:t>stages</a:t>
            </a:r>
            <a:r>
              <a:rPr lang="en-US" altLang="en-US" sz="2000">
                <a:solidFill>
                  <a:schemeClr val="tx1"/>
                </a:solidFill>
              </a:rPr>
              <a:t> consisting of II cycles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each</a:t>
            </a:r>
          </a:p>
          <a:p>
            <a:endParaRPr lang="en-US" altLang="en-US" sz="2000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Number of stages in 1 iteration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is termed the </a:t>
            </a:r>
            <a:r>
              <a:rPr lang="en-US" altLang="en-US" sz="2000" u="sng">
                <a:solidFill>
                  <a:schemeClr val="tx1"/>
                </a:solidFill>
              </a:rPr>
              <a:t>stage count (SC)</a:t>
            </a:r>
          </a:p>
          <a:p>
            <a:endParaRPr lang="en-US" altLang="en-US" sz="2000" u="sng">
              <a:solidFill>
                <a:schemeClr val="tx1"/>
              </a:solidFill>
            </a:endParaRPr>
          </a:p>
          <a:p>
            <a:r>
              <a:rPr lang="en-US" altLang="en-US" sz="2000">
                <a:solidFill>
                  <a:schemeClr val="tx1"/>
                </a:solidFill>
              </a:rPr>
              <a:t>Takes SC-1 cycles to fill/drain the pipe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1676400" y="4953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2133600" y="4953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74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Resource Usage Legality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Need to guarantee that</a:t>
            </a:r>
          </a:p>
          <a:p>
            <a:pPr lvl="1"/>
            <a:r>
              <a:rPr lang="en-US" altLang="en-US" smtClean="0"/>
              <a:t>No resource is used at 2 points in time that are separated by an interval which is a multiple of II</a:t>
            </a:r>
          </a:p>
          <a:p>
            <a:pPr lvl="1"/>
            <a:r>
              <a:rPr lang="en-US" altLang="en-US" smtClean="0"/>
              <a:t>I.E., within a single iteration, the same resource is never used more than 1x at the same time modulo II</a:t>
            </a:r>
          </a:p>
          <a:p>
            <a:pPr lvl="1"/>
            <a:r>
              <a:rPr lang="en-US" altLang="en-US" smtClean="0"/>
              <a:t>Known as </a:t>
            </a:r>
            <a:r>
              <a:rPr lang="en-US" altLang="en-US" u="sng" smtClean="0"/>
              <a:t>modulo constraint</a:t>
            </a:r>
            <a:r>
              <a:rPr lang="en-US" altLang="en-US" smtClean="0"/>
              <a:t>, where the name modulo scheduling comes from</a:t>
            </a:r>
          </a:p>
          <a:p>
            <a:pPr lvl="1"/>
            <a:r>
              <a:rPr lang="en-US" altLang="en-US" u="sng" smtClean="0"/>
              <a:t>Modulo reservation table</a:t>
            </a:r>
            <a:r>
              <a:rPr lang="en-US" altLang="en-US" smtClean="0"/>
              <a:t> solves this problem</a:t>
            </a:r>
          </a:p>
          <a:p>
            <a:pPr lvl="2"/>
            <a:r>
              <a:rPr lang="en-US" altLang="en-US" smtClean="0"/>
              <a:t>To schedule an op at time T needing resource R</a:t>
            </a:r>
          </a:p>
          <a:p>
            <a:pPr lvl="3"/>
            <a:r>
              <a:rPr lang="en-US" altLang="en-US" smtClean="0"/>
              <a:t>The entry for R at T mod II must be free</a:t>
            </a:r>
          </a:p>
          <a:p>
            <a:pPr lvl="2"/>
            <a:r>
              <a:rPr lang="en-US" altLang="en-US" smtClean="0"/>
              <a:t>Mark busy at T mod II if schedule</a:t>
            </a:r>
          </a:p>
          <a:p>
            <a:pPr lvl="1"/>
            <a:endParaRPr lang="en-US" altLang="en-U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943600" y="5410200"/>
            <a:ext cx="2743200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64008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68580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73152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77724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8229600" y="5410200"/>
            <a:ext cx="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5943600" y="5791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943600" y="624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562600" y="5407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5562600" y="5864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562600" y="63214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495800" y="57912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58674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324600" y="51276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alu2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6781800" y="5127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72390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bus0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696200" y="5127625"/>
            <a:ext cx="520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bus1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8229600" y="510540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8259763" y="5392738"/>
            <a:ext cx="333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Char char="v"/>
            </a:pPr>
            <a:endParaRPr lang="en-US" altLang="en-U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992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Loop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2000" smtClean="0"/>
              <a:t>Need worry about 2 kinds</a:t>
            </a:r>
          </a:p>
          <a:p>
            <a:pPr lvl="1"/>
            <a:r>
              <a:rPr lang="en-US" altLang="en-US" sz="1800" smtClean="0"/>
              <a:t>Intra-iteration</a:t>
            </a:r>
          </a:p>
          <a:p>
            <a:pPr lvl="1"/>
            <a:r>
              <a:rPr lang="en-US" altLang="en-US" sz="1800" smtClean="0"/>
              <a:t>Inter-iteration</a:t>
            </a:r>
          </a:p>
          <a:p>
            <a:r>
              <a:rPr lang="en-US" altLang="en-US" sz="2000" smtClean="0"/>
              <a:t>Delay</a:t>
            </a:r>
          </a:p>
          <a:p>
            <a:pPr lvl="1"/>
            <a:r>
              <a:rPr lang="en-US" altLang="en-US" sz="1800" smtClean="0"/>
              <a:t>Minimum time interval between the start of operations</a:t>
            </a:r>
          </a:p>
          <a:p>
            <a:pPr lvl="1"/>
            <a:r>
              <a:rPr lang="en-US" altLang="en-US" sz="1800" smtClean="0"/>
              <a:t>Operation read/write times</a:t>
            </a:r>
          </a:p>
          <a:p>
            <a:r>
              <a:rPr lang="en-US" altLang="en-US" sz="2000" smtClean="0"/>
              <a:t>Distance</a:t>
            </a:r>
          </a:p>
          <a:p>
            <a:pPr lvl="1"/>
            <a:r>
              <a:rPr lang="en-US" altLang="en-US" sz="1800" smtClean="0"/>
              <a:t>Number of iterations separating the 2 operations involved</a:t>
            </a:r>
          </a:p>
          <a:p>
            <a:pPr lvl="1"/>
            <a:r>
              <a:rPr lang="en-US" altLang="en-US" sz="1800" smtClean="0"/>
              <a:t>Distance of 0 means intra-iteration</a:t>
            </a:r>
          </a:p>
          <a:p>
            <a:r>
              <a:rPr lang="en-US" altLang="en-US" sz="2000" smtClean="0"/>
              <a:t>Recurrence manifests itself as a circuit in the dependence graph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64770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6477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4770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477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29400" y="2667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629400" y="3810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6311900" y="2667000"/>
            <a:ext cx="241300" cy="914400"/>
          </a:xfrm>
          <a:custGeom>
            <a:avLst/>
            <a:gdLst>
              <a:gd name="T0" fmla="*/ 2147483646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152" y="0"/>
                </a:moveTo>
                <a:cubicBezTo>
                  <a:pt x="116" y="64"/>
                  <a:pt x="80" y="128"/>
                  <a:pt x="56" y="192"/>
                </a:cubicBezTo>
                <a:cubicBezTo>
                  <a:pt x="32" y="256"/>
                  <a:pt x="0" y="320"/>
                  <a:pt x="8" y="384"/>
                </a:cubicBezTo>
                <a:cubicBezTo>
                  <a:pt x="16" y="448"/>
                  <a:pt x="88" y="544"/>
                  <a:pt x="104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Freeform 11"/>
          <p:cNvSpPr>
            <a:spLocks/>
          </p:cNvSpPr>
          <p:nvPr/>
        </p:nvSpPr>
        <p:spPr bwMode="auto">
          <a:xfrm>
            <a:off x="6705600" y="3200400"/>
            <a:ext cx="241300" cy="914400"/>
          </a:xfrm>
          <a:custGeom>
            <a:avLst/>
            <a:gdLst>
              <a:gd name="T0" fmla="*/ 0 w 152"/>
              <a:gd name="T1" fmla="*/ 0 h 576"/>
              <a:gd name="T2" fmla="*/ 2147483646 w 152"/>
              <a:gd name="T3" fmla="*/ 2147483646 h 576"/>
              <a:gd name="T4" fmla="*/ 2147483646 w 152"/>
              <a:gd name="T5" fmla="*/ 2147483646 h 576"/>
              <a:gd name="T6" fmla="*/ 2147483646 w 152"/>
              <a:gd name="T7" fmla="*/ 2147483646 h 5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576">
                <a:moveTo>
                  <a:pt x="0" y="0"/>
                </a:moveTo>
                <a:cubicBezTo>
                  <a:pt x="36" y="44"/>
                  <a:pt x="72" y="88"/>
                  <a:pt x="96" y="144"/>
                </a:cubicBezTo>
                <a:cubicBezTo>
                  <a:pt x="120" y="200"/>
                  <a:pt x="152" y="264"/>
                  <a:pt x="144" y="336"/>
                </a:cubicBezTo>
                <a:cubicBezTo>
                  <a:pt x="136" y="408"/>
                  <a:pt x="92" y="492"/>
                  <a:pt x="48" y="57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Freeform 12"/>
          <p:cNvSpPr>
            <a:spLocks/>
          </p:cNvSpPr>
          <p:nvPr/>
        </p:nvSpPr>
        <p:spPr bwMode="auto">
          <a:xfrm>
            <a:off x="6629400" y="2057400"/>
            <a:ext cx="850900" cy="2489200"/>
          </a:xfrm>
          <a:custGeom>
            <a:avLst/>
            <a:gdLst>
              <a:gd name="T0" fmla="*/ 0 w 536"/>
              <a:gd name="T1" fmla="*/ 2147483646 h 1568"/>
              <a:gd name="T2" fmla="*/ 2147483646 w 536"/>
              <a:gd name="T3" fmla="*/ 2147483646 h 1568"/>
              <a:gd name="T4" fmla="*/ 2147483646 w 536"/>
              <a:gd name="T5" fmla="*/ 2147483646 h 1568"/>
              <a:gd name="T6" fmla="*/ 2147483646 w 536"/>
              <a:gd name="T7" fmla="*/ 2147483646 h 1568"/>
              <a:gd name="T8" fmla="*/ 2147483646 w 536"/>
              <a:gd name="T9" fmla="*/ 2147483646 h 1568"/>
              <a:gd name="T10" fmla="*/ 2147483646 w 536"/>
              <a:gd name="T11" fmla="*/ 2147483646 h 1568"/>
              <a:gd name="T12" fmla="*/ 2147483646 w 536"/>
              <a:gd name="T13" fmla="*/ 0 h 1568"/>
              <a:gd name="T14" fmla="*/ 2147483646 w 536"/>
              <a:gd name="T15" fmla="*/ 2147483646 h 156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36" h="1568">
                <a:moveTo>
                  <a:pt x="0" y="1440"/>
                </a:moveTo>
                <a:cubicBezTo>
                  <a:pt x="8" y="1480"/>
                  <a:pt x="16" y="1520"/>
                  <a:pt x="48" y="1536"/>
                </a:cubicBezTo>
                <a:cubicBezTo>
                  <a:pt x="80" y="1552"/>
                  <a:pt x="136" y="1568"/>
                  <a:pt x="192" y="1536"/>
                </a:cubicBezTo>
                <a:cubicBezTo>
                  <a:pt x="248" y="1504"/>
                  <a:pt x="328" y="1464"/>
                  <a:pt x="384" y="1344"/>
                </a:cubicBezTo>
                <a:cubicBezTo>
                  <a:pt x="440" y="1224"/>
                  <a:pt x="520" y="1008"/>
                  <a:pt x="528" y="816"/>
                </a:cubicBezTo>
                <a:cubicBezTo>
                  <a:pt x="536" y="624"/>
                  <a:pt x="480" y="328"/>
                  <a:pt x="432" y="192"/>
                </a:cubicBezTo>
                <a:cubicBezTo>
                  <a:pt x="384" y="56"/>
                  <a:pt x="304" y="0"/>
                  <a:pt x="240" y="0"/>
                </a:cubicBezTo>
                <a:cubicBezTo>
                  <a:pt x="176" y="0"/>
                  <a:pt x="112" y="96"/>
                  <a:pt x="48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613525" y="2601913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&lt;1,1&gt;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781800" y="32734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7467600" y="31972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&lt;1,2&gt;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5867400" y="27400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&lt;1,2&gt;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19800" y="3730625"/>
            <a:ext cx="606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&lt;1,0&gt;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5867400" y="60166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&lt;delay, distance&gt;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5410200" y="5559425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  <a:buSzPct val="75000"/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Edges annotated with tuple</a:t>
            </a:r>
          </a:p>
        </p:txBody>
      </p:sp>
    </p:spTree>
    <p:extLst>
      <p:ext uri="{BB962C8B-B14F-4D97-AF65-F5344CB8AC3E}">
        <p14:creationId xmlns:p14="http://schemas.microsoft.com/office/powerpoint/2010/main" val="3281700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  <p:extLst>
      <p:ext uri="{BB962C8B-B14F-4D97-AF65-F5344CB8AC3E}">
        <p14:creationId xmlns:p14="http://schemas.microsoft.com/office/powerpoint/2010/main" val="2375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686800" cy="615950"/>
          </a:xfrm>
        </p:spPr>
        <p:txBody>
          <a:bodyPr/>
          <a:lstStyle/>
          <a:p>
            <a:r>
              <a:rPr lang="en-US" altLang="en-US" dirty="0" smtClean="0"/>
              <a:t>From Last Time: Generalize </a:t>
            </a:r>
            <a:r>
              <a:rPr lang="en-US" altLang="en-US" dirty="0" smtClean="0"/>
              <a:t>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47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Physical Realization of EVRs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EVR may contain an unlimited number values</a:t>
            </a:r>
          </a:p>
          <a:p>
            <a:pPr lvl="1"/>
            <a:r>
              <a:rPr lang="en-US" altLang="en-US" smtClean="0"/>
              <a:t>But, only a finite contiguous set of elements of an EVR are ever live at any point in time</a:t>
            </a:r>
          </a:p>
          <a:p>
            <a:pPr lvl="1"/>
            <a:r>
              <a:rPr lang="en-US" altLang="en-US" smtClean="0"/>
              <a:t>These must be given physical registers</a:t>
            </a:r>
          </a:p>
          <a:p>
            <a:r>
              <a:rPr lang="en-US" altLang="en-US" smtClean="0"/>
              <a:t>Conventional register file</a:t>
            </a:r>
          </a:p>
          <a:p>
            <a:pPr lvl="1"/>
            <a:r>
              <a:rPr lang="en-US" altLang="en-US" smtClean="0"/>
              <a:t>Remaps are essentially copies, so each EVR is realized by a set of physical registers and copies are inserted</a:t>
            </a:r>
          </a:p>
          <a:p>
            <a:r>
              <a:rPr lang="en-US" altLang="en-US" smtClean="0"/>
              <a:t>Rotating registers</a:t>
            </a:r>
          </a:p>
          <a:p>
            <a:pPr lvl="1"/>
            <a:r>
              <a:rPr lang="en-US" altLang="en-US" smtClean="0"/>
              <a:t>Direct support for EVRs</a:t>
            </a:r>
          </a:p>
          <a:p>
            <a:pPr lvl="1"/>
            <a:r>
              <a:rPr lang="en-US" altLang="en-US" smtClean="0"/>
              <a:t>No copies needed</a:t>
            </a:r>
          </a:p>
          <a:p>
            <a:pPr lvl="1"/>
            <a:r>
              <a:rPr lang="en-US" altLang="en-US" smtClean="0"/>
              <a:t>File “rotated” after each loop iteration is completed</a:t>
            </a:r>
          </a:p>
        </p:txBody>
      </p:sp>
    </p:spTree>
    <p:extLst>
      <p:ext uri="{BB962C8B-B14F-4D97-AF65-F5344CB8AC3E}">
        <p14:creationId xmlns:p14="http://schemas.microsoft.com/office/powerpoint/2010/main" val="332047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55725" y="5372100"/>
            <a:ext cx="27876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dependences!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</p:spTree>
    <p:extLst>
      <p:ext uri="{BB962C8B-B14F-4D97-AF65-F5344CB8AC3E}">
        <p14:creationId xmlns:p14="http://schemas.microsoft.com/office/powerpoint/2010/main" val="3972126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67169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Remember, II = number of cycles between the start of successive iterations</a:t>
            </a:r>
          </a:p>
          <a:p>
            <a:r>
              <a:rPr lang="en-US" altLang="en-US" smtClean="0"/>
              <a:t>Modulo scheduling requires a candidate II be selected before scheduling is attempted</a:t>
            </a:r>
          </a:p>
          <a:p>
            <a:pPr lvl="1"/>
            <a:r>
              <a:rPr lang="en-US" altLang="en-US" smtClean="0"/>
              <a:t>Try candidate II, see if it works</a:t>
            </a:r>
          </a:p>
          <a:p>
            <a:pPr lvl="1"/>
            <a:r>
              <a:rPr lang="en-US" altLang="en-US" smtClean="0"/>
              <a:t>If not, increase by 1, try again repeating until successful</a:t>
            </a:r>
          </a:p>
          <a:p>
            <a:r>
              <a:rPr lang="en-US" altLang="en-US" smtClean="0"/>
              <a:t>MII is a lower bound on the II</a:t>
            </a:r>
          </a:p>
          <a:p>
            <a:pPr lvl="1"/>
            <a:r>
              <a:rPr lang="en-US" altLang="en-US" smtClean="0"/>
              <a:t>MII = Max(ResMII, RecMII)</a:t>
            </a:r>
          </a:p>
          <a:p>
            <a:pPr lvl="1"/>
            <a:r>
              <a:rPr lang="en-US" altLang="en-US" smtClean="0"/>
              <a:t>ResMII = resource constrained MII</a:t>
            </a:r>
          </a:p>
          <a:p>
            <a:pPr lvl="2"/>
            <a:r>
              <a:rPr lang="en-US" altLang="en-US" smtClean="0"/>
              <a:t>Resource usage requirements of 1 iteration</a:t>
            </a:r>
          </a:p>
          <a:p>
            <a:pPr lvl="1"/>
            <a:r>
              <a:rPr lang="en-US" altLang="en-US" smtClean="0"/>
              <a:t>RecMII = recurrence constrained MII</a:t>
            </a:r>
          </a:p>
          <a:p>
            <a:pPr lvl="2"/>
            <a:r>
              <a:rPr lang="en-US" altLang="en-US" smtClean="0"/>
              <a:t>Latency of the circuits in the dependence graph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587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</p:spTree>
    <p:extLst>
      <p:ext uri="{BB962C8B-B14F-4D97-AF65-F5344CB8AC3E}">
        <p14:creationId xmlns:p14="http://schemas.microsoft.com/office/powerpoint/2010/main" val="22953067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7341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</p:spTree>
    <p:extLst>
      <p:ext uri="{BB962C8B-B14F-4D97-AF65-F5344CB8AC3E}">
        <p14:creationId xmlns:p14="http://schemas.microsoft.com/office/powerpoint/2010/main" val="20069235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91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</a:t>
            </a:r>
            <a:r>
              <a:rPr lang="en-US" altLang="en-US" dirty="0" smtClean="0"/>
              <a:t>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478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 </a:t>
            </a:r>
            <a:r>
              <a:rPr lang="en-US" altLang="en-US" dirty="0" smtClean="0"/>
              <a:t>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60868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op	</a:t>
            </a:r>
            <a:r>
              <a:rPr lang="en-US" altLang="en-US" dirty="0" err="1"/>
              <a:t>Estart</a:t>
            </a:r>
            <a:r>
              <a:rPr lang="en-US" altLang="en-US" dirty="0"/>
              <a:t>	Lstart0	Lstart1</a:t>
            </a:r>
          </a:p>
          <a:p>
            <a:r>
              <a:rPr lang="en-US" altLang="en-US" dirty="0"/>
              <a:t>1	</a:t>
            </a:r>
            <a:r>
              <a:rPr lang="en-US" altLang="en-US" dirty="0" smtClean="0"/>
              <a:t>0</a:t>
            </a:r>
            <a:r>
              <a:rPr lang="en-US" altLang="en-US" dirty="0"/>
              <a:t>	</a:t>
            </a:r>
            <a:r>
              <a:rPr lang="en-US" altLang="en-US" dirty="0" smtClean="0"/>
              <a:t>0	0</a:t>
            </a:r>
            <a:endParaRPr lang="en-US" altLang="en-US" dirty="0"/>
          </a:p>
          <a:p>
            <a:r>
              <a:rPr lang="en-US" altLang="en-US" dirty="0"/>
              <a:t>2	</a:t>
            </a:r>
            <a:r>
              <a:rPr lang="en-US" altLang="en-US" dirty="0" smtClean="0"/>
              <a:t>1	2	1</a:t>
            </a:r>
            <a:endParaRPr lang="en-US" altLang="en-US" dirty="0"/>
          </a:p>
          <a:p>
            <a:r>
              <a:rPr lang="en-US" altLang="en-US" dirty="0"/>
              <a:t>3	</a:t>
            </a:r>
            <a:r>
              <a:rPr lang="en-US" altLang="en-US" dirty="0" smtClean="0"/>
              <a:t>2	-	2</a:t>
            </a:r>
            <a:endParaRPr lang="en-US" altLang="en-US" dirty="0"/>
          </a:p>
          <a:p>
            <a:r>
              <a:rPr lang="en-US" altLang="en-US" dirty="0"/>
              <a:t>4	</a:t>
            </a:r>
            <a:r>
              <a:rPr lang="en-US" altLang="en-US" dirty="0" smtClean="0"/>
              <a:t>3	3	4</a:t>
            </a:r>
            <a:endParaRPr lang="en-US" altLang="en-US" dirty="0"/>
          </a:p>
          <a:p>
            <a:r>
              <a:rPr lang="en-US" altLang="en-US" dirty="0"/>
              <a:t>5	</a:t>
            </a:r>
            <a:r>
              <a:rPr lang="en-US" altLang="en-US" dirty="0" smtClean="0"/>
              <a:t>3	-	3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6	</a:t>
            </a:r>
            <a:r>
              <a:rPr lang="en-US" altLang="en-US" dirty="0" smtClean="0"/>
              <a:t>5	-	5</a:t>
            </a:r>
          </a:p>
          <a:p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- is invalid or infinity</a:t>
            </a:r>
            <a:endParaRPr lang="en-US" altLang="en-US" dirty="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1310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From Last Time: Operation </a:t>
            </a:r>
            <a:r>
              <a:rPr lang="en-US" altLang="en-US" dirty="0" smtClean="0"/>
              <a:t>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Priority – Dependence height and speculative yield</a:t>
            </a:r>
          </a:p>
          <a:p>
            <a:pPr lvl="1"/>
            <a:r>
              <a:rPr lang="en-US" altLang="en-US" dirty="0" smtClean="0"/>
              <a:t>Height from op to exit * probability of exit</a:t>
            </a:r>
          </a:p>
          <a:p>
            <a:pPr lvl="1"/>
            <a:r>
              <a:rPr lang="en-US" altLang="en-US" dirty="0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523526" y="3827917"/>
            <a:ext cx="5522666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solidFill>
                  <a:srgbClr val="FF0000"/>
                </a:solidFill>
              </a:rPr>
              <a:t>op	Lstart0	</a:t>
            </a:r>
            <a:r>
              <a:rPr lang="en-US" altLang="en-US" sz="1600" dirty="0" smtClean="0">
                <a:solidFill>
                  <a:srgbClr val="FF0000"/>
                </a:solidFill>
              </a:rPr>
              <a:t>Lstart1	Priority</a:t>
            </a:r>
            <a:endParaRPr lang="en-US" altLang="en-US" sz="1600" dirty="0">
              <a:solidFill>
                <a:srgbClr val="FF0000"/>
              </a:solidFill>
            </a:endParaRPr>
          </a:p>
          <a:p>
            <a:r>
              <a:rPr lang="en-US" altLang="en-US" sz="1600" dirty="0"/>
              <a:t>1	</a:t>
            </a:r>
            <a:r>
              <a:rPr lang="en-US" altLang="en-US" sz="1600" dirty="0" smtClean="0"/>
              <a:t>0	0	.25(3-0+1) + .75(5-0+1)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= 5.5</a:t>
            </a:r>
            <a:endParaRPr lang="en-US" altLang="en-US" sz="1600" dirty="0"/>
          </a:p>
          <a:p>
            <a:r>
              <a:rPr lang="en-US" altLang="en-US" sz="1600" dirty="0"/>
              <a:t>2	</a:t>
            </a:r>
            <a:r>
              <a:rPr lang="en-US" altLang="en-US" sz="1600" dirty="0" smtClean="0"/>
              <a:t>2	1	.25(3-2+1) + .75(5-1+1) = 4.25</a:t>
            </a:r>
            <a:endParaRPr lang="en-US" altLang="en-US" sz="1600" dirty="0"/>
          </a:p>
          <a:p>
            <a:r>
              <a:rPr lang="en-US" altLang="en-US" sz="1600" dirty="0"/>
              <a:t>3	</a:t>
            </a:r>
            <a:r>
              <a:rPr lang="en-US" altLang="en-US" sz="1600" dirty="0" smtClean="0"/>
              <a:t>-	2	0 + .75(5-2+1) = 3</a:t>
            </a:r>
            <a:endParaRPr lang="en-US" altLang="en-US" sz="1600" dirty="0"/>
          </a:p>
          <a:p>
            <a:r>
              <a:rPr lang="en-US" altLang="en-US" sz="1600" dirty="0"/>
              <a:t>4	</a:t>
            </a:r>
            <a:r>
              <a:rPr lang="en-US" altLang="en-US" sz="1600" dirty="0" smtClean="0"/>
              <a:t>3	4	.25(3-3+1) + .75(5-4+1) = 1.75</a:t>
            </a:r>
            <a:endParaRPr lang="en-US" altLang="en-US" sz="1600" dirty="0"/>
          </a:p>
          <a:p>
            <a:r>
              <a:rPr lang="en-US" altLang="en-US" sz="1600" dirty="0"/>
              <a:t>5	</a:t>
            </a:r>
            <a:r>
              <a:rPr lang="en-US" altLang="en-US" sz="1600" dirty="0" smtClean="0"/>
              <a:t>-	3	0 + .75(5-3+1) = 2.25</a:t>
            </a:r>
            <a:endParaRPr lang="en-US" altLang="en-US" sz="1600" dirty="0"/>
          </a:p>
          <a:p>
            <a:r>
              <a:rPr lang="en-US" altLang="en-US" sz="1600" dirty="0"/>
              <a:t>6	</a:t>
            </a:r>
            <a:r>
              <a:rPr lang="en-US" altLang="en-US" sz="1600" dirty="0" smtClean="0"/>
              <a:t>-	5	0 + .75(5-5+1) = .75</a:t>
            </a:r>
            <a:endParaRPr lang="en-US" altLang="en-US" sz="1600" dirty="0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9073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Priority(op) = </a:t>
            </a:r>
            <a:r>
              <a:rPr lang="en-US" altLang="en-US" dirty="0">
                <a:solidFill>
                  <a:schemeClr val="tx1"/>
                </a:solidFill>
              </a:rPr>
              <a:t>SUM</a:t>
            </a:r>
            <a:r>
              <a:rPr lang="en-US" altLang="en-US" dirty="0"/>
              <a:t>(</a:t>
            </a:r>
            <a:r>
              <a:rPr lang="en-US" altLang="en-US" dirty="0" err="1"/>
              <a:t>Probi</a:t>
            </a:r>
            <a:r>
              <a:rPr lang="en-US" altLang="en-US" dirty="0"/>
              <a:t> * (</a:t>
            </a:r>
            <a:r>
              <a:rPr lang="en-US" altLang="en-US" dirty="0" err="1" smtClean="0"/>
              <a:t>MAX_Lstarti</a:t>
            </a:r>
            <a:r>
              <a:rPr lang="en-US" altLang="en-US" dirty="0" smtClean="0"/>
              <a:t> </a:t>
            </a:r>
            <a:r>
              <a:rPr lang="en-US" altLang="en-US" dirty="0"/>
              <a:t>– </a:t>
            </a:r>
            <a:r>
              <a:rPr lang="en-US" altLang="en-US" dirty="0" err="1"/>
              <a:t>Lstarti</a:t>
            </a:r>
            <a:r>
              <a:rPr lang="en-US" altLang="en-US" dirty="0"/>
              <a:t>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  <p:extLst>
      <p:ext uri="{BB962C8B-B14F-4D97-AF65-F5344CB8AC3E}">
        <p14:creationId xmlns:p14="http://schemas.microsoft.com/office/powerpoint/2010/main" val="284666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6369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  <p:extLst>
      <p:ext uri="{BB962C8B-B14F-4D97-AF65-F5344CB8AC3E}">
        <p14:creationId xmlns:p14="http://schemas.microsoft.com/office/powerpoint/2010/main" val="5096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61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Same restriction as before, destination of op is not liveout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smtClean="0"/>
              <a:t>Duplicate operation along both directions of branch if destination is liveout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smtClean="0"/>
              <a:t>Part of the philosphy of superblocks is no compensation code inseration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smtClean="0"/>
          </a:p>
          <a:p>
            <a:pPr lvl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34934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12187</TotalTime>
  <Words>3978</Words>
  <Application>Microsoft Office PowerPoint</Application>
  <PresentationFormat>Custom</PresentationFormat>
  <Paragraphs>859</Paragraphs>
  <Slides>38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12 Superblock Scheduling, Intro to Modulo Scheduling</vt:lpstr>
      <vt:lpstr>Announcements &amp; Reading Material</vt:lpstr>
      <vt:lpstr>From Last Time: Generalize Beyond a Basic Block</vt:lpstr>
      <vt:lpstr>From Last Time: Lstart in a Superblock</vt:lpstr>
      <vt:lpstr>From Last Time: 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Class Problem</vt:lpstr>
      <vt:lpstr>Relaxing Code Motion Restrictions</vt:lpstr>
      <vt:lpstr>Restricted Speculation Model</vt:lpstr>
      <vt:lpstr>General Speculation Model</vt:lpstr>
      <vt:lpstr>Programming Implications of General Spec</vt:lpstr>
      <vt:lpstr>Class Problem</vt:lpstr>
      <vt:lpstr>Class Problem - Solution</vt:lpstr>
      <vt:lpstr>Change Focus to Scheduling Loops</vt:lpstr>
      <vt:lpstr>Basic Approach – List Schedule the Loop Body</vt:lpstr>
      <vt:lpstr>Unroll Then Schedule Larger Body</vt:lpstr>
      <vt:lpstr>Problems With Unrolling</vt:lpstr>
      <vt:lpstr>Overlap Iterations Using Pipelining</vt:lpstr>
      <vt:lpstr>A Software Pipeline</vt:lpstr>
      <vt:lpstr>Creating Software Pipelines</vt:lpstr>
      <vt:lpstr>Creating Software Pipelines (2)</vt:lpstr>
      <vt:lpstr>Terminology</vt:lpstr>
      <vt:lpstr>Resource Usage Legality</vt:lpstr>
      <vt:lpstr>Dependences in a Loop</vt:lpstr>
      <vt:lpstr>Dynamic Single Assignment (DSA) Form</vt:lpstr>
      <vt:lpstr>Physical Realization of EVRs</vt:lpstr>
      <vt:lpstr>Loop Dependence Example</vt:lpstr>
      <vt:lpstr>Class Problem</vt:lpstr>
      <vt:lpstr>Minimum Initiation Interval (MII)</vt:lpstr>
      <vt:lpstr>ResMII</vt:lpstr>
      <vt:lpstr>ResMII Example</vt:lpstr>
      <vt:lpstr>RecMII</vt:lpstr>
      <vt:lpstr>RecMII Example</vt:lpstr>
      <vt:lpstr>Homework Problem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256</cp:revision>
  <cp:lastPrinted>2001-10-18T06:50:13Z</cp:lastPrinted>
  <dcterms:created xsi:type="dcterms:W3CDTF">1999-01-24T07:45:10Z</dcterms:created>
  <dcterms:modified xsi:type="dcterms:W3CDTF">2021-10-11T02:02:29Z</dcterms:modified>
</cp:coreProperties>
</file>