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08" r:id="rId3"/>
    <p:sldId id="607" r:id="rId4"/>
    <p:sldId id="608" r:id="rId5"/>
    <p:sldId id="609" r:id="rId6"/>
    <p:sldId id="610" r:id="rId7"/>
    <p:sldId id="611" r:id="rId8"/>
    <p:sldId id="612" r:id="rId9"/>
    <p:sldId id="613" r:id="rId10"/>
    <p:sldId id="614" r:id="rId11"/>
    <p:sldId id="615" r:id="rId12"/>
    <p:sldId id="592" r:id="rId13"/>
    <p:sldId id="593" r:id="rId14"/>
    <p:sldId id="594" r:id="rId15"/>
    <p:sldId id="595" r:id="rId16"/>
    <p:sldId id="596" r:id="rId17"/>
    <p:sldId id="629" r:id="rId18"/>
    <p:sldId id="618" r:id="rId19"/>
    <p:sldId id="619" r:id="rId20"/>
    <p:sldId id="620" r:id="rId21"/>
    <p:sldId id="621" r:id="rId22"/>
    <p:sldId id="622" r:id="rId23"/>
    <p:sldId id="623" r:id="rId24"/>
    <p:sldId id="624" r:id="rId25"/>
    <p:sldId id="625" r:id="rId26"/>
    <p:sldId id="626" r:id="rId27"/>
    <p:sldId id="627" r:id="rId28"/>
    <p:sldId id="630" r:id="rId29"/>
    <p:sldId id="631" r:id="rId30"/>
    <p:sldId id="632" r:id="rId31"/>
    <p:sldId id="633" r:id="rId32"/>
    <p:sldId id="634" r:id="rId33"/>
    <p:sldId id="635" r:id="rId34"/>
    <p:sldId id="636" r:id="rId35"/>
    <p:sldId id="637" r:id="rId36"/>
    <p:sldId id="638" r:id="rId37"/>
    <p:sldId id="639" r:id="rId38"/>
    <p:sldId id="640" r:id="rId3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DB037D0-56F4-4F87-904A-E10C2F357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05363-444E-43D2-BFB5-3531F33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B1D573E-20C3-4D66-A6A6-64ADA8456093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29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5009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68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31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5829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32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8148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33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9941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34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5450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35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8541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36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3019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37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293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471E3F1-0B5D-42B8-AE30-5AFDD4781322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3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CB09A8-9326-44B2-AD7D-C6B255969D4E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767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FA160D7-ED4D-4B70-A20A-0FEA35D0C4DD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716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2C4FE55-3C1E-44C0-83B2-BE125B512F5A}" type="slidenum">
              <a:rPr lang="en-US" altLang="en-US" smtClean="0">
                <a:solidFill>
                  <a:schemeClr val="tx1"/>
                </a:solidFill>
              </a:rPr>
              <a:pPr/>
              <a:t>24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880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5374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26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949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1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40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8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9BBBAB-A5CE-4D09-8679-56119BB5B95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12</a:t>
            </a:r>
            <a:br>
              <a:rPr lang="en-US" altLang="en-US" sz="4800" dirty="0" smtClean="0"/>
            </a:br>
            <a:r>
              <a:rPr lang="en-US" altLang="en-US" sz="4800" dirty="0" smtClean="0"/>
              <a:t>Superblock Scheduling, Intro to Modulo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October </a:t>
            </a:r>
            <a:r>
              <a:rPr lang="en-US" altLang="en-US" i="1" dirty="0" smtClean="0"/>
              <a:t>11, 2021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173967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2359025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30275" y="2244725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216275" y="29305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216275" y="34639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073275" y="4683125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597275" y="29273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597275" y="3536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539875" y="506095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216275" y="43021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97275" y="4298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838200" y="6092825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2858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Upward code motion is generally more effective</a:t>
            </a:r>
          </a:p>
          <a:p>
            <a:pPr lvl="1"/>
            <a:r>
              <a:rPr lang="en-US" altLang="en-US" sz="1600" smtClean="0"/>
              <a:t>Speculate that an op is useful (just like an out-of-order processor with branch pred)</a:t>
            </a:r>
          </a:p>
          <a:p>
            <a:pPr lvl="1"/>
            <a:r>
              <a:rPr lang="en-US" altLang="en-US" sz="1600" smtClean="0"/>
              <a:t>Start ops early, hide latency, overlap execution, more parallelism</a:t>
            </a:r>
          </a:p>
          <a:p>
            <a:r>
              <a:rPr lang="en-US" altLang="en-US" sz="1800" smtClean="0"/>
              <a:t>Removing restriction 1</a:t>
            </a:r>
          </a:p>
          <a:p>
            <a:pPr lvl="1"/>
            <a:r>
              <a:rPr lang="en-US" altLang="en-US" sz="1600" smtClean="0"/>
              <a:t>For register ops – use register renaming</a:t>
            </a:r>
          </a:p>
          <a:p>
            <a:pPr lvl="1"/>
            <a:r>
              <a:rPr lang="en-US" altLang="en-US" sz="1600" smtClean="0"/>
              <a:t>Could rename memory too, but generally not worth it</a:t>
            </a:r>
          </a:p>
          <a:p>
            <a:r>
              <a:rPr lang="en-US" altLang="en-US" sz="1800" smtClean="0"/>
              <a:t>Removing restriction 2</a:t>
            </a:r>
          </a:p>
          <a:p>
            <a:pPr lvl="1"/>
            <a:r>
              <a:rPr lang="en-US" altLang="en-US" sz="1600" smtClean="0"/>
              <a:t>Need hardware support (aka </a:t>
            </a:r>
            <a:r>
              <a:rPr lang="en-US" altLang="en-US" sz="1600" u="sng" smtClean="0"/>
              <a:t>speculation models</a:t>
            </a:r>
            <a:r>
              <a:rPr lang="en-US" altLang="en-US" sz="1600" smtClean="0"/>
              <a:t>)</a:t>
            </a:r>
          </a:p>
          <a:p>
            <a:pPr lvl="2"/>
            <a:r>
              <a:rPr lang="en-US" altLang="en-US" sz="1400" smtClean="0"/>
              <a:t>Some ops don’t cause exceptions</a:t>
            </a:r>
          </a:p>
          <a:p>
            <a:pPr lvl="2"/>
            <a:r>
              <a:rPr lang="en-US" altLang="en-US" sz="1400" smtClean="0"/>
              <a:t>Ignore exceptions</a:t>
            </a:r>
          </a:p>
          <a:p>
            <a:pPr lvl="2"/>
            <a:r>
              <a:rPr lang="en-US" altLang="en-US" sz="1400" smtClean="0"/>
              <a:t>Delay exceptions</a:t>
            </a:r>
          </a:p>
          <a:p>
            <a:endParaRPr lang="en-US" altLang="en-US" sz="18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Restricted Speculation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200400" cy="5216525"/>
          </a:xfrm>
        </p:spPr>
        <p:txBody>
          <a:bodyPr/>
          <a:lstStyle/>
          <a:p>
            <a:r>
              <a:rPr lang="en-US" altLang="en-US" sz="1800" smtClean="0"/>
              <a:t>Most processors have 2 classes of opcodes</a:t>
            </a:r>
          </a:p>
          <a:p>
            <a:pPr lvl="1"/>
            <a:r>
              <a:rPr lang="en-US" altLang="en-US" sz="1600" smtClean="0"/>
              <a:t>Potentially exception causing</a:t>
            </a:r>
          </a:p>
          <a:p>
            <a:pPr lvl="2"/>
            <a:r>
              <a:rPr lang="en-US" altLang="en-US" sz="1400" smtClean="0"/>
              <a:t>load, store, integer divide, floating-point</a:t>
            </a:r>
          </a:p>
          <a:p>
            <a:pPr lvl="1"/>
            <a:r>
              <a:rPr lang="en-US" altLang="en-US" sz="1600" smtClean="0"/>
              <a:t>Never excepting</a:t>
            </a:r>
          </a:p>
          <a:p>
            <a:pPr lvl="2"/>
            <a:r>
              <a:rPr lang="en-US" altLang="en-US" sz="1400" smtClean="0"/>
              <a:t>Integer add, multiply, etc.</a:t>
            </a:r>
          </a:p>
          <a:p>
            <a:pPr lvl="2"/>
            <a:r>
              <a:rPr lang="en-US" altLang="en-US" sz="1400" smtClean="0"/>
              <a:t>Overflow is detected, but does not terminate program execution</a:t>
            </a:r>
          </a:p>
          <a:p>
            <a:r>
              <a:rPr lang="en-US" altLang="en-US" sz="1800" smtClean="0"/>
              <a:t>Restricted model</a:t>
            </a:r>
          </a:p>
          <a:p>
            <a:pPr lvl="1"/>
            <a:r>
              <a:rPr lang="en-US" altLang="en-US" sz="1600" smtClean="0"/>
              <a:t>R2 only applies to potentially exception causing operations</a:t>
            </a:r>
          </a:p>
          <a:p>
            <a:pPr lvl="1"/>
            <a:r>
              <a:rPr lang="en-US" altLang="en-US" sz="1600" smtClean="0"/>
              <a:t>Can freely speculate all never exception ops (still limited by R1 however)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9935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49935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9935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49935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49935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49935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49935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749935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749935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65175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517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65175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5175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65175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727075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772795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772795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5175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765175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765175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710565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Freeform 25"/>
          <p:cNvSpPr>
            <a:spLocks/>
          </p:cNvSpPr>
          <p:nvPr/>
        </p:nvSpPr>
        <p:spPr bwMode="auto">
          <a:xfrm>
            <a:off x="688975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659765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Freeform 27"/>
          <p:cNvSpPr>
            <a:spLocks/>
          </p:cNvSpPr>
          <p:nvPr/>
        </p:nvSpPr>
        <p:spPr bwMode="auto">
          <a:xfrm>
            <a:off x="635635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566150" y="2740025"/>
            <a:ext cx="1492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assumed</a:t>
            </a:r>
          </a:p>
          <a:p>
            <a:r>
              <a:rPr lang="en-US" altLang="en-US"/>
              <a:t>restricted</a:t>
            </a:r>
          </a:p>
          <a:p>
            <a:r>
              <a:rPr lang="en-US" altLang="en-US"/>
              <a:t>speculation </a:t>
            </a:r>
          </a:p>
          <a:p>
            <a:r>
              <a:rPr lang="en-US" altLang="en-US"/>
              <a:t>when this</a:t>
            </a:r>
          </a:p>
          <a:p>
            <a:r>
              <a:rPr lang="en-US" altLang="en-US"/>
              <a:t>graph was </a:t>
            </a:r>
          </a:p>
          <a:p>
            <a:r>
              <a:rPr lang="en-US" altLang="en-US"/>
              <a:t>drawn.</a:t>
            </a:r>
          </a:p>
          <a:p>
            <a:endParaRPr lang="en-US" altLang="en-US"/>
          </a:p>
          <a:p>
            <a:r>
              <a:rPr lang="en-US" altLang="en-US"/>
              <a:t>This is why</a:t>
            </a:r>
          </a:p>
          <a:p>
            <a:r>
              <a:rPr lang="en-US" altLang="en-US"/>
              <a:t>there is no </a:t>
            </a:r>
          </a:p>
          <a:p>
            <a:r>
              <a:rPr lang="en-US" altLang="en-US"/>
              <a:t>cdep between </a:t>
            </a:r>
          </a:p>
          <a:p>
            <a:r>
              <a:rPr lang="en-US" altLang="en-US"/>
              <a:t>4 </a:t>
            </a:r>
            <a:r>
              <a:rPr lang="en-US" altLang="en-US">
                <a:sym typeface="Wingdings" panose="05000000000000000000" pitchFamily="2" charset="2"/>
              </a:rPr>
              <a:t> 6 and</a:t>
            </a:r>
          </a:p>
          <a:p>
            <a:r>
              <a:rPr lang="en-US" altLang="en-US">
                <a:sym typeface="Wingdings" panose="05000000000000000000" pitchFamily="2" charset="2"/>
              </a:rPr>
              <a:t>4 8</a:t>
            </a:r>
            <a:endParaRPr lang="en-US" altLang="en-US"/>
          </a:p>
        </p:txBody>
      </p:sp>
      <p:sp>
        <p:nvSpPr>
          <p:cNvPr id="27677" name="Text Box 3"/>
          <p:cNvSpPr txBox="1">
            <a:spLocks noChangeArrowheads="1"/>
          </p:cNvSpPr>
          <p:nvPr/>
        </p:nvSpPr>
        <p:spPr bwMode="auto">
          <a:xfrm>
            <a:off x="3946525" y="170815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7678" name="Rectangle 21"/>
          <p:cNvSpPr>
            <a:spLocks noChangeArrowheads="1"/>
          </p:cNvSpPr>
          <p:nvPr/>
        </p:nvSpPr>
        <p:spPr bwMode="auto">
          <a:xfrm>
            <a:off x="3886200" y="159385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>
            <a:off x="5734050" y="257175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3"/>
          <p:cNvSpPr>
            <a:spLocks noChangeShapeType="1"/>
          </p:cNvSpPr>
          <p:nvPr/>
        </p:nvSpPr>
        <p:spPr bwMode="auto">
          <a:xfrm>
            <a:off x="5734050" y="374808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24"/>
          <p:cNvSpPr>
            <a:spLocks noChangeShapeType="1"/>
          </p:cNvSpPr>
          <p:nvPr/>
        </p:nvSpPr>
        <p:spPr bwMode="auto">
          <a:xfrm>
            <a:off x="4572000" y="37480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5800725" y="278765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7683" name="Text Box 31"/>
          <p:cNvSpPr txBox="1">
            <a:spLocks noChangeArrowheads="1"/>
          </p:cNvSpPr>
          <p:nvPr/>
        </p:nvSpPr>
        <p:spPr bwMode="auto">
          <a:xfrm>
            <a:off x="5800725" y="391318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4318794" y="4059455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Correct  program</a:t>
            </a:r>
          </a:p>
          <a:p>
            <a:pPr lvl="1"/>
            <a:r>
              <a:rPr lang="en-US" altLang="en-US" sz="1800" smtClean="0"/>
              <a:t>No problem at all</a:t>
            </a:r>
          </a:p>
          <a:p>
            <a:pPr lvl="1"/>
            <a:r>
              <a:rPr lang="en-US" altLang="en-US" sz="1800" smtClean="0"/>
              <a:t>Exceptions will only result when branch is taken</a:t>
            </a:r>
          </a:p>
          <a:p>
            <a:pPr lvl="1"/>
            <a:r>
              <a:rPr lang="en-US" altLang="en-US" sz="1800" smtClean="0"/>
              <a:t>Results of excepting speculative operation(s) will not be used for anything useful (R1 guarantees this!)</a:t>
            </a:r>
          </a:p>
          <a:p>
            <a:r>
              <a:rPr lang="en-US" altLang="en-US" sz="2000" smtClean="0"/>
              <a:t>Program debugging</a:t>
            </a:r>
          </a:p>
          <a:p>
            <a:pPr lvl="1"/>
            <a:r>
              <a:rPr lang="en-US" altLang="en-US" sz="1800" smtClean="0"/>
              <a:t>Non-trapping ops make this almost impossible</a:t>
            </a:r>
          </a:p>
          <a:p>
            <a:pPr lvl="1"/>
            <a:r>
              <a:rPr lang="en-US" altLang="en-US" sz="1800" smtClean="0"/>
              <a:t>Disable general speculation during program debug phase</a:t>
            </a:r>
          </a:p>
          <a:p>
            <a:endParaRPr lang="en-US" altLang="en-US" sz="20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/>
              <a:t>Problem - Solution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9470" name="TextBox 1"/>
          <p:cNvSpPr txBox="1">
            <a:spLocks noChangeArrowheads="1"/>
          </p:cNvSpPr>
          <p:nvPr/>
        </p:nvSpPr>
        <p:spPr bwMode="auto">
          <a:xfrm>
            <a:off x="5224463" y="1714500"/>
            <a:ext cx="4618037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1. With general speculation, edges from</a:t>
            </a:r>
          </a:p>
          <a:p>
            <a:r>
              <a:rPr lang="en-US" altLang="en-US">
                <a:solidFill>
                  <a:srgbClr val="FF0000"/>
                </a:solidFill>
              </a:rPr>
              <a:t>2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5, 45, 48, 78 can be removed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2. With further renaming, the edge from 28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can be removed.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Note, the edge from 23 cannot be removed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since we conservatively do not allow stores to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speculate.  </a:t>
            </a:r>
          </a:p>
          <a:p>
            <a:endParaRPr lang="en-US" altLang="en-US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Note2, you do not need general speculation to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remove edges from 26 and 46 since integer</a:t>
            </a:r>
            <a:b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subtract never causes exception.</a:t>
            </a:r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66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Change Focus to Scheduling Loops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6800" y="35782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65725" y="2019300"/>
            <a:ext cx="22320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 = _a</a:t>
            </a:r>
          </a:p>
          <a:p>
            <a:r>
              <a:rPr lang="en-US" altLang="en-US"/>
              <a:t>r2 = _b</a:t>
            </a:r>
          </a:p>
          <a:p>
            <a:r>
              <a:rPr lang="en-US" altLang="en-US"/>
              <a:t>r9 = r1 * 4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19600" y="3349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05400" y="3352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248400" y="541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191000" y="5638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191000" y="3124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10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05400" y="1981200"/>
            <a:ext cx="2438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172200" y="289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429000" y="36576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0" y="1673225"/>
            <a:ext cx="2946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Most of program execution</a:t>
            </a:r>
          </a:p>
          <a:p>
            <a:r>
              <a:rPr lang="en-US" altLang="en-US">
                <a:solidFill>
                  <a:schemeClr val="tx1"/>
                </a:solidFill>
              </a:rPr>
              <a:t>time is spent in loops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Problem:  How do we achieve</a:t>
            </a:r>
          </a:p>
          <a:p>
            <a:r>
              <a:rPr lang="en-US" altLang="en-US">
                <a:solidFill>
                  <a:schemeClr val="tx1"/>
                </a:solidFill>
              </a:rPr>
              <a:t>compact schedules for loops</a:t>
            </a:r>
          </a:p>
        </p:txBody>
      </p:sp>
    </p:spTree>
    <p:extLst>
      <p:ext uri="{BB962C8B-B14F-4D97-AF65-F5344CB8AC3E}">
        <p14:creationId xmlns:p14="http://schemas.microsoft.com/office/powerpoint/2010/main" val="1581072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 smtClean="0"/>
              <a:t>Basic Approach – List Schedule the Loop Body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67200" y="3144838"/>
            <a:ext cx="3917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670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6</a:t>
            </a:r>
          </a:p>
          <a:p>
            <a:r>
              <a:rPr lang="en-US" altLang="en-US"/>
              <a:t>2	2</a:t>
            </a:r>
          </a:p>
          <a:p>
            <a:r>
              <a:rPr lang="en-US" altLang="en-US"/>
              <a:t>3	-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1830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6 * n</a:t>
            </a:r>
          </a:p>
        </p:txBody>
      </p:sp>
    </p:spTree>
    <p:extLst>
      <p:ext uri="{BB962C8B-B14F-4D97-AF65-F5344CB8AC3E}">
        <p14:creationId xmlns:p14="http://schemas.microsoft.com/office/powerpoint/2010/main" val="39604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8229600" cy="5216525"/>
          </a:xfrm>
        </p:spPr>
        <p:txBody>
          <a:bodyPr/>
          <a:lstStyle/>
          <a:p>
            <a:r>
              <a:rPr lang="en-US" altLang="en-US" sz="1800" dirty="0" smtClean="0"/>
              <a:t>Project discussion meetings – next </a:t>
            </a:r>
            <a:r>
              <a:rPr lang="en-US" altLang="en-US" sz="1800" dirty="0" smtClean="0"/>
              <a:t>week + Monday </a:t>
            </a:r>
            <a:r>
              <a:rPr lang="en-US" altLang="en-US" sz="1800" dirty="0" smtClean="0"/>
              <a:t>(no regular </a:t>
            </a:r>
            <a:r>
              <a:rPr lang="en-US" altLang="en-US" sz="1800" dirty="0" smtClean="0"/>
              <a:t>class)</a:t>
            </a:r>
            <a:endParaRPr lang="en-US" altLang="en-US" sz="1800" dirty="0" smtClean="0"/>
          </a:p>
          <a:p>
            <a:pPr lvl="1"/>
            <a:r>
              <a:rPr lang="en-US" altLang="en-US" sz="1400" dirty="0" smtClean="0"/>
              <a:t>Each group meets </a:t>
            </a:r>
            <a:r>
              <a:rPr lang="en-US" altLang="en-US" sz="1400" dirty="0" smtClean="0"/>
              <a:t>10 </a:t>
            </a:r>
            <a:r>
              <a:rPr lang="en-US" altLang="en-US" sz="1400" dirty="0" err="1" smtClean="0"/>
              <a:t>mins</a:t>
            </a:r>
            <a:r>
              <a:rPr lang="en-US" altLang="en-US" sz="1400" dirty="0" smtClean="0"/>
              <a:t> with Sung/</a:t>
            </a:r>
            <a:r>
              <a:rPr lang="en-US" altLang="en-US" sz="1400" dirty="0" err="1" smtClean="0"/>
              <a:t>Yunjie</a:t>
            </a:r>
            <a:r>
              <a:rPr lang="en-US" altLang="en-US" sz="1400" dirty="0" smtClean="0"/>
              <a:t> and I</a:t>
            </a:r>
          </a:p>
          <a:p>
            <a:pPr lvl="1"/>
            <a:r>
              <a:rPr lang="en-US" altLang="en-US" sz="1400" dirty="0" smtClean="0"/>
              <a:t>Action item</a:t>
            </a:r>
          </a:p>
          <a:p>
            <a:pPr lvl="2"/>
            <a:r>
              <a:rPr lang="en-US" altLang="en-US" sz="1200" dirty="0" smtClean="0"/>
              <a:t>Need to identify group members</a:t>
            </a:r>
          </a:p>
          <a:p>
            <a:pPr lvl="2"/>
            <a:r>
              <a:rPr lang="en-US" altLang="en-US" sz="12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200" dirty="0" smtClean="0"/>
              <a:t>Think about project areas that you want to work on</a:t>
            </a:r>
          </a:p>
          <a:p>
            <a:pPr lvl="1"/>
            <a:r>
              <a:rPr lang="en-US" altLang="en-US" sz="1400" dirty="0" smtClean="0"/>
              <a:t>Signup sheet available starting on </a:t>
            </a:r>
            <a:r>
              <a:rPr lang="en-US" altLang="en-US" sz="1400" dirty="0" err="1" smtClean="0"/>
              <a:t>Wednes</a:t>
            </a:r>
            <a:r>
              <a:rPr lang="en-US" altLang="en-US" sz="1400" dirty="0" smtClean="0"/>
              <a:t> during class</a:t>
            </a:r>
            <a:endParaRPr lang="en-US" altLang="en-US" sz="1800" dirty="0" smtClean="0"/>
          </a:p>
          <a:p>
            <a:r>
              <a:rPr lang="en-US" altLang="en-US" sz="1800" dirty="0" smtClean="0"/>
              <a:t>Project proposals</a:t>
            </a:r>
          </a:p>
          <a:p>
            <a:pPr lvl="1"/>
            <a:r>
              <a:rPr lang="en-US" altLang="en-US" sz="1600" dirty="0" smtClean="0"/>
              <a:t>Due </a:t>
            </a:r>
            <a:r>
              <a:rPr lang="en-US" altLang="en-US" sz="1600" dirty="0" smtClean="0"/>
              <a:t>Wednesday, </a:t>
            </a:r>
            <a:r>
              <a:rPr lang="en-US" altLang="en-US" sz="1600" dirty="0" smtClean="0"/>
              <a:t>Oct </a:t>
            </a:r>
            <a:r>
              <a:rPr lang="en-US" altLang="en-US" sz="1600" dirty="0" smtClean="0"/>
              <a:t>27, </a:t>
            </a:r>
            <a:r>
              <a:rPr lang="en-US" altLang="en-US" sz="1600" dirty="0" smtClean="0"/>
              <a:t>11:59pm</a:t>
            </a:r>
          </a:p>
          <a:p>
            <a:pPr lvl="1"/>
            <a:r>
              <a:rPr lang="en-US" altLang="en-US" sz="1600" dirty="0" smtClean="0"/>
              <a:t>1 paragraph summary of what you plan to work on</a:t>
            </a:r>
          </a:p>
          <a:p>
            <a:pPr lvl="2"/>
            <a:r>
              <a:rPr lang="en-US" altLang="en-US" sz="1400" dirty="0" smtClean="0"/>
              <a:t>Topic, what are you going to do, what is the goal, </a:t>
            </a:r>
            <a:r>
              <a:rPr lang="en-US" altLang="en-US" sz="1600" dirty="0" smtClean="0"/>
              <a:t>1-2 references</a:t>
            </a:r>
          </a:p>
          <a:p>
            <a:pPr lvl="1"/>
            <a:r>
              <a:rPr lang="en-US" altLang="en-US" sz="1600" dirty="0" smtClean="0"/>
              <a:t>Email to me &amp;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 &amp; </a:t>
            </a:r>
            <a:r>
              <a:rPr lang="en-US" altLang="en-US" sz="1600" dirty="0" err="1" smtClean="0"/>
              <a:t>Ze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cc all your group members</a:t>
            </a:r>
          </a:p>
          <a:p>
            <a:r>
              <a:rPr lang="en-US" altLang="en-US" sz="1800" dirty="0" smtClean="0"/>
              <a:t>Today’s class</a:t>
            </a:r>
          </a:p>
          <a:p>
            <a:pPr lvl="1"/>
            <a:r>
              <a:rPr lang="en-US" altLang="en-US" sz="1400" dirty="0" smtClean="0"/>
              <a:t>“</a:t>
            </a:r>
            <a:r>
              <a:rPr lang="en-US" altLang="en-US" sz="1400" dirty="0" smtClean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r>
              <a:rPr lang="en-US" altLang="en-US" sz="1800" dirty="0" smtClean="0">
                <a:solidFill>
                  <a:srgbClr val="000000"/>
                </a:solidFill>
              </a:rPr>
              <a:t>Next class</a:t>
            </a:r>
          </a:p>
          <a:p>
            <a:pPr lvl="1"/>
            <a:r>
              <a:rPr lang="en-US" sz="1400" dirty="0"/>
              <a:t>“Code Generation Schema for Modulo Scheduled Loops”, B. Rau, M. </a:t>
            </a:r>
            <a:r>
              <a:rPr lang="en-US" sz="1400" dirty="0" err="1"/>
              <a:t>Schlansker</a:t>
            </a:r>
            <a:r>
              <a:rPr lang="en-US" sz="1400" dirty="0"/>
              <a:t>, and P. </a:t>
            </a:r>
            <a:r>
              <a:rPr lang="en-US" sz="1400" dirty="0" err="1"/>
              <a:t>Tirumalai</a:t>
            </a:r>
            <a:r>
              <a:rPr lang="en-US" sz="1400" dirty="0"/>
              <a:t>, MICRO-25, Dec. 1992.</a:t>
            </a:r>
            <a:endParaRPr lang="en-US" altLang="en-US" sz="16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Unroll Then Schedule Larger Body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1,2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3,4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5,6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n-1,n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733800" y="3121025"/>
            <a:ext cx="4789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cmpp = 1, mpy=3, ld = 2, st = 1, br = 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82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1’, 6, 4’</a:t>
            </a:r>
          </a:p>
          <a:p>
            <a:r>
              <a:rPr lang="en-US" altLang="en-US"/>
              <a:t>2	2, 6’</a:t>
            </a:r>
          </a:p>
          <a:p>
            <a:r>
              <a:rPr lang="en-US" altLang="en-US"/>
              <a:t>3	2’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  <a:p>
            <a:r>
              <a:rPr lang="en-US" altLang="en-US"/>
              <a:t>6	3’,5’,7’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2008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7 * n/2</a:t>
            </a:r>
          </a:p>
        </p:txBody>
      </p:sp>
    </p:spTree>
    <p:extLst>
      <p:ext uri="{BB962C8B-B14F-4D97-AF65-F5344CB8AC3E}">
        <p14:creationId xmlns:p14="http://schemas.microsoft.com/office/powerpoint/2010/main" val="2469968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Problems With Unrolling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Code bloat</a:t>
            </a:r>
          </a:p>
          <a:p>
            <a:pPr lvl="1"/>
            <a:r>
              <a:rPr lang="en-US" altLang="en-US" smtClean="0"/>
              <a:t>Typical unroll is 4-16x</a:t>
            </a:r>
          </a:p>
          <a:p>
            <a:pPr lvl="1"/>
            <a:r>
              <a:rPr lang="en-US" altLang="en-US" smtClean="0"/>
              <a:t>Use profile statistics to only unroll “important” loops</a:t>
            </a:r>
          </a:p>
          <a:p>
            <a:pPr lvl="1"/>
            <a:r>
              <a:rPr lang="en-US" altLang="en-US" smtClean="0"/>
              <a:t>But still, code grows fast</a:t>
            </a:r>
          </a:p>
          <a:p>
            <a:r>
              <a:rPr lang="en-US" altLang="en-US" smtClean="0"/>
              <a:t>Barrier after across unrolled bodies</a:t>
            </a:r>
          </a:p>
          <a:p>
            <a:pPr lvl="1"/>
            <a:r>
              <a:rPr lang="en-US" altLang="en-US" smtClean="0"/>
              <a:t>I.e., for unroll 2, can only overlap iterations 1 and 2, 3 and 4, …</a:t>
            </a:r>
          </a:p>
          <a:p>
            <a:r>
              <a:rPr lang="en-US" altLang="en-US" smtClean="0"/>
              <a:t>Does this mean unrolling is bad?</a:t>
            </a:r>
          </a:p>
          <a:p>
            <a:pPr lvl="1"/>
            <a:r>
              <a:rPr lang="en-US" altLang="en-US" smtClean="0"/>
              <a:t>No, in some settings its very useful</a:t>
            </a:r>
          </a:p>
          <a:p>
            <a:pPr lvl="2"/>
            <a:r>
              <a:rPr lang="en-US" altLang="en-US" smtClean="0"/>
              <a:t>Low trip count</a:t>
            </a:r>
          </a:p>
          <a:p>
            <a:pPr lvl="2"/>
            <a:r>
              <a:rPr lang="en-US" altLang="en-US" smtClean="0"/>
              <a:t>Lots of branches in the loop body</a:t>
            </a:r>
          </a:p>
          <a:p>
            <a:pPr lvl="1"/>
            <a:r>
              <a:rPr lang="en-US" altLang="en-US" smtClean="0"/>
              <a:t>But, in other settings, there is room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4066705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Overlap Iterations Using Pipelining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4191000" y="3276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981200" y="609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438400" y="54864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895600" y="4876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38862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029200" y="4114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4800600"/>
            <a:ext cx="4419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With hardware pipelining, while one instruction is in fetch, another is in decode, another in execute.  Same thing here, multiple iterations are processed simultaneously, with each instruction in a separate stage.  1 iteration still takes the same time, but time to complete n iterations is reduced!</a:t>
            </a:r>
          </a:p>
        </p:txBody>
      </p:sp>
    </p:spTree>
    <p:extLst>
      <p:ext uri="{BB962C8B-B14F-4D97-AF65-F5344CB8AC3E}">
        <p14:creationId xmlns:p14="http://schemas.microsoft.com/office/powerpoint/2010/main" val="2604074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31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    A</a:t>
            </a:r>
          </a:p>
          <a:p>
            <a:r>
              <a:rPr lang="en-US" altLang="en-US"/>
              <a:t>C    B    A</a:t>
            </a:r>
          </a:p>
          <a:p>
            <a:endParaRPr lang="en-US" altLang="en-US"/>
          </a:p>
          <a:p>
            <a:r>
              <a:rPr lang="en-US" altLang="en-US"/>
              <a:t>D    C    B    A</a:t>
            </a:r>
          </a:p>
          <a:p>
            <a:r>
              <a:rPr lang="en-US" altLang="en-US"/>
              <a:t>       D    C    B    A</a:t>
            </a:r>
          </a:p>
          <a:p>
            <a:r>
              <a:rPr lang="en-US" altLang="en-US"/>
              <a:t>         …</a:t>
            </a:r>
          </a:p>
          <a:p>
            <a:r>
              <a:rPr lang="en-US" altLang="en-US"/>
              <a:t>              D    C    B    A</a:t>
            </a:r>
          </a:p>
          <a:p>
            <a:endParaRPr lang="en-US" altLang="en-US"/>
          </a:p>
          <a:p>
            <a:r>
              <a:rPr lang="en-US" altLang="en-US"/>
              <a:t>                     D   C     B</a:t>
            </a:r>
          </a:p>
          <a:p>
            <a:r>
              <a:rPr lang="en-US" altLang="en-US"/>
              <a:t>                           D    C</a:t>
            </a:r>
          </a:p>
          <a:p>
            <a:r>
              <a:rPr lang="en-US" altLang="en-US"/>
              <a:t>                                  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Software Pipeline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32734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5020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32766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791200" y="4267200"/>
            <a:ext cx="18288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620000" y="4267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5791200" y="4267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5105400" y="16764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5105400" y="1676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05400" y="2743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81600" y="2895600"/>
            <a:ext cx="24384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848600" y="17494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772400" y="43402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848600" y="3121025"/>
            <a:ext cx="977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Kernel –</a:t>
            </a:r>
          </a:p>
          <a:p>
            <a:r>
              <a:rPr lang="en-US" altLang="en-US">
                <a:solidFill>
                  <a:schemeClr val="tx1"/>
                </a:solidFill>
              </a:rPr>
              <a:t>steady</a:t>
            </a:r>
          </a:p>
          <a:p>
            <a:r>
              <a:rPr lang="en-US" altLang="en-US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724400" y="1676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038600" y="15970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581400" y="3505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429000" y="5407025"/>
            <a:ext cx="389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Steady state: 4 iterations executed</a:t>
            </a:r>
          </a:p>
          <a:p>
            <a:r>
              <a:rPr lang="en-US" altLang="en-US">
                <a:solidFill>
                  <a:schemeClr val="tx1"/>
                </a:solidFill>
              </a:rPr>
              <a:t>simultaneously, 1 operation from each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iteration.  Every cycle, an iteration starts</a:t>
            </a:r>
          </a:p>
          <a:p>
            <a:r>
              <a:rPr lang="en-US" altLang="en-US">
                <a:solidFill>
                  <a:schemeClr val="tx1"/>
                </a:solidFill>
              </a:rPr>
              <a:t>and finishes when the pipe is full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709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Lots of software pipelining techniques out there</a:t>
            </a:r>
          </a:p>
          <a:p>
            <a:r>
              <a:rPr lang="en-US" altLang="en-US" sz="2000" smtClean="0"/>
              <a:t>Modulo scheduling</a:t>
            </a:r>
          </a:p>
          <a:p>
            <a:pPr lvl="1"/>
            <a:r>
              <a:rPr lang="en-US" altLang="en-US" sz="1800" smtClean="0"/>
              <a:t>Most widely adopted</a:t>
            </a:r>
          </a:p>
          <a:p>
            <a:pPr lvl="1"/>
            <a:r>
              <a:rPr lang="en-US" altLang="en-US" sz="1800" smtClean="0"/>
              <a:t>Practical to implement, yields good results</a:t>
            </a:r>
          </a:p>
          <a:p>
            <a:r>
              <a:rPr lang="en-US" altLang="en-US" sz="2000" smtClean="0"/>
              <a:t>Conceptual strategy</a:t>
            </a:r>
          </a:p>
          <a:p>
            <a:pPr lvl="1"/>
            <a:r>
              <a:rPr lang="en-US" altLang="en-US" sz="1800" smtClean="0"/>
              <a:t>Unroll the loop completely</a:t>
            </a:r>
          </a:p>
          <a:p>
            <a:pPr lvl="1"/>
            <a:r>
              <a:rPr lang="en-US" altLang="en-US" sz="1800" smtClean="0"/>
              <a:t>Then, schedule the code completely with 2 constraints</a:t>
            </a:r>
          </a:p>
          <a:p>
            <a:pPr lvl="2"/>
            <a:r>
              <a:rPr lang="en-US" altLang="en-US" sz="1600" smtClean="0"/>
              <a:t>All iteration bodies have identical schedules</a:t>
            </a:r>
          </a:p>
          <a:p>
            <a:pPr lvl="2"/>
            <a:r>
              <a:rPr lang="en-US" altLang="en-US" sz="1600" smtClean="0"/>
              <a:t>Each iteration is scheduled to start some fixed number of cycles later than the previous iteration</a:t>
            </a:r>
          </a:p>
          <a:p>
            <a:pPr lvl="1"/>
            <a:r>
              <a:rPr lang="en-US" altLang="en-US" sz="1800" u="sng" smtClean="0"/>
              <a:t>Initiation Interval</a:t>
            </a:r>
            <a:r>
              <a:rPr lang="en-US" altLang="en-US" sz="1800" smtClean="0"/>
              <a:t> (II) = fixed delay between the start of successive iterations</a:t>
            </a:r>
          </a:p>
          <a:p>
            <a:pPr lvl="1"/>
            <a:r>
              <a:rPr lang="en-US" altLang="en-US" sz="1800" smtClean="0"/>
              <a:t>Given the 2 constraints, the unrolled schedule is repetitive (kernel) except the portion at the beginning (prologue) and end (epilogue)</a:t>
            </a:r>
          </a:p>
          <a:p>
            <a:pPr lvl="2"/>
            <a:r>
              <a:rPr lang="en-US" altLang="en-US" sz="1600" smtClean="0"/>
              <a:t>Kernel can be re-rolled to yield a new loop</a:t>
            </a:r>
          </a:p>
        </p:txBody>
      </p:sp>
    </p:spTree>
    <p:extLst>
      <p:ext uri="{BB962C8B-B14F-4D97-AF65-F5344CB8AC3E}">
        <p14:creationId xmlns:p14="http://schemas.microsoft.com/office/powerpoint/2010/main" val="388566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Create a schedule for 1 iteration of the loop such that when the same schedule is repeated at intervals of II cycles</a:t>
            </a:r>
          </a:p>
          <a:p>
            <a:pPr lvl="1"/>
            <a:r>
              <a:rPr lang="en-US" altLang="en-US" smtClean="0"/>
              <a:t>No intra-iteration dependence is violated</a:t>
            </a:r>
          </a:p>
          <a:p>
            <a:pPr lvl="1"/>
            <a:r>
              <a:rPr lang="en-US" altLang="en-US" smtClean="0"/>
              <a:t>No inter-iteration dependence is violated</a:t>
            </a:r>
          </a:p>
          <a:p>
            <a:pPr lvl="1"/>
            <a:r>
              <a:rPr lang="en-US" altLang="en-US" smtClean="0"/>
              <a:t>No resource conflict arises between operation in same or distinct iterations</a:t>
            </a:r>
          </a:p>
          <a:p>
            <a:r>
              <a:rPr lang="en-US" altLang="en-US" smtClean="0"/>
              <a:t>We will start out assuming Intel Itanium-style hardware support, then remove it later</a:t>
            </a:r>
          </a:p>
          <a:p>
            <a:pPr lvl="1"/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Predicates</a:t>
            </a:r>
          </a:p>
          <a:p>
            <a:pPr lvl="1"/>
            <a:r>
              <a:rPr lang="en-US" altLang="en-US" smtClean="0"/>
              <a:t>Software pipeline loop branch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3216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74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Need to guarantee that</a:t>
            </a:r>
          </a:p>
          <a:p>
            <a:pPr lvl="1"/>
            <a:r>
              <a:rPr lang="en-US" altLang="en-US" smtClean="0"/>
              <a:t>No resource is used at 2 points in time that are separated by an interval which is a multiple of II</a:t>
            </a:r>
          </a:p>
          <a:p>
            <a:pPr lvl="1"/>
            <a:r>
              <a:rPr lang="en-US" altLang="en-US" smtClean="0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 smtClean="0"/>
              <a:t>Known as </a:t>
            </a:r>
            <a:r>
              <a:rPr lang="en-US" altLang="en-US" u="sng" smtClean="0"/>
              <a:t>modulo constraint</a:t>
            </a:r>
            <a:r>
              <a:rPr lang="en-US" altLang="en-US" smtClean="0"/>
              <a:t>, where the name modulo scheduling comes from</a:t>
            </a:r>
          </a:p>
          <a:p>
            <a:pPr lvl="1"/>
            <a:r>
              <a:rPr lang="en-US" altLang="en-US" u="sng" smtClean="0"/>
              <a:t>Modulo reservation table</a:t>
            </a:r>
            <a:r>
              <a:rPr lang="en-US" altLang="en-US" smtClean="0"/>
              <a:t> solves this problem</a:t>
            </a:r>
          </a:p>
          <a:p>
            <a:pPr lvl="2"/>
            <a:r>
              <a:rPr lang="en-US" altLang="en-US" smtClean="0"/>
              <a:t>To schedule an op at time T needing resource R</a:t>
            </a:r>
          </a:p>
          <a:p>
            <a:pPr lvl="3"/>
            <a:r>
              <a:rPr lang="en-US" altLang="en-US" smtClean="0"/>
              <a:t>The entry for R at T mod II must be free</a:t>
            </a:r>
          </a:p>
          <a:p>
            <a:pPr lvl="2"/>
            <a:r>
              <a:rPr lang="en-US" altLang="en-US" smtClean="0"/>
              <a:t>Mark busy at T mod II if schedule</a:t>
            </a:r>
          </a:p>
          <a:p>
            <a:pPr lvl="1"/>
            <a:endParaRPr lang="en-US" altLang="en-US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92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Need worry about 2 kinds</a:t>
            </a:r>
          </a:p>
          <a:p>
            <a:pPr lvl="1"/>
            <a:r>
              <a:rPr lang="en-US" altLang="en-US" sz="1800" smtClean="0"/>
              <a:t>Intra-iteration</a:t>
            </a:r>
          </a:p>
          <a:p>
            <a:pPr lvl="1"/>
            <a:r>
              <a:rPr lang="en-US" altLang="en-US" sz="1800" smtClean="0"/>
              <a:t>Inter-iteration</a:t>
            </a:r>
          </a:p>
          <a:p>
            <a:r>
              <a:rPr lang="en-US" altLang="en-US" sz="2000" smtClean="0"/>
              <a:t>Delay</a:t>
            </a:r>
          </a:p>
          <a:p>
            <a:pPr lvl="1"/>
            <a:r>
              <a:rPr lang="en-US" altLang="en-US" sz="1800" smtClean="0"/>
              <a:t>Minimum time interval between the start of operations</a:t>
            </a:r>
          </a:p>
          <a:p>
            <a:pPr lvl="1"/>
            <a:r>
              <a:rPr lang="en-US" altLang="en-US" sz="1800" smtClean="0"/>
              <a:t>Operation read/write times</a:t>
            </a:r>
          </a:p>
          <a:p>
            <a:r>
              <a:rPr lang="en-US" altLang="en-US" sz="2000" smtClean="0"/>
              <a:t>Distance</a:t>
            </a:r>
          </a:p>
          <a:p>
            <a:pPr lvl="1"/>
            <a:r>
              <a:rPr lang="en-US" altLang="en-US" sz="1800" smtClean="0"/>
              <a:t>Number of iterations separating the 2 operations involved</a:t>
            </a:r>
          </a:p>
          <a:p>
            <a:pPr lvl="1"/>
            <a:r>
              <a:rPr lang="en-US" altLang="en-US" sz="1800" smtClean="0"/>
              <a:t>Distance of 0 means intra-iteration</a:t>
            </a:r>
          </a:p>
          <a:p>
            <a:r>
              <a:rPr lang="en-US" altLang="en-US" sz="2000" smtClean="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  <p:extLst>
      <p:ext uri="{BB962C8B-B14F-4D97-AF65-F5344CB8AC3E}">
        <p14:creationId xmlns:p14="http://schemas.microsoft.com/office/powerpoint/2010/main" val="3281700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375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686800" cy="615950"/>
          </a:xfrm>
        </p:spPr>
        <p:txBody>
          <a:bodyPr/>
          <a:lstStyle/>
          <a:p>
            <a:r>
              <a:rPr lang="en-US" altLang="en-US" dirty="0" smtClean="0"/>
              <a:t>From Last Time: Generalize </a:t>
            </a:r>
            <a:r>
              <a:rPr lang="en-US" altLang="en-US" dirty="0" smtClean="0"/>
              <a:t>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47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EVR may contain an unlimited number values</a:t>
            </a:r>
          </a:p>
          <a:p>
            <a:pPr lvl="1"/>
            <a:r>
              <a:rPr lang="en-US" altLang="en-US" smtClean="0"/>
              <a:t>But, only a finite contiguous set of elements of an EVR are ever live at any point in time</a:t>
            </a:r>
          </a:p>
          <a:p>
            <a:pPr lvl="1"/>
            <a:r>
              <a:rPr lang="en-US" altLang="en-US" smtClean="0"/>
              <a:t>These must be given physical registers</a:t>
            </a:r>
          </a:p>
          <a:p>
            <a:r>
              <a:rPr lang="en-US" altLang="en-US" smtClean="0"/>
              <a:t>Conventional register file</a:t>
            </a:r>
          </a:p>
          <a:p>
            <a:pPr lvl="1"/>
            <a:r>
              <a:rPr lang="en-US" altLang="en-US" smtClean="0"/>
              <a:t>Remaps are essentially copies, so each EVR is realized by a set of physical registers and copies are inserted</a:t>
            </a:r>
          </a:p>
          <a:p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Direct support for EVRs</a:t>
            </a:r>
          </a:p>
          <a:p>
            <a:pPr lvl="1"/>
            <a:r>
              <a:rPr lang="en-US" altLang="en-US" smtClean="0"/>
              <a:t>No copies needed</a:t>
            </a:r>
          </a:p>
          <a:p>
            <a:pPr lvl="1"/>
            <a:r>
              <a:rPr lang="en-US" altLang="en-US" smtClean="0"/>
              <a:t>File “rotated” after each loop iteration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2047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  <p:extLst>
      <p:ext uri="{BB962C8B-B14F-4D97-AF65-F5344CB8AC3E}">
        <p14:creationId xmlns:p14="http://schemas.microsoft.com/office/powerpoint/2010/main" val="397212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7169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Remember, II = number of cycles between the start of successive iterations</a:t>
            </a:r>
          </a:p>
          <a:p>
            <a:r>
              <a:rPr lang="en-US" altLang="en-US" smtClean="0"/>
              <a:t>Modulo scheduling requires a candidate II be selected before scheduling is attempted</a:t>
            </a:r>
          </a:p>
          <a:p>
            <a:pPr lvl="1"/>
            <a:r>
              <a:rPr lang="en-US" altLang="en-US" smtClean="0"/>
              <a:t>Try candidate II, see if it works</a:t>
            </a:r>
          </a:p>
          <a:p>
            <a:pPr lvl="1"/>
            <a:r>
              <a:rPr lang="en-US" altLang="en-US" smtClean="0"/>
              <a:t>If not, increase by 1, try again repeating until successful</a:t>
            </a:r>
          </a:p>
          <a:p>
            <a:r>
              <a:rPr lang="en-US" altLang="en-US" smtClean="0"/>
              <a:t>MII is a lower bound on the II</a:t>
            </a:r>
          </a:p>
          <a:p>
            <a:pPr lvl="1"/>
            <a:r>
              <a:rPr lang="en-US" altLang="en-US" smtClean="0"/>
              <a:t>MII = Max(ResMII, RecMII)</a:t>
            </a:r>
          </a:p>
          <a:p>
            <a:pPr lvl="1"/>
            <a:r>
              <a:rPr lang="en-US" altLang="en-US" smtClean="0"/>
              <a:t>ResMII = resource constrained MII</a:t>
            </a:r>
          </a:p>
          <a:p>
            <a:pPr lvl="2"/>
            <a:r>
              <a:rPr lang="en-US" altLang="en-US" smtClean="0"/>
              <a:t>Resource usage requirements of 1 iteration</a:t>
            </a:r>
          </a:p>
          <a:p>
            <a:pPr lvl="1"/>
            <a:r>
              <a:rPr lang="en-US" altLang="en-US" smtClean="0"/>
              <a:t>RecMII = recurrence constrained MII</a:t>
            </a:r>
          </a:p>
          <a:p>
            <a:pPr lvl="2"/>
            <a:r>
              <a:rPr lang="en-US" altLang="en-US" smtClean="0"/>
              <a:t>Latency of the circuits in the dependence graph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587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</p:spTree>
    <p:extLst>
      <p:ext uri="{BB962C8B-B14F-4D97-AF65-F5344CB8AC3E}">
        <p14:creationId xmlns:p14="http://schemas.microsoft.com/office/powerpoint/2010/main" val="2295306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34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</p:spTree>
    <p:extLst>
      <p:ext uri="{BB962C8B-B14F-4D97-AF65-F5344CB8AC3E}">
        <p14:creationId xmlns:p14="http://schemas.microsoft.com/office/powerpoint/2010/main" val="20069235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91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</a:t>
            </a:r>
            <a:r>
              <a:rPr lang="en-US" altLang="en-US" dirty="0" smtClean="0"/>
              <a:t>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78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 </a:t>
            </a:r>
            <a:r>
              <a:rPr lang="en-US" altLang="en-US" dirty="0" smtClean="0"/>
              <a:t>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Not a single Lstart any more</a:t>
            </a:r>
          </a:p>
          <a:p>
            <a:pPr lvl="1"/>
            <a:r>
              <a:rPr lang="en-US" altLang="en-US" smtClean="0"/>
              <a:t>1 per exit branch (Lstart is a vector!)</a:t>
            </a:r>
          </a:p>
          <a:p>
            <a:pPr lvl="1"/>
            <a:r>
              <a:rPr lang="en-US" altLang="en-US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60868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/>
              <a:t>Estart</a:t>
            </a:r>
            <a:r>
              <a:rPr lang="en-US" altLang="en-US" dirty="0"/>
              <a:t>	Lstart0	Lstart1</a:t>
            </a:r>
          </a:p>
          <a:p>
            <a:r>
              <a:rPr lang="en-US" altLang="en-US" dirty="0"/>
              <a:t>1	</a:t>
            </a:r>
            <a:r>
              <a:rPr lang="en-US" altLang="en-US" dirty="0" smtClean="0"/>
              <a:t>0</a:t>
            </a:r>
            <a:r>
              <a:rPr lang="en-US" altLang="en-US" dirty="0"/>
              <a:t>	</a:t>
            </a:r>
            <a:r>
              <a:rPr lang="en-US" altLang="en-US" dirty="0" smtClean="0"/>
              <a:t>0	0</a:t>
            </a:r>
            <a:endParaRPr lang="en-US" altLang="en-US" dirty="0"/>
          </a:p>
          <a:p>
            <a:r>
              <a:rPr lang="en-US" altLang="en-US" dirty="0"/>
              <a:t>2	</a:t>
            </a:r>
            <a:r>
              <a:rPr lang="en-US" altLang="en-US" dirty="0" smtClean="0"/>
              <a:t>1	2	1</a:t>
            </a:r>
            <a:endParaRPr lang="en-US" altLang="en-US" dirty="0"/>
          </a:p>
          <a:p>
            <a:r>
              <a:rPr lang="en-US" altLang="en-US" dirty="0"/>
              <a:t>3	</a:t>
            </a:r>
            <a:r>
              <a:rPr lang="en-US" altLang="en-US" dirty="0" smtClean="0"/>
              <a:t>2	-	2</a:t>
            </a:r>
            <a:endParaRPr lang="en-US" altLang="en-US" dirty="0"/>
          </a:p>
          <a:p>
            <a:r>
              <a:rPr lang="en-US" altLang="en-US" dirty="0"/>
              <a:t>4	</a:t>
            </a:r>
            <a:r>
              <a:rPr lang="en-US" altLang="en-US" dirty="0" smtClean="0"/>
              <a:t>3	3	4</a:t>
            </a:r>
            <a:endParaRPr lang="en-US" altLang="en-US" dirty="0"/>
          </a:p>
          <a:p>
            <a:r>
              <a:rPr lang="en-US" altLang="en-US" dirty="0"/>
              <a:t>5	</a:t>
            </a:r>
            <a:r>
              <a:rPr lang="en-US" altLang="en-US" dirty="0" smtClean="0"/>
              <a:t>3	-	3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6	</a:t>
            </a:r>
            <a:r>
              <a:rPr lang="en-US" altLang="en-US" dirty="0" smtClean="0"/>
              <a:t>5	-	5</a:t>
            </a:r>
          </a:p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- is invalid or infinity</a:t>
            </a:r>
            <a:endParaRPr lang="en-US" altLang="en-US" dirty="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1310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Operation </a:t>
            </a:r>
            <a:r>
              <a:rPr lang="en-US" altLang="en-US" dirty="0" smtClean="0"/>
              <a:t>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Priority – Dependence height and speculative yield</a:t>
            </a:r>
          </a:p>
          <a:p>
            <a:pPr lvl="1"/>
            <a:r>
              <a:rPr lang="en-US" altLang="en-US" dirty="0" smtClean="0"/>
              <a:t>Height from op to exit * probability of exit</a:t>
            </a:r>
          </a:p>
          <a:p>
            <a:pPr lvl="1"/>
            <a:r>
              <a:rPr lang="en-US" altLang="en-US" dirty="0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23526" y="3827917"/>
            <a:ext cx="552266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op	Lstart0	</a:t>
            </a:r>
            <a:r>
              <a:rPr lang="en-US" altLang="en-US" sz="1600" dirty="0" smtClean="0">
                <a:solidFill>
                  <a:srgbClr val="FF0000"/>
                </a:solidFill>
              </a:rPr>
              <a:t>Lstart1	Priority</a:t>
            </a:r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/>
              <a:t>1	</a:t>
            </a:r>
            <a:r>
              <a:rPr lang="en-US" altLang="en-US" sz="1600" dirty="0" smtClean="0"/>
              <a:t>0	0	.25(3-0+1) + .75(5-0+1)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5.5</a:t>
            </a:r>
            <a:endParaRPr lang="en-US" altLang="en-US" sz="1600" dirty="0"/>
          </a:p>
          <a:p>
            <a:r>
              <a:rPr lang="en-US" altLang="en-US" sz="1600" dirty="0"/>
              <a:t>2	</a:t>
            </a:r>
            <a:r>
              <a:rPr lang="en-US" altLang="en-US" sz="1600" dirty="0" smtClean="0"/>
              <a:t>2	1	.25(3-2+1) + .75(5-1+1) = 4.25</a:t>
            </a:r>
            <a:endParaRPr lang="en-US" altLang="en-US" sz="1600" dirty="0"/>
          </a:p>
          <a:p>
            <a:r>
              <a:rPr lang="en-US" altLang="en-US" sz="1600" dirty="0"/>
              <a:t>3	</a:t>
            </a:r>
            <a:r>
              <a:rPr lang="en-US" altLang="en-US" sz="1600" dirty="0" smtClean="0"/>
              <a:t>-	2	0 + .75(5-2+1) = 3</a:t>
            </a:r>
            <a:endParaRPr lang="en-US" altLang="en-US" sz="1600" dirty="0"/>
          </a:p>
          <a:p>
            <a:r>
              <a:rPr lang="en-US" altLang="en-US" sz="1600" dirty="0"/>
              <a:t>4	</a:t>
            </a:r>
            <a:r>
              <a:rPr lang="en-US" altLang="en-US" sz="1600" dirty="0" smtClean="0"/>
              <a:t>3	4	.25(3-3+1) + .75(5-4+1) = 1.75</a:t>
            </a:r>
            <a:endParaRPr lang="en-US" altLang="en-US" sz="1600" dirty="0"/>
          </a:p>
          <a:p>
            <a:r>
              <a:rPr lang="en-US" altLang="en-US" sz="1600" dirty="0"/>
              <a:t>5	</a:t>
            </a:r>
            <a:r>
              <a:rPr lang="en-US" altLang="en-US" sz="1600" dirty="0" smtClean="0"/>
              <a:t>-	3	0 + .75(5-3+1) = 2.25</a:t>
            </a:r>
            <a:endParaRPr lang="en-US" altLang="en-US" sz="1600" dirty="0"/>
          </a:p>
          <a:p>
            <a:r>
              <a:rPr lang="en-US" altLang="en-US" sz="1600" dirty="0"/>
              <a:t>6	</a:t>
            </a:r>
            <a:r>
              <a:rPr lang="en-US" altLang="en-US" sz="1600" dirty="0" smtClean="0"/>
              <a:t>-	5	0 + .75(5-5+1) = .75</a:t>
            </a:r>
            <a:endParaRPr lang="en-US" altLang="en-US" sz="1600" dirty="0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90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Priority(op) = </a:t>
            </a:r>
            <a:r>
              <a:rPr lang="en-US" altLang="en-US" dirty="0">
                <a:solidFill>
                  <a:schemeClr val="tx1"/>
                </a:solidFill>
              </a:rPr>
              <a:t>SUM</a:t>
            </a:r>
            <a:r>
              <a:rPr lang="en-US" altLang="en-US" dirty="0"/>
              <a:t>(</a:t>
            </a:r>
            <a:r>
              <a:rPr lang="en-US" altLang="en-US" dirty="0" err="1"/>
              <a:t>Probi</a:t>
            </a:r>
            <a:r>
              <a:rPr lang="en-US" altLang="en-US" dirty="0"/>
              <a:t> * (</a:t>
            </a:r>
            <a:r>
              <a:rPr lang="en-US" altLang="en-US" dirty="0" err="1" smtClean="0"/>
              <a:t>MAX_Lstarti</a:t>
            </a:r>
            <a:r>
              <a:rPr lang="en-US" altLang="en-US" dirty="0" smtClean="0"/>
              <a:t> </a:t>
            </a:r>
            <a:r>
              <a:rPr lang="en-US" altLang="en-US" dirty="0"/>
              <a:t>– </a:t>
            </a:r>
            <a:r>
              <a:rPr lang="en-US" altLang="en-US" dirty="0" err="1"/>
              <a:t>Lstarti</a:t>
            </a:r>
            <a:r>
              <a:rPr lang="en-US" altLang="en-US" dirty="0"/>
              <a:t>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  <p:extLst>
      <p:ext uri="{BB962C8B-B14F-4D97-AF65-F5344CB8AC3E}">
        <p14:creationId xmlns:p14="http://schemas.microsoft.com/office/powerpoint/2010/main" val="28466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6369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</a:t>
            </a:r>
            <a:r>
              <a:rPr lang="en-US" altLang="en-US" dirty="0" smtClean="0">
                <a:solidFill>
                  <a:schemeClr val="tx1"/>
                </a:solidFill>
              </a:rPr>
              <a:t>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* Need a better solution!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5096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Restriction 1a (register op)</a:t>
            </a:r>
          </a:p>
          <a:p>
            <a:pPr lvl="1"/>
            <a:r>
              <a:rPr lang="en-US" altLang="en-US" sz="1600" smtClean="0"/>
              <a:t>The destination of op is not in liveout(br)</a:t>
            </a:r>
          </a:p>
          <a:p>
            <a:pPr lvl="1"/>
            <a:r>
              <a:rPr lang="en-US" altLang="en-US" sz="1600" smtClean="0"/>
              <a:t>Wrongly kill a live value</a:t>
            </a:r>
          </a:p>
          <a:p>
            <a:r>
              <a:rPr lang="en-US" altLang="en-US" sz="1800" smtClean="0"/>
              <a:t>Restriction 1b (memory op)</a:t>
            </a:r>
          </a:p>
          <a:p>
            <a:pPr lvl="1"/>
            <a:r>
              <a:rPr lang="en-US" altLang="en-US" sz="1600" smtClean="0"/>
              <a:t>Op does not modify the memory</a:t>
            </a:r>
          </a:p>
          <a:p>
            <a:pPr lvl="1"/>
            <a:r>
              <a:rPr lang="en-US" altLang="en-US" sz="1600" smtClean="0"/>
              <a:t>Actually live memory is what matters, but that is often too hard to determine</a:t>
            </a:r>
          </a:p>
          <a:p>
            <a:r>
              <a:rPr lang="en-US" altLang="en-US" sz="1800" smtClean="0"/>
              <a:t>Restriction 2</a:t>
            </a:r>
          </a:p>
          <a:p>
            <a:pPr lvl="1"/>
            <a:r>
              <a:rPr lang="en-US" altLang="en-US" sz="1600" smtClean="0"/>
              <a:t>Op must not cause an exception that may terminate the program execution when br is taken</a:t>
            </a:r>
          </a:p>
          <a:p>
            <a:pPr lvl="1"/>
            <a:r>
              <a:rPr lang="en-US" altLang="en-US" sz="1600" smtClean="0"/>
              <a:t>Op is executed more often than it is supposed to (</a:t>
            </a:r>
            <a:r>
              <a:rPr lang="en-US" altLang="en-US" sz="1600" u="sng" smtClean="0"/>
              <a:t>speculated</a:t>
            </a:r>
            <a:r>
              <a:rPr lang="en-US" altLang="en-US" sz="1600" smtClean="0"/>
              <a:t>)</a:t>
            </a:r>
          </a:p>
          <a:p>
            <a:pPr lvl="1"/>
            <a:r>
              <a:rPr lang="en-US" altLang="en-US" sz="1600" smtClean="0"/>
              <a:t>Page fault or cache miss are ok</a:t>
            </a:r>
          </a:p>
          <a:p>
            <a:r>
              <a:rPr lang="en-US" altLang="en-US" sz="1800" smtClean="0"/>
              <a:t>Insert control dep when either restriction is violated</a:t>
            </a:r>
          </a:p>
          <a:p>
            <a:pPr lvl="1"/>
            <a:endParaRPr lang="en-US" altLang="en-US" sz="1600" smtClean="0"/>
          </a:p>
          <a:p>
            <a:pPr lvl="1"/>
            <a:endParaRPr lang="en-US" altLang="en-US" sz="1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61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Same restriction as before, destination of op is not liveout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Duplicate operation along both directions of branch if destination is liveout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Part of the philosphy of superblocks is no compensation code inseration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smtClean="0"/>
          </a:p>
          <a:p>
            <a:pPr lvl="1"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4934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12187</TotalTime>
  <Words>3978</Words>
  <Application>Microsoft Office PowerPoint</Application>
  <PresentationFormat>Custom</PresentationFormat>
  <Paragraphs>859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12 Superblock Scheduling, Intro to Modulo Scheduling</vt:lpstr>
      <vt:lpstr>Announcements &amp; Reading Material</vt:lpstr>
      <vt:lpstr>From Last Time: Generalize Beyond a Basic Block</vt:lpstr>
      <vt:lpstr>From Last Time: Lstart in a Superblock</vt:lpstr>
      <vt:lpstr>From Last Time: 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Class Problem</vt:lpstr>
      <vt:lpstr>Relaxing Code Motion Restrictions</vt:lpstr>
      <vt:lpstr>Restricted Speculation Model</vt:lpstr>
      <vt:lpstr>General Speculation Model</vt:lpstr>
      <vt:lpstr>Programming Implications of General Spec</vt:lpstr>
      <vt:lpstr>Class Problem</vt:lpstr>
      <vt:lpstr>Class Problem - Solution</vt:lpstr>
      <vt:lpstr>Change Focus to Scheduling Loops</vt:lpstr>
      <vt:lpstr>Basic Approach – List Schedule the Loop Body</vt:lpstr>
      <vt:lpstr>Unroll Then Schedule Larger Body</vt:lpstr>
      <vt:lpstr>Problems With Unrolling</vt:lpstr>
      <vt:lpstr>Overlap Iterations Using Pipelining</vt:lpstr>
      <vt:lpstr>A Software Pipeline</vt:lpstr>
      <vt:lpstr>Creating Software Pipelines</vt:lpstr>
      <vt:lpstr>Creating Software Pipelines (2)</vt:lpstr>
      <vt:lpstr>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  <vt:lpstr>Minimum Initiation Interval (MII)</vt:lpstr>
      <vt:lpstr>ResMII</vt:lpstr>
      <vt:lpstr>ResMII Example</vt:lpstr>
      <vt:lpstr>RecMII</vt:lpstr>
      <vt:lpstr>RecMII Example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256</cp:revision>
  <cp:lastPrinted>2001-10-18T06:50:13Z</cp:lastPrinted>
  <dcterms:created xsi:type="dcterms:W3CDTF">1999-01-24T07:45:10Z</dcterms:created>
  <dcterms:modified xsi:type="dcterms:W3CDTF">2021-10-11T02:02:29Z</dcterms:modified>
</cp:coreProperties>
</file>