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08" r:id="rId3"/>
    <p:sldId id="554" r:id="rId4"/>
    <p:sldId id="555" r:id="rId5"/>
    <p:sldId id="595" r:id="rId6"/>
    <p:sldId id="596" r:id="rId7"/>
    <p:sldId id="597" r:id="rId8"/>
    <p:sldId id="573" r:id="rId9"/>
    <p:sldId id="574" r:id="rId10"/>
    <p:sldId id="575" r:id="rId11"/>
    <p:sldId id="610" r:id="rId12"/>
    <p:sldId id="576" r:id="rId13"/>
    <p:sldId id="577" r:id="rId14"/>
    <p:sldId id="578" r:id="rId15"/>
    <p:sldId id="579" r:id="rId16"/>
    <p:sldId id="580" r:id="rId17"/>
    <p:sldId id="581" r:id="rId18"/>
    <p:sldId id="609" r:id="rId19"/>
    <p:sldId id="582" r:id="rId20"/>
    <p:sldId id="583" r:id="rId21"/>
    <p:sldId id="584" r:id="rId22"/>
    <p:sldId id="585" r:id="rId23"/>
    <p:sldId id="586" r:id="rId24"/>
    <p:sldId id="600" r:id="rId25"/>
    <p:sldId id="601" r:id="rId26"/>
    <p:sldId id="602" r:id="rId27"/>
    <p:sldId id="603" r:id="rId28"/>
    <p:sldId id="604" r:id="rId29"/>
    <p:sldId id="605" r:id="rId30"/>
    <p:sldId id="606" r:id="rId31"/>
    <p:sldId id="607" r:id="rId32"/>
    <p:sldId id="608" r:id="rId33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CBCB"/>
    <a:srgbClr val="00FFFF"/>
    <a:srgbClr val="CCECFF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5.xml"/><Relationship Id="rId1" Type="http://schemas.openxmlformats.org/officeDocument/2006/relationships/slide" Target="slides/slide24.xml"/><Relationship Id="rId6" Type="http://schemas.openxmlformats.org/officeDocument/2006/relationships/slide" Target="slides/slide31.xml"/><Relationship Id="rId5" Type="http://schemas.openxmlformats.org/officeDocument/2006/relationships/slide" Target="slides/slide30.xml"/><Relationship Id="rId4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BB4B6D7-E076-4388-B412-212100DEB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8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53F103-2CDC-4648-ACCA-045D6E300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0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A3C01A5-C0A3-4A9B-999E-E2B83211F186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066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68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B428016-6F55-408F-90D2-EB9F50AB81F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11</a:t>
            </a:r>
            <a:br>
              <a:rPr lang="en-US" altLang="en-US" sz="4800" dirty="0" smtClean="0"/>
            </a:br>
            <a:r>
              <a:rPr lang="en-US" altLang="en-US" sz="4800" dirty="0" smtClean="0"/>
              <a:t>Instruction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October </a:t>
            </a:r>
            <a:r>
              <a:rPr lang="en-US" altLang="en-US" i="1" dirty="0"/>
              <a:t>6</a:t>
            </a:r>
            <a:r>
              <a:rPr lang="en-US" altLang="en-US" i="1" dirty="0" smtClean="0"/>
              <a:t>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- Answer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Node	</a:t>
            </a:r>
            <a:r>
              <a:rPr lang="en-US" altLang="en-US" dirty="0" err="1"/>
              <a:t>Estart</a:t>
            </a:r>
            <a:r>
              <a:rPr lang="en-US" altLang="en-US" dirty="0"/>
              <a:t>	</a:t>
            </a:r>
            <a:r>
              <a:rPr lang="en-US" altLang="en-US" dirty="0" err="1"/>
              <a:t>Lstart</a:t>
            </a:r>
            <a:r>
              <a:rPr lang="en-US" altLang="en-US" dirty="0"/>
              <a:t>	Slack</a:t>
            </a:r>
          </a:p>
          <a:p>
            <a:r>
              <a:rPr lang="en-US" altLang="en-US" dirty="0" smtClean="0"/>
              <a:t>1	0	0	0</a:t>
            </a:r>
            <a:endParaRPr lang="en-US" altLang="en-US" dirty="0"/>
          </a:p>
          <a:p>
            <a:r>
              <a:rPr lang="en-US" altLang="en-US" dirty="0" smtClean="0"/>
              <a:t>2	1	2	2</a:t>
            </a:r>
            <a:endParaRPr lang="en-US" altLang="en-US" dirty="0"/>
          </a:p>
          <a:p>
            <a:r>
              <a:rPr lang="en-US" altLang="en-US" dirty="0" smtClean="0"/>
              <a:t>3	2	2	0</a:t>
            </a:r>
            <a:endParaRPr lang="en-US" altLang="en-US" dirty="0"/>
          </a:p>
          <a:p>
            <a:r>
              <a:rPr lang="en-US" altLang="en-US" dirty="0" smtClean="0"/>
              <a:t>4	0	3	3</a:t>
            </a:r>
            <a:endParaRPr lang="en-US" altLang="en-US" dirty="0"/>
          </a:p>
          <a:p>
            <a:r>
              <a:rPr lang="en-US" altLang="en-US" dirty="0" smtClean="0"/>
              <a:t>5	4	5	1</a:t>
            </a:r>
            <a:endParaRPr lang="en-US" altLang="en-US" dirty="0"/>
          </a:p>
          <a:p>
            <a:r>
              <a:rPr lang="en-US" altLang="en-US" dirty="0" smtClean="0"/>
              <a:t>6	4	4	0</a:t>
            </a:r>
            <a:endParaRPr lang="en-US" altLang="en-US" dirty="0"/>
          </a:p>
          <a:p>
            <a:r>
              <a:rPr lang="en-US" altLang="en-US" dirty="0" smtClean="0"/>
              <a:t>7	5	6	1</a:t>
            </a:r>
            <a:endParaRPr lang="en-US" altLang="en-US" dirty="0"/>
          </a:p>
          <a:p>
            <a:r>
              <a:rPr lang="en-US" altLang="en-US" dirty="0" smtClean="0"/>
              <a:t>8	7	7	0</a:t>
            </a:r>
            <a:endParaRPr lang="en-US" altLang="en-US" dirty="0"/>
          </a:p>
          <a:p>
            <a:r>
              <a:rPr lang="en-US" altLang="en-US" dirty="0" smtClean="0"/>
              <a:t>9	8	8	0</a:t>
            </a:r>
            <a:endParaRPr lang="en-US" altLang="en-US" dirty="0"/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2686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Critical path(s) </a:t>
            </a:r>
            <a:r>
              <a:rPr lang="en-US" altLang="en-US" dirty="0" smtClean="0"/>
              <a:t>= 1,3,6,8,9 </a:t>
            </a:r>
            <a:endParaRPr lang="en-US" altLang="en-US" dirty="0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6360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Need a mechanism to decide which ops to schedule first (when you have multiple choices)</a:t>
            </a:r>
          </a:p>
          <a:p>
            <a:r>
              <a:rPr lang="en-US" altLang="en-US" smtClean="0"/>
              <a:t>Common priority functions</a:t>
            </a:r>
          </a:p>
          <a:p>
            <a:pPr lvl="1"/>
            <a:r>
              <a:rPr lang="en-US" altLang="en-US" smtClean="0"/>
              <a:t>Height – Distance from exit node</a:t>
            </a:r>
          </a:p>
          <a:p>
            <a:pPr lvl="2"/>
            <a:r>
              <a:rPr lang="en-US" altLang="en-US" smtClean="0"/>
              <a:t>Give priority to amount of work left to do</a:t>
            </a:r>
          </a:p>
          <a:p>
            <a:pPr lvl="1"/>
            <a:r>
              <a:rPr lang="en-US" altLang="en-US" smtClean="0"/>
              <a:t>Slackness – inversely proportional to slack</a:t>
            </a:r>
          </a:p>
          <a:p>
            <a:pPr lvl="2"/>
            <a:r>
              <a:rPr lang="en-US" altLang="en-US" smtClean="0"/>
              <a:t>Give priority to ops on the critical path</a:t>
            </a:r>
          </a:p>
          <a:p>
            <a:pPr lvl="1"/>
            <a:r>
              <a:rPr lang="en-US" altLang="en-US" smtClean="0"/>
              <a:t>Register use – priority to nodes with more source operands and fewer destination operands</a:t>
            </a:r>
          </a:p>
          <a:p>
            <a:pPr lvl="2"/>
            <a:r>
              <a:rPr lang="en-US" altLang="en-US" smtClean="0"/>
              <a:t>Reduces number of live registers </a:t>
            </a:r>
          </a:p>
          <a:p>
            <a:pPr lvl="1"/>
            <a:r>
              <a:rPr lang="en-US" altLang="en-US" smtClean="0"/>
              <a:t>Uncover – high priority to nodes with many children</a:t>
            </a:r>
          </a:p>
          <a:p>
            <a:pPr lvl="2"/>
            <a:r>
              <a:rPr lang="en-US" altLang="en-US" smtClean="0"/>
              <a:t>Frees up more nodes</a:t>
            </a:r>
          </a:p>
          <a:p>
            <a:pPr lvl="1"/>
            <a:r>
              <a:rPr lang="en-US" altLang="en-US" smtClean="0"/>
              <a:t>Original order – when all else fails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Height-Based Priority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Height-based is the most common</a:t>
            </a:r>
          </a:p>
          <a:p>
            <a:pPr lvl="1"/>
            <a:r>
              <a:rPr lang="en-US" altLang="en-US" smtClean="0"/>
              <a:t>priority(op) = MaxLstart – Lstart(op) + 1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5052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191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6482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7338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267200" y="3048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3657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4343400" y="3657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3657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4343400" y="4419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495800" y="5181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672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102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62400" y="4416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429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862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343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419600" y="4495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27525" y="2601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4958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95800" y="4035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0" y="4797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2004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9530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537325" y="3086100"/>
            <a:ext cx="1327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priority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  <a:p>
            <a:r>
              <a:rPr lang="en-US" altLang="en-US"/>
              <a:t>8	</a:t>
            </a:r>
          </a:p>
          <a:p>
            <a:r>
              <a:rPr lang="en-US" altLang="en-US"/>
              <a:t>9	</a:t>
            </a:r>
          </a:p>
          <a:p>
            <a:r>
              <a:rPr lang="en-US" altLang="en-US"/>
              <a:t>10	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267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40386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4495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5788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724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648200" y="6169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657600" y="3657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51054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2667000" y="2587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429000" y="2971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4876800" y="541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10200" y="5102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4290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876800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934200" y="3048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629400" y="3429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Scheduling (aka Cycle Scheduler)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Build dependence graph, calculate priority</a:t>
            </a:r>
          </a:p>
          <a:p>
            <a:r>
              <a:rPr lang="en-US" altLang="en-US" smtClean="0"/>
              <a:t>Add all ops to UNSCHEDULED set</a:t>
            </a:r>
          </a:p>
          <a:p>
            <a:r>
              <a:rPr lang="en-US" altLang="en-US" smtClean="0"/>
              <a:t>time = -1</a:t>
            </a:r>
          </a:p>
          <a:p>
            <a:r>
              <a:rPr lang="en-US" altLang="en-US" smtClean="0"/>
              <a:t>while (UNSCHEDULED is not empty)</a:t>
            </a:r>
          </a:p>
          <a:p>
            <a:pPr lvl="1"/>
            <a:r>
              <a:rPr lang="en-US" altLang="en-US" smtClean="0"/>
              <a:t>time++</a:t>
            </a:r>
          </a:p>
          <a:p>
            <a:pPr lvl="1"/>
            <a:r>
              <a:rPr lang="en-US" altLang="en-US" smtClean="0"/>
              <a:t>READY = UNSCHEDULED ops whose incoming dependences have been satisfied</a:t>
            </a:r>
          </a:p>
          <a:p>
            <a:pPr lvl="1"/>
            <a:r>
              <a:rPr lang="en-US" altLang="en-US" smtClean="0"/>
              <a:t>Sort READY using priority function</a:t>
            </a:r>
          </a:p>
          <a:p>
            <a:pPr lvl="1"/>
            <a:r>
              <a:rPr lang="en-US" altLang="en-US" smtClean="0"/>
              <a:t>For each op in READY (highest to lowest priority)</a:t>
            </a:r>
          </a:p>
          <a:p>
            <a:pPr lvl="2"/>
            <a:r>
              <a:rPr lang="en-US" altLang="en-US" smtClean="0"/>
              <a:t>op can be scheduled at current time? (are the resources free?)</a:t>
            </a:r>
          </a:p>
          <a:p>
            <a:pPr lvl="3"/>
            <a:r>
              <a:rPr lang="en-US" altLang="en-US" smtClean="0"/>
              <a:t>Yes, schedule it, op.issue_time = time</a:t>
            </a:r>
          </a:p>
          <a:p>
            <a:pPr lvl="4"/>
            <a:r>
              <a:rPr lang="en-US" altLang="en-US" smtClean="0"/>
              <a:t>Mark resources busy in RU_map relative to issue time</a:t>
            </a:r>
          </a:p>
          <a:p>
            <a:pPr lvl="4"/>
            <a:r>
              <a:rPr lang="en-US" altLang="en-US" smtClean="0"/>
              <a:t>Remove op from UNSCHEDULED/READY sets</a:t>
            </a:r>
          </a:p>
          <a:p>
            <a:pPr lvl="3"/>
            <a:r>
              <a:rPr lang="en-US" altLang="en-US" smtClean="0"/>
              <a:t>No, continue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Cycle Scheduling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84473" y="1600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03473" y="21336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7432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3m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5m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19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8956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276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4384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362200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895600" y="2667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86000" y="3276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86000" y="3276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971800" y="4038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242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622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2663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200400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5908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0574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5146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1800" y="3425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0" y="4114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955925" y="2220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7526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242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124200" y="3654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200400" y="4416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981200" y="5181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81400" y="5178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28956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6670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31242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743200" y="5407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352800" y="5559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5788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286000" y="3276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37338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7m</a:t>
            </a:r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295400" y="2206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2057400" y="2590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505200" y="5029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038600" y="4721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0574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5052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670473" y="16002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289473" y="2133600"/>
            <a:ext cx="18582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</a:t>
            </a:r>
            <a:r>
              <a:rPr lang="en-US" altLang="en-US" dirty="0" smtClean="0"/>
              <a:t>  Instructions</a:t>
            </a:r>
            <a:endParaRPr lang="en-US" altLang="en-US" dirty="0"/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62000" y="3886200"/>
            <a:ext cx="1027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op   priority</a:t>
            </a:r>
          </a:p>
          <a:p>
            <a:r>
              <a:rPr lang="en-US" altLang="en-US" sz="1400"/>
              <a:t>1	8</a:t>
            </a:r>
          </a:p>
          <a:p>
            <a:r>
              <a:rPr lang="en-US" altLang="en-US" sz="1400"/>
              <a:t>2	9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5</a:t>
            </a:r>
          </a:p>
          <a:p>
            <a:r>
              <a:rPr lang="en-US" altLang="en-US" sz="1400"/>
              <a:t>6	3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2</a:t>
            </a:r>
          </a:p>
          <a:p>
            <a:r>
              <a:rPr lang="en-US" altLang="en-US" sz="1400"/>
              <a:t>9	2</a:t>
            </a:r>
          </a:p>
          <a:p>
            <a:r>
              <a:rPr lang="en-US" altLang="en-US" sz="1400"/>
              <a:t>10	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62000" y="3889375"/>
            <a:ext cx="10668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844723" y="1676400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32650" y="1665288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5671919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</a:t>
            </a:r>
          </a:p>
          <a:p>
            <a:r>
              <a:rPr lang="en-US" dirty="0" smtClean="0"/>
              <a:t>Ready = </a:t>
            </a:r>
            <a:endParaRPr lang="en-US" dirty="0"/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3559" y="1477797"/>
            <a:ext cx="32124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</a:rPr>
              <a:t>Processor: </a:t>
            </a:r>
            <a:r>
              <a:rPr lang="en-US" altLang="en-US" sz="1400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ALU = 1 cycle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Scheduling (Operation Scheduler)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Build dependence graph, calculate priority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Add all ops to UNSCHEDULED set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while (UNSCHEDULED not empty)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op = operation in UNSCHEDULED with highest priority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 time = estart to some deadline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Op can be scheduled at current time? (are resources free?)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Yes, schedule it, op.issue_time = time</a:t>
            </a:r>
          </a:p>
          <a:p>
            <a:pPr lvl="4">
              <a:lnSpc>
                <a:spcPct val="90000"/>
              </a:lnSpc>
            </a:pPr>
            <a:r>
              <a:rPr lang="en-US" altLang="en-US" smtClean="0"/>
              <a:t>Mark resources busy in RU_map relative to issue time</a:t>
            </a:r>
          </a:p>
          <a:p>
            <a:pPr lvl="4">
              <a:lnSpc>
                <a:spcPct val="90000"/>
              </a:lnSpc>
            </a:pPr>
            <a:r>
              <a:rPr lang="en-US" altLang="en-US" smtClean="0"/>
              <a:t>Remove op from UNSCHEDULED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No, continue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Deadline reached w/o scheduling op? (could not be scheduled)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Yes, unplace all conflicting ops at op.estart, add them to UNSCHEDULED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Schedule op at estart</a:t>
            </a:r>
          </a:p>
          <a:p>
            <a:pPr lvl="4">
              <a:lnSpc>
                <a:spcPct val="90000"/>
              </a:lnSpc>
            </a:pPr>
            <a:r>
              <a:rPr lang="en-US" altLang="en-US" smtClean="0"/>
              <a:t>Mark resources busy in RU_map relative to issue time</a:t>
            </a:r>
          </a:p>
          <a:p>
            <a:pPr lvl="4">
              <a:lnSpc>
                <a:spcPct val="90000"/>
              </a:lnSpc>
            </a:pPr>
            <a:r>
              <a:rPr lang="en-US" altLang="en-US" smtClean="0"/>
              <a:t>Remove op from UNSCHEDULED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– Operation Scheduling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Processor: </a:t>
            </a:r>
            <a:r>
              <a:rPr lang="en-US" altLang="en-US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246933" y="1524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865933" y="20574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32933" y="15240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7151933" y="2057400"/>
            <a:ext cx="18004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</a:t>
            </a:r>
            <a:r>
              <a:rPr lang="en-US" altLang="en-US" dirty="0" smtClean="0"/>
              <a:t>Instructions</a:t>
            </a:r>
            <a:endParaRPr lang="en-US" altLang="en-US" dirty="0"/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7180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0802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5476188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</a:t>
            </a:r>
          </a:p>
          <a:p>
            <a:r>
              <a:rPr lang="en-US" dirty="0" smtClean="0"/>
              <a:t>Ready =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smtClean="0"/>
              <a:t>Homework Problem – Answer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Processor: </a:t>
            </a:r>
            <a:r>
              <a:rPr lang="en-US" altLang="en-US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060950" y="347662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4648200" y="3744913"/>
            <a:ext cx="183832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time  ALU  MEM</a:t>
            </a:r>
          </a:p>
          <a:p>
            <a:r>
              <a:rPr lang="en-US" altLang="en-US">
                <a:solidFill>
                  <a:srgbClr val="FF0000"/>
                </a:solidFill>
              </a:rPr>
              <a:t>0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1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2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3          X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4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5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6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7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8          X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7315200" y="35083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34200" y="3744913"/>
            <a:ext cx="21980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Time	</a:t>
            </a:r>
            <a:r>
              <a:rPr lang="en-US" altLang="en-US" dirty="0" smtClean="0">
                <a:solidFill>
                  <a:srgbClr val="FF0000"/>
                </a:solidFill>
              </a:rPr>
              <a:t>Instructions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0	2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	4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3	3, 9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4	6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5	7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6	5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7	8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8	10</a:t>
            </a:r>
          </a:p>
        </p:txBody>
      </p:sp>
      <p:sp>
        <p:nvSpPr>
          <p:cNvPr id="16433" name="TextBox 1"/>
          <p:cNvSpPr txBox="1">
            <a:spLocks noChangeArrowheads="1"/>
          </p:cNvSpPr>
          <p:nvPr/>
        </p:nvSpPr>
        <p:spPr bwMode="auto">
          <a:xfrm>
            <a:off x="5410200" y="1395413"/>
            <a:ext cx="15716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Op	priority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	6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2	7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3	4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4	5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5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6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7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8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9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10	1</a:t>
            </a:r>
          </a:p>
        </p:txBody>
      </p:sp>
    </p:spTree>
    <p:extLst>
      <p:ext uri="{BB962C8B-B14F-4D97-AF65-F5344CB8AC3E}">
        <p14:creationId xmlns:p14="http://schemas.microsoft.com/office/powerpoint/2010/main" val="2088070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Superblock </a:t>
            </a:r>
          </a:p>
          <a:p>
            <a:pPr lvl="1"/>
            <a:r>
              <a:rPr lang="en-US" altLang="en-US" smtClean="0"/>
              <a:t>Single entry</a:t>
            </a:r>
          </a:p>
          <a:p>
            <a:pPr lvl="1"/>
            <a:r>
              <a:rPr lang="en-US" altLang="en-US" smtClean="0"/>
              <a:t>Multiple exits (side exits)</a:t>
            </a:r>
          </a:p>
          <a:p>
            <a:pPr lvl="1"/>
            <a:r>
              <a:rPr lang="en-US" altLang="en-US" smtClean="0"/>
              <a:t>No side entries</a:t>
            </a:r>
          </a:p>
          <a:p>
            <a:r>
              <a:rPr lang="en-US" altLang="en-US" smtClean="0"/>
              <a:t>Schedule just like a BB</a:t>
            </a:r>
          </a:p>
          <a:p>
            <a:pPr lvl="1"/>
            <a:r>
              <a:rPr lang="en-US" altLang="en-US" smtClean="0"/>
              <a:t>Priority calculations needs change</a:t>
            </a:r>
          </a:p>
          <a:p>
            <a:pPr lvl="1"/>
            <a:r>
              <a:rPr lang="en-US" altLang="en-US" smtClean="0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Next </a:t>
            </a:r>
            <a:r>
              <a:rPr lang="en-US" altLang="en-US" sz="2000" dirty="0" smtClean="0"/>
              <a:t>lecture, </a:t>
            </a:r>
            <a:r>
              <a:rPr lang="en-US" altLang="en-US" sz="2000" dirty="0" smtClean="0"/>
              <a:t>Monday Oct 11, will be only on Zoom at the </a:t>
            </a:r>
            <a:r>
              <a:rPr lang="en-US" altLang="en-US" sz="2000" smtClean="0"/>
              <a:t>usual time</a:t>
            </a:r>
            <a:endParaRPr lang="en-US" altLang="en-US" sz="2000" dirty="0" smtClean="0"/>
          </a:p>
          <a:p>
            <a:r>
              <a:rPr lang="en-US" altLang="en-US" sz="2000" dirty="0" smtClean="0"/>
              <a:t>HW </a:t>
            </a:r>
            <a:r>
              <a:rPr lang="en-US" altLang="en-US" sz="2000" dirty="0" smtClean="0"/>
              <a:t>2 – Due Friday at midnight!</a:t>
            </a:r>
          </a:p>
          <a:p>
            <a:pPr lvl="1"/>
            <a:r>
              <a:rPr lang="en-US" altLang="en-US" sz="1600" dirty="0" smtClean="0">
                <a:sym typeface="Wingdings" panose="05000000000000000000" pitchFamily="2" charset="2"/>
              </a:rPr>
              <a:t>Talk to </a:t>
            </a:r>
            <a:r>
              <a:rPr lang="en-US" altLang="en-US" sz="1600" dirty="0" err="1" smtClean="0">
                <a:sym typeface="Wingdings" panose="05000000000000000000" pitchFamily="2" charset="2"/>
              </a:rPr>
              <a:t>Ze</a:t>
            </a:r>
            <a:r>
              <a:rPr lang="en-US" altLang="en-US" sz="1600" dirty="0" smtClean="0">
                <a:sym typeface="Wingdings" panose="05000000000000000000" pitchFamily="2" charset="2"/>
              </a:rPr>
              <a:t> &amp; </a:t>
            </a:r>
            <a:r>
              <a:rPr lang="en-US" altLang="en-US" sz="1600" dirty="0" err="1" smtClean="0">
                <a:sym typeface="Wingdings" panose="05000000000000000000" pitchFamily="2" charset="2"/>
              </a:rPr>
              <a:t>Yunjie</a:t>
            </a:r>
            <a:r>
              <a:rPr lang="en-US" altLang="en-US" sz="1600" dirty="0" smtClean="0">
                <a:sym typeface="Wingdings" panose="05000000000000000000" pitchFamily="2" charset="2"/>
              </a:rPr>
              <a:t> for last minute help</a:t>
            </a:r>
            <a:endParaRPr lang="en-US" altLang="en-US" sz="1600" dirty="0" smtClean="0"/>
          </a:p>
          <a:p>
            <a:r>
              <a:rPr lang="en-US" altLang="en-US" sz="2000" dirty="0" smtClean="0"/>
              <a:t>Project discussion meetings</a:t>
            </a:r>
          </a:p>
          <a:p>
            <a:pPr lvl="1"/>
            <a:r>
              <a:rPr lang="en-US" altLang="en-US" sz="1600" dirty="0" smtClean="0"/>
              <a:t>No class Oct 18 (Fall Break), 20, 25</a:t>
            </a:r>
          </a:p>
          <a:p>
            <a:pPr lvl="1"/>
            <a:r>
              <a:rPr lang="en-US" altLang="en-US" sz="1600" dirty="0" smtClean="0"/>
              <a:t>Each group meets 10 mins with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/</a:t>
            </a:r>
            <a:r>
              <a:rPr lang="en-US" altLang="en-US" sz="1600" dirty="0" err="1" smtClean="0"/>
              <a:t>Ze</a:t>
            </a:r>
            <a:r>
              <a:rPr lang="en-US" altLang="en-US" sz="1600" dirty="0" smtClean="0"/>
              <a:t> and I, signup next week for timeslot</a:t>
            </a:r>
          </a:p>
          <a:p>
            <a:pPr lvl="1"/>
            <a:r>
              <a:rPr lang="en-US" altLang="en-US" sz="1600" dirty="0" smtClean="0"/>
              <a:t>Action item</a:t>
            </a:r>
          </a:p>
          <a:p>
            <a:pPr lvl="2"/>
            <a:r>
              <a:rPr lang="en-US" altLang="en-US" sz="1400" dirty="0" smtClean="0"/>
              <a:t>Need to identify group members</a:t>
            </a:r>
          </a:p>
          <a:p>
            <a:pPr lvl="2"/>
            <a:r>
              <a:rPr lang="en-US" altLang="en-US" sz="14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400" dirty="0" smtClean="0"/>
              <a:t>Think about project areas that you want to work on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600" dirty="0" smtClean="0">
                <a:cs typeface="Arial" panose="020B0604020202020204" pitchFamily="34" charset="0"/>
              </a:rPr>
              <a:t>“The Importance of </a:t>
            </a:r>
            <a:r>
              <a:rPr lang="en-US" altLang="en-US" sz="1600" dirty="0" err="1" smtClean="0">
                <a:cs typeface="Arial" panose="020B0604020202020204" pitchFamily="34" charset="0"/>
              </a:rPr>
              <a:t>Prepass</a:t>
            </a:r>
            <a:r>
              <a:rPr lang="en-US" altLang="en-US" sz="1600" dirty="0" smtClean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600" dirty="0" err="1" smtClean="0">
                <a:cs typeface="Arial" panose="020B0604020202020204" pitchFamily="34" charset="0"/>
              </a:rPr>
              <a:t>Superpipelined</a:t>
            </a:r>
            <a:r>
              <a:rPr lang="en-US" altLang="en-US" sz="1600" dirty="0" smtClean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600" dirty="0" smtClean="0"/>
          </a:p>
          <a:p>
            <a:r>
              <a:rPr lang="en-US" altLang="en-US" sz="2000" dirty="0" smtClean="0"/>
              <a:t>Next class </a:t>
            </a:r>
          </a:p>
          <a:p>
            <a:pPr lvl="1"/>
            <a:r>
              <a:rPr lang="en-US" altLang="en-US" sz="1600" dirty="0" smtClean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</a:t>
            </a:r>
            <a:r>
              <a:rPr lang="en-US" altLang="en-US" sz="1600" dirty="0" smtClean="0">
                <a:solidFill>
                  <a:srgbClr val="000000"/>
                </a:solidFill>
              </a:rPr>
              <a:t>.</a:t>
            </a:r>
            <a:endParaRPr lang="en-US" altLang="en-US" sz="16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Not a single Lstart any more</a:t>
            </a:r>
          </a:p>
          <a:p>
            <a:pPr lvl="1"/>
            <a:r>
              <a:rPr lang="en-US" altLang="en-US" smtClean="0"/>
              <a:t>1 per exit branch (Lstart is a vector!)</a:t>
            </a:r>
          </a:p>
          <a:p>
            <a:pPr lvl="1"/>
            <a:r>
              <a:rPr lang="en-US" altLang="en-US" smtClean="0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Dependence height and speculative yield</a:t>
            </a:r>
          </a:p>
          <a:p>
            <a:pPr lvl="1"/>
            <a:r>
              <a:rPr lang="en-US" altLang="en-US" smtClean="0"/>
              <a:t>Height from op to exit * probability of exit</a:t>
            </a:r>
          </a:p>
          <a:p>
            <a:pPr lvl="1"/>
            <a:r>
              <a:rPr lang="en-US" altLang="en-US" smtClean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4163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Lstart0	Lstart1 Priority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77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Priority(op) = </a:t>
            </a:r>
            <a:r>
              <a:rPr lang="en-US" altLang="en-US">
                <a:solidFill>
                  <a:schemeClr val="tx1"/>
                </a:solidFill>
              </a:rPr>
              <a:t>SUM</a:t>
            </a:r>
            <a:r>
              <a:rPr lang="en-US" altLang="en-US"/>
              <a:t>(Probi * (MAX_Lstart – Lstarti(op)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</a:t>
            </a:r>
            <a:r>
              <a:rPr lang="en-US" altLang="en-US" dirty="0" smtClean="0">
                <a:solidFill>
                  <a:schemeClr val="tx1"/>
                </a:solidFill>
              </a:rPr>
              <a:t>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* Need a better solution!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Restriction 1a (register op)</a:t>
            </a:r>
          </a:p>
          <a:p>
            <a:pPr lvl="1"/>
            <a:r>
              <a:rPr lang="en-US" altLang="en-US" sz="1600" smtClean="0"/>
              <a:t>The destination of op is not in liveout(br)</a:t>
            </a:r>
          </a:p>
          <a:p>
            <a:pPr lvl="1"/>
            <a:r>
              <a:rPr lang="en-US" altLang="en-US" sz="1600" smtClean="0"/>
              <a:t>Wrongly kill a live value</a:t>
            </a:r>
          </a:p>
          <a:p>
            <a:r>
              <a:rPr lang="en-US" altLang="en-US" sz="1800" smtClean="0"/>
              <a:t>Restriction 1b (memory op)</a:t>
            </a:r>
          </a:p>
          <a:p>
            <a:pPr lvl="1"/>
            <a:r>
              <a:rPr lang="en-US" altLang="en-US" sz="1600" smtClean="0"/>
              <a:t>Op does not modify the memory</a:t>
            </a:r>
          </a:p>
          <a:p>
            <a:pPr lvl="1"/>
            <a:r>
              <a:rPr lang="en-US" altLang="en-US" sz="1600" smtClean="0"/>
              <a:t>Actually live memory is what matters, but that is often too hard to determine</a:t>
            </a:r>
          </a:p>
          <a:p>
            <a:r>
              <a:rPr lang="en-US" altLang="en-US" sz="1800" smtClean="0"/>
              <a:t>Restriction 2</a:t>
            </a:r>
          </a:p>
          <a:p>
            <a:pPr lvl="1"/>
            <a:r>
              <a:rPr lang="en-US" altLang="en-US" sz="1600" smtClean="0"/>
              <a:t>Op must not cause an exception that may terminate the program execution when br is taken</a:t>
            </a:r>
          </a:p>
          <a:p>
            <a:pPr lvl="1"/>
            <a:r>
              <a:rPr lang="en-US" altLang="en-US" sz="1600" smtClean="0"/>
              <a:t>Op is executed more often than it is supposed to (</a:t>
            </a:r>
            <a:r>
              <a:rPr lang="en-US" altLang="en-US" sz="1600" u="sng" smtClean="0"/>
              <a:t>speculated</a:t>
            </a:r>
            <a:r>
              <a:rPr lang="en-US" altLang="en-US" sz="1600" smtClean="0"/>
              <a:t>)</a:t>
            </a:r>
          </a:p>
          <a:p>
            <a:pPr lvl="1"/>
            <a:r>
              <a:rPr lang="en-US" altLang="en-US" sz="1600" smtClean="0"/>
              <a:t>Page fault or cache miss are ok</a:t>
            </a:r>
          </a:p>
          <a:p>
            <a:r>
              <a:rPr lang="en-US" altLang="en-US" sz="1800" smtClean="0"/>
              <a:t>Insert control dep when either restriction is violated</a:t>
            </a:r>
          </a:p>
          <a:p>
            <a:pPr lvl="1"/>
            <a:endParaRPr lang="en-US" altLang="en-US" sz="1600" smtClean="0"/>
          </a:p>
          <a:p>
            <a:pPr lvl="1"/>
            <a:endParaRPr lang="en-US" altLang="en-US" sz="1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167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Same restriction as before, destination of op is not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Duplicate operation along both directions of branch if destination is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Part of the </a:t>
            </a:r>
            <a:r>
              <a:rPr lang="en-US" altLang="en-US" sz="2000" dirty="0" err="1" smtClean="0"/>
              <a:t>philosphy</a:t>
            </a:r>
            <a:r>
              <a:rPr lang="en-US" altLang="en-US" sz="2000" dirty="0" smtClean="0"/>
              <a:t> of superblocks is no compensation code </a:t>
            </a:r>
            <a:r>
              <a:rPr lang="en-US" altLang="en-US" sz="2000" dirty="0" smtClean="0"/>
              <a:t>insertion </a:t>
            </a:r>
            <a:r>
              <a:rPr lang="en-US" altLang="en-US" sz="2000" dirty="0" smtClean="0"/>
              <a:t>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9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3950446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2359025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30275" y="2244725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3216275" y="29305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216275" y="34639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073275" y="4683125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597275" y="29273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597275" y="3536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539875" y="506095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216275" y="43021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97275" y="4298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838200" y="6092825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086600" y="21653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086600" y="26987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086600" y="32321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086600" y="42989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086600" y="48323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086600" y="37655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086600" y="53657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7086600" y="58991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81553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Upward code motion is generally more effective</a:t>
            </a:r>
          </a:p>
          <a:p>
            <a:pPr lvl="1"/>
            <a:r>
              <a:rPr lang="en-US" altLang="en-US" sz="1600" smtClean="0"/>
              <a:t>Speculate that an op is useful (just like an out-of-order processor with branch pred)</a:t>
            </a:r>
          </a:p>
          <a:p>
            <a:pPr lvl="1"/>
            <a:r>
              <a:rPr lang="en-US" altLang="en-US" sz="1600" smtClean="0"/>
              <a:t>Start ops early, hide latency, overlap execution, more parallelism</a:t>
            </a:r>
          </a:p>
          <a:p>
            <a:r>
              <a:rPr lang="en-US" altLang="en-US" sz="1800" smtClean="0"/>
              <a:t>Removing restriction 1</a:t>
            </a:r>
          </a:p>
          <a:p>
            <a:pPr lvl="1"/>
            <a:r>
              <a:rPr lang="en-US" altLang="en-US" sz="1600" smtClean="0"/>
              <a:t>For register ops – use register renaming</a:t>
            </a:r>
          </a:p>
          <a:p>
            <a:pPr lvl="1"/>
            <a:r>
              <a:rPr lang="en-US" altLang="en-US" sz="1600" smtClean="0"/>
              <a:t>Could rename memory too, but generally not worth it</a:t>
            </a:r>
          </a:p>
          <a:p>
            <a:r>
              <a:rPr lang="en-US" altLang="en-US" sz="1800" smtClean="0"/>
              <a:t>Removing restriction 2</a:t>
            </a:r>
          </a:p>
          <a:p>
            <a:pPr lvl="1"/>
            <a:r>
              <a:rPr lang="en-US" altLang="en-US" sz="1600" smtClean="0"/>
              <a:t>Need hardware support (aka </a:t>
            </a:r>
            <a:r>
              <a:rPr lang="en-US" altLang="en-US" sz="1600" u="sng" smtClean="0"/>
              <a:t>speculation models</a:t>
            </a:r>
            <a:r>
              <a:rPr lang="en-US" altLang="en-US" sz="1600" smtClean="0"/>
              <a:t>)</a:t>
            </a:r>
          </a:p>
          <a:p>
            <a:pPr lvl="2"/>
            <a:r>
              <a:rPr lang="en-US" altLang="en-US" sz="1400" smtClean="0"/>
              <a:t>Some ops don’t cause exceptions</a:t>
            </a:r>
          </a:p>
          <a:p>
            <a:pPr lvl="2"/>
            <a:r>
              <a:rPr lang="en-US" altLang="en-US" sz="1400" smtClean="0"/>
              <a:t>Ignore exceptions</a:t>
            </a:r>
          </a:p>
          <a:p>
            <a:pPr lvl="2"/>
            <a:r>
              <a:rPr lang="en-US" altLang="en-US" sz="1400" smtClean="0"/>
              <a:t>Delay exceptions</a:t>
            </a:r>
          </a:p>
          <a:p>
            <a:endParaRPr lang="en-US" altLang="en-US" sz="180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</p:spTree>
    <p:extLst>
      <p:ext uri="{BB962C8B-B14F-4D97-AF65-F5344CB8AC3E}">
        <p14:creationId xmlns:p14="http://schemas.microsoft.com/office/powerpoint/2010/main" val="208327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Restricted Speculation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200400" cy="5216525"/>
          </a:xfrm>
        </p:spPr>
        <p:txBody>
          <a:bodyPr/>
          <a:lstStyle/>
          <a:p>
            <a:r>
              <a:rPr lang="en-US" altLang="en-US" sz="1800" smtClean="0"/>
              <a:t>Most processors have 2 classes of opcodes</a:t>
            </a:r>
          </a:p>
          <a:p>
            <a:pPr lvl="1"/>
            <a:r>
              <a:rPr lang="en-US" altLang="en-US" sz="1600" smtClean="0"/>
              <a:t>Potentially exception causing</a:t>
            </a:r>
          </a:p>
          <a:p>
            <a:pPr lvl="2"/>
            <a:r>
              <a:rPr lang="en-US" altLang="en-US" sz="1400" smtClean="0"/>
              <a:t>load, store, integer divide, floating-point</a:t>
            </a:r>
          </a:p>
          <a:p>
            <a:pPr lvl="1"/>
            <a:r>
              <a:rPr lang="en-US" altLang="en-US" sz="1600" smtClean="0"/>
              <a:t>Never excepting</a:t>
            </a:r>
          </a:p>
          <a:p>
            <a:pPr lvl="2"/>
            <a:r>
              <a:rPr lang="en-US" altLang="en-US" sz="1400" smtClean="0"/>
              <a:t>Integer add, multiply, etc.</a:t>
            </a:r>
          </a:p>
          <a:p>
            <a:pPr lvl="2"/>
            <a:r>
              <a:rPr lang="en-US" altLang="en-US" sz="1400" smtClean="0"/>
              <a:t>Overflow is detected, but does not terminate program execution</a:t>
            </a:r>
          </a:p>
          <a:p>
            <a:r>
              <a:rPr lang="en-US" altLang="en-US" sz="1800" smtClean="0"/>
              <a:t>Restricted model</a:t>
            </a:r>
          </a:p>
          <a:p>
            <a:pPr lvl="1"/>
            <a:r>
              <a:rPr lang="en-US" altLang="en-US" sz="1600" smtClean="0"/>
              <a:t>R2 only applies to potentially exception causing operations</a:t>
            </a:r>
          </a:p>
          <a:p>
            <a:pPr lvl="1"/>
            <a:r>
              <a:rPr lang="en-US" altLang="en-US" sz="1600" smtClean="0"/>
              <a:t>Can freely speculate all never exception ops (still limited by R1 however)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49935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49935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9935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49935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49935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49935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49935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749935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749935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65175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65175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765175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65175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765175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727075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772795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772795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765175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765175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765175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Freeform 24"/>
          <p:cNvSpPr>
            <a:spLocks/>
          </p:cNvSpPr>
          <p:nvPr/>
        </p:nvSpPr>
        <p:spPr bwMode="auto">
          <a:xfrm>
            <a:off x="710565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Freeform 25"/>
          <p:cNvSpPr>
            <a:spLocks/>
          </p:cNvSpPr>
          <p:nvPr/>
        </p:nvSpPr>
        <p:spPr bwMode="auto">
          <a:xfrm>
            <a:off x="688975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659765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Freeform 27"/>
          <p:cNvSpPr>
            <a:spLocks/>
          </p:cNvSpPr>
          <p:nvPr/>
        </p:nvSpPr>
        <p:spPr bwMode="auto">
          <a:xfrm>
            <a:off x="635635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566150" y="2740025"/>
            <a:ext cx="14922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assumed</a:t>
            </a:r>
          </a:p>
          <a:p>
            <a:r>
              <a:rPr lang="en-US" altLang="en-US"/>
              <a:t>restricted</a:t>
            </a:r>
          </a:p>
          <a:p>
            <a:r>
              <a:rPr lang="en-US" altLang="en-US"/>
              <a:t>speculation </a:t>
            </a:r>
          </a:p>
          <a:p>
            <a:r>
              <a:rPr lang="en-US" altLang="en-US"/>
              <a:t>when this</a:t>
            </a:r>
          </a:p>
          <a:p>
            <a:r>
              <a:rPr lang="en-US" altLang="en-US"/>
              <a:t>graph was </a:t>
            </a:r>
          </a:p>
          <a:p>
            <a:r>
              <a:rPr lang="en-US" altLang="en-US"/>
              <a:t>drawn.</a:t>
            </a:r>
          </a:p>
          <a:p>
            <a:endParaRPr lang="en-US" altLang="en-US"/>
          </a:p>
          <a:p>
            <a:r>
              <a:rPr lang="en-US" altLang="en-US"/>
              <a:t>This is why</a:t>
            </a:r>
          </a:p>
          <a:p>
            <a:r>
              <a:rPr lang="en-US" altLang="en-US"/>
              <a:t>there is no </a:t>
            </a:r>
          </a:p>
          <a:p>
            <a:r>
              <a:rPr lang="en-US" altLang="en-US"/>
              <a:t>cdep between </a:t>
            </a:r>
          </a:p>
          <a:p>
            <a:r>
              <a:rPr lang="en-US" altLang="en-US"/>
              <a:t>4 </a:t>
            </a:r>
            <a:r>
              <a:rPr lang="en-US" altLang="en-US">
                <a:sym typeface="Wingdings" panose="05000000000000000000" pitchFamily="2" charset="2"/>
              </a:rPr>
              <a:t> 6 and</a:t>
            </a:r>
          </a:p>
          <a:p>
            <a:r>
              <a:rPr lang="en-US" altLang="en-US">
                <a:sym typeface="Wingdings" panose="05000000000000000000" pitchFamily="2" charset="2"/>
              </a:rPr>
              <a:t>4 8</a:t>
            </a:r>
            <a:endParaRPr lang="en-US" altLang="en-US"/>
          </a:p>
        </p:txBody>
      </p:sp>
      <p:sp>
        <p:nvSpPr>
          <p:cNvPr id="27677" name="Text Box 3"/>
          <p:cNvSpPr txBox="1">
            <a:spLocks noChangeArrowheads="1"/>
          </p:cNvSpPr>
          <p:nvPr/>
        </p:nvSpPr>
        <p:spPr bwMode="auto">
          <a:xfrm>
            <a:off x="3946525" y="170815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7678" name="Rectangle 21"/>
          <p:cNvSpPr>
            <a:spLocks noChangeArrowheads="1"/>
          </p:cNvSpPr>
          <p:nvPr/>
        </p:nvSpPr>
        <p:spPr bwMode="auto">
          <a:xfrm>
            <a:off x="3886200" y="159385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7679" name="Line 22"/>
          <p:cNvSpPr>
            <a:spLocks noChangeShapeType="1"/>
          </p:cNvSpPr>
          <p:nvPr/>
        </p:nvSpPr>
        <p:spPr bwMode="auto">
          <a:xfrm>
            <a:off x="5734050" y="257175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23"/>
          <p:cNvSpPr>
            <a:spLocks noChangeShapeType="1"/>
          </p:cNvSpPr>
          <p:nvPr/>
        </p:nvSpPr>
        <p:spPr bwMode="auto">
          <a:xfrm>
            <a:off x="5734050" y="374808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24"/>
          <p:cNvSpPr>
            <a:spLocks noChangeShapeType="1"/>
          </p:cNvSpPr>
          <p:nvPr/>
        </p:nvSpPr>
        <p:spPr bwMode="auto">
          <a:xfrm>
            <a:off x="4572000" y="37480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Text Box 30"/>
          <p:cNvSpPr txBox="1">
            <a:spLocks noChangeArrowheads="1"/>
          </p:cNvSpPr>
          <p:nvPr/>
        </p:nvSpPr>
        <p:spPr bwMode="auto">
          <a:xfrm>
            <a:off x="5800725" y="278765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7683" name="Text Box 31"/>
          <p:cNvSpPr txBox="1">
            <a:spLocks noChangeArrowheads="1"/>
          </p:cNvSpPr>
          <p:nvPr/>
        </p:nvSpPr>
        <p:spPr bwMode="auto">
          <a:xfrm>
            <a:off x="5800725" y="391318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27684" name="Text Box 32"/>
          <p:cNvSpPr txBox="1">
            <a:spLocks noChangeArrowheads="1"/>
          </p:cNvSpPr>
          <p:nvPr/>
        </p:nvSpPr>
        <p:spPr bwMode="auto">
          <a:xfrm>
            <a:off x="4318794" y="4059455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  <p:extLst>
      <p:ext uri="{BB962C8B-B14F-4D97-AF65-F5344CB8AC3E}">
        <p14:creationId xmlns:p14="http://schemas.microsoft.com/office/powerpoint/2010/main" val="254018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153400" cy="615950"/>
          </a:xfrm>
        </p:spPr>
        <p:txBody>
          <a:bodyPr/>
          <a:lstStyle/>
          <a:p>
            <a:r>
              <a:rPr lang="en-US" altLang="en-US" dirty="0" smtClean="0"/>
              <a:t>From Last Time: Data Dependences + Latencies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Data dependences</a:t>
            </a:r>
          </a:p>
          <a:p>
            <a:pPr lvl="1"/>
            <a:r>
              <a:rPr lang="en-US" altLang="en-US" smtClean="0"/>
              <a:t>If 2 operations access the same register, they are dependent</a:t>
            </a:r>
          </a:p>
          <a:p>
            <a:pPr lvl="1"/>
            <a:r>
              <a:rPr lang="en-US" altLang="en-US" smtClean="0"/>
              <a:t>However, only keep dependences to most recent producer/consumer as other edges are redundant</a:t>
            </a:r>
          </a:p>
          <a:p>
            <a:pPr lvl="1"/>
            <a:r>
              <a:rPr lang="en-US" altLang="en-US" smtClean="0"/>
              <a:t>Types of data dependences</a:t>
            </a:r>
          </a:p>
          <a:p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99001" y="559088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Latency of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producer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2244" y="56465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90459" y="56652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  <p:extLst>
      <p:ext uri="{BB962C8B-B14F-4D97-AF65-F5344CB8AC3E}">
        <p14:creationId xmlns:p14="http://schemas.microsoft.com/office/powerpoint/2010/main" val="4104755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Correct  program</a:t>
            </a:r>
          </a:p>
          <a:p>
            <a:pPr lvl="1"/>
            <a:r>
              <a:rPr lang="en-US" altLang="en-US" sz="1800" smtClean="0"/>
              <a:t>No problem at all</a:t>
            </a:r>
          </a:p>
          <a:p>
            <a:pPr lvl="1"/>
            <a:r>
              <a:rPr lang="en-US" altLang="en-US" sz="1800" smtClean="0"/>
              <a:t>Exceptions will only result when branch is taken</a:t>
            </a:r>
          </a:p>
          <a:p>
            <a:pPr lvl="1"/>
            <a:r>
              <a:rPr lang="en-US" altLang="en-US" sz="1800" smtClean="0"/>
              <a:t>Results of excepting speculative operation(s) will not be used for anything useful (R1 guarantees this!)</a:t>
            </a:r>
          </a:p>
          <a:p>
            <a:r>
              <a:rPr lang="en-US" altLang="en-US" sz="2000" smtClean="0"/>
              <a:t>Program debugging</a:t>
            </a:r>
          </a:p>
          <a:p>
            <a:pPr lvl="1"/>
            <a:r>
              <a:rPr lang="en-US" altLang="en-US" sz="1800" smtClean="0"/>
              <a:t>Non-trapping ops make this almost impossible</a:t>
            </a:r>
          </a:p>
          <a:p>
            <a:pPr lvl="1"/>
            <a:r>
              <a:rPr lang="en-US" altLang="en-US" sz="1800" smtClean="0"/>
              <a:t>Disable general speculation during program debug phase</a:t>
            </a:r>
          </a:p>
          <a:p>
            <a:endParaRPr lang="en-US" altLang="en-US" sz="200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312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4667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1. Starting with the graph assuming restricted</a:t>
            </a:r>
          </a:p>
          <a:p>
            <a:r>
              <a:rPr lang="en-US" altLang="en-US">
                <a:solidFill>
                  <a:schemeClr val="tx1"/>
                </a:solidFill>
              </a:rPr>
              <a:t>speculation, what edges can be removed if</a:t>
            </a:r>
          </a:p>
          <a:p>
            <a:r>
              <a:rPr lang="en-US" altLang="en-US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>
                <a:solidFill>
                  <a:schemeClr val="tx1"/>
                </a:solidFill>
              </a:rPr>
              <a:t>2. With more renaming, what dependences could</a:t>
            </a:r>
          </a:p>
          <a:p>
            <a:r>
              <a:rPr lang="en-US" altLang="en-US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8814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dirty="0" smtClean="0"/>
              <a:t>From Last Time: More Dependences + Latencies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Memory dependences</a:t>
            </a:r>
          </a:p>
          <a:p>
            <a:pPr lvl="1"/>
            <a:r>
              <a:rPr lang="en-US" altLang="en-US" dirty="0" smtClean="0"/>
              <a:t>Similar as register, but through memory</a:t>
            </a:r>
          </a:p>
          <a:p>
            <a:pPr lvl="1"/>
            <a:r>
              <a:rPr lang="en-US" altLang="en-US" dirty="0" smtClean="0"/>
              <a:t>Memory dependences may be certain or maybe</a:t>
            </a:r>
          </a:p>
          <a:p>
            <a:r>
              <a:rPr lang="en-US" altLang="en-US" dirty="0" smtClean="0"/>
              <a:t>Control dependences</a:t>
            </a:r>
          </a:p>
          <a:p>
            <a:pPr lvl="1"/>
            <a:r>
              <a:rPr lang="en-US" altLang="en-US" dirty="0" smtClean="0"/>
              <a:t>Branch determines whether an operation is executed or not</a:t>
            </a:r>
          </a:p>
          <a:p>
            <a:pPr lvl="1"/>
            <a:r>
              <a:rPr lang="en-US" altLang="en-US" dirty="0" smtClean="0"/>
              <a:t>Operation must execute after/before a branch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915959" y="4407958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821076" y="4777290"/>
            <a:ext cx="16754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r</a:t>
            </a:r>
            <a:r>
              <a:rPr lang="en-US" altLang="en-US" b="1" dirty="0" smtClean="0"/>
              <a:t>3 = r4 + r5</a:t>
            </a:r>
          </a:p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if </a:t>
            </a:r>
            <a:r>
              <a:rPr lang="en-US" altLang="en-US" b="1" dirty="0"/>
              <a:t>(r1 != 0)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/>
              <a:t>    r2 = load(r1)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7224630" y="5929319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56072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88090" y="5861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58849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069740" y="5146622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86548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76750" y="50972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From Last Time: Answer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2458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</a:t>
            </a:r>
            <a:r>
              <a:rPr lang="en-US" altLang="en-US" dirty="0" smtClean="0"/>
              <a:t>3</a:t>
            </a:r>
            <a:endParaRPr lang="en-US" altLang="en-US" dirty="0"/>
          </a:p>
          <a:p>
            <a:r>
              <a:rPr lang="en-US" altLang="en-US" dirty="0"/>
              <a:t>load:   2</a:t>
            </a:r>
          </a:p>
          <a:p>
            <a:r>
              <a:rPr lang="en-US" altLang="en-US" dirty="0" smtClean="0"/>
              <a:t>store</a:t>
            </a:r>
            <a:r>
              <a:rPr lang="en-US" altLang="en-US" dirty="0"/>
              <a:t>: </a:t>
            </a:r>
            <a:r>
              <a:rPr lang="en-US" altLang="en-US" dirty="0" smtClean="0"/>
              <a:t> 1</a:t>
            </a:r>
          </a:p>
          <a:p>
            <a:endParaRPr lang="en-US" altLang="en-US" dirty="0"/>
          </a:p>
          <a:p>
            <a:r>
              <a:rPr lang="en-US" altLang="en-US" dirty="0" smtClean="0"/>
              <a:t>Store format (</a:t>
            </a:r>
            <a:r>
              <a:rPr lang="en-US" altLang="en-US" dirty="0" err="1" smtClean="0"/>
              <a:t>addr</a:t>
            </a:r>
            <a:r>
              <a:rPr lang="en-US" altLang="en-US" dirty="0" smtClean="0"/>
              <a:t>, data)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43800" y="205819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7538987" y="256830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2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534174" y="307842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3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529361" y="358853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524548" y="409865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5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519735" y="460876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6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514922" y="511888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510109" y="562899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p:cxnSp>
        <p:nvCxnSpPr>
          <p:cNvPr id="3" name="Straight Arrow Connector 2"/>
          <p:cNvCxnSpPr>
            <a:stCxn id="7" idx="4"/>
            <a:endCxn id="8" idx="0"/>
          </p:cNvCxnSpPr>
          <p:nvPr/>
        </p:nvCxnSpPr>
        <p:spPr bwMode="auto">
          <a:xfrm flipH="1">
            <a:off x="7691387" y="236299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681761" y="227996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6" name="Straight Arrow Connector 5"/>
          <p:cNvCxnSpPr>
            <a:stCxn id="8" idx="4"/>
            <a:endCxn id="9" idx="0"/>
          </p:cNvCxnSpPr>
          <p:nvPr/>
        </p:nvCxnSpPr>
        <p:spPr bwMode="auto">
          <a:xfrm flipH="1">
            <a:off x="7686574" y="287310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709776" y="27915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16" name="Elbow Connector 15"/>
          <p:cNvCxnSpPr>
            <a:stCxn id="7" idx="2"/>
            <a:endCxn id="11" idx="2"/>
          </p:cNvCxnSpPr>
          <p:nvPr/>
        </p:nvCxnSpPr>
        <p:spPr bwMode="auto">
          <a:xfrm rot="10800000" flipV="1">
            <a:off x="7524548" y="2210594"/>
            <a:ext cx="19252" cy="2040460"/>
          </a:xfrm>
          <a:prstGeom prst="bentConnector3">
            <a:avLst>
              <a:gd name="adj1" fmla="val 128740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870697" y="208322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2</a:t>
            </a:r>
            <a:endParaRPr lang="en-US" sz="1400" dirty="0"/>
          </a:p>
        </p:txBody>
      </p:sp>
      <p:cxnSp>
        <p:nvCxnSpPr>
          <p:cNvPr id="19" name="Straight Arrow Connector 18"/>
          <p:cNvCxnSpPr>
            <a:stCxn id="10" idx="4"/>
            <a:endCxn id="11" idx="0"/>
          </p:cNvCxnSpPr>
          <p:nvPr/>
        </p:nvCxnSpPr>
        <p:spPr bwMode="auto">
          <a:xfrm flipH="1">
            <a:off x="7676948" y="389333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709776" y="53331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8524" y="380133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2</a:t>
            </a:r>
            <a:endParaRPr lang="en-US" sz="1400" dirty="0"/>
          </a:p>
        </p:txBody>
      </p:sp>
      <p:cxnSp>
        <p:nvCxnSpPr>
          <p:cNvPr id="22" name="Straight Arrow Connector 21"/>
          <p:cNvCxnSpPr>
            <a:stCxn id="13" idx="4"/>
            <a:endCxn id="14" idx="0"/>
          </p:cNvCxnSpPr>
          <p:nvPr/>
        </p:nvCxnSpPr>
        <p:spPr bwMode="auto">
          <a:xfrm flipH="1">
            <a:off x="7662509" y="542368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1" name="Curved Connector 30720"/>
          <p:cNvCxnSpPr>
            <a:stCxn id="12" idx="3"/>
            <a:endCxn id="14" idx="2"/>
          </p:cNvCxnSpPr>
          <p:nvPr/>
        </p:nvCxnSpPr>
        <p:spPr bwMode="auto">
          <a:xfrm rot="5400000">
            <a:off x="7081008" y="5298034"/>
            <a:ext cx="912467" cy="54263"/>
          </a:xfrm>
          <a:prstGeom prst="curvedConnector4">
            <a:avLst>
              <a:gd name="adj1" fmla="val 19161"/>
              <a:gd name="adj2" fmla="val 52128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861365" y="524327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30730" name="Straight Arrow Connector 30729"/>
          <p:cNvCxnSpPr>
            <a:stCxn id="11" idx="4"/>
            <a:endCxn id="12" idx="0"/>
          </p:cNvCxnSpPr>
          <p:nvPr/>
        </p:nvCxnSpPr>
        <p:spPr bwMode="auto">
          <a:xfrm flipH="1">
            <a:off x="7672135" y="440345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672135" y="431145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3</a:t>
            </a:r>
            <a:endParaRPr lang="en-US" sz="1400" dirty="0"/>
          </a:p>
        </p:txBody>
      </p:sp>
      <p:cxnSp>
        <p:nvCxnSpPr>
          <p:cNvPr id="30732" name="Curved Connector 30731"/>
          <p:cNvCxnSpPr>
            <a:stCxn id="8" idx="6"/>
            <a:endCxn id="10" idx="6"/>
          </p:cNvCxnSpPr>
          <p:nvPr/>
        </p:nvCxnSpPr>
        <p:spPr bwMode="auto">
          <a:xfrm flipH="1">
            <a:off x="7834161" y="2720709"/>
            <a:ext cx="9626" cy="1020230"/>
          </a:xfrm>
          <a:prstGeom prst="curvedConnector3">
            <a:avLst>
              <a:gd name="adj1" fmla="val -46746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210989" y="295583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30735" name="Curved Connector 30734"/>
          <p:cNvCxnSpPr>
            <a:stCxn id="8" idx="3"/>
            <a:endCxn id="13" idx="2"/>
          </p:cNvCxnSpPr>
          <p:nvPr/>
        </p:nvCxnSpPr>
        <p:spPr bwMode="auto">
          <a:xfrm rot="5400000">
            <a:off x="6327867" y="4015527"/>
            <a:ext cx="2442812" cy="68702"/>
          </a:xfrm>
          <a:prstGeom prst="curvedConnector4">
            <a:avLst>
              <a:gd name="adj1" fmla="val 1442"/>
              <a:gd name="adj2" fmla="val 16516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004648" y="358705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39" name="Curved Connector 30738"/>
          <p:cNvCxnSpPr>
            <a:stCxn id="9" idx="2"/>
            <a:endCxn id="13" idx="2"/>
          </p:cNvCxnSpPr>
          <p:nvPr/>
        </p:nvCxnSpPr>
        <p:spPr bwMode="auto">
          <a:xfrm rot="10800000" flipV="1">
            <a:off x="7514922" y="3230824"/>
            <a:ext cx="19252" cy="2040460"/>
          </a:xfrm>
          <a:prstGeom prst="curvedConnector3">
            <a:avLst>
              <a:gd name="adj1" fmla="val 393720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574218" y="33832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46" name="Curved Connector 30745"/>
          <p:cNvCxnSpPr>
            <a:stCxn id="10" idx="2"/>
            <a:endCxn id="13" idx="2"/>
          </p:cNvCxnSpPr>
          <p:nvPr/>
        </p:nvCxnSpPr>
        <p:spPr bwMode="auto">
          <a:xfrm rot="10800000" flipV="1">
            <a:off x="7514923" y="3740938"/>
            <a:ext cx="14439" cy="1530345"/>
          </a:xfrm>
          <a:prstGeom prst="curvedConnector3">
            <a:avLst>
              <a:gd name="adj1" fmla="val 248315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6803403" y="394327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50" name="Curved Connector 30749"/>
          <p:cNvCxnSpPr>
            <a:stCxn id="8" idx="2"/>
            <a:endCxn id="13" idx="2"/>
          </p:cNvCxnSpPr>
          <p:nvPr/>
        </p:nvCxnSpPr>
        <p:spPr bwMode="auto">
          <a:xfrm rot="10800000" flipV="1">
            <a:off x="7514923" y="2720708"/>
            <a:ext cx="24065" cy="2550575"/>
          </a:xfrm>
          <a:prstGeom prst="curvedConnector3">
            <a:avLst>
              <a:gd name="adj1" fmla="val 664949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5895608" y="3007652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o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6023" y="6142993"/>
            <a:ext cx="544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deps all with latency =1: 1</a:t>
            </a:r>
            <a:r>
              <a:rPr lang="en-US" dirty="0" smtClean="0">
                <a:sym typeface="Wingdings" panose="05000000000000000000" pitchFamily="2" charset="2"/>
              </a:rPr>
              <a:t>3 (ma), 18 (ma),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34 (mf), 38 (</a:t>
            </a:r>
            <a:r>
              <a:rPr lang="en-US" dirty="0" err="1" smtClean="0">
                <a:sym typeface="Wingdings" panose="05000000000000000000" pitchFamily="2" charset="2"/>
              </a:rPr>
              <a:t>mo</a:t>
            </a:r>
            <a:r>
              <a:rPr lang="en-US" dirty="0" smtClean="0">
                <a:sym typeface="Wingdings" panose="05000000000000000000" pitchFamily="2" charset="2"/>
              </a:rPr>
              <a:t>), 48 (ma)</a:t>
            </a:r>
            <a:br>
              <a:rPr lang="en-US" dirty="0" smtClean="0">
                <a:sym typeface="Wingdings" panose="05000000000000000000" pitchFamily="2" charset="2"/>
              </a:rPr>
            </a:b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 control dependences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0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Estart</a:t>
            </a:r>
            <a:r>
              <a:rPr lang="en-US" altLang="en-US" dirty="0" smtClean="0"/>
              <a:t> = earliest start time, (as soon as possible - ASAP)</a:t>
            </a:r>
          </a:p>
          <a:p>
            <a:pPr lvl="1"/>
            <a:r>
              <a:rPr lang="en-US" altLang="en-US" dirty="0" smtClean="0"/>
              <a:t>Schedule length with infinite resources (dependence height)</a:t>
            </a:r>
          </a:p>
          <a:p>
            <a:pPr lvl="1"/>
            <a:r>
              <a:rPr lang="en-US" altLang="en-US" dirty="0" err="1" smtClean="0"/>
              <a:t>Estart</a:t>
            </a:r>
            <a:r>
              <a:rPr lang="en-US" altLang="en-US" dirty="0" smtClean="0"/>
              <a:t> = 0 if node has no predecessors</a:t>
            </a:r>
          </a:p>
          <a:p>
            <a:pPr lvl="1"/>
            <a:r>
              <a:rPr lang="en-US" altLang="en-US" dirty="0" err="1" smtClean="0"/>
              <a:t>Estart</a:t>
            </a:r>
            <a:r>
              <a:rPr lang="en-US" altLang="en-US" dirty="0" smtClean="0"/>
              <a:t> = MAX(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pred</a:t>
            </a:r>
            <a:r>
              <a:rPr lang="en-US" altLang="en-US" dirty="0" smtClean="0"/>
              <a:t>) + latency)</a:t>
            </a:r>
            <a:br>
              <a:rPr lang="en-US" altLang="en-US" dirty="0" smtClean="0"/>
            </a:br>
            <a:r>
              <a:rPr lang="en-US" altLang="en-US" dirty="0" smtClean="0"/>
              <a:t>for each predecessor node</a:t>
            </a:r>
          </a:p>
          <a:p>
            <a:pPr lvl="1"/>
            <a:r>
              <a:rPr lang="en-US" altLang="en-US" dirty="0" smtClean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802969" y="28839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61933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8791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933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791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55369" y="5017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3363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4981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21969" y="3188732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955369" y="3188732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345769" y="3798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6345769" y="3798332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70315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3457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421969" y="4560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031569" y="4560332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183969" y="53223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6726769" y="5322332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421969" y="3033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955369" y="3185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260169" y="52429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574369" y="5319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345769" y="4709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040969" y="38713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219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7031569" y="3947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07769" y="4636532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6505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18053" y="266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52828" y="340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83969" y="338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88570" y="4194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02727" y="4939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56762" y="5707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2124" y="56432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21253" y="4173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328822" y="64860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 bwMode="auto">
          <a:xfrm>
            <a:off x="7455120" y="6025688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endCxn id="40" idx="0"/>
          </p:cNvCxnSpPr>
          <p:nvPr/>
        </p:nvCxnSpPr>
        <p:spPr bwMode="auto">
          <a:xfrm>
            <a:off x="6724683" y="5981051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6632795" y="598758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48285" y="596853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85502" y="64463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81474"/>
            <a:ext cx="7696200" cy="5216525"/>
          </a:xfrm>
        </p:spPr>
        <p:txBody>
          <a:bodyPr/>
          <a:lstStyle/>
          <a:p>
            <a:r>
              <a:rPr lang="en-US" altLang="en-US" dirty="0" err="1" smtClean="0"/>
              <a:t>Lstart</a:t>
            </a:r>
            <a:r>
              <a:rPr lang="en-US" altLang="en-US" dirty="0" smtClean="0"/>
              <a:t> = latest start time, ALAP </a:t>
            </a:r>
          </a:p>
          <a:p>
            <a:pPr lvl="1"/>
            <a:r>
              <a:rPr lang="en-US" altLang="en-US" dirty="0" smtClean="0"/>
              <a:t>Latest time a node can be scheduled </a:t>
            </a:r>
            <a:r>
              <a:rPr lang="en-US" altLang="en-US" dirty="0" err="1" smtClean="0"/>
              <a:t>s.t.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sched</a:t>
            </a:r>
            <a:r>
              <a:rPr lang="en-US" altLang="en-US" dirty="0" smtClean="0"/>
              <a:t> length not increased beyond infinite resource schedule length</a:t>
            </a:r>
          </a:p>
          <a:p>
            <a:pPr lvl="1"/>
            <a:r>
              <a:rPr lang="en-US" altLang="en-US" dirty="0" err="1" smtClean="0"/>
              <a:t>Lstart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 if node has no successors</a:t>
            </a:r>
          </a:p>
          <a:p>
            <a:pPr lvl="1"/>
            <a:r>
              <a:rPr lang="en-US" altLang="en-US" dirty="0" err="1" smtClean="0"/>
              <a:t>Lstart</a:t>
            </a:r>
            <a:r>
              <a:rPr lang="en-US" altLang="en-US" dirty="0" smtClean="0"/>
              <a:t> = MIN(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succ</a:t>
            </a:r>
            <a:r>
              <a:rPr lang="en-US" altLang="en-US" dirty="0" smtClean="0"/>
              <a:t>) - latency)</a:t>
            </a:r>
            <a:br>
              <a:rPr lang="en-US" altLang="en-US" dirty="0" smtClean="0"/>
            </a:br>
            <a:r>
              <a:rPr lang="en-US" altLang="en-US" dirty="0" smtClean="0"/>
              <a:t>for each successor node</a:t>
            </a:r>
          </a:p>
          <a:p>
            <a:pPr lvl="1"/>
            <a:r>
              <a:rPr lang="en-US" altLang="en-US" dirty="0" smtClean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200001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5904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72762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5904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72762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352401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7334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952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19001" y="3124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352401" y="31242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42801" y="3733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6742801" y="3733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74286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7428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6819001" y="4495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7428601" y="4495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7581001" y="5257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7123801" y="5257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19001" y="2968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352401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657201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9714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742801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438001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190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28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504801" y="4572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70476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7759503" y="64039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5" name="Straight Arrow Connector 4"/>
          <p:cNvCxnSpPr>
            <a:stCxn id="32778" idx="4"/>
            <a:endCxn id="34" idx="0"/>
          </p:cNvCxnSpPr>
          <p:nvPr/>
        </p:nvCxnSpPr>
        <p:spPr bwMode="auto">
          <a:xfrm>
            <a:off x="7885801" y="59436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32779" idx="5"/>
            <a:endCxn id="34" idx="0"/>
          </p:cNvCxnSpPr>
          <p:nvPr/>
        </p:nvCxnSpPr>
        <p:spPr bwMode="auto">
          <a:xfrm>
            <a:off x="7155364" y="58989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063476" y="59055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878966" y="58864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1318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Slack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Slack =  measure of the scheduling freedom</a:t>
            </a:r>
          </a:p>
          <a:p>
            <a:pPr lvl="1"/>
            <a:r>
              <a:rPr lang="en-US" altLang="en-US" smtClean="0"/>
              <a:t>Slack = Lstart – Estart for each node</a:t>
            </a:r>
          </a:p>
          <a:p>
            <a:pPr lvl="1"/>
            <a:r>
              <a:rPr lang="en-US" altLang="en-US" smtClean="0"/>
              <a:t>Larger slack means more mobility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Critical operations = Operations with slack = 0</a:t>
            </a:r>
          </a:p>
          <a:p>
            <a:pPr lvl="1"/>
            <a:r>
              <a:rPr lang="en-US" altLang="en-US" dirty="0" smtClean="0"/>
              <a:t>No mobility, cannot be delayed without extending the schedule length of the block</a:t>
            </a:r>
          </a:p>
          <a:p>
            <a:pPr lvl="1"/>
            <a:r>
              <a:rPr lang="en-US" altLang="en-US" dirty="0" smtClean="0"/>
              <a:t>Critical path = sequence of critical</a:t>
            </a:r>
            <a:br>
              <a:rPr lang="en-US" altLang="en-US" dirty="0" smtClean="0"/>
            </a:br>
            <a:r>
              <a:rPr lang="en-US" altLang="en-US" dirty="0" smtClean="0"/>
              <a:t>operations from node with no</a:t>
            </a:r>
            <a:br>
              <a:rPr lang="en-US" altLang="en-US" dirty="0" smtClean="0"/>
            </a:br>
            <a:r>
              <a:rPr lang="en-US" altLang="en-US" dirty="0" smtClean="0"/>
              <a:t>predecessors to exit node, can</a:t>
            </a:r>
            <a:br>
              <a:rPr lang="en-US" altLang="en-US" dirty="0" smtClean="0"/>
            </a:br>
            <a:r>
              <a:rPr lang="en-US" altLang="en-US" dirty="0" smtClean="0"/>
              <a:t>be multiple </a:t>
            </a:r>
            <a:r>
              <a:rPr lang="en-US" altLang="en-US" dirty="0" err="1" smtClean="0"/>
              <a:t>crit</a:t>
            </a:r>
            <a:r>
              <a:rPr lang="en-US" altLang="en-US" dirty="0" smtClean="0"/>
              <a:t> paths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11747</TotalTime>
  <Words>2913</Words>
  <Application>Microsoft Office PowerPoint</Application>
  <PresentationFormat>Custom</PresentationFormat>
  <Paragraphs>962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11 Instruction Scheduling</vt:lpstr>
      <vt:lpstr>Announcements &amp; Reading Material</vt:lpstr>
      <vt:lpstr>From Last Time: Data Dependences + Latencies</vt:lpstr>
      <vt:lpstr>From Last Time: More Dependences + Latencies</vt:lpstr>
      <vt:lpstr>Class Problem From Last Time: Answer</vt:lpstr>
      <vt:lpstr>Dependence Graph Properties - Estart</vt:lpstr>
      <vt:lpstr>Lstart</vt:lpstr>
      <vt:lpstr>Slack</vt:lpstr>
      <vt:lpstr>Critical Path</vt:lpstr>
      <vt:lpstr>Homework Problem</vt:lpstr>
      <vt:lpstr>Homework Problem - Answer</vt:lpstr>
      <vt:lpstr>Operation Priority</vt:lpstr>
      <vt:lpstr>Height-Based Priority</vt:lpstr>
      <vt:lpstr>List Scheduling (aka Cycle Scheduler)</vt:lpstr>
      <vt:lpstr>Cycle Scheduling Example</vt:lpstr>
      <vt:lpstr>List Scheduling (Operation Scheduler)</vt:lpstr>
      <vt:lpstr>Homework Problem – Operation Scheduling</vt:lpstr>
      <vt:lpstr>Homework Problem – Answer</vt:lpstr>
      <vt:lpstr>Generalize Beyond a Basic Block</vt:lpstr>
      <vt:lpstr>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Class Problem</vt:lpstr>
      <vt:lpstr>Relaxing Code Motion Restrictions</vt:lpstr>
      <vt:lpstr>Restricted Speculation Model</vt:lpstr>
      <vt:lpstr>General Speculation Model</vt:lpstr>
      <vt:lpstr>Programming Implications of General Spec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254</cp:revision>
  <cp:lastPrinted>2001-10-18T06:50:13Z</cp:lastPrinted>
  <dcterms:created xsi:type="dcterms:W3CDTF">1999-01-24T07:45:10Z</dcterms:created>
  <dcterms:modified xsi:type="dcterms:W3CDTF">2021-10-06T01:47:12Z</dcterms:modified>
</cp:coreProperties>
</file>