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8" r:id="rId3"/>
    <p:sldId id="548" r:id="rId4"/>
    <p:sldId id="568" r:id="rId5"/>
    <p:sldId id="570" r:id="rId6"/>
    <p:sldId id="571" r:id="rId7"/>
    <p:sldId id="543" r:id="rId8"/>
    <p:sldId id="544" r:id="rId9"/>
    <p:sldId id="545" r:id="rId10"/>
    <p:sldId id="546" r:id="rId11"/>
    <p:sldId id="547" r:id="rId12"/>
    <p:sldId id="549" r:id="rId13"/>
    <p:sldId id="550" r:id="rId14"/>
    <p:sldId id="551" r:id="rId15"/>
    <p:sldId id="552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59" r:id="rId24"/>
    <p:sldId id="560" r:id="rId25"/>
    <p:sldId id="561" r:id="rId26"/>
    <p:sldId id="562" r:id="rId27"/>
    <p:sldId id="573" r:id="rId28"/>
    <p:sldId id="574" r:id="rId2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10</a:t>
            </a:r>
            <a:br>
              <a:rPr lang="en-US" altLang="en-US" sz="4800" dirty="0" smtClean="0"/>
            </a:br>
            <a:r>
              <a:rPr lang="en-US" altLang="en-US" sz="4800" dirty="0" smtClean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</a:t>
            </a:r>
            <a:r>
              <a:rPr lang="en-US" altLang="en-US" i="1" dirty="0"/>
              <a:t>4</a:t>
            </a:r>
            <a:r>
              <a:rPr lang="en-US" altLang="en-US" i="1" dirty="0" smtClean="0"/>
              <a:t>, 2022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With base+displacement addressing, often don’t need additional induction variables</a:t>
            </a:r>
          </a:p>
          <a:p>
            <a:pPr lvl="1"/>
            <a:r>
              <a:rPr lang="en-US" altLang="en-US" sz="1800" smtClean="0"/>
              <a:t>Just change offsets in each iterations to reflect step</a:t>
            </a:r>
          </a:p>
          <a:p>
            <a:pPr lvl="1"/>
            <a:r>
              <a:rPr lang="en-US" altLang="en-US" sz="1800" smtClean="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Formed regions (sbs, hbs),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Virtual </a:t>
            </a:r>
            <a:r>
              <a:rPr lang="en-US" altLang="en-US" smtClean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Create MultiOps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smtClean="0">
                <a:sym typeface="Wingdings" panose="05000000000000000000" pitchFamily="2" charset="2"/>
              </a:rPr>
              <a:t>Spill to memory if necessary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 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 smtClean="0"/>
              <a:t>Need information about the processor</a:t>
            </a:r>
          </a:p>
          <a:p>
            <a:pPr lvl="1"/>
            <a:r>
              <a:rPr lang="en-US" altLang="en-US" smtClean="0"/>
              <a:t>Number of resources, latencies, encoding limitations</a:t>
            </a:r>
          </a:p>
          <a:p>
            <a:pPr lvl="1"/>
            <a:r>
              <a:rPr lang="en-US" altLang="en-US" smtClean="0"/>
              <a:t>For example:</a:t>
            </a:r>
          </a:p>
          <a:p>
            <a:pPr lvl="2"/>
            <a:r>
              <a:rPr lang="en-US" altLang="en-US" smtClean="0"/>
              <a:t>2 issue slots, 1 memory port, 1 adder/multiplier</a:t>
            </a:r>
          </a:p>
          <a:p>
            <a:pPr lvl="2"/>
            <a:r>
              <a:rPr lang="en-US" altLang="en-US" smtClean="0"/>
              <a:t>load = 2 cycles, add = 1 cycle, mpy = 3 cycles; all fully pipelined</a:t>
            </a:r>
          </a:p>
          <a:p>
            <a:pPr lvl="2"/>
            <a:r>
              <a:rPr lang="en-US" altLang="en-US" smtClean="0"/>
              <a:t>Each operand can be register or 6 bit signed literal</a:t>
            </a:r>
          </a:p>
          <a:p>
            <a:r>
              <a:rPr lang="en-US" altLang="en-US" smtClean="0"/>
              <a:t>Need ordering constraints amongst operations</a:t>
            </a:r>
          </a:p>
          <a:p>
            <a:pPr lvl="1"/>
            <a:r>
              <a:rPr lang="en-US" altLang="en-US" smtClean="0"/>
              <a:t>What order defines correct program execution?</a:t>
            </a:r>
          </a:p>
          <a:p>
            <a:r>
              <a:rPr lang="en-US" altLang="en-US" sz="2000" smtClean="0"/>
              <a:t>Given multiple operations that can be scheduled, how do you pick the best one?</a:t>
            </a:r>
          </a:p>
          <a:p>
            <a:pPr lvl="1"/>
            <a:r>
              <a:rPr lang="en-US" altLang="en-US" sz="1800" smtClean="0"/>
              <a:t>Is there a best one?  Does it matter?</a:t>
            </a:r>
          </a:p>
          <a:p>
            <a:pPr lvl="1"/>
            <a:r>
              <a:rPr lang="en-US" altLang="en-US" sz="1800" smtClean="0"/>
              <a:t>Are decisions final?, or is this an iterative process?</a:t>
            </a:r>
          </a:p>
          <a:p>
            <a:r>
              <a:rPr lang="en-US" altLang="en-US" sz="2000" smtClean="0"/>
              <a:t>How do we keep track of resources that are busy/free</a:t>
            </a:r>
          </a:p>
          <a:p>
            <a:pPr lvl="1"/>
            <a:r>
              <a:rPr lang="en-US" altLang="en-US" sz="1600" smtClean="0"/>
              <a:t>Reservation table: Resources x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Stuff to Worry About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Model more resources</a:t>
            </a:r>
          </a:p>
          <a:p>
            <a:pPr lvl="1"/>
            <a:r>
              <a:rPr lang="en-US" altLang="en-US" sz="1800" smtClean="0"/>
              <a:t>Register ports, output busses</a:t>
            </a:r>
          </a:p>
          <a:p>
            <a:pPr lvl="1"/>
            <a:r>
              <a:rPr lang="en-US" altLang="en-US" sz="1800" smtClean="0"/>
              <a:t>Non-pipelined resources</a:t>
            </a:r>
          </a:p>
          <a:p>
            <a:r>
              <a:rPr lang="en-US" altLang="en-US" sz="2000" smtClean="0"/>
              <a:t>Dependent memory operations</a:t>
            </a:r>
          </a:p>
          <a:p>
            <a:r>
              <a:rPr lang="en-US" altLang="en-US" sz="2000" smtClean="0"/>
              <a:t>Multiple clusters</a:t>
            </a:r>
          </a:p>
          <a:p>
            <a:pPr lvl="1"/>
            <a:r>
              <a:rPr lang="en-US" altLang="en-US" sz="1800" smtClean="0"/>
              <a:t>Cluster = group of FUs connected to a set of register files such that an FU in a cluster has immediate access to any value produced within the cluster</a:t>
            </a:r>
          </a:p>
          <a:p>
            <a:pPr lvl="1"/>
            <a:r>
              <a:rPr lang="en-US" altLang="en-US" sz="1800" smtClean="0"/>
              <a:t>Multicluster = Processor with 2 or more clusters, clusters often interconnected by several low-bandwidth busses</a:t>
            </a:r>
          </a:p>
          <a:p>
            <a:pPr lvl="2"/>
            <a:r>
              <a:rPr lang="en-US" altLang="en-US" sz="1600" smtClean="0"/>
              <a:t>Bottom line = Non-uniform access latency to operands</a:t>
            </a:r>
          </a:p>
          <a:p>
            <a:r>
              <a:rPr lang="en-US" altLang="en-US" sz="2000" smtClean="0"/>
              <a:t>Scheduler has to be fast</a:t>
            </a:r>
          </a:p>
          <a:p>
            <a:pPr lvl="1"/>
            <a:r>
              <a:rPr lang="en-US" altLang="en-US" sz="1800" smtClean="0"/>
              <a:t>NP complete problem</a:t>
            </a:r>
          </a:p>
          <a:p>
            <a:pPr lvl="1"/>
            <a:r>
              <a:rPr lang="en-US" altLang="en-US" sz="1800" smtClean="0"/>
              <a:t>So, need a heuristic strategy</a:t>
            </a:r>
          </a:p>
          <a:p>
            <a:r>
              <a:rPr lang="en-US" altLang="en-US" sz="2000" smtClean="0"/>
              <a:t>What is better to do first, scheduling or register allocation?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dependences</a:t>
            </a:r>
          </a:p>
          <a:p>
            <a:pPr lvl="1"/>
            <a:r>
              <a:rPr lang="en-US" altLang="en-US" dirty="0" smtClean="0"/>
              <a:t>If 2 operations access the same register, they are dependent</a:t>
            </a:r>
          </a:p>
          <a:p>
            <a:pPr lvl="1"/>
            <a:r>
              <a:rPr lang="en-US" altLang="en-US" dirty="0" smtClean="0"/>
              <a:t>However, only keep dependences to most recent producer/consumer as other edges are </a:t>
            </a:r>
            <a:r>
              <a:rPr lang="en-US" altLang="en-US" dirty="0" smtClean="0"/>
              <a:t>transitively redundant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Types of data dependences</a:t>
            </a:r>
          </a:p>
          <a:p>
            <a:endParaRPr lang="en-US" altLang="en-US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We discussed this earlier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</a:t>
            </a:r>
            <a:r>
              <a:rPr lang="en-US" altLang="en-US" dirty="0" smtClean="0"/>
              <a:t>branch</a:t>
            </a:r>
            <a:endParaRPr lang="en-US" altLang="en-US" dirty="0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Represent dependences between operations in a block via a DAG</a:t>
            </a:r>
          </a:p>
          <a:p>
            <a:pPr lvl="1"/>
            <a:r>
              <a:rPr lang="en-US" altLang="en-US" dirty="0" smtClean="0"/>
              <a:t>Nodes = </a:t>
            </a:r>
            <a:r>
              <a:rPr lang="en-US" altLang="en-US" dirty="0" smtClean="0"/>
              <a:t>operations/instructions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Edges = dependences</a:t>
            </a:r>
          </a:p>
          <a:p>
            <a:r>
              <a:rPr lang="en-US" altLang="en-US" dirty="0" smtClean="0"/>
              <a:t>Single-pass traversal required to </a:t>
            </a:r>
            <a:br>
              <a:rPr lang="en-US" altLang="en-US" dirty="0" smtClean="0"/>
            </a:br>
            <a:r>
              <a:rPr lang="en-US" altLang="en-US" dirty="0" smtClean="0"/>
              <a:t>insert dependences</a:t>
            </a:r>
          </a:p>
          <a:p>
            <a:r>
              <a:rPr lang="en-US" altLang="en-US" dirty="0" smtClean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27163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Reminder: HW 2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Due Fri, You should have started by now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Talk to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Yunjie</a:t>
            </a:r>
            <a:r>
              <a:rPr lang="en-US" altLang="en-US" sz="1800" dirty="0" smtClean="0">
                <a:sym typeface="Wingdings" panose="05000000000000000000" pitchFamily="2" charset="2"/>
              </a:rPr>
              <a:t> &amp;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Ze</a:t>
            </a:r>
            <a:r>
              <a:rPr lang="en-US" altLang="en-US" sz="1800" dirty="0" smtClean="0">
                <a:sym typeface="Wingdings" panose="05000000000000000000" pitchFamily="2" charset="2"/>
              </a:rPr>
              <a:t> </a:t>
            </a:r>
            <a:r>
              <a:rPr lang="en-US" altLang="en-US" sz="1800" dirty="0" smtClean="0">
                <a:sym typeface="Wingdings" panose="05000000000000000000" pitchFamily="2" charset="2"/>
              </a:rPr>
              <a:t>if you are stuck</a:t>
            </a:r>
            <a:endParaRPr lang="en-US" altLang="en-US" sz="1800" dirty="0" smtClean="0"/>
          </a:p>
          <a:p>
            <a:r>
              <a:rPr lang="en-US" altLang="en-US" sz="2000" dirty="0" smtClean="0"/>
              <a:t>Class project ideas</a:t>
            </a:r>
          </a:p>
          <a:p>
            <a:pPr lvl="1"/>
            <a:r>
              <a:rPr lang="en-US" altLang="en-US" sz="1800" dirty="0" smtClean="0"/>
              <a:t>Project team formation and </a:t>
            </a:r>
            <a:r>
              <a:rPr lang="en-US" altLang="en-US" sz="1800" dirty="0" smtClean="0"/>
              <a:t>general topic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800" dirty="0" smtClean="0"/>
              <a:t>“</a:t>
            </a:r>
            <a:r>
              <a:rPr lang="en-US" altLang="en-US" sz="1800" dirty="0" smtClean="0"/>
              <a:t>Machine Description Driven Compilers for EPIC Processors”, B. Rau, V. </a:t>
            </a:r>
            <a:r>
              <a:rPr lang="en-US" altLang="en-US" sz="1800" dirty="0" err="1" smtClean="0"/>
              <a:t>Kathail</a:t>
            </a:r>
            <a:r>
              <a:rPr lang="en-US" altLang="en-US" sz="1800" dirty="0" smtClean="0"/>
              <a:t>, and S. Aditya, HP Technical Report, HPL-98-40, 1998. (long paper but informative)</a:t>
            </a:r>
          </a:p>
          <a:p>
            <a:r>
              <a:rPr lang="en-US" altLang="en-US" sz="2000" dirty="0" smtClean="0"/>
              <a:t>Next class</a:t>
            </a:r>
          </a:p>
          <a:p>
            <a:pPr lvl="1"/>
            <a:r>
              <a:rPr lang="en-US" altLang="en-US" sz="18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8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8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6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Instructions 1-4 have 0 cycle</a:t>
            </a:r>
            <a:br>
              <a:rPr lang="en-US" altLang="en-US" sz="1600">
                <a:solidFill>
                  <a:srgbClr val="FF0000"/>
                </a:solidFill>
              </a:rPr>
            </a:br>
            <a:r>
              <a:rPr lang="en-US" altLang="en-US" sz="1600">
                <a:solidFill>
                  <a:srgbClr val="FF0000"/>
                </a:solidFill>
              </a:rPr>
              <a:t>control dependence to instruction 5</a:t>
            </a:r>
          </a:p>
          <a:p>
            <a:endParaRPr lang="en-US" altLang="en-US" sz="1600">
              <a:solidFill>
                <a:srgbClr val="FF0000"/>
              </a:solidFill>
            </a:endParaRPr>
          </a:p>
          <a:p>
            <a:r>
              <a:rPr lang="en-US" altLang="en-US" sz="1600">
                <a:solidFill>
                  <a:srgbClr val="FF0000"/>
                </a:solidFill>
              </a:rPr>
              <a:t>5</a:t>
            </a:r>
            <a:r>
              <a:rPr lang="en-US" altLang="en-US" sz="1600">
                <a:solidFill>
                  <a:srgbClr val="FF0000"/>
                </a:solidFill>
                <a:sym typeface="Wingdings" panose="05000000000000000000" pitchFamily="2" charset="2"/>
              </a:rPr>
              <a:t>6 1 cycle control dependence</a:t>
            </a:r>
            <a:endParaRPr lang="en-US" altLang="en-US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 smtClean="0"/>
              <a:t>Edge latency</a:t>
            </a:r>
            <a:r>
              <a:rPr lang="en-US" altLang="en-US" dirty="0" smtClean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flow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ym typeface="Wingdings" panose="05000000000000000000" pitchFamily="2" charset="2"/>
              </a:rPr>
              <a:t>d =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+ 1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Latency of producer instruction for most processors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anti dependence, </a:t>
            </a:r>
            <a:r>
              <a:rPr lang="en-US" altLang="en-US" dirty="0" smtClean="0"/>
              <a:t>a = </a:t>
            </a:r>
            <a:r>
              <a:rPr lang="en-US" altLang="en-US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/>
              <a:t> + c  </a:t>
            </a:r>
            <a:r>
              <a:rPr lang="en-US" altLang="en-US" dirty="0" smtClean="0">
                <a:sym typeface="Wingdings" panose="05000000000000000000" pitchFamily="2" charset="2"/>
              </a:rPr>
              <a:t> 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0 cycles for most processors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Register output dependence, </a:t>
            </a:r>
            <a:r>
              <a:rPr lang="en-US" altLang="en-US" dirty="0" smtClean="0">
                <a:solidFill>
                  <a:srgbClr val="FF0000"/>
                </a:solidFill>
              </a:rPr>
              <a:t>a</a:t>
            </a:r>
            <a:r>
              <a:rPr lang="en-US" altLang="en-US" dirty="0" smtClean="0"/>
              <a:t> = b + c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 smtClean="0">
                <a:sym typeface="Wingdings" panose="05000000000000000000" pitchFamily="2" charset="2"/>
              </a:rPr>
              <a:t> = d + e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1 cycle for most processors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Is negative latency possible?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Yes, </a:t>
            </a:r>
            <a:r>
              <a:rPr lang="en-US" altLang="en-US" dirty="0" smtClean="0"/>
              <a:t>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We will only deal with latency &gt;= </a:t>
            </a:r>
            <a:r>
              <a:rPr lang="en-US" altLang="en-US" dirty="0" smtClean="0"/>
              <a:t>0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Memory </a:t>
            </a:r>
            <a:r>
              <a:rPr lang="en-US" altLang="en-US" dirty="0" smtClean="0"/>
              <a:t>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</a:t>
            </a:r>
            <a:r>
              <a:rPr lang="en-US" altLang="en-US" dirty="0" smtClean="0"/>
              <a:t>tore </a:t>
            </a:r>
            <a:r>
              <a:rPr lang="en-US" altLang="en-US" dirty="0" smtClean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Store  Store (memory output)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1 cycle for most processors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branch </a:t>
            </a:r>
            <a:r>
              <a:rPr lang="en-US" altLang="en-US" dirty="0" smtClean="0">
                <a:sym typeface="Wingdings" panose="05000000000000000000" pitchFamily="2" charset="2"/>
              </a:rPr>
              <a:t> </a:t>
            </a:r>
            <a:r>
              <a:rPr lang="en-US" altLang="en-US" dirty="0" smtClean="0">
                <a:sym typeface="Wingdings" panose="05000000000000000000" pitchFamily="2" charset="2"/>
              </a:rPr>
              <a:t>b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Instructions inside then/else paths dependent on branch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1 cycle for most processors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>
                <a:sym typeface="Wingdings" panose="05000000000000000000" pitchFamily="2" charset="2"/>
              </a:rPr>
              <a:t>0 cycles for most processors </a:t>
            </a:r>
            <a:endParaRPr lang="en-US" altLang="en-US" dirty="0" smtClean="0">
              <a:sym typeface="Wingdings" panose="05000000000000000000" pitchFamily="2" charset="2"/>
            </a:endParaRPr>
          </a:p>
          <a:p>
            <a:pPr lvl="2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5875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machine model</a:t>
            </a:r>
          </a:p>
          <a:p>
            <a:endParaRPr lang="en-US" altLang="en-US"/>
          </a:p>
          <a:p>
            <a:r>
              <a:rPr lang="en-US" altLang="en-US"/>
              <a:t>latencies</a:t>
            </a:r>
          </a:p>
          <a:p>
            <a:endParaRPr lang="en-US" altLang="en-US"/>
          </a:p>
          <a:p>
            <a:r>
              <a:rPr lang="en-US" altLang="en-US"/>
              <a:t>add:    1</a:t>
            </a:r>
          </a:p>
          <a:p>
            <a:r>
              <a:rPr lang="en-US" altLang="en-US"/>
              <a:t>mpy:    3</a:t>
            </a:r>
          </a:p>
          <a:p>
            <a:r>
              <a:rPr lang="en-US" altLang="en-US"/>
              <a:t>load:   2</a:t>
            </a:r>
          </a:p>
          <a:p>
            <a:r>
              <a:rPr lang="en-US" altLang="en-US"/>
              <a:t>           sync 1</a:t>
            </a:r>
          </a:p>
          <a:p>
            <a:r>
              <a:rPr lang="en-US" altLang="en-US"/>
              <a:t>store: 1</a:t>
            </a:r>
          </a:p>
          <a:p>
            <a:r>
              <a:rPr lang="en-US" altLang="en-US"/>
              <a:t>           sync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  <a:endParaRPr lang="en-US" altLang="en-US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Estart = earliest start time, (as soon as possible - ASAP)</a:t>
            </a:r>
          </a:p>
          <a:p>
            <a:pPr lvl="1"/>
            <a:r>
              <a:rPr lang="en-US" altLang="en-US" smtClean="0"/>
              <a:t>Schedule length with infinite resources (dependence height)</a:t>
            </a:r>
          </a:p>
          <a:p>
            <a:pPr lvl="1"/>
            <a:r>
              <a:rPr lang="en-US" altLang="en-US" smtClean="0"/>
              <a:t>Estart = 0 if node has no predecessors</a:t>
            </a:r>
          </a:p>
          <a:p>
            <a:pPr lvl="1"/>
            <a:r>
              <a:rPr lang="en-US" altLang="en-US" smtClean="0"/>
              <a:t>Estart = MAX(Estart(pred) + latency) for each predecessor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Lstart = latest start time, ALAP </a:t>
            </a:r>
          </a:p>
          <a:p>
            <a:pPr lvl="1"/>
            <a:r>
              <a:rPr lang="en-US" altLang="en-US" smtClean="0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 smtClean="0"/>
              <a:t>Lstart = Estart if node has no successors</a:t>
            </a:r>
          </a:p>
          <a:p>
            <a:pPr lvl="1"/>
            <a:r>
              <a:rPr lang="en-US" altLang="en-US" smtClean="0"/>
              <a:t>Lstart = MIN(Lstart(succ) - latency) for each successor node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Critical operations = Operations with slack = 0</a:t>
            </a:r>
          </a:p>
          <a:p>
            <a:pPr lvl="1"/>
            <a:r>
              <a:rPr lang="en-US" altLang="en-US" smtClean="0"/>
              <a:t>No mobility, cannot be delayed without extending the schedule length of the block</a:t>
            </a:r>
          </a:p>
          <a:p>
            <a:pPr lvl="1"/>
            <a:r>
              <a:rPr lang="en-US" altLang="en-US" smtClean="0"/>
              <a:t>Critical path = sequence of critical operations from node with no predecessors to exit node, can be multiple crit paths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4191000" y="42672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419600" y="4343400"/>
            <a:ext cx="292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6145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</a:t>
            </a:r>
            <a:r>
              <a:rPr lang="en-US" altLang="en-US" dirty="0" smtClean="0"/>
              <a:t> </a:t>
            </a:r>
            <a:r>
              <a:rPr lang="en-US" altLang="en-US" dirty="0" smtClean="0"/>
              <a:t>Problem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</p:spTree>
    <p:extLst>
      <p:ext uri="{BB962C8B-B14F-4D97-AF65-F5344CB8AC3E}">
        <p14:creationId xmlns:p14="http://schemas.microsoft.com/office/powerpoint/2010/main" val="2375446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/>
              <a:t>Problem </a:t>
            </a:r>
            <a:r>
              <a:rPr lang="en-US" altLang="en-US" dirty="0" smtClean="0"/>
              <a:t>From Last Time - </a:t>
            </a:r>
            <a:r>
              <a:rPr lang="en-US" altLang="en-US" dirty="0" smtClean="0"/>
              <a:t>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Loop </a:t>
            </a:r>
            <a:r>
              <a:rPr lang="en-US" altLang="en-US" dirty="0" smtClean="0"/>
              <a:t>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  <a:endParaRPr lang="en-US" altLang="en-US" sz="1600" b="1" dirty="0">
              <a:solidFill>
                <a:schemeClr val="tx2"/>
              </a:solidFill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en-US" altLang="en-US" sz="1600" b="1" dirty="0" smtClean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 smtClean="0">
                <a:solidFill>
                  <a:schemeClr val="tx2"/>
                </a:solidFill>
              </a:rPr>
              <a:t>goto</a:t>
            </a:r>
            <a:r>
              <a:rPr lang="en-US" altLang="en-US" sz="1600" b="1" dirty="0" smtClean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</a:t>
            </a:r>
            <a:r>
              <a:rPr lang="en-US" altLang="en-US" dirty="0" smtClean="0"/>
              <a:t>iterations</a:t>
            </a:r>
            <a:endParaRPr lang="en-US" altLang="en-US" dirty="0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</a:t>
            </a:r>
            <a:r>
              <a:rPr lang="en-US" altLang="en-US" dirty="0" smtClean="0">
                <a:solidFill>
                  <a:schemeClr val="tx1"/>
                </a:solidFill>
              </a:rPr>
              <a:t>or (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=x;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&lt; 100; 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    sum += a[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</a:t>
            </a:r>
            <a:r>
              <a:rPr lang="en-US" altLang="en-US" dirty="0" smtClean="0">
                <a:solidFill>
                  <a:schemeClr val="tx1"/>
                </a:solidFill>
              </a:rPr>
              <a:t>*b[</a:t>
            </a:r>
            <a:r>
              <a:rPr lang="en-US" altLang="en-US" dirty="0" err="1" smtClean="0">
                <a:solidFill>
                  <a:schemeClr val="tx1"/>
                </a:solidFill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3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 smtClean="0"/>
              <a:t>From Last Time: What </a:t>
            </a:r>
            <a:r>
              <a:rPr lang="en-US" altLang="en-US" dirty="0" smtClean="0"/>
              <a:t>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</a:t>
            </a:r>
            <a:r>
              <a:rPr lang="en-US" altLang="en-US" dirty="0" smtClean="0">
                <a:solidFill>
                  <a:schemeClr val="tx1"/>
                </a:solidFill>
              </a:rPr>
              <a:t>4 = ??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r1 </a:t>
            </a:r>
            <a:r>
              <a:rPr lang="en-US" altLang="en-US" dirty="0">
                <a:solidFill>
                  <a:schemeClr val="tx1"/>
                </a:solidFill>
              </a:rPr>
              <a:t>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4</a:t>
            </a:r>
            <a:endParaRPr lang="en-US" altLang="en-US" sz="1400" b="1" dirty="0" smtClean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rgbClr val="FF0000"/>
                </a:solidFill>
              </a:rPr>
              <a:t>Create a </a:t>
            </a:r>
            <a:r>
              <a:rPr lang="en-US" altLang="en-US" dirty="0" err="1" smtClean="0">
                <a:solidFill>
                  <a:srgbClr val="FF0000"/>
                </a:solidFill>
              </a:rPr>
              <a:t>preloop</a:t>
            </a:r>
            <a:r>
              <a:rPr lang="en-US" altLang="en-US" dirty="0" smtClean="0">
                <a:solidFill>
                  <a:srgbClr val="FF0000"/>
                </a:solidFill>
              </a:rPr>
              <a:t> to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ensure trip count of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smtClean="0"/>
              <a:t>exit:</a:t>
            </a:r>
            <a:endParaRPr lang="en-US" altLang="en-US" b="1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or (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 smtClean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 smtClean="0">
                <a:solidFill>
                  <a:schemeClr val="tx1"/>
                </a:solidFill>
              </a:rPr>
              <a:t>i</a:t>
            </a:r>
            <a:r>
              <a:rPr lang="en-US" altLang="en-US" sz="1400" b="1" dirty="0" smtClean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  <a:endParaRPr lang="en-US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 smtClean="0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55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Still not much overlap possible</a:t>
            </a:r>
          </a:p>
          <a:p>
            <a:r>
              <a:rPr lang="en-US" altLang="en-US" sz="2000" smtClean="0"/>
              <a:t>Problems</a:t>
            </a:r>
          </a:p>
          <a:p>
            <a:pPr lvl="1"/>
            <a:r>
              <a:rPr lang="en-US" altLang="en-US" sz="1800" smtClean="0"/>
              <a:t>r2, r4, r6 sequentialize the iterations</a:t>
            </a:r>
          </a:p>
          <a:p>
            <a:pPr lvl="1"/>
            <a:r>
              <a:rPr lang="en-US" altLang="en-US" sz="1800" smtClean="0"/>
              <a:t>Need to rename these</a:t>
            </a:r>
          </a:p>
          <a:p>
            <a:r>
              <a:rPr lang="en-US" altLang="en-US" sz="2000" smtClean="0"/>
              <a:t>2 specialized renaming optis</a:t>
            </a:r>
          </a:p>
          <a:p>
            <a:pPr lvl="1"/>
            <a:r>
              <a:rPr lang="en-US" altLang="en-US" sz="1800" smtClean="0"/>
              <a:t>Accumulator variable expansion (r6)</a:t>
            </a:r>
          </a:p>
          <a:p>
            <a:pPr lvl="1"/>
            <a:r>
              <a:rPr lang="en-US" altLang="en-US" sz="1800" smtClean="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Accumulator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temporary accumulators</a:t>
            </a:r>
          </a:p>
          <a:p>
            <a:r>
              <a:rPr lang="en-US" altLang="en-US" sz="2000" smtClean="0"/>
              <a:t>Each iteration targets a different accumulator</a:t>
            </a:r>
          </a:p>
          <a:p>
            <a:r>
              <a:rPr lang="en-US" altLang="en-US" sz="2000" smtClean="0"/>
              <a:t>Sum up the accumulator variables at the end</a:t>
            </a:r>
          </a:p>
          <a:p>
            <a:r>
              <a:rPr lang="en-US" altLang="en-US" sz="2000" smtClean="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 smtClean="0"/>
              <a:t>Induction variable</a:t>
            </a:r>
          </a:p>
          <a:p>
            <a:pPr lvl="1"/>
            <a:r>
              <a:rPr lang="en-US" altLang="en-US" sz="1800" smtClean="0"/>
              <a:t>x = x + y or x = x – y</a:t>
            </a:r>
          </a:p>
          <a:p>
            <a:pPr lvl="1"/>
            <a:r>
              <a:rPr lang="en-US" altLang="en-US" sz="1800" smtClean="0"/>
              <a:t>where y is loop </a:t>
            </a:r>
            <a:r>
              <a:rPr lang="en-US" altLang="en-US" sz="1800" u="sng" smtClean="0"/>
              <a:t>invariant</a:t>
            </a:r>
            <a:r>
              <a:rPr lang="en-US" altLang="en-US" sz="1800" smtClean="0"/>
              <a:t>!!</a:t>
            </a:r>
          </a:p>
          <a:p>
            <a:r>
              <a:rPr lang="en-US" altLang="en-US" sz="2000" smtClean="0"/>
              <a:t>Create n-1 additional induction variables</a:t>
            </a:r>
          </a:p>
          <a:p>
            <a:r>
              <a:rPr lang="en-US" altLang="en-US" sz="2000" smtClean="0"/>
              <a:t>Each iteration uses and modifies a different induction variable</a:t>
            </a:r>
          </a:p>
          <a:p>
            <a:r>
              <a:rPr lang="en-US" altLang="en-US" sz="2000" smtClean="0"/>
              <a:t>Initialize induction variables to init, init+step, init+2*step, etc.</a:t>
            </a:r>
          </a:p>
          <a:p>
            <a:r>
              <a:rPr lang="en-US" altLang="en-US" sz="2000" smtClean="0"/>
              <a:t>Step increased to n*original step</a:t>
            </a:r>
          </a:p>
          <a:p>
            <a:r>
              <a:rPr lang="en-US" altLang="en-US" sz="2000" smtClean="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12325</TotalTime>
  <Words>2993</Words>
  <Application>Microsoft Office PowerPoint</Application>
  <PresentationFormat>Custom</PresentationFormat>
  <Paragraphs>745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10 ILP Optimization and Intro. to Code Generation</vt:lpstr>
      <vt:lpstr>Announcements &amp; Reading Material</vt:lpstr>
      <vt:lpstr>Class Problem From Last Time - Solution</vt:lpstr>
      <vt:lpstr>From Last Time: Loop Unrolling</vt:lpstr>
      <vt:lpstr>From Last Time: 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Operations</vt:lpstr>
      <vt:lpstr>More Stuff to Worry About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</vt:lpstr>
      <vt:lpstr>Dependence Graph Properties - Estart</vt:lpstr>
      <vt:lpstr>Lstart</vt:lpstr>
      <vt:lpstr>Slack</vt:lpstr>
      <vt:lpstr>Critical Path</vt:lpstr>
      <vt:lpstr>Homework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246</cp:revision>
  <cp:lastPrinted>2001-10-18T06:50:13Z</cp:lastPrinted>
  <dcterms:created xsi:type="dcterms:W3CDTF">1999-01-24T07:45:10Z</dcterms:created>
  <dcterms:modified xsi:type="dcterms:W3CDTF">2021-10-03T20:17:45Z</dcterms:modified>
</cp:coreProperties>
</file>