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4" d="100"/>
          <a:sy n="204" d="100"/>
        </p:scale>
        <p:origin x="56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842e89c02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842e89c02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42e89c02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42e89c02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8541c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8541c12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8541c126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8541c126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842e89c02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842e89c02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8541c126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8541c126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842e89c0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842e89c0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842e89c0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842e89c0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842e89c0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842e89c0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8541c126b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8541c126b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842e89c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842e89c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842e89c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842e89c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842e89c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842e89c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842e89c0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842e89c0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842e89c0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842e89c0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842e89c02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842e89c02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842e89c0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842e89c0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973175"/>
            <a:ext cx="8520600" cy="12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Look-Ahead SLP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2002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Auto-vectorization in the Presence of Commutative Operations (CGO18)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26700" y="3169525"/>
            <a:ext cx="74958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Vasileios Porpodas, Rodrigo C. O. Rocha, Luis F. W. Goes</a:t>
            </a:r>
            <a:endParaRPr sz="1800"/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Presented by Jian Guo, Zhaoheng Zheng, Tiancheng Jin, Zhehao Li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Opcode Mismatch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5094950" y="4201450"/>
            <a:ext cx="6189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SLP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7443325" y="4201450"/>
            <a:ext cx="6189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LSLP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50" y="1166950"/>
            <a:ext cx="5304199" cy="71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00" y="2179525"/>
            <a:ext cx="3179501" cy="21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6000" y="2131100"/>
            <a:ext cx="4674511" cy="21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976850" y="2731225"/>
            <a:ext cx="2442300" cy="24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Associativity Mismatch</a:t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5094950" y="4201450"/>
            <a:ext cx="6189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SLP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7443325" y="4201450"/>
            <a:ext cx="6189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LSLP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50" y="1111203"/>
            <a:ext cx="5890001" cy="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825" y="2219326"/>
            <a:ext cx="3213876" cy="227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3601" y="2298928"/>
            <a:ext cx="4915597" cy="195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>
            <a:off x="452825" y="2219325"/>
            <a:ext cx="3213900" cy="130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Ideas to Implementation: SLP -&gt; Look-Ahead SLP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311650" y="2571750"/>
            <a:ext cx="40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Load address/Opcode Mismatch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1136400" y="2957200"/>
            <a:ext cx="40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Prefer consecutive or matched op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11650" y="3690975"/>
            <a:ext cx="40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Greedy 1-step reordering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1136400" y="4075775"/>
            <a:ext cx="40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Look-further and try every choice</a:t>
            </a:r>
            <a:endParaRPr/>
          </a:p>
        </p:txBody>
      </p:sp>
      <p:cxnSp>
        <p:nvCxnSpPr>
          <p:cNvPr id="178" name="Google Shape;178;p24"/>
          <p:cNvCxnSpPr/>
          <p:nvPr/>
        </p:nvCxnSpPr>
        <p:spPr>
          <a:xfrm>
            <a:off x="648900" y="3175225"/>
            <a:ext cx="48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4"/>
          <p:cNvCxnSpPr/>
          <p:nvPr/>
        </p:nvCxnSpPr>
        <p:spPr>
          <a:xfrm>
            <a:off x="4776600" y="3175225"/>
            <a:ext cx="48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5398550" y="2957200"/>
            <a:ext cx="343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Cost model for reordering</a:t>
            </a:r>
            <a:endParaRPr/>
          </a:p>
        </p:txBody>
      </p:sp>
      <p:cxnSp>
        <p:nvCxnSpPr>
          <p:cNvPr id="181" name="Google Shape;181;p24"/>
          <p:cNvCxnSpPr/>
          <p:nvPr/>
        </p:nvCxnSpPr>
        <p:spPr>
          <a:xfrm>
            <a:off x="648900" y="4303300"/>
            <a:ext cx="48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4776600" y="4303300"/>
            <a:ext cx="48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5398550" y="4075775"/>
            <a:ext cx="343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Calculate cost for multi levels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1136400" y="1747675"/>
            <a:ext cx="40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Group commutable operations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311650" y="1354463"/>
            <a:ext cx="40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Chained associativity</a:t>
            </a:r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648900" y="1958375"/>
            <a:ext cx="48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4776600" y="1958375"/>
            <a:ext cx="48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5398550" y="1747675"/>
            <a:ext cx="343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Form “big” multi-node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Look-Ahead Cost Model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5280425" y="205650"/>
            <a:ext cx="3495600" cy="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Q: How to select an order? Match the previous order</a:t>
            </a: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500" y="1093913"/>
            <a:ext cx="1056700" cy="11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134" y="1093925"/>
            <a:ext cx="984416" cy="11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400" y="1093925"/>
            <a:ext cx="1063172" cy="11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8100" y="2433850"/>
            <a:ext cx="984425" cy="252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0025" y="2355913"/>
            <a:ext cx="2730274" cy="267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2149" y="2355900"/>
            <a:ext cx="2719964" cy="267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Multi-Node Formation</a:t>
            </a: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Coarsen adjacent nodes with same opcode as a multi-node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Enable vectorization for long chains of commutative operations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325" y="1997250"/>
            <a:ext cx="6154636" cy="257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3777950" y="4289125"/>
            <a:ext cx="682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SLP</a:t>
            </a:r>
            <a:endParaRPr sz="1800"/>
          </a:p>
        </p:txBody>
      </p:sp>
      <p:sp>
        <p:nvSpPr>
          <p:cNvPr id="209" name="Google Shape;209;p26"/>
          <p:cNvSpPr txBox="1"/>
          <p:nvPr/>
        </p:nvSpPr>
        <p:spPr>
          <a:xfrm>
            <a:off x="5733875" y="4283050"/>
            <a:ext cx="810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LSLP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311700" y="19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Look-Ahead SLP in Action</a:t>
            </a: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8575"/>
            <a:ext cx="8839200" cy="242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89303"/>
            <a:ext cx="9143999" cy="1954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Static Vectorization Cost</a:t>
            </a:r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8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Q: Does LSLP reduce cost?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Yes!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NR (No-Rotation): Even rotation is very useful!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LSLP: Find better packable sets, more profitable to vectorize</a:t>
            </a: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200" y="1850325"/>
            <a:ext cx="4816799" cy="21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/>
        </p:nvSpPr>
        <p:spPr>
          <a:xfrm>
            <a:off x="4819800" y="1186025"/>
            <a:ext cx="38316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O3 on Skylake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SLP as baseline(100%)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SLP-NR: SLP minus rotation (1-step reorder)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Select Kernels</a:t>
            </a: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3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Q: Got any faster on kernels where LSLP are triggered?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likely!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always because the hardware cost model may be inaccurate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 the static cost is identical, but actual performance varies</a:t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275" y="2382075"/>
            <a:ext cx="3808700" cy="27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2125" y="0"/>
            <a:ext cx="3533951" cy="245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9"/>
          <p:cNvCxnSpPr/>
          <p:nvPr/>
        </p:nvCxnSpPr>
        <p:spPr>
          <a:xfrm>
            <a:off x="3587375" y="1708200"/>
            <a:ext cx="1686900" cy="126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Overall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0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Q: Is LSLP useful or not?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Yes!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1% better after O3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Insensitive to params (look-ahead depth or multi-node size)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Negligible compile time overhead</a:t>
            </a:r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300" y="0"/>
            <a:ext cx="4107601" cy="171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575" y="1786775"/>
            <a:ext cx="3820275" cy="16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425" y="3492000"/>
            <a:ext cx="4121757" cy="163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0"/>
          <p:cNvCxnSpPr/>
          <p:nvPr/>
        </p:nvCxnSpPr>
        <p:spPr>
          <a:xfrm rot="10800000" flipH="1">
            <a:off x="2839375" y="1097575"/>
            <a:ext cx="1992300" cy="106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30"/>
          <p:cNvCxnSpPr/>
          <p:nvPr/>
        </p:nvCxnSpPr>
        <p:spPr>
          <a:xfrm>
            <a:off x="3343125" y="2746250"/>
            <a:ext cx="1427400" cy="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Google Shape;245;p30"/>
          <p:cNvCxnSpPr/>
          <p:nvPr/>
        </p:nvCxnSpPr>
        <p:spPr>
          <a:xfrm>
            <a:off x="3381300" y="3593475"/>
            <a:ext cx="1465500" cy="5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Motivation: Why another vectorization?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Analysis: What are the issues of SLP?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Implementation: How to implement a better SLP?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Evaluation: Is Look-ahead SLP correct, effective and usable?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 Parallelization Overview: ILP vs VP vs SLP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Parallelization? Reduce trip counts, less branches, more resources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ILP: Schedule the instructions to utilize hardware pipeline parallelism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VP: Reduce loop trip counts by doing iterations together as a vector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SLP: Find parallelism in straight-line code and transform into vector operation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Parallelization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1181025" y="1440425"/>
            <a:ext cx="3192600" cy="771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i=0; i&lt;n; i++) {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Z[i] = a*X[i] + b*Y[i];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181025" y="2459625"/>
            <a:ext cx="3192600" cy="1446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i=0; i&lt;n/4; X+=4,Y+=4,Z+=4) {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Z[0] = a*X[0] + b*Y[0];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Z[1] = a*X[1] + b*Y[1];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Z[2] = a*X[2] + b*Y[2];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Z[3] = a*X[3] * b*Y[3];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181025" y="4154125"/>
            <a:ext cx="3192600" cy="771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i=0; i&lt;n; i+=4) {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Z[i..i+3] = a*X[i..i+3] + b*Y[i..i+3];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" name="Google Shape;77;p16"/>
          <p:cNvSpPr/>
          <p:nvPr/>
        </p:nvSpPr>
        <p:spPr>
          <a:xfrm rot="5400000">
            <a:off x="2657175" y="2278225"/>
            <a:ext cx="162000" cy="11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 rot="5400000">
            <a:off x="2626375" y="3972725"/>
            <a:ext cx="162000" cy="11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1608325" y="1017725"/>
            <a:ext cx="2198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Z = aX + bY ?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758" y="3125925"/>
            <a:ext cx="3587867" cy="16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758" y="1222275"/>
            <a:ext cx="2934818" cy="169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Superword Level Parallelization (SLP)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694325" y="1974475"/>
            <a:ext cx="3221400" cy="148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i=0; i&lt;n/4; X+=4,Y+=4,Z+=4) {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Z[0] = a*X[0] + b*Y[0];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Z[1] = a*X[1] + b*Y[1];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Z[2] = a*X[2] + b*Y[2];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Z[3] = a*X[3] * b*Y[3];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694325" y="3732525"/>
            <a:ext cx="3221400" cy="771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i=0; i&lt;n; i+=4) {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Z[i..i+3] = a*X[i..i+3] + b*Y[i..i+3];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846325" y="1170125"/>
            <a:ext cx="2198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Z = aX + bY ?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 rot="5400000">
            <a:off x="2199975" y="3536600"/>
            <a:ext cx="162000" cy="11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250" y="76100"/>
            <a:ext cx="2503000" cy="35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3250" y="3732537"/>
            <a:ext cx="2556950" cy="138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 flipH="1">
            <a:off x="2625775" y="2569825"/>
            <a:ext cx="747900" cy="29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7"/>
          <p:cNvSpPr txBox="1"/>
          <p:nvPr/>
        </p:nvSpPr>
        <p:spPr>
          <a:xfrm>
            <a:off x="3373675" y="2364575"/>
            <a:ext cx="16182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Straight-line code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847225" y="2288300"/>
            <a:ext cx="312900" cy="885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</a:endParaRPr>
          </a:p>
        </p:txBody>
      </p:sp>
      <p:cxnSp>
        <p:nvCxnSpPr>
          <p:cNvPr id="96" name="Google Shape;96;p17"/>
          <p:cNvCxnSpPr>
            <a:endCxn id="95" idx="1"/>
          </p:cNvCxnSpPr>
          <p:nvPr/>
        </p:nvCxnSpPr>
        <p:spPr>
          <a:xfrm>
            <a:off x="511525" y="2349350"/>
            <a:ext cx="335700" cy="38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7"/>
          <p:cNvSpPr txBox="1"/>
          <p:nvPr/>
        </p:nvSpPr>
        <p:spPr>
          <a:xfrm>
            <a:off x="0" y="2105075"/>
            <a:ext cx="633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1380625" y="2288300"/>
            <a:ext cx="474000" cy="885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2066425" y="2288300"/>
            <a:ext cx="474000" cy="885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</a:endParaRPr>
          </a:p>
        </p:txBody>
      </p:sp>
      <p:cxnSp>
        <p:nvCxnSpPr>
          <p:cNvPr id="100" name="Google Shape;100;p17"/>
          <p:cNvCxnSpPr>
            <a:endCxn id="98" idx="0"/>
          </p:cNvCxnSpPr>
          <p:nvPr/>
        </p:nvCxnSpPr>
        <p:spPr>
          <a:xfrm flipH="1">
            <a:off x="1617625" y="1769300"/>
            <a:ext cx="847800" cy="51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7"/>
          <p:cNvCxnSpPr>
            <a:endCxn id="99" idx="0"/>
          </p:cNvCxnSpPr>
          <p:nvPr/>
        </p:nvCxnSpPr>
        <p:spPr>
          <a:xfrm flipH="1">
            <a:off x="2303425" y="1784600"/>
            <a:ext cx="200100" cy="5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" name="Google Shape;102;p17"/>
          <p:cNvSpPr txBox="1"/>
          <p:nvPr/>
        </p:nvSpPr>
        <p:spPr>
          <a:xfrm>
            <a:off x="2414475" y="1546100"/>
            <a:ext cx="1450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Packable Sets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SLP Still Fails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1104950" y="1093550"/>
            <a:ext cx="34662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Z = aX1 + bX2 + cX3 + dX4 ?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956450" y="1528000"/>
            <a:ext cx="3763200" cy="148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i=0; i&lt;n/4; Z+=4,X.+=4) {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Z[0] = a*X1[0] + b*X2[0] + c*X3[0] + d*X4[0];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Z[1] = a*X1[1] + b*X2[1] + c*X3[1] + d*X4[1];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Z[2] = a*X1[2] + b*X2[2] + c*X3[2] + d*X4[2];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Z[3] = a*X1[3] + b*X2[3] + c*X3[3] + d*X4[3];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956450" y="3356800"/>
            <a:ext cx="3763200" cy="148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i=0; i&lt;n/4; Z+=4,X.+=4) {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Z[0] = a*</a:t>
            </a:r>
            <a:r>
              <a:rPr lang="en" sz="1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[0] + b*X2[0] + c*X3[0] + d*X4[0];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Z[1] = a*X2[1] + b*X3[1] + c*X4[1] + d*</a:t>
            </a:r>
            <a:r>
              <a:rPr lang="en" sz="1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Z[2] = a*X3[2] + b*X4[2] + c*</a:t>
            </a:r>
            <a:r>
              <a:rPr lang="en" sz="1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[2] + d*X2[2];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Z[3] = a*X4[3] + b*</a:t>
            </a:r>
            <a:r>
              <a:rPr lang="en" sz="1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[3] + c*X2[3] + d*X3[3];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" name="Google Shape;111;p18"/>
          <p:cNvSpPr/>
          <p:nvPr/>
        </p:nvSpPr>
        <p:spPr>
          <a:xfrm rot="5400000">
            <a:off x="2635050" y="3125500"/>
            <a:ext cx="162000" cy="11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750" y="338025"/>
            <a:ext cx="2118525" cy="20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0274" y="495650"/>
            <a:ext cx="2079525" cy="46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1104950" y="3654550"/>
            <a:ext cx="312900" cy="885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646000" y="3654550"/>
            <a:ext cx="544500" cy="885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</a:endParaRPr>
          </a:p>
        </p:txBody>
      </p:sp>
      <p:cxnSp>
        <p:nvCxnSpPr>
          <p:cNvPr id="116" name="Google Shape;116;p18"/>
          <p:cNvCxnSpPr>
            <a:endCxn id="115" idx="0"/>
          </p:cNvCxnSpPr>
          <p:nvPr/>
        </p:nvCxnSpPr>
        <p:spPr>
          <a:xfrm>
            <a:off x="1900550" y="3265150"/>
            <a:ext cx="17700" cy="38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117;p18"/>
          <p:cNvSpPr txBox="1"/>
          <p:nvPr/>
        </p:nvSpPr>
        <p:spPr>
          <a:xfrm>
            <a:off x="1231250" y="2969950"/>
            <a:ext cx="17022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Packable Sets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4778075" y="3440825"/>
            <a:ext cx="23322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greedy!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reorder CFG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look further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SLP Attempts to Reorder (but only 1-Step)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5188475" y="4542900"/>
            <a:ext cx="37179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enables vectorization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00" y="1070000"/>
            <a:ext cx="4773527" cy="16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500" y="2934700"/>
            <a:ext cx="3717801" cy="16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473375" y="4432725"/>
            <a:ext cx="36051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Commutative instructions are vectorizable,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operands are in wrong order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375" y="2977050"/>
            <a:ext cx="3605025" cy="1548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9"/>
          <p:cNvCxnSpPr/>
          <p:nvPr/>
        </p:nvCxnSpPr>
        <p:spPr>
          <a:xfrm>
            <a:off x="4190375" y="3929325"/>
            <a:ext cx="9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on SLP Reordering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Only one-step greedy reordering!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SLP reordering is not effective for:</a:t>
            </a:r>
            <a:endParaRPr sz="20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Load address mismatch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Opcode mismatch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Associativity mismatch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Solved by Look-ahead SLP (LSLP)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Address Mismatch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75" y="1127275"/>
            <a:ext cx="3716600" cy="7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5399750" y="4353850"/>
            <a:ext cx="6189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SLP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7290925" y="4353850"/>
            <a:ext cx="6189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LSLP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00" y="2156000"/>
            <a:ext cx="3188625" cy="21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4975" y="1963475"/>
            <a:ext cx="4046600" cy="252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558200" y="2372400"/>
            <a:ext cx="3150000" cy="309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791</Words>
  <Application>Microsoft Office PowerPoint</Application>
  <PresentationFormat>On-screen Show (16:9)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Courier New</vt:lpstr>
      <vt:lpstr>Simple Light</vt:lpstr>
      <vt:lpstr>Look-Ahead SLP</vt:lpstr>
      <vt:lpstr>Content</vt:lpstr>
      <vt:lpstr>Auto Parallelization Overview: ILP vs VP vs SLP</vt:lpstr>
      <vt:lpstr>Vector Parallelization</vt:lpstr>
      <vt:lpstr>Superword Level Parallelization (SLP)</vt:lpstr>
      <vt:lpstr>SLP Still Fails</vt:lpstr>
      <vt:lpstr>SLP Attempts to Reorder (but only 1-Step)</vt:lpstr>
      <vt:lpstr>Limitations on SLP Reordering</vt:lpstr>
      <vt:lpstr>Load Address Mismatch</vt:lpstr>
      <vt:lpstr>Opcode Mismatch</vt:lpstr>
      <vt:lpstr>Associativity Mismatch</vt:lpstr>
      <vt:lpstr>Ideas to Implementation: SLP -&gt; Look-Ahead SLP </vt:lpstr>
      <vt:lpstr>Look-Ahead Cost Model</vt:lpstr>
      <vt:lpstr>Multi-Node Formation</vt:lpstr>
      <vt:lpstr>Look-Ahead SLP in Action</vt:lpstr>
      <vt:lpstr>Evaluation: Static Vectorization Cost</vt:lpstr>
      <vt:lpstr>Evaluation: Select Kernels</vt:lpstr>
      <vt:lpstr>Evaluation: Overall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Look-Ahead SLP</dc:title>
  <cp:lastModifiedBy>Guo, Jian</cp:lastModifiedBy>
  <cp:revision>1</cp:revision>
  <dcterms:modified xsi:type="dcterms:W3CDTF">2018-11-27T22:26:44Z</dcterms:modified>
</cp:coreProperties>
</file>