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1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288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1-9 10-18 19-21 22-26 27-28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86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3351bce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3351bce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30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37725ee3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37725ee3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538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837725ee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837725ee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00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837725e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837725e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9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837725ee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837725ee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894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837725ee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837725ee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43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837725ee3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837725ee3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97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837725ee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837725ee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08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837725ee3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837725ee3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57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37725ee3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37725ee3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04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3b204931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3b204931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395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83b204931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83b204931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see its use later.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8860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83b20493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83b20493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23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837725ee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837725ee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41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837725ee3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837725ee3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029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83b204931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83b204931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563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837725ee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837725ee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389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837725ee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837725ee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83b20493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83b20493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61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37725ee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37725ee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5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37725ee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37725ee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37725ee3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37725ee3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97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837725ee3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837725ee3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23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837725ee3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837725ee3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03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837725ee3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837725ee3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4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37725ee3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37725ee3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05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4713685"/>
            <a:ext cx="9144000" cy="4299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7275" y="4799409"/>
            <a:ext cx="360392" cy="25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13685"/>
            <a:ext cx="9144000" cy="4299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77275" y="4799409"/>
            <a:ext cx="360392" cy="258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Trusted Safety Verifier for Process Controller Code</a:t>
            </a:r>
            <a:endParaRPr sz="4800"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Stephen McLaughlin, Saman Zonouz, Devin Pohly, Patrick McDaniel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Presented by Xumiao Zhang and Shenghao 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news...</a:t>
            </a: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Programmable Controllers are insecure by design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Control systems are not robust enough for security patches (i.e. stuxnet)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l="3827"/>
          <a:stretch/>
        </p:blipFill>
        <p:spPr>
          <a:xfrm rot="-378865">
            <a:off x="6004375" y="1825700"/>
            <a:ext cx="2683050" cy="263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4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24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24"/>
          <p:cNvSpPr/>
          <p:nvPr/>
        </p:nvSpPr>
        <p:spPr>
          <a:xfrm>
            <a:off x="2415825" y="1011775"/>
            <a:ext cx="1755000" cy="76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;; Spin 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;; of control!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Q 3.2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1614525" y="1075363"/>
            <a:ext cx="801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Logic</a:t>
            </a:r>
            <a:endParaRPr/>
          </a:p>
        </p:txBody>
      </p:sp>
      <p:cxnSp>
        <p:nvCxnSpPr>
          <p:cNvPr id="197" name="Google Shape;197;p24"/>
          <p:cNvCxnSpPr>
            <a:stCxn id="195" idx="2"/>
            <a:endCxn id="191" idx="0"/>
          </p:cNvCxnSpPr>
          <p:nvPr/>
        </p:nvCxnSpPr>
        <p:spPr>
          <a:xfrm flipH="1">
            <a:off x="1828725" y="1774975"/>
            <a:ext cx="1464600" cy="5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98" name="Google Shape;198;p24"/>
          <p:cNvSpPr/>
          <p:nvPr/>
        </p:nvSpPr>
        <p:spPr>
          <a:xfrm>
            <a:off x="2149275" y="1838550"/>
            <a:ext cx="585000" cy="504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Properties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97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Bounds on numerical device parameters (e.g. maximum drive velocity and acceleration)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Safety interlocks, which ensure physically conflicting events do not occur.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Safety Verifier (TSV)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311700" y="2016000"/>
            <a:ext cx="8520600" cy="2201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Goal: Only allow code to be run </a:t>
            </a:r>
            <a:r>
              <a:rPr lang="en" sz="2400">
                <a:solidFill>
                  <a:srgbClr val="222222"/>
                </a:solidFill>
              </a:rPr>
              <a:t>on a PLC if it satisfies a set of engineer-supplied safety properties.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TSV - Challenges</a:t>
            </a: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Existing tools not up to the task.</a:t>
            </a: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Control systems are stateful, requiring temporal properties.</a:t>
            </a: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State space explosion with existing analysis techniques.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TSV - Architecture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t="8758" b="4952"/>
          <a:stretch/>
        </p:blipFill>
        <p:spPr>
          <a:xfrm>
            <a:off x="1304925" y="973275"/>
            <a:ext cx="5853876" cy="368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PLC Code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311700" y="1946900"/>
            <a:ext cx="8520600" cy="2622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AI 0.5 ;; 	And input bit 5</a:t>
            </a:r>
            <a:endParaRPr/>
          </a:p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=Q 0.1 ;;	Store at output bit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List Intermediate Language</a:t>
            </a: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Side effects</a:t>
            </a: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PLC special features</a:t>
            </a: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lvl="0" indent="-38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Architecture dependent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 List Intermediate Language</a:t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00" y="1868625"/>
            <a:ext cx="3797499" cy="9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4">
            <a:alphaModFix/>
          </a:blip>
          <a:srcRect t="5496" b="3948"/>
          <a:stretch/>
        </p:blipFill>
        <p:spPr>
          <a:xfrm>
            <a:off x="4960600" y="1213475"/>
            <a:ext cx="3946176" cy="34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1461150" y="1525550"/>
            <a:ext cx="15582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PLC Code</a:t>
            </a:r>
            <a:endParaRPr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311700" y="1220500"/>
            <a:ext cx="8520600" cy="3348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TSV symbolically executes an ILIL program to produce a mapping from path predicates to symbolic outputs.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Symbolic execution follows all possible paths through a single scan cycle of the program.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Lump together all inputs that produce that same output.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Programmable logic controller (PLC)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Threat model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Trusted Safety Verifier (TSV)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PLC code analysis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Implementation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Evaluation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- Example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311700" y="2419200"/>
            <a:ext cx="8520600" cy="205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Without symbolic execution, an unsigned integer input can generate 2^32 different states.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With symbolic execution, only 2 states.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2659000" y="1198625"/>
            <a:ext cx="3182100" cy="9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if input &gt; 10 then output input + 6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else output 2 * input + 6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- Expression</a:t>
            </a:r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133475"/>
            <a:ext cx="77343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Temporal Properties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PLCs use stateful variables, which retain their values across the scan cycles.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TEG (temporal execution graph) is applied for model checking.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 Execution Graph (TEG)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 state machine in which each state transition represents a single scan cycle.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Each state in the TEG contains the state and output variables.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TEG</a:t>
            </a:r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 t="2533" b="1497"/>
          <a:stretch/>
        </p:blipFill>
        <p:spPr>
          <a:xfrm>
            <a:off x="3269162" y="525725"/>
            <a:ext cx="2605674" cy="417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TEG with Symbolic Execution</a:t>
            </a:r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3">
            <a:alphaModFix/>
          </a:blip>
          <a:srcRect t="8979" b="11058"/>
          <a:stretch/>
        </p:blipFill>
        <p:spPr>
          <a:xfrm>
            <a:off x="1586000" y="1455725"/>
            <a:ext cx="5310800" cy="304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TSV - A Full Run</a:t>
            </a: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 rotWithShape="1">
          <a:blip r:embed="rId3">
            <a:alphaModFix/>
          </a:blip>
          <a:srcRect l="1806" r="2628"/>
          <a:stretch/>
        </p:blipFill>
        <p:spPr>
          <a:xfrm>
            <a:off x="249575" y="1303875"/>
            <a:ext cx="8644851" cy="23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Developed Trusted Safety Verifier (TSV), a trusted verification platform for programmable logic controllers.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last-step security verification of control commands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Combination of symbolic execution and model checking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Implemented a real-world prototype of the TSV framework on an independent Raspberry PI chip with minimal attack surface.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Demonstrated performance in checking various properties in control systems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Programmable Logic Controller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460225"/>
            <a:ext cx="8520600" cy="3108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22222"/>
                </a:solidFill>
              </a:rPr>
              <a:t>A Programmable Logic Controller (PLC) is a digital, multi- input multi-output computer used for real-time automation of physical machinery.</a:t>
            </a:r>
            <a:endParaRPr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22222"/>
                </a:solidFill>
              </a:rPr>
              <a:t>A PLC’s program is executed continuously as long as the PLC is running.</a:t>
            </a: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l="3827"/>
          <a:stretch/>
        </p:blipFill>
        <p:spPr>
          <a:xfrm>
            <a:off x="6004375" y="1978100"/>
            <a:ext cx="2683049" cy="26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2604450" y="1318575"/>
            <a:ext cx="1602000" cy="659400"/>
          </a:xfrm>
          <a:prstGeom prst="wedgeEllipseCallout">
            <a:avLst>
              <a:gd name="adj1" fmla="val -58499"/>
              <a:gd name="adj2" fmla="val 7914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 2˚</a:t>
            </a:r>
            <a:endParaRPr/>
          </a:p>
        </p:txBody>
      </p:sp>
      <p:cxnSp>
        <p:nvCxnSpPr>
          <p:cNvPr id="114" name="Google Shape;114;p17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17"/>
          <p:cNvSpPr txBox="1"/>
          <p:nvPr/>
        </p:nvSpPr>
        <p:spPr>
          <a:xfrm>
            <a:off x="4107825" y="2279450"/>
            <a:ext cx="1297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l="3827"/>
          <a:stretch/>
        </p:blipFill>
        <p:spPr>
          <a:xfrm rot="-210741">
            <a:off x="6004375" y="1978100"/>
            <a:ext cx="2683050" cy="263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2604450" y="1318575"/>
            <a:ext cx="1602000" cy="659400"/>
          </a:xfrm>
          <a:prstGeom prst="wedgeEllipseCallout">
            <a:avLst>
              <a:gd name="adj1" fmla="val -58499"/>
              <a:gd name="adj2" fmla="val 7914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 2˚</a:t>
            </a: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8"/>
          <p:cNvSpPr txBox="1"/>
          <p:nvPr/>
        </p:nvSpPr>
        <p:spPr>
          <a:xfrm>
            <a:off x="4107825" y="2279450"/>
            <a:ext cx="1297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left!</a:t>
            </a:r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Google Shape;127;p18"/>
          <p:cNvSpPr txBox="1"/>
          <p:nvPr/>
        </p:nvSpPr>
        <p:spPr>
          <a:xfrm>
            <a:off x="4460950" y="3048875"/>
            <a:ext cx="349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l="3827"/>
          <a:stretch/>
        </p:blipFill>
        <p:spPr>
          <a:xfrm rot="-210741">
            <a:off x="6004375" y="1978100"/>
            <a:ext cx="2683050" cy="263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2604450" y="1318575"/>
            <a:ext cx="1602000" cy="659400"/>
          </a:xfrm>
          <a:prstGeom prst="wedgeEllipseCallout">
            <a:avLst>
              <a:gd name="adj1" fmla="val -58499"/>
              <a:gd name="adj2" fmla="val 7914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quite...</a:t>
            </a:r>
            <a:endParaRPr/>
          </a:p>
        </p:txBody>
      </p:sp>
      <p:cxnSp>
        <p:nvCxnSpPr>
          <p:cNvPr id="136" name="Google Shape;136;p19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19"/>
          <p:cNvSpPr txBox="1"/>
          <p:nvPr/>
        </p:nvSpPr>
        <p:spPr>
          <a:xfrm>
            <a:off x="4107825" y="2279450"/>
            <a:ext cx="1297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left!</a:t>
            </a:r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19"/>
          <p:cNvSpPr txBox="1"/>
          <p:nvPr/>
        </p:nvSpPr>
        <p:spPr>
          <a:xfrm>
            <a:off x="4460950" y="3048875"/>
            <a:ext cx="349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1º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l="3827" b="3325"/>
          <a:stretch/>
        </p:blipFill>
        <p:spPr>
          <a:xfrm rot="-378864">
            <a:off x="5999568" y="1978377"/>
            <a:ext cx="2683039" cy="25450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2604450" y="1318575"/>
            <a:ext cx="1602000" cy="659400"/>
          </a:xfrm>
          <a:prstGeom prst="wedgeEllipseCallout">
            <a:avLst>
              <a:gd name="adj1" fmla="val -58499"/>
              <a:gd name="adj2" fmla="val 7914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quite...</a:t>
            </a:r>
            <a:endParaRPr/>
          </a:p>
        </p:txBody>
      </p:sp>
      <p:cxnSp>
        <p:nvCxnSpPr>
          <p:cNvPr id="148" name="Google Shape;148;p20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0"/>
          <p:cNvSpPr txBox="1"/>
          <p:nvPr/>
        </p:nvSpPr>
        <p:spPr>
          <a:xfrm>
            <a:off x="4107825" y="2279450"/>
            <a:ext cx="1297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left!</a:t>
            </a:r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20"/>
          <p:cNvSpPr txBox="1"/>
          <p:nvPr/>
        </p:nvSpPr>
        <p:spPr>
          <a:xfrm>
            <a:off x="4460950" y="3048875"/>
            <a:ext cx="349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l="3827" b="4187"/>
          <a:stretch/>
        </p:blipFill>
        <p:spPr>
          <a:xfrm rot="-378863">
            <a:off x="5998325" y="1978445"/>
            <a:ext cx="2683049" cy="2522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2604450" y="1318575"/>
            <a:ext cx="1602000" cy="659400"/>
          </a:xfrm>
          <a:prstGeom prst="wedgeEllipseCallout">
            <a:avLst>
              <a:gd name="adj1" fmla="val -58499"/>
              <a:gd name="adj2" fmla="val 7914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BINGO!</a:t>
            </a:r>
            <a:endParaRPr/>
          </a:p>
        </p:txBody>
      </p:sp>
      <p:cxnSp>
        <p:nvCxnSpPr>
          <p:cNvPr id="160" name="Google Shape;160;p21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21"/>
          <p:cNvSpPr txBox="1"/>
          <p:nvPr/>
        </p:nvSpPr>
        <p:spPr>
          <a:xfrm>
            <a:off x="4206450" y="2279450"/>
            <a:ext cx="1198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Stop!</a:t>
            </a:r>
            <a:endParaRPr/>
          </a:p>
        </p:txBody>
      </p:sp>
      <p:cxnSp>
        <p:nvCxnSpPr>
          <p:cNvPr id="162" name="Google Shape;162;p21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21"/>
          <p:cNvSpPr txBox="1"/>
          <p:nvPr/>
        </p:nvSpPr>
        <p:spPr>
          <a:xfrm>
            <a:off x="4460950" y="3048875"/>
            <a:ext cx="3498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2º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PLC’s Life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t="1632" r="4689"/>
          <a:stretch/>
        </p:blipFill>
        <p:spPr>
          <a:xfrm>
            <a:off x="311700" y="2279450"/>
            <a:ext cx="3033751" cy="20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l="3827" b="2467"/>
          <a:stretch/>
        </p:blipFill>
        <p:spPr>
          <a:xfrm rot="-378865">
            <a:off x="6000813" y="1978307"/>
            <a:ext cx="2683048" cy="2567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2"/>
          <p:cNvCxnSpPr/>
          <p:nvPr/>
        </p:nvCxnSpPr>
        <p:spPr>
          <a:xfrm>
            <a:off x="3802575" y="268342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22"/>
          <p:cNvSpPr txBox="1"/>
          <p:nvPr/>
        </p:nvSpPr>
        <p:spPr>
          <a:xfrm>
            <a:off x="3993350" y="2279450"/>
            <a:ext cx="14115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Signal</a:t>
            </a:r>
            <a:endParaRPr/>
          </a:p>
        </p:txBody>
      </p:sp>
      <p:cxnSp>
        <p:nvCxnSpPr>
          <p:cNvPr id="173" name="Google Shape;173;p22"/>
          <p:cNvCxnSpPr/>
          <p:nvPr/>
        </p:nvCxnSpPr>
        <p:spPr>
          <a:xfrm rot="10800000">
            <a:off x="3789900" y="3370175"/>
            <a:ext cx="175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2"/>
          <p:cNvSpPr txBox="1"/>
          <p:nvPr/>
        </p:nvSpPr>
        <p:spPr>
          <a:xfrm>
            <a:off x="3700850" y="3277475"/>
            <a:ext cx="20601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Measurements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2415825" y="1011775"/>
            <a:ext cx="2060100" cy="76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 DW2     ;; Degrees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 ID255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 Q 3.2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614525" y="1075363"/>
            <a:ext cx="801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Logic</a:t>
            </a:r>
            <a:endParaRPr/>
          </a:p>
        </p:txBody>
      </p:sp>
      <p:cxnSp>
        <p:nvCxnSpPr>
          <p:cNvPr id="177" name="Google Shape;177;p22"/>
          <p:cNvCxnSpPr>
            <a:stCxn id="175" idx="2"/>
            <a:endCxn id="169" idx="0"/>
          </p:cNvCxnSpPr>
          <p:nvPr/>
        </p:nvCxnSpPr>
        <p:spPr>
          <a:xfrm flipH="1">
            <a:off x="1828575" y="1774975"/>
            <a:ext cx="1617300" cy="5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78" name="Google Shape;178;p22"/>
          <p:cNvSpPr txBox="1"/>
          <p:nvPr/>
        </p:nvSpPr>
        <p:spPr>
          <a:xfrm>
            <a:off x="4413125" y="2708975"/>
            <a:ext cx="712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Cycle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4133250" y="2810600"/>
            <a:ext cx="342600" cy="466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On-screen Show (16:9)</PresentationFormat>
  <Paragraphs>108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 Trusted Safety Verifier for Process Controller Code</vt:lpstr>
      <vt:lpstr>Overview</vt:lpstr>
      <vt:lpstr>Programmable Logic Controller</vt:lpstr>
      <vt:lpstr>A PLC’s Life</vt:lpstr>
      <vt:lpstr>A PLC’s Life</vt:lpstr>
      <vt:lpstr>A PLC’s Life</vt:lpstr>
      <vt:lpstr>A PLC’s Life</vt:lpstr>
      <vt:lpstr>A PLC’s Life</vt:lpstr>
      <vt:lpstr>A PLC’s Life</vt:lpstr>
      <vt:lpstr>Bad news...</vt:lpstr>
      <vt:lpstr>A PLC’s Life</vt:lpstr>
      <vt:lpstr>Safety Properties</vt:lpstr>
      <vt:lpstr>Trusted Safety Verifier (TSV)</vt:lpstr>
      <vt:lpstr>TSV - Challenges</vt:lpstr>
      <vt:lpstr>TSV - Architecture</vt:lpstr>
      <vt:lpstr>Sample PLC Code</vt:lpstr>
      <vt:lpstr>Instruction List Intermediate Language</vt:lpstr>
      <vt:lpstr>Instruction List Intermediate Language</vt:lpstr>
      <vt:lpstr>Symbolic Execution</vt:lpstr>
      <vt:lpstr>Symbolic Execution - Example</vt:lpstr>
      <vt:lpstr>Symbolic Execution - Expression</vt:lpstr>
      <vt:lpstr>Checking Temporal Properties</vt:lpstr>
      <vt:lpstr>Temporal Execution Graph (TEG)</vt:lpstr>
      <vt:lpstr>TEG</vt:lpstr>
      <vt:lpstr>TEG with Symbolic Execution</vt:lpstr>
      <vt:lpstr>TSV - A Full Run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Trusted Safety Verifier for Process Controller Code</dc:title>
  <cp:lastModifiedBy>Zhang Xumiao</cp:lastModifiedBy>
  <cp:revision>1</cp:revision>
  <dcterms:modified xsi:type="dcterms:W3CDTF">2018-11-26T03:59:26Z</dcterms:modified>
</cp:coreProperties>
</file>