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5143500" cx="9144000"/>
  <p:notesSz cx="6858000" cy="9144000"/>
  <p:embeddedFontLst>
    <p:embeddedFont>
      <p:font typeface="Raleway"/>
      <p:regular r:id="rId32"/>
      <p:bold r:id="rId33"/>
      <p:italic r:id="rId34"/>
      <p:boldItalic r:id="rId35"/>
    </p:embeddedFont>
    <p:embeddedFont>
      <p:font typeface="Lato"/>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CAF04A2B-7399-4A2C-A05E-E2C6C1567F30}">
  <a:tblStyle styleId="{CAF04A2B-7399-4A2C-A05E-E2C6C1567F3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Raleway-bold.fntdata"/><Relationship Id="rId10" Type="http://schemas.openxmlformats.org/officeDocument/2006/relationships/slide" Target="slides/slide4.xml"/><Relationship Id="rId32" Type="http://schemas.openxmlformats.org/officeDocument/2006/relationships/font" Target="fonts/Raleway-regular.fntdata"/><Relationship Id="rId13" Type="http://schemas.openxmlformats.org/officeDocument/2006/relationships/slide" Target="slides/slide7.xml"/><Relationship Id="rId35" Type="http://schemas.openxmlformats.org/officeDocument/2006/relationships/font" Target="fonts/Raleway-boldItalic.fntdata"/><Relationship Id="rId12" Type="http://schemas.openxmlformats.org/officeDocument/2006/relationships/slide" Target="slides/slide6.xml"/><Relationship Id="rId34" Type="http://schemas.openxmlformats.org/officeDocument/2006/relationships/font" Target="fonts/Raleway-italic.fntdata"/><Relationship Id="rId15" Type="http://schemas.openxmlformats.org/officeDocument/2006/relationships/slide" Target="slides/slide9.xml"/><Relationship Id="rId37" Type="http://schemas.openxmlformats.org/officeDocument/2006/relationships/font" Target="fonts/Lato-bold.fntdata"/><Relationship Id="rId14" Type="http://schemas.openxmlformats.org/officeDocument/2006/relationships/slide" Target="slides/slide8.xml"/><Relationship Id="rId36" Type="http://schemas.openxmlformats.org/officeDocument/2006/relationships/font" Target="fonts/Lato-regular.fntdata"/><Relationship Id="rId17" Type="http://schemas.openxmlformats.org/officeDocument/2006/relationships/slide" Target="slides/slide11.xml"/><Relationship Id="rId39" Type="http://schemas.openxmlformats.org/officeDocument/2006/relationships/font" Target="fonts/Lato-boldItalic.fntdata"/><Relationship Id="rId16" Type="http://schemas.openxmlformats.org/officeDocument/2006/relationships/slide" Target="slides/slide10.xml"/><Relationship Id="rId38" Type="http://schemas.openxmlformats.org/officeDocument/2006/relationships/font" Target="fonts/Lato-italic.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eriod"/>
            </a:pPr>
            <a:r>
              <a:rPr lang="en"/>
              <a:t>Our team is planning on implementing code pointer integrity, which in short is to guarantee the integrity of all code pointer in the program. Thereby is able to prevent control flow hijacking. </a:t>
            </a:r>
            <a:endParaRPr/>
          </a:p>
          <a:p>
            <a:pPr indent="0" lvl="0" marL="457200" rtl="0" algn="l">
              <a:spcBef>
                <a:spcPts val="0"/>
              </a:spcBef>
              <a:spcAft>
                <a:spcPts val="0"/>
              </a:spcAft>
              <a:buNone/>
            </a:pPr>
            <a:r>
              <a:rPr lang="en"/>
              <a:t>I will explain what control flow hijacking in the following slides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472cd1af3f_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472cd1af3f_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472cd1af3f_2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472cd1af3f_2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472cd1af3f_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472cd1af3f_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472cd1af3f_2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72cd1af3f_2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Google Shape;208;g4726a8f697_2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4726a8f697_2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472cd1af3f_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472cd1af3f_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47393f0499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47393f0499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Sensitive types are: pointers to functions, pointers to sensitive types, pointers to composite types (such as struct or array) that contains one or more members of sensitive types, or universal pointers (i.e., void*, char* and opaque pointers to forward-declared structs or classes).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All code pointers that a compiler or runtime creates implicitly (such as return addresses, C++ virtual table pointers, and setjmp buffers) are sensitive as well.</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g47393f049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47393f049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47393f0499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47393f0499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1A1A1A"/>
                </a:solidFill>
              </a:rPr>
              <a:t>Instructions that explicitly take addresses of a statically allocated memory object or a function, allocate a new object on the heap, or take an address of a sub-object are instrumented to create metadata that describe the corresponding object. Instructions that compute pointer expressions are instrumented to propagate the metadata accordingly. Instructions that load or store sensitive pointers to memory are replaced with CPI intrinsic instructions (§3.2.3) that load or store both the pointer values and their metadata from/to the safe pointer store. </a:t>
            </a:r>
            <a:endParaRP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472cd1af3f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472cd1af3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71c51e4a9_5_5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71c51e4a9_5_5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 a way for the attacker to gain remote control of victim’s systems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does the attacker achieve that?</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AutoNum type="arabicPeriod"/>
            </a:pPr>
            <a:r>
              <a:rPr lang="en"/>
              <a:t>First corrupt the code pointer</a:t>
            </a:r>
            <a:endParaRPr/>
          </a:p>
          <a:p>
            <a:pPr indent="-298450" lvl="0" marL="457200" rtl="0" algn="l">
              <a:spcBef>
                <a:spcPts val="0"/>
              </a:spcBef>
              <a:spcAft>
                <a:spcPts val="0"/>
              </a:spcAft>
              <a:buSzPts val="1100"/>
              <a:buAutoNum type="arabicPeriod"/>
            </a:pPr>
            <a:r>
              <a:rPr lang="en"/>
              <a:t>Give attacker control of the instruction pointer </a:t>
            </a:r>
            <a:endParaRPr/>
          </a:p>
          <a:p>
            <a:pPr indent="-298450" lvl="0" marL="457200" rtl="0" algn="l">
              <a:spcBef>
                <a:spcPts val="0"/>
              </a:spcBef>
              <a:spcAft>
                <a:spcPts val="0"/>
              </a:spcAft>
              <a:buSzPts val="1100"/>
              <a:buAutoNum type="arabicPeriod"/>
            </a:pPr>
            <a:r>
              <a:rPr lang="en"/>
              <a:t>The attackers are able to divert the program flow to where they desire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g4725467367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4725467367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lang="en" sz="1200"/>
              <a:t>Basically, code-pointer separation is a simplified version of code-pointer integrity. There are some differences between CPS and CPI. </a:t>
            </a:r>
            <a:endParaRPr sz="1200"/>
          </a:p>
          <a:p>
            <a:pPr indent="-304800" lvl="0" marL="457200" rtl="0" algn="l">
              <a:spcBef>
                <a:spcPts val="0"/>
              </a:spcBef>
              <a:spcAft>
                <a:spcPts val="0"/>
              </a:spcAft>
              <a:buSzPts val="1200"/>
              <a:buChar char="-"/>
            </a:pPr>
            <a:r>
              <a:rPr lang="en" sz="1200"/>
              <a:t>The first one is, for sensitive pointer, CPS only stores code pointer into safe region. The second one is no metadata information. Control-flow destinations do not have bound, because the pointer value must always match the destination exactly. And the last one is, CPS does not have runtime check.</a:t>
            </a:r>
            <a:endParaRPr sz="1200"/>
          </a:p>
          <a:p>
            <a:pPr indent="0" lvl="0" marL="457200" rtl="0" algn="l">
              <a:spcBef>
                <a:spcPts val="0"/>
              </a:spcBef>
              <a:spcAft>
                <a:spcPts val="0"/>
              </a:spcAft>
              <a:buNone/>
            </a:pPr>
            <a:r>
              <a:rPr lang="en" sz="1200"/>
              <a:t> </a:t>
            </a:r>
            <a:endParaRPr sz="1200"/>
          </a:p>
          <a:p>
            <a:pPr indent="-304800" lvl="0" marL="457200" rtl="0" algn="l">
              <a:spcBef>
                <a:spcPts val="0"/>
              </a:spcBef>
              <a:spcAft>
                <a:spcPts val="0"/>
              </a:spcAft>
              <a:buSzPts val="1200"/>
              <a:buChar char="-"/>
            </a:pPr>
            <a:r>
              <a:rPr lang="en" sz="1200"/>
              <a:t>The code pointer will be based only on a control flow destination. This restriction prevents attackers from “forging” a code pointer from a value of another type, but still allows them to trick the program into reading or updating wrong code pointers. (redirecting existing function)</a:t>
            </a:r>
            <a:endParaRPr sz="1200"/>
          </a:p>
          <a:p>
            <a:pPr indent="-304800" lvl="0" marL="457200" rtl="0" algn="l">
              <a:spcBef>
                <a:spcPts val="0"/>
              </a:spcBef>
              <a:spcAft>
                <a:spcPts val="0"/>
              </a:spcAft>
              <a:buSzPts val="1200"/>
              <a:buChar char="-"/>
            </a:pPr>
            <a:r>
              <a:rPr lang="en" sz="1200"/>
              <a:t>This is particularly relevant to C++ programs with many virtual functions, where the fraction of sensitive pointers instrumented by CPI can become high, since every pointer to an object that contains virtual functions is sensitive.</a:t>
            </a:r>
            <a:endParaRPr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7" name="Shape 257"/>
        <p:cNvGrpSpPr/>
        <p:nvPr/>
      </p:nvGrpSpPr>
      <p:grpSpPr>
        <a:xfrm>
          <a:off x="0" y="0"/>
          <a:ext cx="0" cy="0"/>
          <a:chOff x="0" y="0"/>
          <a:chExt cx="0" cy="0"/>
        </a:xfrm>
      </p:grpSpPr>
      <p:sp>
        <p:nvSpPr>
          <p:cNvPr id="258" name="Google Shape;258;g4725467367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4725467367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4725467367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4725467367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Google Shape;281;g4725467367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4725467367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Google Shape;288;g4725467367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4725467367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code generation is not the main focus of the class and it is platform dependant, so we do not plan to implement it.</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4725467367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4725467367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code generation is not the main focus of the class and it is platform dependant, so we do not plan to implement it.</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726a8f697_1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4726a8f697_1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Define a funtion pointer </a:t>
            </a:r>
            <a:endParaRPr/>
          </a:p>
          <a:p>
            <a:pPr indent="0" lvl="0" marL="0" rtl="0" algn="l">
              <a:spcBef>
                <a:spcPts val="0"/>
              </a:spcBef>
              <a:spcAft>
                <a:spcPts val="0"/>
              </a:spcAft>
              <a:buClr>
                <a:srgbClr val="000000"/>
              </a:buClr>
              <a:buSzPts val="1100"/>
              <a:buFont typeface="Arial"/>
              <a:buNone/>
            </a:pPr>
            <a:r>
              <a:rPr lang="en"/>
              <a:t>Assign q as buf + some attacker control input, where attacker can carefully control to input to make it points to its desired location</a:t>
            </a:r>
            <a:endParaRPr/>
          </a:p>
          <a:p>
            <a:pPr indent="0" lvl="0" marL="0" rtl="0" algn="l">
              <a:spcBef>
                <a:spcPts val="0"/>
              </a:spcBef>
              <a:spcAft>
                <a:spcPts val="0"/>
              </a:spcAft>
              <a:buClr>
                <a:srgbClr val="000000"/>
              </a:buClr>
              <a:buSzPts val="1100"/>
              <a:buFont typeface="Arial"/>
              <a:buNone/>
            </a:pPr>
            <a:r>
              <a:t/>
            </a:r>
            <a:endParaRPr/>
          </a:p>
          <a:p>
            <a:pPr indent="0" lvl="0" marL="0" rtl="0" algn="l">
              <a:spcBef>
                <a:spcPts val="0"/>
              </a:spcBef>
              <a:spcAft>
                <a:spcPts val="0"/>
              </a:spcAft>
              <a:buClr>
                <a:srgbClr val="000000"/>
              </a:buClr>
              <a:buSzPts val="1100"/>
              <a:buFont typeface="Arial"/>
              <a:buNone/>
            </a:pPr>
            <a:r>
              <a:rPr lang="en"/>
              <a:t>Later on function ptr is assign to function foo</a:t>
            </a:r>
            <a:endParaRPr/>
          </a:p>
          <a:p>
            <a:pPr indent="0" lvl="0" marL="0" rtl="0" algn="l">
              <a:spcBef>
                <a:spcPts val="0"/>
              </a:spcBef>
              <a:spcAft>
                <a:spcPts val="0"/>
              </a:spcAft>
              <a:buClr>
                <a:srgbClr val="000000"/>
              </a:buClr>
              <a:buSzPts val="1100"/>
              <a:buFont typeface="Arial"/>
              <a:buNone/>
            </a:pPr>
            <a:r>
              <a:t/>
            </a:r>
            <a:endParaRPr/>
          </a:p>
          <a:p>
            <a:pPr indent="0" lvl="0" marL="0" rtl="0" algn="l">
              <a:spcBef>
                <a:spcPts val="0"/>
              </a:spcBef>
              <a:spcAft>
                <a:spcPts val="0"/>
              </a:spcAft>
              <a:buClr>
                <a:srgbClr val="000000"/>
              </a:buClr>
              <a:buSzPts val="1100"/>
              <a:buFont typeface="Arial"/>
              <a:buNone/>
            </a:pPr>
            <a:r>
              <a:rPr lang="en"/>
              <a:t>Then in the end, attacker controlled pointer q is overwrite with some input2</a:t>
            </a:r>
            <a:endParaRPr/>
          </a:p>
          <a:p>
            <a:pPr indent="0" lvl="0" marL="0" rtl="0" algn="l">
              <a:spcBef>
                <a:spcPts val="0"/>
              </a:spcBef>
              <a:spcAft>
                <a:spcPts val="0"/>
              </a:spcAft>
              <a:buNone/>
            </a:pPr>
            <a:r>
              <a:rPr lang="en"/>
              <a:t>Then it points to some attacker control gadget. The attacker can then soon to gain advantage once the pointer is dereference.</a:t>
            </a:r>
            <a:endParaRPr/>
          </a:p>
          <a:p>
            <a:pPr indent="0" lvl="0" marL="0" rtl="0" algn="l">
              <a:spcBef>
                <a:spcPts val="0"/>
              </a:spcBef>
              <a:spcAft>
                <a:spcPts val="0"/>
              </a:spcAft>
              <a:buNone/>
            </a:pPr>
            <a:r>
              <a:t/>
            </a:r>
            <a:endParaRPr/>
          </a:p>
          <a:p>
            <a:pPr indent="0" lvl="0" marL="0" rtl="0" algn="l">
              <a:spcBef>
                <a:spcPts val="0"/>
              </a:spcBef>
              <a:spcAft>
                <a:spcPts val="0"/>
              </a:spcAft>
              <a:buClr>
                <a:srgbClr val="000000"/>
              </a:buClr>
              <a:buSzPts val="1100"/>
              <a:buFont typeface="Arial"/>
              <a:buNone/>
            </a:pPr>
            <a:r>
              <a:rPr lang="en"/>
              <a:t>As soon as that happen, attack can run whatever they want.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4726a8f697_1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4726a8f697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Softbound (119%) overhead, and where it comes from</a:t>
            </a:r>
            <a:endParaRPr/>
          </a:p>
          <a:p>
            <a:pPr indent="0" lvl="0" marL="0" rtl="0" algn="l">
              <a:spcBef>
                <a:spcPts val="0"/>
              </a:spcBef>
              <a:spcAft>
                <a:spcPts val="0"/>
              </a:spcAft>
              <a:buNone/>
            </a:pPr>
            <a:r>
              <a:rPr lang="en"/>
              <a:t>A lot even from this small program. It adds a lot of additional checks in the background and execute at runtime.</a:t>
            </a:r>
            <a:endParaRPr/>
          </a:p>
          <a:p>
            <a:pPr indent="-298450" lvl="0" marL="457200" rtl="0" algn="l">
              <a:spcBef>
                <a:spcPts val="0"/>
              </a:spcBef>
              <a:spcAft>
                <a:spcPts val="0"/>
              </a:spcAft>
              <a:buSzPts val="1100"/>
              <a:buAutoNum type="arabicPeriod"/>
            </a:pPr>
            <a:r>
              <a:rPr lang="en"/>
              <a:t>Allocate memory, add lower and upper bound</a:t>
            </a:r>
            <a:endParaRPr/>
          </a:p>
          <a:p>
            <a:pPr indent="-298450" lvl="1" marL="914400" rtl="0" algn="l">
              <a:spcBef>
                <a:spcPts val="0"/>
              </a:spcBef>
              <a:spcAft>
                <a:spcPts val="0"/>
              </a:spcAft>
              <a:buSzPts val="1100"/>
              <a:buAutoNum type="alphaLcPeriod"/>
            </a:pPr>
            <a:r>
              <a:rPr lang="en"/>
              <a:t>Assign meta-data to all the pointers</a:t>
            </a:r>
            <a:endParaRPr/>
          </a:p>
          <a:p>
            <a:pPr indent="-298450" lvl="0" marL="457200" rtl="0" algn="l">
              <a:spcBef>
                <a:spcPts val="0"/>
              </a:spcBef>
              <a:spcAft>
                <a:spcPts val="0"/>
              </a:spcAft>
              <a:buSzPts val="1100"/>
              <a:buAutoNum type="arabicPeriod"/>
            </a:pPr>
            <a:r>
              <a:rPr lang="en"/>
              <a:t>Assignment across pointers</a:t>
            </a:r>
            <a:endParaRPr/>
          </a:p>
          <a:p>
            <a:pPr indent="-298450" lvl="1" marL="914400" rtl="0" algn="l">
              <a:spcBef>
                <a:spcPts val="0"/>
              </a:spcBef>
              <a:spcAft>
                <a:spcPts val="0"/>
              </a:spcAft>
              <a:buSzPts val="1100"/>
              <a:buAutoNum type="alphaLcPeriod"/>
            </a:pPr>
            <a:r>
              <a:rPr lang="en"/>
              <a:t>Propagate meta-data</a:t>
            </a:r>
            <a:endParaRPr/>
          </a:p>
          <a:p>
            <a:pPr indent="-298450" lvl="1" marL="914400" rtl="0" algn="l">
              <a:spcBef>
                <a:spcPts val="0"/>
              </a:spcBef>
              <a:spcAft>
                <a:spcPts val="0"/>
              </a:spcAft>
              <a:buSzPts val="1100"/>
              <a:buAutoNum type="alphaLcPeriod"/>
            </a:pPr>
            <a:r>
              <a:rPr lang="en"/>
              <a:t>Can be use for further protection</a:t>
            </a:r>
            <a:endParaRPr/>
          </a:p>
          <a:p>
            <a:pPr indent="-298450" lvl="0" marL="457200" rtl="0" algn="l">
              <a:spcBef>
                <a:spcPts val="0"/>
              </a:spcBef>
              <a:spcAft>
                <a:spcPts val="0"/>
              </a:spcAft>
              <a:buSzPts val="1100"/>
              <a:buAutoNum type="arabicPeriod"/>
            </a:pPr>
            <a:r>
              <a:rPr lang="en"/>
              <a:t>Check meta data whenever use</a:t>
            </a:r>
            <a:endParaRPr/>
          </a:p>
          <a:p>
            <a:pPr indent="-298450" lvl="1" marL="914400" rtl="0" algn="l">
              <a:spcBef>
                <a:spcPts val="0"/>
              </a:spcBef>
              <a:spcAft>
                <a:spcPts val="0"/>
              </a:spcAft>
              <a:buSzPts val="1100"/>
              <a:buAutoNum type="alphaLcPeriod"/>
            </a:pPr>
            <a:r>
              <a:rPr lang="en"/>
              <a:t>Protect us from having the data pointing to undesired location</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71c51e4a9_0_3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71c51e4a9_0_3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the previous example you are able to see the high overhead even with such a short C program, which is 116% overhead in general when you have a sufficient amount of code bases.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CCured: Retrofit memory safety also has stronger type systems. 56% price tag.</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AddressSanitizer: A great tool for debugging, it’s only probabilistic. But still 73% of price tag.</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g4726a8f697_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4726a8f697_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eriod"/>
            </a:pPr>
            <a:r>
              <a:rPr lang="en"/>
              <a:t>We no longer want to protect all the datas, otherwise we are going to run into the same problem with high overhead</a:t>
            </a:r>
            <a:endParaRPr/>
          </a:p>
          <a:p>
            <a:pPr indent="-298450" lvl="1" marL="914400" rtl="0" algn="l">
              <a:spcBef>
                <a:spcPts val="0"/>
              </a:spcBef>
              <a:spcAft>
                <a:spcPts val="0"/>
              </a:spcAft>
              <a:buSzPts val="1100"/>
              <a:buAutoNum type="alphaLcPeriod"/>
            </a:pPr>
            <a:r>
              <a:rPr lang="en"/>
              <a:t>We are only going to focus on a small subset of data and protect it completely</a:t>
            </a:r>
            <a:endParaRPr/>
          </a:p>
          <a:p>
            <a:pPr indent="-298450" lvl="2" marL="1371600" rtl="0" algn="l">
              <a:spcBef>
                <a:spcPts val="0"/>
              </a:spcBef>
              <a:spcAft>
                <a:spcPts val="0"/>
              </a:spcAft>
              <a:buSzPts val="1100"/>
              <a:buAutoNum type="romanLcPeriod"/>
            </a:pPr>
            <a:r>
              <a:rPr lang="en"/>
              <a:t>Couple code pointers on the heap, couple pointers on the stack we deemed protection worthy</a:t>
            </a:r>
            <a:endParaRPr/>
          </a:p>
          <a:p>
            <a:pPr indent="-298450" lvl="2" marL="1371600" rtl="0" algn="l">
              <a:spcBef>
                <a:spcPts val="0"/>
              </a:spcBef>
              <a:spcAft>
                <a:spcPts val="0"/>
              </a:spcAft>
              <a:buSzPts val="1100"/>
              <a:buAutoNum type="romanLcPeriod"/>
            </a:pPr>
            <a:r>
              <a:rPr lang="en"/>
              <a:t>Therefore we offer strong protection for a select subset of data</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4726a8f697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4726a8f697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000000"/>
              </a:buClr>
              <a:buSzPts val="1400"/>
              <a:buFont typeface="Arial"/>
              <a:buAutoNum type="arabicPeriod"/>
            </a:pPr>
            <a:r>
              <a:rPr lang="en" sz="1400"/>
              <a:t>Attacker can read/write data in the process image</a:t>
            </a:r>
            <a:endParaRPr sz="1400"/>
          </a:p>
          <a:p>
            <a:pPr indent="-317500" lvl="0" marL="457200" rtl="0" algn="l">
              <a:lnSpc>
                <a:spcPct val="115000"/>
              </a:lnSpc>
              <a:spcBef>
                <a:spcPts val="0"/>
              </a:spcBef>
              <a:spcAft>
                <a:spcPts val="0"/>
              </a:spcAft>
              <a:buClr>
                <a:schemeClr val="accent1"/>
              </a:buClr>
              <a:buSzPts val="1400"/>
              <a:buFont typeface="Lato"/>
              <a:buAutoNum type="arabicPeriod"/>
            </a:pPr>
            <a:r>
              <a:t/>
            </a:r>
            <a:endParaRPr sz="1400"/>
          </a:p>
          <a:p>
            <a:pPr indent="-317500" lvl="1" marL="914400" rtl="0" algn="l">
              <a:lnSpc>
                <a:spcPct val="115000"/>
              </a:lnSpc>
              <a:spcBef>
                <a:spcPts val="0"/>
              </a:spcBef>
              <a:spcAft>
                <a:spcPts val="0"/>
              </a:spcAft>
              <a:buClr>
                <a:schemeClr val="accent1"/>
              </a:buClr>
              <a:buSzPts val="1400"/>
              <a:buFont typeface="Lato"/>
              <a:buAutoNum type="alphaLcPeriod"/>
            </a:pPr>
            <a:r>
              <a:rPr lang="en" sz="1400"/>
              <a:t>Can read the written code, yet can not modify the code as it’s being executed</a:t>
            </a:r>
            <a:endParaRPr sz="1400"/>
          </a:p>
          <a:p>
            <a:pPr indent="-317500" lvl="1" marL="914400" rtl="0" algn="l">
              <a:lnSpc>
                <a:spcPct val="115000"/>
              </a:lnSpc>
              <a:spcBef>
                <a:spcPts val="0"/>
              </a:spcBef>
              <a:spcAft>
                <a:spcPts val="0"/>
              </a:spcAft>
              <a:buClr>
                <a:schemeClr val="accent1"/>
              </a:buClr>
              <a:buSzPts val="1400"/>
              <a:buFont typeface="Lato"/>
              <a:buAutoNum type="alphaLcPeriod"/>
            </a:pPr>
            <a:r>
              <a:rPr lang="en" sz="1400"/>
              <a:t>Input data contain executable code would not be executed</a:t>
            </a:r>
            <a:endParaRPr sz="1400"/>
          </a:p>
          <a:p>
            <a:pPr indent="-317500" lvl="1" marL="914400" rtl="0" algn="l">
              <a:lnSpc>
                <a:spcPct val="115000"/>
              </a:lnSpc>
              <a:spcBef>
                <a:spcPts val="0"/>
              </a:spcBef>
              <a:spcAft>
                <a:spcPts val="0"/>
              </a:spcAft>
              <a:buClr>
                <a:srgbClr val="000000"/>
              </a:buClr>
              <a:buSzPts val="1400"/>
              <a:buFont typeface="Arial"/>
              <a:buAutoNum type="alphaLcPeriod"/>
            </a:pPr>
            <a:r>
              <a:rPr lang="en" sz="1400"/>
              <a:t>Attacker could only use existing code to hijack.</a:t>
            </a:r>
            <a:endParaRPr sz="1400"/>
          </a:p>
          <a:p>
            <a:pPr indent="-317500" lvl="0" marL="457200" rtl="0" algn="l">
              <a:lnSpc>
                <a:spcPct val="115000"/>
              </a:lnSpc>
              <a:spcBef>
                <a:spcPts val="0"/>
              </a:spcBef>
              <a:spcAft>
                <a:spcPts val="0"/>
              </a:spcAft>
              <a:buClr>
                <a:schemeClr val="accent1"/>
              </a:buClr>
              <a:buSzPts val="1400"/>
              <a:buFont typeface="Lato"/>
              <a:buAutoNum type="arabicPeriod"/>
            </a:pPr>
            <a:r>
              <a:rPr lang="en" sz="1400"/>
              <a:t>If attacker has the ability to control the program loading process, </a:t>
            </a:r>
            <a:endParaRPr sz="1400"/>
          </a:p>
          <a:p>
            <a:pPr indent="-317500" lvl="1" marL="914400" rtl="0" algn="l">
              <a:lnSpc>
                <a:spcPct val="115000"/>
              </a:lnSpc>
              <a:spcBef>
                <a:spcPts val="0"/>
              </a:spcBef>
              <a:spcAft>
                <a:spcPts val="0"/>
              </a:spcAft>
              <a:buClr>
                <a:schemeClr val="accent1"/>
              </a:buClr>
              <a:buSzPts val="1400"/>
              <a:buFont typeface="Lato"/>
              <a:buAutoNum type="alphaLcPeriod"/>
            </a:pPr>
            <a:r>
              <a:rPr lang="en" sz="1400"/>
              <a:t>If they are able to gain control the program before we set up the defense mechanism, then there’s nothing we can do</a:t>
            </a:r>
            <a:endParaRPr sz="1400"/>
          </a:p>
          <a:p>
            <a:pPr indent="-317500" lvl="1" marL="914400" rtl="0" algn="l">
              <a:lnSpc>
                <a:spcPct val="115000"/>
              </a:lnSpc>
              <a:spcBef>
                <a:spcPts val="0"/>
              </a:spcBef>
              <a:spcAft>
                <a:spcPts val="0"/>
              </a:spcAft>
              <a:buClr>
                <a:schemeClr val="accent1"/>
              </a:buClr>
              <a:buSzPts val="1400"/>
              <a:buFont typeface="Lato"/>
              <a:buAutoNum type="alphaLcPeriod"/>
            </a:pPr>
            <a:r>
              <a:rPr lang="en" sz="1400"/>
              <a:t>In the following slides, we are gonna explain how we do our defense mechanism.</a:t>
            </a:r>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472cd1af3f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472cd1af3f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472cd1af3f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472cd1af3f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Code-Pointer Integrity </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Team member: Po-Jen Lai, Timmy Lin, Chun-Yu Hsiung, Hung-Lin Wu</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Instructor: Scott Mahlke</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Region vs Regular Region</a:t>
            </a:r>
            <a:endParaRPr/>
          </a:p>
        </p:txBody>
      </p:sp>
      <p:graphicFrame>
        <p:nvGraphicFramePr>
          <p:cNvPr id="162" name="Google Shape;162;p22"/>
          <p:cNvGraphicFramePr/>
          <p:nvPr/>
        </p:nvGraphicFramePr>
        <p:xfrm>
          <a:off x="1053000"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region</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Safe_ptr 2</a:t>
                      </a:r>
                      <a:endParaRPr sz="1200"/>
                    </a:p>
                  </a:txBody>
                  <a:tcPr marT="91425" marB="91425" marR="91425" marL="91425">
                    <a:solidFill>
                      <a:srgbClr val="93C47D"/>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Safe_ptr 1</a:t>
                      </a:r>
                      <a:endParaRPr sz="1200"/>
                    </a:p>
                  </a:txBody>
                  <a:tcPr marT="91425" marB="91425" marR="91425" marL="91425">
                    <a:solidFill>
                      <a:srgbClr val="93C47D"/>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graphicFrame>
        <p:nvGraphicFramePr>
          <p:cNvPr id="163" name="Google Shape;163;p22"/>
          <p:cNvGraphicFramePr/>
          <p:nvPr/>
        </p:nvGraphicFramePr>
        <p:xfrm>
          <a:off x="5436325"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region</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Regular_ptr 2</a:t>
                      </a:r>
                      <a:endParaRPr sz="1200"/>
                    </a:p>
                  </a:txBody>
                  <a:tcPr marT="91425" marB="91425" marR="91425" marL="91425">
                    <a:solidFill>
                      <a:srgbClr val="F6B26B"/>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Regular_ptr 1</a:t>
                      </a:r>
                      <a:endParaRPr sz="1200"/>
                    </a:p>
                  </a:txBody>
                  <a:tcPr marT="91425" marB="91425" marR="91425" marL="91425">
                    <a:solidFill>
                      <a:srgbClr val="E69138"/>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cxnSp>
        <p:nvCxnSpPr>
          <p:cNvPr id="164" name="Google Shape;164;p22"/>
          <p:cNvCxnSpPr/>
          <p:nvPr/>
        </p:nvCxnSpPr>
        <p:spPr>
          <a:xfrm flipH="1" rot="10800000">
            <a:off x="3131150" y="4084050"/>
            <a:ext cx="2143800" cy="20100"/>
          </a:xfrm>
          <a:prstGeom prst="straightConnector1">
            <a:avLst/>
          </a:prstGeom>
          <a:noFill/>
          <a:ln cap="flat" cmpd="sng" w="9525">
            <a:solidFill>
              <a:schemeClr val="dk2"/>
            </a:solidFill>
            <a:prstDash val="solid"/>
            <a:round/>
            <a:headEnd len="med" w="med" type="none"/>
            <a:tailEnd len="med" w="med" type="triangle"/>
          </a:ln>
        </p:spPr>
      </p:cxnSp>
      <p:sp>
        <p:nvSpPr>
          <p:cNvPr id="165" name="Google Shape;165;p22"/>
          <p:cNvSpPr/>
          <p:nvPr/>
        </p:nvSpPr>
        <p:spPr>
          <a:xfrm>
            <a:off x="7453750" y="3310208"/>
            <a:ext cx="361450" cy="654083"/>
          </a:xfrm>
          <a:custGeom>
            <a:rect b="b" l="l" r="r" t="t"/>
            <a:pathLst>
              <a:path extrusionOk="0" h="31856" w="14458">
                <a:moveTo>
                  <a:pt x="0" y="31856"/>
                </a:moveTo>
                <a:cubicBezTo>
                  <a:pt x="7764" y="29637"/>
                  <a:pt x="15597" y="20243"/>
                  <a:pt x="14269" y="12278"/>
                </a:cubicBezTo>
                <a:cubicBezTo>
                  <a:pt x="13264" y="6252"/>
                  <a:pt x="6460" y="1927"/>
                  <a:pt x="663" y="0"/>
                </a:cubicBezTo>
              </a:path>
            </a:pathLst>
          </a:custGeom>
          <a:noFill/>
          <a:ln cap="flat" cmpd="sng" w="9525">
            <a:solidFill>
              <a:schemeClr val="dk2"/>
            </a:solidFill>
            <a:prstDash val="solid"/>
            <a:round/>
            <a:headEnd len="med" w="med" type="none"/>
            <a:tailEnd len="med" w="med" type="none"/>
          </a:ln>
        </p:spPr>
      </p:sp>
      <p:sp>
        <p:nvSpPr>
          <p:cNvPr id="166" name="Google Shape;166;p22"/>
          <p:cNvSpPr/>
          <p:nvPr/>
        </p:nvSpPr>
        <p:spPr>
          <a:xfrm>
            <a:off x="7406007" y="3798324"/>
            <a:ext cx="119250" cy="225938"/>
          </a:xfrm>
          <a:custGeom>
            <a:rect b="b" l="l" r="r" t="t"/>
            <a:pathLst>
              <a:path extrusionOk="0" h="5309" w="4770">
                <a:moveTo>
                  <a:pt x="1119" y="0"/>
                </a:moveTo>
                <a:cubicBezTo>
                  <a:pt x="1119" y="1261"/>
                  <a:pt x="-123" y="2413"/>
                  <a:pt x="124" y="3650"/>
                </a:cubicBezTo>
                <a:cubicBezTo>
                  <a:pt x="447" y="5262"/>
                  <a:pt x="3402" y="4397"/>
                  <a:pt x="4770" y="5309"/>
                </a:cubicBezTo>
              </a:path>
            </a:pathLst>
          </a:custGeom>
          <a:noFill/>
          <a:ln cap="flat" cmpd="sng" w="9525">
            <a:solidFill>
              <a:schemeClr val="dk2"/>
            </a:solidFill>
            <a:prstDash val="solid"/>
            <a:round/>
            <a:headEnd len="med" w="med" type="none"/>
            <a:tailEnd len="med" w="med" type="none"/>
          </a:ln>
        </p:spPr>
      </p:sp>
      <p:cxnSp>
        <p:nvCxnSpPr>
          <p:cNvPr id="167" name="Google Shape;167;p22"/>
          <p:cNvCxnSpPr/>
          <p:nvPr/>
        </p:nvCxnSpPr>
        <p:spPr>
          <a:xfrm rot="10800000">
            <a:off x="3151125" y="3236525"/>
            <a:ext cx="2173800" cy="69900"/>
          </a:xfrm>
          <a:prstGeom prst="straightConnector1">
            <a:avLst/>
          </a:prstGeom>
          <a:noFill/>
          <a:ln cap="flat" cmpd="sng" w="28575">
            <a:solidFill>
              <a:srgbClr val="FF0000"/>
            </a:solidFill>
            <a:prstDash val="solid"/>
            <a:round/>
            <a:headEnd len="med" w="med" type="none"/>
            <a:tailEnd len="med" w="med" type="triangle"/>
          </a:ln>
        </p:spPr>
      </p:cxnSp>
      <p:sp>
        <p:nvSpPr>
          <p:cNvPr id="168" name="Google Shape;168;p22"/>
          <p:cNvSpPr/>
          <p:nvPr/>
        </p:nvSpPr>
        <p:spPr>
          <a:xfrm>
            <a:off x="3708375" y="2408500"/>
            <a:ext cx="904200" cy="713400"/>
          </a:xfrm>
          <a:prstGeom prst="wedgeRectCallout">
            <a:avLst>
              <a:gd fmla="val -20833" name="adj1"/>
              <a:gd fmla="val 62500" name="adj2"/>
            </a:avLst>
          </a:prstGeom>
          <a:solidFill>
            <a:srgbClr val="E0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Check!</a:t>
            </a:r>
            <a:endParaRPr/>
          </a:p>
        </p:txBody>
      </p:sp>
      <p:sp>
        <p:nvSpPr>
          <p:cNvPr id="169" name="Google Shape;169;p22"/>
          <p:cNvSpPr/>
          <p:nvPr/>
        </p:nvSpPr>
        <p:spPr>
          <a:xfrm>
            <a:off x="3070800" y="3310208"/>
            <a:ext cx="361450" cy="654083"/>
          </a:xfrm>
          <a:custGeom>
            <a:rect b="b" l="l" r="r" t="t"/>
            <a:pathLst>
              <a:path extrusionOk="0" h="31856" w="14458">
                <a:moveTo>
                  <a:pt x="0" y="31856"/>
                </a:moveTo>
                <a:cubicBezTo>
                  <a:pt x="7764" y="29637"/>
                  <a:pt x="15597" y="20243"/>
                  <a:pt x="14269" y="12278"/>
                </a:cubicBezTo>
                <a:cubicBezTo>
                  <a:pt x="13264" y="6252"/>
                  <a:pt x="6460" y="1927"/>
                  <a:pt x="663" y="0"/>
                </a:cubicBezTo>
              </a:path>
            </a:pathLst>
          </a:custGeom>
          <a:noFill/>
          <a:ln cap="flat" cmpd="sng" w="28575">
            <a:solidFill>
              <a:srgbClr val="FF0000"/>
            </a:solidFill>
            <a:prstDash val="solid"/>
            <a:round/>
            <a:headEnd len="med" w="med" type="none"/>
            <a:tailEnd len="med" w="med" type="none"/>
          </a:ln>
        </p:spPr>
      </p:sp>
      <p:sp>
        <p:nvSpPr>
          <p:cNvPr id="170" name="Google Shape;170;p22"/>
          <p:cNvSpPr/>
          <p:nvPr/>
        </p:nvSpPr>
        <p:spPr>
          <a:xfrm>
            <a:off x="3072932" y="3858274"/>
            <a:ext cx="119250" cy="225938"/>
          </a:xfrm>
          <a:custGeom>
            <a:rect b="b" l="l" r="r" t="t"/>
            <a:pathLst>
              <a:path extrusionOk="0" h="5309" w="4770">
                <a:moveTo>
                  <a:pt x="1119" y="0"/>
                </a:moveTo>
                <a:cubicBezTo>
                  <a:pt x="1119" y="1261"/>
                  <a:pt x="-123" y="2413"/>
                  <a:pt x="124" y="3650"/>
                </a:cubicBezTo>
                <a:cubicBezTo>
                  <a:pt x="447" y="5262"/>
                  <a:pt x="3402" y="4397"/>
                  <a:pt x="4770" y="5309"/>
                </a:cubicBezTo>
              </a:path>
            </a:pathLst>
          </a:custGeom>
          <a:noFill/>
          <a:ln cap="flat" cmpd="sng" w="28575">
            <a:solidFill>
              <a:srgbClr val="FF0000"/>
            </a:solidFill>
            <a:prstDash val="solid"/>
            <a:round/>
            <a:headEnd len="med" w="med" type="none"/>
            <a:tailEnd len="med" w="med" type="none"/>
          </a:ln>
        </p:spPr>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Region vs Regular Region</a:t>
            </a:r>
            <a:endParaRPr/>
          </a:p>
        </p:txBody>
      </p:sp>
      <p:graphicFrame>
        <p:nvGraphicFramePr>
          <p:cNvPr id="176" name="Google Shape;176;p23"/>
          <p:cNvGraphicFramePr/>
          <p:nvPr/>
        </p:nvGraphicFramePr>
        <p:xfrm>
          <a:off x="1053000"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region</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Safe_ptr 2</a:t>
                      </a:r>
                      <a:endParaRPr sz="1200"/>
                    </a:p>
                  </a:txBody>
                  <a:tcPr marT="91425" marB="91425" marR="91425" marL="91425">
                    <a:solidFill>
                      <a:srgbClr val="93C47D"/>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Safe_ptr 1</a:t>
                      </a:r>
                      <a:endParaRPr sz="1200"/>
                    </a:p>
                  </a:txBody>
                  <a:tcPr marT="91425" marB="91425" marR="91425" marL="91425">
                    <a:solidFill>
                      <a:srgbClr val="93C47D"/>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graphicFrame>
        <p:nvGraphicFramePr>
          <p:cNvPr id="177" name="Google Shape;177;p23"/>
          <p:cNvGraphicFramePr/>
          <p:nvPr/>
        </p:nvGraphicFramePr>
        <p:xfrm>
          <a:off x="5436325"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region</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Regular_ptr 2</a:t>
                      </a:r>
                      <a:endParaRPr sz="1200"/>
                    </a:p>
                  </a:txBody>
                  <a:tcPr marT="91425" marB="91425" marR="91425" marL="91425">
                    <a:solidFill>
                      <a:srgbClr val="F6B26B"/>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Regular_ptr 1</a:t>
                      </a:r>
                      <a:endParaRPr sz="1200"/>
                    </a:p>
                  </a:txBody>
                  <a:tcPr marT="91425" marB="91425" marR="91425" marL="91425">
                    <a:solidFill>
                      <a:srgbClr val="E69138"/>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sp>
        <p:nvSpPr>
          <p:cNvPr id="178" name="Google Shape;178;p23"/>
          <p:cNvSpPr/>
          <p:nvPr/>
        </p:nvSpPr>
        <p:spPr>
          <a:xfrm>
            <a:off x="3070800" y="3310208"/>
            <a:ext cx="361450" cy="654083"/>
          </a:xfrm>
          <a:custGeom>
            <a:rect b="b" l="l" r="r" t="t"/>
            <a:pathLst>
              <a:path extrusionOk="0" h="31856" w="14458">
                <a:moveTo>
                  <a:pt x="0" y="31856"/>
                </a:moveTo>
                <a:cubicBezTo>
                  <a:pt x="7764" y="29637"/>
                  <a:pt x="15597" y="20243"/>
                  <a:pt x="14269" y="12278"/>
                </a:cubicBezTo>
                <a:cubicBezTo>
                  <a:pt x="13264" y="6252"/>
                  <a:pt x="6460" y="1927"/>
                  <a:pt x="663" y="0"/>
                </a:cubicBezTo>
              </a:path>
            </a:pathLst>
          </a:custGeom>
          <a:noFill/>
          <a:ln cap="flat" cmpd="sng" w="28575">
            <a:solidFill>
              <a:srgbClr val="FF0000"/>
            </a:solidFill>
            <a:prstDash val="solid"/>
            <a:round/>
            <a:headEnd len="med" w="med" type="none"/>
            <a:tailEnd len="med" w="med" type="none"/>
          </a:ln>
        </p:spPr>
      </p:sp>
      <p:sp>
        <p:nvSpPr>
          <p:cNvPr id="179" name="Google Shape;179;p23"/>
          <p:cNvSpPr/>
          <p:nvPr/>
        </p:nvSpPr>
        <p:spPr>
          <a:xfrm>
            <a:off x="3072932" y="3858274"/>
            <a:ext cx="119250" cy="225938"/>
          </a:xfrm>
          <a:custGeom>
            <a:rect b="b" l="l" r="r" t="t"/>
            <a:pathLst>
              <a:path extrusionOk="0" h="5309" w="4770">
                <a:moveTo>
                  <a:pt x="1119" y="0"/>
                </a:moveTo>
                <a:cubicBezTo>
                  <a:pt x="1119" y="1261"/>
                  <a:pt x="-123" y="2413"/>
                  <a:pt x="124" y="3650"/>
                </a:cubicBezTo>
                <a:cubicBezTo>
                  <a:pt x="447" y="5262"/>
                  <a:pt x="3402" y="4397"/>
                  <a:pt x="4770" y="5309"/>
                </a:cubicBezTo>
              </a:path>
            </a:pathLst>
          </a:custGeom>
          <a:noFill/>
          <a:ln cap="flat" cmpd="sng" w="28575">
            <a:solidFill>
              <a:srgbClr val="FF0000"/>
            </a:solidFill>
            <a:prstDash val="solid"/>
            <a:round/>
            <a:headEnd len="med" w="med" type="none"/>
            <a:tailEnd len="med" w="med" type="none"/>
          </a:ln>
        </p:spPr>
      </p:sp>
      <p:cxnSp>
        <p:nvCxnSpPr>
          <p:cNvPr id="180" name="Google Shape;180;p23"/>
          <p:cNvCxnSpPr/>
          <p:nvPr/>
        </p:nvCxnSpPr>
        <p:spPr>
          <a:xfrm flipH="1" rot="10800000">
            <a:off x="3131150" y="4084050"/>
            <a:ext cx="2143800" cy="20100"/>
          </a:xfrm>
          <a:prstGeom prst="straightConnector1">
            <a:avLst/>
          </a:prstGeom>
          <a:noFill/>
          <a:ln cap="flat" cmpd="sng" w="9525">
            <a:solidFill>
              <a:schemeClr val="dk2"/>
            </a:solidFill>
            <a:prstDash val="solid"/>
            <a:round/>
            <a:headEnd len="med" w="med" type="none"/>
            <a:tailEnd len="med" w="med" type="triangle"/>
          </a:ln>
        </p:spPr>
      </p:cxnSp>
      <p:sp>
        <p:nvSpPr>
          <p:cNvPr id="181" name="Google Shape;181;p23"/>
          <p:cNvSpPr/>
          <p:nvPr/>
        </p:nvSpPr>
        <p:spPr>
          <a:xfrm>
            <a:off x="7453750" y="3310208"/>
            <a:ext cx="361450" cy="654083"/>
          </a:xfrm>
          <a:custGeom>
            <a:rect b="b" l="l" r="r" t="t"/>
            <a:pathLst>
              <a:path extrusionOk="0" h="31856" w="14458">
                <a:moveTo>
                  <a:pt x="0" y="31856"/>
                </a:moveTo>
                <a:cubicBezTo>
                  <a:pt x="7764" y="29637"/>
                  <a:pt x="15597" y="20243"/>
                  <a:pt x="14269" y="12278"/>
                </a:cubicBezTo>
                <a:cubicBezTo>
                  <a:pt x="13264" y="6252"/>
                  <a:pt x="6460" y="1927"/>
                  <a:pt x="663" y="0"/>
                </a:cubicBezTo>
              </a:path>
            </a:pathLst>
          </a:custGeom>
          <a:noFill/>
          <a:ln cap="flat" cmpd="sng" w="9525">
            <a:solidFill>
              <a:schemeClr val="dk2"/>
            </a:solidFill>
            <a:prstDash val="solid"/>
            <a:round/>
            <a:headEnd len="med" w="med" type="none"/>
            <a:tailEnd len="med" w="med" type="none"/>
          </a:ln>
        </p:spPr>
      </p:sp>
      <p:sp>
        <p:nvSpPr>
          <p:cNvPr id="182" name="Google Shape;182;p23"/>
          <p:cNvSpPr/>
          <p:nvPr/>
        </p:nvSpPr>
        <p:spPr>
          <a:xfrm>
            <a:off x="7406007" y="3798324"/>
            <a:ext cx="119250" cy="225938"/>
          </a:xfrm>
          <a:custGeom>
            <a:rect b="b" l="l" r="r" t="t"/>
            <a:pathLst>
              <a:path extrusionOk="0" h="5309" w="4770">
                <a:moveTo>
                  <a:pt x="1119" y="0"/>
                </a:moveTo>
                <a:cubicBezTo>
                  <a:pt x="1119" y="1261"/>
                  <a:pt x="-123" y="2413"/>
                  <a:pt x="124" y="3650"/>
                </a:cubicBezTo>
                <a:cubicBezTo>
                  <a:pt x="447" y="5262"/>
                  <a:pt x="3402" y="4397"/>
                  <a:pt x="4770" y="5309"/>
                </a:cubicBezTo>
              </a:path>
            </a:pathLst>
          </a:custGeom>
          <a:noFill/>
          <a:ln cap="flat" cmpd="sng" w="9525">
            <a:solidFill>
              <a:schemeClr val="dk2"/>
            </a:solidFill>
            <a:prstDash val="solid"/>
            <a:round/>
            <a:headEnd len="med" w="med" type="none"/>
            <a:tailEnd len="med" w="med" type="none"/>
          </a:ln>
        </p:spPr>
      </p:sp>
      <p:cxnSp>
        <p:nvCxnSpPr>
          <p:cNvPr id="183" name="Google Shape;183;p23"/>
          <p:cNvCxnSpPr/>
          <p:nvPr/>
        </p:nvCxnSpPr>
        <p:spPr>
          <a:xfrm rot="10800000">
            <a:off x="3151125" y="3236525"/>
            <a:ext cx="2173800" cy="69900"/>
          </a:xfrm>
          <a:prstGeom prst="straightConnector1">
            <a:avLst/>
          </a:prstGeom>
          <a:noFill/>
          <a:ln cap="flat" cmpd="sng" w="28575">
            <a:solidFill>
              <a:srgbClr val="FF0000"/>
            </a:solidFill>
            <a:prstDash val="solid"/>
            <a:round/>
            <a:headEnd len="med" w="med" type="none"/>
            <a:tailEnd len="med" w="med" type="triangle"/>
          </a:ln>
        </p:spPr>
      </p:cxnSp>
      <p:sp>
        <p:nvSpPr>
          <p:cNvPr id="184" name="Google Shape;184;p23"/>
          <p:cNvSpPr/>
          <p:nvPr/>
        </p:nvSpPr>
        <p:spPr>
          <a:xfrm>
            <a:off x="6451700" y="624050"/>
            <a:ext cx="1864800" cy="1146600"/>
          </a:xfrm>
          <a:prstGeom prst="wedgeRoundRectCallout">
            <a:avLst>
              <a:gd fmla="val -20833" name="adj1"/>
              <a:gd fmla="val 62500" name="adj2"/>
              <a:gd fmla="val 0" name="adj3"/>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User modified data</a:t>
            </a:r>
            <a:endParaRPr/>
          </a:p>
        </p:txBody>
      </p:sp>
      <p:sp>
        <p:nvSpPr>
          <p:cNvPr id="185" name="Google Shape;185;p23"/>
          <p:cNvSpPr/>
          <p:nvPr/>
        </p:nvSpPr>
        <p:spPr>
          <a:xfrm>
            <a:off x="3708375" y="2408500"/>
            <a:ext cx="904200" cy="713400"/>
          </a:xfrm>
          <a:prstGeom prst="wedgeRectCallout">
            <a:avLst>
              <a:gd fmla="val -20833" name="adj1"/>
              <a:gd fmla="val 62500" name="adj2"/>
            </a:avLst>
          </a:prstGeom>
          <a:solidFill>
            <a:srgbClr val="E0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Check!</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Stack</a:t>
            </a:r>
            <a:endParaRPr/>
          </a:p>
        </p:txBody>
      </p:sp>
      <p:graphicFrame>
        <p:nvGraphicFramePr>
          <p:cNvPr id="191" name="Google Shape;191;p24"/>
          <p:cNvGraphicFramePr/>
          <p:nvPr/>
        </p:nvGraphicFramePr>
        <p:xfrm>
          <a:off x="1415350" y="2571755"/>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Stack</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a:t>
                      </a:r>
                      <a:endParaRPr sz="1200"/>
                    </a:p>
                  </a:txBody>
                  <a:tcPr marT="91425" marB="91425" marR="91425" marL="91425">
                    <a:solidFill>
                      <a:srgbClr val="93C47D"/>
                    </a:solidFill>
                  </a:tcPr>
                </a:tc>
              </a:tr>
              <a:tr h="365725">
                <a:tc>
                  <a:txBody>
                    <a:bodyPr>
                      <a:noAutofit/>
                    </a:bodyPr>
                    <a:lstStyle/>
                    <a:p>
                      <a:pPr indent="0" lvl="0" marL="0" rtl="0" algn="ctr">
                        <a:spcBef>
                          <a:spcPts val="0"/>
                        </a:spcBef>
                        <a:spcAft>
                          <a:spcPts val="0"/>
                        </a:spcAft>
                        <a:buNone/>
                      </a:pPr>
                      <a:r>
                        <a:rPr lang="en" sz="1200"/>
                        <a:t>return address</a:t>
                      </a:r>
                      <a:endParaRPr sz="1200"/>
                    </a:p>
                  </a:txBody>
                  <a:tcPr marT="91425" marB="91425" marR="91425" marL="91425">
                    <a:solidFill>
                      <a:srgbClr val="93C47D"/>
                    </a:solidFill>
                  </a:tcPr>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bl>
          </a:graphicData>
        </a:graphic>
      </p:graphicFrame>
      <p:graphicFrame>
        <p:nvGraphicFramePr>
          <p:cNvPr id="192" name="Google Shape;192;p24"/>
          <p:cNvGraphicFramePr/>
          <p:nvPr/>
        </p:nvGraphicFramePr>
        <p:xfrm>
          <a:off x="5741125" y="25780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Stack</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buf</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bl>
          </a:graphicData>
        </a:graphic>
      </p:graphicFrame>
      <p:sp>
        <p:nvSpPr>
          <p:cNvPr id="193" name="Google Shape;193;p24"/>
          <p:cNvSpPr txBox="1"/>
          <p:nvPr/>
        </p:nvSpPr>
        <p:spPr>
          <a:xfrm>
            <a:off x="3451225" y="2293050"/>
            <a:ext cx="2211000" cy="55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int foo(){</a:t>
            </a:r>
            <a:endParaRPr/>
          </a:p>
          <a:p>
            <a:pPr indent="0" lvl="0" marL="0" rtl="0" algn="l">
              <a:spcBef>
                <a:spcPts val="0"/>
              </a:spcBef>
              <a:spcAft>
                <a:spcPts val="0"/>
              </a:spcAft>
              <a:buNone/>
            </a:pPr>
            <a:r>
              <a:rPr lang="en"/>
              <a:t>    char buf[10];</a:t>
            </a:r>
            <a:endParaRPr/>
          </a:p>
          <a:p>
            <a:pPr indent="0" lvl="0" marL="0" rtl="0" algn="l">
              <a:spcBef>
                <a:spcPts val="0"/>
              </a:spcBef>
              <a:spcAft>
                <a:spcPts val="0"/>
              </a:spcAft>
              <a:buNone/>
            </a:pPr>
            <a:r>
              <a:rPr lang="en"/>
              <a:t>    int r = scanf(“%s”, buf);</a:t>
            </a:r>
            <a:endParaRPr/>
          </a:p>
          <a:p>
            <a:pPr indent="0" lvl="0" marL="0" rtl="0" algn="l">
              <a:spcBef>
                <a:spcPts val="0"/>
              </a:spcBef>
              <a:spcAft>
                <a:spcPts val="0"/>
              </a:spcAft>
              <a:buNone/>
            </a:pPr>
            <a:r>
              <a:rPr lang="en"/>
              <a:t>    return r;</a:t>
            </a:r>
            <a:endParaRPr/>
          </a:p>
          <a:p>
            <a:pPr indent="0" lvl="0" marL="0" rtl="0" algn="l">
              <a:spcBef>
                <a:spcPts val="0"/>
              </a:spcBef>
              <a:spcAft>
                <a:spcPts val="0"/>
              </a:spcAft>
              <a:buNone/>
            </a:pPr>
            <a:r>
              <a:rPr lang="en"/>
              <a:t>}</a:t>
            </a:r>
            <a:endParaRPr/>
          </a:p>
        </p:txBody>
      </p:sp>
      <p:sp>
        <p:nvSpPr>
          <p:cNvPr id="194" name="Google Shape;194;p24"/>
          <p:cNvSpPr/>
          <p:nvPr/>
        </p:nvSpPr>
        <p:spPr>
          <a:xfrm>
            <a:off x="43525" y="2115900"/>
            <a:ext cx="1303500" cy="911700"/>
          </a:xfrm>
          <a:prstGeom prst="horizont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Guaranteed safe variables</a:t>
            </a:r>
            <a:endParaRPr/>
          </a:p>
        </p:txBody>
      </p:sp>
      <p:sp>
        <p:nvSpPr>
          <p:cNvPr id="195" name="Google Shape;195;p24"/>
          <p:cNvSpPr/>
          <p:nvPr/>
        </p:nvSpPr>
        <p:spPr>
          <a:xfrm>
            <a:off x="2651400" y="1477400"/>
            <a:ext cx="1544100" cy="911700"/>
          </a:xfrm>
          <a:prstGeom prst="wedgeRoundRectCallout">
            <a:avLst>
              <a:gd fmla="val -20833" name="adj1"/>
              <a:gd fmla="val 62500" name="adj2"/>
              <a:gd fmla="val 0" name="adj3"/>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a:p>
          <a:p>
            <a:pPr indent="0" lvl="0" marL="0" rtl="0" algn="l">
              <a:lnSpc>
                <a:spcPct val="115000"/>
              </a:lnSpc>
              <a:spcBef>
                <a:spcPts val="0"/>
              </a:spcBef>
              <a:spcAft>
                <a:spcPts val="0"/>
              </a:spcAft>
              <a:buNone/>
            </a:pPr>
            <a:r>
              <a:rPr lang="en"/>
              <a:t>Safely access local</a:t>
            </a:r>
            <a:endParaRPr/>
          </a:p>
          <a:p>
            <a:pPr indent="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2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Stack</a:t>
            </a:r>
            <a:endParaRPr/>
          </a:p>
        </p:txBody>
      </p:sp>
      <p:graphicFrame>
        <p:nvGraphicFramePr>
          <p:cNvPr id="201" name="Google Shape;201;p25"/>
          <p:cNvGraphicFramePr/>
          <p:nvPr/>
        </p:nvGraphicFramePr>
        <p:xfrm>
          <a:off x="1415350" y="2571755"/>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Stack</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a:t>
                      </a:r>
                      <a:endParaRPr sz="1200"/>
                    </a:p>
                  </a:txBody>
                  <a:tcPr marT="91425" marB="91425" marR="91425" marL="91425">
                    <a:solidFill>
                      <a:srgbClr val="93C47D"/>
                    </a:solidFill>
                  </a:tcPr>
                </a:tc>
              </a:tr>
              <a:tr h="365725">
                <a:tc>
                  <a:txBody>
                    <a:bodyPr>
                      <a:noAutofit/>
                    </a:bodyPr>
                    <a:lstStyle/>
                    <a:p>
                      <a:pPr indent="0" lvl="0" marL="0" rtl="0" algn="ctr">
                        <a:spcBef>
                          <a:spcPts val="0"/>
                        </a:spcBef>
                        <a:spcAft>
                          <a:spcPts val="0"/>
                        </a:spcAft>
                        <a:buNone/>
                      </a:pPr>
                      <a:r>
                        <a:rPr lang="en" sz="1200"/>
                        <a:t>return address</a:t>
                      </a:r>
                      <a:endParaRPr sz="1200"/>
                    </a:p>
                  </a:txBody>
                  <a:tcPr marT="91425" marB="91425" marR="91425" marL="91425">
                    <a:solidFill>
                      <a:srgbClr val="93C47D"/>
                    </a:solidFill>
                  </a:tcPr>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bl>
          </a:graphicData>
        </a:graphic>
      </p:graphicFrame>
      <p:graphicFrame>
        <p:nvGraphicFramePr>
          <p:cNvPr id="202" name="Google Shape;202;p25"/>
          <p:cNvGraphicFramePr/>
          <p:nvPr/>
        </p:nvGraphicFramePr>
        <p:xfrm>
          <a:off x="5741125" y="25780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Stack</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buf</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bl>
          </a:graphicData>
        </a:graphic>
      </p:graphicFrame>
      <p:sp>
        <p:nvSpPr>
          <p:cNvPr id="203" name="Google Shape;203;p25"/>
          <p:cNvSpPr/>
          <p:nvPr/>
        </p:nvSpPr>
        <p:spPr>
          <a:xfrm>
            <a:off x="5741125" y="1077075"/>
            <a:ext cx="2676900" cy="1243500"/>
          </a:xfrm>
          <a:prstGeom prst="wedgeRoundRectCallout">
            <a:avLst>
              <a:gd fmla="val -20833" name="adj1"/>
              <a:gd fmla="val 62500" name="adj2"/>
              <a:gd fmla="val 0" name="adj3"/>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0" lvl="0" marL="0" rtl="0" algn="l">
              <a:lnSpc>
                <a:spcPct val="115000"/>
              </a:lnSpc>
              <a:spcBef>
                <a:spcPts val="0"/>
              </a:spcBef>
              <a:spcAft>
                <a:spcPts val="0"/>
              </a:spcAft>
              <a:buNone/>
            </a:pPr>
            <a:r>
              <a:rPr lang="en"/>
              <a:t>arrays or objects whose address is passed to other functions</a:t>
            </a:r>
            <a:endParaRPr/>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0" lvl="0" marL="0" rtl="0" algn="l">
              <a:spcBef>
                <a:spcPts val="0"/>
              </a:spcBef>
              <a:spcAft>
                <a:spcPts val="0"/>
              </a:spcAft>
              <a:buNone/>
            </a:pPr>
            <a:r>
              <a:t/>
            </a:r>
            <a:endParaRPr/>
          </a:p>
        </p:txBody>
      </p:sp>
      <p:sp>
        <p:nvSpPr>
          <p:cNvPr id="204" name="Google Shape;204;p25"/>
          <p:cNvSpPr txBox="1"/>
          <p:nvPr/>
        </p:nvSpPr>
        <p:spPr>
          <a:xfrm>
            <a:off x="3451225" y="2293050"/>
            <a:ext cx="2211000" cy="55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int foo(){</a:t>
            </a:r>
            <a:endParaRPr/>
          </a:p>
          <a:p>
            <a:pPr indent="0" lvl="0" marL="0" rtl="0" algn="l">
              <a:spcBef>
                <a:spcPts val="0"/>
              </a:spcBef>
              <a:spcAft>
                <a:spcPts val="0"/>
              </a:spcAft>
              <a:buNone/>
            </a:pPr>
            <a:r>
              <a:rPr lang="en"/>
              <a:t>    char buf[10];</a:t>
            </a:r>
            <a:endParaRPr/>
          </a:p>
          <a:p>
            <a:pPr indent="0" lvl="0" marL="0" rtl="0" algn="l">
              <a:spcBef>
                <a:spcPts val="0"/>
              </a:spcBef>
              <a:spcAft>
                <a:spcPts val="0"/>
              </a:spcAft>
              <a:buNone/>
            </a:pPr>
            <a:r>
              <a:rPr lang="en"/>
              <a:t>    int r = scanf(“%s”, buf);</a:t>
            </a:r>
            <a:endParaRPr/>
          </a:p>
          <a:p>
            <a:pPr indent="0" lvl="0" marL="0" rtl="0" algn="l">
              <a:spcBef>
                <a:spcPts val="0"/>
              </a:spcBef>
              <a:spcAft>
                <a:spcPts val="0"/>
              </a:spcAft>
              <a:buNone/>
            </a:pPr>
            <a:r>
              <a:rPr lang="en"/>
              <a:t>    return r;</a:t>
            </a:r>
            <a:endParaRPr/>
          </a:p>
          <a:p>
            <a:pPr indent="0" lvl="0" marL="0" rtl="0" algn="l">
              <a:spcBef>
                <a:spcPts val="0"/>
              </a:spcBef>
              <a:spcAft>
                <a:spcPts val="0"/>
              </a:spcAft>
              <a:buNone/>
            </a:pPr>
            <a:r>
              <a:rPr lang="en"/>
              <a:t>}</a:t>
            </a:r>
            <a:endParaRPr/>
          </a:p>
        </p:txBody>
      </p:sp>
      <p:sp>
        <p:nvSpPr>
          <p:cNvPr id="205" name="Google Shape;205;p25"/>
          <p:cNvSpPr/>
          <p:nvPr/>
        </p:nvSpPr>
        <p:spPr>
          <a:xfrm>
            <a:off x="43525" y="2115900"/>
            <a:ext cx="1303500" cy="911700"/>
          </a:xfrm>
          <a:prstGeom prst="horizont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Guaranteed safe variables</a:t>
            </a:r>
            <a:endParaRPr/>
          </a:p>
        </p:txBody>
      </p:sp>
      <p:sp>
        <p:nvSpPr>
          <p:cNvPr id="206" name="Google Shape;206;p25"/>
          <p:cNvSpPr/>
          <p:nvPr/>
        </p:nvSpPr>
        <p:spPr>
          <a:xfrm>
            <a:off x="2651400" y="1477400"/>
            <a:ext cx="1544100" cy="911700"/>
          </a:xfrm>
          <a:prstGeom prst="wedgeRoundRectCallout">
            <a:avLst>
              <a:gd fmla="val -20833" name="adj1"/>
              <a:gd fmla="val 62500" name="adj2"/>
              <a:gd fmla="val 0" name="adj3"/>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a:p>
          <a:p>
            <a:pPr indent="0" lvl="0" marL="0" rtl="0" algn="l">
              <a:lnSpc>
                <a:spcPct val="115000"/>
              </a:lnSpc>
              <a:spcBef>
                <a:spcPts val="0"/>
              </a:spcBef>
              <a:spcAft>
                <a:spcPts val="0"/>
              </a:spcAft>
              <a:buNone/>
            </a:pPr>
            <a:r>
              <a:rPr lang="en"/>
              <a:t>Safely access local</a:t>
            </a:r>
            <a:endParaRPr/>
          </a:p>
          <a:p>
            <a:pPr indent="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0" lvl="0" marL="0" rtl="0" algn="l">
              <a:spcBef>
                <a:spcPts val="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Google Shape;211;p2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a:t>
            </a:r>
            <a:r>
              <a:rPr lang="en"/>
              <a:t>Stack</a:t>
            </a:r>
            <a:endParaRPr/>
          </a:p>
        </p:txBody>
      </p:sp>
      <p:graphicFrame>
        <p:nvGraphicFramePr>
          <p:cNvPr id="212" name="Google Shape;212;p26"/>
          <p:cNvGraphicFramePr/>
          <p:nvPr/>
        </p:nvGraphicFramePr>
        <p:xfrm>
          <a:off x="1415350" y="2571755"/>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Stack</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a:t>
                      </a:r>
                      <a:endParaRPr sz="1200"/>
                    </a:p>
                  </a:txBody>
                  <a:tcPr marT="91425" marB="91425" marR="91425" marL="91425">
                    <a:solidFill>
                      <a:srgbClr val="93C47D"/>
                    </a:solidFill>
                  </a:tcPr>
                </a:tc>
              </a:tr>
              <a:tr h="365725">
                <a:tc>
                  <a:txBody>
                    <a:bodyPr>
                      <a:noAutofit/>
                    </a:bodyPr>
                    <a:lstStyle/>
                    <a:p>
                      <a:pPr indent="0" lvl="0" marL="0" rtl="0" algn="ctr">
                        <a:spcBef>
                          <a:spcPts val="0"/>
                        </a:spcBef>
                        <a:spcAft>
                          <a:spcPts val="0"/>
                        </a:spcAft>
                        <a:buNone/>
                      </a:pPr>
                      <a:r>
                        <a:rPr lang="en" sz="1200"/>
                        <a:t>return address</a:t>
                      </a:r>
                      <a:endParaRPr sz="1200"/>
                    </a:p>
                  </a:txBody>
                  <a:tcPr marT="91425" marB="91425" marR="91425" marL="91425">
                    <a:solidFill>
                      <a:srgbClr val="93C47D"/>
                    </a:solidFill>
                  </a:tcPr>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bl>
          </a:graphicData>
        </a:graphic>
      </p:graphicFrame>
      <p:graphicFrame>
        <p:nvGraphicFramePr>
          <p:cNvPr id="213" name="Google Shape;213;p26"/>
          <p:cNvGraphicFramePr/>
          <p:nvPr/>
        </p:nvGraphicFramePr>
        <p:xfrm>
          <a:off x="5741125" y="25780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Stack</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buf</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bl>
          </a:graphicData>
        </a:graphic>
      </p:graphicFrame>
      <p:sp>
        <p:nvSpPr>
          <p:cNvPr id="214" name="Google Shape;214;p26"/>
          <p:cNvSpPr txBox="1"/>
          <p:nvPr/>
        </p:nvSpPr>
        <p:spPr>
          <a:xfrm>
            <a:off x="3451225" y="2293050"/>
            <a:ext cx="2211000" cy="55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int foo(){</a:t>
            </a:r>
            <a:endParaRPr/>
          </a:p>
          <a:p>
            <a:pPr indent="0" lvl="0" marL="0" rtl="0" algn="l">
              <a:spcBef>
                <a:spcPts val="0"/>
              </a:spcBef>
              <a:spcAft>
                <a:spcPts val="0"/>
              </a:spcAft>
              <a:buNone/>
            </a:pPr>
            <a:r>
              <a:rPr lang="en"/>
              <a:t>    char buf[10];</a:t>
            </a:r>
            <a:endParaRPr/>
          </a:p>
          <a:p>
            <a:pPr indent="0" lvl="0" marL="0" rtl="0" algn="l">
              <a:spcBef>
                <a:spcPts val="0"/>
              </a:spcBef>
              <a:spcAft>
                <a:spcPts val="0"/>
              </a:spcAft>
              <a:buNone/>
            </a:pPr>
            <a:r>
              <a:rPr lang="en"/>
              <a:t>    int r = scanf(“%s”, buf);</a:t>
            </a:r>
            <a:endParaRPr/>
          </a:p>
          <a:p>
            <a:pPr indent="0" lvl="0" marL="0" rtl="0" algn="l">
              <a:spcBef>
                <a:spcPts val="0"/>
              </a:spcBef>
              <a:spcAft>
                <a:spcPts val="0"/>
              </a:spcAft>
              <a:buNone/>
            </a:pPr>
            <a:r>
              <a:rPr lang="en"/>
              <a:t>    return r;</a:t>
            </a:r>
            <a:endParaRPr/>
          </a:p>
          <a:p>
            <a:pPr indent="0" lvl="0" marL="0" rtl="0" algn="l">
              <a:spcBef>
                <a:spcPts val="0"/>
              </a:spcBef>
              <a:spcAft>
                <a:spcPts val="0"/>
              </a:spcAft>
              <a:buNone/>
            </a:pPr>
            <a:r>
              <a:rPr lang="en"/>
              <a:t>}</a:t>
            </a:r>
            <a:endParaRPr/>
          </a:p>
        </p:txBody>
      </p:sp>
      <p:sp>
        <p:nvSpPr>
          <p:cNvPr id="215" name="Google Shape;215;p26"/>
          <p:cNvSpPr/>
          <p:nvPr/>
        </p:nvSpPr>
        <p:spPr>
          <a:xfrm>
            <a:off x="43525" y="2115900"/>
            <a:ext cx="1303500" cy="911700"/>
          </a:xfrm>
          <a:prstGeom prst="horizont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Guaranteed safe variables</a:t>
            </a:r>
            <a:endParaRPr/>
          </a:p>
        </p:txBody>
      </p:sp>
      <p:sp>
        <p:nvSpPr>
          <p:cNvPr id="216" name="Google Shape;216;p26"/>
          <p:cNvSpPr/>
          <p:nvPr/>
        </p:nvSpPr>
        <p:spPr>
          <a:xfrm>
            <a:off x="7787575" y="2354325"/>
            <a:ext cx="1303500" cy="911700"/>
          </a:xfrm>
          <a:prstGeom prst="horizontalScroll">
            <a:avLst>
              <a:gd fmla="val 12500" name="adj"/>
            </a:avLst>
          </a:prstGeom>
          <a:solidFill>
            <a:srgbClr val="F4CC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Anything might be corrupted</a:t>
            </a:r>
            <a:endParaRPr/>
          </a:p>
        </p:txBody>
      </p:sp>
      <p:sp>
        <p:nvSpPr>
          <p:cNvPr id="217" name="Google Shape;217;p26"/>
          <p:cNvSpPr/>
          <p:nvPr/>
        </p:nvSpPr>
        <p:spPr>
          <a:xfrm>
            <a:off x="2651400" y="1477400"/>
            <a:ext cx="1544100" cy="911700"/>
          </a:xfrm>
          <a:prstGeom prst="wedgeRoundRectCallout">
            <a:avLst>
              <a:gd fmla="val -20833" name="adj1"/>
              <a:gd fmla="val 62500" name="adj2"/>
              <a:gd fmla="val 0" name="adj3"/>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a:p>
          <a:p>
            <a:pPr indent="0" lvl="0" marL="0" rtl="0" algn="l">
              <a:lnSpc>
                <a:spcPct val="115000"/>
              </a:lnSpc>
              <a:spcBef>
                <a:spcPts val="0"/>
              </a:spcBef>
              <a:spcAft>
                <a:spcPts val="0"/>
              </a:spcAft>
              <a:buNone/>
            </a:pPr>
            <a:r>
              <a:rPr lang="en"/>
              <a:t>Safely access local</a:t>
            </a:r>
            <a:endParaRPr/>
          </a:p>
          <a:p>
            <a:pPr indent="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0" lvl="0" marL="0" rtl="0" algn="l">
              <a:spcBef>
                <a:spcPts val="0"/>
              </a:spcBef>
              <a:spcAft>
                <a:spcPts val="0"/>
              </a:spcAft>
              <a:buNone/>
            </a:pPr>
            <a:r>
              <a:t/>
            </a:r>
            <a:endParaRPr/>
          </a:p>
        </p:txBody>
      </p:sp>
      <p:sp>
        <p:nvSpPr>
          <p:cNvPr id="218" name="Google Shape;218;p26"/>
          <p:cNvSpPr/>
          <p:nvPr/>
        </p:nvSpPr>
        <p:spPr>
          <a:xfrm>
            <a:off x="5741125" y="1077075"/>
            <a:ext cx="2676900" cy="1243500"/>
          </a:xfrm>
          <a:prstGeom prst="wedgeRoundRectCallout">
            <a:avLst>
              <a:gd fmla="val -20833" name="adj1"/>
              <a:gd fmla="val 62500" name="adj2"/>
              <a:gd fmla="val 0" name="adj3"/>
            </a:avLst>
          </a:prstGeom>
          <a:solidFill>
            <a:schemeClr val="accen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0" lvl="0" marL="0" rtl="0" algn="l">
              <a:lnSpc>
                <a:spcPct val="115000"/>
              </a:lnSpc>
              <a:spcBef>
                <a:spcPts val="0"/>
              </a:spcBef>
              <a:spcAft>
                <a:spcPts val="0"/>
              </a:spcAft>
              <a:buNone/>
            </a:pPr>
            <a:r>
              <a:rPr lang="en"/>
              <a:t>arrays or objects whose address is passed to other functions</a:t>
            </a:r>
            <a:endParaRPr/>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889000" lvl="0" marL="0" rtl="0" algn="l">
              <a:lnSpc>
                <a:spcPct val="115000"/>
              </a:lnSpc>
              <a:spcBef>
                <a:spcPts val="0"/>
              </a:spcBef>
              <a:spcAft>
                <a:spcPts val="0"/>
              </a:spcAft>
              <a:buNone/>
            </a:pPr>
            <a:r>
              <a:rPr lang="en" sz="1200"/>
              <a:t>		</a:t>
            </a:r>
            <a:endParaRPr sz="1200"/>
          </a:p>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2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Stack</a:t>
            </a:r>
            <a:endParaRPr/>
          </a:p>
        </p:txBody>
      </p:sp>
      <p:sp>
        <p:nvSpPr>
          <p:cNvPr id="224" name="Google Shape;224;p27"/>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marR="0" rtl="0" algn="l">
              <a:lnSpc>
                <a:spcPct val="115000"/>
              </a:lnSpc>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All return instruction pointers are protected</a:t>
            </a:r>
            <a:endParaRPr sz="1400">
              <a:solidFill>
                <a:srgbClr val="000000"/>
              </a:solidFill>
              <a:latin typeface="Arial"/>
              <a:ea typeface="Arial"/>
              <a:cs typeface="Arial"/>
              <a:sym typeface="Arial"/>
            </a:endParaRPr>
          </a:p>
          <a:p>
            <a:pPr indent="-317500" lvl="1" marL="914400" marR="0" rtl="0" algn="l">
              <a:lnSpc>
                <a:spcPct val="115000"/>
              </a:lnSpc>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No ROP (return oriented programming)</a:t>
            </a:r>
            <a:endParaRPr sz="1400">
              <a:solidFill>
                <a:srgbClr val="000000"/>
              </a:solidFill>
              <a:latin typeface="Arial"/>
              <a:ea typeface="Arial"/>
              <a:cs typeface="Arial"/>
              <a:sym typeface="Arial"/>
            </a:endParaRPr>
          </a:p>
          <a:p>
            <a:pPr indent="-317500" lvl="0" marL="457200" marR="0" rtl="0" algn="l">
              <a:lnSpc>
                <a:spcPct val="115000"/>
              </a:lnSpc>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Zero performance overhead</a:t>
            </a:r>
            <a:endParaRPr/>
          </a:p>
          <a:p>
            <a:pPr indent="0" lvl="0" marL="0" rtl="0" algn="l">
              <a:spcBef>
                <a:spcPts val="1600"/>
              </a:spcBef>
              <a:spcAft>
                <a:spcPts val="16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2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Code-Pointer Integrity</a:t>
            </a:r>
            <a:endParaRPr/>
          </a:p>
        </p:txBody>
      </p:sp>
      <p:sp>
        <p:nvSpPr>
          <p:cNvPr id="230" name="Google Shape;230;p28"/>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Sensitive pointer: code ptrs and ptrs that may later be used to access sensitive ptrs</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Only a small subset of all pointers are responsible for making control-flow transfers</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Enforcing memory safety only for control-sensitive data</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Over approximation at compile time</a:t>
            </a:r>
            <a:endParaRPr sz="1400">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2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Sensitive Pointers</a:t>
            </a:r>
            <a:endParaRPr/>
          </a:p>
        </p:txBody>
      </p:sp>
      <p:pic>
        <p:nvPicPr>
          <p:cNvPr id="236" name="Google Shape;236;p29"/>
          <p:cNvPicPr preferRelativeResize="0"/>
          <p:nvPr/>
        </p:nvPicPr>
        <p:blipFill>
          <a:blip r:embed="rId3">
            <a:alphaModFix/>
          </a:blip>
          <a:stretch>
            <a:fillRect/>
          </a:stretch>
        </p:blipFill>
        <p:spPr>
          <a:xfrm>
            <a:off x="2138338" y="2155325"/>
            <a:ext cx="4867324" cy="264884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3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Instrumentation</a:t>
            </a:r>
            <a:endParaRPr/>
          </a:p>
        </p:txBody>
      </p:sp>
      <p:sp>
        <p:nvSpPr>
          <p:cNvPr id="242" name="Google Shape;242;p30"/>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1A1A1A"/>
              </a:buClr>
              <a:buSzPts val="1400"/>
              <a:buFont typeface="Arial"/>
              <a:buChar char="●"/>
            </a:pPr>
            <a:r>
              <a:rPr lang="en" sz="1400">
                <a:solidFill>
                  <a:srgbClr val="1A1A1A"/>
                </a:solidFill>
                <a:latin typeface="Arial"/>
                <a:ea typeface="Arial"/>
                <a:cs typeface="Arial"/>
                <a:sym typeface="Arial"/>
              </a:rPr>
              <a:t>Ensure all sensitive pointers are stored in a safe region</a:t>
            </a:r>
            <a:endParaRPr sz="1400">
              <a:solidFill>
                <a:srgbClr val="1A1A1A"/>
              </a:solidFill>
              <a:latin typeface="Arial"/>
              <a:ea typeface="Arial"/>
              <a:cs typeface="Arial"/>
              <a:sym typeface="Arial"/>
            </a:endParaRPr>
          </a:p>
          <a:p>
            <a:pPr indent="-317500" lvl="0" marL="457200" rtl="0" algn="l">
              <a:spcBef>
                <a:spcPts val="0"/>
              </a:spcBef>
              <a:spcAft>
                <a:spcPts val="0"/>
              </a:spcAft>
              <a:buClr>
                <a:srgbClr val="1A1A1A"/>
              </a:buClr>
              <a:buSzPts val="1400"/>
              <a:buFont typeface="Arial"/>
              <a:buChar char="●"/>
            </a:pPr>
            <a:r>
              <a:rPr lang="en" sz="1400">
                <a:solidFill>
                  <a:srgbClr val="1A1A1A"/>
                </a:solidFill>
                <a:latin typeface="Arial"/>
                <a:ea typeface="Arial"/>
                <a:cs typeface="Arial"/>
                <a:sym typeface="Arial"/>
              </a:rPr>
              <a:t>Create and propagate metadata at runtime</a:t>
            </a:r>
            <a:endParaRPr sz="1400">
              <a:solidFill>
                <a:srgbClr val="1A1A1A"/>
              </a:solidFill>
              <a:latin typeface="Arial"/>
              <a:ea typeface="Arial"/>
              <a:cs typeface="Arial"/>
              <a:sym typeface="Arial"/>
            </a:endParaRPr>
          </a:p>
          <a:p>
            <a:pPr indent="-317500" lvl="0" marL="457200" rtl="0" algn="l">
              <a:spcBef>
                <a:spcPts val="0"/>
              </a:spcBef>
              <a:spcAft>
                <a:spcPts val="0"/>
              </a:spcAft>
              <a:buClr>
                <a:srgbClr val="1A1A1A"/>
              </a:buClr>
              <a:buSzPts val="1400"/>
              <a:buFont typeface="Arial"/>
              <a:buChar char="●"/>
            </a:pPr>
            <a:r>
              <a:rPr lang="en" sz="1400">
                <a:solidFill>
                  <a:srgbClr val="1A1A1A"/>
                </a:solidFill>
                <a:latin typeface="Arial"/>
                <a:ea typeface="Arial"/>
                <a:cs typeface="Arial"/>
                <a:sym typeface="Arial"/>
              </a:rPr>
              <a:t>Check the metadata on dereferences</a:t>
            </a:r>
            <a:endParaRPr sz="1400">
              <a:solidFill>
                <a:srgbClr val="1A1A1A"/>
              </a:solidFill>
              <a:latin typeface="Arial"/>
              <a:ea typeface="Arial"/>
              <a:cs typeface="Arial"/>
              <a:sym typeface="Arial"/>
            </a:endParaRPr>
          </a:p>
          <a:p>
            <a:pPr indent="-317500" lvl="0" marL="457200" rtl="0" algn="l">
              <a:spcBef>
                <a:spcPts val="0"/>
              </a:spcBef>
              <a:spcAft>
                <a:spcPts val="0"/>
              </a:spcAft>
              <a:buClr>
                <a:srgbClr val="1A1A1A"/>
              </a:buClr>
              <a:buSzPts val="1400"/>
              <a:buFont typeface="Arial"/>
              <a:buChar char="●"/>
            </a:pPr>
            <a:r>
              <a:rPr lang="en" sz="1400">
                <a:solidFill>
                  <a:srgbClr val="1A1A1A"/>
                </a:solidFill>
                <a:latin typeface="Arial"/>
                <a:ea typeface="Arial"/>
                <a:cs typeface="Arial"/>
                <a:sym typeface="Arial"/>
              </a:rPr>
              <a:t>Metadata: bound, temporal ID</a:t>
            </a:r>
            <a:endParaRPr sz="1400">
              <a:solidFill>
                <a:srgbClr val="1A1A1A"/>
              </a:solidFill>
              <a:latin typeface="Arial"/>
              <a:ea typeface="Arial"/>
              <a:cs typeface="Arial"/>
              <a:sym typeface="Arial"/>
            </a:endParaRPr>
          </a:p>
          <a:p>
            <a:pPr indent="-317500" lvl="0" marL="457200" rtl="0" algn="l">
              <a:spcBef>
                <a:spcPts val="0"/>
              </a:spcBef>
              <a:spcAft>
                <a:spcPts val="0"/>
              </a:spcAft>
              <a:buClr>
                <a:srgbClr val="1A1A1A"/>
              </a:buClr>
              <a:buSzPts val="1400"/>
              <a:buFont typeface="Arial"/>
              <a:buChar char="●"/>
            </a:pPr>
            <a:r>
              <a:rPr lang="en" sz="1400">
                <a:solidFill>
                  <a:srgbClr val="1A1A1A"/>
                </a:solidFill>
                <a:latin typeface="Arial"/>
                <a:ea typeface="Arial"/>
                <a:cs typeface="Arial"/>
                <a:sym typeface="Arial"/>
              </a:rPr>
              <a:t>Load/store </a:t>
            </a:r>
            <a:r>
              <a:rPr lang="en" sz="1400">
                <a:solidFill>
                  <a:srgbClr val="000000"/>
                </a:solidFill>
                <a:latin typeface="Arial"/>
                <a:ea typeface="Arial"/>
                <a:cs typeface="Arial"/>
                <a:sym typeface="Arial"/>
              </a:rPr>
              <a:t>→ </a:t>
            </a:r>
            <a:r>
              <a:rPr lang="en" sz="1400">
                <a:solidFill>
                  <a:srgbClr val="1A1A1A"/>
                </a:solidFill>
                <a:latin typeface="Arial"/>
                <a:ea typeface="Arial"/>
                <a:cs typeface="Arial"/>
                <a:sym typeface="Arial"/>
              </a:rPr>
              <a:t>CPI intrinsic instructions</a:t>
            </a:r>
            <a:endParaRPr sz="1400">
              <a:solidFill>
                <a:srgbClr val="1A1A1A"/>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3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Memory Layout</a:t>
            </a:r>
            <a:endParaRPr/>
          </a:p>
        </p:txBody>
      </p:sp>
      <p:pic>
        <p:nvPicPr>
          <p:cNvPr id="248" name="Google Shape;248;p31"/>
          <p:cNvPicPr preferRelativeResize="0"/>
          <p:nvPr/>
        </p:nvPicPr>
        <p:blipFill>
          <a:blip r:embed="rId3">
            <a:alphaModFix/>
          </a:blip>
          <a:stretch>
            <a:fillRect/>
          </a:stretch>
        </p:blipFill>
        <p:spPr>
          <a:xfrm>
            <a:off x="313650" y="2409200"/>
            <a:ext cx="8516696" cy="1655549"/>
          </a:xfrm>
          <a:prstGeom prst="rect">
            <a:avLst/>
          </a:prstGeom>
          <a:noFill/>
          <a:ln>
            <a:noFill/>
          </a:ln>
        </p:spPr>
      </p:pic>
      <p:sp>
        <p:nvSpPr>
          <p:cNvPr id="249" name="Google Shape;249;p31"/>
          <p:cNvSpPr txBox="1"/>
          <p:nvPr/>
        </p:nvSpPr>
        <p:spPr>
          <a:xfrm>
            <a:off x="1548850" y="4365925"/>
            <a:ext cx="3134400" cy="34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t>Hardware-based instruction level isolation</a:t>
            </a:r>
            <a:endParaRPr sz="1200"/>
          </a:p>
        </p:txBody>
      </p:sp>
      <p:cxnSp>
        <p:nvCxnSpPr>
          <p:cNvPr id="250" name="Google Shape;250;p31"/>
          <p:cNvCxnSpPr/>
          <p:nvPr/>
        </p:nvCxnSpPr>
        <p:spPr>
          <a:xfrm flipH="1" rot="10800000">
            <a:off x="4211450" y="4014925"/>
            <a:ext cx="292500" cy="3510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Control flow hijack?</a:t>
            </a:r>
            <a:endParaRPr/>
          </a:p>
        </p:txBody>
      </p:sp>
      <p:sp>
        <p:nvSpPr>
          <p:cNvPr id="93" name="Google Shape;93;p14"/>
          <p:cNvSpPr txBox="1"/>
          <p:nvPr/>
        </p:nvSpPr>
        <p:spPr>
          <a:xfrm>
            <a:off x="942975" y="2031675"/>
            <a:ext cx="7183800" cy="26319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t/>
            </a:r>
            <a:endParaRPr/>
          </a:p>
        </p:txBody>
      </p:sp>
      <p:sp>
        <p:nvSpPr>
          <p:cNvPr id="94" name="Google Shape;94;p14"/>
          <p:cNvSpPr txBox="1"/>
          <p:nvPr>
            <p:ph type="title"/>
          </p:nvPr>
        </p:nvSpPr>
        <p:spPr>
          <a:xfrm>
            <a:off x="727650" y="1747100"/>
            <a:ext cx="7688700" cy="296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0" sz="1800">
              <a:latin typeface="Arial"/>
              <a:ea typeface="Arial"/>
              <a:cs typeface="Arial"/>
              <a:sym typeface="Arial"/>
            </a:endParaRPr>
          </a:p>
          <a:p>
            <a:pPr indent="-342900" lvl="0" marL="914400" rtl="0" algn="l">
              <a:spcBef>
                <a:spcPts val="0"/>
              </a:spcBef>
              <a:spcAft>
                <a:spcPts val="0"/>
              </a:spcAft>
              <a:buSzPts val="1800"/>
              <a:buFont typeface="Arial"/>
              <a:buAutoNum type="arabicPeriod"/>
            </a:pPr>
            <a:r>
              <a:rPr b="0" lang="en" sz="1800">
                <a:latin typeface="Arial"/>
                <a:ea typeface="Arial"/>
                <a:cs typeface="Arial"/>
                <a:sym typeface="Arial"/>
              </a:rPr>
              <a:t>Attacker corrupts a data pointer</a:t>
            </a:r>
            <a:endParaRPr b="0" sz="1800">
              <a:latin typeface="Arial"/>
              <a:ea typeface="Arial"/>
              <a:cs typeface="Arial"/>
              <a:sym typeface="Arial"/>
            </a:endParaRPr>
          </a:p>
          <a:p>
            <a:pPr indent="0" lvl="0" marL="1371600" rtl="0" algn="l">
              <a:spcBef>
                <a:spcPts val="0"/>
              </a:spcBef>
              <a:spcAft>
                <a:spcPts val="0"/>
              </a:spcAft>
              <a:buNone/>
            </a:pPr>
            <a:r>
              <a:t/>
            </a:r>
            <a:endParaRPr b="0" sz="1800">
              <a:latin typeface="Arial"/>
              <a:ea typeface="Arial"/>
              <a:cs typeface="Arial"/>
              <a:sym typeface="Arial"/>
            </a:endParaRPr>
          </a:p>
          <a:p>
            <a:pPr indent="-342900" lvl="0" marL="914400" rtl="0" algn="l">
              <a:spcBef>
                <a:spcPts val="0"/>
              </a:spcBef>
              <a:spcAft>
                <a:spcPts val="0"/>
              </a:spcAft>
              <a:buSzPts val="1800"/>
              <a:buFont typeface="Arial"/>
              <a:buAutoNum type="arabicPeriod"/>
            </a:pPr>
            <a:r>
              <a:rPr b="0" lang="en" sz="1800">
                <a:latin typeface="Arial"/>
                <a:ea typeface="Arial"/>
                <a:cs typeface="Arial"/>
                <a:sym typeface="Arial"/>
              </a:rPr>
              <a:t>Overwrite the code pointer</a:t>
            </a:r>
            <a:endParaRPr b="0" sz="1800">
              <a:latin typeface="Arial"/>
              <a:ea typeface="Arial"/>
              <a:cs typeface="Arial"/>
              <a:sym typeface="Arial"/>
            </a:endParaRPr>
          </a:p>
          <a:p>
            <a:pPr indent="0" lvl="0" marL="1371600" rtl="0" algn="l">
              <a:spcBef>
                <a:spcPts val="0"/>
              </a:spcBef>
              <a:spcAft>
                <a:spcPts val="0"/>
              </a:spcAft>
              <a:buNone/>
            </a:pPr>
            <a:r>
              <a:t/>
            </a:r>
            <a:endParaRPr b="0" sz="1800">
              <a:latin typeface="Arial"/>
              <a:ea typeface="Arial"/>
              <a:cs typeface="Arial"/>
              <a:sym typeface="Arial"/>
            </a:endParaRPr>
          </a:p>
          <a:p>
            <a:pPr indent="-342900" lvl="0" marL="914400" rtl="0" algn="l">
              <a:spcBef>
                <a:spcPts val="0"/>
              </a:spcBef>
              <a:spcAft>
                <a:spcPts val="0"/>
              </a:spcAft>
              <a:buSzPts val="1800"/>
              <a:buFont typeface="Arial"/>
              <a:buAutoNum type="arabicPeriod"/>
            </a:pPr>
            <a:r>
              <a:rPr b="0" lang="en" sz="1800">
                <a:latin typeface="Arial"/>
                <a:ea typeface="Arial"/>
                <a:cs typeface="Arial"/>
                <a:sym typeface="Arial"/>
              </a:rPr>
              <a:t>Control-flow transferred to undesired code segment</a:t>
            </a:r>
            <a:endParaRPr b="0" sz="1800">
              <a:latin typeface="Arial"/>
              <a:ea typeface="Arial"/>
              <a:cs typeface="Arial"/>
              <a:sym typeface="Arial"/>
            </a:endParaRPr>
          </a:p>
          <a:p>
            <a:pPr indent="-342900" lvl="1" marL="1828800" rtl="0" algn="l">
              <a:spcBef>
                <a:spcPts val="0"/>
              </a:spcBef>
              <a:spcAft>
                <a:spcPts val="0"/>
              </a:spcAft>
              <a:buSzPts val="1800"/>
              <a:buFont typeface="Arial"/>
              <a:buAutoNum type="alphaLcPeriod"/>
            </a:pPr>
            <a:r>
              <a:rPr b="0" lang="en" sz="1800">
                <a:latin typeface="Arial"/>
                <a:ea typeface="Arial"/>
                <a:cs typeface="Arial"/>
                <a:sym typeface="Arial"/>
              </a:rPr>
              <a:t>Attacker’s shell code</a:t>
            </a:r>
            <a:endParaRPr b="0" sz="1800">
              <a:latin typeface="Arial"/>
              <a:ea typeface="Arial"/>
              <a:cs typeface="Arial"/>
              <a:sym typeface="Arial"/>
            </a:endParaRPr>
          </a:p>
          <a:p>
            <a:pPr indent="-342900" lvl="1" marL="1828800" rtl="0" algn="l">
              <a:spcBef>
                <a:spcPts val="0"/>
              </a:spcBef>
              <a:spcAft>
                <a:spcPts val="0"/>
              </a:spcAft>
              <a:buSzPts val="1800"/>
              <a:buFont typeface="Arial"/>
              <a:buAutoNum type="alphaLcPeriod"/>
            </a:pPr>
            <a:r>
              <a:rPr b="0" lang="en" sz="1800">
                <a:latin typeface="Arial"/>
                <a:ea typeface="Arial"/>
                <a:cs typeface="Arial"/>
                <a:sym typeface="Arial"/>
              </a:rPr>
              <a:t>Gadgets (Undesired functions)</a:t>
            </a:r>
            <a:endParaRPr b="0" sz="1800">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3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Code-Pointer Separation (CPS)</a:t>
            </a:r>
            <a:endParaRPr/>
          </a:p>
        </p:txBody>
      </p:sp>
      <p:sp>
        <p:nvSpPr>
          <p:cNvPr id="256" name="Google Shape;256;p32"/>
          <p:cNvSpPr txBox="1"/>
          <p:nvPr/>
        </p:nvSpPr>
        <p:spPr>
          <a:xfrm>
            <a:off x="628650" y="1942225"/>
            <a:ext cx="7513500" cy="2985300"/>
          </a:xfrm>
          <a:prstGeom prst="rect">
            <a:avLst/>
          </a:prstGeom>
          <a:noFill/>
          <a:ln>
            <a:noFill/>
          </a:ln>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SzPts val="1400"/>
              <a:buChar char="●"/>
            </a:pPr>
            <a:r>
              <a:rPr lang="en"/>
              <a:t>Simplified version of Code-Pointer Integrity</a:t>
            </a:r>
            <a:endParaRPr/>
          </a:p>
          <a:p>
            <a:pPr indent="-317500" lvl="0" marL="457200" rtl="0" algn="l">
              <a:lnSpc>
                <a:spcPct val="150000"/>
              </a:lnSpc>
              <a:spcBef>
                <a:spcPts val="0"/>
              </a:spcBef>
              <a:spcAft>
                <a:spcPts val="0"/>
              </a:spcAft>
              <a:buSzPts val="1400"/>
              <a:buChar char="●"/>
            </a:pPr>
            <a:r>
              <a:rPr lang="en"/>
              <a:t>Main Difference</a:t>
            </a:r>
            <a:endParaRPr/>
          </a:p>
          <a:p>
            <a:pPr indent="-317500" lvl="0" marL="914400" rtl="0" algn="l">
              <a:lnSpc>
                <a:spcPct val="150000"/>
              </a:lnSpc>
              <a:spcBef>
                <a:spcPts val="0"/>
              </a:spcBef>
              <a:spcAft>
                <a:spcPts val="0"/>
              </a:spcAft>
              <a:buSzPts val="1400"/>
              <a:buAutoNum type="arabicPeriod"/>
            </a:pPr>
            <a:r>
              <a:rPr lang="en"/>
              <a:t>Sensitive pointer = </a:t>
            </a:r>
            <a:r>
              <a:rPr lang="en">
                <a:solidFill>
                  <a:srgbClr val="38761D"/>
                </a:solidFill>
              </a:rPr>
              <a:t>code pointer only</a:t>
            </a:r>
            <a:endParaRPr/>
          </a:p>
          <a:p>
            <a:pPr indent="-317500" lvl="0" marL="914400" rtl="0" algn="l">
              <a:lnSpc>
                <a:spcPct val="150000"/>
              </a:lnSpc>
              <a:spcBef>
                <a:spcPts val="0"/>
              </a:spcBef>
              <a:spcAft>
                <a:spcPts val="0"/>
              </a:spcAft>
              <a:buSzPts val="1400"/>
              <a:buAutoNum type="arabicPeriod"/>
            </a:pPr>
            <a:r>
              <a:rPr lang="en"/>
              <a:t>No need to store metadata</a:t>
            </a:r>
            <a:endParaRPr/>
          </a:p>
          <a:p>
            <a:pPr indent="-317500" lvl="0" marL="914400" rtl="0" algn="l">
              <a:lnSpc>
                <a:spcPct val="150000"/>
              </a:lnSpc>
              <a:spcBef>
                <a:spcPts val="0"/>
              </a:spcBef>
              <a:spcAft>
                <a:spcPts val="0"/>
              </a:spcAft>
              <a:buSzPts val="1400"/>
              <a:buAutoNum type="arabicPeriod"/>
            </a:pPr>
            <a:r>
              <a:rPr lang="en"/>
              <a:t>No runtime check</a:t>
            </a:r>
            <a:endParaRPr/>
          </a:p>
          <a:p>
            <a:pPr indent="-317500" lvl="0" marL="457200" rtl="0" algn="l">
              <a:lnSpc>
                <a:spcPct val="150000"/>
              </a:lnSpc>
              <a:spcBef>
                <a:spcPts val="0"/>
              </a:spcBef>
              <a:spcAft>
                <a:spcPts val="0"/>
              </a:spcAft>
              <a:buSzPts val="1400"/>
              <a:buChar char="●"/>
            </a:pPr>
            <a:r>
              <a:rPr lang="en"/>
              <a:t>Fewer security guarantees</a:t>
            </a:r>
            <a:endParaRPr/>
          </a:p>
          <a:p>
            <a:pPr indent="-317500" lvl="0" marL="457200" rtl="0" algn="l">
              <a:lnSpc>
                <a:spcPct val="150000"/>
              </a:lnSpc>
              <a:spcBef>
                <a:spcPts val="0"/>
              </a:spcBef>
              <a:spcAft>
                <a:spcPts val="0"/>
              </a:spcAft>
              <a:buSzPts val="1400"/>
              <a:buChar char="●"/>
            </a:pPr>
            <a:r>
              <a:rPr lang="en"/>
              <a:t>Lower performance overhead</a:t>
            </a:r>
            <a:endParaRPr/>
          </a:p>
          <a:p>
            <a:pPr indent="0" lvl="0" marL="1371600" rtl="0" algn="l">
              <a:spcBef>
                <a:spcPts val="0"/>
              </a:spcBef>
              <a:spcAft>
                <a:spcPts val="0"/>
              </a:spcAft>
              <a:buNone/>
            </a:pPr>
            <a:r>
              <a:rPr lang="en"/>
              <a: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Google Shape;261;p3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Redirect object pointer</a:t>
            </a:r>
            <a:endParaRPr/>
          </a:p>
        </p:txBody>
      </p:sp>
      <p:graphicFrame>
        <p:nvGraphicFramePr>
          <p:cNvPr id="262" name="Google Shape;262;p33"/>
          <p:cNvGraphicFramePr/>
          <p:nvPr/>
        </p:nvGraphicFramePr>
        <p:xfrm>
          <a:off x="1053000"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Memory</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func_ptr2</a:t>
                      </a:r>
                      <a:endParaRPr sz="1200"/>
                    </a:p>
                  </a:txBody>
                  <a:tcPr marT="91425" marB="91425" marR="91425" marL="91425">
                    <a:solidFill>
                      <a:srgbClr val="E06666"/>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func_ptr1</a:t>
                      </a:r>
                      <a:endParaRPr sz="1200"/>
                    </a:p>
                  </a:txBody>
                  <a:tcPr marT="91425" marB="91425" marR="91425" marL="91425">
                    <a:solidFill>
                      <a:srgbClr val="93C47D"/>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graphicFrame>
        <p:nvGraphicFramePr>
          <p:cNvPr id="263" name="Google Shape;263;p33"/>
          <p:cNvGraphicFramePr/>
          <p:nvPr/>
        </p:nvGraphicFramePr>
        <p:xfrm>
          <a:off x="5619775"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Memory</a:t>
                      </a:r>
                      <a:endParaRPr sz="1200"/>
                    </a:p>
                  </a:txBody>
                  <a:tcPr marT="91425" marB="91425" marR="91425" marL="91425">
                    <a:lnB cap="flat" cmpd="sng" w="9525">
                      <a:solidFill>
                        <a:srgbClr val="E06666"/>
                      </a:solidFill>
                      <a:prstDash val="solid"/>
                      <a:round/>
                      <a:headEnd len="sm" w="sm" type="none"/>
                      <a:tailEnd len="sm" w="sm" type="none"/>
                    </a:lnB>
                  </a:tcPr>
                </a:tc>
              </a:tr>
              <a:tr h="347025">
                <a:tc>
                  <a:txBody>
                    <a:bodyPr>
                      <a:noAutofit/>
                    </a:bodyPr>
                    <a:lstStyle/>
                    <a:p>
                      <a:pPr indent="0" lvl="0" marL="0" rtl="0" algn="ctr">
                        <a:spcBef>
                          <a:spcPts val="0"/>
                        </a:spcBef>
                        <a:spcAft>
                          <a:spcPts val="0"/>
                        </a:spcAft>
                        <a:buNone/>
                      </a:pPr>
                      <a:r>
                        <a:rPr lang="en" sz="1200"/>
                        <a:t>obj1.pointer</a:t>
                      </a:r>
                      <a:endParaRPr sz="1200"/>
                    </a:p>
                  </a:txBody>
                  <a:tcPr marT="91425" marB="91425" marR="91425" marL="91425">
                    <a:lnL cap="flat" cmpd="sng" w="9525">
                      <a:solidFill>
                        <a:srgbClr val="E06666"/>
                      </a:solidFill>
                      <a:prstDash val="solid"/>
                      <a:round/>
                      <a:headEnd len="sm" w="sm" type="none"/>
                      <a:tailEnd len="sm" w="sm" type="none"/>
                    </a:lnL>
                    <a:lnR cap="flat" cmpd="sng" w="9525">
                      <a:solidFill>
                        <a:srgbClr val="E06666"/>
                      </a:solidFill>
                      <a:prstDash val="solid"/>
                      <a:round/>
                      <a:headEnd len="sm" w="sm" type="none"/>
                      <a:tailEnd len="sm" w="sm" type="none"/>
                    </a:lnR>
                    <a:lnT cap="flat" cmpd="sng" w="9525">
                      <a:solidFill>
                        <a:srgbClr val="E06666"/>
                      </a:solidFill>
                      <a:prstDash val="solid"/>
                      <a:round/>
                      <a:headEnd len="sm" w="sm" type="none"/>
                      <a:tailEnd len="sm" w="sm" type="none"/>
                    </a:lnT>
                    <a:lnB cap="flat" cmpd="sng" w="9525">
                      <a:solidFill>
                        <a:srgbClr val="E06666"/>
                      </a:solidFill>
                      <a:prstDash val="solid"/>
                      <a:round/>
                      <a:headEnd len="sm" w="sm" type="none"/>
                      <a:tailEnd len="sm" w="sm" type="none"/>
                    </a:lnB>
                    <a:solidFill>
                      <a:srgbClr val="E06666"/>
                    </a:solidFill>
                  </a:tcPr>
                </a:tc>
              </a:tr>
              <a:tr h="365725">
                <a:tc>
                  <a:txBody>
                    <a:bodyPr>
                      <a:noAutofit/>
                    </a:bodyPr>
                    <a:lstStyle/>
                    <a:p>
                      <a:pPr indent="0" lvl="0" marL="0" rtl="0" algn="l">
                        <a:spcBef>
                          <a:spcPts val="0"/>
                        </a:spcBef>
                        <a:spcAft>
                          <a:spcPts val="0"/>
                        </a:spcAft>
                        <a:buNone/>
                      </a:pPr>
                      <a:r>
                        <a:t/>
                      </a:r>
                      <a:endParaRPr sz="1200"/>
                    </a:p>
                  </a:txBody>
                  <a:tcPr marT="91425" marB="91425" marR="91425" marL="91425">
                    <a:lnT cap="flat" cmpd="sng" w="9525">
                      <a:solidFill>
                        <a:srgbClr val="E06666"/>
                      </a:solidFill>
                      <a:prstDash val="solid"/>
                      <a:round/>
                      <a:headEnd len="sm" w="sm" type="none"/>
                      <a:tailEnd len="sm" w="sm" type="none"/>
                    </a:lnT>
                  </a:tcPr>
                </a:tc>
              </a:tr>
              <a:tr h="347025">
                <a:tc>
                  <a:txBody>
                    <a:bodyPr>
                      <a:noAutofit/>
                    </a:bodyPr>
                    <a:lstStyle/>
                    <a:p>
                      <a:pPr indent="0" lvl="0" marL="0" rtl="0" algn="ctr">
                        <a:spcBef>
                          <a:spcPts val="0"/>
                        </a:spcBef>
                        <a:spcAft>
                          <a:spcPts val="0"/>
                        </a:spcAft>
                        <a:buNone/>
                      </a:pPr>
                      <a:r>
                        <a:rPr lang="en" sz="1200"/>
                        <a:t>Point_to_obj2</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obj2.pointer</a:t>
                      </a:r>
                      <a:endParaRPr sz="1200"/>
                    </a:p>
                  </a:txBody>
                  <a:tcPr marT="91425" marB="91425" marR="91425" marL="91425">
                    <a:solidFill>
                      <a:srgbClr val="93C47D"/>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cxnSp>
        <p:nvCxnSpPr>
          <p:cNvPr id="264" name="Google Shape;264;p33"/>
          <p:cNvCxnSpPr/>
          <p:nvPr/>
        </p:nvCxnSpPr>
        <p:spPr>
          <a:xfrm flipH="1">
            <a:off x="2879100" y="2576600"/>
            <a:ext cx="2845200" cy="758400"/>
          </a:xfrm>
          <a:prstGeom prst="straightConnector1">
            <a:avLst/>
          </a:prstGeom>
          <a:noFill/>
          <a:ln cap="flat" cmpd="sng" w="9525">
            <a:solidFill>
              <a:schemeClr val="dk2"/>
            </a:solidFill>
            <a:prstDash val="solid"/>
            <a:round/>
            <a:headEnd len="med" w="med" type="none"/>
            <a:tailEnd len="med" w="med" type="triangle"/>
          </a:ln>
        </p:spPr>
      </p:cxnSp>
      <p:cxnSp>
        <p:nvCxnSpPr>
          <p:cNvPr id="265" name="Google Shape;265;p33"/>
          <p:cNvCxnSpPr/>
          <p:nvPr/>
        </p:nvCxnSpPr>
        <p:spPr>
          <a:xfrm flipH="1">
            <a:off x="2878975" y="4069875"/>
            <a:ext cx="2878500" cy="108000"/>
          </a:xfrm>
          <a:prstGeom prst="straightConnector1">
            <a:avLst/>
          </a:prstGeom>
          <a:noFill/>
          <a:ln cap="flat" cmpd="sng" w="9525">
            <a:solidFill>
              <a:schemeClr val="dk2"/>
            </a:solidFill>
            <a:prstDash val="solid"/>
            <a:round/>
            <a:headEnd len="med" w="med" type="none"/>
            <a:tailEnd len="med" w="med" type="triangle"/>
          </a:ln>
        </p:spPr>
      </p:cxnSp>
      <p:grpSp>
        <p:nvGrpSpPr>
          <p:cNvPr id="266" name="Google Shape;266;p33"/>
          <p:cNvGrpSpPr/>
          <p:nvPr/>
        </p:nvGrpSpPr>
        <p:grpSpPr>
          <a:xfrm>
            <a:off x="5036504" y="3335003"/>
            <a:ext cx="583262" cy="705760"/>
            <a:chOff x="5044025" y="1672350"/>
            <a:chExt cx="356713" cy="1095050"/>
          </a:xfrm>
        </p:grpSpPr>
        <p:sp>
          <p:nvSpPr>
            <p:cNvPr id="267" name="Google Shape;267;p33"/>
            <p:cNvSpPr/>
            <p:nvPr/>
          </p:nvSpPr>
          <p:spPr>
            <a:xfrm>
              <a:off x="5044025" y="1672350"/>
              <a:ext cx="356713" cy="1053575"/>
            </a:xfrm>
            <a:custGeom>
              <a:rect b="b" l="l" r="r" t="t"/>
              <a:pathLst>
                <a:path extrusionOk="0" h="42143" w="14591">
                  <a:moveTo>
                    <a:pt x="14591" y="0"/>
                  </a:moveTo>
                  <a:cubicBezTo>
                    <a:pt x="3203" y="0"/>
                    <a:pt x="-1814" y="20075"/>
                    <a:pt x="654" y="31193"/>
                  </a:cubicBezTo>
                  <a:cubicBezTo>
                    <a:pt x="1790" y="36309"/>
                    <a:pt x="6965" y="40484"/>
                    <a:pt x="11936" y="42143"/>
                  </a:cubicBezTo>
                </a:path>
              </a:pathLst>
            </a:custGeom>
            <a:noFill/>
            <a:ln cap="flat" cmpd="sng" w="9525">
              <a:solidFill>
                <a:srgbClr val="CC0000"/>
              </a:solidFill>
              <a:prstDash val="solid"/>
              <a:round/>
              <a:headEnd len="med" w="med" type="none"/>
              <a:tailEnd len="med" w="med" type="none"/>
            </a:ln>
          </p:spPr>
        </p:sp>
        <p:sp>
          <p:nvSpPr>
            <p:cNvPr id="268" name="Google Shape;268;p33"/>
            <p:cNvSpPr/>
            <p:nvPr/>
          </p:nvSpPr>
          <p:spPr>
            <a:xfrm>
              <a:off x="5218225" y="2626375"/>
              <a:ext cx="132400" cy="141025"/>
            </a:xfrm>
            <a:custGeom>
              <a:rect b="b" l="l" r="r" t="t"/>
              <a:pathLst>
                <a:path extrusionOk="0" h="5641" w="5296">
                  <a:moveTo>
                    <a:pt x="3982" y="0"/>
                  </a:moveTo>
                  <a:cubicBezTo>
                    <a:pt x="4366" y="1537"/>
                    <a:pt x="5928" y="3379"/>
                    <a:pt x="4978" y="4646"/>
                  </a:cubicBezTo>
                  <a:cubicBezTo>
                    <a:pt x="3963" y="6000"/>
                    <a:pt x="1606" y="5107"/>
                    <a:pt x="0" y="5641"/>
                  </a:cubicBezTo>
                </a:path>
              </a:pathLst>
            </a:custGeom>
            <a:noFill/>
            <a:ln cap="flat" cmpd="sng" w="9525">
              <a:solidFill>
                <a:srgbClr val="CC0000"/>
              </a:solidFill>
              <a:prstDash val="solid"/>
              <a:round/>
              <a:headEnd len="med" w="med" type="none"/>
              <a:tailEnd len="med" w="med" type="none"/>
            </a:ln>
          </p:spPr>
        </p:sp>
      </p:gr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3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Redirect object pointer</a:t>
            </a:r>
            <a:endParaRPr/>
          </a:p>
        </p:txBody>
      </p:sp>
      <p:graphicFrame>
        <p:nvGraphicFramePr>
          <p:cNvPr id="274" name="Google Shape;274;p34"/>
          <p:cNvGraphicFramePr/>
          <p:nvPr/>
        </p:nvGraphicFramePr>
        <p:xfrm>
          <a:off x="1053000"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Memory</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func_ptr2</a:t>
                      </a:r>
                      <a:endParaRPr sz="1200"/>
                    </a:p>
                  </a:txBody>
                  <a:tcPr marT="91425" marB="91425" marR="91425" marL="91425">
                    <a:solidFill>
                      <a:srgbClr val="E06666"/>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func_ptr1</a:t>
                      </a:r>
                      <a:endParaRPr sz="1200"/>
                    </a:p>
                  </a:txBody>
                  <a:tcPr marT="91425" marB="91425" marR="91425" marL="91425">
                    <a:solidFill>
                      <a:srgbClr val="93C47D"/>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graphicFrame>
        <p:nvGraphicFramePr>
          <p:cNvPr id="275" name="Google Shape;275;p34"/>
          <p:cNvGraphicFramePr/>
          <p:nvPr/>
        </p:nvGraphicFramePr>
        <p:xfrm>
          <a:off x="5619775"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Memory</a:t>
                      </a:r>
                      <a:endParaRPr sz="1200"/>
                    </a:p>
                  </a:txBody>
                  <a:tcPr marT="91425" marB="91425" marR="91425" marL="91425">
                    <a:lnB cap="flat" cmpd="sng" w="9525">
                      <a:solidFill>
                        <a:srgbClr val="E06666"/>
                      </a:solidFill>
                      <a:prstDash val="solid"/>
                      <a:round/>
                      <a:headEnd len="sm" w="sm" type="none"/>
                      <a:tailEnd len="sm" w="sm" type="none"/>
                    </a:lnB>
                  </a:tcPr>
                </a:tc>
              </a:tr>
              <a:tr h="347025">
                <a:tc>
                  <a:txBody>
                    <a:bodyPr>
                      <a:noAutofit/>
                    </a:bodyPr>
                    <a:lstStyle/>
                    <a:p>
                      <a:pPr indent="0" lvl="0" marL="0" rtl="0" algn="ctr">
                        <a:spcBef>
                          <a:spcPts val="0"/>
                        </a:spcBef>
                        <a:spcAft>
                          <a:spcPts val="0"/>
                        </a:spcAft>
                        <a:buNone/>
                      </a:pPr>
                      <a:r>
                        <a:rPr lang="en" sz="1200"/>
                        <a:t>obj1.pointer</a:t>
                      </a:r>
                      <a:endParaRPr sz="1200"/>
                    </a:p>
                  </a:txBody>
                  <a:tcPr marT="91425" marB="91425" marR="91425" marL="91425">
                    <a:lnL cap="flat" cmpd="sng" w="9525">
                      <a:solidFill>
                        <a:srgbClr val="E06666"/>
                      </a:solidFill>
                      <a:prstDash val="solid"/>
                      <a:round/>
                      <a:headEnd len="sm" w="sm" type="none"/>
                      <a:tailEnd len="sm" w="sm" type="none"/>
                    </a:lnL>
                    <a:lnR cap="flat" cmpd="sng" w="9525">
                      <a:solidFill>
                        <a:srgbClr val="E06666"/>
                      </a:solidFill>
                      <a:prstDash val="solid"/>
                      <a:round/>
                      <a:headEnd len="sm" w="sm" type="none"/>
                      <a:tailEnd len="sm" w="sm" type="none"/>
                    </a:lnR>
                    <a:lnT cap="flat" cmpd="sng" w="9525">
                      <a:solidFill>
                        <a:srgbClr val="E06666"/>
                      </a:solidFill>
                      <a:prstDash val="solid"/>
                      <a:round/>
                      <a:headEnd len="sm" w="sm" type="none"/>
                      <a:tailEnd len="sm" w="sm" type="none"/>
                    </a:lnT>
                    <a:lnB cap="flat" cmpd="sng" w="9525">
                      <a:solidFill>
                        <a:srgbClr val="E06666"/>
                      </a:solidFill>
                      <a:prstDash val="solid"/>
                      <a:round/>
                      <a:headEnd len="sm" w="sm" type="none"/>
                      <a:tailEnd len="sm" w="sm" type="none"/>
                    </a:lnB>
                    <a:solidFill>
                      <a:srgbClr val="E06666"/>
                    </a:solidFill>
                  </a:tcPr>
                </a:tc>
              </a:tr>
              <a:tr h="365725">
                <a:tc>
                  <a:txBody>
                    <a:bodyPr>
                      <a:noAutofit/>
                    </a:bodyPr>
                    <a:lstStyle/>
                    <a:p>
                      <a:pPr indent="0" lvl="0" marL="0" rtl="0" algn="l">
                        <a:spcBef>
                          <a:spcPts val="0"/>
                        </a:spcBef>
                        <a:spcAft>
                          <a:spcPts val="0"/>
                        </a:spcAft>
                        <a:buNone/>
                      </a:pPr>
                      <a:r>
                        <a:t/>
                      </a:r>
                      <a:endParaRPr sz="1200"/>
                    </a:p>
                  </a:txBody>
                  <a:tcPr marT="91425" marB="91425" marR="91425" marL="91425">
                    <a:lnT cap="flat" cmpd="sng" w="9525">
                      <a:solidFill>
                        <a:srgbClr val="E06666"/>
                      </a:solidFill>
                      <a:prstDash val="solid"/>
                      <a:round/>
                      <a:headEnd len="sm" w="sm" type="none"/>
                      <a:tailEnd len="sm" w="sm" type="none"/>
                    </a:lnT>
                  </a:tcPr>
                </a:tc>
              </a:tr>
              <a:tr h="347025">
                <a:tc>
                  <a:txBody>
                    <a:bodyPr>
                      <a:noAutofit/>
                    </a:bodyPr>
                    <a:lstStyle/>
                    <a:p>
                      <a:pPr indent="0" lvl="0" marL="0" rtl="0" algn="ctr">
                        <a:spcBef>
                          <a:spcPts val="0"/>
                        </a:spcBef>
                        <a:spcAft>
                          <a:spcPts val="0"/>
                        </a:spcAft>
                        <a:buNone/>
                      </a:pPr>
                      <a:r>
                        <a:rPr lang="en" sz="1200"/>
                        <a:t>Rewrite Point to obj1</a:t>
                      </a:r>
                      <a:endParaRPr sz="1200"/>
                    </a:p>
                  </a:txBody>
                  <a:tcPr marT="91425" marB="91425" marR="91425" marL="91425">
                    <a:solidFill>
                      <a:srgbClr val="FF9900"/>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obj2.pointer</a:t>
                      </a:r>
                      <a:endParaRPr sz="1200"/>
                    </a:p>
                  </a:txBody>
                  <a:tcPr marT="91425" marB="91425" marR="91425" marL="91425">
                    <a:solidFill>
                      <a:srgbClr val="93C47D"/>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cxnSp>
        <p:nvCxnSpPr>
          <p:cNvPr id="276" name="Google Shape;276;p34"/>
          <p:cNvCxnSpPr/>
          <p:nvPr/>
        </p:nvCxnSpPr>
        <p:spPr>
          <a:xfrm flipH="1">
            <a:off x="2879100" y="2576600"/>
            <a:ext cx="2845200" cy="758400"/>
          </a:xfrm>
          <a:prstGeom prst="straightConnector1">
            <a:avLst/>
          </a:prstGeom>
          <a:noFill/>
          <a:ln cap="flat" cmpd="sng" w="9525">
            <a:solidFill>
              <a:schemeClr val="dk2"/>
            </a:solidFill>
            <a:prstDash val="solid"/>
            <a:round/>
            <a:headEnd len="med" w="med" type="none"/>
            <a:tailEnd len="med" w="med" type="triangle"/>
          </a:ln>
        </p:spPr>
      </p:cxnSp>
      <p:cxnSp>
        <p:nvCxnSpPr>
          <p:cNvPr id="277" name="Google Shape;277;p34"/>
          <p:cNvCxnSpPr/>
          <p:nvPr/>
        </p:nvCxnSpPr>
        <p:spPr>
          <a:xfrm flipH="1">
            <a:off x="2878975" y="4069875"/>
            <a:ext cx="2878500" cy="108000"/>
          </a:xfrm>
          <a:prstGeom prst="straightConnector1">
            <a:avLst/>
          </a:prstGeom>
          <a:noFill/>
          <a:ln cap="flat" cmpd="sng" w="9525">
            <a:solidFill>
              <a:schemeClr val="dk2"/>
            </a:solidFill>
            <a:prstDash val="solid"/>
            <a:round/>
            <a:headEnd len="med" w="med" type="none"/>
            <a:tailEnd len="med" w="med" type="triangle"/>
          </a:ln>
        </p:spPr>
      </p:cxnSp>
      <p:sp>
        <p:nvSpPr>
          <p:cNvPr id="278" name="Google Shape;278;p34"/>
          <p:cNvSpPr/>
          <p:nvPr/>
        </p:nvSpPr>
        <p:spPr>
          <a:xfrm>
            <a:off x="4936954" y="2710165"/>
            <a:ext cx="583275" cy="679029"/>
          </a:xfrm>
          <a:custGeom>
            <a:rect b="b" l="l" r="r" t="t"/>
            <a:pathLst>
              <a:path extrusionOk="0" h="42143" w="14591">
                <a:moveTo>
                  <a:pt x="14591" y="0"/>
                </a:moveTo>
                <a:cubicBezTo>
                  <a:pt x="3203" y="0"/>
                  <a:pt x="-1814" y="20075"/>
                  <a:pt x="654" y="31193"/>
                </a:cubicBezTo>
                <a:cubicBezTo>
                  <a:pt x="1790" y="36309"/>
                  <a:pt x="6965" y="40484"/>
                  <a:pt x="11936" y="42143"/>
                </a:cubicBezTo>
              </a:path>
            </a:pathLst>
          </a:custGeom>
          <a:noFill/>
          <a:ln cap="flat" cmpd="sng" w="9525">
            <a:solidFill>
              <a:srgbClr val="CC0000"/>
            </a:solidFill>
            <a:prstDash val="solid"/>
            <a:round/>
            <a:headEnd len="med" w="med" type="none"/>
            <a:tailEnd len="med" w="med" type="none"/>
          </a:ln>
        </p:spPr>
      </p:sp>
      <p:sp>
        <p:nvSpPr>
          <p:cNvPr id="279" name="Google Shape;279;p34"/>
          <p:cNvSpPr/>
          <p:nvPr/>
        </p:nvSpPr>
        <p:spPr>
          <a:xfrm>
            <a:off x="5417350" y="2676150"/>
            <a:ext cx="118800" cy="141050"/>
          </a:xfrm>
          <a:custGeom>
            <a:rect b="b" l="l" r="r" t="t"/>
            <a:pathLst>
              <a:path extrusionOk="0" h="5642" w="4752">
                <a:moveTo>
                  <a:pt x="1327" y="0"/>
                </a:moveTo>
                <a:cubicBezTo>
                  <a:pt x="2450" y="749"/>
                  <a:pt x="5072" y="1042"/>
                  <a:pt x="4645" y="2323"/>
                </a:cubicBezTo>
                <a:cubicBezTo>
                  <a:pt x="4043" y="4128"/>
                  <a:pt x="1345" y="4295"/>
                  <a:pt x="0" y="5642"/>
                </a:cubicBezTo>
              </a:path>
            </a:pathLst>
          </a:custGeom>
          <a:noFill/>
          <a:ln cap="flat" cmpd="sng" w="9525">
            <a:solidFill>
              <a:srgbClr val="E06666"/>
            </a:solidFill>
            <a:prstDash val="solid"/>
            <a:round/>
            <a:headEnd len="med" w="med" type="none"/>
            <a:tailEnd len="med" w="med" type="none"/>
          </a:ln>
        </p:spPr>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pic>
        <p:nvPicPr>
          <p:cNvPr id="284" name="Google Shape;284;p35"/>
          <p:cNvPicPr preferRelativeResize="0"/>
          <p:nvPr/>
        </p:nvPicPr>
        <p:blipFill>
          <a:blip r:embed="rId3">
            <a:alphaModFix/>
          </a:blip>
          <a:stretch>
            <a:fillRect/>
          </a:stretch>
        </p:blipFill>
        <p:spPr>
          <a:xfrm>
            <a:off x="2582175" y="3247925"/>
            <a:ext cx="3979650" cy="1583700"/>
          </a:xfrm>
          <a:prstGeom prst="rect">
            <a:avLst/>
          </a:prstGeom>
          <a:noFill/>
          <a:ln>
            <a:noFill/>
          </a:ln>
        </p:spPr>
      </p:pic>
      <p:sp>
        <p:nvSpPr>
          <p:cNvPr id="285" name="Google Shape;285;p3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Security Guarantee</a:t>
            </a:r>
            <a:endParaRPr/>
          </a:p>
        </p:txBody>
      </p:sp>
      <p:sp>
        <p:nvSpPr>
          <p:cNvPr id="286" name="Google Shape;286;p35"/>
          <p:cNvSpPr txBox="1"/>
          <p:nvPr>
            <p:ph idx="1" type="body"/>
          </p:nvPr>
        </p:nvSpPr>
        <p:spPr>
          <a:xfrm>
            <a:off x="646275" y="1911500"/>
            <a:ext cx="7688700" cy="2261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Code-Pointer Integrity: f</a:t>
            </a:r>
            <a:r>
              <a:rPr lang="en" sz="1400">
                <a:solidFill>
                  <a:srgbClr val="000000"/>
                </a:solidFill>
                <a:latin typeface="Arial"/>
                <a:ea typeface="Arial"/>
                <a:cs typeface="Arial"/>
                <a:sym typeface="Arial"/>
              </a:rPr>
              <a:t>ormally guaranteed protection, </a:t>
            </a:r>
            <a:r>
              <a:rPr lang="en" sz="1400">
                <a:solidFill>
                  <a:srgbClr val="000000"/>
                </a:solidFill>
                <a:latin typeface="Arial"/>
                <a:ea typeface="Arial"/>
                <a:cs typeface="Arial"/>
                <a:sym typeface="Arial"/>
              </a:rPr>
              <a:t>8.4% - 10.5% overhead (~6.5% of memory access)</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Code-Pointer Separation: s</a:t>
            </a:r>
            <a:r>
              <a:rPr lang="en" sz="1400">
                <a:solidFill>
                  <a:srgbClr val="000000"/>
                </a:solidFill>
                <a:latin typeface="Arial"/>
                <a:ea typeface="Arial"/>
                <a:cs typeface="Arial"/>
                <a:sym typeface="Arial"/>
              </a:rPr>
              <a:t>trong protection in practice, </a:t>
            </a:r>
            <a:r>
              <a:rPr lang="en" sz="1400">
                <a:solidFill>
                  <a:srgbClr val="000000"/>
                </a:solidFill>
                <a:latin typeface="Arial"/>
                <a:ea typeface="Arial"/>
                <a:cs typeface="Arial"/>
                <a:sym typeface="Arial"/>
              </a:rPr>
              <a:t>0.5% - 1.9% overhead (~2.5% of memory access)</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Safe Stack: Full ROP protection, negligible overhead</a:t>
            </a:r>
            <a:endParaRPr sz="1400">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0" name="Shape 290"/>
        <p:cNvGrpSpPr/>
        <p:nvPr/>
      </p:nvGrpSpPr>
      <p:grpSpPr>
        <a:xfrm>
          <a:off x="0" y="0"/>
          <a:ext cx="0" cy="0"/>
          <a:chOff x="0" y="0"/>
          <a:chExt cx="0" cy="0"/>
        </a:xfrm>
      </p:grpSpPr>
      <p:sp>
        <p:nvSpPr>
          <p:cNvPr id="291" name="Google Shape;291;p3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Current Status</a:t>
            </a:r>
            <a:endParaRPr/>
          </a:p>
        </p:txBody>
      </p:sp>
      <p:sp>
        <p:nvSpPr>
          <p:cNvPr id="292" name="Google Shape;292;p36"/>
          <p:cNvSpPr txBox="1"/>
          <p:nvPr>
            <p:ph idx="1" type="body"/>
          </p:nvPr>
        </p:nvSpPr>
        <p:spPr>
          <a:xfrm>
            <a:off x="623200" y="1911525"/>
            <a:ext cx="7688700" cy="2261100"/>
          </a:xfrm>
          <a:prstGeom prst="rect">
            <a:avLst/>
          </a:prstGeom>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The latest version of LLVM only integrates Safe Stack</a:t>
            </a:r>
            <a:endParaRPr sz="1400">
              <a:solidFill>
                <a:srgbClr val="000000"/>
              </a:solidFill>
              <a:latin typeface="Arial"/>
              <a:ea typeface="Arial"/>
              <a:cs typeface="Arial"/>
              <a:sym typeface="Arial"/>
            </a:endParaRPr>
          </a:p>
          <a:p>
            <a:pPr indent="-317500" lvl="0" marL="457200" rtl="0" algn="l">
              <a:lnSpc>
                <a:spcPct val="150000"/>
              </a:lnSpc>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Our proposed goals</a:t>
            </a:r>
            <a:endParaRPr sz="1400">
              <a:solidFill>
                <a:srgbClr val="000000"/>
              </a:solidFill>
              <a:latin typeface="Arial"/>
              <a:ea typeface="Arial"/>
              <a:cs typeface="Arial"/>
              <a:sym typeface="Arial"/>
            </a:endParaRPr>
          </a:p>
          <a:p>
            <a:pPr indent="-317500" lvl="0" marL="914400" rtl="0" algn="l">
              <a:lnSpc>
                <a:spcPct val="150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CPS sensitive pointer detections</a:t>
            </a:r>
            <a:endParaRPr sz="1400">
              <a:solidFill>
                <a:srgbClr val="000000"/>
              </a:solidFill>
              <a:latin typeface="Arial"/>
              <a:ea typeface="Arial"/>
              <a:cs typeface="Arial"/>
              <a:sym typeface="Arial"/>
            </a:endParaRPr>
          </a:p>
          <a:p>
            <a:pPr indent="-317500" lvl="0" marL="914400" rtl="0" algn="l">
              <a:lnSpc>
                <a:spcPct val="150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CPI sensitive pointer detections</a:t>
            </a:r>
            <a:endParaRPr sz="1400">
              <a:solidFill>
                <a:srgbClr val="000000"/>
              </a:solidFill>
              <a:latin typeface="Arial"/>
              <a:ea typeface="Arial"/>
              <a:cs typeface="Arial"/>
              <a:sym typeface="Arial"/>
            </a:endParaRPr>
          </a:p>
          <a:p>
            <a:pPr indent="-317500" lvl="0" marL="914400" rtl="0" algn="l">
              <a:lnSpc>
                <a:spcPct val="150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Memory separation</a:t>
            </a:r>
            <a:endParaRPr sz="1400">
              <a:solidFill>
                <a:srgbClr val="000000"/>
              </a:solidFill>
              <a:latin typeface="Arial"/>
              <a:ea typeface="Arial"/>
              <a:cs typeface="Arial"/>
              <a:sym typeface="Arial"/>
            </a:endParaRPr>
          </a:p>
          <a:p>
            <a:pPr indent="-317500" lvl="0" marL="914400" rtl="0" algn="l">
              <a:lnSpc>
                <a:spcPct val="150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Code generation</a:t>
            </a:r>
            <a:endParaRPr sz="1400">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6" name="Shape 296"/>
        <p:cNvGrpSpPr/>
        <p:nvPr/>
      </p:nvGrpSpPr>
      <p:grpSpPr>
        <a:xfrm>
          <a:off x="0" y="0"/>
          <a:ext cx="0" cy="0"/>
          <a:chOff x="0" y="0"/>
          <a:chExt cx="0" cy="0"/>
        </a:xfrm>
      </p:grpSpPr>
      <p:sp>
        <p:nvSpPr>
          <p:cNvPr id="297" name="Google Shape;297;p37"/>
          <p:cNvSpPr txBox="1"/>
          <p:nvPr>
            <p:ph type="title"/>
          </p:nvPr>
        </p:nvSpPr>
        <p:spPr>
          <a:xfrm>
            <a:off x="3525750" y="2304150"/>
            <a:ext cx="20925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Thank you</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1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Control flow hijack</a:t>
            </a:r>
            <a:endParaRPr/>
          </a:p>
        </p:txBody>
      </p:sp>
      <p:sp>
        <p:nvSpPr>
          <p:cNvPr id="100" name="Google Shape;100;p15"/>
          <p:cNvSpPr txBox="1"/>
          <p:nvPr/>
        </p:nvSpPr>
        <p:spPr>
          <a:xfrm>
            <a:off x="904325" y="2120325"/>
            <a:ext cx="4778400" cy="214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char * buf = malloc(10)</a:t>
            </a:r>
            <a:endParaRPr/>
          </a:p>
          <a:p>
            <a:pPr indent="0" lvl="0" marL="0" rtl="0" algn="l">
              <a:spcBef>
                <a:spcPts val="0"/>
              </a:spcBef>
              <a:spcAft>
                <a:spcPts val="0"/>
              </a:spcAft>
              <a:buNone/>
            </a:pPr>
            <a:r>
              <a:rPr lang="en"/>
              <a:t>...</a:t>
            </a:r>
            <a:endParaRPr/>
          </a:p>
          <a:p>
            <a:pPr indent="0" lvl="0" marL="0" rtl="0" algn="l">
              <a:spcBef>
                <a:spcPts val="0"/>
              </a:spcBef>
              <a:spcAft>
                <a:spcPts val="0"/>
              </a:spcAft>
              <a:buNone/>
            </a:pPr>
            <a:r>
              <a:rPr lang="en"/>
              <a:t>void * (func_ptr) ();</a:t>
            </a:r>
            <a:endParaRPr/>
          </a:p>
          <a:p>
            <a:pPr indent="0" lvl="0" marL="0" rtl="0" algn="l">
              <a:spcBef>
                <a:spcPts val="0"/>
              </a:spcBef>
              <a:spcAft>
                <a:spcPts val="0"/>
              </a:spcAft>
              <a:buNone/>
            </a:pPr>
            <a:r>
              <a:rPr lang="en"/>
              <a:t>char *q = buf + input1</a:t>
            </a:r>
            <a:endParaRPr/>
          </a:p>
          <a:p>
            <a:pPr indent="0" lvl="0" marL="0" rtl="0" algn="l">
              <a:spcBef>
                <a:spcPts val="0"/>
              </a:spcBef>
              <a:spcAft>
                <a:spcPts val="0"/>
              </a:spcAft>
              <a:buNone/>
            </a:pPr>
            <a:r>
              <a:rPr lang="en"/>
              <a:t>…</a:t>
            </a:r>
            <a:endParaRPr/>
          </a:p>
          <a:p>
            <a:pPr indent="0" lvl="0" marL="0" rtl="0" algn="l">
              <a:spcBef>
                <a:spcPts val="0"/>
              </a:spcBef>
              <a:spcAft>
                <a:spcPts val="0"/>
              </a:spcAft>
              <a:buNone/>
            </a:pPr>
            <a:r>
              <a:rPr lang="en"/>
              <a:t>func_ptr = &amp;foo</a:t>
            </a:r>
            <a:endParaRPr/>
          </a:p>
          <a:p>
            <a:pPr indent="0" lvl="0" marL="0" rtl="0" algn="l">
              <a:spcBef>
                <a:spcPts val="0"/>
              </a:spcBef>
              <a:spcAft>
                <a:spcPts val="0"/>
              </a:spcAft>
              <a:buNone/>
            </a:pPr>
            <a:r>
              <a:rPr lang="en"/>
              <a:t>...</a:t>
            </a:r>
            <a:endParaRPr/>
          </a:p>
          <a:p>
            <a:pPr indent="0" lvl="0" marL="0" rtl="0" algn="l">
              <a:spcBef>
                <a:spcPts val="0"/>
              </a:spcBef>
              <a:spcAft>
                <a:spcPts val="0"/>
              </a:spcAft>
              <a:buNone/>
            </a:pPr>
            <a:r>
              <a:rPr lang="en"/>
              <a:t>*q = input2</a:t>
            </a:r>
            <a:endParaRPr/>
          </a:p>
          <a:p>
            <a:pPr indent="0" lvl="0" marL="0" rtl="0" algn="l">
              <a:spcBef>
                <a:spcPts val="0"/>
              </a:spcBef>
              <a:spcAft>
                <a:spcPts val="0"/>
              </a:spcAft>
              <a:buNone/>
            </a:pPr>
            <a:r>
              <a:rPr lang="en"/>
              <a:t>(*func_ptr)()</a:t>
            </a:r>
            <a:endParaRPr/>
          </a:p>
        </p:txBody>
      </p:sp>
      <p:graphicFrame>
        <p:nvGraphicFramePr>
          <p:cNvPr id="101" name="Google Shape;101;p15"/>
          <p:cNvGraphicFramePr/>
          <p:nvPr/>
        </p:nvGraphicFramePr>
        <p:xfrm>
          <a:off x="5502900" y="1047750"/>
          <a:ext cx="3000000" cy="3000000"/>
        </p:xfrm>
        <a:graphic>
          <a:graphicData uri="http://schemas.openxmlformats.org/drawingml/2006/table">
            <a:tbl>
              <a:tblPr>
                <a:noFill/>
                <a:tableStyleId>{CAF04A2B-7399-4A2C-A05E-E2C6C1567F30}</a:tableStyleId>
              </a:tblPr>
              <a:tblGrid>
                <a:gridCol w="2688600"/>
              </a:tblGrid>
              <a:tr h="484800">
                <a:tc>
                  <a:txBody>
                    <a:bodyPr>
                      <a:noAutofit/>
                    </a:bodyPr>
                    <a:lstStyle/>
                    <a:p>
                      <a:pPr indent="0" lvl="0" marL="0" rtl="0" algn="l">
                        <a:spcBef>
                          <a:spcPts val="0"/>
                        </a:spcBef>
                        <a:spcAft>
                          <a:spcPts val="0"/>
                        </a:spcAft>
                        <a:buNone/>
                      </a:pPr>
                      <a:r>
                        <a:rPr lang="en"/>
                        <a:t>Memory</a:t>
                      </a:r>
                      <a:endParaRPr/>
                    </a:p>
                  </a:txBody>
                  <a:tcPr marT="91425" marB="91425" marR="91425" marL="91425"/>
                </a:tc>
              </a:tr>
              <a:tr h="321300">
                <a:tc>
                  <a:txBody>
                    <a:bodyPr>
                      <a:noAutofit/>
                    </a:bodyPr>
                    <a:lstStyle/>
                    <a:p>
                      <a:pPr indent="0" lvl="0" marL="0" rtl="0" algn="ctr">
                        <a:spcBef>
                          <a:spcPts val="0"/>
                        </a:spcBef>
                        <a:spcAft>
                          <a:spcPts val="0"/>
                        </a:spcAft>
                        <a:buNone/>
                      </a:pPr>
                      <a:r>
                        <a:rPr lang="en"/>
                        <a:t>q</a:t>
                      </a:r>
                      <a:endParaRPr/>
                    </a:p>
                  </a:txBody>
                  <a:tcPr marT="91425" marB="91425" marR="91425" marL="91425">
                    <a:solidFill>
                      <a:schemeClr val="accent3"/>
                    </a:solidFill>
                  </a:tcPr>
                </a:tc>
              </a:tr>
              <a:tr h="195375">
                <a:tc>
                  <a:txBody>
                    <a:bodyPr>
                      <a:noAutofit/>
                    </a:bodyPr>
                    <a:lstStyle/>
                    <a:p>
                      <a:pPr indent="0" lvl="0" marL="0" rtl="0" algn="ctr">
                        <a:spcBef>
                          <a:spcPts val="0"/>
                        </a:spcBef>
                        <a:spcAft>
                          <a:spcPts val="0"/>
                        </a:spcAft>
                        <a:buNone/>
                      </a:pPr>
                      <a:r>
                        <a:t/>
                      </a:r>
                      <a:endParaRPr/>
                    </a:p>
                  </a:txBody>
                  <a:tcPr marT="91425" marB="91425" marR="91425" marL="91425"/>
                </a:tc>
              </a:tr>
              <a:tr h="335475">
                <a:tc>
                  <a:txBody>
                    <a:bodyPr>
                      <a:noAutofit/>
                    </a:bodyPr>
                    <a:lstStyle/>
                    <a:p>
                      <a:pPr indent="0" lvl="0" marL="0" rtl="0" algn="ctr">
                        <a:spcBef>
                          <a:spcPts val="0"/>
                        </a:spcBef>
                        <a:spcAft>
                          <a:spcPts val="0"/>
                        </a:spcAft>
                        <a:buNone/>
                      </a:pPr>
                      <a:r>
                        <a:rPr lang="en"/>
                        <a:t>buf</a:t>
                      </a:r>
                      <a:endParaRPr/>
                    </a:p>
                  </a:txBody>
                  <a:tcPr marT="91425" marB="91425" marR="91425" marL="91425"/>
                </a:tc>
              </a:tr>
              <a:tr h="343750">
                <a:tc>
                  <a:txBody>
                    <a:bodyPr>
                      <a:noAutofit/>
                    </a:bodyPr>
                    <a:lstStyle/>
                    <a:p>
                      <a:pPr indent="0" lvl="0" marL="0" rtl="0" algn="ctr">
                        <a:spcBef>
                          <a:spcPts val="0"/>
                        </a:spcBef>
                        <a:spcAft>
                          <a:spcPts val="0"/>
                        </a:spcAft>
                        <a:buNone/>
                      </a:pPr>
                      <a:r>
                        <a:t/>
                      </a:r>
                      <a:endParaRPr/>
                    </a:p>
                  </a:txBody>
                  <a:tcPr marT="91425" marB="91425" marR="91425" marL="91425"/>
                </a:tc>
              </a:tr>
              <a:tr h="484800">
                <a:tc>
                  <a:txBody>
                    <a:bodyPr>
                      <a:noAutofit/>
                    </a:bodyPr>
                    <a:lstStyle/>
                    <a:p>
                      <a:pPr indent="0" lvl="0" marL="0" rtl="0" algn="ctr">
                        <a:spcBef>
                          <a:spcPts val="0"/>
                        </a:spcBef>
                        <a:spcAft>
                          <a:spcPts val="0"/>
                        </a:spcAft>
                        <a:buNone/>
                      </a:pPr>
                      <a:r>
                        <a:rPr lang="en"/>
                        <a:t>func_ptr</a:t>
                      </a:r>
                      <a:endParaRPr/>
                    </a:p>
                  </a:txBody>
                  <a:tcPr marT="91425" marB="91425" marR="91425" marL="91425">
                    <a:solidFill>
                      <a:schemeClr val="accent3"/>
                    </a:solidFill>
                  </a:tcPr>
                </a:tc>
              </a:tr>
              <a:tr h="230275">
                <a:tc>
                  <a:txBody>
                    <a:bodyPr>
                      <a:noAutofit/>
                    </a:bodyPr>
                    <a:lstStyle/>
                    <a:p>
                      <a:pPr indent="0" lvl="0" marL="0" rtl="0" algn="ctr">
                        <a:spcBef>
                          <a:spcPts val="0"/>
                        </a:spcBef>
                        <a:spcAft>
                          <a:spcPts val="0"/>
                        </a:spcAft>
                        <a:buNone/>
                      </a:pPr>
                      <a:r>
                        <a:t/>
                      </a:r>
                      <a:endParaRPr/>
                    </a:p>
                  </a:txBody>
                  <a:tcPr marT="91425" marB="91425" marR="91425" marL="91425"/>
                </a:tc>
              </a:tr>
              <a:tr h="484800">
                <a:tc>
                  <a:txBody>
                    <a:bodyPr>
                      <a:noAutofit/>
                    </a:bodyPr>
                    <a:lstStyle/>
                    <a:p>
                      <a:pPr indent="0" lvl="0" marL="0" rtl="0" algn="ctr">
                        <a:spcBef>
                          <a:spcPts val="0"/>
                        </a:spcBef>
                        <a:spcAft>
                          <a:spcPts val="0"/>
                        </a:spcAft>
                        <a:buNone/>
                      </a:pPr>
                      <a:r>
                        <a:rPr lang="en"/>
                        <a:t>gadget</a:t>
                      </a:r>
                      <a:endParaRPr/>
                    </a:p>
                  </a:txBody>
                  <a:tcPr marT="91425" marB="91425" marR="91425" marL="91425"/>
                </a:tc>
              </a:tr>
            </a:tbl>
          </a:graphicData>
        </a:graphic>
      </p:graphicFrame>
      <p:grpSp>
        <p:nvGrpSpPr>
          <p:cNvPr id="102" name="Google Shape;102;p15"/>
          <p:cNvGrpSpPr/>
          <p:nvPr/>
        </p:nvGrpSpPr>
        <p:grpSpPr>
          <a:xfrm>
            <a:off x="4919812" y="1655819"/>
            <a:ext cx="583191" cy="1659220"/>
            <a:chOff x="5044025" y="1672350"/>
            <a:chExt cx="356713" cy="1095050"/>
          </a:xfrm>
        </p:grpSpPr>
        <p:sp>
          <p:nvSpPr>
            <p:cNvPr id="103" name="Google Shape;103;p15"/>
            <p:cNvSpPr/>
            <p:nvPr/>
          </p:nvSpPr>
          <p:spPr>
            <a:xfrm>
              <a:off x="5044025" y="1672350"/>
              <a:ext cx="356713" cy="1053575"/>
            </a:xfrm>
            <a:custGeom>
              <a:rect b="b" l="l" r="r" t="t"/>
              <a:pathLst>
                <a:path extrusionOk="0" h="42143" w="14591">
                  <a:moveTo>
                    <a:pt x="14591" y="0"/>
                  </a:moveTo>
                  <a:cubicBezTo>
                    <a:pt x="3203" y="0"/>
                    <a:pt x="-1814" y="20075"/>
                    <a:pt x="654" y="31193"/>
                  </a:cubicBezTo>
                  <a:cubicBezTo>
                    <a:pt x="1790" y="36309"/>
                    <a:pt x="6965" y="40484"/>
                    <a:pt x="11936" y="42143"/>
                  </a:cubicBezTo>
                </a:path>
              </a:pathLst>
            </a:custGeom>
            <a:noFill/>
            <a:ln cap="flat" cmpd="sng" w="9525">
              <a:solidFill>
                <a:srgbClr val="CC0000"/>
              </a:solidFill>
              <a:prstDash val="solid"/>
              <a:round/>
              <a:headEnd len="med" w="med" type="none"/>
              <a:tailEnd len="med" w="med" type="none"/>
            </a:ln>
          </p:spPr>
        </p:sp>
        <p:sp>
          <p:nvSpPr>
            <p:cNvPr id="104" name="Google Shape;104;p15"/>
            <p:cNvSpPr/>
            <p:nvPr/>
          </p:nvSpPr>
          <p:spPr>
            <a:xfrm>
              <a:off x="5218225" y="2626375"/>
              <a:ext cx="132400" cy="141025"/>
            </a:xfrm>
            <a:custGeom>
              <a:rect b="b" l="l" r="r" t="t"/>
              <a:pathLst>
                <a:path extrusionOk="0" h="5641" w="5296">
                  <a:moveTo>
                    <a:pt x="3982" y="0"/>
                  </a:moveTo>
                  <a:cubicBezTo>
                    <a:pt x="4366" y="1537"/>
                    <a:pt x="5928" y="3379"/>
                    <a:pt x="4978" y="4646"/>
                  </a:cubicBezTo>
                  <a:cubicBezTo>
                    <a:pt x="3963" y="6000"/>
                    <a:pt x="1606" y="5107"/>
                    <a:pt x="0" y="5641"/>
                  </a:cubicBezTo>
                </a:path>
              </a:pathLst>
            </a:custGeom>
            <a:noFill/>
            <a:ln cap="flat" cmpd="sng" w="9525">
              <a:solidFill>
                <a:srgbClr val="CC0000"/>
              </a:solidFill>
              <a:prstDash val="solid"/>
              <a:round/>
              <a:headEnd len="med" w="med" type="none"/>
              <a:tailEnd len="med" w="med" type="none"/>
            </a:ln>
          </p:spPr>
        </p:sp>
      </p:grpSp>
      <p:grpSp>
        <p:nvGrpSpPr>
          <p:cNvPr id="105" name="Google Shape;105;p15"/>
          <p:cNvGrpSpPr/>
          <p:nvPr/>
        </p:nvGrpSpPr>
        <p:grpSpPr>
          <a:xfrm>
            <a:off x="4920045" y="3406145"/>
            <a:ext cx="583227" cy="1069316"/>
            <a:chOff x="5044025" y="1672350"/>
            <a:chExt cx="356713" cy="1095050"/>
          </a:xfrm>
        </p:grpSpPr>
        <p:sp>
          <p:nvSpPr>
            <p:cNvPr id="106" name="Google Shape;106;p15"/>
            <p:cNvSpPr/>
            <p:nvPr/>
          </p:nvSpPr>
          <p:spPr>
            <a:xfrm>
              <a:off x="5044025" y="1672350"/>
              <a:ext cx="356713" cy="1053575"/>
            </a:xfrm>
            <a:custGeom>
              <a:rect b="b" l="l" r="r" t="t"/>
              <a:pathLst>
                <a:path extrusionOk="0" h="42143" w="14591">
                  <a:moveTo>
                    <a:pt x="14591" y="0"/>
                  </a:moveTo>
                  <a:cubicBezTo>
                    <a:pt x="3203" y="0"/>
                    <a:pt x="-1814" y="20075"/>
                    <a:pt x="654" y="31193"/>
                  </a:cubicBezTo>
                  <a:cubicBezTo>
                    <a:pt x="1790" y="36309"/>
                    <a:pt x="6965" y="40484"/>
                    <a:pt x="11936" y="42143"/>
                  </a:cubicBezTo>
                </a:path>
              </a:pathLst>
            </a:custGeom>
            <a:noFill/>
            <a:ln cap="flat" cmpd="sng" w="9525">
              <a:solidFill>
                <a:srgbClr val="CC0000"/>
              </a:solidFill>
              <a:prstDash val="solid"/>
              <a:round/>
              <a:headEnd len="med" w="med" type="none"/>
              <a:tailEnd len="med" w="med" type="none"/>
            </a:ln>
          </p:spPr>
        </p:sp>
        <p:sp>
          <p:nvSpPr>
            <p:cNvPr id="107" name="Google Shape;107;p15"/>
            <p:cNvSpPr/>
            <p:nvPr/>
          </p:nvSpPr>
          <p:spPr>
            <a:xfrm>
              <a:off x="5218225" y="2626375"/>
              <a:ext cx="132400" cy="141025"/>
            </a:xfrm>
            <a:custGeom>
              <a:rect b="b" l="l" r="r" t="t"/>
              <a:pathLst>
                <a:path extrusionOk="0" h="5641" w="5296">
                  <a:moveTo>
                    <a:pt x="3982" y="0"/>
                  </a:moveTo>
                  <a:cubicBezTo>
                    <a:pt x="4366" y="1537"/>
                    <a:pt x="5928" y="3379"/>
                    <a:pt x="4978" y="4646"/>
                  </a:cubicBezTo>
                  <a:cubicBezTo>
                    <a:pt x="3963" y="6000"/>
                    <a:pt x="1606" y="5107"/>
                    <a:pt x="0" y="5641"/>
                  </a:cubicBezTo>
                </a:path>
              </a:pathLst>
            </a:custGeom>
            <a:noFill/>
            <a:ln cap="flat" cmpd="sng" w="9525">
              <a:solidFill>
                <a:srgbClr val="CC0000"/>
              </a:solidFill>
              <a:prstDash val="solid"/>
              <a:round/>
              <a:headEnd len="med" w="med" type="none"/>
              <a:tailEnd len="med" w="med" type="none"/>
            </a:ln>
          </p:spPr>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1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Control flow hijack protect (Softbound)</a:t>
            </a:r>
            <a:endParaRPr/>
          </a:p>
        </p:txBody>
      </p:sp>
      <p:sp>
        <p:nvSpPr>
          <p:cNvPr id="113" name="Google Shape;113;p16"/>
          <p:cNvSpPr txBox="1"/>
          <p:nvPr/>
        </p:nvSpPr>
        <p:spPr>
          <a:xfrm>
            <a:off x="904325" y="1967925"/>
            <a:ext cx="4778400" cy="289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char * buf = malloc(10)</a:t>
            </a:r>
            <a:endParaRPr/>
          </a:p>
          <a:p>
            <a:pPr indent="0" lvl="0" marL="0" rtl="0" algn="l">
              <a:spcBef>
                <a:spcPts val="0"/>
              </a:spcBef>
              <a:spcAft>
                <a:spcPts val="0"/>
              </a:spcAft>
              <a:buClr>
                <a:srgbClr val="000000"/>
              </a:buClr>
              <a:buSzPts val="1100"/>
              <a:buFont typeface="Arial"/>
              <a:buNone/>
            </a:pPr>
            <a:r>
              <a:rPr lang="en">
                <a:solidFill>
                  <a:schemeClr val="accent2"/>
                </a:solidFill>
              </a:rPr>
              <a:t>buf_lo = p;  buf_hi = p + 10;</a:t>
            </a:r>
            <a:endParaRPr/>
          </a:p>
          <a:p>
            <a:pPr indent="0" lvl="0" marL="0" rtl="0" algn="l">
              <a:spcBef>
                <a:spcPts val="0"/>
              </a:spcBef>
              <a:spcAft>
                <a:spcPts val="0"/>
              </a:spcAft>
              <a:buNone/>
            </a:pPr>
            <a:r>
              <a:rPr lang="en"/>
              <a:t>...</a:t>
            </a:r>
            <a:endParaRPr>
              <a:solidFill>
                <a:schemeClr val="accent2"/>
              </a:solidFill>
            </a:endParaRPr>
          </a:p>
          <a:p>
            <a:pPr indent="0" lvl="0" marL="0" rtl="0" algn="l">
              <a:spcBef>
                <a:spcPts val="0"/>
              </a:spcBef>
              <a:spcAft>
                <a:spcPts val="0"/>
              </a:spcAft>
              <a:buNone/>
            </a:pPr>
            <a:r>
              <a:rPr lang="en"/>
              <a:t>void * (func_ptr) ();</a:t>
            </a:r>
            <a:endParaRPr/>
          </a:p>
          <a:p>
            <a:pPr indent="0" lvl="0" marL="0" rtl="0" algn="l">
              <a:spcBef>
                <a:spcPts val="0"/>
              </a:spcBef>
              <a:spcAft>
                <a:spcPts val="0"/>
              </a:spcAft>
              <a:buNone/>
            </a:pPr>
            <a:r>
              <a:rPr lang="en"/>
              <a:t>char *q = buf + input1</a:t>
            </a:r>
            <a:endParaRPr/>
          </a:p>
          <a:p>
            <a:pPr indent="0" lvl="0" marL="0" rtl="0" algn="l">
              <a:spcBef>
                <a:spcPts val="0"/>
              </a:spcBef>
              <a:spcAft>
                <a:spcPts val="0"/>
              </a:spcAft>
              <a:buNone/>
            </a:pPr>
            <a:r>
              <a:rPr lang="en">
                <a:solidFill>
                  <a:schemeClr val="accent2"/>
                </a:solidFill>
              </a:rPr>
              <a:t>q_lo = buf_lo;   q_hi = buf_hi;</a:t>
            </a:r>
            <a:endParaRPr>
              <a:solidFill>
                <a:schemeClr val="accent2"/>
              </a:solidFill>
            </a:endParaRPr>
          </a:p>
          <a:p>
            <a:pPr indent="0" lvl="0" marL="0" rtl="0" algn="l">
              <a:spcBef>
                <a:spcPts val="0"/>
              </a:spcBef>
              <a:spcAft>
                <a:spcPts val="0"/>
              </a:spcAft>
              <a:buNone/>
            </a:pPr>
            <a:r>
              <a:rPr lang="en"/>
              <a:t>…</a:t>
            </a:r>
            <a:endParaRPr/>
          </a:p>
          <a:p>
            <a:pPr indent="0" lvl="0" marL="0" rtl="0" algn="l">
              <a:spcBef>
                <a:spcPts val="0"/>
              </a:spcBef>
              <a:spcAft>
                <a:spcPts val="0"/>
              </a:spcAft>
              <a:buNone/>
            </a:pPr>
            <a:r>
              <a:rPr lang="en"/>
              <a:t>func_ptr = &amp;foo</a:t>
            </a:r>
            <a:endParaRPr/>
          </a:p>
          <a:p>
            <a:pPr indent="0" lvl="0" marL="0" rtl="0" algn="l">
              <a:spcBef>
                <a:spcPts val="0"/>
              </a:spcBef>
              <a:spcAft>
                <a:spcPts val="0"/>
              </a:spcAft>
              <a:buClr>
                <a:srgbClr val="000000"/>
              </a:buClr>
              <a:buSzPts val="1100"/>
              <a:buFont typeface="Arial"/>
              <a:buNone/>
            </a:pPr>
            <a:r>
              <a:rPr lang="en"/>
              <a:t>...</a:t>
            </a:r>
            <a:endParaRPr/>
          </a:p>
          <a:p>
            <a:pPr indent="0" lvl="0" marL="0" rtl="0" algn="l">
              <a:spcBef>
                <a:spcPts val="0"/>
              </a:spcBef>
              <a:spcAft>
                <a:spcPts val="0"/>
              </a:spcAft>
              <a:buClr>
                <a:srgbClr val="000000"/>
              </a:buClr>
              <a:buSzPts val="1100"/>
              <a:buFont typeface="Arial"/>
              <a:buNone/>
            </a:pPr>
            <a:r>
              <a:rPr lang="en">
                <a:solidFill>
                  <a:schemeClr val="accent2"/>
                </a:solidFill>
              </a:rPr>
              <a:t>if ((q &lt; q_lo) || (q &gt;= q_hi)) </a:t>
            </a:r>
            <a:endParaRPr>
              <a:solidFill>
                <a:schemeClr val="accent2"/>
              </a:solidFill>
            </a:endParaRPr>
          </a:p>
          <a:p>
            <a:pPr indent="0" lvl="0" marL="0" rtl="0" algn="l">
              <a:spcBef>
                <a:spcPts val="0"/>
              </a:spcBef>
              <a:spcAft>
                <a:spcPts val="0"/>
              </a:spcAft>
              <a:buNone/>
            </a:pPr>
            <a:r>
              <a:rPr lang="en">
                <a:solidFill>
                  <a:schemeClr val="accent2"/>
                </a:solidFill>
              </a:rPr>
              <a:t>    abort()</a:t>
            </a:r>
            <a:endParaRPr/>
          </a:p>
          <a:p>
            <a:pPr indent="0" lvl="0" marL="0" rtl="0" algn="l">
              <a:spcBef>
                <a:spcPts val="0"/>
              </a:spcBef>
              <a:spcAft>
                <a:spcPts val="0"/>
              </a:spcAft>
              <a:buNone/>
            </a:pPr>
            <a:r>
              <a:rPr lang="en"/>
              <a:t>*q = input2</a:t>
            </a:r>
            <a:endParaRPr/>
          </a:p>
          <a:p>
            <a:pPr indent="0" lvl="0" marL="0" rtl="0" algn="l">
              <a:spcBef>
                <a:spcPts val="0"/>
              </a:spcBef>
              <a:spcAft>
                <a:spcPts val="0"/>
              </a:spcAft>
              <a:buNone/>
            </a:pPr>
            <a:r>
              <a:rPr lang="en"/>
              <a:t>(*func_ptr)()</a:t>
            </a:r>
            <a:endParaRPr/>
          </a:p>
        </p:txBody>
      </p:sp>
      <p:graphicFrame>
        <p:nvGraphicFramePr>
          <p:cNvPr id="114" name="Google Shape;114;p16"/>
          <p:cNvGraphicFramePr/>
          <p:nvPr/>
        </p:nvGraphicFramePr>
        <p:xfrm>
          <a:off x="5682725" y="1840860"/>
          <a:ext cx="3000000" cy="3000000"/>
        </p:xfrm>
        <a:graphic>
          <a:graphicData uri="http://schemas.openxmlformats.org/drawingml/2006/table">
            <a:tbl>
              <a:tblPr>
                <a:noFill/>
                <a:tableStyleId>{CAF04A2B-7399-4A2C-A05E-E2C6C1567F30}</a:tableStyleId>
              </a:tblPr>
              <a:tblGrid>
                <a:gridCol w="2422025"/>
              </a:tblGrid>
              <a:tr h="376575">
                <a:tc>
                  <a:txBody>
                    <a:bodyPr>
                      <a:noAutofit/>
                    </a:bodyPr>
                    <a:lstStyle/>
                    <a:p>
                      <a:pPr indent="0" lvl="0" marL="0" rtl="0" algn="l">
                        <a:spcBef>
                          <a:spcPts val="0"/>
                        </a:spcBef>
                        <a:spcAft>
                          <a:spcPts val="0"/>
                        </a:spcAft>
                        <a:buNone/>
                      </a:pPr>
                      <a:r>
                        <a:rPr lang="en"/>
                        <a:t>Memory</a:t>
                      </a:r>
                      <a:endParaRPr/>
                    </a:p>
                  </a:txBody>
                  <a:tcPr marT="91425" marB="91425" marR="91425" marL="91425"/>
                </a:tc>
              </a:tr>
              <a:tr h="376575">
                <a:tc>
                  <a:txBody>
                    <a:bodyPr>
                      <a:noAutofit/>
                    </a:bodyPr>
                    <a:lstStyle/>
                    <a:p>
                      <a:pPr indent="0" lvl="0" marL="0" rtl="0" algn="ctr">
                        <a:spcBef>
                          <a:spcPts val="0"/>
                        </a:spcBef>
                        <a:spcAft>
                          <a:spcPts val="0"/>
                        </a:spcAft>
                        <a:buNone/>
                      </a:pPr>
                      <a:r>
                        <a:rPr lang="en"/>
                        <a:t>q</a:t>
                      </a:r>
                      <a:endParaRPr/>
                    </a:p>
                  </a:txBody>
                  <a:tcPr marT="91425" marB="91425" marR="91425" marL="91425"/>
                </a:tc>
              </a:tr>
              <a:tr h="380225">
                <a:tc>
                  <a:txBody>
                    <a:bodyPr>
                      <a:noAutofit/>
                    </a:bodyPr>
                    <a:lstStyle/>
                    <a:p>
                      <a:pPr indent="0" lvl="0" marL="0" rtl="0" algn="ctr">
                        <a:spcBef>
                          <a:spcPts val="0"/>
                        </a:spcBef>
                        <a:spcAft>
                          <a:spcPts val="0"/>
                        </a:spcAft>
                        <a:buNone/>
                      </a:pPr>
                      <a:r>
                        <a:t/>
                      </a:r>
                      <a:endParaRPr/>
                    </a:p>
                  </a:txBody>
                  <a:tcPr marT="91425" marB="91425" marR="91425" marL="91425"/>
                </a:tc>
              </a:tr>
              <a:tr h="376575">
                <a:tc>
                  <a:txBody>
                    <a:bodyPr>
                      <a:noAutofit/>
                    </a:bodyPr>
                    <a:lstStyle/>
                    <a:p>
                      <a:pPr indent="0" lvl="0" marL="0" rtl="0" algn="ctr">
                        <a:spcBef>
                          <a:spcPts val="0"/>
                        </a:spcBef>
                        <a:spcAft>
                          <a:spcPts val="0"/>
                        </a:spcAft>
                        <a:buNone/>
                      </a:pPr>
                      <a:r>
                        <a:rPr lang="en"/>
                        <a:t>buf</a:t>
                      </a:r>
                      <a:endParaRPr/>
                    </a:p>
                  </a:txBody>
                  <a:tcPr marT="91425" marB="91425" marR="91425" marL="91425"/>
                </a:tc>
              </a:tr>
              <a:tr h="380225">
                <a:tc>
                  <a:txBody>
                    <a:bodyPr>
                      <a:noAutofit/>
                    </a:bodyPr>
                    <a:lstStyle/>
                    <a:p>
                      <a:pPr indent="0" lvl="0" marL="0" rtl="0" algn="ctr">
                        <a:spcBef>
                          <a:spcPts val="0"/>
                        </a:spcBef>
                        <a:spcAft>
                          <a:spcPts val="0"/>
                        </a:spcAft>
                        <a:buNone/>
                      </a:pPr>
                      <a:r>
                        <a:t/>
                      </a:r>
                      <a:endParaRPr/>
                    </a:p>
                  </a:txBody>
                  <a:tcPr marT="91425" marB="91425" marR="91425" marL="91425"/>
                </a:tc>
              </a:tr>
              <a:tr h="376575">
                <a:tc>
                  <a:txBody>
                    <a:bodyPr>
                      <a:noAutofit/>
                    </a:bodyPr>
                    <a:lstStyle/>
                    <a:p>
                      <a:pPr indent="0" lvl="0" marL="0" rtl="0" algn="ctr">
                        <a:spcBef>
                          <a:spcPts val="0"/>
                        </a:spcBef>
                        <a:spcAft>
                          <a:spcPts val="0"/>
                        </a:spcAft>
                        <a:buNone/>
                      </a:pPr>
                      <a:r>
                        <a:rPr lang="en"/>
                        <a:t>func_ptr</a:t>
                      </a:r>
                      <a:endParaRPr/>
                    </a:p>
                  </a:txBody>
                  <a:tcPr marT="91425" marB="91425" marR="91425" marL="91425"/>
                </a:tc>
              </a:tr>
              <a:tr h="380225">
                <a:tc>
                  <a:txBody>
                    <a:bodyPr>
                      <a:noAutofit/>
                    </a:bodyPr>
                    <a:lstStyle/>
                    <a:p>
                      <a:pPr indent="0" lvl="0" marL="0" rtl="0" algn="ctr">
                        <a:spcBef>
                          <a:spcPts val="0"/>
                        </a:spcBef>
                        <a:spcAft>
                          <a:spcPts val="0"/>
                        </a:spcAft>
                        <a:buNone/>
                      </a:pPr>
                      <a:r>
                        <a:t/>
                      </a:r>
                      <a:endParaRPr/>
                    </a:p>
                  </a:txBody>
                  <a:tcPr marT="91425" marB="91425" marR="91425" marL="91425"/>
                </a:tc>
              </a:tr>
              <a:tr h="376575">
                <a:tc>
                  <a:txBody>
                    <a:bodyPr>
                      <a:noAutofit/>
                    </a:bodyPr>
                    <a:lstStyle/>
                    <a:p>
                      <a:pPr indent="0" lvl="0" marL="0" rtl="0" algn="ctr">
                        <a:spcBef>
                          <a:spcPts val="0"/>
                        </a:spcBef>
                        <a:spcAft>
                          <a:spcPts val="0"/>
                        </a:spcAft>
                        <a:buNone/>
                      </a:pPr>
                      <a:r>
                        <a:rPr lang="en"/>
                        <a:t>gadget</a:t>
                      </a:r>
                      <a:endParaRPr/>
                    </a:p>
                  </a:txBody>
                  <a:tcPr marT="91425" marB="91425" marR="91425" marL="91425"/>
                </a:tc>
              </a:tr>
            </a:tbl>
          </a:graphicData>
        </a:graphic>
      </p:graphicFrame>
      <p:sp>
        <p:nvSpPr>
          <p:cNvPr id="115" name="Google Shape;115;p16"/>
          <p:cNvSpPr/>
          <p:nvPr/>
        </p:nvSpPr>
        <p:spPr>
          <a:xfrm>
            <a:off x="3426400" y="1840850"/>
            <a:ext cx="1897500" cy="454800"/>
          </a:xfrm>
          <a:prstGeom prst="wedgeRoundRectCallout">
            <a:avLst>
              <a:gd fmla="val -60331" name="adj1"/>
              <a:gd fmla="val 77578"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Metadata</a:t>
            </a:r>
            <a:endParaRPr/>
          </a:p>
        </p:txBody>
      </p:sp>
      <p:sp>
        <p:nvSpPr>
          <p:cNvPr id="116" name="Google Shape;116;p16"/>
          <p:cNvSpPr/>
          <p:nvPr/>
        </p:nvSpPr>
        <p:spPr>
          <a:xfrm>
            <a:off x="3547425" y="2625650"/>
            <a:ext cx="1897500" cy="454800"/>
          </a:xfrm>
          <a:prstGeom prst="wedgeRoundRectCallout">
            <a:avLst>
              <a:gd fmla="val -60331" name="adj1"/>
              <a:gd fmla="val 77578"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Propagate </a:t>
            </a:r>
            <a:r>
              <a:rPr lang="en"/>
              <a:t>Metadata</a:t>
            </a:r>
            <a:endParaRPr/>
          </a:p>
        </p:txBody>
      </p:sp>
      <p:sp>
        <p:nvSpPr>
          <p:cNvPr id="117" name="Google Shape;117;p16"/>
          <p:cNvSpPr/>
          <p:nvPr/>
        </p:nvSpPr>
        <p:spPr>
          <a:xfrm>
            <a:off x="3339150" y="3483725"/>
            <a:ext cx="1897500" cy="454800"/>
          </a:xfrm>
          <a:prstGeom prst="wedgeRoundRectCallout">
            <a:avLst>
              <a:gd fmla="val -60331" name="adj1"/>
              <a:gd fmla="val 77578"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Check</a:t>
            </a:r>
            <a:r>
              <a:rPr lang="en"/>
              <a:t> Metadata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Motivation</a:t>
            </a:r>
            <a:endParaRPr/>
          </a:p>
        </p:txBody>
      </p:sp>
      <p:sp>
        <p:nvSpPr>
          <p:cNvPr id="123" name="Google Shape;123;p17"/>
          <p:cNvSpPr txBox="1"/>
          <p:nvPr>
            <p:ph idx="1" type="body"/>
          </p:nvPr>
        </p:nvSpPr>
        <p:spPr>
          <a:xfrm>
            <a:off x="729450" y="2078875"/>
            <a:ext cx="7688700" cy="5973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Existing code safety methods are with high overhead.</a:t>
            </a:r>
            <a:endParaRPr/>
          </a:p>
        </p:txBody>
      </p:sp>
      <p:graphicFrame>
        <p:nvGraphicFramePr>
          <p:cNvPr id="124" name="Google Shape;124;p17"/>
          <p:cNvGraphicFramePr/>
          <p:nvPr/>
        </p:nvGraphicFramePr>
        <p:xfrm>
          <a:off x="902725" y="2746900"/>
          <a:ext cx="3000000" cy="3000000"/>
        </p:xfrm>
        <a:graphic>
          <a:graphicData uri="http://schemas.openxmlformats.org/drawingml/2006/table">
            <a:tbl>
              <a:tblPr>
                <a:noFill/>
                <a:tableStyleId>{CAF04A2B-7399-4A2C-A05E-E2C6C1567F30}</a:tableStyleId>
              </a:tblPr>
              <a:tblGrid>
                <a:gridCol w="3619500"/>
                <a:gridCol w="3619500"/>
              </a:tblGrid>
              <a:tr h="381000">
                <a:tc>
                  <a:txBody>
                    <a:bodyPr>
                      <a:noAutofit/>
                    </a:bodyPr>
                    <a:lstStyle/>
                    <a:p>
                      <a:pPr indent="0" lvl="0" marL="0" rtl="0" algn="l">
                        <a:spcBef>
                          <a:spcPts val="0"/>
                        </a:spcBef>
                        <a:spcAft>
                          <a:spcPts val="0"/>
                        </a:spcAft>
                        <a:buNone/>
                      </a:pPr>
                      <a:r>
                        <a:rPr lang="en"/>
                        <a:t>Memory safety method</a:t>
                      </a:r>
                      <a:endParaRPr/>
                    </a:p>
                  </a:txBody>
                  <a:tcPr marT="91425" marB="91425" marR="91425" marL="91425"/>
                </a:tc>
                <a:tc>
                  <a:txBody>
                    <a:bodyPr>
                      <a:noAutofit/>
                    </a:bodyPr>
                    <a:lstStyle/>
                    <a:p>
                      <a:pPr indent="0" lvl="0" marL="0" rtl="0" algn="l">
                        <a:spcBef>
                          <a:spcPts val="0"/>
                        </a:spcBef>
                        <a:spcAft>
                          <a:spcPts val="0"/>
                        </a:spcAft>
                        <a:buNone/>
                      </a:pPr>
                      <a:r>
                        <a:rPr lang="en"/>
                        <a:t>Overhead</a:t>
                      </a:r>
                      <a:endParaRPr/>
                    </a:p>
                  </a:txBody>
                  <a:tcPr marT="91425" marB="91425" marR="91425" marL="91425"/>
                </a:tc>
              </a:tr>
              <a:tr h="381000">
                <a:tc>
                  <a:txBody>
                    <a:bodyPr>
                      <a:noAutofit/>
                    </a:bodyPr>
                    <a:lstStyle/>
                    <a:p>
                      <a:pPr indent="0" lvl="0" marL="0" rtl="0" algn="l">
                        <a:spcBef>
                          <a:spcPts val="0"/>
                        </a:spcBef>
                        <a:spcAft>
                          <a:spcPts val="0"/>
                        </a:spcAft>
                        <a:buNone/>
                      </a:pPr>
                      <a:r>
                        <a:rPr lang="en"/>
                        <a:t>SoftBound</a:t>
                      </a:r>
                      <a:endParaRPr/>
                    </a:p>
                  </a:txBody>
                  <a:tcPr marT="91425" marB="91425" marR="91425" marL="91425"/>
                </a:tc>
                <a:tc>
                  <a:txBody>
                    <a:bodyPr>
                      <a:noAutofit/>
                    </a:bodyPr>
                    <a:lstStyle/>
                    <a:p>
                      <a:pPr indent="0" lvl="0" marL="0" rtl="0" algn="l">
                        <a:spcBef>
                          <a:spcPts val="0"/>
                        </a:spcBef>
                        <a:spcAft>
                          <a:spcPts val="0"/>
                        </a:spcAft>
                        <a:buNone/>
                      </a:pPr>
                      <a:r>
                        <a:rPr lang="en"/>
                        <a:t>116%</a:t>
                      </a:r>
                      <a:endParaRPr/>
                    </a:p>
                  </a:txBody>
                  <a:tcPr marT="91425" marB="91425" marR="91425" marL="91425"/>
                </a:tc>
              </a:tr>
              <a:tr h="381000">
                <a:tc>
                  <a:txBody>
                    <a:bodyPr>
                      <a:noAutofit/>
                    </a:bodyPr>
                    <a:lstStyle/>
                    <a:p>
                      <a:pPr indent="0" lvl="0" marL="0" rtl="0" algn="l">
                        <a:spcBef>
                          <a:spcPts val="0"/>
                        </a:spcBef>
                        <a:spcAft>
                          <a:spcPts val="0"/>
                        </a:spcAft>
                        <a:buNone/>
                      </a:pPr>
                      <a:r>
                        <a:rPr lang="en"/>
                        <a:t>CCured</a:t>
                      </a:r>
                      <a:endParaRPr/>
                    </a:p>
                  </a:txBody>
                  <a:tcPr marT="91425" marB="91425" marR="91425" marL="91425"/>
                </a:tc>
                <a:tc>
                  <a:txBody>
                    <a:bodyPr>
                      <a:noAutofit/>
                    </a:bodyPr>
                    <a:lstStyle/>
                    <a:p>
                      <a:pPr indent="0" lvl="0" marL="0" rtl="0" algn="l">
                        <a:spcBef>
                          <a:spcPts val="0"/>
                        </a:spcBef>
                        <a:spcAft>
                          <a:spcPts val="0"/>
                        </a:spcAft>
                        <a:buNone/>
                      </a:pPr>
                      <a:r>
                        <a:rPr lang="en"/>
                        <a:t>56%</a:t>
                      </a:r>
                      <a:endParaRPr/>
                    </a:p>
                  </a:txBody>
                  <a:tcPr marT="91425" marB="91425" marR="91425" marL="91425"/>
                </a:tc>
              </a:tr>
              <a:tr h="381000">
                <a:tc>
                  <a:txBody>
                    <a:bodyPr>
                      <a:noAutofit/>
                    </a:bodyPr>
                    <a:lstStyle/>
                    <a:p>
                      <a:pPr indent="0" lvl="0" marL="0" rtl="0" algn="l">
                        <a:spcBef>
                          <a:spcPts val="0"/>
                        </a:spcBef>
                        <a:spcAft>
                          <a:spcPts val="0"/>
                        </a:spcAft>
                        <a:buNone/>
                      </a:pPr>
                      <a:r>
                        <a:rPr lang="en"/>
                        <a:t>AddressSanitizer</a:t>
                      </a:r>
                      <a:endParaRPr/>
                    </a:p>
                  </a:txBody>
                  <a:tcPr marT="91425" marB="91425" marR="91425" marL="91425"/>
                </a:tc>
                <a:tc>
                  <a:txBody>
                    <a:bodyPr>
                      <a:noAutofit/>
                    </a:bodyPr>
                    <a:lstStyle/>
                    <a:p>
                      <a:pPr indent="0" lvl="0" marL="0" rtl="0" algn="l">
                        <a:spcBef>
                          <a:spcPts val="0"/>
                        </a:spcBef>
                        <a:spcAft>
                          <a:spcPts val="0"/>
                        </a:spcAft>
                        <a:buNone/>
                      </a:pPr>
                      <a:r>
                        <a:rPr lang="en"/>
                        <a:t>73%</a:t>
                      </a:r>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1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New approach</a:t>
            </a:r>
            <a:endParaRPr/>
          </a:p>
        </p:txBody>
      </p:sp>
      <p:sp>
        <p:nvSpPr>
          <p:cNvPr id="130" name="Google Shape;130;p18"/>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7500" lvl="0" marL="457200" marR="0" rtl="0" algn="l">
              <a:lnSpc>
                <a:spcPct val="115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Protect all data → protect selected data </a:t>
            </a:r>
            <a:endParaRPr sz="1400">
              <a:solidFill>
                <a:srgbClr val="000000"/>
              </a:solidFill>
              <a:latin typeface="Arial"/>
              <a:ea typeface="Arial"/>
              <a:cs typeface="Arial"/>
              <a:sym typeface="Arial"/>
            </a:endParaRPr>
          </a:p>
          <a:p>
            <a:pPr indent="-317500" lvl="0" marL="457200" marR="0" rtl="0" algn="l">
              <a:lnSpc>
                <a:spcPct val="115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116 % overhead → 2% - 8% overhead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Threat Model (Attackers’ capabilities)</a:t>
            </a:r>
            <a:endParaRPr/>
          </a:p>
        </p:txBody>
      </p:sp>
      <p:sp>
        <p:nvSpPr>
          <p:cNvPr id="136" name="Google Shape;136;p19"/>
          <p:cNvSpPr txBox="1"/>
          <p:nvPr>
            <p:ph idx="1" type="body"/>
          </p:nvPr>
        </p:nvSpPr>
        <p:spPr>
          <a:xfrm>
            <a:off x="729450" y="1853850"/>
            <a:ext cx="7688700" cy="2396700"/>
          </a:xfrm>
          <a:prstGeom prst="rect">
            <a:avLst/>
          </a:prstGeom>
        </p:spPr>
        <p:txBody>
          <a:bodyPr anchorCtr="0" anchor="t" bIns="365750" lIns="91425" spcFirstLastPara="1" rIns="91425" wrap="square" tIns="274300">
            <a:noAutofit/>
          </a:bodyPr>
          <a:lstStyle/>
          <a:p>
            <a:pPr indent="-317500" lvl="0" marL="457200" marR="0" rtl="0" algn="l">
              <a:lnSpc>
                <a:spcPct val="115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Read / Write on process image (Memory)</a:t>
            </a:r>
            <a:endParaRPr sz="1400">
              <a:solidFill>
                <a:srgbClr val="000000"/>
              </a:solidFill>
              <a:latin typeface="Arial"/>
              <a:ea typeface="Arial"/>
              <a:cs typeface="Arial"/>
              <a:sym typeface="Arial"/>
            </a:endParaRPr>
          </a:p>
          <a:p>
            <a:pPr indent="-317500" lvl="0" marL="457200" marR="0" rtl="0" algn="l">
              <a:lnSpc>
                <a:spcPct val="115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Read code but not write code</a:t>
            </a:r>
            <a:endParaRPr sz="1400">
              <a:solidFill>
                <a:srgbClr val="000000"/>
              </a:solidFill>
              <a:latin typeface="Arial"/>
              <a:ea typeface="Arial"/>
              <a:cs typeface="Arial"/>
              <a:sym typeface="Arial"/>
            </a:endParaRPr>
          </a:p>
          <a:p>
            <a:pPr indent="-317500" lvl="0" marL="457200" marR="0" rtl="0" algn="l">
              <a:lnSpc>
                <a:spcPct val="115000"/>
              </a:lnSpc>
              <a:spcBef>
                <a:spcPts val="0"/>
              </a:spcBef>
              <a:spcAft>
                <a:spcPts val="0"/>
              </a:spcAft>
              <a:buClr>
                <a:srgbClr val="000000"/>
              </a:buClr>
              <a:buSzPts val="1400"/>
              <a:buFont typeface="Arial"/>
              <a:buAutoNum type="arabicPeriod"/>
            </a:pPr>
            <a:r>
              <a:rPr lang="en" sz="1400">
                <a:solidFill>
                  <a:srgbClr val="000000"/>
                </a:solidFill>
                <a:latin typeface="Arial"/>
                <a:ea typeface="Arial"/>
                <a:cs typeface="Arial"/>
                <a:sym typeface="Arial"/>
              </a:rPr>
              <a:t>No control over the program loading process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Region vs Regular Region</a:t>
            </a:r>
            <a:endParaRPr/>
          </a:p>
        </p:txBody>
      </p:sp>
      <p:sp>
        <p:nvSpPr>
          <p:cNvPr id="142" name="Google Shape;142;p20"/>
          <p:cNvSpPr txBox="1"/>
          <p:nvPr>
            <p:ph idx="1" type="body"/>
          </p:nvPr>
        </p:nvSpPr>
        <p:spPr>
          <a:xfrm>
            <a:off x="729450" y="1850275"/>
            <a:ext cx="7688700" cy="2261100"/>
          </a:xfrm>
          <a:prstGeom prst="rect">
            <a:avLst/>
          </a:prstGeom>
        </p:spPr>
        <p:txBody>
          <a:bodyPr anchorCtr="0" anchor="t" bIns="91425" lIns="91425" spcFirstLastPara="1" rIns="91425" wrap="square" tIns="91425">
            <a:noAutofit/>
          </a:bodyPr>
          <a:lstStyle/>
          <a:p>
            <a:pPr indent="-317500" lvl="0" marL="457200" marR="0" rtl="0" algn="l">
              <a:lnSpc>
                <a:spcPct val="115000"/>
              </a:lnSpc>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Protected vs unprotected</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Safe</a:t>
            </a:r>
            <a:r>
              <a:rPr lang="en" sz="1400">
                <a:solidFill>
                  <a:srgbClr val="000000"/>
                </a:solidFill>
                <a:latin typeface="Arial"/>
                <a:ea typeface="Arial"/>
                <a:cs typeface="Arial"/>
                <a:sym typeface="Arial"/>
              </a:rPr>
              <a:t> vs fast</a:t>
            </a:r>
            <a:endParaRPr sz="1400">
              <a:solidFill>
                <a:srgbClr val="000000"/>
              </a:solidFill>
              <a:latin typeface="Arial"/>
              <a:ea typeface="Arial"/>
              <a:cs typeface="Arial"/>
              <a:sym typeface="Arial"/>
            </a:endParaRPr>
          </a:p>
          <a:p>
            <a:pPr indent="-317500" lvl="0" marL="457200" rtl="0" algn="l">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Hardware-based instruction-level isolation</a:t>
            </a:r>
            <a:endParaRPr sz="1400">
              <a:solidFill>
                <a:srgbClr val="000000"/>
              </a:solidFill>
              <a:latin typeface="Arial"/>
              <a:ea typeface="Arial"/>
              <a:cs typeface="Arial"/>
              <a:sym typeface="Arial"/>
            </a:endParaRPr>
          </a:p>
          <a:p>
            <a:pPr indent="-317500" lvl="0" marL="457200" marR="0" rtl="0" algn="l">
              <a:lnSpc>
                <a:spcPct val="115000"/>
              </a:lnSpc>
              <a:spcBef>
                <a:spcPts val="0"/>
              </a:spcBef>
              <a:spcAft>
                <a:spcPts val="0"/>
              </a:spcAft>
              <a:buClr>
                <a:srgbClr val="000000"/>
              </a:buClr>
              <a:buSzPts val="1400"/>
              <a:buFont typeface="Arial"/>
              <a:buChar char="●"/>
            </a:pPr>
            <a:r>
              <a:rPr lang="en" sz="1400">
                <a:solidFill>
                  <a:srgbClr val="000000"/>
                </a:solidFill>
                <a:latin typeface="Arial"/>
                <a:ea typeface="Arial"/>
                <a:cs typeface="Arial"/>
                <a:sym typeface="Arial"/>
              </a:rPr>
              <a:t>The mechanism for the isolation is architecture-dependent.</a:t>
            </a:r>
            <a:endParaRPr sz="1400">
              <a:solidFill>
                <a:srgbClr val="000000"/>
              </a:solidFill>
              <a:latin typeface="Arial"/>
              <a:ea typeface="Arial"/>
              <a:cs typeface="Arial"/>
              <a:sym typeface="Arial"/>
            </a:endParaRPr>
          </a:p>
          <a:p>
            <a:pPr indent="0" lvl="0" marL="457200" marR="0" rtl="0" algn="l">
              <a:lnSpc>
                <a:spcPct val="115000"/>
              </a:lnSpc>
              <a:spcBef>
                <a:spcPts val="1600"/>
              </a:spcBef>
              <a:spcAft>
                <a:spcPts val="1600"/>
              </a:spcAft>
              <a:buNone/>
            </a:pPr>
            <a:r>
              <a:t/>
            </a:r>
            <a:endParaRPr sz="1400">
              <a:solidFill>
                <a:srgbClr val="000000"/>
              </a:solidFill>
              <a:latin typeface="Arial"/>
              <a:ea typeface="Arial"/>
              <a:cs typeface="Arial"/>
              <a:sym typeface="Arial"/>
            </a:endParaRPr>
          </a:p>
        </p:txBody>
      </p:sp>
      <p:graphicFrame>
        <p:nvGraphicFramePr>
          <p:cNvPr id="143" name="Google Shape;143;p20"/>
          <p:cNvGraphicFramePr/>
          <p:nvPr/>
        </p:nvGraphicFramePr>
        <p:xfrm>
          <a:off x="1406450" y="314263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Memory</a:t>
                      </a:r>
                      <a:endParaRPr sz="1200"/>
                    </a:p>
                  </a:txBody>
                  <a:tcPr marT="91425" marB="91425" marR="91425" marL="91425">
                    <a:solidFill>
                      <a:srgbClr val="B6D7A8"/>
                    </a:solidFill>
                  </a:tcPr>
                </a:tc>
              </a:tr>
              <a:tr h="347025">
                <a:tc>
                  <a:txBody>
                    <a:bodyPr>
                      <a:noAutofit/>
                    </a:bodyPr>
                    <a:lstStyle/>
                    <a:p>
                      <a:pPr indent="0" lvl="0" marL="0" rtl="0" algn="ctr">
                        <a:spcBef>
                          <a:spcPts val="0"/>
                        </a:spcBef>
                        <a:spcAft>
                          <a:spcPts val="0"/>
                        </a:spcAft>
                        <a:buNone/>
                      </a:pPr>
                      <a:r>
                        <a:t/>
                      </a:r>
                      <a:endParaRPr sz="1200"/>
                    </a:p>
                  </a:txBody>
                  <a:tcPr marT="91425" marB="91425" marR="91425" marL="91425">
                    <a:solidFill>
                      <a:srgbClr val="B6D7A8"/>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solidFill>
                      <a:srgbClr val="B6D7A8"/>
                    </a:solidFill>
                  </a:tcPr>
                </a:tc>
              </a:tr>
              <a:tr h="347025">
                <a:tc>
                  <a:txBody>
                    <a:bodyPr>
                      <a:noAutofit/>
                    </a:bodyPr>
                    <a:lstStyle/>
                    <a:p>
                      <a:pPr indent="0" lvl="0" marL="0" rtl="0" algn="ctr">
                        <a:spcBef>
                          <a:spcPts val="0"/>
                        </a:spcBef>
                        <a:spcAft>
                          <a:spcPts val="0"/>
                        </a:spcAft>
                        <a:buNone/>
                      </a:pPr>
                      <a:r>
                        <a:t/>
                      </a:r>
                      <a:endParaRPr sz="1200"/>
                    </a:p>
                  </a:txBody>
                  <a:tcPr marT="91425" marB="91425" marR="91425" marL="91425">
                    <a:solidFill>
                      <a:srgbClr val="B6D7A8"/>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solidFill>
                      <a:srgbClr val="B6D7A8"/>
                    </a:solidFill>
                  </a:tcPr>
                </a:tc>
              </a:tr>
            </a:tbl>
          </a:graphicData>
        </a:graphic>
      </p:graphicFrame>
      <p:graphicFrame>
        <p:nvGraphicFramePr>
          <p:cNvPr id="144" name="Google Shape;144;p20"/>
          <p:cNvGraphicFramePr/>
          <p:nvPr/>
        </p:nvGraphicFramePr>
        <p:xfrm>
          <a:off x="5807000" y="314263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a:t>
                      </a:r>
                      <a:r>
                        <a:rPr lang="en" sz="1200"/>
                        <a:t> Memory</a:t>
                      </a:r>
                      <a:endParaRPr sz="1200"/>
                    </a:p>
                  </a:txBody>
                  <a:tcPr marT="91425" marB="91425" marR="91425" marL="91425">
                    <a:solidFill>
                      <a:srgbClr val="EA9999"/>
                    </a:solidFill>
                  </a:tcPr>
                </a:tc>
              </a:tr>
              <a:tr h="347025">
                <a:tc>
                  <a:txBody>
                    <a:bodyPr>
                      <a:noAutofit/>
                    </a:bodyPr>
                    <a:lstStyle/>
                    <a:p>
                      <a:pPr indent="0" lvl="0" marL="0" rtl="0" algn="ctr">
                        <a:spcBef>
                          <a:spcPts val="0"/>
                        </a:spcBef>
                        <a:spcAft>
                          <a:spcPts val="0"/>
                        </a:spcAft>
                        <a:buNone/>
                      </a:pPr>
                      <a:r>
                        <a:t/>
                      </a:r>
                      <a:endParaRPr sz="1200"/>
                    </a:p>
                  </a:txBody>
                  <a:tcPr marT="91425" marB="91425" marR="91425" marL="91425">
                    <a:solidFill>
                      <a:srgbClr val="EA9999"/>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solidFill>
                      <a:srgbClr val="EA9999"/>
                    </a:solidFill>
                  </a:tcPr>
                </a:tc>
              </a:tr>
              <a:tr h="347025">
                <a:tc>
                  <a:txBody>
                    <a:bodyPr>
                      <a:noAutofit/>
                    </a:bodyPr>
                    <a:lstStyle/>
                    <a:p>
                      <a:pPr indent="0" lvl="0" marL="0" rtl="0" algn="ctr">
                        <a:spcBef>
                          <a:spcPts val="0"/>
                        </a:spcBef>
                        <a:spcAft>
                          <a:spcPts val="0"/>
                        </a:spcAft>
                        <a:buNone/>
                      </a:pPr>
                      <a:r>
                        <a:t/>
                      </a:r>
                      <a:endParaRPr sz="1200"/>
                    </a:p>
                  </a:txBody>
                  <a:tcPr marT="91425" marB="91425" marR="91425" marL="91425">
                    <a:solidFill>
                      <a:srgbClr val="EA9999"/>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solidFill>
                      <a:srgbClr val="EA9999"/>
                    </a:solidFill>
                  </a:tcPr>
                </a:tc>
              </a:tr>
            </a:tbl>
          </a:graphicData>
        </a:graphic>
      </p:graphicFrame>
      <p:cxnSp>
        <p:nvCxnSpPr>
          <p:cNvPr id="145" name="Google Shape;145;p20"/>
          <p:cNvCxnSpPr/>
          <p:nvPr/>
        </p:nvCxnSpPr>
        <p:spPr>
          <a:xfrm>
            <a:off x="4529675" y="3107550"/>
            <a:ext cx="16500" cy="1576200"/>
          </a:xfrm>
          <a:prstGeom prst="straightConnector1">
            <a:avLst/>
          </a:prstGeom>
          <a:noFill/>
          <a:ln cap="flat" cmpd="sng" w="38100">
            <a:solidFill>
              <a:schemeClr val="dk2"/>
            </a:solidFill>
            <a:prstDash val="dash"/>
            <a:round/>
            <a:headEnd len="med" w="med" type="none"/>
            <a:tailEnd len="med" w="med" type="none"/>
          </a:ln>
        </p:spPr>
      </p:cxnSp>
      <p:sp>
        <p:nvSpPr>
          <p:cNvPr id="146" name="Google Shape;146;p20"/>
          <p:cNvSpPr txBox="1"/>
          <p:nvPr/>
        </p:nvSpPr>
        <p:spPr>
          <a:xfrm>
            <a:off x="3990425" y="4551050"/>
            <a:ext cx="1609500" cy="55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Hardware-based</a:t>
            </a:r>
            <a:endParaRPr/>
          </a:p>
          <a:p>
            <a:pPr indent="0" lvl="0" marL="0" rtl="0" algn="l">
              <a:spcBef>
                <a:spcPts val="0"/>
              </a:spcBef>
              <a:spcAft>
                <a:spcPts val="0"/>
              </a:spcAft>
              <a:buNone/>
            </a:pPr>
            <a:r>
              <a:rPr lang="en"/>
              <a:t>isolation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Safe Region vs Regular Region</a:t>
            </a:r>
            <a:endParaRPr/>
          </a:p>
        </p:txBody>
      </p:sp>
      <p:graphicFrame>
        <p:nvGraphicFramePr>
          <p:cNvPr id="152" name="Google Shape;152;p21"/>
          <p:cNvGraphicFramePr/>
          <p:nvPr/>
        </p:nvGraphicFramePr>
        <p:xfrm>
          <a:off x="1053000"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Safe region</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Safe_ptr 2</a:t>
                      </a:r>
                      <a:endParaRPr sz="1200"/>
                    </a:p>
                  </a:txBody>
                  <a:tcPr marT="91425" marB="91425" marR="91425" marL="91425">
                    <a:solidFill>
                      <a:srgbClr val="93C47D"/>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Safe_ptr 1</a:t>
                      </a:r>
                      <a:endParaRPr sz="1200"/>
                    </a:p>
                  </a:txBody>
                  <a:tcPr marT="91425" marB="91425" marR="91425" marL="91425">
                    <a:solidFill>
                      <a:srgbClr val="93C47D"/>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graphicFrame>
        <p:nvGraphicFramePr>
          <p:cNvPr id="153" name="Google Shape;153;p21"/>
          <p:cNvGraphicFramePr/>
          <p:nvPr/>
        </p:nvGraphicFramePr>
        <p:xfrm>
          <a:off x="5436325" y="2044680"/>
          <a:ext cx="3000000" cy="3000000"/>
        </p:xfrm>
        <a:graphic>
          <a:graphicData uri="http://schemas.openxmlformats.org/drawingml/2006/table">
            <a:tbl>
              <a:tblPr>
                <a:noFill/>
                <a:tableStyleId>{CAF04A2B-7399-4A2C-A05E-E2C6C1567F30}</a:tableStyleId>
              </a:tblPr>
              <a:tblGrid>
                <a:gridCol w="1967550"/>
              </a:tblGrid>
              <a:tr h="347025">
                <a:tc>
                  <a:txBody>
                    <a:bodyPr>
                      <a:noAutofit/>
                    </a:bodyPr>
                    <a:lstStyle/>
                    <a:p>
                      <a:pPr indent="0" lvl="0" marL="0" rtl="0" algn="l">
                        <a:spcBef>
                          <a:spcPts val="0"/>
                        </a:spcBef>
                        <a:spcAft>
                          <a:spcPts val="0"/>
                        </a:spcAft>
                        <a:buNone/>
                      </a:pPr>
                      <a:r>
                        <a:rPr lang="en" sz="1200"/>
                        <a:t>Regular region</a:t>
                      </a:r>
                      <a:endParaRPr sz="1200"/>
                    </a:p>
                  </a:txBody>
                  <a:tcPr marT="91425" marB="91425" marR="91425" marL="91425"/>
                </a:tc>
              </a:tr>
              <a:tr h="347025">
                <a:tc>
                  <a:txBody>
                    <a:bodyPr>
                      <a:noAutofit/>
                    </a:bodyPr>
                    <a:lstStyle/>
                    <a:p>
                      <a:pPr indent="0" lvl="0" marL="0" rtl="0" algn="ctr">
                        <a:spcBef>
                          <a:spcPts val="0"/>
                        </a:spcBef>
                        <a:spcAft>
                          <a:spcPts val="0"/>
                        </a:spcAft>
                        <a:buNone/>
                      </a:pPr>
                      <a:r>
                        <a:t/>
                      </a:r>
                      <a:endParaRPr sz="1200"/>
                    </a:p>
                  </a:txBody>
                  <a:tcPr marT="91425" marB="91425" marR="91425" marL="91425"/>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Regular_ptr 2</a:t>
                      </a:r>
                      <a:endParaRPr sz="1200"/>
                    </a:p>
                  </a:txBody>
                  <a:tcPr marT="91425" marB="91425" marR="91425" marL="91425">
                    <a:solidFill>
                      <a:srgbClr val="F6B26B"/>
                    </a:solidFill>
                  </a:tcPr>
                </a:tc>
              </a:tr>
              <a:tr h="365725">
                <a:tc>
                  <a:txBody>
                    <a:bodyPr>
                      <a:noAutofit/>
                    </a:bodyPr>
                    <a:lstStyle/>
                    <a:p>
                      <a:pPr indent="0" lvl="0" marL="0" rtl="0" algn="ctr">
                        <a:spcBef>
                          <a:spcPts val="0"/>
                        </a:spcBef>
                        <a:spcAft>
                          <a:spcPts val="0"/>
                        </a:spcAft>
                        <a:buNone/>
                      </a:pPr>
                      <a:r>
                        <a:t/>
                      </a:r>
                      <a:endParaRPr sz="1200"/>
                    </a:p>
                  </a:txBody>
                  <a:tcPr marT="91425" marB="91425" marR="91425" marL="91425"/>
                </a:tc>
              </a:tr>
              <a:tr h="347025">
                <a:tc>
                  <a:txBody>
                    <a:bodyPr>
                      <a:noAutofit/>
                    </a:bodyPr>
                    <a:lstStyle/>
                    <a:p>
                      <a:pPr indent="0" lvl="0" marL="0" rtl="0" algn="ctr">
                        <a:spcBef>
                          <a:spcPts val="0"/>
                        </a:spcBef>
                        <a:spcAft>
                          <a:spcPts val="0"/>
                        </a:spcAft>
                        <a:buNone/>
                      </a:pPr>
                      <a:r>
                        <a:rPr lang="en" sz="1200"/>
                        <a:t>Regular_ptr 1</a:t>
                      </a:r>
                      <a:endParaRPr sz="1200"/>
                    </a:p>
                  </a:txBody>
                  <a:tcPr marT="91425" marB="91425" marR="91425" marL="91425">
                    <a:solidFill>
                      <a:srgbClr val="E69138"/>
                    </a:solidFill>
                  </a:tcPr>
                </a:tc>
              </a:tr>
              <a:tr h="365725">
                <a:tc rowSpan="2">
                  <a:txBody>
                    <a:bodyPr>
                      <a:noAutofit/>
                    </a:bodyPr>
                    <a:lstStyle/>
                    <a:p>
                      <a:pPr indent="0" lvl="0" marL="0" rtl="0" algn="ctr">
                        <a:spcBef>
                          <a:spcPts val="0"/>
                        </a:spcBef>
                        <a:spcAft>
                          <a:spcPts val="0"/>
                        </a:spcAft>
                        <a:buNone/>
                      </a:pPr>
                      <a:r>
                        <a:t/>
                      </a:r>
                      <a:endParaRPr sz="1200"/>
                    </a:p>
                  </a:txBody>
                  <a:tcPr marT="91425" marB="91425" marR="91425" marL="91425"/>
                </a:tc>
              </a:tr>
              <a:tr h="347025">
                <a:tc vMerge="1"/>
              </a:tr>
            </a:tbl>
          </a:graphicData>
        </a:graphic>
      </p:graphicFrame>
      <p:cxnSp>
        <p:nvCxnSpPr>
          <p:cNvPr id="154" name="Google Shape;154;p21"/>
          <p:cNvCxnSpPr/>
          <p:nvPr/>
        </p:nvCxnSpPr>
        <p:spPr>
          <a:xfrm flipH="1" rot="10800000">
            <a:off x="3131150" y="4084050"/>
            <a:ext cx="2143800" cy="20100"/>
          </a:xfrm>
          <a:prstGeom prst="straightConnector1">
            <a:avLst/>
          </a:prstGeom>
          <a:noFill/>
          <a:ln cap="flat" cmpd="sng" w="9525">
            <a:solidFill>
              <a:schemeClr val="dk2"/>
            </a:solidFill>
            <a:prstDash val="solid"/>
            <a:round/>
            <a:headEnd len="med" w="med" type="none"/>
            <a:tailEnd len="med" w="med" type="triangle"/>
          </a:ln>
        </p:spPr>
      </p:cxnSp>
      <p:sp>
        <p:nvSpPr>
          <p:cNvPr id="155" name="Google Shape;155;p21"/>
          <p:cNvSpPr/>
          <p:nvPr/>
        </p:nvSpPr>
        <p:spPr>
          <a:xfrm>
            <a:off x="7453750" y="3310208"/>
            <a:ext cx="361450" cy="654083"/>
          </a:xfrm>
          <a:custGeom>
            <a:rect b="b" l="l" r="r" t="t"/>
            <a:pathLst>
              <a:path extrusionOk="0" h="31856" w="14458">
                <a:moveTo>
                  <a:pt x="0" y="31856"/>
                </a:moveTo>
                <a:cubicBezTo>
                  <a:pt x="7764" y="29637"/>
                  <a:pt x="15597" y="20243"/>
                  <a:pt x="14269" y="12278"/>
                </a:cubicBezTo>
                <a:cubicBezTo>
                  <a:pt x="13264" y="6252"/>
                  <a:pt x="6460" y="1927"/>
                  <a:pt x="663" y="0"/>
                </a:cubicBezTo>
              </a:path>
            </a:pathLst>
          </a:custGeom>
          <a:noFill/>
          <a:ln cap="flat" cmpd="sng" w="9525">
            <a:solidFill>
              <a:schemeClr val="dk2"/>
            </a:solidFill>
            <a:prstDash val="solid"/>
            <a:round/>
            <a:headEnd len="med" w="med" type="none"/>
            <a:tailEnd len="med" w="med" type="none"/>
          </a:ln>
        </p:spPr>
      </p:sp>
      <p:sp>
        <p:nvSpPr>
          <p:cNvPr id="156" name="Google Shape;156;p21"/>
          <p:cNvSpPr/>
          <p:nvPr/>
        </p:nvSpPr>
        <p:spPr>
          <a:xfrm>
            <a:off x="7406007" y="3798324"/>
            <a:ext cx="119250" cy="225938"/>
          </a:xfrm>
          <a:custGeom>
            <a:rect b="b" l="l" r="r" t="t"/>
            <a:pathLst>
              <a:path extrusionOk="0" h="5309" w="4770">
                <a:moveTo>
                  <a:pt x="1119" y="0"/>
                </a:moveTo>
                <a:cubicBezTo>
                  <a:pt x="1119" y="1261"/>
                  <a:pt x="-123" y="2413"/>
                  <a:pt x="124" y="3650"/>
                </a:cubicBezTo>
                <a:cubicBezTo>
                  <a:pt x="447" y="5262"/>
                  <a:pt x="3402" y="4397"/>
                  <a:pt x="4770" y="5309"/>
                </a:cubicBezTo>
              </a:path>
            </a:pathLst>
          </a:custGeom>
          <a:noFill/>
          <a:ln cap="flat" cmpd="sng" w="9525">
            <a:solidFill>
              <a:schemeClr val="dk2"/>
            </a:solidFill>
            <a:prstDash val="solid"/>
            <a:round/>
            <a:headEnd len="med" w="med" type="none"/>
            <a:tailEnd len="med" w="med" type="none"/>
          </a:ln>
        </p:spPr>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