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.jpe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2000" u="none">
                <a:solidFill>
                  <a:srgbClr val="000000"/>
                </a:solidFill>
                <a:latin typeface="Gill Sans Light"/>
              </a:defRPr>
            </a:pPr>
            <a:r>
              <a:rPr b="0" i="0" strike="noStrike" sz="2000" u="none">
                <a:solidFill>
                  <a:srgbClr val="000000"/>
                </a:solidFill>
                <a:latin typeface="Gill Sans Light"/>
              </a:rPr>
              <a:t>Heterogeneous computing system in Top500</a:t>
            </a:r>
          </a:p>
        </c:rich>
      </c:tx>
      <c:layout>
        <c:manualLayout>
          <c:xMode val="edge"/>
          <c:yMode val="edge"/>
          <c:x val="0.287645"/>
          <c:y val="0"/>
          <c:w val="0.424711"/>
          <c:h val="0.148102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329478"/>
          <c:y val="0.148102"/>
          <c:w val="0.962052"/>
          <c:h val="0.773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Accelerators/Co-processors Systems</c:v>
                </c:pt>
              </c:strCache>
            </c:strRef>
          </c:tx>
          <c:spPr>
            <a:solidFill>
              <a:srgbClr val="4472C4">
                <a:alpha val="70000"/>
              </a:srgbClr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Helvetica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 (June)</c:v>
                </c:pt>
              </c:strCache>
            </c:strRef>
          </c:cat>
          <c:val>
            <c:numRef>
              <c:f>Sheet1!$B$2:$B$11</c:f>
              <c:numCache>
                <c:ptCount val="10"/>
                <c:pt idx="0">
                  <c:v>1.000000</c:v>
                </c:pt>
                <c:pt idx="1">
                  <c:v>8.000000</c:v>
                </c:pt>
                <c:pt idx="2">
                  <c:v>7.000000</c:v>
                </c:pt>
                <c:pt idx="3">
                  <c:v>17.000000</c:v>
                </c:pt>
                <c:pt idx="4">
                  <c:v>39.000000</c:v>
                </c:pt>
                <c:pt idx="5">
                  <c:v>62.000000</c:v>
                </c:pt>
                <c:pt idx="6">
                  <c:v>53.000000</c:v>
                </c:pt>
                <c:pt idx="7">
                  <c:v>75.000000</c:v>
                </c:pt>
                <c:pt idx="8">
                  <c:v>102.000000</c:v>
                </c:pt>
                <c:pt idx="9">
                  <c:v>94.000000</c:v>
                </c:pt>
              </c:numCache>
            </c:numRef>
          </c:val>
        </c:ser>
        <c:gapWidth val="8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5875" cap="flat">
            <a:solidFill>
              <a:srgbClr val="BFBFBF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F2F2F2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5875" cap="flat">
            <a:noFill/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Helvetica"/>
              </a:defRPr>
            </a:pPr>
          </a:p>
        </c:txPr>
        <c:crossAx val="2094734552"/>
        <c:crosses val="autoZero"/>
        <c:crossBetween val="between"/>
        <c:majorUnit val="30"/>
        <c:minorUnit val="1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9" name="Shape 38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0" name="Shape 4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As we know that OpenCL is an open standard for programing heterogeneous computing systems,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and these systems are becoming more and more popular in the Top500 list.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People are putting accelerators like GPU/Xeon PHI into they supercomputers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because these accelerators deliver better performance and energy-efficiency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7" name="Shape 65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" sz="2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The advantage of stalling is energy consumption – the processor is in a low-power state while the accelerator operates. we use only mode #2 (stalling) for the results in this paper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4" name="Shape 6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" sz="2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The advantage of stalling is energy consumption – the processor is in a low-power state while the accelerator operates. we use only mode #2 (stalling) for the results in this paper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0" name="Shape 4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And FPGAs allow us to create such accelerators,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&lt;next&gt;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Specifically, FPGAs provides primitive building blocks for computation,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&lt;next&gt;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from these building blocks, the users can build they own accelerator for their applications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With this fine-grain programmability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&lt;next&gt;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Such a fine-grain programmability from those primitive building blocks,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Provide the opportunities to optimize the accelerator for a given application,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For every single bit and every single clock cycle</a:t>
            </a:r>
          </a:p>
          <a:p>
            <a:pPr marL="214919" indent="-213839"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This allow the users to maximize efficiency while minimizing redundancy in the accelerator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5" name="Shape 42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Lets takes the bitcoin mining hardware as an example, We should the power and performance comparison in this graph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We have CPU, GPU, FPGA and the application-specific integrated-circuit, which also known as ASIC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And among all those programmable devices, FPGAs deliver the best performance and energy-efficiency.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Because people built optimal processing pipeline for bitcoin mining from FPGAs,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In such a pipeline, almost every bit, every computations are designed to do bitcoin mining only,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And this application-level specialization deliver the best performance and and energy-efficiency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-------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As we can see that the ASIC delivers the best performance and energy-efficiency.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FPGA provide the best performance and energy-efficiency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It is how you design that matter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CNN five years ago?</a:t>
            </a:r>
          </a:p>
          <a:p>
            <a:pPr>
              <a:defRPr spc="-1" sz="2000">
                <a:uFill>
                  <a:solidFill>
                    <a:srgbClr val="FFFFFF"/>
                  </a:solidFill>
                </a:uFill>
              </a:defRPr>
            </a:pPr>
            <a:r>
              <a:t>CNN two years ago?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9" name="Shape 4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But designing such an optimal pipeline for a given application requires tremendous efforts,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&lt;next&gt;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As well as extensive digital circuit design knowledge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&lt;next&gt;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For example, all these words,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&lt;next&gt;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Just sounds like magical spells for most of the software developers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&lt;next&gt;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As a result, the potential of FPGAs is not easily accessible by common software engineers,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And we want to change this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---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Fpga – spatial expension – pipeline parallelism, internal memory bandwidth – advantage over gpu – and weakness – memory band width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2" name="Shape 4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But designing such an optimal pipeline for a given application requires tremendous efforts,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&lt;next&gt;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As well as extensive digital circuit design knowledge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&lt;next&gt;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For example, all these words, 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&lt;next&gt;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Just sounds like magical spells for most of the software developers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&lt;next&gt;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As a result, the potential of FPGAs is not easily accessible by common software engineers,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And we want to change this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---</a:t>
            </a: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r>
              <a:t>Fpga – spatial expension – pipeline parallelism, internal memory bandwidth – advantage over gpu – and weakness – memory band width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2" name="Shape 6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" sz="2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The advantage of stalling is energy consumption – the processor is in a low-power state while the accelerator operates. we use only mode #2 (stalling) for the results in this paper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28" name="Shape 62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" sz="2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The advantage of stalling is energy consumption – the processor is in a low-power state while the accelerator operates. we use only mode #2 (stalling) for the results in this paper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Shape 6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2" name="Shape 6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" sz="2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The advantage of stalling is energy consumption – the processor is in a low-power state while the accelerator operates. we use only mode #2 (stalling) for the results in this paper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48" name="Shape 6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pc="-1" sz="20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The advantage of stalling is energy consumption – the processor is in a low-power state while the accelerator operates. we use only mode #2 (stalling) for the results in this paper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PlaceHolder 3"/>
          <p:cNvSpPr/>
          <p:nvPr>
            <p:ph type="body" sz="half" idx="13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PlaceHolder 3"/>
          <p:cNvSpPr/>
          <p:nvPr/>
        </p:nvSpPr>
        <p:spPr>
          <a:xfrm>
            <a:off x="6231959" y="1604519"/>
            <a:ext cx="535428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8" name="PlaceHolder 4"/>
          <p:cNvSpPr/>
          <p:nvPr/>
        </p:nvSpPr>
        <p:spPr>
          <a:xfrm>
            <a:off x="6231959" y="3682079"/>
            <a:ext cx="535428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09" name="PlaceHolder 5"/>
          <p:cNvSpPr/>
          <p:nvPr>
            <p:ph type="body" sz="quarter" idx="13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0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1" name="PlaceHolder 5"/>
          <p:cNvSpPr/>
          <p:nvPr/>
        </p:nvSpPr>
        <p:spPr>
          <a:xfrm>
            <a:off x="802979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2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123" name="PlaceHolder 7"/>
          <p:cNvSpPr/>
          <p:nvPr>
            <p:ph type="body" sz="quarter" idx="13"/>
          </p:nvPr>
        </p:nvSpPr>
        <p:spPr>
          <a:xfrm>
            <a:off x="609479" y="3682079"/>
            <a:ext cx="3533042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7" name="Body Level One…"/>
          <p:cNvSpPr txBox="1"/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PlaceHolder 3"/>
          <p:cNvSpPr/>
          <p:nvPr>
            <p:ph type="body" sz="half" idx="13"/>
          </p:nvPr>
        </p:nvSpPr>
        <p:spPr>
          <a:xfrm>
            <a:off x="6231959" y="1604519"/>
            <a:ext cx="5354281" cy="3977282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ody Level One…"/>
          <p:cNvSpPr txBox="1"/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3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PlaceHolder 3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185" name="PlaceHolder 4"/>
          <p:cNvSpPr/>
          <p:nvPr>
            <p:ph type="body" sz="half" idx="13"/>
          </p:nvPr>
        </p:nvSpPr>
        <p:spPr>
          <a:xfrm>
            <a:off x="6231959" y="1604519"/>
            <a:ext cx="5354281" cy="3977282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9" name="Body Level One…"/>
          <p:cNvSpPr txBox="1"/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4" name="Body Level One…"/>
          <p:cNvSpPr txBox="1"/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" name="PlaceHolder 3"/>
          <p:cNvSpPr/>
          <p:nvPr/>
        </p:nvSpPr>
        <p:spPr>
          <a:xfrm>
            <a:off x="6231959" y="1604519"/>
            <a:ext cx="535428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196" name="PlaceHolder 4"/>
          <p:cNvSpPr/>
          <p:nvPr>
            <p:ph type="body" sz="quarter" idx="13"/>
          </p:nvPr>
        </p:nvSpPr>
        <p:spPr>
          <a:xfrm>
            <a:off x="6231959" y="3682079"/>
            <a:ext cx="535428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1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5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" name="PlaceHolder 3"/>
          <p:cNvSpPr/>
          <p:nvPr/>
        </p:nvSpPr>
        <p:spPr>
          <a:xfrm>
            <a:off x="6231959" y="1604519"/>
            <a:ext cx="535428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07" name="PlaceHolder 4"/>
          <p:cNvSpPr/>
          <p:nvPr>
            <p:ph type="body" sz="half" idx="13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6" name="Body Level One…"/>
          <p:cNvSpPr txBox="1"/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PlaceHolder 3"/>
          <p:cNvSpPr/>
          <p:nvPr>
            <p:ph type="body" sz="half" idx="13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6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" name="PlaceHolder 3"/>
          <p:cNvSpPr/>
          <p:nvPr/>
        </p:nvSpPr>
        <p:spPr>
          <a:xfrm>
            <a:off x="6231959" y="1604519"/>
            <a:ext cx="535428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28" name="PlaceHolder 4"/>
          <p:cNvSpPr/>
          <p:nvPr/>
        </p:nvSpPr>
        <p:spPr>
          <a:xfrm>
            <a:off x="6231959" y="3682079"/>
            <a:ext cx="535428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29" name="PlaceHolder 5"/>
          <p:cNvSpPr/>
          <p:nvPr>
            <p:ph type="body" sz="quarter" idx="13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8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0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1" name="PlaceHolder 5"/>
          <p:cNvSpPr/>
          <p:nvPr/>
        </p:nvSpPr>
        <p:spPr>
          <a:xfrm>
            <a:off x="802979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2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243" name="PlaceHolder 7"/>
          <p:cNvSpPr/>
          <p:nvPr>
            <p:ph type="body" sz="quarter" idx="13"/>
          </p:nvPr>
        </p:nvSpPr>
        <p:spPr>
          <a:xfrm>
            <a:off x="609479" y="3682079"/>
            <a:ext cx="35330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9" name="Body Level One…"/>
          <p:cNvSpPr txBox="1"/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8" name="Body Level One…"/>
          <p:cNvSpPr txBox="1"/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77" name="Body Level One…"/>
          <p:cNvSpPr txBox="1"/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8" name="PlaceHolder 3"/>
          <p:cNvSpPr/>
          <p:nvPr>
            <p:ph type="body" sz="half" idx="13"/>
          </p:nvPr>
        </p:nvSpPr>
        <p:spPr>
          <a:xfrm>
            <a:off x="6231959" y="1604519"/>
            <a:ext cx="5354281" cy="3977282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2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8" name="Body Level One…"/>
          <p:cNvSpPr txBox="1"/>
          <p:nvPr>
            <p:ph type="body" idx="1"/>
          </p:nvPr>
        </p:nvSpPr>
        <p:spPr>
          <a:xfrm>
            <a:off x="609479" y="1604519"/>
            <a:ext cx="10972442" cy="397728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Body Level One…"/>
          <p:cNvSpPr txBox="1"/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3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4" name="PlaceHolder 3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05" name="PlaceHolder 4"/>
          <p:cNvSpPr/>
          <p:nvPr>
            <p:ph type="body" sz="half" idx="13"/>
          </p:nvPr>
        </p:nvSpPr>
        <p:spPr>
          <a:xfrm>
            <a:off x="6231959" y="1604519"/>
            <a:ext cx="5354281" cy="3977282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4" name="Body Level One…"/>
          <p:cNvSpPr txBox="1"/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PlaceHolder 3"/>
          <p:cNvSpPr/>
          <p:nvPr/>
        </p:nvSpPr>
        <p:spPr>
          <a:xfrm>
            <a:off x="6231959" y="1604519"/>
            <a:ext cx="535428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16" name="PlaceHolder 4"/>
          <p:cNvSpPr/>
          <p:nvPr>
            <p:ph type="body" sz="quarter" idx="13"/>
          </p:nvPr>
        </p:nvSpPr>
        <p:spPr>
          <a:xfrm>
            <a:off x="6231959" y="3682079"/>
            <a:ext cx="5354281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5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PlaceHolder 3"/>
          <p:cNvSpPr/>
          <p:nvPr/>
        </p:nvSpPr>
        <p:spPr>
          <a:xfrm>
            <a:off x="6231959" y="1604519"/>
            <a:ext cx="535428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27" name="PlaceHolder 4"/>
          <p:cNvSpPr/>
          <p:nvPr>
            <p:ph type="body" sz="half" idx="13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6" name="Body Level One…"/>
          <p:cNvSpPr txBox="1"/>
          <p:nvPr>
            <p:ph type="body" sz="half" idx="1"/>
          </p:nvPr>
        </p:nvSpPr>
        <p:spPr>
          <a:xfrm>
            <a:off x="609479" y="1604519"/>
            <a:ext cx="109724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7" name="PlaceHolder 3"/>
          <p:cNvSpPr/>
          <p:nvPr>
            <p:ph type="body" sz="half" idx="13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46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" name="PlaceHolder 3"/>
          <p:cNvSpPr/>
          <p:nvPr/>
        </p:nvSpPr>
        <p:spPr>
          <a:xfrm>
            <a:off x="6231959" y="1604519"/>
            <a:ext cx="535428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48" name="PlaceHolder 4"/>
          <p:cNvSpPr/>
          <p:nvPr/>
        </p:nvSpPr>
        <p:spPr>
          <a:xfrm>
            <a:off x="6231959" y="3682079"/>
            <a:ext cx="535428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49" name="PlaceHolder 5"/>
          <p:cNvSpPr/>
          <p:nvPr>
            <p:ph type="body" sz="quarter" idx="13"/>
          </p:nvPr>
        </p:nvSpPr>
        <p:spPr>
          <a:xfrm>
            <a:off x="609479" y="3682079"/>
            <a:ext cx="535428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l">
              <a:defRPr spc="0"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58" name="Body Level One…"/>
          <p:cNvSpPr txBox="1"/>
          <p:nvPr>
            <p:ph type="body" sz="quarter" idx="1"/>
          </p:nvPr>
        </p:nvSpPr>
        <p:spPr>
          <a:xfrm>
            <a:off x="609479" y="1604519"/>
            <a:ext cx="3533042" cy="1896842"/>
          </a:xfrm>
          <a:prstGeom prst="rect">
            <a:avLst/>
          </a:prstGeom>
        </p:spPr>
        <p:txBody>
          <a:bodyPr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2pPr>
            <a:lvl3pPr marL="1234439" indent="-320039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9" name="PlaceHolder 3"/>
          <p:cNvSpPr/>
          <p:nvPr/>
        </p:nvSpPr>
        <p:spPr>
          <a:xfrm>
            <a:off x="431963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60" name="PlaceHolder 4"/>
          <p:cNvSpPr/>
          <p:nvPr/>
        </p:nvSpPr>
        <p:spPr>
          <a:xfrm>
            <a:off x="8029799" y="1604519"/>
            <a:ext cx="353304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61" name="PlaceHolder 5"/>
          <p:cNvSpPr/>
          <p:nvPr/>
        </p:nvSpPr>
        <p:spPr>
          <a:xfrm>
            <a:off x="802979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62" name="PlaceHolder 6"/>
          <p:cNvSpPr/>
          <p:nvPr/>
        </p:nvSpPr>
        <p:spPr>
          <a:xfrm>
            <a:off x="4319639" y="3682079"/>
            <a:ext cx="353304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</a:p>
        </p:txBody>
      </p:sp>
      <p:sp>
        <p:nvSpPr>
          <p:cNvPr id="363" name="PlaceHolder 7"/>
          <p:cNvSpPr/>
          <p:nvPr>
            <p:ph type="body" sz="quarter" idx="13"/>
          </p:nvPr>
        </p:nvSpPr>
        <p:spPr>
          <a:xfrm>
            <a:off x="609479" y="3682079"/>
            <a:ext cx="3533042" cy="1896841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</a:defRPr>
            </a:pPr>
          </a:p>
        </p:txBody>
      </p:sp>
      <p:sp>
        <p:nvSpPr>
          <p:cNvPr id="3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8" tIns="45718" rIns="45718" bIns="45718">
            <a:normAutofit fontScale="100000" lnSpcReduction="0"/>
          </a:bodyPr>
          <a:lstStyle>
            <a:lvl1pPr algn="l">
              <a:defRPr spc="0"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72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3" name="Slide Number"/>
          <p:cNvSpPr txBox="1"/>
          <p:nvPr>
            <p:ph type="sldNum" sz="quarter" idx="2"/>
          </p:nvPr>
        </p:nvSpPr>
        <p:spPr>
          <a:xfrm>
            <a:off x="11089821" y="6404293"/>
            <a:ext cx="263980" cy="269239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45718" tIns="45718" rIns="45718" bIns="45718">
            <a:normAutofit fontScale="100000" lnSpcReduction="0"/>
          </a:bodyPr>
          <a:lstStyle>
            <a:lvl1pPr algn="l">
              <a:defRPr spc="0"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81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45718" tIns="45718" rIns="45718" bIns="45718"/>
          <a:lstStyle>
            <a:lvl1pPr marL="228600" indent="-228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234438" indent="-320038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1000"/>
              </a:spcBef>
              <a:buClrTx/>
              <a:buSzPct val="100000"/>
              <a:buFont typeface="Arial"/>
              <a:buChar char="•"/>
              <a:defRPr spc="0" sz="2800"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2" name="Slide Number"/>
          <p:cNvSpPr txBox="1"/>
          <p:nvPr>
            <p:ph type="sldNum" sz="quarter" idx="2"/>
          </p:nvPr>
        </p:nvSpPr>
        <p:spPr>
          <a:xfrm>
            <a:off x="11089823" y="6404294"/>
            <a:ext cx="263978" cy="269237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PlaceHolder 3"/>
          <p:cNvSpPr/>
          <p:nvPr>
            <p:ph type="body" sz="half" idx="13"/>
          </p:nvPr>
        </p:nvSpPr>
        <p:spPr>
          <a:xfrm>
            <a:off x="6231959" y="1604519"/>
            <a:ext cx="5354281" cy="3977282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609479" y="273599"/>
            <a:ext cx="10972442" cy="5307841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3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PlaceHolder 3"/>
          <p:cNvSpPr/>
          <p:nvPr/>
        </p:nvSpPr>
        <p:spPr>
          <a:xfrm>
            <a:off x="609479" y="3682079"/>
            <a:ext cx="5354282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65" name="PlaceHolder 4"/>
          <p:cNvSpPr/>
          <p:nvPr>
            <p:ph type="body" sz="half" idx="13"/>
          </p:nvPr>
        </p:nvSpPr>
        <p:spPr>
          <a:xfrm>
            <a:off x="6231959" y="1604519"/>
            <a:ext cx="5354281" cy="3977282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609479" y="1604519"/>
            <a:ext cx="5354282" cy="397728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PlaceHolder 3"/>
          <p:cNvSpPr/>
          <p:nvPr/>
        </p:nvSpPr>
        <p:spPr>
          <a:xfrm>
            <a:off x="6231959" y="1604519"/>
            <a:ext cx="535428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76" name="PlaceHolder 4"/>
          <p:cNvSpPr/>
          <p:nvPr>
            <p:ph type="body" sz="quarter" idx="13"/>
          </p:nvPr>
        </p:nvSpPr>
        <p:spPr>
          <a:xfrm>
            <a:off x="6231959" y="3682079"/>
            <a:ext cx="5354281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609479" y="273599"/>
            <a:ext cx="10972442" cy="1144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609479" y="1604519"/>
            <a:ext cx="5354282" cy="18968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PlaceHolder 3"/>
          <p:cNvSpPr/>
          <p:nvPr/>
        </p:nvSpPr>
        <p:spPr>
          <a:xfrm>
            <a:off x="6231959" y="1604519"/>
            <a:ext cx="5354281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marL="431999" indent="-323999">
              <a:lnSpc>
                <a:spcPct val="90000"/>
              </a:lnSpc>
              <a:spcBef>
                <a:spcPts val="1400"/>
              </a:spcBef>
              <a:buClr>
                <a:srgbClr val="000000"/>
              </a:buClr>
              <a:buSzPct val="45000"/>
              <a:buChar char="●"/>
              <a:defRPr spc="-100" sz="3200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87" name="PlaceHolder 4"/>
          <p:cNvSpPr/>
          <p:nvPr>
            <p:ph type="body" sz="half" idx="13"/>
          </p:nvPr>
        </p:nvSpPr>
        <p:spPr>
          <a:xfrm>
            <a:off x="609479" y="3682079"/>
            <a:ext cx="10972442" cy="1896841"/>
          </a:xfrm>
          <a:prstGeom prst="rect">
            <a:avLst/>
          </a:prstGeom>
        </p:spPr>
        <p:txBody>
          <a:bodyPr/>
          <a:lstStyle/>
          <a:p>
            <a:pPr>
              <a:defRPr spc="-100"/>
            </a:pP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" strike="noStrike" sz="44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431999" marR="0" indent="-323999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910285" marR="0" indent="-370285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1392000" marR="0" indent="-3840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1857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Tx/>
        <a:buChar char="−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2289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2721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3153599" marR="0" indent="-3456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-1" strike="noStrike" sz="3200" u="none">
          <a:ln>
            <a:noFill/>
          </a:ln>
          <a:solidFill>
            <a:srgbClr val="000000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1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 txBox="1"/>
          <p:nvPr/>
        </p:nvSpPr>
        <p:spPr>
          <a:xfrm>
            <a:off x="1733399" y="7569359"/>
            <a:ext cx="10513802" cy="176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spcBef>
                <a:spcPts val="1000"/>
              </a:spcBef>
              <a:defRPr spc="-1" sz="2400">
                <a:solidFill>
                  <a:srgbClr val="888888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Andrew Canis, Jongsok Choi, Mark Aldham, Victor Zhang, Ahmed Kammoona, Jason Anderson, Stephen Brown, and Tomasz Czajkowski</a:t>
            </a:r>
          </a:p>
          <a:p>
            <a:pPr>
              <a:spcBef>
                <a:spcPts val="1000"/>
              </a:spcBef>
              <a:defRPr spc="-1" sz="2400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spcBef>
                <a:spcPts val="1000"/>
              </a:spcBef>
              <a:defRPr b="1" spc="-1" sz="2400">
                <a:uFill>
                  <a:solidFill>
                    <a:srgbClr val="FFFF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Presented by:</a:t>
            </a:r>
            <a:r>
              <a:rPr b="0"/>
              <a:t> Hasan Al Maruf, Harisankar Sadasivan, Sheng Chong, Fan Lai</a:t>
            </a:r>
          </a:p>
        </p:txBody>
      </p:sp>
      <p:sp>
        <p:nvSpPr>
          <p:cNvPr id="392" name="CustomShape 2"/>
          <p:cNvSpPr txBox="1"/>
          <p:nvPr/>
        </p:nvSpPr>
        <p:spPr>
          <a:xfrm>
            <a:off x="924839" y="1173239"/>
            <a:ext cx="10251721" cy="2385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b">
            <a:normAutofit fontScale="100000" lnSpcReduction="0"/>
          </a:bodyPr>
          <a:lstStyle/>
          <a:p>
            <a:pPr algn="ctr">
              <a:defRPr spc="-100" sz="60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LegUp</a:t>
            </a:r>
            <a:br/>
            <a:r>
              <a:rPr sz="2700"/>
              <a:t>High-Level Synthesis for FPGA-Based Processor/Accelerator Systems</a:t>
            </a:r>
          </a:p>
        </p:txBody>
      </p:sp>
      <p:sp>
        <p:nvSpPr>
          <p:cNvPr id="393" name="CustomShape 3"/>
          <p:cNvSpPr txBox="1"/>
          <p:nvPr/>
        </p:nvSpPr>
        <p:spPr>
          <a:xfrm>
            <a:off x="1523879" y="3208320"/>
            <a:ext cx="9142202" cy="2839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normAutofit fontScale="100000" lnSpcReduction="0"/>
          </a:bodyPr>
          <a:lstStyle/>
          <a:p>
            <a:pPr algn="ctr">
              <a:lnSpc>
                <a:spcPct val="81000"/>
              </a:lnSpc>
              <a:spcBef>
                <a:spcPts val="1000"/>
              </a:spcBef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Andrew Canis, Jongsok Choi, etl</a:t>
            </a:r>
            <a:endParaRPr spc="-1"/>
          </a:p>
          <a:p>
            <a:pPr algn="ctr">
              <a:lnSpc>
                <a:spcPct val="81000"/>
              </a:lnSpc>
              <a:spcBef>
                <a:spcPts val="1000"/>
              </a:spcBef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University of Toronto</a:t>
            </a:r>
            <a:endParaRPr spc="-1"/>
          </a:p>
          <a:p>
            <a:pPr algn="ctr">
              <a:lnSpc>
                <a:spcPct val="81000"/>
              </a:lnSpc>
              <a:spcBef>
                <a:spcPts val="1000"/>
              </a:spcBef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algn="ctr">
              <a:lnSpc>
                <a:spcPct val="81000"/>
              </a:lnSpc>
              <a:spcBef>
                <a:spcPts val="1000"/>
              </a:spcBef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 algn="ctr">
              <a:lnSpc>
                <a:spcPct val="81000"/>
              </a:lnSpc>
              <a:spcBef>
                <a:spcPts val="1000"/>
              </a:spcBef>
              <a:defRPr i="1" spc="-100" sz="17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Presented by: </a:t>
            </a:r>
            <a:r>
              <a:rPr sz="2000"/>
              <a:t>Hasan Al Muraf, </a:t>
            </a:r>
            <a:r>
              <a:rPr sz="2000">
                <a:latin typeface="Calibri"/>
                <a:ea typeface="Calibri"/>
                <a:cs typeface="Calibri"/>
                <a:sym typeface="Calibri"/>
              </a:rPr>
              <a:t>Harisankar Sadasivan, Sheng Chong, Fan Lai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CustomShape 1"/>
          <p:cNvSpPr txBox="1"/>
          <p:nvPr/>
        </p:nvSpPr>
        <p:spPr>
          <a:xfrm>
            <a:off x="609479" y="527599"/>
            <a:ext cx="10970642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High-Level Synthesis Flow</a:t>
            </a:r>
          </a:p>
        </p:txBody>
      </p:sp>
      <p:sp>
        <p:nvSpPr>
          <p:cNvPr id="583" name="CustomShape 2"/>
          <p:cNvSpPr/>
          <p:nvPr/>
        </p:nvSpPr>
        <p:spPr>
          <a:xfrm>
            <a:off x="2476439" y="1568519"/>
            <a:ext cx="2188801" cy="85536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560">
            <a:solidFill>
              <a:srgbClr val="71884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4" name="CustomShape 3"/>
          <p:cNvSpPr txBox="1"/>
          <p:nvPr/>
        </p:nvSpPr>
        <p:spPr>
          <a:xfrm>
            <a:off x="2518199" y="1595240"/>
            <a:ext cx="2105281" cy="80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C Compiler (LLVM)</a:t>
            </a:r>
          </a:p>
        </p:txBody>
      </p:sp>
      <p:sp>
        <p:nvSpPr>
          <p:cNvPr id="585" name="Line 4"/>
          <p:cNvSpPr/>
          <p:nvPr/>
        </p:nvSpPr>
        <p:spPr>
          <a:xfrm>
            <a:off x="1904760" y="1984319"/>
            <a:ext cx="571681" cy="1441"/>
          </a:xfrm>
          <a:prstGeom prst="line">
            <a:avLst/>
          </a:prstGeom>
          <a:ln w="38160">
            <a:solidFill>
              <a:schemeClr val="accent3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86" name="CustomShape 5"/>
          <p:cNvSpPr txBox="1"/>
          <p:nvPr/>
        </p:nvSpPr>
        <p:spPr>
          <a:xfrm>
            <a:off x="566999" y="1778760"/>
            <a:ext cx="1089517" cy="34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C Program</a:t>
            </a:r>
          </a:p>
        </p:txBody>
      </p:sp>
      <p:sp>
        <p:nvSpPr>
          <p:cNvPr id="587" name="CustomShape 6"/>
          <p:cNvSpPr/>
          <p:nvPr/>
        </p:nvSpPr>
        <p:spPr>
          <a:xfrm>
            <a:off x="5143320" y="2270160"/>
            <a:ext cx="2570041" cy="7840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560">
            <a:solidFill>
              <a:srgbClr val="3A5E8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8" name="CustomShape 7"/>
          <p:cNvSpPr txBox="1"/>
          <p:nvPr/>
        </p:nvSpPr>
        <p:spPr>
          <a:xfrm>
            <a:off x="5181839" y="2439039"/>
            <a:ext cx="2493361" cy="4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Allocation</a:t>
            </a:r>
          </a:p>
        </p:txBody>
      </p:sp>
      <p:sp>
        <p:nvSpPr>
          <p:cNvPr id="589" name="CustomShape 8"/>
          <p:cNvSpPr/>
          <p:nvPr/>
        </p:nvSpPr>
        <p:spPr>
          <a:xfrm>
            <a:off x="5143320" y="3270239"/>
            <a:ext cx="2570041" cy="7840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560">
            <a:solidFill>
              <a:srgbClr val="3A5E8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0" name="CustomShape 9"/>
          <p:cNvSpPr txBox="1"/>
          <p:nvPr/>
        </p:nvSpPr>
        <p:spPr>
          <a:xfrm>
            <a:off x="5181839" y="3439119"/>
            <a:ext cx="2493361" cy="4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Scheduling</a:t>
            </a:r>
          </a:p>
        </p:txBody>
      </p:sp>
      <p:sp>
        <p:nvSpPr>
          <p:cNvPr id="591" name="CustomShape 10"/>
          <p:cNvSpPr/>
          <p:nvPr/>
        </p:nvSpPr>
        <p:spPr>
          <a:xfrm>
            <a:off x="5143320" y="4341960"/>
            <a:ext cx="2570041" cy="7840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560">
            <a:solidFill>
              <a:srgbClr val="3A5E8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2" name="CustomShape 11"/>
          <p:cNvSpPr txBox="1"/>
          <p:nvPr/>
        </p:nvSpPr>
        <p:spPr>
          <a:xfrm>
            <a:off x="5181839" y="4510840"/>
            <a:ext cx="2493361" cy="4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Binding</a:t>
            </a:r>
          </a:p>
        </p:txBody>
      </p:sp>
      <p:sp>
        <p:nvSpPr>
          <p:cNvPr id="593" name="CustomShape 12"/>
          <p:cNvSpPr/>
          <p:nvPr/>
        </p:nvSpPr>
        <p:spPr>
          <a:xfrm>
            <a:off x="9144000" y="1627200"/>
            <a:ext cx="2284200" cy="1498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700"/>
                </a:moveTo>
                <a:cubicBezTo>
                  <a:pt x="0" y="1209"/>
                  <a:pt x="4835" y="0"/>
                  <a:pt x="10800" y="0"/>
                </a:cubicBezTo>
                <a:cubicBezTo>
                  <a:pt x="16765" y="0"/>
                  <a:pt x="21600" y="1209"/>
                  <a:pt x="21600" y="2700"/>
                </a:cubicBezTo>
                <a:lnTo>
                  <a:pt x="21600" y="18900"/>
                </a:lnTo>
                <a:cubicBezTo>
                  <a:pt x="21600" y="20391"/>
                  <a:pt x="16765" y="21600"/>
                  <a:pt x="10800" y="21600"/>
                </a:cubicBezTo>
                <a:cubicBezTo>
                  <a:pt x="4835" y="21600"/>
                  <a:pt x="0" y="20391"/>
                  <a:pt x="0" y="1890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4" name="CustomShape 13"/>
          <p:cNvSpPr/>
          <p:nvPr/>
        </p:nvSpPr>
        <p:spPr>
          <a:xfrm>
            <a:off x="9144000" y="1627200"/>
            <a:ext cx="2284200" cy="373321"/>
          </a:xfrm>
          <a:prstGeom prst="ellipse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95" name="CustomShape 14"/>
          <p:cNvSpPr/>
          <p:nvPr/>
        </p:nvSpPr>
        <p:spPr>
          <a:xfrm>
            <a:off x="9144000" y="1627200"/>
            <a:ext cx="2284200" cy="1498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700"/>
                </a:moveTo>
                <a:cubicBezTo>
                  <a:pt x="21600" y="4191"/>
                  <a:pt x="16765" y="5400"/>
                  <a:pt x="10800" y="5400"/>
                </a:cubicBezTo>
                <a:cubicBezTo>
                  <a:pt x="4835" y="5400"/>
                  <a:pt x="0" y="4191"/>
                  <a:pt x="0" y="2700"/>
                </a:cubicBezTo>
                <a:cubicBezTo>
                  <a:pt x="0" y="1209"/>
                  <a:pt x="4835" y="0"/>
                  <a:pt x="10800" y="0"/>
                </a:cubicBezTo>
                <a:cubicBezTo>
                  <a:pt x="16765" y="0"/>
                  <a:pt x="21600" y="1209"/>
                  <a:pt x="21600" y="2700"/>
                </a:cubicBezTo>
                <a:lnTo>
                  <a:pt x="21600" y="18900"/>
                </a:lnTo>
                <a:cubicBezTo>
                  <a:pt x="21600" y="20391"/>
                  <a:pt x="16765" y="21600"/>
                  <a:pt x="10800" y="21600"/>
                </a:cubicBezTo>
                <a:cubicBezTo>
                  <a:pt x="4835" y="21600"/>
                  <a:pt x="0" y="20391"/>
                  <a:pt x="0" y="18900"/>
                </a:cubicBezTo>
                <a:lnTo>
                  <a:pt x="0" y="2700"/>
                </a:lnTo>
              </a:path>
            </a:pathLst>
          </a:custGeom>
          <a:ln w="25560">
            <a:solidFill>
              <a:srgbClr val="8C3A38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6" name="CustomShape 15"/>
          <p:cNvSpPr txBox="1"/>
          <p:nvPr/>
        </p:nvSpPr>
        <p:spPr>
          <a:xfrm>
            <a:off x="9144000" y="2170959"/>
            <a:ext cx="2284200" cy="59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Target H/W Characterization</a:t>
            </a:r>
          </a:p>
        </p:txBody>
      </p:sp>
      <p:sp>
        <p:nvSpPr>
          <p:cNvPr id="597" name="CustomShape 16"/>
          <p:cNvSpPr/>
          <p:nvPr/>
        </p:nvSpPr>
        <p:spPr>
          <a:xfrm>
            <a:off x="5143320" y="5342039"/>
            <a:ext cx="2570041" cy="7840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560">
            <a:solidFill>
              <a:srgbClr val="3A5E8A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98" name="CustomShape 17"/>
          <p:cNvSpPr txBox="1"/>
          <p:nvPr/>
        </p:nvSpPr>
        <p:spPr>
          <a:xfrm>
            <a:off x="5181839" y="5510919"/>
            <a:ext cx="2493361" cy="4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RTL Generation</a:t>
            </a:r>
          </a:p>
        </p:txBody>
      </p:sp>
      <p:sp>
        <p:nvSpPr>
          <p:cNvPr id="599" name="CustomShape 18"/>
          <p:cNvSpPr txBox="1"/>
          <p:nvPr/>
        </p:nvSpPr>
        <p:spPr>
          <a:xfrm>
            <a:off x="8483399" y="3510000"/>
            <a:ext cx="1678641" cy="8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User Constraints</a:t>
            </a:r>
          </a:p>
          <a:p>
            <a:pPr marL="287279" indent="-172800">
              <a:buClr>
                <a:srgbClr val="000000"/>
              </a:buClr>
              <a:buSzPct val="100000"/>
              <a:buFont typeface="Arial"/>
              <a:buChar char="•"/>
              <a:defRPr spc="-1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Timing</a:t>
            </a:r>
          </a:p>
          <a:p>
            <a:pPr marL="287279" indent="-172800">
              <a:buClr>
                <a:srgbClr val="000000"/>
              </a:buClr>
              <a:buSzPct val="100000"/>
              <a:buFont typeface="Arial"/>
              <a:buChar char="•"/>
              <a:defRPr spc="-1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Resource</a:t>
            </a:r>
          </a:p>
        </p:txBody>
      </p:sp>
      <p:sp>
        <p:nvSpPr>
          <p:cNvPr id="600" name="CustomShape 19"/>
          <p:cNvSpPr/>
          <p:nvPr/>
        </p:nvSpPr>
        <p:spPr>
          <a:xfrm>
            <a:off x="4678560" y="1996559"/>
            <a:ext cx="1748161" cy="2584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3816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1" name="Line 20"/>
          <p:cNvSpPr/>
          <p:nvPr/>
        </p:nvSpPr>
        <p:spPr>
          <a:xfrm flipH="1">
            <a:off x="7810199" y="2377079"/>
            <a:ext cx="1333801" cy="250200"/>
          </a:xfrm>
          <a:prstGeom prst="line">
            <a:avLst/>
          </a:prstGeom>
          <a:ln w="3816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2" name="Line 21"/>
          <p:cNvSpPr/>
          <p:nvPr/>
        </p:nvSpPr>
        <p:spPr>
          <a:xfrm flipH="1" flipV="1">
            <a:off x="7810200" y="2769840"/>
            <a:ext cx="852481" cy="1033201"/>
          </a:xfrm>
          <a:prstGeom prst="line">
            <a:avLst/>
          </a:prstGeom>
          <a:ln w="38160">
            <a:solidFill>
              <a:schemeClr val="accent2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3" name="Line 22"/>
          <p:cNvSpPr/>
          <p:nvPr/>
        </p:nvSpPr>
        <p:spPr>
          <a:xfrm flipH="1">
            <a:off x="6476760" y="3055679"/>
            <a:ext cx="2161" cy="214560"/>
          </a:xfrm>
          <a:prstGeom prst="line">
            <a:avLst/>
          </a:prstGeom>
          <a:ln w="381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4" name="CustomShape 23"/>
          <p:cNvSpPr/>
          <p:nvPr/>
        </p:nvSpPr>
        <p:spPr>
          <a:xfrm>
            <a:off x="6429240" y="4068719"/>
            <a:ext cx="1" cy="258481"/>
          </a:xfrm>
          <a:prstGeom prst="line">
            <a:avLst/>
          </a:prstGeom>
          <a:ln w="3816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5" name="CustomShape 24"/>
          <p:cNvSpPr/>
          <p:nvPr/>
        </p:nvSpPr>
        <p:spPr>
          <a:xfrm>
            <a:off x="6429240" y="5140440"/>
            <a:ext cx="1" cy="187201"/>
          </a:xfrm>
          <a:prstGeom prst="line">
            <a:avLst/>
          </a:prstGeom>
          <a:ln w="38160">
            <a:solidFill>
              <a:schemeClr val="accent1"/>
            </a:solidFill>
            <a:tailEnd type="triangle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606" name="Line 25"/>
          <p:cNvSpPr/>
          <p:nvPr/>
        </p:nvSpPr>
        <p:spPr>
          <a:xfrm flipH="1">
            <a:off x="6476760" y="6127560"/>
            <a:ext cx="2161" cy="428761"/>
          </a:xfrm>
          <a:prstGeom prst="line">
            <a:avLst/>
          </a:prstGeom>
          <a:ln w="381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07" name="CustomShape 26"/>
          <p:cNvSpPr txBox="1"/>
          <p:nvPr/>
        </p:nvSpPr>
        <p:spPr>
          <a:xfrm>
            <a:off x="6691320" y="6127920"/>
            <a:ext cx="3869281" cy="34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Synthesizable Verilog</a:t>
            </a:r>
          </a:p>
        </p:txBody>
      </p:sp>
      <p:sp>
        <p:nvSpPr>
          <p:cNvPr id="608" name="CustomShape 27"/>
          <p:cNvSpPr txBox="1"/>
          <p:nvPr/>
        </p:nvSpPr>
        <p:spPr>
          <a:xfrm>
            <a:off x="4703400" y="1526400"/>
            <a:ext cx="1865718" cy="34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Optimized LLVM IR</a:t>
            </a:r>
          </a:p>
        </p:txBody>
      </p:sp>
      <p:sp>
        <p:nvSpPr>
          <p:cNvPr id="609" name="Line 28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10" name="CustomShape 29"/>
          <p:cNvSpPr txBox="1"/>
          <p:nvPr/>
        </p:nvSpPr>
        <p:spPr>
          <a:xfrm>
            <a:off x="365759" y="3657600"/>
            <a:ext cx="4635722" cy="4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Assign operations to states</a:t>
            </a:r>
          </a:p>
        </p:txBody>
      </p:sp>
      <p:sp>
        <p:nvSpPr>
          <p:cNvPr id="611" name="CustomShape 30"/>
          <p:cNvSpPr txBox="1"/>
          <p:nvPr/>
        </p:nvSpPr>
        <p:spPr>
          <a:xfrm>
            <a:off x="365759" y="4755960"/>
            <a:ext cx="4260962" cy="4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Decide sharing strategies</a:t>
            </a:r>
          </a:p>
        </p:txBody>
      </p:sp>
      <p:sp>
        <p:nvSpPr>
          <p:cNvPr id="612" name="CustomShape 31"/>
          <p:cNvSpPr txBox="1"/>
          <p:nvPr/>
        </p:nvSpPr>
        <p:spPr>
          <a:xfrm>
            <a:off x="365759" y="2651760"/>
            <a:ext cx="4818602" cy="44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Hardware pre-characterization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 txBox="1"/>
          <p:nvPr/>
        </p:nvSpPr>
        <p:spPr>
          <a:xfrm>
            <a:off x="567719" y="38180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LLVM Compiler</a:t>
            </a:r>
          </a:p>
        </p:txBody>
      </p:sp>
      <p:sp>
        <p:nvSpPr>
          <p:cNvPr id="615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16" name="CustomShape 3"/>
          <p:cNvSpPr txBox="1"/>
          <p:nvPr/>
        </p:nvSpPr>
        <p:spPr>
          <a:xfrm>
            <a:off x="567719" y="1602360"/>
            <a:ext cx="10513802" cy="250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Compile C code into IR</a:t>
            </a:r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Simple enough to correspond to HW operations</a:t>
            </a:r>
          </a:p>
          <a:p>
            <a:pPr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LLVM performs standard optimizations</a:t>
            </a:r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SSA &amp; Alias analysis for dependency analysis.</a:t>
            </a:r>
          </a:p>
        </p:txBody>
      </p:sp>
      <p:sp>
        <p:nvSpPr>
          <p:cNvPr id="617" name="Line 4"/>
          <p:cNvSpPr/>
          <p:nvPr/>
        </p:nvSpPr>
        <p:spPr>
          <a:xfrm>
            <a:off x="1737360" y="4297679"/>
            <a:ext cx="361" cy="4572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618" name="CustomShape 5"/>
          <p:cNvSpPr txBox="1"/>
          <p:nvPr/>
        </p:nvSpPr>
        <p:spPr>
          <a:xfrm>
            <a:off x="1097280" y="4868640"/>
            <a:ext cx="1736639" cy="4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Data</a:t>
            </a:r>
          </a:p>
        </p:txBody>
      </p:sp>
      <p:sp>
        <p:nvSpPr>
          <p:cNvPr id="619" name="CustomShape 6"/>
          <p:cNvSpPr txBox="1"/>
          <p:nvPr/>
        </p:nvSpPr>
        <p:spPr>
          <a:xfrm>
            <a:off x="2468879" y="4868640"/>
            <a:ext cx="1736640" cy="4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Memory</a:t>
            </a:r>
          </a:p>
        </p:txBody>
      </p:sp>
      <p:sp>
        <p:nvSpPr>
          <p:cNvPr id="620" name="Line 7"/>
          <p:cNvSpPr/>
          <p:nvPr/>
        </p:nvSpPr>
        <p:spPr>
          <a:xfrm>
            <a:off x="3291840" y="4297679"/>
            <a:ext cx="361" cy="457201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 txBox="1"/>
          <p:nvPr/>
        </p:nvSpPr>
        <p:spPr>
          <a:xfrm>
            <a:off x="567719" y="38180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Allocation: Profile the H/W</a:t>
            </a:r>
          </a:p>
        </p:txBody>
      </p:sp>
      <p:sp>
        <p:nvSpPr>
          <p:cNvPr id="625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26" name="CustomShape 3"/>
          <p:cNvSpPr txBox="1"/>
          <p:nvPr/>
        </p:nvSpPr>
        <p:spPr>
          <a:xfrm>
            <a:off x="567719" y="1581840"/>
            <a:ext cx="10513802" cy="4105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Goal: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Set-up constraints for subsequent synthesis steps</a:t>
            </a:r>
          </a:p>
          <a:p>
            <a:pPr>
              <a:spcBef>
                <a:spcPts val="1000"/>
              </a:spcBef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Characterize HW resource</a:t>
            </a:r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Read HW information from configuration TCL files</a:t>
            </a:r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Pre-characterize hardware operation for each instruction</a:t>
            </a:r>
          </a:p>
          <a:p>
            <a:pPr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Make early predictions for scheduling and binding</a:t>
            </a:r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Circuit speed, area for HW accelerators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 txBox="1"/>
          <p:nvPr/>
        </p:nvSpPr>
        <p:spPr>
          <a:xfrm>
            <a:off x="567719" y="38180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Scheduling: CFG to FSM</a:t>
            </a:r>
          </a:p>
        </p:txBody>
      </p:sp>
      <p:sp>
        <p:nvSpPr>
          <p:cNvPr id="631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32" name="CustomShape 3"/>
          <p:cNvSpPr txBox="1"/>
          <p:nvPr/>
        </p:nvSpPr>
        <p:spPr>
          <a:xfrm>
            <a:off x="567719" y="16434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Goal: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assign operations to clock cycles (states) &amp; build FSM.</a:t>
            </a:r>
            <a:endParaRPr spc="-1"/>
          </a:p>
          <a:p>
            <a:pPr>
              <a:spcBef>
                <a:spcPts val="1000"/>
              </a:spcBef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Legup schedules basic blocks individually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ASAP scheduling policy</a:t>
            </a:r>
            <a:endParaRPr spc="-1"/>
          </a:p>
          <a:p>
            <a:pPr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Operation chaining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Schedule an instruction into the same state as its operand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When estimated delay of chain operations doesn’t exceed clock period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Reduce HW latency, save registers w/o impacting final clock period</a:t>
            </a:r>
          </a:p>
        </p:txBody>
      </p:sp>
      <p:grpSp>
        <p:nvGrpSpPr>
          <p:cNvPr id="635" name="CustomShape 4"/>
          <p:cNvGrpSpPr/>
          <p:nvPr/>
        </p:nvGrpSpPr>
        <p:grpSpPr>
          <a:xfrm>
            <a:off x="7772399" y="3749040"/>
            <a:ext cx="1370522" cy="547561"/>
            <a:chOff x="0" y="0"/>
            <a:chExt cx="1370520" cy="547559"/>
          </a:xfrm>
        </p:grpSpPr>
        <p:sp>
          <p:nvSpPr>
            <p:cNvPr id="633" name="Rectangle"/>
            <p:cNvSpPr/>
            <p:nvPr/>
          </p:nvSpPr>
          <p:spPr>
            <a:xfrm>
              <a:off x="-1" y="0"/>
              <a:ext cx="1370522" cy="547560"/>
            </a:xfrm>
            <a:prstGeom prst="rect">
              <a:avLst/>
            </a:prstGeom>
            <a:solidFill>
              <a:srgbClr val="729FCF"/>
            </a:solidFill>
            <a:ln w="9525" cap="flat">
              <a:solidFill>
                <a:srgbClr val="3465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634" name="OP 1"/>
            <p:cNvSpPr txBox="1"/>
            <p:nvPr/>
          </p:nvSpPr>
          <p:spPr>
            <a:xfrm>
              <a:off x="375761" y="99169"/>
              <a:ext cx="618998" cy="34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999" tIns="44999" rIns="44999" bIns="44999" numCol="1" anchor="ctr">
              <a:spAutoFit/>
            </a:bodyPr>
            <a:lstStyle>
              <a:lvl1pPr algn="ctr">
                <a:defRPr spc="-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/>
              <a:r>
                <a:t>OP 1</a:t>
              </a:r>
            </a:p>
          </p:txBody>
        </p:sp>
      </p:grpSp>
      <p:grpSp>
        <p:nvGrpSpPr>
          <p:cNvPr id="638" name="CustomShape 5"/>
          <p:cNvGrpSpPr/>
          <p:nvPr/>
        </p:nvGrpSpPr>
        <p:grpSpPr>
          <a:xfrm>
            <a:off x="9143999" y="3749040"/>
            <a:ext cx="1370522" cy="547561"/>
            <a:chOff x="0" y="0"/>
            <a:chExt cx="1370520" cy="547559"/>
          </a:xfrm>
        </p:grpSpPr>
        <p:sp>
          <p:nvSpPr>
            <p:cNvPr id="636" name="Rectangle"/>
            <p:cNvSpPr/>
            <p:nvPr/>
          </p:nvSpPr>
          <p:spPr>
            <a:xfrm>
              <a:off x="-1" y="0"/>
              <a:ext cx="1370522" cy="547560"/>
            </a:xfrm>
            <a:prstGeom prst="rect">
              <a:avLst/>
            </a:prstGeom>
            <a:solidFill>
              <a:srgbClr val="729FCF"/>
            </a:solidFill>
            <a:ln w="9525" cap="flat">
              <a:solidFill>
                <a:srgbClr val="3465A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pc="-1">
                  <a:uFill>
                    <a:solidFill>
                      <a:srgbClr val="FFFFFF"/>
                    </a:solidFill>
                  </a:uFill>
                </a:defRPr>
              </a:pPr>
            </a:p>
          </p:txBody>
        </p:sp>
        <p:sp>
          <p:nvSpPr>
            <p:cNvPr id="637" name="OP 2"/>
            <p:cNvSpPr txBox="1"/>
            <p:nvPr/>
          </p:nvSpPr>
          <p:spPr>
            <a:xfrm>
              <a:off x="375761" y="99169"/>
              <a:ext cx="618998" cy="34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4999" tIns="44999" rIns="44999" bIns="44999" numCol="1" anchor="ctr">
              <a:spAutoFit/>
            </a:bodyPr>
            <a:lstStyle>
              <a:lvl1pPr algn="ctr">
                <a:defRPr spc="-1"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/>
              <a:r>
                <a:t>OP 2</a:t>
              </a:r>
            </a:p>
          </p:txBody>
        </p:sp>
      </p:grpSp>
      <p:sp>
        <p:nvSpPr>
          <p:cNvPr id="639" name="1 CLK period"/>
          <p:cNvSpPr txBox="1"/>
          <p:nvPr/>
        </p:nvSpPr>
        <p:spPr>
          <a:xfrm>
            <a:off x="8692823" y="2777708"/>
            <a:ext cx="2029966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pc="-1" sz="2600">
                <a:uFill>
                  <a:solidFill>
                    <a:srgbClr val="FFFFFF"/>
                  </a:solidFill>
                </a:uFill>
                <a:latin typeface="gil sans"/>
                <a:ea typeface="gil sans"/>
                <a:cs typeface="gil sans"/>
                <a:sym typeface="gil sans"/>
              </a:defRPr>
            </a:lvl1pPr>
          </a:lstStyle>
          <a:p>
            <a:pPr/>
            <a:r>
              <a:t>1 CLK period</a:t>
            </a:r>
          </a:p>
        </p:txBody>
      </p:sp>
      <p:sp>
        <p:nvSpPr>
          <p:cNvPr id="640" name="Line"/>
          <p:cNvSpPr/>
          <p:nvPr/>
        </p:nvSpPr>
        <p:spPr>
          <a:xfrm>
            <a:off x="7670800" y="3406954"/>
            <a:ext cx="3880695" cy="1"/>
          </a:xfrm>
          <a:prstGeom prst="line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 txBox="1"/>
          <p:nvPr/>
        </p:nvSpPr>
        <p:spPr>
          <a:xfrm>
            <a:off x="567719" y="38180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Binding: Map operation to FU</a:t>
            </a:r>
          </a:p>
        </p:txBody>
      </p:sp>
      <p:sp>
        <p:nvSpPr>
          <p:cNvPr id="645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46" name="CustomShape 3"/>
          <p:cNvSpPr txBox="1"/>
          <p:nvPr/>
        </p:nvSpPr>
        <p:spPr>
          <a:xfrm>
            <a:off x="567719" y="161244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Goal: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save </a:t>
            </a:r>
            <a:r>
              <a:rPr>
                <a:solidFill>
                  <a:srgbClr val="ED7D31"/>
                </a:solidFill>
              </a:rPr>
              <a:t>area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 as much as possible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Sharing functional units between actions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-&gt;</a:t>
            </a:r>
            <a:r>
              <a:t> operation assignment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Sharing registers/memories between variables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-&gt;</a:t>
            </a:r>
            <a:r>
              <a:t> register allocation</a:t>
            </a:r>
            <a:endParaRPr spc="-1"/>
          </a:p>
          <a:p>
            <a:pPr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FPGA fabric is register rich, but multiplexers are expensive</a:t>
            </a:r>
            <a:endParaRPr spc="-1"/>
          </a:p>
          <a:p>
            <a:pPr>
              <a:spcBef>
                <a:spcPts val="1000"/>
              </a:spcBef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How to bind? 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Weighted bipartite matching problem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4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 txBox="1"/>
          <p:nvPr/>
        </p:nvSpPr>
        <p:spPr>
          <a:xfrm>
            <a:off x="567719" y="38180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Binding: Weighted bipartite Matching Problem</a:t>
            </a:r>
          </a:p>
        </p:txBody>
      </p:sp>
      <p:sp>
        <p:nvSpPr>
          <p:cNvPr id="651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52" name="CustomShape 4"/>
          <p:cNvSpPr txBox="1"/>
          <p:nvPr/>
        </p:nvSpPr>
        <p:spPr>
          <a:xfrm>
            <a:off x="999264" y="3592044"/>
            <a:ext cx="3384001" cy="4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 LLVM operation</a:t>
            </a:r>
          </a:p>
        </p:txBody>
      </p:sp>
      <p:sp>
        <p:nvSpPr>
          <p:cNvPr id="653" name="CustomShape 5"/>
          <p:cNvSpPr txBox="1"/>
          <p:nvPr/>
        </p:nvSpPr>
        <p:spPr>
          <a:xfrm>
            <a:off x="7515316" y="3592044"/>
            <a:ext cx="3173041" cy="4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Functional Units</a:t>
            </a:r>
          </a:p>
        </p:txBody>
      </p:sp>
      <p:pic>
        <p:nvPicPr>
          <p:cNvPr id="654" name="Picture 327" descr="Picture 327"/>
          <p:cNvPicPr>
            <a:picLocks noChangeAspect="1"/>
          </p:cNvPicPr>
          <p:nvPr/>
        </p:nvPicPr>
        <p:blipFill>
          <a:blip r:embed="rId3">
            <a:extLst/>
          </a:blip>
          <a:srcRect l="19907" t="4850" r="26569" b="6646"/>
          <a:stretch>
            <a:fillRect/>
          </a:stretch>
        </p:blipFill>
        <p:spPr>
          <a:xfrm>
            <a:off x="3566159" y="2012039"/>
            <a:ext cx="3931201" cy="3656521"/>
          </a:xfrm>
          <a:prstGeom prst="rect">
            <a:avLst/>
          </a:prstGeom>
          <a:ln w="12700">
            <a:miter lim="400000"/>
          </a:ln>
        </p:spPr>
      </p:pic>
      <p:sp>
        <p:nvSpPr>
          <p:cNvPr id="655" name="CustomShape 6"/>
          <p:cNvSpPr txBox="1"/>
          <p:nvPr/>
        </p:nvSpPr>
        <p:spPr>
          <a:xfrm>
            <a:off x="4091521" y="5548079"/>
            <a:ext cx="2880325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defTabSz="850391">
              <a:defRPr spc="0" sz="1674">
                <a:uFill>
                  <a:solidFill>
                    <a:srgbClr val="FFFFFF"/>
                  </a:solidFill>
                </a:uFill>
              </a:defRPr>
            </a:pPr>
          </a:p>
          <a:p>
            <a:pPr defTabSz="850391">
              <a:defRPr spc="-93" sz="2604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How to assign weights?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6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0559" y="1771560"/>
            <a:ext cx="8808841" cy="1655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0559" y="3429000"/>
            <a:ext cx="4913281" cy="407880"/>
          </a:xfrm>
          <a:prstGeom prst="rect">
            <a:avLst/>
          </a:prstGeom>
          <a:ln w="12700">
            <a:miter lim="400000"/>
          </a:ln>
        </p:spPr>
      </p:pic>
      <p:sp>
        <p:nvSpPr>
          <p:cNvPr id="662" name="CustomShape 3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Goal: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Assign penalty weights in following priority to derive a cost function</a:t>
            </a:r>
            <a:endParaRPr spc="-1"/>
          </a:p>
          <a:p>
            <a:pPr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15999" indent="-214919"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New MUX I/P (+1)</a:t>
            </a:r>
            <a:endParaRPr spc="-1"/>
          </a:p>
          <a:p>
            <a:pPr marL="215999" indent="-214919"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Existing MUX I/P (+0.1)</a:t>
            </a:r>
            <a:endParaRPr spc="-1"/>
          </a:p>
          <a:p>
            <a:pPr marL="215999" indent="-214919"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Sharing O/P register (-0.1)</a:t>
            </a:r>
            <a:endParaRPr spc="-1"/>
          </a:p>
        </p:txBody>
      </p:sp>
      <p:sp>
        <p:nvSpPr>
          <p:cNvPr id="663" name="CustomShape 4"/>
          <p:cNvSpPr txBox="1"/>
          <p:nvPr/>
        </p:nvSpPr>
        <p:spPr>
          <a:xfrm>
            <a:off x="5515220" y="4602665"/>
            <a:ext cx="5945341" cy="1868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b="1" spc="-100" sz="28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How do you optimize the cost Function?</a:t>
            </a:r>
            <a:endParaRPr spc="-1"/>
          </a:p>
          <a:p>
            <a:pPr>
              <a:defRPr spc="-1" sz="2800"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defRPr b="1" spc="-100" sz="2800">
                <a:solidFill>
                  <a:srgbClr val="70AD47"/>
                </a:solidFill>
                <a:uFill>
                  <a:solidFill>
                    <a:srgbClr val="FFFFFF"/>
                  </a:solidFill>
                </a:uFill>
                <a:latin typeface="Times"/>
                <a:ea typeface="Times"/>
                <a:cs typeface="Times"/>
                <a:sym typeface="Times"/>
              </a:defRPr>
            </a:pPr>
            <a:r>
              <a:t>Use bipartite Matching</a:t>
            </a:r>
          </a:p>
        </p:txBody>
      </p:sp>
      <p:sp>
        <p:nvSpPr>
          <p:cNvPr id="664" name="CustomShape 1"/>
          <p:cNvSpPr txBox="1"/>
          <p:nvPr/>
        </p:nvSpPr>
        <p:spPr>
          <a:xfrm>
            <a:off x="567719" y="38180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Binding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CustomShape 1"/>
          <p:cNvSpPr txBox="1"/>
          <p:nvPr/>
        </p:nvSpPr>
        <p:spPr>
          <a:xfrm>
            <a:off x="567719" y="38180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Local Accelerator Memories</a:t>
            </a:r>
          </a:p>
        </p:txBody>
      </p:sp>
      <p:sp>
        <p:nvSpPr>
          <p:cNvPr id="667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68" name="CustomShape 3"/>
          <p:cNvSpPr txBox="1"/>
          <p:nvPr/>
        </p:nvSpPr>
        <p:spPr>
          <a:xfrm>
            <a:off x="567719" y="1673999"/>
            <a:ext cx="5135402" cy="42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Shared memory between processor and accelerators</a:t>
            </a:r>
          </a:p>
          <a:p>
            <a:pPr>
              <a:spcBef>
                <a:spcPts val="1000"/>
              </a:spcBef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Create local memory for constants/local variables</a:t>
            </a:r>
          </a:p>
          <a:p>
            <a:pPr lvl="1" marL="661680" indent="-2790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Avoid contentions</a:t>
            </a:r>
          </a:p>
          <a:p>
            <a:pPr>
              <a:defRPr spc="-1" sz="2600">
                <a:uFill>
                  <a:solidFill>
                    <a:srgbClr val="FFFFFF"/>
                  </a:solidFill>
                </a:uFill>
              </a:defRPr>
            </a:pPr>
          </a:p>
          <a:p>
            <a: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Multiple memories for better parallelism</a:t>
            </a:r>
          </a:p>
        </p:txBody>
      </p:sp>
      <p:pic>
        <p:nvPicPr>
          <p:cNvPr id="669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90160" y="1828080"/>
            <a:ext cx="6185881" cy="4336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CustomShape 1"/>
          <p:cNvSpPr txBox="1"/>
          <p:nvPr/>
        </p:nvSpPr>
        <p:spPr>
          <a:xfrm>
            <a:off x="567719" y="425719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Pointer Example</a:t>
            </a:r>
          </a:p>
        </p:txBody>
      </p:sp>
      <p:sp>
        <p:nvSpPr>
          <p:cNvPr id="672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3" name="CustomShape 3"/>
          <p:cNvSpPr txBox="1"/>
          <p:nvPr/>
        </p:nvSpPr>
        <p:spPr>
          <a:xfrm>
            <a:off x="567719" y="1712519"/>
            <a:ext cx="4756322" cy="226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Each local memory is assigned a 9-bit tag</a:t>
            </a:r>
          </a:p>
          <a:p>
            <a:pPr lvl="1" marL="738000" indent="-2790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Top 9 bits of the 32-bit address space</a:t>
            </a:r>
          </a:p>
          <a:p>
            <a:pPr lvl="1" marL="738000" indent="-2790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 steer memory access</a:t>
            </a:r>
          </a:p>
        </p:txBody>
      </p:sp>
      <p:pic>
        <p:nvPicPr>
          <p:cNvPr id="674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95399" y="2403719"/>
            <a:ext cx="6683401" cy="3571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CustomShape 1"/>
          <p:cNvSpPr txBox="1"/>
          <p:nvPr/>
        </p:nvSpPr>
        <p:spPr>
          <a:xfrm>
            <a:off x="838079" y="40988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Non-intrusive &amp; Real-time Hardware Profiling</a:t>
            </a:r>
          </a:p>
        </p:txBody>
      </p:sp>
      <p:sp>
        <p:nvSpPr>
          <p:cNvPr id="677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78" name="CustomShape 3"/>
          <p:cNvSpPr txBox="1"/>
          <p:nvPr/>
        </p:nvSpPr>
        <p:spPr>
          <a:xfrm>
            <a:off x="838080" y="1828799"/>
            <a:ext cx="5001481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>
            <a:lvl1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Symbol"/>
              <a:buChar char="·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Performs analysis at function level</a:t>
            </a:r>
          </a:p>
        </p:txBody>
      </p:sp>
      <p:pic>
        <p:nvPicPr>
          <p:cNvPr id="679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7119" y="1533240"/>
            <a:ext cx="6185882" cy="5217120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CustomShape 4"/>
          <p:cNvSpPr/>
          <p:nvPr/>
        </p:nvSpPr>
        <p:spPr>
          <a:xfrm>
            <a:off x="8673479" y="2565719"/>
            <a:ext cx="1738081" cy="655201"/>
          </a:xfrm>
          <a:prstGeom prst="roundRect">
            <a:avLst>
              <a:gd name="adj" fmla="val 16667"/>
            </a:avLst>
          </a:prstGeom>
          <a:ln w="5724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1" name="CustomShape 5"/>
          <p:cNvSpPr/>
          <p:nvPr/>
        </p:nvSpPr>
        <p:spPr>
          <a:xfrm>
            <a:off x="6285600" y="2771999"/>
            <a:ext cx="2563561" cy="1656002"/>
          </a:xfrm>
          <a:prstGeom prst="roundRect">
            <a:avLst>
              <a:gd name="adj" fmla="val 16667"/>
            </a:avLst>
          </a:prstGeom>
          <a:ln w="5724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2" name="CustomShape 6"/>
          <p:cNvSpPr/>
          <p:nvPr/>
        </p:nvSpPr>
        <p:spPr>
          <a:xfrm>
            <a:off x="10311120" y="2894040"/>
            <a:ext cx="1631881" cy="2213641"/>
          </a:xfrm>
          <a:prstGeom prst="roundRect">
            <a:avLst>
              <a:gd name="adj" fmla="val 16667"/>
            </a:avLst>
          </a:prstGeom>
          <a:ln w="5724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3" name="CustomShape 7"/>
          <p:cNvSpPr/>
          <p:nvPr/>
        </p:nvSpPr>
        <p:spPr>
          <a:xfrm>
            <a:off x="6010199" y="4527000"/>
            <a:ext cx="2759041" cy="1277281"/>
          </a:xfrm>
          <a:prstGeom prst="roundRect">
            <a:avLst>
              <a:gd name="adj" fmla="val 16667"/>
            </a:avLst>
          </a:prstGeom>
          <a:ln w="5724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4" name="CustomShape 8"/>
          <p:cNvSpPr/>
          <p:nvPr/>
        </p:nvSpPr>
        <p:spPr>
          <a:xfrm>
            <a:off x="8558640" y="5206679"/>
            <a:ext cx="2696401" cy="1582921"/>
          </a:xfrm>
          <a:prstGeom prst="roundRect">
            <a:avLst>
              <a:gd name="adj" fmla="val 16667"/>
            </a:avLst>
          </a:prstGeom>
          <a:ln w="57240">
            <a:solidFill>
              <a:schemeClr val="accent2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85" name="CustomShape 3"/>
          <p:cNvSpPr txBox="1"/>
          <p:nvPr/>
        </p:nvSpPr>
        <p:spPr>
          <a:xfrm>
            <a:off x="838080" y="2800300"/>
            <a:ext cx="5001481" cy="1069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>
            <a:lvl1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Symbol"/>
              <a:buChar char="·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Works by associating an index and a counter with a function</a:t>
            </a:r>
          </a:p>
        </p:txBody>
      </p:sp>
      <p:sp>
        <p:nvSpPr>
          <p:cNvPr id="686" name="CustomShape 3"/>
          <p:cNvSpPr txBox="1"/>
          <p:nvPr/>
        </p:nvSpPr>
        <p:spPr>
          <a:xfrm>
            <a:off x="838200" y="4116503"/>
            <a:ext cx="5534880" cy="1069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>
            <a:lvl1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Symbol"/>
              <a:buChar char="·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6.7% overhead on MIPS processor area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click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80" grpId="3"/>
      <p:bldP build="whole" bldLvl="1" animBg="1" rev="0" advAuto="0" spid="685" grpId="1"/>
      <p:bldP build="whole" bldLvl="1" animBg="1" rev="0" advAuto="0" spid="684" grpId="10"/>
      <p:bldP build="whole" bldLvl="1" animBg="1" rev="0" advAuto="0" spid="684" grpId="12"/>
      <p:bldP build="whole" bldLvl="1" animBg="1" rev="0" advAuto="0" spid="683" grpId="8"/>
      <p:bldP build="whole" bldLvl="1" animBg="1" rev="0" advAuto="0" spid="683" grpId="9"/>
      <p:bldP build="whole" bldLvl="1" animBg="1" rev="0" advAuto="0" spid="686" grpId="11"/>
      <p:bldP build="whole" bldLvl="1" animBg="1" rev="0" advAuto="0" spid="682" grpId="7"/>
      <p:bldP build="whole" bldLvl="1" animBg="1" rev="0" advAuto="0" spid="682" grpId="5"/>
      <p:bldP build="whole" bldLvl="1" animBg="1" rev="0" advAuto="0" spid="681" grpId="4"/>
      <p:bldP build="whole" bldLvl="1" animBg="1" rev="0" advAuto="0" spid="681" grpId="6"/>
      <p:bldP build="whole" bldLvl="1" animBg="1" rev="0" advAuto="0" spid="68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itle 2"/>
          <p:cNvSpPr txBox="1"/>
          <p:nvPr>
            <p:ph type="title"/>
          </p:nvPr>
        </p:nvSpPr>
        <p:spPr>
          <a:xfrm>
            <a:off x="604837" y="97997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Hardware design has advantages over software</a:t>
            </a:r>
          </a:p>
        </p:txBody>
      </p:sp>
      <p:sp>
        <p:nvSpPr>
          <p:cNvPr id="396" name="Content Placeholder 45"/>
          <p:cNvSpPr txBox="1"/>
          <p:nvPr>
            <p:ph type="body" sz="quarter" idx="1"/>
          </p:nvPr>
        </p:nvSpPr>
        <p:spPr>
          <a:xfrm>
            <a:off x="609600" y="5530850"/>
            <a:ext cx="10978196" cy="812800"/>
          </a:xfrm>
          <a:prstGeom prst="rect">
            <a:avLst/>
          </a:prstGeom>
        </p:spPr>
        <p:txBody>
          <a:bodyPr/>
          <a:lstStyle>
            <a:lvl1pPr marL="221741" indent="-221741" defTabSz="886967">
              <a:lnSpc>
                <a:spcPct val="81000"/>
              </a:lnSpc>
              <a:spcBef>
                <a:spcPts val="900"/>
              </a:spcBef>
              <a:buFont typeface="Gill Sans Light"/>
              <a:buChar char="➢"/>
              <a:defRPr sz="27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Reason: Significant performance/energy-efficiency boost from hardware accelerators</a:t>
            </a:r>
          </a:p>
        </p:txBody>
      </p:sp>
      <p:graphicFrame>
        <p:nvGraphicFramePr>
          <p:cNvPr id="397" name="Content Placeholder 44"/>
          <p:cNvGraphicFramePr/>
          <p:nvPr/>
        </p:nvGraphicFramePr>
        <p:xfrm>
          <a:off x="697705" y="1780263"/>
          <a:ext cx="10671243" cy="3001318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98" name="Straight Connector 4"/>
          <p:cNvSpPr/>
          <p:nvPr/>
        </p:nvSpPr>
        <p:spPr>
          <a:xfrm flipV="1">
            <a:off x="604836" y="970439"/>
            <a:ext cx="11056888" cy="42044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 txBox="1"/>
          <p:nvPr/>
        </p:nvSpPr>
        <p:spPr>
          <a:xfrm>
            <a:off x="838079" y="40988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Processor/Accelerator Communication</a:t>
            </a:r>
          </a:p>
        </p:txBody>
      </p:sp>
      <p:sp>
        <p:nvSpPr>
          <p:cNvPr id="689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690" name="CustomShape 3"/>
          <p:cNvSpPr txBox="1"/>
          <p:nvPr/>
        </p:nvSpPr>
        <p:spPr>
          <a:xfrm>
            <a:off x="838200" y="4638660"/>
            <a:ext cx="5661361" cy="1898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While waiting, the processor </a:t>
            </a:r>
          </a:p>
          <a:p>
            <a:pPr lvl="1" marL="685800" indent="-226800">
              <a:spcBef>
                <a:spcPts val="1000"/>
              </a:spcBef>
              <a:buClr>
                <a:srgbClr val="ED7D31"/>
              </a:buClr>
              <a:buSzPct val="100000"/>
              <a:buFont typeface="Arial"/>
              <a:buChar char="•"/>
              <a:defRPr spc="-1" sz="2600">
                <a:solidFill>
                  <a:srgbClr val="ED7D31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Continue</a:t>
            </a:r>
            <a:r>
              <a:rPr>
                <a:solidFill>
                  <a:srgbClr val="000000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 running but periodically </a:t>
            </a:r>
            <a:r>
              <a:t>check</a:t>
            </a:r>
          </a:p>
          <a:p>
            <a:pPr lvl="1" marL="685800" indent="-2268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Or totally </a:t>
            </a:r>
            <a:r>
              <a:rPr>
                <a:solidFill>
                  <a:srgbClr val="ED7D31"/>
                </a:solidFill>
                <a:latin typeface="Gill Sans"/>
                <a:ea typeface="Gill Sans"/>
                <a:cs typeface="Gill Sans"/>
                <a:sym typeface="Gill Sans"/>
              </a:rPr>
              <a:t>stall</a:t>
            </a:r>
          </a:p>
        </p:txBody>
      </p:sp>
      <p:pic>
        <p:nvPicPr>
          <p:cNvPr id="69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3559" y="1797840"/>
            <a:ext cx="5398921" cy="4415040"/>
          </a:xfrm>
          <a:prstGeom prst="rect">
            <a:avLst/>
          </a:prstGeom>
          <a:ln w="12700">
            <a:miter lim="400000"/>
          </a:ln>
        </p:spPr>
      </p:pic>
      <p:sp>
        <p:nvSpPr>
          <p:cNvPr id="692" name="CustomShape 3"/>
          <p:cNvSpPr txBox="1"/>
          <p:nvPr/>
        </p:nvSpPr>
        <p:spPr>
          <a:xfrm>
            <a:off x="838200" y="1608100"/>
            <a:ext cx="5661361" cy="284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Wrapper </a:t>
            </a:r>
          </a:p>
          <a:p>
            <a:pPr lvl="1" marL="685800" indent="-2268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Replace target function for HW implementation</a:t>
            </a:r>
          </a:p>
          <a:p>
            <a:pPr lvl="1" marL="685800" indent="-2268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Pass arguments to HW</a:t>
            </a:r>
          </a:p>
          <a:p>
            <a:pPr lvl="1" marL="685800" indent="-2268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Assert start signal</a:t>
            </a:r>
          </a:p>
          <a:p>
            <a:pPr lvl="1" marL="685800" indent="-226800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Wait for return data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CustomShape 1"/>
          <p:cNvSpPr txBox="1"/>
          <p:nvPr/>
        </p:nvSpPr>
        <p:spPr>
          <a:xfrm>
            <a:off x="838079" y="40988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Benchmarks</a:t>
            </a:r>
          </a:p>
        </p:txBody>
      </p:sp>
      <p:sp>
        <p:nvSpPr>
          <p:cNvPr id="697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698" name="Content Placeholder 3" descr="Content Placeholder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0199" y="1557720"/>
            <a:ext cx="5038201" cy="1963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05000" y="3943640"/>
            <a:ext cx="6020280" cy="3001681"/>
          </a:xfrm>
          <a:prstGeom prst="rect">
            <a:avLst/>
          </a:prstGeom>
          <a:ln w="12700">
            <a:miter lim="400000"/>
          </a:ln>
        </p:spPr>
      </p:pic>
      <p:sp>
        <p:nvSpPr>
          <p:cNvPr id="700" name="CustomShape 3"/>
          <p:cNvSpPr txBox="1"/>
          <p:nvPr/>
        </p:nvSpPr>
        <p:spPr>
          <a:xfrm>
            <a:off x="838080" y="1828799"/>
            <a:ext cx="5744520" cy="462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Symbol"/>
              <a:buChar char="·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More supports than existing HLS</a:t>
            </a:r>
            <a:endParaRPr spc="-1"/>
          </a:p>
          <a:p>
            <a:pPr lvl="1" marL="685800" indent="-226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Additional support for structs, global variables, pointer arithmetic</a:t>
            </a:r>
          </a:p>
          <a:p>
            <a:pPr lvl="1" marL="685800" indent="-22680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6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spc="-1"/>
          </a:p>
          <a:p>
            <a: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Symbol"/>
              <a:buChar char="·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64-bit double precision are implemented using integer types</a:t>
            </a:r>
            <a:endParaRPr spc="-1"/>
          </a:p>
          <a:p>
            <a:pPr>
              <a:spcBef>
                <a:spcPts val="1000"/>
              </a:spcBef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80800" indent="-279000">
              <a:spcBef>
                <a:spcPts val="1000"/>
              </a:spcBef>
              <a:buClr>
                <a:srgbClr val="000000"/>
              </a:buClr>
              <a:buSzPct val="100000"/>
              <a:buFont typeface="Symbol"/>
              <a:buChar char="·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Various categories in benchmarks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itle 1"/>
          <p:cNvSpPr txBox="1"/>
          <p:nvPr>
            <p:ph type="title"/>
          </p:nvPr>
        </p:nvSpPr>
        <p:spPr>
          <a:xfrm>
            <a:off x="838199" y="110634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Evaluations</a:t>
            </a:r>
          </a:p>
        </p:txBody>
      </p:sp>
      <p:sp>
        <p:nvSpPr>
          <p:cNvPr id="703" name="Content Placeholder 2"/>
          <p:cNvSpPr txBox="1"/>
          <p:nvPr>
            <p:ph type="body" sz="half" idx="1"/>
          </p:nvPr>
        </p:nvSpPr>
        <p:spPr>
          <a:xfrm>
            <a:off x="838200" y="1825625"/>
            <a:ext cx="10515600" cy="206747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Metrics</a:t>
            </a:r>
          </a:p>
          <a:p>
            <a:pPr marL="457200" indent="-4572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Speed: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total execution time</a:t>
            </a:r>
          </a:p>
          <a:p>
            <a:pPr marL="457200" indent="-4572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Area: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# of used logic elements, memory bits, multipliers</a:t>
            </a:r>
          </a:p>
          <a:p>
            <a:pPr marL="457200" indent="-457200"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Energy cost</a:t>
            </a:r>
          </a:p>
        </p:txBody>
      </p:sp>
      <p:sp>
        <p:nvSpPr>
          <p:cNvPr id="704" name="Straight Connector 4"/>
          <p:cNvSpPr/>
          <p:nvPr/>
        </p:nvSpPr>
        <p:spPr>
          <a:xfrm flipV="1">
            <a:off x="567557" y="1365857"/>
            <a:ext cx="11056886" cy="42043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5" name="Content Placeholder 2"/>
          <p:cNvSpPr txBox="1"/>
          <p:nvPr/>
        </p:nvSpPr>
        <p:spPr>
          <a:xfrm>
            <a:off x="838200" y="3857625"/>
            <a:ext cx="10515600" cy="2520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Baselines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Pure H/W implementation</a:t>
            </a:r>
          </a:p>
          <a:p>
            <a:pPr lvl="1" marL="914400" indent="-457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eXcite-based Hardware, Legup-based Hardware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Pure Software</a:t>
            </a: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Hybrid implementation: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Legup-based Software &amp; Hardware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0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Title 1"/>
          <p:cNvSpPr txBox="1"/>
          <p:nvPr>
            <p:ph type="title"/>
          </p:nvPr>
        </p:nvSpPr>
        <p:spPr>
          <a:xfrm>
            <a:off x="838199" y="110634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Evaluations: Execution Time</a:t>
            </a:r>
          </a:p>
        </p:txBody>
      </p:sp>
      <p:sp>
        <p:nvSpPr>
          <p:cNvPr id="708" name="Straight Connector 4"/>
          <p:cNvSpPr/>
          <p:nvPr/>
        </p:nvSpPr>
        <p:spPr>
          <a:xfrm flipV="1">
            <a:off x="567557" y="1365857"/>
            <a:ext cx="11056886" cy="42043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aphicFrame>
        <p:nvGraphicFramePr>
          <p:cNvPr id="709" name="Table"/>
          <p:cNvGraphicFramePr/>
          <p:nvPr/>
        </p:nvGraphicFramePr>
        <p:xfrm>
          <a:off x="702088" y="2946400"/>
          <a:ext cx="4310823" cy="3152676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2155411"/>
                <a:gridCol w="2155411"/>
              </a:tblGrid>
              <a:tr h="63053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Benchmark</a:t>
                      </a:r>
                    </a:p>
                  </a:txBody>
                  <a:tcPr marL="0" marR="0" marT="0" marB="0" anchor="ctr" anchorCtr="0" horzOverflow="overflow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Pure SW</a:t>
                      </a:r>
                    </a:p>
                  </a:txBody>
                  <a:tcPr marL="0" marR="0" marT="0" marB="0" anchor="ctr" anchorCtr="0" horzOverflow="overflow">
                    <a:solidFill>
                      <a:srgbClr val="4472C4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Dfadd</a:t>
                      </a:r>
                    </a:p>
                  </a:txBody>
                  <a:tcPr marL="0" marR="0" marT="0" marB="0" anchor="ctr" anchorCtr="0" horzOverflow="overflow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</a:t>
                      </a:r>
                    </a:p>
                  </a:txBody>
                  <a:tcPr marL="0" marR="0" marT="0" marB="0" anchor="ctr" anchorCtr="0" horzOverflow="overflow">
                    <a:solidFill>
                      <a:srgbClr val="CDD4EA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Motion</a:t>
                      </a:r>
                    </a:p>
                  </a:txBody>
                  <a:tcPr marL="0" marR="0" marT="0" marB="0" anchor="ctr" anchorCtr="0" horzOverflow="overflow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495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BF5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Gsm</a:t>
                      </a:r>
                    </a:p>
                  </a:txBody>
                  <a:tcPr marL="0" marR="0" marT="0" marB="0" anchor="ctr" anchorCtr="0" horzOverflow="overflow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CDD4EA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JPEG decoder</a:t>
                      </a:r>
                    </a:p>
                  </a:txBody>
                  <a:tcPr marL="0" marR="0" marT="0" marB="0" anchor="ctr" anchorCtr="0" horzOverflow="overflow"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401328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8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0" name="Table"/>
          <p:cNvGraphicFramePr/>
          <p:nvPr/>
        </p:nvGraphicFramePr>
        <p:xfrm>
          <a:off x="7179088" y="2946400"/>
          <a:ext cx="4310823" cy="315267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55411"/>
                <a:gridCol w="2155411"/>
              </a:tblGrid>
              <a:tr h="63053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eXCite</a:t>
                      </a:r>
                    </a:p>
                  </a:txBody>
                  <a:tcPr marL="0" marR="0" marT="0" marB="0" anchor="ctr" anchorCtr="0" horzOverflow="overflow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Legup</a:t>
                      </a:r>
                    </a:p>
                  </a:txBody>
                  <a:tcPr marL="0" marR="0" marT="0" marB="0" anchor="ctr" anchorCtr="0" horzOverflow="overflow">
                    <a:solidFill>
                      <a:srgbClr val="000000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0" marR="0" marT="0" marB="0" anchor="ctr" anchorCtr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</a:p>
                  </a:txBody>
                  <a:tcPr marL="0" marR="0" marT="0" marB="0" anchor="ctr" anchorCtr="0" horzOverflow="overflow">
                    <a:solidFill>
                      <a:srgbClr val="CACACA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6E6E6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</a:t>
                      </a:r>
                    </a:p>
                  </a:txBody>
                  <a:tcPr marL="0" marR="0" marT="0" marB="0" anchor="ctr" anchorCtr="0" horzOverflow="overflow">
                    <a:solidFill>
                      <a:srgbClr val="CACACA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143358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124475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1" name="Table"/>
          <p:cNvGraphicFramePr/>
          <p:nvPr/>
        </p:nvGraphicFramePr>
        <p:xfrm>
          <a:off x="5012911" y="2946400"/>
          <a:ext cx="2155412" cy="315267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155411"/>
              </a:tblGrid>
              <a:tr h="630535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Legup-based Hybrid</a:t>
                      </a:r>
                    </a:p>
                  </a:txBody>
                  <a:tcPr marL="0" marR="0" marT="0" marB="0" anchor="ctr" anchorCtr="0" horzOverflow="overflow">
                    <a:solidFill>
                      <a:srgbClr val="70AD47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4E2CE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BF1E8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303</a:t>
                      </a:r>
                    </a:p>
                  </a:txBody>
                  <a:tcPr marL="0" marR="0" marT="0" marB="0" anchor="ctr" anchorCtr="0" horzOverflow="overflow">
                    <a:solidFill>
                      <a:srgbClr val="D4E2CE"/>
                    </a:solidFill>
                  </a:tcPr>
                </a:tc>
              </a:tr>
              <a:tr h="63053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342511</a:t>
                      </a:r>
                    </a:p>
                  </a:txBody>
                  <a:tcPr marL="0" marR="0" marT="0" marB="0" anchor="ctr" anchorCtr="0" horzOverflow="overflow"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sp>
        <p:nvSpPr>
          <p:cNvPr id="712" name="SW + HW"/>
          <p:cNvSpPr txBox="1"/>
          <p:nvPr/>
        </p:nvSpPr>
        <p:spPr>
          <a:xfrm>
            <a:off x="5484452" y="6221729"/>
            <a:ext cx="1289679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2200">
                <a:solidFill>
                  <a:srgbClr val="70AD47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SW + HW</a:t>
            </a:r>
          </a:p>
        </p:txBody>
      </p:sp>
      <p:sp>
        <p:nvSpPr>
          <p:cNvPr id="713" name="Pure HW"/>
          <p:cNvSpPr txBox="1"/>
          <p:nvPr/>
        </p:nvSpPr>
        <p:spPr>
          <a:xfrm>
            <a:off x="8745184" y="6221729"/>
            <a:ext cx="1171262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2200"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Pure HW</a:t>
            </a:r>
          </a:p>
        </p:txBody>
      </p:sp>
      <p:sp>
        <p:nvSpPr>
          <p:cNvPr id="714" name="Pure SW"/>
          <p:cNvSpPr txBox="1"/>
          <p:nvPr/>
        </p:nvSpPr>
        <p:spPr>
          <a:xfrm>
            <a:off x="3312752" y="6221729"/>
            <a:ext cx="1092135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i="1" sz="2200">
                <a:solidFill>
                  <a:srgbClr val="5B9BD5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/>
            <a:r>
              <a:t>Pure SW</a:t>
            </a:r>
          </a:p>
        </p:txBody>
      </p:sp>
      <p:sp>
        <p:nvSpPr>
          <p:cNvPr id="715" name="Content Placeholder 2"/>
          <p:cNvSpPr txBox="1"/>
          <p:nvPr>
            <p:ph type="body" sz="half" idx="1"/>
          </p:nvPr>
        </p:nvSpPr>
        <p:spPr>
          <a:xfrm>
            <a:off x="838200" y="1825625"/>
            <a:ext cx="10515600" cy="2067473"/>
          </a:xfrm>
          <a:prstGeom prst="rect">
            <a:avLst/>
          </a:prstGeom>
        </p:spPr>
        <p:txBody>
          <a:bodyPr/>
          <a:lstStyle/>
          <a:p>
            <a:pPr marL="280735" indent="-280735"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Pure HW implementation outperforms SW</a:t>
            </a:r>
          </a:p>
          <a:p>
            <a:pPr marL="280735" indent="-280735"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Legup is comparable to eXCite</a:t>
            </a:r>
          </a:p>
        </p:txBody>
      </p:sp>
      <p:sp>
        <p:nvSpPr>
          <p:cNvPr id="716" name="Rounded Rectangle"/>
          <p:cNvSpPr/>
          <p:nvPr/>
        </p:nvSpPr>
        <p:spPr>
          <a:xfrm>
            <a:off x="2730500" y="3549339"/>
            <a:ext cx="8835777" cy="762448"/>
          </a:xfrm>
          <a:prstGeom prst="roundRect">
            <a:avLst>
              <a:gd name="adj" fmla="val 24985"/>
            </a:avLst>
          </a:prstGeom>
          <a:ln w="63500">
            <a:solidFill>
              <a:srgbClr val="ED003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13" grpId="2"/>
      <p:bldP build="whole" bldLvl="1" animBg="1" rev="0" advAuto="0" spid="710" grpId="1"/>
      <p:bldP build="whole" bldLvl="1" animBg="1" rev="0" advAuto="0" spid="716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Title 1"/>
          <p:cNvSpPr txBox="1"/>
          <p:nvPr>
            <p:ph type="title"/>
          </p:nvPr>
        </p:nvSpPr>
        <p:spPr>
          <a:xfrm>
            <a:off x="838199" y="110634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Evaluations: Execution Time &amp; Area</a:t>
            </a:r>
          </a:p>
        </p:txBody>
      </p:sp>
      <p:sp>
        <p:nvSpPr>
          <p:cNvPr id="719" name="Straight Connector 4"/>
          <p:cNvSpPr/>
          <p:nvPr/>
        </p:nvSpPr>
        <p:spPr>
          <a:xfrm flipV="1">
            <a:off x="567557" y="1365857"/>
            <a:ext cx="11056886" cy="42043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1932" y="1858429"/>
            <a:ext cx="6046504" cy="4275242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Content Placeholder 2"/>
          <p:cNvSpPr txBox="1"/>
          <p:nvPr>
            <p:ph type="body" sz="half" idx="1"/>
          </p:nvPr>
        </p:nvSpPr>
        <p:spPr>
          <a:xfrm>
            <a:off x="838200" y="1825625"/>
            <a:ext cx="4614218" cy="4627961"/>
          </a:xfrm>
          <a:prstGeom prst="rect">
            <a:avLst/>
          </a:prstGeom>
        </p:spPr>
        <p:txBody>
          <a:bodyPr/>
          <a:lstStyle/>
          <a:p>
            <a:pPr marL="280735" indent="-280735">
              <a:lnSpc>
                <a:spcPct val="100000"/>
              </a:lnSpc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Two SW-HW hybrids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H1: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offload the </a:t>
            </a:r>
            <a:r>
              <a:rPr>
                <a:solidFill>
                  <a:srgbClr val="ED7D31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most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 comp-utation intensive function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H2: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offload the </a:t>
            </a:r>
            <a:r>
              <a:rPr>
                <a:solidFill>
                  <a:srgbClr val="ED7D31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2nd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 most computation intensive func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 marL="280735" indent="-280735">
              <a:lnSpc>
                <a:spcPct val="100000"/>
              </a:lnSpc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Less </a:t>
            </a:r>
            <a:r>
              <a:rPr>
                <a:solidFill>
                  <a:srgbClr val="ED7D31"/>
                </a:solidFill>
              </a:rPr>
              <a:t>execution time</a:t>
            </a:r>
            <a:r>
              <a:t> with more HW implementations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Legup ~ eXCite</a:t>
            </a:r>
          </a:p>
        </p:txBody>
      </p:sp>
      <p:sp>
        <p:nvSpPr>
          <p:cNvPr id="722" name="SW"/>
          <p:cNvSpPr txBox="1"/>
          <p:nvPr/>
        </p:nvSpPr>
        <p:spPr>
          <a:xfrm>
            <a:off x="6830183" y="6043929"/>
            <a:ext cx="4088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SW</a:t>
            </a:r>
          </a:p>
        </p:txBody>
      </p:sp>
      <p:sp>
        <p:nvSpPr>
          <p:cNvPr id="723" name="Legup"/>
          <p:cNvSpPr txBox="1"/>
          <p:nvPr/>
        </p:nvSpPr>
        <p:spPr>
          <a:xfrm>
            <a:off x="8812945" y="6043929"/>
            <a:ext cx="71158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Legup</a:t>
            </a:r>
          </a:p>
        </p:txBody>
      </p:sp>
      <p:sp>
        <p:nvSpPr>
          <p:cNvPr id="724" name="eXCite"/>
          <p:cNvSpPr txBox="1"/>
          <p:nvPr/>
        </p:nvSpPr>
        <p:spPr>
          <a:xfrm>
            <a:off x="9509883" y="6043929"/>
            <a:ext cx="77330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eXCite</a:t>
            </a:r>
          </a:p>
        </p:txBody>
      </p:sp>
      <p:sp>
        <p:nvSpPr>
          <p:cNvPr id="725" name="H2"/>
          <p:cNvSpPr txBox="1"/>
          <p:nvPr/>
        </p:nvSpPr>
        <p:spPr>
          <a:xfrm>
            <a:off x="7600491" y="6043929"/>
            <a:ext cx="37359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H2</a:t>
            </a:r>
          </a:p>
        </p:txBody>
      </p:sp>
      <p:sp>
        <p:nvSpPr>
          <p:cNvPr id="726" name="H1"/>
          <p:cNvSpPr txBox="1"/>
          <p:nvPr/>
        </p:nvSpPr>
        <p:spPr>
          <a:xfrm>
            <a:off x="8225769" y="6043929"/>
            <a:ext cx="37359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H1</a:t>
            </a:r>
          </a:p>
        </p:txBody>
      </p:sp>
      <p:sp>
        <p:nvSpPr>
          <p:cNvPr id="727" name="Rounded Rectangle"/>
          <p:cNvSpPr/>
          <p:nvPr/>
        </p:nvSpPr>
        <p:spPr>
          <a:xfrm>
            <a:off x="8933408" y="4123680"/>
            <a:ext cx="470656" cy="1959670"/>
          </a:xfrm>
          <a:prstGeom prst="roundRect">
            <a:avLst>
              <a:gd name="adj" fmla="val 31608"/>
            </a:avLst>
          </a:prstGeom>
          <a:ln w="50800">
            <a:solidFill>
              <a:srgbClr val="ED7D31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Title 1"/>
          <p:cNvSpPr txBox="1"/>
          <p:nvPr>
            <p:ph type="title"/>
          </p:nvPr>
        </p:nvSpPr>
        <p:spPr>
          <a:xfrm>
            <a:off x="838199" y="110634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Evaluations: Energy Cost</a:t>
            </a:r>
          </a:p>
        </p:txBody>
      </p:sp>
      <p:sp>
        <p:nvSpPr>
          <p:cNvPr id="730" name="Straight Connector 4"/>
          <p:cNvSpPr/>
          <p:nvPr/>
        </p:nvSpPr>
        <p:spPr>
          <a:xfrm flipV="1">
            <a:off x="567557" y="1365857"/>
            <a:ext cx="11056886" cy="42043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7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85519" y="1861342"/>
            <a:ext cx="6045202" cy="4279903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W"/>
          <p:cNvSpPr txBox="1"/>
          <p:nvPr/>
        </p:nvSpPr>
        <p:spPr>
          <a:xfrm>
            <a:off x="7322891" y="6069329"/>
            <a:ext cx="408864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SW</a:t>
            </a:r>
          </a:p>
        </p:txBody>
      </p:sp>
      <p:sp>
        <p:nvSpPr>
          <p:cNvPr id="733" name="Legup"/>
          <p:cNvSpPr txBox="1"/>
          <p:nvPr/>
        </p:nvSpPr>
        <p:spPr>
          <a:xfrm>
            <a:off x="9803545" y="6069329"/>
            <a:ext cx="711581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Legup</a:t>
            </a:r>
          </a:p>
        </p:txBody>
      </p:sp>
      <p:sp>
        <p:nvSpPr>
          <p:cNvPr id="734" name="eXCite"/>
          <p:cNvSpPr txBox="1"/>
          <p:nvPr/>
        </p:nvSpPr>
        <p:spPr>
          <a:xfrm>
            <a:off x="10729083" y="6069329"/>
            <a:ext cx="773307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eXCite</a:t>
            </a:r>
          </a:p>
        </p:txBody>
      </p:sp>
      <p:sp>
        <p:nvSpPr>
          <p:cNvPr id="735" name="H2"/>
          <p:cNvSpPr txBox="1"/>
          <p:nvPr/>
        </p:nvSpPr>
        <p:spPr>
          <a:xfrm>
            <a:off x="8182099" y="6069329"/>
            <a:ext cx="373593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H2</a:t>
            </a:r>
          </a:p>
        </p:txBody>
      </p:sp>
      <p:sp>
        <p:nvSpPr>
          <p:cNvPr id="736" name="H1"/>
          <p:cNvSpPr txBox="1"/>
          <p:nvPr/>
        </p:nvSpPr>
        <p:spPr>
          <a:xfrm>
            <a:off x="9119823" y="6069329"/>
            <a:ext cx="37359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H1</a:t>
            </a:r>
          </a:p>
        </p:txBody>
      </p:sp>
      <p:sp>
        <p:nvSpPr>
          <p:cNvPr id="737" name="Content Placeholder 2"/>
          <p:cNvSpPr txBox="1"/>
          <p:nvPr/>
        </p:nvSpPr>
        <p:spPr>
          <a:xfrm>
            <a:off x="838200" y="1828800"/>
            <a:ext cx="4614218" cy="462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marL="280735" indent="-280735">
              <a:spcBef>
                <a:spcPts val="1000"/>
              </a:spcBef>
              <a:buSzPct val="100000"/>
              <a:buChar char="•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Two SW-HW hybrids</a:t>
            </a:r>
          </a:p>
          <a:p>
            <a:pPr lvl="1" marL="661736" indent="-280735">
              <a:spcBef>
                <a:spcPts val="1000"/>
              </a:spcBef>
              <a:buSzPct val="100000"/>
              <a:buChar char="•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H1: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offload the </a:t>
            </a:r>
            <a:r>
              <a:rPr>
                <a:solidFill>
                  <a:srgbClr val="ED7D31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most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 comp-utation intensive function</a:t>
            </a:r>
          </a:p>
          <a:p>
            <a:pPr lvl="1" marL="661736" indent="-280735">
              <a:spcBef>
                <a:spcPts val="1000"/>
              </a:spcBef>
              <a:buSzPct val="100000"/>
              <a:buChar char="•"/>
              <a:defRPr sz="2600">
                <a:latin typeface="Gill Sans"/>
                <a:ea typeface="Gill Sans"/>
                <a:cs typeface="Gill Sans"/>
                <a:sym typeface="Gill Sans"/>
              </a:defRPr>
            </a:pPr>
            <a:r>
              <a:t>H2: 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offload the </a:t>
            </a:r>
            <a:r>
              <a:rPr>
                <a:solidFill>
                  <a:srgbClr val="ED7D31"/>
                </a:solidFill>
                <a:latin typeface="Gill Sans Light"/>
                <a:ea typeface="Gill Sans Light"/>
                <a:cs typeface="Gill Sans Light"/>
                <a:sym typeface="Gill Sans Light"/>
              </a:rPr>
              <a:t>2nd</a:t>
            </a:r>
            <a:r>
              <a:rPr>
                <a:latin typeface="Gill Sans Light"/>
                <a:ea typeface="Gill Sans Light"/>
                <a:cs typeface="Gill Sans Light"/>
                <a:sym typeface="Gill Sans Light"/>
              </a:rPr>
              <a:t> most computation intensive func</a:t>
            </a:r>
          </a:p>
          <a:p>
            <a:pPr lvl="1" marL="661736" indent="-280735">
              <a:spcBef>
                <a:spcPts val="1000"/>
              </a:spcBef>
              <a:buSzPct val="100000"/>
              <a:buChar char="•"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 marL="280735" indent="-280735">
              <a:spcBef>
                <a:spcPts val="1000"/>
              </a:spcBef>
              <a:buSzPct val="100000"/>
              <a:buChar char="•"/>
              <a:defRPr sz="2800">
                <a:latin typeface="Gill Sans"/>
                <a:ea typeface="Gill Sans"/>
                <a:cs typeface="Gill Sans"/>
                <a:sym typeface="Gill Sans"/>
              </a:defRPr>
            </a:pPr>
            <a:r>
              <a:t>Less </a:t>
            </a:r>
            <a:r>
              <a:rPr>
                <a:solidFill>
                  <a:srgbClr val="ED7D31"/>
                </a:solidFill>
              </a:rPr>
              <a:t>energy cost</a:t>
            </a:r>
            <a:r>
              <a:t> as more HW-based implementations</a:t>
            </a:r>
          </a:p>
          <a:p>
            <a:pPr lvl="1" marL="661736" indent="-280735">
              <a:spcBef>
                <a:spcPts val="1000"/>
              </a:spcBef>
              <a:buSzPct val="100000"/>
              <a:buChar char="•"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Legup ~ eXCite</a:t>
            </a:r>
          </a:p>
        </p:txBody>
      </p:sp>
      <p:sp>
        <p:nvSpPr>
          <p:cNvPr id="738" name="Straight Arrow Connector 2"/>
          <p:cNvSpPr/>
          <p:nvPr/>
        </p:nvSpPr>
        <p:spPr>
          <a:xfrm flipH="1">
            <a:off x="10188439" y="4708096"/>
            <a:ext cx="571462" cy="1000148"/>
          </a:xfrm>
          <a:prstGeom prst="line">
            <a:avLst/>
          </a:prstGeom>
          <a:ln w="28575">
            <a:solidFill>
              <a:srgbClr val="4A7EBB"/>
            </a:solidFill>
            <a:tailEnd type="triangle"/>
          </a:ln>
        </p:spPr>
        <p:txBody>
          <a:bodyPr lIns="45719" rIns="45719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9" name="TextBox 4"/>
          <p:cNvSpPr txBox="1"/>
          <p:nvPr/>
        </p:nvSpPr>
        <p:spPr>
          <a:xfrm>
            <a:off x="9705312" y="4065154"/>
            <a:ext cx="2286017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18x less energy than software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Title 1"/>
          <p:cNvSpPr txBox="1"/>
          <p:nvPr>
            <p:ph type="title"/>
          </p:nvPr>
        </p:nvSpPr>
        <p:spPr>
          <a:xfrm>
            <a:off x="838199" y="110634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Contribution &amp; Weakness</a:t>
            </a:r>
          </a:p>
        </p:txBody>
      </p:sp>
      <p:sp>
        <p:nvSpPr>
          <p:cNvPr id="742" name="Straight Connector 4"/>
          <p:cNvSpPr/>
          <p:nvPr/>
        </p:nvSpPr>
        <p:spPr>
          <a:xfrm flipV="1">
            <a:off x="567557" y="1365857"/>
            <a:ext cx="11056886" cy="42043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3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415136"/>
          </a:xfrm>
          <a:prstGeom prst="rect">
            <a:avLst/>
          </a:prstGeom>
        </p:spPr>
        <p:txBody>
          <a:bodyPr/>
          <a:lstStyle/>
          <a:p>
            <a:pPr marL="280735" indent="-280735">
              <a:lnSpc>
                <a:spcPct val="100000"/>
              </a:lnSpc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A powerful open source platform for HLS research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Great improvement for energy cost &amp; speed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Custom HLS passes add-on option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Domain-generalized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 marL="280735" indent="-280735">
              <a:lnSpc>
                <a:spcPct val="100000"/>
              </a:lnSpc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Weakness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Still limited support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Performance is decent, but not impressive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itle 1"/>
          <p:cNvSpPr txBox="1"/>
          <p:nvPr>
            <p:ph type="title"/>
          </p:nvPr>
        </p:nvSpPr>
        <p:spPr>
          <a:xfrm>
            <a:off x="838199" y="110634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Open questions</a:t>
            </a:r>
          </a:p>
        </p:txBody>
      </p:sp>
      <p:sp>
        <p:nvSpPr>
          <p:cNvPr id="746" name="Straight Connector 4"/>
          <p:cNvSpPr/>
          <p:nvPr/>
        </p:nvSpPr>
        <p:spPr>
          <a:xfrm flipV="1">
            <a:off x="567557" y="1365857"/>
            <a:ext cx="11056886" cy="42043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415136"/>
          </a:xfrm>
          <a:prstGeom prst="rect">
            <a:avLst/>
          </a:prstGeom>
        </p:spPr>
        <p:txBody>
          <a:bodyPr/>
          <a:lstStyle/>
          <a:p>
            <a:pPr marL="280735" indent="-280735">
              <a:lnSpc>
                <a:spcPct val="100000"/>
              </a:lnSpc>
              <a:buFontTx/>
              <a:defRPr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marL="280735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>
                <a:latin typeface="Gill Sans"/>
                <a:ea typeface="Gill Sans"/>
                <a:cs typeface="Gill Sans"/>
                <a:sym typeface="Gill Sans"/>
              </a:rPr>
              <a:t>Pure HW implementation is the best in evaluations</a:t>
            </a:r>
            <a:r>
              <a:t> 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Any concerns on this ?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Difficult to debug in HW</a:t>
            </a:r>
          </a:p>
          <a:p>
            <a:pPr lvl="1" marL="661736" indent="-280735">
              <a:lnSpc>
                <a:spcPct val="100000"/>
              </a:lnSpc>
              <a:buFontTx/>
              <a:defRPr sz="26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Performance-budget trade-off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Title 1"/>
          <p:cNvSpPr txBox="1"/>
          <p:nvPr>
            <p:ph type="title"/>
          </p:nvPr>
        </p:nvSpPr>
        <p:spPr>
          <a:xfrm>
            <a:off x="1193799" y="2766218"/>
            <a:ext cx="10515601" cy="132556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Thanks! Q&amp;A</a:t>
            </a:r>
          </a:p>
        </p:txBody>
      </p:sp>
      <p:sp>
        <p:nvSpPr>
          <p:cNvPr id="750" name="Straight Connector 4"/>
          <p:cNvSpPr/>
          <p:nvPr/>
        </p:nvSpPr>
        <p:spPr>
          <a:xfrm flipV="1">
            <a:off x="923157" y="4021441"/>
            <a:ext cx="11056886" cy="42043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CustomShape 1"/>
          <p:cNvSpPr txBox="1"/>
          <p:nvPr/>
        </p:nvSpPr>
        <p:spPr>
          <a:xfrm>
            <a:off x="838079" y="40988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Evaluation</a:t>
            </a:r>
          </a:p>
        </p:txBody>
      </p:sp>
      <p:sp>
        <p:nvSpPr>
          <p:cNvPr id="753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7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5800" y="1995839"/>
            <a:ext cx="10998721" cy="3811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 txBox="1"/>
          <p:nvPr/>
        </p:nvSpPr>
        <p:spPr>
          <a:xfrm>
            <a:off x="567719" y="654319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Issues</a:t>
            </a:r>
          </a:p>
        </p:txBody>
      </p:sp>
      <p:sp>
        <p:nvSpPr>
          <p:cNvPr id="403" name="CustomShape 2"/>
          <p:cNvSpPr txBox="1"/>
          <p:nvPr/>
        </p:nvSpPr>
        <p:spPr>
          <a:xfrm>
            <a:off x="567720" y="1550879"/>
            <a:ext cx="11055240" cy="316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Hardware design is difficult and skills are rare:</a:t>
            </a:r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Complex RTL codes</a:t>
            </a:r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Difficult to debug</a:t>
            </a:r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Costly</a:t>
            </a:r>
          </a:p>
          <a:p>
            <a:pPr>
              <a:spcBef>
                <a:spcPts val="1000"/>
              </a:spcBef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Unique Accelerator for a single application?</a:t>
            </a:r>
          </a:p>
        </p:txBody>
      </p:sp>
      <p:sp>
        <p:nvSpPr>
          <p:cNvPr id="404" name="Line 3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CustomShape 1"/>
          <p:cNvSpPr txBox="1"/>
          <p:nvPr/>
        </p:nvSpPr>
        <p:spPr>
          <a:xfrm>
            <a:off x="609479" y="585878"/>
            <a:ext cx="10970642" cy="518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pc="-1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Bipartite Matching</a:t>
            </a:r>
          </a:p>
        </p:txBody>
      </p:sp>
      <p:sp>
        <p:nvSpPr>
          <p:cNvPr id="757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58" name="CustomShape 3"/>
          <p:cNvSpPr txBox="1"/>
          <p:nvPr/>
        </p:nvSpPr>
        <p:spPr>
          <a:xfrm>
            <a:off x="838079" y="439704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b="1" spc="-10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How do you optimize the cost for the party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pic>
        <p:nvPicPr>
          <p:cNvPr id="75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1800" y="1990799"/>
            <a:ext cx="8567640" cy="2136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58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79" y="1963800"/>
            <a:ext cx="2531881" cy="1817641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CustomShape 1"/>
          <p:cNvSpPr txBox="1"/>
          <p:nvPr/>
        </p:nvSpPr>
        <p:spPr>
          <a:xfrm>
            <a:off x="609479" y="273599"/>
            <a:ext cx="109706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pc="-100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Hungarian Method for BP Subtract the smallest value in each row from the other values in the row:</a:t>
            </a:r>
          </a:p>
        </p:txBody>
      </p:sp>
      <p:sp>
        <p:nvSpPr>
          <p:cNvPr id="763" name="Line 2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64" name="CustomShape 3"/>
          <p:cNvSpPr txBox="1"/>
          <p:nvPr/>
        </p:nvSpPr>
        <p:spPr>
          <a:xfrm>
            <a:off x="646919" y="414432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b="1"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 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</p:txBody>
      </p:sp>
      <p:sp>
        <p:nvSpPr>
          <p:cNvPr id="765" name="CustomShape 4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1. Form an adjacency matrix.</a:t>
            </a:r>
            <a:endParaRPr spc="-1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64" grpId="1"/>
      <p:bldP build="whole" bldLvl="1" animBg="1" rev="0" advAuto="0" spid="765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79" y="1963800"/>
            <a:ext cx="2531881" cy="1817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9760" y="1949400"/>
            <a:ext cx="2484361" cy="1846080"/>
          </a:xfrm>
          <a:prstGeom prst="rect">
            <a:avLst/>
          </a:prstGeom>
          <a:ln w="12700">
            <a:miter lim="400000"/>
          </a:ln>
        </p:spPr>
      </p:pic>
      <p:sp>
        <p:nvSpPr>
          <p:cNvPr id="769" name="Line 1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70" name="CustomShape 2"/>
          <p:cNvSpPr/>
          <p:nvPr/>
        </p:nvSpPr>
        <p:spPr>
          <a:xfrm>
            <a:off x="3143160" y="2873519"/>
            <a:ext cx="874801" cy="3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71" name="CustomShape 4"/>
          <p:cNvSpPr txBox="1"/>
          <p:nvPr/>
        </p:nvSpPr>
        <p:spPr>
          <a:xfrm>
            <a:off x="761759" y="425880"/>
            <a:ext cx="109706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pc="-100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Hungarian Method for BP</a:t>
            </a:r>
          </a:p>
        </p:txBody>
      </p:sp>
      <p:sp>
        <p:nvSpPr>
          <p:cNvPr id="772" name="CustomShape 6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2. Subtract the smallest value in each row from the other values in the row.</a:t>
            </a:r>
            <a:endParaRPr spc="-1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72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79" y="1963800"/>
            <a:ext cx="2531881" cy="1817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9760" y="1949400"/>
            <a:ext cx="2484361" cy="1846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6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3079" y="1925640"/>
            <a:ext cx="2579401" cy="189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Line 1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78" name="CustomShape 2"/>
          <p:cNvSpPr/>
          <p:nvPr/>
        </p:nvSpPr>
        <p:spPr>
          <a:xfrm>
            <a:off x="3143160" y="2873519"/>
            <a:ext cx="874801" cy="3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79" name="CustomShape 3"/>
          <p:cNvSpPr/>
          <p:nvPr/>
        </p:nvSpPr>
        <p:spPr>
          <a:xfrm>
            <a:off x="6505560" y="2873519"/>
            <a:ext cx="1125361" cy="3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80" name="CustomShape 5"/>
          <p:cNvSpPr txBox="1"/>
          <p:nvPr/>
        </p:nvSpPr>
        <p:spPr>
          <a:xfrm>
            <a:off x="761759" y="425880"/>
            <a:ext cx="109706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pc="-100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Hungarian Method for BP</a:t>
            </a:r>
          </a:p>
        </p:txBody>
      </p:sp>
      <p:sp>
        <p:nvSpPr>
          <p:cNvPr id="781" name="CustomShape 7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3. Subtract the smallest value in each column from the other values in the column.</a:t>
            </a:r>
            <a:endParaRPr spc="-1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81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79" y="1963800"/>
            <a:ext cx="2531881" cy="1817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19760" y="1949400"/>
            <a:ext cx="2484361" cy="1846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5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33079" y="1992240"/>
            <a:ext cx="2455561" cy="1760400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Line 1"/>
          <p:cNvSpPr/>
          <p:nvPr/>
        </p:nvSpPr>
        <p:spPr>
          <a:xfrm flipV="1">
            <a:off x="567360" y="1365839"/>
            <a:ext cx="11057041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87" name="CustomShape 2"/>
          <p:cNvSpPr/>
          <p:nvPr/>
        </p:nvSpPr>
        <p:spPr>
          <a:xfrm>
            <a:off x="3143160" y="2873519"/>
            <a:ext cx="874801" cy="3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88" name="CustomShape 3"/>
          <p:cNvSpPr/>
          <p:nvPr/>
        </p:nvSpPr>
        <p:spPr>
          <a:xfrm>
            <a:off x="6505560" y="2873519"/>
            <a:ext cx="1125361" cy="3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89" name="CustomShape 5"/>
          <p:cNvSpPr txBox="1"/>
          <p:nvPr/>
        </p:nvSpPr>
        <p:spPr>
          <a:xfrm>
            <a:off x="761759" y="425880"/>
            <a:ext cx="109706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pc="-100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Hungarian Method for BP</a:t>
            </a:r>
          </a:p>
        </p:txBody>
      </p:sp>
      <p:sp>
        <p:nvSpPr>
          <p:cNvPr id="790" name="CustomShape 6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4. Draw lines through the rows and columns that have the 0 entries </a:t>
            </a:r>
            <a:endParaRPr spc="-1"/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   such that fewest possible lines are drawn.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Two lines drawn &amp; 2 &lt; 3, hence there is not yet the optimal no. of zeroes.</a:t>
            </a:r>
            <a:endParaRPr spc="-1"/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0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CustomShape 2"/>
          <p:cNvSpPr txBox="1"/>
          <p:nvPr/>
        </p:nvSpPr>
        <p:spPr>
          <a:xfrm>
            <a:off x="761759" y="425880"/>
            <a:ext cx="109706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pc="-100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Hungarian Method for BP</a:t>
            </a:r>
          </a:p>
        </p:txBody>
      </p:sp>
      <p:pic>
        <p:nvPicPr>
          <p:cNvPr id="7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79" y="1425959"/>
            <a:ext cx="2455561" cy="17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9279" y="1463400"/>
            <a:ext cx="2455561" cy="16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795" name="CustomShape 3"/>
          <p:cNvSpPr/>
          <p:nvPr/>
        </p:nvSpPr>
        <p:spPr>
          <a:xfrm>
            <a:off x="3066839" y="2307239"/>
            <a:ext cx="980281" cy="21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96" name="CustomShape 4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5. Find smallest entry not covered by any line.</a:t>
            </a:r>
            <a:endParaRPr spc="-1"/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   Subtract this from uncovered rows.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CustomShape 2"/>
          <p:cNvSpPr txBox="1"/>
          <p:nvPr/>
        </p:nvSpPr>
        <p:spPr>
          <a:xfrm>
            <a:off x="761759" y="425880"/>
            <a:ext cx="109706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pc="-100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Hungarian Method for BP</a:t>
            </a:r>
          </a:p>
        </p:txBody>
      </p:sp>
      <p:pic>
        <p:nvPicPr>
          <p:cNvPr id="79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79" y="1425959"/>
            <a:ext cx="2455561" cy="17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9279" y="1463400"/>
            <a:ext cx="2455561" cy="16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801" name="CustomShape 3"/>
          <p:cNvSpPr/>
          <p:nvPr/>
        </p:nvSpPr>
        <p:spPr>
          <a:xfrm>
            <a:off x="3066839" y="2307239"/>
            <a:ext cx="980281" cy="21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02" name="CustomShape 4"/>
          <p:cNvSpPr/>
          <p:nvPr/>
        </p:nvSpPr>
        <p:spPr>
          <a:xfrm flipV="1">
            <a:off x="6506640" y="2293560"/>
            <a:ext cx="1198441" cy="648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03" name="CustomShape 5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6. Add the same value to the covered columns.</a:t>
            </a:r>
          </a:p>
        </p:txBody>
      </p:sp>
      <p:pic>
        <p:nvPicPr>
          <p:cNvPr id="80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7239" y="1440720"/>
            <a:ext cx="2446201" cy="1722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CustomShape 2"/>
          <p:cNvSpPr txBox="1"/>
          <p:nvPr/>
        </p:nvSpPr>
        <p:spPr>
          <a:xfrm>
            <a:off x="761759" y="425880"/>
            <a:ext cx="109706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pc="-100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Hungarian Method for BP</a:t>
            </a:r>
          </a:p>
        </p:txBody>
      </p:sp>
      <p:pic>
        <p:nvPicPr>
          <p:cNvPr id="80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79" y="1425959"/>
            <a:ext cx="2455561" cy="17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9279" y="1463400"/>
            <a:ext cx="2455561" cy="16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809" name="CustomShape 3"/>
          <p:cNvSpPr/>
          <p:nvPr/>
        </p:nvSpPr>
        <p:spPr>
          <a:xfrm>
            <a:off x="3066839" y="2307239"/>
            <a:ext cx="980281" cy="21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10" name="CustomShape 4"/>
          <p:cNvSpPr/>
          <p:nvPr/>
        </p:nvSpPr>
        <p:spPr>
          <a:xfrm flipV="1">
            <a:off x="6506640" y="2293560"/>
            <a:ext cx="1198441" cy="648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11" name="CustomShape 5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7. Draw minimum lines through rows and columns of 0</a:t>
            </a:r>
          </a:p>
        </p:txBody>
      </p:sp>
      <p:pic>
        <p:nvPicPr>
          <p:cNvPr id="812" name="Picture 405" descr="Picture 40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65199" y="1418039"/>
            <a:ext cx="2474641" cy="176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11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CustomShape 2"/>
          <p:cNvSpPr txBox="1"/>
          <p:nvPr/>
        </p:nvSpPr>
        <p:spPr>
          <a:xfrm>
            <a:off x="761759" y="425880"/>
            <a:ext cx="109706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pc="-100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Hungarian Method for BP</a:t>
            </a:r>
          </a:p>
        </p:txBody>
      </p:sp>
      <p:pic>
        <p:nvPicPr>
          <p:cNvPr id="8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79" y="1425959"/>
            <a:ext cx="2455561" cy="17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9279" y="1463400"/>
            <a:ext cx="2455561" cy="16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7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6879" y="3538439"/>
            <a:ext cx="2503441" cy="1779481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CustomShape 3"/>
          <p:cNvSpPr/>
          <p:nvPr/>
        </p:nvSpPr>
        <p:spPr>
          <a:xfrm>
            <a:off x="3066839" y="2307239"/>
            <a:ext cx="980281" cy="21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19" name="CustomShape 4"/>
          <p:cNvSpPr/>
          <p:nvPr/>
        </p:nvSpPr>
        <p:spPr>
          <a:xfrm flipV="1">
            <a:off x="6506640" y="2301480"/>
            <a:ext cx="1198441" cy="648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20" name="CustomShape 5"/>
          <p:cNvSpPr/>
          <p:nvPr/>
        </p:nvSpPr>
        <p:spPr>
          <a:xfrm>
            <a:off x="8930879" y="3164759"/>
            <a:ext cx="361" cy="39528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821" name="Picture 414" descr="Picture 41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65199" y="1418039"/>
            <a:ext cx="2474641" cy="1760401"/>
          </a:xfrm>
          <a:prstGeom prst="rect">
            <a:avLst/>
          </a:prstGeom>
          <a:ln w="12700">
            <a:miter lim="400000"/>
          </a:ln>
        </p:spPr>
      </p:pic>
      <p:sp>
        <p:nvSpPr>
          <p:cNvPr id="822" name="CustomShape 6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8. 3 lines, so done.</a:t>
            </a:r>
            <a:endParaRPr spc="-1"/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   </a:t>
            </a:r>
            <a:endParaRPr spc="-1"/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    Assignments are where only 1 zero per row and column</a:t>
            </a:r>
            <a:endParaRPr spc="-1"/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    Is a part of assignment.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CustomShape 2"/>
          <p:cNvSpPr txBox="1"/>
          <p:nvPr/>
        </p:nvSpPr>
        <p:spPr>
          <a:xfrm>
            <a:off x="761759" y="425880"/>
            <a:ext cx="1097064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spc="-100" sz="3600">
                <a:uFill>
                  <a:solidFill>
                    <a:srgbClr val="FFFFFF"/>
                  </a:solidFill>
                </a:uFill>
              </a:defRPr>
            </a:lvl1pPr>
          </a:lstStyle>
          <a:p>
            <a:pPr/>
            <a:r>
              <a:t>Binding: Hungarian Method for BP</a:t>
            </a:r>
          </a:p>
        </p:txBody>
      </p:sp>
      <p:pic>
        <p:nvPicPr>
          <p:cNvPr id="82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479" y="1425959"/>
            <a:ext cx="2455561" cy="1760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49279" y="1463400"/>
            <a:ext cx="2455561" cy="16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6879" y="1440720"/>
            <a:ext cx="2446201" cy="1722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Picture 8" descr="Picture 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06879" y="3538439"/>
            <a:ext cx="2503441" cy="1779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9" name="Picture 10" descr="Picture 1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49279" y="3561839"/>
            <a:ext cx="2417401" cy="1741322"/>
          </a:xfrm>
          <a:prstGeom prst="rect">
            <a:avLst/>
          </a:prstGeom>
          <a:ln w="12700">
            <a:miter lim="400000"/>
          </a:ln>
        </p:spPr>
      </p:pic>
      <p:sp>
        <p:nvSpPr>
          <p:cNvPr id="830" name="CustomShape 3"/>
          <p:cNvSpPr/>
          <p:nvPr/>
        </p:nvSpPr>
        <p:spPr>
          <a:xfrm>
            <a:off x="3066839" y="2307239"/>
            <a:ext cx="980281" cy="216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31" name="CustomShape 4"/>
          <p:cNvSpPr/>
          <p:nvPr/>
        </p:nvSpPr>
        <p:spPr>
          <a:xfrm flipV="1">
            <a:off x="6506640" y="2301480"/>
            <a:ext cx="1198441" cy="648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32" name="CustomShape 5"/>
          <p:cNvSpPr/>
          <p:nvPr/>
        </p:nvSpPr>
        <p:spPr>
          <a:xfrm>
            <a:off x="8930879" y="3164759"/>
            <a:ext cx="361" cy="39528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33" name="CustomShape 6"/>
          <p:cNvSpPr/>
          <p:nvPr/>
        </p:nvSpPr>
        <p:spPr>
          <a:xfrm flipH="1">
            <a:off x="6466320" y="4429080"/>
            <a:ext cx="1236601" cy="2521"/>
          </a:xfrm>
          <a:prstGeom prst="line">
            <a:avLst/>
          </a:prstGeom>
          <a:ln w="2556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834" name="CustomShape 7"/>
          <p:cNvSpPr txBox="1"/>
          <p:nvPr/>
        </p:nvSpPr>
        <p:spPr>
          <a:xfrm>
            <a:off x="838079" y="4041000"/>
            <a:ext cx="10975682" cy="492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9. Replace original values.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 txBox="1"/>
          <p:nvPr/>
        </p:nvSpPr>
        <p:spPr>
          <a:xfrm>
            <a:off x="678959" y="57240"/>
            <a:ext cx="10513802" cy="1323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normAutofit fontScale="100000" lnSpcReduction="0"/>
          </a:bodyPr>
          <a:lstStyle>
            <a:lvl1pPr>
              <a:lnSpc>
                <a:spcPct val="90000"/>
              </a:lnSpc>
              <a:defRPr spc="-100" sz="4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Application-Specific Accelerator with FPGA </a:t>
            </a:r>
          </a:p>
        </p:txBody>
      </p:sp>
      <p:sp>
        <p:nvSpPr>
          <p:cNvPr id="407" name="CustomShape 2"/>
          <p:cNvSpPr txBox="1"/>
          <p:nvPr/>
        </p:nvSpPr>
        <p:spPr>
          <a:xfrm>
            <a:off x="606960" y="1382759"/>
            <a:ext cx="10976400" cy="5218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normAutofit fontScale="100000" lnSpcReduction="0"/>
          </a:bodyPr>
          <a:lstStyle/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Only provides primitive building blocks for computation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Register, add/mul, memories, boolean operations and connections</a:t>
            </a:r>
            <a:endParaRPr spc="-1"/>
          </a:p>
          <a:p>
            <a:pPr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Build application-specific accelerator from primitives building blocks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Interconnection between primitive functional units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Timing of data movement between primitive functional units </a:t>
            </a:r>
            <a:endParaRPr spc="-1"/>
          </a:p>
          <a:p>
            <a:pPr>
              <a:defRPr spc="-1" sz="2800">
                <a:uFill>
                  <a:solidFill>
                    <a:srgbClr val="FFFFFF"/>
                  </a:solidFill>
                </a:uFill>
              </a:defRPr>
            </a:pPr>
          </a:p>
          <a:p>
            <a:pPr marL="228600" indent="-226799"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defRPr spc="-100" sz="2800">
                <a:uFill>
                  <a:solidFill>
                    <a:srgbClr val="FFFFFF"/>
                  </a:solidFill>
                </a:uFill>
                <a:latin typeface="Gill Sans"/>
                <a:ea typeface="Gill Sans"/>
                <a:cs typeface="Gill Sans"/>
                <a:sym typeface="Gill Sans"/>
              </a:defRPr>
            </a:pPr>
            <a:r>
              <a:t>Opportunities for optimizations for a specific application</a:t>
            </a:r>
            <a:endParaRPr spc="-1"/>
          </a:p>
          <a:p>
            <a:pPr lvl="1" marL="723959" indent="-264959">
              <a:spcBef>
                <a:spcPts val="1000"/>
              </a:spcBef>
              <a:buClr>
                <a:srgbClr val="000000"/>
              </a:buClr>
              <a:buSzPct val="100000"/>
              <a:buFont typeface="Courier New"/>
              <a:buChar char="o"/>
              <a:defRPr spc="-100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Maximizing efficiency while throwing away redundancy </a:t>
            </a:r>
          </a:p>
        </p:txBody>
      </p:sp>
      <p:sp>
        <p:nvSpPr>
          <p:cNvPr id="408" name="Line 3"/>
          <p:cNvSpPr/>
          <p:nvPr/>
        </p:nvSpPr>
        <p:spPr>
          <a:xfrm flipV="1">
            <a:off x="678959" y="1060920"/>
            <a:ext cx="11056682" cy="4176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 txBox="1"/>
          <p:nvPr/>
        </p:nvSpPr>
        <p:spPr>
          <a:xfrm>
            <a:off x="438840" y="209520"/>
            <a:ext cx="11268720" cy="11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normAutofit fontScale="100000" lnSpcReduction="0"/>
          </a:bodyPr>
          <a:lstStyle>
            <a:lvl1pPr>
              <a:defRPr spc="-100" sz="39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Performance/Power at different levels of specialization</a:t>
            </a:r>
          </a:p>
        </p:txBody>
      </p:sp>
      <p:pic>
        <p:nvPicPr>
          <p:cNvPr id="413" name="Content Placeholder 7" descr="Content Placeholder 7"/>
          <p:cNvPicPr>
            <a:picLocks noChangeAspect="1"/>
          </p:cNvPicPr>
          <p:nvPr/>
        </p:nvPicPr>
        <p:blipFill>
          <a:blip r:embed="rId3">
            <a:extLst/>
          </a:blip>
          <a:srcRect l="6643" t="5552" r="7607" b="0"/>
          <a:stretch>
            <a:fillRect/>
          </a:stretch>
        </p:blipFill>
        <p:spPr>
          <a:xfrm>
            <a:off x="1149119" y="1454399"/>
            <a:ext cx="9388801" cy="4739761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CustomShape 2"/>
          <p:cNvSpPr/>
          <p:nvPr/>
        </p:nvSpPr>
        <p:spPr>
          <a:xfrm>
            <a:off x="1255680" y="4291919"/>
            <a:ext cx="772921" cy="48096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5" name="CustomShape 3"/>
          <p:cNvSpPr txBox="1"/>
          <p:nvPr/>
        </p:nvSpPr>
        <p:spPr>
          <a:xfrm>
            <a:off x="414719" y="4631399"/>
            <a:ext cx="772543" cy="4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CPU</a:t>
            </a:r>
          </a:p>
        </p:txBody>
      </p:sp>
      <p:sp>
        <p:nvSpPr>
          <p:cNvPr id="416" name="CustomShape 4"/>
          <p:cNvSpPr txBox="1"/>
          <p:nvPr/>
        </p:nvSpPr>
        <p:spPr>
          <a:xfrm>
            <a:off x="6468119" y="1776600"/>
            <a:ext cx="932158" cy="4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FPGA</a:t>
            </a:r>
          </a:p>
        </p:txBody>
      </p:sp>
      <p:sp>
        <p:nvSpPr>
          <p:cNvPr id="417" name="CustomShape 5"/>
          <p:cNvSpPr/>
          <p:nvPr/>
        </p:nvSpPr>
        <p:spPr>
          <a:xfrm rot="8889600">
            <a:off x="7655400" y="1731599"/>
            <a:ext cx="823681" cy="6746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8" name="CustomShape 6"/>
          <p:cNvSpPr/>
          <p:nvPr/>
        </p:nvSpPr>
        <p:spPr>
          <a:xfrm rot="16200000">
            <a:off x="8693280" y="3094920"/>
            <a:ext cx="823681" cy="67464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19" name="CustomShape 7"/>
          <p:cNvSpPr txBox="1"/>
          <p:nvPr/>
        </p:nvSpPr>
        <p:spPr>
          <a:xfrm>
            <a:off x="7293691" y="3908519"/>
            <a:ext cx="2946777" cy="90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/>
          <a:p>
            <a:pPr algn="ctr"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ASIC</a:t>
            </a:r>
          </a:p>
          <a:p>
            <a:pPr algn="ctr"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(not programmable)</a:t>
            </a:r>
          </a:p>
        </p:txBody>
      </p:sp>
      <p:sp>
        <p:nvSpPr>
          <p:cNvPr id="420" name="CustomShape 8"/>
          <p:cNvSpPr txBox="1"/>
          <p:nvPr/>
        </p:nvSpPr>
        <p:spPr>
          <a:xfrm>
            <a:off x="3977640" y="4460040"/>
            <a:ext cx="787648" cy="49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 sz="28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GPU</a:t>
            </a:r>
          </a:p>
        </p:txBody>
      </p:sp>
      <p:sp>
        <p:nvSpPr>
          <p:cNvPr id="421" name="CustomShape 9"/>
          <p:cNvSpPr/>
          <p:nvPr/>
        </p:nvSpPr>
        <p:spPr>
          <a:xfrm rot="10800000">
            <a:off x="3997784" y="4891360"/>
            <a:ext cx="747361" cy="544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3CCCC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422" name="CustomShape 10"/>
          <p:cNvSpPr txBox="1"/>
          <p:nvPr/>
        </p:nvSpPr>
        <p:spPr>
          <a:xfrm>
            <a:off x="368279" y="6297479"/>
            <a:ext cx="7756922" cy="42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 sz="11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https://en.bitcoin.it/wiki/Non-specialized_hardware_comparison</a:t>
            </a:r>
          </a:p>
          <a:p>
            <a:pPr>
              <a:defRPr spc="-1" sz="11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https://en.bitcoin.it/wiki/Mining_hardware_comparison</a:t>
            </a:r>
          </a:p>
        </p:txBody>
      </p:sp>
      <p:sp>
        <p:nvSpPr>
          <p:cNvPr id="423" name="Line 11"/>
          <p:cNvSpPr/>
          <p:nvPr/>
        </p:nvSpPr>
        <p:spPr>
          <a:xfrm flipV="1">
            <a:off x="434880" y="1036079"/>
            <a:ext cx="11057041" cy="4212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Content Placeholder 10"/>
          <p:cNvSpPr txBox="1"/>
          <p:nvPr>
            <p:ph type="body" idx="1"/>
          </p:nvPr>
        </p:nvSpPr>
        <p:spPr>
          <a:xfrm>
            <a:off x="838200" y="1456907"/>
            <a:ext cx="10515600" cy="503597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64799"/>
              </a:lnSpc>
              <a:defRPr sz="23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Require tremendous efforts</a:t>
            </a:r>
          </a:p>
          <a:p>
            <a:pPr>
              <a:lnSpc>
                <a:spcPct val="64799"/>
              </a:lnSpc>
              <a:defRPr sz="23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Extensive knowledge of digital circuit design</a:t>
            </a:r>
          </a:p>
          <a:p>
            <a:pPr>
              <a:lnSpc>
                <a:spcPct val="64799"/>
              </a:lnSpc>
              <a:defRPr sz="2300"/>
            </a:pPr>
          </a:p>
          <a:p>
            <a:pPr>
              <a:lnSpc>
                <a:spcPct val="64799"/>
              </a:lnSpc>
              <a:defRPr sz="2300"/>
            </a:pPr>
          </a:p>
          <a:p>
            <a:pPr>
              <a:lnSpc>
                <a:spcPct val="64799"/>
              </a:lnSpc>
              <a:defRPr sz="2300"/>
            </a:pPr>
          </a:p>
          <a:p>
            <a:pPr>
              <a:lnSpc>
                <a:spcPct val="64799"/>
              </a:lnSpc>
              <a:defRPr sz="2300"/>
            </a:pPr>
          </a:p>
          <a:p>
            <a:pPr>
              <a:lnSpc>
                <a:spcPct val="64799"/>
              </a:lnSpc>
              <a:defRPr sz="2300"/>
            </a:pPr>
          </a:p>
          <a:p>
            <a:pPr>
              <a:lnSpc>
                <a:spcPct val="64799"/>
              </a:lnSpc>
              <a:defRPr sz="2300"/>
            </a:pPr>
          </a:p>
          <a:p>
            <a:pPr>
              <a:lnSpc>
                <a:spcPct val="64799"/>
              </a:lnSpc>
              <a:defRPr sz="2300"/>
            </a:pPr>
          </a:p>
          <a:p>
            <a:pPr marL="0" indent="0">
              <a:lnSpc>
                <a:spcPct val="64799"/>
              </a:lnSpc>
              <a:buSzTx/>
              <a:buNone/>
              <a:defRPr sz="2300"/>
            </a:pPr>
          </a:p>
          <a:p>
            <a:pPr>
              <a:lnSpc>
                <a:spcPct val="64799"/>
              </a:lnSpc>
              <a:defRPr sz="2300"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lnSpc>
                <a:spcPct val="64799"/>
              </a:lnSpc>
              <a:defRPr sz="23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The potential of FPGAs is not easily accessible by common software engineers</a:t>
            </a:r>
          </a:p>
          <a:p>
            <a:pPr>
              <a:lnSpc>
                <a:spcPct val="64799"/>
              </a:lnSpc>
              <a:defRPr sz="2300"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lnSpc>
                <a:spcPct val="64799"/>
              </a:lnSpc>
              <a:defRPr sz="23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Solution? - High Level Synthesis (HLS) frameworks</a:t>
            </a:r>
          </a:p>
        </p:txBody>
      </p:sp>
      <p:pic>
        <p:nvPicPr>
          <p:cNvPr id="42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59927" y="1485887"/>
            <a:ext cx="4572003" cy="3429002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Title 2"/>
          <p:cNvSpPr txBox="1"/>
          <p:nvPr>
            <p:ph type="title"/>
          </p:nvPr>
        </p:nvSpPr>
        <p:spPr>
          <a:xfrm>
            <a:off x="838197" y="365124"/>
            <a:ext cx="10900723" cy="98026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Challenges of promoting FPGAs among software engineers</a:t>
            </a:r>
          </a:p>
        </p:txBody>
      </p:sp>
      <p:grpSp>
        <p:nvGrpSpPr>
          <p:cNvPr id="436" name="Group 1"/>
          <p:cNvGrpSpPr/>
          <p:nvPr/>
        </p:nvGrpSpPr>
        <p:grpSpPr>
          <a:xfrm>
            <a:off x="1058702" y="2196196"/>
            <a:ext cx="5780725" cy="2718693"/>
            <a:chOff x="0" y="0"/>
            <a:chExt cx="5780724" cy="2718691"/>
          </a:xfrm>
        </p:grpSpPr>
        <p:sp>
          <p:nvSpPr>
            <p:cNvPr id="430" name="TextBox 11"/>
            <p:cNvSpPr txBox="1"/>
            <p:nvPr/>
          </p:nvSpPr>
          <p:spPr>
            <a:xfrm>
              <a:off x="0" y="4959"/>
              <a:ext cx="2228852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228600">
                <a:lnSpc>
                  <a:spcPct val="110000"/>
                </a:lnSpc>
                <a:spcBef>
                  <a:spcPts val="700"/>
                </a:spcBef>
                <a:defRPr b="1" sz="320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AXI Master</a:t>
              </a:r>
            </a:p>
          </p:txBody>
        </p:sp>
        <p:sp>
          <p:nvSpPr>
            <p:cNvPr id="431" name="TextBox 13"/>
            <p:cNvSpPr txBox="1"/>
            <p:nvPr/>
          </p:nvSpPr>
          <p:spPr>
            <a:xfrm>
              <a:off x="741045" y="556087"/>
              <a:ext cx="3436623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228600">
                <a:lnSpc>
                  <a:spcPct val="110000"/>
                </a:lnSpc>
                <a:spcBef>
                  <a:spcPts val="700"/>
                </a:spcBef>
                <a:defRPr b="1" sz="32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Burst inference</a:t>
              </a:r>
            </a:p>
          </p:txBody>
        </p:sp>
        <p:sp>
          <p:nvSpPr>
            <p:cNvPr id="432" name="TextBox 14"/>
            <p:cNvSpPr txBox="1"/>
            <p:nvPr/>
          </p:nvSpPr>
          <p:spPr>
            <a:xfrm>
              <a:off x="38100" y="1140791"/>
              <a:ext cx="1405892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228600">
                <a:lnSpc>
                  <a:spcPct val="110000"/>
                </a:lnSpc>
                <a:spcBef>
                  <a:spcPts val="700"/>
                </a:spcBef>
                <a:defRPr b="1" sz="3200">
                  <a:solidFill>
                    <a:srgbClr val="00B0F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DSP48</a:t>
              </a:r>
            </a:p>
          </p:txBody>
        </p:sp>
        <p:sp>
          <p:nvSpPr>
            <p:cNvPr id="433" name="TextBox 15"/>
            <p:cNvSpPr txBox="1"/>
            <p:nvPr/>
          </p:nvSpPr>
          <p:spPr>
            <a:xfrm>
              <a:off x="2625090" y="-1"/>
              <a:ext cx="3155635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228600">
                <a:lnSpc>
                  <a:spcPct val="110000"/>
                </a:lnSpc>
                <a:spcBef>
                  <a:spcPts val="700"/>
                </a:spcBef>
                <a:defRPr b="1" sz="3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Timing Closure</a:t>
              </a:r>
            </a:p>
          </p:txBody>
        </p:sp>
        <p:sp>
          <p:nvSpPr>
            <p:cNvPr id="434" name="TextBox 16"/>
            <p:cNvSpPr txBox="1"/>
            <p:nvPr/>
          </p:nvSpPr>
          <p:spPr>
            <a:xfrm>
              <a:off x="1345881" y="1659140"/>
              <a:ext cx="3328039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228600">
                <a:lnSpc>
                  <a:spcPct val="110000"/>
                </a:lnSpc>
                <a:spcBef>
                  <a:spcPts val="700"/>
                </a:spcBef>
                <a:defRPr b="1" sz="3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Stable interface</a:t>
              </a:r>
            </a:p>
          </p:txBody>
        </p:sp>
        <p:sp>
          <p:nvSpPr>
            <p:cNvPr id="435" name="TextBox 17"/>
            <p:cNvSpPr txBox="1"/>
            <p:nvPr/>
          </p:nvSpPr>
          <p:spPr>
            <a:xfrm>
              <a:off x="0" y="2248791"/>
              <a:ext cx="3328037" cy="46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marL="228600" indent="-228600">
                <a:lnSpc>
                  <a:spcPct val="110000"/>
                </a:lnSpc>
                <a:spcBef>
                  <a:spcPts val="700"/>
                </a:spcBef>
                <a:defRPr b="1" sz="3200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Loop rewind</a:t>
              </a:r>
            </a:p>
          </p:txBody>
        </p:sp>
      </p:grpSp>
      <p:sp>
        <p:nvSpPr>
          <p:cNvPr id="437" name="Straight Connector 4"/>
          <p:cNvSpPr/>
          <p:nvPr/>
        </p:nvSpPr>
        <p:spPr>
          <a:xfrm flipV="1">
            <a:off x="682032" y="1125165"/>
            <a:ext cx="11056888" cy="42044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7" grpId="1"/>
      <p:bldP build="whole" bldLvl="1" animBg="1" rev="0" advAuto="0" spid="428" grpId="3"/>
      <p:bldP build="whole" bldLvl="1" animBg="1" rev="0" advAuto="0" spid="43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Title 2"/>
          <p:cNvSpPr txBox="1"/>
          <p:nvPr>
            <p:ph type="title"/>
          </p:nvPr>
        </p:nvSpPr>
        <p:spPr>
          <a:xfrm>
            <a:off x="682032" y="365057"/>
            <a:ext cx="10900723" cy="980266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Existing Frameworks</a:t>
            </a:r>
          </a:p>
        </p:txBody>
      </p:sp>
      <p:sp>
        <p:nvSpPr>
          <p:cNvPr id="442" name="Straight Connector 4"/>
          <p:cNvSpPr/>
          <p:nvPr/>
        </p:nvSpPr>
        <p:spPr>
          <a:xfrm flipV="1">
            <a:off x="682032" y="1125165"/>
            <a:ext cx="11056888" cy="42044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aphicFrame>
        <p:nvGraphicFramePr>
          <p:cNvPr id="443" name="Table 1"/>
          <p:cNvGraphicFramePr/>
          <p:nvPr/>
        </p:nvGraphicFramePr>
        <p:xfrm>
          <a:off x="1309815" y="1594021"/>
          <a:ext cx="9057504" cy="413881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2264376"/>
                <a:gridCol w="2264376"/>
                <a:gridCol w="2264376"/>
                <a:gridCol w="2264376"/>
              </a:tblGrid>
              <a:tr h="459868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Framework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Non Commercial License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Source Code Modifiable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Domain Independent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5986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Trident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986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ROCCC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986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xPilot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986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GAUT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986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WrapProcessor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986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LiquidMetal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986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CHiMPS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5986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LegUp</a:t>
                      </a:r>
                    </a:p>
                  </a:txBody>
                  <a:tcPr marL="45720" marR="45720" marT="45720" marB="45720" anchor="t" anchorCtr="0" horzOverflow="overflow">
                    <a:lnL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latin typeface="Gill Sans Light"/>
                          <a:ea typeface="Gill Sans Light"/>
                          <a:cs typeface="Gill Sans Light"/>
                          <a:sym typeface="Gill Sans Light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52" name="Group 2"/>
          <p:cNvGrpSpPr/>
          <p:nvPr/>
        </p:nvGrpSpPr>
        <p:grpSpPr>
          <a:xfrm>
            <a:off x="4474410" y="2213672"/>
            <a:ext cx="345489" cy="3635842"/>
            <a:chOff x="0" y="0"/>
            <a:chExt cx="345487" cy="3635841"/>
          </a:xfrm>
        </p:grpSpPr>
        <p:pic>
          <p:nvPicPr>
            <p:cNvPr id="444" name="Picture 13" descr="Picture 1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677" y="0"/>
              <a:ext cx="322811" cy="36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5" name="Picture 15" descr="Picture 1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481" y="444189"/>
              <a:ext cx="322811" cy="36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6" name="Picture 16" descr="Picture 1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23" y="3268083"/>
              <a:ext cx="322810" cy="36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7" name="Picture 18" descr="Picture 1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963" y="1934573"/>
              <a:ext cx="305615" cy="3400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8" name="Picture 19" descr="Picture 1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738" y="2362659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9" name="Picture 21" descr="Picture 2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393288"/>
              <a:ext cx="322811" cy="36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0" name="Picture 22" descr="Picture 22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1001482"/>
              <a:ext cx="322811" cy="367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1" name="Picture 31" descr="Picture 31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542" y="2810732"/>
              <a:ext cx="322811" cy="36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61" name="Group 3"/>
          <p:cNvGrpSpPr/>
          <p:nvPr/>
        </p:nvGrpSpPr>
        <p:grpSpPr>
          <a:xfrm>
            <a:off x="6757745" y="2205070"/>
            <a:ext cx="340006" cy="3618535"/>
            <a:chOff x="0" y="0"/>
            <a:chExt cx="340004" cy="3618534"/>
          </a:xfrm>
        </p:grpSpPr>
        <p:pic>
          <p:nvPicPr>
            <p:cNvPr id="453" name="Picture 14" descr="Picture 14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761" y="987273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4" name="Picture 17" descr="Picture 1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536" y="1415359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5" name="Picture 23" descr="Picture 23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340" y="3250775"/>
              <a:ext cx="322811" cy="367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6" name="Picture 25" descr="Picture 25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822" y="1916977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7" name="Picture 26" descr="Picture 2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597" y="2345062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8" name="Picture 27" descr="Picture 2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478" y="2807258"/>
              <a:ext cx="305614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9" name="Picture 34" descr="Picture 3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195" y="0"/>
              <a:ext cx="322810" cy="36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0" name="Picture 35" descr="Picture 3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44189"/>
              <a:ext cx="322810" cy="36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70" name="Group 4"/>
          <p:cNvGrpSpPr/>
          <p:nvPr/>
        </p:nvGrpSpPr>
        <p:grpSpPr>
          <a:xfrm>
            <a:off x="9110527" y="2281613"/>
            <a:ext cx="345646" cy="3537916"/>
            <a:chOff x="0" y="0"/>
            <a:chExt cx="345645" cy="3537915"/>
          </a:xfrm>
        </p:grpSpPr>
        <p:pic>
          <p:nvPicPr>
            <p:cNvPr id="462" name="Picture 24" descr="Picture 24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96" y="3170157"/>
              <a:ext cx="322811" cy="36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3" name="Picture 28" descr="Picture 2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919" y="1812773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4" name="Picture 29" descr="Picture 29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694" y="2240858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5" name="Picture 32" descr="Picture 3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3117" y="-1"/>
              <a:ext cx="305615" cy="3400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6" name="Picture 33" descr="Picture 33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2892" y="428085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7" name="Picture 36" descr="Picture 36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835" y="2719241"/>
              <a:ext cx="322811" cy="3677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8" name="Picture 37" descr="Picture 37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93" y="877664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9" name="Picture 38" descr="Picture 38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1321201"/>
              <a:ext cx="305615" cy="3400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Rectangle 80"/>
          <p:cNvSpPr/>
          <p:nvPr/>
        </p:nvSpPr>
        <p:spPr>
          <a:xfrm>
            <a:off x="5595934" y="1857363"/>
            <a:ext cx="1643061" cy="4429149"/>
          </a:xfrm>
          <a:prstGeom prst="rect">
            <a:avLst/>
          </a:prstGeom>
          <a:solidFill>
            <a:srgbClr val="EDEDED"/>
          </a:solidFill>
          <a:ln w="25400">
            <a:solidFill>
              <a:srgbClr val="32538F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5" name="Title 1"/>
          <p:cNvSpPr txBox="1"/>
          <p:nvPr>
            <p:ph type="title"/>
          </p:nvPr>
        </p:nvSpPr>
        <p:spPr>
          <a:xfrm>
            <a:off x="552426" y="93657"/>
            <a:ext cx="8229601" cy="11430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LegUP</a:t>
            </a:r>
          </a:p>
        </p:txBody>
      </p:sp>
      <p:sp>
        <p:nvSpPr>
          <p:cNvPr id="476" name="TextBox 4"/>
          <p:cNvSpPr txBox="1"/>
          <p:nvPr/>
        </p:nvSpPr>
        <p:spPr>
          <a:xfrm>
            <a:off x="2535132" y="3169486"/>
            <a:ext cx="1502639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Program code</a:t>
            </a:r>
          </a:p>
        </p:txBody>
      </p:sp>
      <p:grpSp>
        <p:nvGrpSpPr>
          <p:cNvPr id="479" name="Rectangle 8"/>
          <p:cNvGrpSpPr/>
          <p:nvPr/>
        </p:nvGrpSpPr>
        <p:grpSpPr>
          <a:xfrm>
            <a:off x="5719763" y="2032000"/>
            <a:ext cx="1430340" cy="1009650"/>
            <a:chOff x="0" y="0"/>
            <a:chExt cx="1430339" cy="1009650"/>
          </a:xfrm>
        </p:grpSpPr>
        <p:sp>
          <p:nvSpPr>
            <p:cNvPr id="477" name="Rectangle"/>
            <p:cNvSpPr/>
            <p:nvPr/>
          </p:nvSpPr>
          <p:spPr>
            <a:xfrm>
              <a:off x="-1" y="0"/>
              <a:ext cx="1430340" cy="1009650"/>
            </a:xfrm>
            <a:prstGeom prst="rect">
              <a:avLst/>
            </a:prstGeom>
            <a:solidFill>
              <a:srgbClr val="4472C4"/>
            </a:solidFill>
            <a:ln w="25400" cap="flat">
              <a:solidFill>
                <a:srgbClr val="32538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78" name="C Compiler"/>
            <p:cNvSpPr txBox="1"/>
            <p:nvPr/>
          </p:nvSpPr>
          <p:spPr>
            <a:xfrm>
              <a:off x="-1" y="325754"/>
              <a:ext cx="1430340" cy="358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C Compiler</a:t>
              </a:r>
            </a:p>
          </p:txBody>
        </p:sp>
      </p:grpSp>
      <p:grpSp>
        <p:nvGrpSpPr>
          <p:cNvPr id="482" name="Rectangle 9"/>
          <p:cNvGrpSpPr/>
          <p:nvPr/>
        </p:nvGrpSpPr>
        <p:grpSpPr>
          <a:xfrm>
            <a:off x="8393113" y="1817688"/>
            <a:ext cx="1500191" cy="1428752"/>
            <a:chOff x="-1" y="0"/>
            <a:chExt cx="1500190" cy="1428751"/>
          </a:xfrm>
        </p:grpSpPr>
        <p:sp>
          <p:nvSpPr>
            <p:cNvPr id="480" name="Rectangle"/>
            <p:cNvSpPr/>
            <p:nvPr/>
          </p:nvSpPr>
          <p:spPr>
            <a:xfrm>
              <a:off x="-2" y="-1"/>
              <a:ext cx="1500191" cy="1428753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32538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81" name="Processor…"/>
            <p:cNvSpPr txBox="1"/>
            <p:nvPr/>
          </p:nvSpPr>
          <p:spPr>
            <a:xfrm>
              <a:off x="-2" y="401954"/>
              <a:ext cx="1500191" cy="624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Processor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(MIPS)</a:t>
              </a:r>
            </a:p>
          </p:txBody>
        </p:sp>
      </p:grpSp>
      <p:sp>
        <p:nvSpPr>
          <p:cNvPr id="483" name="Straight Arrow Connector 11"/>
          <p:cNvSpPr/>
          <p:nvPr/>
        </p:nvSpPr>
        <p:spPr>
          <a:xfrm flipV="1">
            <a:off x="4595802" y="2536825"/>
            <a:ext cx="1112840" cy="4765"/>
          </a:xfrm>
          <a:prstGeom prst="line">
            <a:avLst/>
          </a:prstGeom>
          <a:ln w="63500">
            <a:solidFill>
              <a:srgbClr val="3F6EC3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484" name="Straight Arrow Connector 13"/>
          <p:cNvSpPr/>
          <p:nvPr/>
        </p:nvSpPr>
        <p:spPr>
          <a:xfrm flipV="1">
            <a:off x="7162800" y="2533404"/>
            <a:ext cx="1217615" cy="2143"/>
          </a:xfrm>
          <a:prstGeom prst="line">
            <a:avLst/>
          </a:prstGeom>
          <a:ln w="63500">
            <a:solidFill>
              <a:srgbClr val="3F6EC3"/>
            </a:solidFill>
            <a:tailEnd type="triangle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grpSp>
        <p:nvGrpSpPr>
          <p:cNvPr id="489" name="Group 19"/>
          <p:cNvGrpSpPr/>
          <p:nvPr/>
        </p:nvGrpSpPr>
        <p:grpSpPr>
          <a:xfrm>
            <a:off x="8382013" y="1817688"/>
            <a:ext cx="1511293" cy="1428752"/>
            <a:chOff x="0" y="0"/>
            <a:chExt cx="1511291" cy="1428751"/>
          </a:xfrm>
        </p:grpSpPr>
        <p:grpSp>
          <p:nvGrpSpPr>
            <p:cNvPr id="487" name="Rectangle 14"/>
            <p:cNvGrpSpPr/>
            <p:nvPr/>
          </p:nvGrpSpPr>
          <p:grpSpPr>
            <a:xfrm>
              <a:off x="0" y="0"/>
              <a:ext cx="1511292" cy="1428752"/>
              <a:chOff x="0" y="0"/>
              <a:chExt cx="1511291" cy="1428751"/>
            </a:xfrm>
          </p:grpSpPr>
          <p:sp>
            <p:nvSpPr>
              <p:cNvPr id="485" name="Rectangle"/>
              <p:cNvSpPr/>
              <p:nvPr/>
            </p:nvSpPr>
            <p:spPr>
              <a:xfrm>
                <a:off x="0" y="0"/>
                <a:ext cx="1500193" cy="1428752"/>
              </a:xfrm>
              <a:prstGeom prst="rect">
                <a:avLst/>
              </a:prstGeom>
              <a:solidFill>
                <a:srgbClr val="FFFF00"/>
              </a:solidFill>
              <a:ln w="25400" cap="flat">
                <a:solidFill>
                  <a:srgbClr val="32538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86" name="Self-Profiling…"/>
              <p:cNvSpPr txBox="1"/>
              <p:nvPr/>
            </p:nvSpPr>
            <p:spPr>
              <a:xfrm>
                <a:off x="11099" y="72229"/>
                <a:ext cx="1500193" cy="8915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b="1"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Self-Profiling</a:t>
                </a:r>
                <a:endParaRPr>
                  <a:solidFill>
                    <a:srgbClr val="FFFFFF"/>
                  </a:solidFill>
                </a:endParaRPr>
              </a:p>
              <a:p>
                <a:pPr algn="ctr"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r>
                  <a:t>Processor</a:t>
                </a:r>
                <a:endParaRPr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488" name="Picture 8" descr="Picture 8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2459" y="703865"/>
              <a:ext cx="1357315" cy="6949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95" name="Group 25"/>
          <p:cNvGrpSpPr/>
          <p:nvPr/>
        </p:nvGrpSpPr>
        <p:grpSpPr>
          <a:xfrm>
            <a:off x="8230492" y="3246435"/>
            <a:ext cx="1892309" cy="2397130"/>
            <a:chOff x="0" y="-1"/>
            <a:chExt cx="1892307" cy="2397129"/>
          </a:xfrm>
        </p:grpSpPr>
        <p:grpSp>
          <p:nvGrpSpPr>
            <p:cNvPr id="492" name="Flowchart: Magnetic Disk 20"/>
            <p:cNvGrpSpPr/>
            <p:nvPr/>
          </p:nvGrpSpPr>
          <p:grpSpPr>
            <a:xfrm>
              <a:off x="16560" y="896936"/>
              <a:ext cx="1785941" cy="1500192"/>
              <a:chOff x="-1" y="-1"/>
              <a:chExt cx="1785939" cy="1500191"/>
            </a:xfrm>
          </p:grpSpPr>
          <p:sp>
            <p:nvSpPr>
              <p:cNvPr id="490" name="Shape"/>
              <p:cNvSpPr/>
              <p:nvPr/>
            </p:nvSpPr>
            <p:spPr>
              <a:xfrm>
                <a:off x="-2" y="-2"/>
                <a:ext cx="1785941" cy="1500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91" name="Shape"/>
              <p:cNvSpPr/>
              <p:nvPr/>
            </p:nvSpPr>
            <p:spPr>
              <a:xfrm>
                <a:off x="-2" y="-2"/>
                <a:ext cx="1785941" cy="1500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3600"/>
                    </a:moveTo>
                    <a:cubicBezTo>
                      <a:pt x="21600" y="5588"/>
                      <a:pt x="16765" y="7200"/>
                      <a:pt x="10800" y="7200"/>
                    </a:cubicBezTo>
                    <a:cubicBezTo>
                      <a:pt x="4835" y="7200"/>
                      <a:pt x="0" y="5588"/>
                      <a:pt x="0" y="3600"/>
                    </a:cubicBezTo>
                    <a:moveTo>
                      <a:pt x="0" y="3600"/>
                    </a:moveTo>
                    <a:cubicBezTo>
                      <a:pt x="0" y="1612"/>
                      <a:pt x="4835" y="0"/>
                      <a:pt x="10800" y="0"/>
                    </a:cubicBezTo>
                    <a:cubicBezTo>
                      <a:pt x="16765" y="0"/>
                      <a:pt x="21600" y="1612"/>
                      <a:pt x="21600" y="3600"/>
                    </a:cubicBezTo>
                    <a:lnTo>
                      <a:pt x="21600" y="18000"/>
                    </a:lnTo>
                    <a:cubicBezTo>
                      <a:pt x="21600" y="19988"/>
                      <a:pt x="16765" y="21600"/>
                      <a:pt x="10800" y="21600"/>
                    </a:cubicBezTo>
                    <a:cubicBezTo>
                      <a:pt x="4835" y="21600"/>
                      <a:pt x="0" y="19988"/>
                      <a:pt x="0" y="18000"/>
                    </a:cubicBezTo>
                    <a:close/>
                  </a:path>
                </a:pathLst>
              </a:custGeom>
              <a:noFill/>
              <a:ln w="25400" cap="flat">
                <a:solidFill>
                  <a:srgbClr val="32538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493" name="TextBox 21"/>
            <p:cNvSpPr txBox="1"/>
            <p:nvPr/>
          </p:nvSpPr>
          <p:spPr>
            <a:xfrm>
              <a:off x="-1" y="940707"/>
              <a:ext cx="1892309" cy="1336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Profiling Data:</a:t>
              </a:r>
            </a:p>
            <a:p>
              <a:pPr algn="ctr">
                <a:defRPr sz="12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 </a:t>
              </a:r>
            </a:p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Execution Cycles</a:t>
              </a:r>
            </a:p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Power</a:t>
              </a:r>
            </a:p>
            <a:p>
              <a:pPr algn="ctr"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r>
                <a:t>Cache Misses</a:t>
              </a:r>
            </a:p>
          </p:txBody>
        </p:sp>
        <p:sp>
          <p:nvSpPr>
            <p:cNvPr id="494" name="Straight Arrow Connector 23"/>
            <p:cNvSpPr/>
            <p:nvPr/>
          </p:nvSpPr>
          <p:spPr>
            <a:xfrm>
              <a:off x="901609" y="-2"/>
              <a:ext cx="7924" cy="896940"/>
            </a:xfrm>
            <a:prstGeom prst="line">
              <a:avLst/>
            </a:prstGeom>
            <a:noFill/>
            <a:ln w="63500" cap="flat">
              <a:solidFill>
                <a:srgbClr val="3F6EC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498" name="Rectangle 41"/>
          <p:cNvGrpSpPr/>
          <p:nvPr/>
        </p:nvGrpSpPr>
        <p:grpSpPr>
          <a:xfrm>
            <a:off x="5699125" y="4632325"/>
            <a:ext cx="1430339" cy="1011239"/>
            <a:chOff x="0" y="0"/>
            <a:chExt cx="1430338" cy="1011237"/>
          </a:xfrm>
        </p:grpSpPr>
        <p:sp>
          <p:nvSpPr>
            <p:cNvPr id="496" name="Rectangle"/>
            <p:cNvSpPr/>
            <p:nvPr/>
          </p:nvSpPr>
          <p:spPr>
            <a:xfrm>
              <a:off x="0" y="0"/>
              <a:ext cx="1430339" cy="1011239"/>
            </a:xfrm>
            <a:prstGeom prst="rect">
              <a:avLst/>
            </a:prstGeom>
            <a:solidFill>
              <a:srgbClr val="4472C4"/>
            </a:solidFill>
            <a:ln w="25400" cap="flat">
              <a:solidFill>
                <a:srgbClr val="32538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497" name="High-level synthesis"/>
            <p:cNvSpPr txBox="1"/>
            <p:nvPr/>
          </p:nvSpPr>
          <p:spPr>
            <a:xfrm>
              <a:off x="0" y="193198"/>
              <a:ext cx="1430339" cy="624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High-level</a:t>
              </a:r>
              <a:br/>
              <a:r>
                <a:t>synthesis</a:t>
              </a:r>
            </a:p>
          </p:txBody>
        </p:sp>
      </p:grpSp>
      <p:grpSp>
        <p:nvGrpSpPr>
          <p:cNvPr id="501" name="Group 49"/>
          <p:cNvGrpSpPr/>
          <p:nvPr/>
        </p:nvGrpSpPr>
        <p:grpSpPr>
          <a:xfrm>
            <a:off x="7167564" y="4918077"/>
            <a:ext cx="1142396" cy="1236045"/>
            <a:chOff x="0" y="-1"/>
            <a:chExt cx="1142394" cy="1236044"/>
          </a:xfrm>
        </p:grpSpPr>
        <p:sp>
          <p:nvSpPr>
            <p:cNvPr id="499" name="Straight Arrow Connector 46"/>
            <p:cNvSpPr/>
            <p:nvPr/>
          </p:nvSpPr>
          <p:spPr>
            <a:xfrm flipH="1" flipV="1">
              <a:off x="0" y="-2"/>
              <a:ext cx="1071563" cy="1592"/>
            </a:xfrm>
            <a:prstGeom prst="line">
              <a:avLst/>
            </a:prstGeom>
            <a:noFill/>
            <a:ln w="63500" cap="flat">
              <a:solidFill>
                <a:srgbClr val="3F6EC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00" name="TextBox 48"/>
            <p:cNvSpPr txBox="1"/>
            <p:nvPr/>
          </p:nvSpPr>
          <p:spPr>
            <a:xfrm>
              <a:off x="22853" y="128605"/>
              <a:ext cx="1119543" cy="11074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Suggested</a:t>
              </a:r>
            </a:p>
            <a:p>
              <a:pPr algn="ctr"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program</a:t>
              </a:r>
              <a:br/>
              <a:r>
                <a:t>segments to </a:t>
              </a:r>
              <a:br/>
              <a:r>
                <a:t>target to </a:t>
              </a:r>
              <a:br/>
              <a:r>
                <a:t>HW</a:t>
              </a:r>
            </a:p>
          </p:txBody>
        </p:sp>
      </p:grpSp>
      <p:grpSp>
        <p:nvGrpSpPr>
          <p:cNvPr id="554" name="Group 117"/>
          <p:cNvGrpSpPr/>
          <p:nvPr/>
        </p:nvGrpSpPr>
        <p:grpSpPr>
          <a:xfrm>
            <a:off x="2024034" y="2546760"/>
            <a:ext cx="5729318" cy="3639512"/>
            <a:chOff x="0" y="0"/>
            <a:chExt cx="5729317" cy="3639511"/>
          </a:xfrm>
        </p:grpSpPr>
        <p:sp>
          <p:nvSpPr>
            <p:cNvPr id="502" name="Rectangle 50"/>
            <p:cNvSpPr/>
            <p:nvPr/>
          </p:nvSpPr>
          <p:spPr>
            <a:xfrm>
              <a:off x="0" y="2134744"/>
              <a:ext cx="2643191" cy="1504768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32538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3" name="Rectangle 51"/>
            <p:cNvSpPr/>
            <p:nvPr/>
          </p:nvSpPr>
          <p:spPr>
            <a:xfrm>
              <a:off x="1500189" y="2349710"/>
              <a:ext cx="93665" cy="9395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4" name="Rectangle 52"/>
            <p:cNvSpPr/>
            <p:nvPr/>
          </p:nvSpPr>
          <p:spPr>
            <a:xfrm>
              <a:off x="1781177" y="2349710"/>
              <a:ext cx="93664" cy="9395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5" name="Rectangle 53"/>
            <p:cNvSpPr/>
            <p:nvPr/>
          </p:nvSpPr>
          <p:spPr>
            <a:xfrm>
              <a:off x="2062165" y="2349710"/>
              <a:ext cx="93665" cy="9395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6" name="Rectangle 54"/>
            <p:cNvSpPr/>
            <p:nvPr/>
          </p:nvSpPr>
          <p:spPr>
            <a:xfrm>
              <a:off x="2343154" y="2349710"/>
              <a:ext cx="93664" cy="9395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7" name="Rectangle 55"/>
            <p:cNvSpPr/>
            <p:nvPr/>
          </p:nvSpPr>
          <p:spPr>
            <a:xfrm>
              <a:off x="1500189" y="2631555"/>
              <a:ext cx="93665" cy="9395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8" name="Rectangle 56"/>
            <p:cNvSpPr/>
            <p:nvPr/>
          </p:nvSpPr>
          <p:spPr>
            <a:xfrm>
              <a:off x="1781177" y="2631555"/>
              <a:ext cx="93664" cy="9395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09" name="Rectangle 57"/>
            <p:cNvSpPr/>
            <p:nvPr/>
          </p:nvSpPr>
          <p:spPr>
            <a:xfrm>
              <a:off x="2062165" y="2631555"/>
              <a:ext cx="93665" cy="9395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0" name="Rectangle 58"/>
            <p:cNvSpPr/>
            <p:nvPr/>
          </p:nvSpPr>
          <p:spPr>
            <a:xfrm>
              <a:off x="2343154" y="2631555"/>
              <a:ext cx="93664" cy="9395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1" name="Rectangle 59"/>
            <p:cNvSpPr/>
            <p:nvPr/>
          </p:nvSpPr>
          <p:spPr>
            <a:xfrm>
              <a:off x="1500189" y="2913401"/>
              <a:ext cx="93665" cy="9395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2" name="Rectangle 60"/>
            <p:cNvSpPr/>
            <p:nvPr/>
          </p:nvSpPr>
          <p:spPr>
            <a:xfrm>
              <a:off x="1781177" y="2913401"/>
              <a:ext cx="93664" cy="9395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3" name="Rectangle 61"/>
            <p:cNvSpPr/>
            <p:nvPr/>
          </p:nvSpPr>
          <p:spPr>
            <a:xfrm>
              <a:off x="2062165" y="2913401"/>
              <a:ext cx="93665" cy="9395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4" name="Rectangle 62"/>
            <p:cNvSpPr/>
            <p:nvPr/>
          </p:nvSpPr>
          <p:spPr>
            <a:xfrm>
              <a:off x="2343154" y="2913401"/>
              <a:ext cx="93664" cy="93950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5" name="Rectangle 63"/>
            <p:cNvSpPr/>
            <p:nvPr/>
          </p:nvSpPr>
          <p:spPr>
            <a:xfrm>
              <a:off x="1500189" y="3195246"/>
              <a:ext cx="93665" cy="9395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6" name="Rectangle 64"/>
            <p:cNvSpPr/>
            <p:nvPr/>
          </p:nvSpPr>
          <p:spPr>
            <a:xfrm>
              <a:off x="1781177" y="3195246"/>
              <a:ext cx="93664" cy="9395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7" name="Rectangle 65"/>
            <p:cNvSpPr/>
            <p:nvPr/>
          </p:nvSpPr>
          <p:spPr>
            <a:xfrm>
              <a:off x="2062165" y="3195246"/>
              <a:ext cx="93665" cy="9395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8" name="Rectangle 66"/>
            <p:cNvSpPr/>
            <p:nvPr/>
          </p:nvSpPr>
          <p:spPr>
            <a:xfrm>
              <a:off x="2343154" y="3195246"/>
              <a:ext cx="93664" cy="93951"/>
            </a:xfrm>
            <a:prstGeom prst="rect">
              <a:avLst/>
            </a:prstGeom>
            <a:noFill/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19" name="Straight Connector 67"/>
            <p:cNvSpPr/>
            <p:nvPr/>
          </p:nvSpPr>
          <p:spPr>
            <a:xfrm>
              <a:off x="1688149" y="2350346"/>
              <a:ext cx="2" cy="9394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20" name="Straight Connector 68"/>
            <p:cNvSpPr/>
            <p:nvPr/>
          </p:nvSpPr>
          <p:spPr>
            <a:xfrm>
              <a:off x="1646874" y="2350346"/>
              <a:ext cx="2" cy="9394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21" name="Straight Connector 69"/>
            <p:cNvSpPr/>
            <p:nvPr/>
          </p:nvSpPr>
          <p:spPr>
            <a:xfrm>
              <a:off x="1729424" y="2350346"/>
              <a:ext cx="2" cy="9394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22" name="Straight Connector 70"/>
            <p:cNvSpPr/>
            <p:nvPr/>
          </p:nvSpPr>
          <p:spPr>
            <a:xfrm>
              <a:off x="1958024" y="2350346"/>
              <a:ext cx="2" cy="9394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23" name="Straight Connector 71"/>
            <p:cNvSpPr/>
            <p:nvPr/>
          </p:nvSpPr>
          <p:spPr>
            <a:xfrm>
              <a:off x="1916749" y="2350346"/>
              <a:ext cx="2" cy="9394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24" name="Straight Connector 72"/>
            <p:cNvSpPr/>
            <p:nvPr/>
          </p:nvSpPr>
          <p:spPr>
            <a:xfrm>
              <a:off x="1999300" y="2350346"/>
              <a:ext cx="2" cy="9394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25" name="Straight Connector 73"/>
            <p:cNvSpPr/>
            <p:nvPr/>
          </p:nvSpPr>
          <p:spPr>
            <a:xfrm>
              <a:off x="2235838" y="2350346"/>
              <a:ext cx="2" cy="9394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26" name="Straight Connector 74"/>
            <p:cNvSpPr/>
            <p:nvPr/>
          </p:nvSpPr>
          <p:spPr>
            <a:xfrm>
              <a:off x="2194563" y="2350346"/>
              <a:ext cx="2" cy="9394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27" name="Straight Connector 75"/>
            <p:cNvSpPr/>
            <p:nvPr/>
          </p:nvSpPr>
          <p:spPr>
            <a:xfrm>
              <a:off x="2277113" y="2350346"/>
              <a:ext cx="2" cy="9394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531" name="Group 76"/>
            <p:cNvGrpSpPr/>
            <p:nvPr/>
          </p:nvGrpSpPr>
          <p:grpSpPr>
            <a:xfrm>
              <a:off x="1500190" y="2497477"/>
              <a:ext cx="936629" cy="82804"/>
              <a:chOff x="0" y="0"/>
              <a:chExt cx="936628" cy="82803"/>
            </a:xfrm>
          </p:grpSpPr>
          <p:sp>
            <p:nvSpPr>
              <p:cNvPr id="528" name="Straight Connector 77"/>
              <p:cNvSpPr/>
              <p:nvPr/>
            </p:nvSpPr>
            <p:spPr>
              <a:xfrm flipH="1" flipV="1">
                <a:off x="0" y="41399"/>
                <a:ext cx="936629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29" name="Straight Connector 78"/>
              <p:cNvSpPr/>
              <p:nvPr/>
            </p:nvSpPr>
            <p:spPr>
              <a:xfrm flipH="1" flipV="1">
                <a:off x="0" y="0"/>
                <a:ext cx="936629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30" name="Straight Connector 79"/>
              <p:cNvSpPr/>
              <p:nvPr/>
            </p:nvSpPr>
            <p:spPr>
              <a:xfrm flipH="1" flipV="1">
                <a:off x="0" y="82802"/>
                <a:ext cx="936629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535" name="Group 80"/>
            <p:cNvGrpSpPr/>
            <p:nvPr/>
          </p:nvGrpSpPr>
          <p:grpSpPr>
            <a:xfrm>
              <a:off x="1500190" y="2763397"/>
              <a:ext cx="936629" cy="82805"/>
              <a:chOff x="0" y="0"/>
              <a:chExt cx="936628" cy="82804"/>
            </a:xfrm>
          </p:grpSpPr>
          <p:sp>
            <p:nvSpPr>
              <p:cNvPr id="532" name="Straight Connector 81"/>
              <p:cNvSpPr/>
              <p:nvPr/>
            </p:nvSpPr>
            <p:spPr>
              <a:xfrm flipH="1" flipV="1">
                <a:off x="0" y="41401"/>
                <a:ext cx="936629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33" name="Straight Connector 82"/>
              <p:cNvSpPr/>
              <p:nvPr/>
            </p:nvSpPr>
            <p:spPr>
              <a:xfrm flipH="1" flipV="1">
                <a:off x="0" y="0"/>
                <a:ext cx="936629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34" name="Straight Connector 83"/>
              <p:cNvSpPr/>
              <p:nvPr/>
            </p:nvSpPr>
            <p:spPr>
              <a:xfrm flipH="1" flipV="1">
                <a:off x="0" y="82803"/>
                <a:ext cx="936629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539" name="Group 84"/>
            <p:cNvGrpSpPr/>
            <p:nvPr/>
          </p:nvGrpSpPr>
          <p:grpSpPr>
            <a:xfrm>
              <a:off x="1500190" y="3057982"/>
              <a:ext cx="936629" cy="82804"/>
              <a:chOff x="0" y="0"/>
              <a:chExt cx="936628" cy="82803"/>
            </a:xfrm>
          </p:grpSpPr>
          <p:sp>
            <p:nvSpPr>
              <p:cNvPr id="536" name="Straight Connector 85"/>
              <p:cNvSpPr/>
              <p:nvPr/>
            </p:nvSpPr>
            <p:spPr>
              <a:xfrm flipH="1" flipV="1">
                <a:off x="0" y="41401"/>
                <a:ext cx="936629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37" name="Straight Connector 86"/>
              <p:cNvSpPr/>
              <p:nvPr/>
            </p:nvSpPr>
            <p:spPr>
              <a:xfrm flipH="1" flipV="1">
                <a:off x="0" y="0"/>
                <a:ext cx="936629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38" name="Straight Connector 87"/>
              <p:cNvSpPr/>
              <p:nvPr/>
            </p:nvSpPr>
            <p:spPr>
              <a:xfrm flipH="1" flipV="1">
                <a:off x="0" y="82802"/>
                <a:ext cx="936629" cy="2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sp>
          <p:nvSpPr>
            <p:cNvPr id="540" name="TextBox 88"/>
            <p:cNvSpPr txBox="1"/>
            <p:nvPr/>
          </p:nvSpPr>
          <p:spPr>
            <a:xfrm>
              <a:off x="1517084" y="3279569"/>
              <a:ext cx="933558" cy="269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 sz="12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FPGA fabric</a:t>
              </a:r>
            </a:p>
          </p:txBody>
        </p:sp>
        <p:grpSp>
          <p:nvGrpSpPr>
            <p:cNvPr id="543" name="Rectangle 90"/>
            <p:cNvGrpSpPr/>
            <p:nvPr/>
          </p:nvGrpSpPr>
          <p:grpSpPr>
            <a:xfrm>
              <a:off x="142874" y="2564676"/>
              <a:ext cx="642941" cy="644904"/>
              <a:chOff x="-1" y="0"/>
              <a:chExt cx="642940" cy="644902"/>
            </a:xfrm>
          </p:grpSpPr>
          <p:sp>
            <p:nvSpPr>
              <p:cNvPr id="541" name="Square"/>
              <p:cNvSpPr/>
              <p:nvPr/>
            </p:nvSpPr>
            <p:spPr>
              <a:xfrm>
                <a:off x="-2" y="-1"/>
                <a:ext cx="642942" cy="644903"/>
              </a:xfrm>
              <a:prstGeom prst="rect">
                <a:avLst/>
              </a:prstGeom>
              <a:solidFill>
                <a:srgbClr val="4472C4"/>
              </a:solidFill>
              <a:ln w="25400" cap="flat">
                <a:solidFill>
                  <a:srgbClr val="32538F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542" name="μP"/>
              <p:cNvSpPr txBox="1"/>
              <p:nvPr/>
            </p:nvSpPr>
            <p:spPr>
              <a:xfrm>
                <a:off x="-2" y="134617"/>
                <a:ext cx="642942" cy="375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Symbol"/>
                    <a:ea typeface="Symbol"/>
                    <a:cs typeface="Symbol"/>
                    <a:sym typeface="Symbol"/>
                  </a:defRPr>
                </a:pPr>
                <a:r>
                  <a:t>m</a:t>
                </a:r>
                <a:r>
                  <a:rPr>
                    <a:latin typeface="Calibri"/>
                    <a:ea typeface="Calibri"/>
                    <a:cs typeface="Calibri"/>
                    <a:sym typeface="Calibri"/>
                  </a:rPr>
                  <a:t>P</a:t>
                </a:r>
              </a:p>
            </p:txBody>
          </p:sp>
        </p:grpSp>
        <p:sp>
          <p:nvSpPr>
            <p:cNvPr id="544" name="Straight Arrow Connector 92"/>
            <p:cNvSpPr/>
            <p:nvPr/>
          </p:nvSpPr>
          <p:spPr>
            <a:xfrm>
              <a:off x="889001" y="2852892"/>
              <a:ext cx="500064" cy="1593"/>
            </a:xfrm>
            <a:prstGeom prst="line">
              <a:avLst/>
            </a:prstGeom>
            <a:noFill/>
            <a:ln w="38100" cap="flat">
              <a:solidFill>
                <a:srgbClr val="3F6EC3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grpSp>
          <p:nvGrpSpPr>
            <p:cNvPr id="550" name="Group 108"/>
            <p:cNvGrpSpPr/>
            <p:nvPr/>
          </p:nvGrpSpPr>
          <p:grpSpPr>
            <a:xfrm>
              <a:off x="428627" y="0"/>
              <a:ext cx="5300691" cy="2572642"/>
              <a:chOff x="0" y="0"/>
              <a:chExt cx="5300690" cy="2572640"/>
            </a:xfrm>
          </p:grpSpPr>
          <p:sp>
            <p:nvSpPr>
              <p:cNvPr id="545" name="Straight Arrow Connector 99"/>
              <p:cNvSpPr/>
              <p:nvPr/>
            </p:nvSpPr>
            <p:spPr>
              <a:xfrm flipH="1">
                <a:off x="0" y="1706404"/>
                <a:ext cx="1586" cy="866238"/>
              </a:xfrm>
              <a:prstGeom prst="line">
                <a:avLst/>
              </a:prstGeom>
              <a:noFill/>
              <a:ln w="63500" cap="flat">
                <a:solidFill>
                  <a:srgbClr val="3F6EC3"/>
                </a:solidFill>
                <a:prstDash val="solid"/>
                <a:round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46" name="Straight Connector 101"/>
              <p:cNvSpPr/>
              <p:nvPr/>
            </p:nvSpPr>
            <p:spPr>
              <a:xfrm>
                <a:off x="14" y="1739499"/>
                <a:ext cx="2714632" cy="2"/>
              </a:xfrm>
              <a:prstGeom prst="line">
                <a:avLst/>
              </a:prstGeom>
              <a:noFill/>
              <a:ln w="63500" cap="flat">
                <a:solidFill>
                  <a:srgbClr val="3F6EC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47" name="Straight Connector 103"/>
              <p:cNvSpPr/>
              <p:nvPr/>
            </p:nvSpPr>
            <p:spPr>
              <a:xfrm flipV="1">
                <a:off x="2686066" y="887006"/>
                <a:ext cx="12" cy="876310"/>
              </a:xfrm>
              <a:prstGeom prst="line">
                <a:avLst/>
              </a:prstGeom>
              <a:noFill/>
              <a:ln w="63500" cap="flat">
                <a:solidFill>
                  <a:srgbClr val="3F6EC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48" name="Straight Connector 105"/>
              <p:cNvSpPr/>
              <p:nvPr/>
            </p:nvSpPr>
            <p:spPr>
              <a:xfrm flipV="1">
                <a:off x="2662272" y="910817"/>
                <a:ext cx="2638419" cy="5784"/>
              </a:xfrm>
              <a:prstGeom prst="line">
                <a:avLst/>
              </a:prstGeom>
              <a:noFill/>
              <a:ln w="63500" cap="flat">
                <a:solidFill>
                  <a:srgbClr val="3F6EC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sp>
            <p:nvSpPr>
              <p:cNvPr id="549" name="Straight Connector 107"/>
              <p:cNvSpPr/>
              <p:nvPr/>
            </p:nvSpPr>
            <p:spPr>
              <a:xfrm flipV="1">
                <a:off x="5271490" y="0"/>
                <a:ext cx="2" cy="931524"/>
              </a:xfrm>
              <a:prstGeom prst="line">
                <a:avLst/>
              </a:prstGeom>
              <a:noFill/>
              <a:ln w="63500" cap="flat">
                <a:solidFill>
                  <a:srgbClr val="3F6EC3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sp>
          <p:nvSpPr>
            <p:cNvPr id="551" name="Straight Arrow Connector 112"/>
            <p:cNvSpPr/>
            <p:nvPr/>
          </p:nvSpPr>
          <p:spPr>
            <a:xfrm flipH="1" flipV="1">
              <a:off x="2474395" y="2708415"/>
              <a:ext cx="1240383" cy="1169"/>
            </a:xfrm>
            <a:prstGeom prst="line">
              <a:avLst/>
            </a:prstGeom>
            <a:noFill/>
            <a:ln w="63500" cap="flat">
              <a:solidFill>
                <a:srgbClr val="3F6EC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52" name="TextBox 113"/>
            <p:cNvSpPr txBox="1"/>
            <p:nvPr/>
          </p:nvSpPr>
          <p:spPr>
            <a:xfrm>
              <a:off x="2700388" y="2707988"/>
              <a:ext cx="872204" cy="701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1400">
                  <a:latin typeface="Calibri"/>
                  <a:ea typeface="Calibri"/>
                  <a:cs typeface="Calibri"/>
                  <a:sym typeface="Calibri"/>
                </a:defRPr>
              </a:pPr>
              <a:r>
                <a:t>Hardened</a:t>
              </a:r>
              <a:br/>
              <a:r>
                <a:t>program</a:t>
              </a:r>
              <a:br/>
              <a:r>
                <a:t>segments</a:t>
              </a:r>
            </a:p>
          </p:txBody>
        </p:sp>
        <p:sp>
          <p:nvSpPr>
            <p:cNvPr id="553" name="TextBox 115"/>
            <p:cNvSpPr txBox="1"/>
            <p:nvPr/>
          </p:nvSpPr>
          <p:spPr>
            <a:xfrm>
              <a:off x="428599" y="1716536"/>
              <a:ext cx="3438062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/>
              <a:r>
                <a:t>Altered SW binary (calls HW accelerators)</a:t>
              </a:r>
            </a:p>
          </p:txBody>
        </p:sp>
      </p:grpSp>
      <p:sp>
        <p:nvSpPr>
          <p:cNvPr id="555" name="TextBox 91"/>
          <p:cNvSpPr txBox="1"/>
          <p:nvPr/>
        </p:nvSpPr>
        <p:spPr>
          <a:xfrm>
            <a:off x="2024034" y="1500174"/>
            <a:ext cx="2571770" cy="2031364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int FIR(int ntaps, int sum) {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   int i;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   for (i=0; i &lt; ntaps; i++)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      sum += h[i] * z[i];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   return (sum);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}</a:t>
            </a:r>
          </a:p>
          <a:p>
            <a:pPr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....</a:t>
            </a:r>
          </a:p>
        </p:txBody>
      </p:sp>
      <p:sp>
        <p:nvSpPr>
          <p:cNvPr id="556" name="Straight Connector 4"/>
          <p:cNvSpPr/>
          <p:nvPr/>
        </p:nvSpPr>
        <p:spPr>
          <a:xfrm flipV="1">
            <a:off x="567556" y="914792"/>
            <a:ext cx="11056888" cy="42044"/>
          </a:xfrm>
          <a:prstGeom prst="line">
            <a:avLst/>
          </a:prstGeom>
          <a:ln w="3175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8" grpId="4"/>
      <p:bldP build="whole" bldLvl="1" animBg="1" rev="0" advAuto="0" spid="489" grpId="1"/>
      <p:bldP build="whole" bldLvl="1" animBg="1" rev="0" advAuto="0" spid="495" grpId="2"/>
      <p:bldP build="whole" bldLvl="1" animBg="1" rev="0" advAuto="0" spid="554" grpId="5"/>
      <p:bldP build="whole" bldLvl="1" animBg="1" rev="0" advAuto="0" spid="501" grpId="3"/>
      <p:bldP build="whole" bldLvl="1" animBg="1" rev="0" advAuto="0" spid="474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CustomShape 1"/>
          <p:cNvSpPr txBox="1"/>
          <p:nvPr/>
        </p:nvSpPr>
        <p:spPr>
          <a:xfrm>
            <a:off x="567719" y="409880"/>
            <a:ext cx="10513802" cy="72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>
              <a:defRPr spc="-1" sz="44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System Architecture</a:t>
            </a:r>
          </a:p>
        </p:txBody>
      </p:sp>
      <p:sp>
        <p:nvSpPr>
          <p:cNvPr id="559" name="Line 2"/>
          <p:cNvSpPr/>
          <p:nvPr/>
        </p:nvSpPr>
        <p:spPr>
          <a:xfrm flipV="1">
            <a:off x="567360" y="1158479"/>
            <a:ext cx="11057041" cy="42121"/>
          </a:xfrm>
          <a:prstGeom prst="line">
            <a:avLst/>
          </a:prstGeom>
          <a:ln w="31680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560" name="CustomShape 3"/>
          <p:cNvSpPr/>
          <p:nvPr/>
        </p:nvSpPr>
        <p:spPr>
          <a:xfrm>
            <a:off x="1498680" y="1383840"/>
            <a:ext cx="8569801" cy="4484881"/>
          </a:xfrm>
          <a:prstGeom prst="roundRect">
            <a:avLst>
              <a:gd name="adj" fmla="val 16667"/>
            </a:avLst>
          </a:prstGeom>
          <a:solidFill>
            <a:srgbClr val="DCE6F2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1" name="CustomShape 4"/>
          <p:cNvSpPr txBox="1"/>
          <p:nvPr/>
        </p:nvSpPr>
        <p:spPr>
          <a:xfrm>
            <a:off x="1732319" y="1602719"/>
            <a:ext cx="8102522" cy="278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>
                <a:uFill>
                  <a:solidFill>
                    <a:srgbClr val="FFFFFF"/>
                  </a:solidFill>
                </a:uFill>
              </a:defRPr>
            </a:pPr>
          </a:p>
          <a:p>
            <a:pPr>
              <a:defRPr spc="-1" sz="2000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FPGA</a:t>
            </a:r>
          </a:p>
        </p:txBody>
      </p:sp>
      <p:sp>
        <p:nvSpPr>
          <p:cNvPr id="562" name="CustomShape 5"/>
          <p:cNvSpPr/>
          <p:nvPr/>
        </p:nvSpPr>
        <p:spPr>
          <a:xfrm>
            <a:off x="2076480" y="1503000"/>
            <a:ext cx="1854720" cy="8326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3" name="CustomShape 6"/>
          <p:cNvSpPr txBox="1"/>
          <p:nvPr/>
        </p:nvSpPr>
        <p:spPr>
          <a:xfrm>
            <a:off x="2117159" y="1747519"/>
            <a:ext cx="1773361" cy="34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MIPS Processor</a:t>
            </a:r>
          </a:p>
        </p:txBody>
      </p:sp>
      <p:sp>
        <p:nvSpPr>
          <p:cNvPr id="564" name="CustomShape 7"/>
          <p:cNvSpPr/>
          <p:nvPr/>
        </p:nvSpPr>
        <p:spPr>
          <a:xfrm>
            <a:off x="5219639" y="1481040"/>
            <a:ext cx="1854361" cy="854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5" name="CustomShape 8"/>
          <p:cNvSpPr txBox="1"/>
          <p:nvPr/>
        </p:nvSpPr>
        <p:spPr>
          <a:xfrm>
            <a:off x="5261400" y="1609000"/>
            <a:ext cx="1770841" cy="59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Hardware Accelerator</a:t>
            </a:r>
          </a:p>
        </p:txBody>
      </p:sp>
      <p:sp>
        <p:nvSpPr>
          <p:cNvPr id="566" name="CustomShape 9"/>
          <p:cNvSpPr/>
          <p:nvPr/>
        </p:nvSpPr>
        <p:spPr>
          <a:xfrm>
            <a:off x="1576440" y="3079799"/>
            <a:ext cx="7712641" cy="640082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7" name="CustomShape 10"/>
          <p:cNvSpPr txBox="1"/>
          <p:nvPr/>
        </p:nvSpPr>
        <p:spPr>
          <a:xfrm>
            <a:off x="1737000" y="3227840"/>
            <a:ext cx="7391880" cy="34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AVALON INTERFACE</a:t>
            </a:r>
          </a:p>
        </p:txBody>
      </p:sp>
      <p:sp>
        <p:nvSpPr>
          <p:cNvPr id="568" name="CustomShape 11"/>
          <p:cNvSpPr/>
          <p:nvPr/>
        </p:nvSpPr>
        <p:spPr>
          <a:xfrm>
            <a:off x="7434360" y="1481040"/>
            <a:ext cx="1854721" cy="85428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69" name="CustomShape 12"/>
          <p:cNvSpPr txBox="1"/>
          <p:nvPr/>
        </p:nvSpPr>
        <p:spPr>
          <a:xfrm>
            <a:off x="7476119" y="1609000"/>
            <a:ext cx="1771201" cy="59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Hardware Accelerator</a:t>
            </a:r>
          </a:p>
        </p:txBody>
      </p:sp>
      <p:sp>
        <p:nvSpPr>
          <p:cNvPr id="570" name="CustomShape 13"/>
          <p:cNvSpPr/>
          <p:nvPr/>
        </p:nvSpPr>
        <p:spPr>
          <a:xfrm>
            <a:off x="2982959" y="4464360"/>
            <a:ext cx="2140201" cy="5688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1" name="CustomShape 14"/>
          <p:cNvSpPr txBox="1"/>
          <p:nvPr/>
        </p:nvSpPr>
        <p:spPr>
          <a:xfrm>
            <a:off x="3010679" y="4576759"/>
            <a:ext cx="2084402" cy="34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Memory Controller</a:t>
            </a:r>
          </a:p>
        </p:txBody>
      </p:sp>
      <p:sp>
        <p:nvSpPr>
          <p:cNvPr id="572" name="CustomShape 15"/>
          <p:cNvSpPr/>
          <p:nvPr/>
        </p:nvSpPr>
        <p:spPr>
          <a:xfrm>
            <a:off x="2791440" y="2360159"/>
            <a:ext cx="282961" cy="85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592"/>
                </a:moveTo>
                <a:lnTo>
                  <a:pt x="10800" y="0"/>
                </a:lnTo>
                <a:lnTo>
                  <a:pt x="21600" y="3592"/>
                </a:lnTo>
                <a:lnTo>
                  <a:pt x="16200" y="3592"/>
                </a:lnTo>
                <a:lnTo>
                  <a:pt x="16200" y="18008"/>
                </a:lnTo>
                <a:lnTo>
                  <a:pt x="21600" y="18008"/>
                </a:lnTo>
                <a:lnTo>
                  <a:pt x="10800" y="21600"/>
                </a:lnTo>
                <a:lnTo>
                  <a:pt x="0" y="18008"/>
                </a:lnTo>
                <a:lnTo>
                  <a:pt x="5400" y="18008"/>
                </a:lnTo>
                <a:lnTo>
                  <a:pt x="5400" y="3592"/>
                </a:lnTo>
                <a:close/>
              </a:path>
            </a:pathLst>
          </a:cu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3" name="CustomShape 16"/>
          <p:cNvSpPr/>
          <p:nvPr/>
        </p:nvSpPr>
        <p:spPr>
          <a:xfrm>
            <a:off x="6005879" y="2360159"/>
            <a:ext cx="282961" cy="85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592"/>
                </a:moveTo>
                <a:lnTo>
                  <a:pt x="10800" y="0"/>
                </a:lnTo>
                <a:lnTo>
                  <a:pt x="21600" y="3592"/>
                </a:lnTo>
                <a:lnTo>
                  <a:pt x="16200" y="3592"/>
                </a:lnTo>
                <a:lnTo>
                  <a:pt x="16200" y="18008"/>
                </a:lnTo>
                <a:lnTo>
                  <a:pt x="21600" y="18008"/>
                </a:lnTo>
                <a:lnTo>
                  <a:pt x="10800" y="21600"/>
                </a:lnTo>
                <a:lnTo>
                  <a:pt x="0" y="18008"/>
                </a:lnTo>
                <a:lnTo>
                  <a:pt x="5400" y="18008"/>
                </a:lnTo>
                <a:lnTo>
                  <a:pt x="5400" y="3592"/>
                </a:lnTo>
                <a:close/>
              </a:path>
            </a:pathLst>
          </a:cu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4" name="CustomShape 17"/>
          <p:cNvSpPr/>
          <p:nvPr/>
        </p:nvSpPr>
        <p:spPr>
          <a:xfrm>
            <a:off x="8220599" y="2360159"/>
            <a:ext cx="282961" cy="85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592"/>
                </a:moveTo>
                <a:lnTo>
                  <a:pt x="10800" y="0"/>
                </a:lnTo>
                <a:lnTo>
                  <a:pt x="21600" y="3592"/>
                </a:lnTo>
                <a:lnTo>
                  <a:pt x="16200" y="3592"/>
                </a:lnTo>
                <a:lnTo>
                  <a:pt x="16200" y="18008"/>
                </a:lnTo>
                <a:lnTo>
                  <a:pt x="21600" y="18008"/>
                </a:lnTo>
                <a:lnTo>
                  <a:pt x="10800" y="21600"/>
                </a:lnTo>
                <a:lnTo>
                  <a:pt x="0" y="18008"/>
                </a:lnTo>
                <a:lnTo>
                  <a:pt x="5400" y="18008"/>
                </a:lnTo>
                <a:lnTo>
                  <a:pt x="5400" y="3592"/>
                </a:lnTo>
                <a:close/>
              </a:path>
            </a:pathLst>
          </a:cu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5" name="CustomShape 18"/>
          <p:cNvSpPr/>
          <p:nvPr/>
        </p:nvSpPr>
        <p:spPr>
          <a:xfrm>
            <a:off x="3862799" y="3585600"/>
            <a:ext cx="282961" cy="854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592"/>
                </a:moveTo>
                <a:lnTo>
                  <a:pt x="10800" y="0"/>
                </a:lnTo>
                <a:lnTo>
                  <a:pt x="21600" y="3592"/>
                </a:lnTo>
                <a:lnTo>
                  <a:pt x="16200" y="3592"/>
                </a:lnTo>
                <a:lnTo>
                  <a:pt x="16200" y="18008"/>
                </a:lnTo>
                <a:lnTo>
                  <a:pt x="21600" y="18008"/>
                </a:lnTo>
                <a:lnTo>
                  <a:pt x="10800" y="21600"/>
                </a:lnTo>
                <a:lnTo>
                  <a:pt x="0" y="18008"/>
                </a:lnTo>
                <a:lnTo>
                  <a:pt x="5400" y="18008"/>
                </a:lnTo>
                <a:lnTo>
                  <a:pt x="5400" y="3592"/>
                </a:lnTo>
                <a:close/>
              </a:path>
            </a:pathLst>
          </a:cu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6" name="CustomShape 19"/>
          <p:cNvSpPr/>
          <p:nvPr/>
        </p:nvSpPr>
        <p:spPr>
          <a:xfrm>
            <a:off x="6027120" y="4289040"/>
            <a:ext cx="1476001" cy="92592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7" name="CustomShape 20"/>
          <p:cNvSpPr txBox="1"/>
          <p:nvPr/>
        </p:nvSpPr>
        <p:spPr>
          <a:xfrm>
            <a:off x="6072480" y="4325999"/>
            <a:ext cx="1385281" cy="8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999" tIns="44999" rIns="44999" bIns="44999" anchor="ctr">
            <a:spAutoFit/>
          </a:bodyPr>
          <a:lstStyle>
            <a:lvl1pPr algn="ctr">
              <a:defRPr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On-Chip Cache Memory</a:t>
            </a:r>
          </a:p>
        </p:txBody>
      </p:sp>
      <p:sp>
        <p:nvSpPr>
          <p:cNvPr id="578" name="CustomShape 21"/>
          <p:cNvSpPr/>
          <p:nvPr/>
        </p:nvSpPr>
        <p:spPr>
          <a:xfrm rot="5400000">
            <a:off x="5437080" y="4288319"/>
            <a:ext cx="282961" cy="85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592"/>
                </a:moveTo>
                <a:lnTo>
                  <a:pt x="10800" y="0"/>
                </a:lnTo>
                <a:lnTo>
                  <a:pt x="21600" y="3592"/>
                </a:lnTo>
                <a:lnTo>
                  <a:pt x="16200" y="3592"/>
                </a:lnTo>
                <a:lnTo>
                  <a:pt x="16200" y="18008"/>
                </a:lnTo>
                <a:lnTo>
                  <a:pt x="21600" y="18008"/>
                </a:lnTo>
                <a:lnTo>
                  <a:pt x="10800" y="21600"/>
                </a:lnTo>
                <a:lnTo>
                  <a:pt x="0" y="18008"/>
                </a:lnTo>
                <a:lnTo>
                  <a:pt x="5400" y="18008"/>
                </a:lnTo>
                <a:lnTo>
                  <a:pt x="5400" y="3592"/>
                </a:lnTo>
                <a:close/>
              </a:path>
            </a:pathLst>
          </a:cu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79" name="CustomShape 22"/>
          <p:cNvSpPr/>
          <p:nvPr/>
        </p:nvSpPr>
        <p:spPr>
          <a:xfrm>
            <a:off x="3862799" y="5074560"/>
            <a:ext cx="385561" cy="1046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3021"/>
                </a:moveTo>
                <a:lnTo>
                  <a:pt x="10800" y="0"/>
                </a:lnTo>
                <a:lnTo>
                  <a:pt x="21600" y="3021"/>
                </a:lnTo>
                <a:lnTo>
                  <a:pt x="16200" y="3021"/>
                </a:lnTo>
                <a:lnTo>
                  <a:pt x="16200" y="18579"/>
                </a:lnTo>
                <a:lnTo>
                  <a:pt x="21600" y="18579"/>
                </a:lnTo>
                <a:lnTo>
                  <a:pt x="10800" y="21600"/>
                </a:lnTo>
                <a:lnTo>
                  <a:pt x="0" y="18579"/>
                </a:lnTo>
                <a:lnTo>
                  <a:pt x="5400" y="18579"/>
                </a:lnTo>
                <a:lnTo>
                  <a:pt x="5400" y="3021"/>
                </a:lnTo>
                <a:close/>
              </a:path>
            </a:pathLst>
          </a:custGeom>
          <a:solidFill>
            <a:schemeClr val="accent1"/>
          </a:solidFill>
          <a:ln w="25560">
            <a:solidFill>
              <a:srgbClr val="3A5F8B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80" name="CustomShape 23"/>
          <p:cNvSpPr txBox="1"/>
          <p:nvPr/>
        </p:nvSpPr>
        <p:spPr>
          <a:xfrm>
            <a:off x="3003119" y="6089400"/>
            <a:ext cx="1735711" cy="34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4999" tIns="44999" rIns="44999" bIns="44999">
            <a:spAutoFit/>
          </a:bodyPr>
          <a:lstStyle>
            <a:lvl1pPr>
              <a:defRPr spc="-1">
                <a:uFill>
                  <a:solidFill>
                    <a:srgbClr val="FFFFFF"/>
                  </a:solidFill>
                </a:u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pPr/>
            <a:r>
              <a:t>Off-Chip Memory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