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2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74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67" r:id="rId14"/>
    <p:sldId id="268" r:id="rId15"/>
    <p:sldId id="270" r:id="rId16"/>
    <p:sldId id="271" r:id="rId17"/>
    <p:sldId id="272" r:id="rId18"/>
    <p:sldId id="286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C31F0-3A8A-5F46-8BF3-C70379A58CE3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47C8-E1BA-7E42-9E37-9ECCCE52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8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BBA4B-C097-4042-9C3D-B82500024876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1D399-6E1E-1449-89AD-D3A3663F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2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7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0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3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B642-172D-3C47-86EA-E0B65A65A625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319-64B3-4949-ADD2-5D5B2F06DF68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EEAC-D2C5-B641-AB73-549B3C161C19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39588"/>
            <a:ext cx="7065818" cy="5434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0545" y="1448361"/>
            <a:ext cx="3429000" cy="4602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68091" y="1448361"/>
            <a:ext cx="3429000" cy="4602816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6F0F-A3E8-3C45-A6FB-05A3DC073575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22A8-1402-7D4E-9FC2-862A013D5B9D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16E-E89F-8A4E-AACC-3F9A3149D734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F87B-979F-2143-A655-A4DDE9C20A62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C921-B382-E04B-A2A5-903096C2F64C}" type="datetime1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A5C-CCD6-BF40-8A1D-7BD7FD28385E}" type="datetime1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3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429C-DBBB-8A49-B9F7-5F95C69A2E75}" type="datetime1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99BF-08FA-1640-97FF-F95963DF32E9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8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7D85-81F5-E645-BB0C-A58CCD80A83A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2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2EC6-6E21-E74F-9107-A68B7F896AB9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lvm.org/docs/ProgrammersManual.html#helpful-hints-for-common-operatio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dirty="0"/>
              <a:t>HW2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zh-CN" altLang="en-US" dirty="0"/>
              <a:t> </a:t>
            </a:r>
            <a:r>
              <a:rPr lang="en-US" dirty="0"/>
              <a:t>Loop Invariant Code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Ze</a:t>
            </a:r>
            <a:r>
              <a:rPr lang="zh-CN" altLang="en-US" dirty="0"/>
              <a:t> </a:t>
            </a:r>
            <a:r>
              <a:rPr lang="en-US" altLang="zh-CN" dirty="0"/>
              <a:t>Zhang</a:t>
            </a:r>
            <a:endParaRPr lang="en-US" dirty="0"/>
          </a:p>
          <a:p>
            <a:r>
              <a:rPr lang="en-US" altLang="zh-CN" dirty="0"/>
              <a:t>Oct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en-US" dirty="0"/>
              <a:t>, 201</a:t>
            </a:r>
            <a:r>
              <a:rPr lang="en-US" altLang="zh-CN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20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3394361" y="3514714"/>
            <a:ext cx="1316182" cy="104919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r4 = load(</a:t>
            </a:r>
            <a:r>
              <a:rPr lang="en-US" altLang="zh-CN" b="1" dirty="0">
                <a:solidFill>
                  <a:srgbClr val="FF0000"/>
                </a:solidFill>
              </a:rPr>
              <a:t>r1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r7 = r4 * 3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9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1972812" y="3822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100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ABFE4E8D-CA60-AE4A-BC56-83BFA7D2DFA9}"/>
              </a:ext>
            </a:extLst>
          </p:cNvPr>
          <p:cNvSpPr>
            <a:spLocks/>
          </p:cNvSpPr>
          <p:nvPr/>
        </p:nvSpPr>
        <p:spPr bwMode="auto">
          <a:xfrm>
            <a:off x="1212273" y="2313522"/>
            <a:ext cx="796635" cy="779302"/>
          </a:xfrm>
          <a:custGeom>
            <a:avLst/>
            <a:gdLst>
              <a:gd name="T0" fmla="*/ 1028223750 w 456"/>
              <a:gd name="T1" fmla="*/ 1451610000 h 576"/>
              <a:gd name="T2" fmla="*/ 423386250 w 456"/>
              <a:gd name="T3" fmla="*/ 1209675000 h 576"/>
              <a:gd name="T4" fmla="*/ 60483750 w 456"/>
              <a:gd name="T5" fmla="*/ 846772500 h 576"/>
              <a:gd name="T6" fmla="*/ 181451250 w 456"/>
              <a:gd name="T7" fmla="*/ 241935000 h 576"/>
              <a:gd name="T8" fmla="*/ 1149191250 w 456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6" h="576">
                <a:moveTo>
                  <a:pt x="408" y="576"/>
                </a:moveTo>
                <a:cubicBezTo>
                  <a:pt x="320" y="548"/>
                  <a:pt x="232" y="520"/>
                  <a:pt x="168" y="480"/>
                </a:cubicBezTo>
                <a:cubicBezTo>
                  <a:pt x="104" y="440"/>
                  <a:pt x="40" y="400"/>
                  <a:pt x="24" y="336"/>
                </a:cubicBezTo>
                <a:cubicBezTo>
                  <a:pt x="8" y="272"/>
                  <a:pt x="0" y="152"/>
                  <a:pt x="72" y="96"/>
                </a:cubicBezTo>
                <a:cubicBezTo>
                  <a:pt x="144" y="40"/>
                  <a:pt x="300" y="20"/>
                  <a:pt x="45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FD2A3A7D-4632-554B-AC49-6256861B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257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any consumers of the load that become invariant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fix-up code to restore correct execution</a:t>
            </a:r>
          </a:p>
          <a:p>
            <a:pPr>
              <a:buFontTx/>
              <a:buAutoNum type="arabicParenR"/>
            </a:pPr>
            <a:endParaRPr lang="en-US" altLang="zh-C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8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708075" y="1666727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</a:p>
          <a:p>
            <a:pPr algn="ctr"/>
            <a:r>
              <a:rPr lang="en-US" altLang="zh-CN" dirty="0"/>
              <a:t>r4 = load(</a:t>
            </a:r>
            <a:r>
              <a:rPr lang="en-US" altLang="zh-CN" b="1" dirty="0"/>
              <a:t>r1</a:t>
            </a:r>
            <a:r>
              <a:rPr lang="en-US" altLang="zh-CN" dirty="0"/>
              <a:t>)</a:t>
            </a:r>
          </a:p>
          <a:p>
            <a:pPr algn="ctr"/>
            <a:r>
              <a:rPr lang="en-US" altLang="zh-CN" dirty="0"/>
              <a:t>r7 = r4 * 3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5708075" y="3098554"/>
            <a:ext cx="1316182" cy="51799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7370618" y="3635029"/>
            <a:ext cx="1316182" cy="104919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r4 = load(</a:t>
            </a:r>
            <a:r>
              <a:rPr lang="en-US" altLang="zh-CN" b="1" dirty="0">
                <a:solidFill>
                  <a:srgbClr val="FF0000"/>
                </a:solidFill>
              </a:rPr>
              <a:t>r1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r7 = r4 * 3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5708075" y="4666775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6400797" y="2467863"/>
            <a:ext cx="0" cy="625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6400803" y="3616550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6400797" y="4355051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6400797" y="5203571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5985165" y="5203570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5357700" y="5430815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5357701" y="2675255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5357700" y="2675256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5846621" y="2675256"/>
            <a:ext cx="0" cy="4370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6594189" y="3112286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10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616550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5949069" y="39431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100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7029410" y="3452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7024257" y="438639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57B9308-71E1-2747-8E51-F7B155C7F56D}"/>
              </a:ext>
            </a:extLst>
          </p:cNvPr>
          <p:cNvSpPr txBox="1"/>
          <p:nvPr/>
        </p:nvSpPr>
        <p:spPr>
          <a:xfrm>
            <a:off x="5846621" y="5727032"/>
            <a:ext cx="1819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FPLICM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FB05D335-68B4-FF44-BFB5-0CC093C1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1666727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311038A0-10DD-7C43-A622-AC8AB957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2788140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A587A494-4EB3-7947-95E2-64CA9D050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336" y="3818256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36" name="Rectangle 9">
            <a:extLst>
              <a:ext uri="{FF2B5EF4-FFF2-40B4-BE49-F238E27FC236}">
                <a16:creationId xmlns:a16="http://schemas.microsoft.com/office/drawing/2014/main" id="{23FBC16A-1762-6941-8B13-0BB06A2AA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4666775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37" name="Line 11">
            <a:extLst>
              <a:ext uri="{FF2B5EF4-FFF2-40B4-BE49-F238E27FC236}">
                <a16:creationId xmlns:a16="http://schemas.microsoft.com/office/drawing/2014/main" id="{5B992C43-54CD-824D-BBFC-D3FC8818D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2" y="2473550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8" name="Line 13">
            <a:extLst>
              <a:ext uri="{FF2B5EF4-FFF2-40B4-BE49-F238E27FC236}">
                <a16:creationId xmlns:a16="http://schemas.microsoft.com/office/drawing/2014/main" id="{9F408F25-BDF5-6742-9E3F-61AB699A0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3" y="3616550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9" name="Line 15">
            <a:extLst>
              <a:ext uri="{FF2B5EF4-FFF2-40B4-BE49-F238E27FC236}">
                <a16:creationId xmlns:a16="http://schemas.microsoft.com/office/drawing/2014/main" id="{B4BCC690-F5B2-B84F-9C06-8B3B7B05B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967" y="4355051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0" name="Line 16">
            <a:extLst>
              <a:ext uri="{FF2B5EF4-FFF2-40B4-BE49-F238E27FC236}">
                <a16:creationId xmlns:a16="http://schemas.microsoft.com/office/drawing/2014/main" id="{EF514612-D09F-154F-A96E-2215819A1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67" y="5203571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1A54004F-154E-DC46-B4FF-3939B8B46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3335" y="5203570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2" name="Line 18">
            <a:extLst>
              <a:ext uri="{FF2B5EF4-FFF2-40B4-BE49-F238E27FC236}">
                <a16:creationId xmlns:a16="http://schemas.microsoft.com/office/drawing/2014/main" id="{C7533DAD-03BF-7842-8140-50A55BC5C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5870" y="5430815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BD5A1659-251F-3043-9423-ADFF3195B8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5871" y="2675255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4" name="Line 20">
            <a:extLst>
              <a:ext uri="{FF2B5EF4-FFF2-40B4-BE49-F238E27FC236}">
                <a16:creationId xmlns:a16="http://schemas.microsoft.com/office/drawing/2014/main" id="{407E14A0-97DC-214F-9AAF-FE03A63A3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5870" y="2675256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5" name="Line 21">
            <a:extLst>
              <a:ext uri="{FF2B5EF4-FFF2-40B4-BE49-F238E27FC236}">
                <a16:creationId xmlns:a16="http://schemas.microsoft.com/office/drawing/2014/main" id="{BE77747B-0C3C-0440-97F2-A8CF2010F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4791" y="2675256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40C0DEFF-A279-3B41-8A74-27126841B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2359" y="3112286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7" name="Line 13">
            <a:extLst>
              <a:ext uri="{FF2B5EF4-FFF2-40B4-BE49-F238E27FC236}">
                <a16:creationId xmlns:a16="http://schemas.microsoft.com/office/drawing/2014/main" id="{60F404AE-E8C3-2147-A233-6215FB8B9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0" y="3616550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C683558E-3139-D34C-AD52-220674DD4D70}"/>
              </a:ext>
            </a:extLst>
          </p:cNvPr>
          <p:cNvSpPr txBox="1"/>
          <p:nvPr/>
        </p:nvSpPr>
        <p:spPr>
          <a:xfrm>
            <a:off x="1927239" y="39431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100</a:t>
            </a:r>
            <a:endParaRPr kumimoji="1" lang="zh-CN" altLang="en-US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A8E1E0E7-8EF1-8A41-909C-509526B44ED5}"/>
              </a:ext>
            </a:extLst>
          </p:cNvPr>
          <p:cNvSpPr txBox="1"/>
          <p:nvPr/>
        </p:nvSpPr>
        <p:spPr>
          <a:xfrm>
            <a:off x="3007580" y="3452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3240071-A62C-B547-9437-C0BDB5BB33FA}"/>
              </a:ext>
            </a:extLst>
          </p:cNvPr>
          <p:cNvSpPr txBox="1"/>
          <p:nvPr/>
        </p:nvSpPr>
        <p:spPr>
          <a:xfrm>
            <a:off x="3002427" y="438639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C9A94ABF-3D8F-A540-A9DE-F47BD881A14D}"/>
              </a:ext>
            </a:extLst>
          </p:cNvPr>
          <p:cNvSpPr txBox="1"/>
          <p:nvPr/>
        </p:nvSpPr>
        <p:spPr>
          <a:xfrm>
            <a:off x="1686245" y="5724148"/>
            <a:ext cx="201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FPLICM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7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DA8166F-2E82-6A40-ABA4-665B13F33468}"/>
              </a:ext>
            </a:extLst>
          </p:cNvPr>
          <p:cNvSpPr txBox="1"/>
          <p:nvPr/>
        </p:nvSpPr>
        <p:spPr>
          <a:xfrm>
            <a:off x="737184" y="1696452"/>
            <a:ext cx="581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Identify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loop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D312AE97-2D0B-F941-98F1-17AF58315DAF}"/>
              </a:ext>
            </a:extLst>
          </p:cNvPr>
          <p:cNvSpPr txBox="1"/>
          <p:nvPr/>
        </p:nvSpPr>
        <p:spPr>
          <a:xfrm>
            <a:off x="737184" y="2436931"/>
            <a:ext cx="7949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BBs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dependent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BBs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endParaRPr kumimoji="1" lang="zh-CN" altLang="en-US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062788E5-B4A4-8E45-AB31-CBCD5E8E70FF}"/>
              </a:ext>
            </a:extLst>
          </p:cNvPr>
          <p:cNvSpPr txBox="1"/>
          <p:nvPr/>
        </p:nvSpPr>
        <p:spPr>
          <a:xfrm>
            <a:off x="737184" y="4100740"/>
            <a:ext cx="3758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0B055378-5566-6F42-B288-DCA8B6ADF42F}"/>
              </a:ext>
            </a:extLst>
          </p:cNvPr>
          <p:cNvSpPr txBox="1"/>
          <p:nvPr/>
        </p:nvSpPr>
        <p:spPr>
          <a:xfrm>
            <a:off x="737184" y="4841219"/>
            <a:ext cx="706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consumers of the load that become invariant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21488A55-5FFB-4444-B373-229332D8D277}"/>
              </a:ext>
            </a:extLst>
          </p:cNvPr>
          <p:cNvSpPr txBox="1"/>
          <p:nvPr/>
        </p:nvSpPr>
        <p:spPr>
          <a:xfrm>
            <a:off x="737184" y="5581698"/>
            <a:ext cx="7382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Replicate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hoisted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8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Code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following slides present code from the LLVM codebase that may help you with HW2.</a:t>
            </a:r>
          </a:p>
          <a:p>
            <a:r>
              <a:rPr lang="en-US" sz="2400" dirty="0"/>
              <a:t>Disclaimers:</a:t>
            </a:r>
          </a:p>
          <a:p>
            <a:pPr lvl="1"/>
            <a:r>
              <a:rPr lang="en-US" sz="2400" dirty="0"/>
              <a:t>Use of this code is by no means required.  There are many ways to do this assignment.</a:t>
            </a:r>
          </a:p>
          <a:p>
            <a:pPr lvl="1"/>
            <a:r>
              <a:rPr lang="en-US" sz="2400" dirty="0"/>
              <a:t>You are free to use any other code that exists in LLVM </a:t>
            </a:r>
            <a:r>
              <a:rPr lang="en-US" altLang="zh-CN" sz="2400" dirty="0"/>
              <a:t>6.0.1</a:t>
            </a:r>
            <a:r>
              <a:rPr lang="en-US" sz="2400" dirty="0"/>
              <a:t> or that you develop.</a:t>
            </a:r>
          </a:p>
          <a:p>
            <a:pPr lvl="1"/>
            <a:r>
              <a:rPr lang="en-US" sz="2400" b="1" dirty="0"/>
              <a:t>Read the documentation/source before asking for help!</a:t>
            </a:r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http://llvm.org/docs/ProgrammersManual.html#helpful-hints-for-common-operations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3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Code: Manipulating Basic Blocks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195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SplitBlock</a:t>
            </a:r>
            <a:r>
              <a:rPr lang="en-US" dirty="0"/>
              <a:t>(…) splits a BB at a specified </a:t>
            </a:r>
            <a:r>
              <a:rPr lang="en-US" dirty="0" err="1"/>
              <a:t>instr</a:t>
            </a:r>
            <a:r>
              <a:rPr lang="en-US" dirty="0"/>
              <a:t>, returns </a:t>
            </a:r>
            <a:r>
              <a:rPr lang="en-US" dirty="0" err="1"/>
              <a:t>ptr</a:t>
            </a:r>
            <a:r>
              <a:rPr lang="en-US" dirty="0"/>
              <a:t> to new BB that starts with the </a:t>
            </a:r>
            <a:r>
              <a:rPr lang="en-US" dirty="0" err="1"/>
              <a:t>instr</a:t>
            </a:r>
            <a:r>
              <a:rPr lang="en-US" dirty="0"/>
              <a:t>, connects the BBs with an unconditional branch</a:t>
            </a:r>
          </a:p>
          <a:p>
            <a:endParaRPr lang="en-US" dirty="0"/>
          </a:p>
          <a:p>
            <a:r>
              <a:rPr lang="en-US" dirty="0" err="1"/>
              <a:t>SplitEdge</a:t>
            </a:r>
            <a:r>
              <a:rPr lang="en-US" dirty="0"/>
              <a:t>(…) will insert a BB between two specified BBs</a:t>
            </a:r>
          </a:p>
          <a:p>
            <a:endParaRPr lang="en-US" dirty="0"/>
          </a:p>
          <a:p>
            <a:r>
              <a:rPr lang="en-US" dirty="0"/>
              <a:t>Code found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/Transforms/</a:t>
            </a:r>
            <a:r>
              <a:rPr lang="en-US" sz="1500" dirty="0" err="1">
                <a:latin typeface="Courier"/>
                <a:cs typeface="Courier"/>
              </a:rPr>
              <a:t>Utils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BasicBlockUtils.h</a:t>
            </a:r>
            <a:endParaRPr lang="en-US" sz="1500" dirty="0">
              <a:latin typeface="Courier"/>
              <a:cs typeface="Courier"/>
            </a:endParaRP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-root&gt;/lib/Transforms/</a:t>
            </a:r>
            <a:r>
              <a:rPr lang="en-US" sz="1500" dirty="0" err="1">
                <a:latin typeface="Courier"/>
                <a:cs typeface="Courier"/>
              </a:rPr>
              <a:t>Utils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BasicBlockUtils.cpp</a:t>
            </a:r>
            <a:endParaRPr lang="en-US" sz="1500" dirty="0">
              <a:latin typeface="Courier"/>
              <a:cs typeface="Courier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// I is an Instruction*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*BB1 = I-&gt;</a:t>
            </a:r>
            <a:r>
              <a:rPr lang="en-US" sz="1600" dirty="0" err="1">
                <a:latin typeface="Courier"/>
                <a:cs typeface="Courier"/>
              </a:rPr>
              <a:t>getParent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*BB3 = 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C0504D"/>
                </a:solidFill>
                <a:latin typeface="Courier"/>
                <a:cs typeface="Courier"/>
              </a:rPr>
              <a:t>	</a:t>
            </a:r>
            <a:r>
              <a:rPr lang="en-US" sz="1600" b="1" dirty="0" err="1">
                <a:solidFill>
                  <a:srgbClr val="C0504D"/>
                </a:solidFill>
                <a:latin typeface="Courier"/>
                <a:cs typeface="Courier"/>
              </a:rPr>
              <a:t>SplitBlock</a:t>
            </a:r>
            <a:r>
              <a:rPr lang="en-US" sz="1600" dirty="0">
                <a:latin typeface="Courier"/>
                <a:cs typeface="Courier"/>
              </a:rPr>
              <a:t>(BB1, I);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*BB2 =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b="1" dirty="0" err="1">
                <a:solidFill>
                  <a:srgbClr val="C0504D"/>
                </a:solidFill>
                <a:latin typeface="Courier"/>
                <a:cs typeface="Courier"/>
              </a:rPr>
              <a:t>SplitEdge</a:t>
            </a:r>
            <a:r>
              <a:rPr lang="en-US" sz="1600" dirty="0">
                <a:latin typeface="Courier"/>
                <a:cs typeface="Courier"/>
              </a:rPr>
              <a:t>(BB1, BB3);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Code: Creating and Inserting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79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Various ways to create &amp; insert instructions</a:t>
            </a:r>
          </a:p>
          <a:p>
            <a:endParaRPr lang="en-US" dirty="0"/>
          </a:p>
          <a:p>
            <a:r>
              <a:rPr lang="en-US" dirty="0"/>
              <a:t>Hint: Instructions have a </a:t>
            </a:r>
            <a:r>
              <a:rPr lang="en-US" b="1" dirty="0"/>
              <a:t>clone() </a:t>
            </a:r>
            <a:r>
              <a:rPr lang="en-US" dirty="0"/>
              <a:t>member function</a:t>
            </a:r>
          </a:p>
          <a:p>
            <a:endParaRPr lang="en-US" dirty="0"/>
          </a:p>
          <a:p>
            <a:r>
              <a:rPr lang="en-US" dirty="0"/>
              <a:t>See specific instruction constructors/member functions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/IR/</a:t>
            </a:r>
            <a:r>
              <a:rPr lang="en-US" sz="1500" dirty="0" err="1">
                <a:latin typeface="Courier"/>
                <a:cs typeface="Courier"/>
              </a:rPr>
              <a:t>Instructions.h</a:t>
            </a:r>
            <a:endParaRPr lang="en-US" sz="1500" dirty="0">
              <a:latin typeface="Courier"/>
              <a:cs typeface="Courier"/>
            </a:endParaRPr>
          </a:p>
          <a:p>
            <a:endParaRPr lang="en-US" dirty="0"/>
          </a:p>
          <a:p>
            <a:r>
              <a:rPr lang="en-US" dirty="0"/>
              <a:t>See general instruction functions available to all instructions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/IR/</a:t>
            </a:r>
            <a:r>
              <a:rPr lang="en-US" sz="1500" dirty="0" err="1">
                <a:latin typeface="Courier"/>
                <a:cs typeface="Courier"/>
              </a:rPr>
              <a:t>Instruction.h</a:t>
            </a:r>
            <a:endParaRPr lang="en-US" sz="1500" dirty="0">
              <a:latin typeface="Courier"/>
              <a:cs typeface="Couri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693" y="1600200"/>
            <a:ext cx="476730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2"/>
                </a:solidFill>
                <a:latin typeface="Courier"/>
                <a:cs typeface="Courier"/>
              </a:rPr>
              <a:t>// 1) create load, insert at end of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2"/>
                </a:solidFill>
                <a:latin typeface="Courier"/>
                <a:cs typeface="Courier"/>
              </a:rPr>
              <a:t>//    specified basic block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LoadInst</a:t>
            </a:r>
            <a:r>
              <a:rPr lang="en-US" sz="1400" dirty="0">
                <a:latin typeface="Courier"/>
                <a:cs typeface="Courier"/>
              </a:rPr>
              <a:t> *LD =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new </a:t>
            </a:r>
            <a:r>
              <a:rPr lang="en-US" sz="1400" dirty="0" err="1">
                <a:latin typeface="Courier"/>
                <a:cs typeface="Courier"/>
              </a:rPr>
              <a:t>LoadInst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altLang="zh-CN" sz="1400" dirty="0">
                <a:latin typeface="Courier"/>
                <a:cs typeface="Courier"/>
              </a:rPr>
              <a:t>Val</a:t>
            </a:r>
            <a:r>
              <a:rPr lang="en-US" sz="1400" dirty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		“</a:t>
            </a:r>
            <a:r>
              <a:rPr lang="en-US" sz="1400" dirty="0" err="1">
                <a:latin typeface="Courier"/>
                <a:cs typeface="Courier"/>
              </a:rPr>
              <a:t>loadflag</a:t>
            </a:r>
            <a:r>
              <a:rPr lang="en-US" sz="1400" dirty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		BB1);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2) create branch using Create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method, insert before BB1’s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terminating instruction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Branch::Create(BB1, BB2, flag,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BB1-&gt;</a:t>
            </a:r>
            <a:r>
              <a:rPr lang="en-US" sz="1400" dirty="0" err="1">
                <a:latin typeface="Courier"/>
                <a:cs typeface="Courier"/>
              </a:rPr>
              <a:t>getTerminator</a:t>
            </a:r>
            <a:r>
              <a:rPr lang="en-US" sz="1400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3) create a store 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inst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 that stores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result of LD to some variable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(related to next slide)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StoreInst</a:t>
            </a:r>
            <a:r>
              <a:rPr lang="en-US" sz="1400" dirty="0">
                <a:latin typeface="Courier"/>
                <a:cs typeface="Courier"/>
              </a:rPr>
              <a:t> *ST =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new </a:t>
            </a:r>
            <a:r>
              <a:rPr lang="en-US" sz="1400" dirty="0" err="1">
                <a:latin typeface="Courier"/>
                <a:cs typeface="Courier"/>
              </a:rPr>
              <a:t>StoreInst</a:t>
            </a:r>
            <a:r>
              <a:rPr lang="en-US" sz="1400" dirty="0">
                <a:latin typeface="Courier"/>
                <a:cs typeface="Courier"/>
              </a:rPr>
              <a:t>(LD, </a:t>
            </a:r>
            <a:r>
              <a:rPr lang="en-US" sz="1400" dirty="0" err="1">
                <a:latin typeface="Courier"/>
                <a:cs typeface="Courier"/>
              </a:rPr>
              <a:t>var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inserting store into code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ST-&gt;</a:t>
            </a:r>
            <a:r>
              <a:rPr lang="en-US" sz="1400" dirty="0" err="1">
                <a:latin typeface="Courier"/>
                <a:cs typeface="Courier"/>
              </a:rPr>
              <a:t>insertAfter</a:t>
            </a:r>
            <a:r>
              <a:rPr lang="en-US" sz="1400" dirty="0">
                <a:latin typeface="Courier"/>
                <a:cs typeface="Courier"/>
              </a:rPr>
              <a:t>(LD);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65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Code: Creating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err="1"/>
              <a:t>AllocaInst</a:t>
            </a:r>
            <a:r>
              <a:rPr lang="en-US" dirty="0"/>
              <a:t> to allocate space on the function’s stack frame for a variable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1) Create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a</a:t>
            </a: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 variable in the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   function Entry block</a:t>
            </a: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AllocaInst</a:t>
            </a:r>
            <a:r>
              <a:rPr lang="en-US" sz="1500" dirty="0">
                <a:latin typeface="Courier"/>
                <a:cs typeface="Courier"/>
              </a:rPr>
              <a:t> *</a:t>
            </a:r>
            <a:r>
              <a:rPr lang="en-US" altLang="zh-CN" sz="1500" dirty="0"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 = new </a:t>
            </a:r>
            <a:r>
              <a:rPr lang="en-US" sz="1500" dirty="0" err="1">
                <a:latin typeface="Courier"/>
                <a:cs typeface="Courier"/>
              </a:rPr>
              <a:t>AllocaInst</a:t>
            </a:r>
            <a:r>
              <a:rPr lang="en-US" sz="1500" dirty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I-&gt;</a:t>
            </a:r>
            <a:r>
              <a:rPr lang="en-US" altLang="zh-CN" sz="1500" dirty="0" err="1">
                <a:latin typeface="Courier"/>
                <a:cs typeface="Courier"/>
              </a:rPr>
              <a:t>getType</a:t>
            </a:r>
            <a:r>
              <a:rPr lang="en-US" altLang="zh-CN" sz="1500" dirty="0">
                <a:latin typeface="Courier"/>
                <a:cs typeface="Courier"/>
              </a:rPr>
              <a:t>(),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0,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Entry-&gt;</a:t>
            </a:r>
            <a:r>
              <a:rPr lang="en-US" sz="1500" dirty="0" err="1">
                <a:latin typeface="Courier"/>
                <a:cs typeface="Courier"/>
              </a:rPr>
              <a:t>getTerminator</a:t>
            </a:r>
            <a:r>
              <a:rPr lang="en-US" sz="1500" dirty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);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2)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store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to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the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variable</a:t>
            </a:r>
            <a:endParaRPr lang="en-US" sz="1500" dirty="0">
              <a:solidFill>
                <a:srgbClr val="1F497D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StoreInst</a:t>
            </a:r>
            <a:r>
              <a:rPr lang="en-US" sz="1500" dirty="0">
                <a:latin typeface="Courier"/>
                <a:cs typeface="Courier"/>
              </a:rPr>
              <a:t> *ST = new </a:t>
            </a:r>
            <a:r>
              <a:rPr lang="en-US" sz="1500" dirty="0" err="1">
                <a:latin typeface="Courier"/>
                <a:cs typeface="Courier"/>
              </a:rPr>
              <a:t>StoreInst</a:t>
            </a:r>
            <a:r>
              <a:rPr lang="en-US" sz="1500" dirty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Result</a:t>
            </a:r>
            <a:r>
              <a:rPr lang="en-US" sz="15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Entry-&gt;</a:t>
            </a:r>
            <a:r>
              <a:rPr lang="en-US" sz="1500" dirty="0" err="1">
                <a:latin typeface="Courier"/>
                <a:cs typeface="Courier"/>
              </a:rPr>
              <a:t>getTerminator</a:t>
            </a:r>
            <a:r>
              <a:rPr lang="en-US" sz="1500" dirty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Important: Maintaining SSA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8833"/>
          </a:xfrm>
        </p:spPr>
        <p:txBody>
          <a:bodyPr>
            <a:normAutofit/>
          </a:bodyPr>
          <a:lstStyle/>
          <a:p>
            <a:r>
              <a:rPr lang="en-US" sz="2400" dirty="0"/>
              <a:t>Static </a:t>
            </a:r>
            <a:r>
              <a:rPr lang="en-US" altLang="zh-CN" sz="2400" dirty="0"/>
              <a:t>Single </a:t>
            </a:r>
            <a:r>
              <a:rPr lang="en-US" sz="2400" dirty="0"/>
              <a:t>Assignment form requires unique destination registers for each instruction</a:t>
            </a:r>
          </a:p>
          <a:p>
            <a:pPr lvl="1"/>
            <a:r>
              <a:rPr lang="en-US" altLang="zh-CN" sz="2400" dirty="0"/>
              <a:t>Replicated</a:t>
            </a:r>
            <a:r>
              <a:rPr lang="en-US" sz="2400" dirty="0"/>
              <a:t> instructions in your </a:t>
            </a:r>
            <a:r>
              <a:rPr lang="en-US" altLang="zh-CN" sz="2400" dirty="0"/>
              <a:t>infrequent</a:t>
            </a:r>
            <a:r>
              <a:rPr lang="zh-CN" altLang="en-US" sz="2400" dirty="0"/>
              <a:t> </a:t>
            </a:r>
            <a:r>
              <a:rPr lang="en-US" altLang="zh-CN" sz="2400" dirty="0"/>
              <a:t>BB</a:t>
            </a:r>
            <a:r>
              <a:rPr lang="en-US" sz="2400" dirty="0"/>
              <a:t> will write to different </a:t>
            </a:r>
            <a:r>
              <a:rPr lang="en-US" sz="2400" dirty="0" err="1"/>
              <a:t>regs</a:t>
            </a:r>
            <a:r>
              <a:rPr lang="en-US" sz="2400" dirty="0"/>
              <a:t> compared to the instructions in the preheader!</a:t>
            </a:r>
          </a:p>
          <a:p>
            <a:pPr lvl="1"/>
            <a:r>
              <a:rPr lang="en-US" sz="2400" dirty="0"/>
              <a:t>Store results of hoisted </a:t>
            </a:r>
            <a:r>
              <a:rPr lang="en-US" sz="2400" dirty="0" err="1"/>
              <a:t>instrs</a:t>
            </a:r>
            <a:r>
              <a:rPr lang="en-US" sz="2400" dirty="0"/>
              <a:t> to stack variables (see prev. slide)</a:t>
            </a:r>
          </a:p>
          <a:p>
            <a:pPr lvl="1"/>
            <a:r>
              <a:rPr lang="en-US" sz="2400" dirty="0"/>
              <a:t>Make sure </a:t>
            </a:r>
            <a:r>
              <a:rPr lang="en-US" sz="2400" dirty="0" err="1"/>
              <a:t>AllocaInst’s</a:t>
            </a:r>
            <a:r>
              <a:rPr lang="en-US" sz="2400" dirty="0"/>
              <a:t> are in function’s entry BB!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8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8833"/>
          </a:xfrm>
        </p:spPr>
        <p:txBody>
          <a:bodyPr>
            <a:normAutofit/>
          </a:bodyPr>
          <a:lstStyle/>
          <a:p>
            <a:r>
              <a:rPr lang="en-US" altLang="zh-CN" sz="2400" dirty="0" err="1"/>
              <a:t>run.sh</a:t>
            </a:r>
            <a:endParaRPr lang="en-US" altLang="zh-CN" sz="2400" dirty="0"/>
          </a:p>
          <a:p>
            <a:pPr lvl="1"/>
            <a:r>
              <a:rPr lang="en-US" altLang="zh-CN" sz="2000" dirty="0"/>
              <a:t>List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commands</a:t>
            </a:r>
            <a:r>
              <a:rPr lang="zh-CN" altLang="en-US" sz="2000" dirty="0"/>
              <a:t> </a:t>
            </a:r>
            <a:r>
              <a:rPr lang="en-US" altLang="zh-CN" sz="2000" dirty="0"/>
              <a:t>used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HW2</a:t>
            </a:r>
            <a:endParaRPr lang="en-US" altLang="zh-CN" sz="2400" dirty="0"/>
          </a:p>
          <a:p>
            <a:pPr marL="457200" lvl="1" indent="0">
              <a:buNone/>
            </a:pPr>
            <a:endParaRPr lang="en-US" altLang="zh-CN" sz="2400" dirty="0"/>
          </a:p>
          <a:p>
            <a:r>
              <a:rPr lang="en-US" altLang="zh-CN" sz="2400" dirty="0"/>
              <a:t>Project</a:t>
            </a:r>
            <a:r>
              <a:rPr lang="zh-CN" altLang="en-US" sz="2400" dirty="0"/>
              <a:t> </a:t>
            </a:r>
            <a:r>
              <a:rPr lang="en-US" altLang="zh-CN" sz="2400" dirty="0"/>
              <a:t>Template</a:t>
            </a:r>
          </a:p>
          <a:p>
            <a:pPr lvl="1"/>
            <a:r>
              <a:rPr lang="en-US" altLang="zh-CN" sz="2000" dirty="0"/>
              <a:t>HW2PASS.cpp:</a:t>
            </a:r>
            <a:r>
              <a:rPr lang="zh-CN" altLang="en-US" sz="2000" dirty="0"/>
              <a:t> </a:t>
            </a:r>
            <a:r>
              <a:rPr lang="en-US" altLang="zh-CN" sz="2000" dirty="0"/>
              <a:t>Mostly</a:t>
            </a:r>
            <a:r>
              <a:rPr lang="zh-CN" altLang="en-US" sz="2000" dirty="0"/>
              <a:t> </a:t>
            </a:r>
            <a:r>
              <a:rPr lang="en-US" altLang="zh-CN" sz="2000" dirty="0"/>
              <a:t>from</a:t>
            </a:r>
            <a:r>
              <a:rPr lang="zh-CN" altLang="en-US" sz="2000" dirty="0"/>
              <a:t> </a:t>
            </a:r>
            <a:r>
              <a:rPr lang="en-US" altLang="zh-CN" sz="2000" dirty="0"/>
              <a:t>current</a:t>
            </a:r>
            <a:r>
              <a:rPr lang="zh-CN" altLang="en-US" sz="2000" dirty="0"/>
              <a:t> </a:t>
            </a:r>
            <a:r>
              <a:rPr lang="en-US" altLang="zh-CN" sz="2000" dirty="0"/>
              <a:t>LLVM</a:t>
            </a:r>
            <a:r>
              <a:rPr lang="zh-CN" altLang="en-US" sz="2000" dirty="0"/>
              <a:t> </a:t>
            </a:r>
            <a:r>
              <a:rPr lang="en-US" altLang="zh-CN" sz="2000" dirty="0"/>
              <a:t>LICM</a:t>
            </a:r>
            <a:r>
              <a:rPr lang="zh-CN" altLang="en-US" sz="2000" dirty="0"/>
              <a:t> </a:t>
            </a:r>
            <a:r>
              <a:rPr lang="en-US" altLang="zh-CN" sz="2000" dirty="0"/>
              <a:t>Implementation.</a:t>
            </a:r>
          </a:p>
          <a:p>
            <a:pPr lvl="1"/>
            <a:r>
              <a:rPr lang="en-US" sz="2000" i="1" dirty="0" err="1"/>
              <a:t>runOnLoop</a:t>
            </a:r>
            <a:r>
              <a:rPr lang="en-US" altLang="zh-CN" sz="2000" i="1" dirty="0"/>
              <a:t>(…)</a:t>
            </a:r>
            <a:r>
              <a:rPr lang="zh-CN" altLang="en-US" sz="2000" i="1" dirty="0"/>
              <a:t>         </a:t>
            </a:r>
            <a:r>
              <a:rPr lang="en-US" altLang="zh-CN" sz="2000" i="1" dirty="0" err="1"/>
              <a:t>hoistRegion</a:t>
            </a:r>
            <a:r>
              <a:rPr lang="en-US" altLang="zh-CN" sz="2000" i="1" dirty="0"/>
              <a:t>(…)</a:t>
            </a:r>
            <a:r>
              <a:rPr lang="zh-CN" altLang="en-US" sz="2000" i="1" dirty="0"/>
              <a:t>             </a:t>
            </a:r>
            <a:r>
              <a:rPr lang="en-US" altLang="zh-CN" sz="2000" i="1" dirty="0"/>
              <a:t>hoist(…)</a:t>
            </a:r>
          </a:p>
          <a:p>
            <a:pPr lvl="1"/>
            <a:endParaRPr lang="en-US" altLang="zh-CN" sz="2000" i="1" dirty="0"/>
          </a:p>
          <a:p>
            <a:r>
              <a:rPr lang="en-US" altLang="zh-CN" sz="2400" dirty="0"/>
              <a:t>Benchmarks</a:t>
            </a:r>
          </a:p>
          <a:p>
            <a:pPr lvl="1"/>
            <a:r>
              <a:rPr lang="en-US" altLang="zh-CN" sz="2000" dirty="0"/>
              <a:t>6</a:t>
            </a:r>
            <a:r>
              <a:rPr lang="zh-CN" altLang="en-US" sz="2000" dirty="0"/>
              <a:t> </a:t>
            </a:r>
            <a:r>
              <a:rPr lang="en-US" altLang="zh-CN" sz="2000" dirty="0"/>
              <a:t>correctness</a:t>
            </a:r>
            <a:r>
              <a:rPr lang="zh-CN" altLang="en-US" sz="2000" dirty="0"/>
              <a:t> </a:t>
            </a:r>
            <a:r>
              <a:rPr lang="en-US" altLang="zh-CN" sz="2000" dirty="0"/>
              <a:t>tests</a:t>
            </a:r>
            <a:r>
              <a:rPr lang="zh-CN" altLang="en-US" sz="2000" dirty="0"/>
              <a:t> </a:t>
            </a:r>
            <a:r>
              <a:rPr lang="en-US" altLang="zh-CN" sz="2000" dirty="0"/>
              <a:t>+</a:t>
            </a:r>
            <a:r>
              <a:rPr lang="zh-CN" altLang="en-US" sz="2000" dirty="0"/>
              <a:t> </a:t>
            </a:r>
            <a:r>
              <a:rPr lang="en-US" altLang="zh-CN" sz="2000" dirty="0"/>
              <a:t>README</a:t>
            </a:r>
            <a:r>
              <a:rPr lang="zh-CN" altLang="en-US" sz="2000" dirty="0"/>
              <a:t> </a:t>
            </a:r>
            <a:r>
              <a:rPr lang="en-US" altLang="zh-CN" sz="2000" dirty="0"/>
              <a:t>(Required)</a:t>
            </a:r>
          </a:p>
          <a:p>
            <a:pPr lvl="2"/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need</a:t>
            </a:r>
            <a:r>
              <a:rPr lang="zh-CN" altLang="en-US" sz="1600" dirty="0"/>
              <a:t> </a:t>
            </a:r>
            <a:r>
              <a:rPr lang="en-US" altLang="zh-CN" sz="1600" dirty="0"/>
              <a:t>to</a:t>
            </a:r>
            <a:r>
              <a:rPr lang="zh-CN" altLang="en-US" sz="1600" dirty="0"/>
              <a:t> </a:t>
            </a:r>
            <a:r>
              <a:rPr lang="en-US" altLang="zh-CN" sz="1600" dirty="0"/>
              <a:t>hoist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dependent</a:t>
            </a:r>
            <a:r>
              <a:rPr lang="zh-CN" altLang="en-US" sz="1600" dirty="0"/>
              <a:t> </a:t>
            </a:r>
            <a:r>
              <a:rPr lang="en-US" altLang="zh-CN" sz="1600" dirty="0"/>
              <a:t>load</a:t>
            </a:r>
            <a:r>
              <a:rPr lang="zh-CN" altLang="en-US" sz="1600" dirty="0"/>
              <a:t> </a:t>
            </a:r>
            <a:r>
              <a:rPr lang="en-US" altLang="zh-CN" sz="1600" dirty="0"/>
              <a:t>instructions</a:t>
            </a:r>
          </a:p>
          <a:p>
            <a:pPr lvl="2"/>
            <a:r>
              <a:rPr lang="en-US" altLang="zh-CN" sz="1600" dirty="0"/>
              <a:t>Must</a:t>
            </a:r>
            <a:r>
              <a:rPr lang="zh-CN" altLang="en-US" sz="1600" dirty="0"/>
              <a:t> </a:t>
            </a:r>
            <a:r>
              <a:rPr lang="en-US" altLang="zh-CN" sz="1600" dirty="0"/>
              <a:t>generate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correct</a:t>
            </a:r>
            <a:r>
              <a:rPr lang="zh-CN" altLang="en-US" sz="1600" dirty="0"/>
              <a:t> </a:t>
            </a:r>
            <a:r>
              <a:rPr lang="en-US" altLang="zh-CN" sz="1600" dirty="0"/>
              <a:t>output</a:t>
            </a:r>
            <a:r>
              <a:rPr lang="zh-CN" altLang="en-US" sz="1600" dirty="0"/>
              <a:t> </a:t>
            </a:r>
            <a:r>
              <a:rPr lang="en-US" altLang="zh-CN" sz="1600" dirty="0"/>
              <a:t>after</a:t>
            </a:r>
            <a:r>
              <a:rPr lang="zh-CN" altLang="en-US" sz="1600" dirty="0"/>
              <a:t> </a:t>
            </a:r>
            <a:r>
              <a:rPr lang="en-US" altLang="zh-CN" sz="1600" dirty="0"/>
              <a:t>applying</a:t>
            </a:r>
            <a:r>
              <a:rPr lang="zh-CN" altLang="en-US" sz="1600" dirty="0"/>
              <a:t> </a:t>
            </a:r>
            <a:r>
              <a:rPr lang="en-US" altLang="zh-CN" sz="1600" dirty="0"/>
              <a:t>your</a:t>
            </a:r>
            <a:r>
              <a:rPr lang="zh-CN" altLang="en-US" sz="1600" dirty="0"/>
              <a:t> </a:t>
            </a:r>
            <a:r>
              <a:rPr lang="en-US" altLang="zh-CN" sz="1600" dirty="0"/>
              <a:t>FPLICM</a:t>
            </a:r>
            <a:r>
              <a:rPr lang="zh-CN" altLang="en-US" sz="1600" dirty="0"/>
              <a:t> </a:t>
            </a:r>
            <a:r>
              <a:rPr lang="en-US" altLang="zh-CN" sz="1600" dirty="0"/>
              <a:t>pass</a:t>
            </a:r>
          </a:p>
          <a:p>
            <a:pPr lvl="1"/>
            <a:r>
              <a:rPr lang="en-US" altLang="zh-CN" sz="2000" dirty="0"/>
              <a:t>4</a:t>
            </a:r>
            <a:r>
              <a:rPr lang="zh-CN" altLang="en-US" sz="2000" dirty="0"/>
              <a:t> </a:t>
            </a:r>
            <a:r>
              <a:rPr lang="en-US" altLang="zh-CN" sz="2000" dirty="0"/>
              <a:t>performance</a:t>
            </a:r>
            <a:r>
              <a:rPr lang="zh-CN" altLang="en-US" sz="2000" dirty="0"/>
              <a:t> </a:t>
            </a:r>
            <a:r>
              <a:rPr lang="en-US" altLang="zh-CN" sz="2000" dirty="0"/>
              <a:t>tests</a:t>
            </a:r>
            <a:r>
              <a:rPr lang="zh-CN" altLang="en-US" sz="2000" dirty="0"/>
              <a:t> </a:t>
            </a:r>
            <a:r>
              <a:rPr lang="en-US" altLang="zh-CN" sz="2000" dirty="0"/>
              <a:t>+</a:t>
            </a:r>
            <a:r>
              <a:rPr lang="zh-CN" altLang="en-US" sz="2000" dirty="0"/>
              <a:t> </a:t>
            </a:r>
            <a:r>
              <a:rPr lang="en-US" altLang="zh-CN" sz="2000" dirty="0"/>
              <a:t>README</a:t>
            </a:r>
            <a:r>
              <a:rPr lang="zh-CN" altLang="en-US" sz="2000" dirty="0"/>
              <a:t> </a:t>
            </a:r>
            <a:r>
              <a:rPr lang="en-US" altLang="zh-CN" sz="2000" dirty="0"/>
              <a:t>(Optional)</a:t>
            </a:r>
          </a:p>
          <a:p>
            <a:pPr lvl="2"/>
            <a:r>
              <a:rPr lang="en-US" altLang="zh-CN" sz="1600" dirty="0"/>
              <a:t>Hoist</a:t>
            </a:r>
            <a:r>
              <a:rPr lang="zh-CN" altLang="en-US" sz="1600" dirty="0"/>
              <a:t> </a:t>
            </a:r>
            <a:r>
              <a:rPr lang="en-US" altLang="zh-CN" sz="1600" dirty="0"/>
              <a:t>as</a:t>
            </a:r>
            <a:r>
              <a:rPr lang="zh-CN" altLang="en-US" sz="1600" dirty="0"/>
              <a:t> </a:t>
            </a:r>
            <a:r>
              <a:rPr lang="en-US" altLang="zh-CN" sz="1600" dirty="0"/>
              <a:t>many</a:t>
            </a:r>
            <a:r>
              <a:rPr lang="zh-CN" altLang="en-US" sz="1600" dirty="0"/>
              <a:t> </a:t>
            </a:r>
            <a:r>
              <a:rPr lang="en-US" altLang="zh-CN" sz="1600" dirty="0"/>
              <a:t>instructions</a:t>
            </a:r>
            <a:r>
              <a:rPr lang="zh-CN" altLang="en-US" sz="1600" dirty="0"/>
              <a:t> </a:t>
            </a:r>
            <a:r>
              <a:rPr lang="en-US" altLang="zh-CN" sz="1600" dirty="0"/>
              <a:t>as</a:t>
            </a:r>
            <a:r>
              <a:rPr lang="zh-CN" altLang="en-US" sz="1600" dirty="0"/>
              <a:t> </a:t>
            </a:r>
            <a:r>
              <a:rPr lang="en-US" altLang="zh-CN" sz="1600" dirty="0"/>
              <a:t>possible</a:t>
            </a:r>
          </a:p>
          <a:p>
            <a:pPr lvl="2"/>
            <a:r>
              <a:rPr lang="en-US" altLang="zh-CN" sz="1600" dirty="0"/>
              <a:t>Correctness</a:t>
            </a:r>
            <a:r>
              <a:rPr lang="zh-CN" altLang="en-US" sz="1600" dirty="0"/>
              <a:t> </a:t>
            </a:r>
            <a:r>
              <a:rPr lang="en-US" altLang="zh-CN" sz="1600" dirty="0"/>
              <a:t>first,</a:t>
            </a:r>
            <a:r>
              <a:rPr lang="zh-CN" altLang="en-US" sz="1600" dirty="0"/>
              <a:t> </a:t>
            </a:r>
            <a:r>
              <a:rPr lang="en-US" altLang="zh-CN" sz="1600" dirty="0"/>
              <a:t>then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3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Notes Regarding HW2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early!</a:t>
            </a:r>
          </a:p>
          <a:p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template</a:t>
            </a:r>
            <a:r>
              <a:rPr lang="zh-CN" altLang="en-US" dirty="0"/>
              <a:t> </a:t>
            </a:r>
            <a:r>
              <a:rPr lang="en-US" altLang="zh-CN" dirty="0"/>
              <a:t>(Don’t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afraid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it)</a:t>
            </a:r>
            <a:endParaRPr lang="en-US" dirty="0"/>
          </a:p>
          <a:p>
            <a:r>
              <a:rPr lang="en-US" altLang="zh-CN" dirty="0"/>
              <a:t>Try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bonus</a:t>
            </a:r>
            <a:r>
              <a:rPr lang="zh-CN" altLang="en-US" dirty="0"/>
              <a:t> </a:t>
            </a:r>
            <a:r>
              <a:rPr lang="en-US" altLang="zh-CN" dirty="0"/>
              <a:t>part</a:t>
            </a:r>
            <a:endParaRPr lang="en-US" dirty="0"/>
          </a:p>
          <a:p>
            <a:r>
              <a:rPr lang="en-US" dirty="0"/>
              <a:t>Running/Debugging</a:t>
            </a:r>
          </a:p>
          <a:p>
            <a:pPr lvl="1"/>
            <a:r>
              <a:rPr lang="en-US" dirty="0"/>
              <a:t>Revisit information from LLVM overview slides</a:t>
            </a:r>
          </a:p>
          <a:p>
            <a:r>
              <a:rPr lang="en-US" dirty="0"/>
              <a:t>Performance Competition: Generate </a:t>
            </a:r>
            <a:r>
              <a:rPr lang="en-US" altLang="zh-CN" dirty="0"/>
              <a:t>correct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altLang="zh-CN" dirty="0"/>
              <a:t>fast</a:t>
            </a:r>
            <a:r>
              <a:rPr lang="en-US" dirty="0"/>
              <a:t> </a:t>
            </a:r>
            <a:r>
              <a:rPr lang="en-US" dirty="0" err="1"/>
              <a:t>bitcode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3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39588"/>
            <a:ext cx="7744326" cy="543485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 Code Motion (LICM)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568" y="1448361"/>
            <a:ext cx="4656222" cy="460281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Move operations whose source operands do not change within the loop to the loop </a:t>
            </a:r>
            <a:r>
              <a:rPr lang="en-US" dirty="0" err="1"/>
              <a:t>preheader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Execute them only 1x per invocation of the loop</a:t>
            </a:r>
          </a:p>
          <a:p>
            <a:pPr lvl="1"/>
            <a:r>
              <a:rPr lang="en-US" dirty="0"/>
              <a:t>Be careful with memory operations!</a:t>
            </a:r>
          </a:p>
          <a:p>
            <a:pPr lvl="1"/>
            <a:r>
              <a:rPr lang="en-US" dirty="0"/>
              <a:t>Be careful with ops not executed every iteration</a:t>
            </a:r>
          </a:p>
          <a:p>
            <a:endParaRPr lang="en-US" dirty="0"/>
          </a:p>
          <a:p>
            <a:r>
              <a:rPr lang="en-US" dirty="0"/>
              <a:t>LICM code exists in LLVM!</a:t>
            </a:r>
          </a:p>
          <a:p>
            <a:pPr lvl="1"/>
            <a:r>
              <a:rPr lang="en-US" dirty="0"/>
              <a:t>/lib/Transforms/Scalar/</a:t>
            </a:r>
            <a:r>
              <a:rPr lang="en-US" dirty="0" err="1"/>
              <a:t>LICM.cpp</a:t>
            </a:r>
            <a:endParaRPr lang="en-US" dirty="0"/>
          </a:p>
        </p:txBody>
      </p:sp>
      <p:sp>
        <p:nvSpPr>
          <p:cNvPr id="2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9467C9-F94D-3242-95EE-55AD4CF01F2C}"/>
              </a:ext>
            </a:extLst>
          </p:cNvPr>
          <p:cNvSpPr txBox="1"/>
          <p:nvPr/>
        </p:nvSpPr>
        <p:spPr>
          <a:xfrm>
            <a:off x="5819273" y="1804738"/>
            <a:ext cx="32166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=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y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+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z;</a:t>
            </a:r>
          </a:p>
          <a:p>
            <a:r>
              <a:rPr kumimoji="1" lang="en-US" altLang="zh-CN" sz="2500" dirty="0"/>
              <a:t>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*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5528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39588"/>
            <a:ext cx="7744326" cy="543485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 Code Motion (LICM)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568" y="1448361"/>
            <a:ext cx="4656222" cy="460281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Move operations whose source operands do not change within the loop to the loop </a:t>
            </a:r>
            <a:r>
              <a:rPr lang="en-US" dirty="0" err="1"/>
              <a:t>preheader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Execute them only 1x per invocation of the loop</a:t>
            </a:r>
          </a:p>
          <a:p>
            <a:pPr lvl="1"/>
            <a:r>
              <a:rPr lang="en-US" dirty="0"/>
              <a:t>Be careful with memory operations!</a:t>
            </a:r>
          </a:p>
          <a:p>
            <a:pPr lvl="1"/>
            <a:r>
              <a:rPr lang="en-US" dirty="0"/>
              <a:t>Be careful with ops not executed every iteration</a:t>
            </a:r>
          </a:p>
          <a:p>
            <a:endParaRPr lang="en-US" dirty="0"/>
          </a:p>
          <a:p>
            <a:r>
              <a:rPr lang="en-US" dirty="0"/>
              <a:t>LICM code exists in LLVM!</a:t>
            </a:r>
          </a:p>
          <a:p>
            <a:pPr lvl="1"/>
            <a:r>
              <a:rPr lang="en-US" dirty="0"/>
              <a:t>/lib/Transforms/Scalar/</a:t>
            </a:r>
            <a:r>
              <a:rPr lang="en-US" dirty="0" err="1"/>
              <a:t>LICM.cpp</a:t>
            </a:r>
            <a:endParaRPr lang="en-US" dirty="0"/>
          </a:p>
        </p:txBody>
      </p:sp>
      <p:sp>
        <p:nvSpPr>
          <p:cNvPr id="2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9467C9-F94D-3242-95EE-55AD4CF01F2C}"/>
              </a:ext>
            </a:extLst>
          </p:cNvPr>
          <p:cNvSpPr txBox="1"/>
          <p:nvPr/>
        </p:nvSpPr>
        <p:spPr>
          <a:xfrm>
            <a:off x="5819273" y="1804738"/>
            <a:ext cx="32166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=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y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+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z;</a:t>
            </a:r>
          </a:p>
          <a:p>
            <a:r>
              <a:rPr kumimoji="1" lang="en-US" altLang="zh-CN" sz="2500" dirty="0"/>
              <a:t>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*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65CBB0F-E01E-E049-A533-89DFCD3FB426}"/>
              </a:ext>
            </a:extLst>
          </p:cNvPr>
          <p:cNvSpPr txBox="1"/>
          <p:nvPr/>
        </p:nvSpPr>
        <p:spPr>
          <a:xfrm>
            <a:off x="5819273" y="4035241"/>
            <a:ext cx="321665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500" dirty="0">
                <a:solidFill>
                  <a:srgbClr val="00B050"/>
                </a:solidFill>
              </a:rPr>
              <a:t>x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=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y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+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z;</a:t>
            </a:r>
          </a:p>
          <a:p>
            <a:r>
              <a:rPr lang="en-US" altLang="zh-CN" sz="2500" dirty="0">
                <a:solidFill>
                  <a:srgbClr val="00B050"/>
                </a:solidFill>
              </a:rPr>
              <a:t>t1</a:t>
            </a:r>
            <a:r>
              <a:rPr lang="zh-CN" altLang="en-US" sz="2500" dirty="0">
                <a:solidFill>
                  <a:srgbClr val="00B050"/>
                </a:solidFill>
              </a:rPr>
              <a:t> </a:t>
            </a:r>
            <a:r>
              <a:rPr lang="en-US" altLang="zh-CN" sz="2500" dirty="0">
                <a:solidFill>
                  <a:srgbClr val="00B050"/>
                </a:solidFill>
              </a:rPr>
              <a:t>=</a:t>
            </a:r>
            <a:r>
              <a:rPr lang="zh-CN" altLang="en-US" sz="2500" dirty="0">
                <a:solidFill>
                  <a:srgbClr val="00B050"/>
                </a:solidFill>
              </a:rPr>
              <a:t> </a:t>
            </a:r>
            <a:r>
              <a:rPr lang="en-US" altLang="zh-CN" sz="2500" dirty="0">
                <a:solidFill>
                  <a:srgbClr val="00B050"/>
                </a:solidFill>
              </a:rPr>
              <a:t>x</a:t>
            </a:r>
            <a:r>
              <a:rPr lang="zh-CN" altLang="en-US" sz="2500" dirty="0">
                <a:solidFill>
                  <a:srgbClr val="00B050"/>
                </a:solidFill>
              </a:rPr>
              <a:t> * </a:t>
            </a:r>
            <a:r>
              <a:rPr lang="en-US" altLang="zh-CN" sz="2500" dirty="0">
                <a:solidFill>
                  <a:srgbClr val="00B050"/>
                </a:solidFill>
              </a:rPr>
              <a:t>x;</a:t>
            </a:r>
          </a:p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t1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2317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3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1972812" y="3822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100</a:t>
            </a:r>
            <a:endParaRPr kumimoji="1"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027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4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1972812" y="3822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100</a:t>
            </a:r>
            <a:endParaRPr kumimoji="1"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2" name="Line 28">
            <a:extLst>
              <a:ext uri="{FF2B5EF4-FFF2-40B4-BE49-F238E27FC236}">
                <a16:creationId xmlns:a16="http://schemas.microsoft.com/office/drawing/2014/main" id="{5AC92AF3-790B-2E46-85FD-57EBAE3F4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038" y="2802293"/>
            <a:ext cx="861036" cy="12268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5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1972812" y="3822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100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2" name="Line 28">
            <a:extLst>
              <a:ext uri="{FF2B5EF4-FFF2-40B4-BE49-F238E27FC236}">
                <a16:creationId xmlns:a16="http://schemas.microsoft.com/office/drawing/2014/main" id="{5AC92AF3-790B-2E46-85FD-57EBAE3F4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038" y="2802293"/>
            <a:ext cx="861036" cy="12268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0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6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1972812" y="3822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100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D8A2E1BF-84CC-9947-A3EC-0D83A899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91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</p:txBody>
      </p:sp>
    </p:spTree>
    <p:extLst>
      <p:ext uri="{BB962C8B-B14F-4D97-AF65-F5344CB8AC3E}">
        <p14:creationId xmlns:p14="http://schemas.microsoft.com/office/powerpoint/2010/main" val="299306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7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1972812" y="3822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100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F4A21A54-A84B-C44D-BAD7-23EEC265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119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</p:txBody>
      </p:sp>
    </p:spTree>
    <p:extLst>
      <p:ext uri="{BB962C8B-B14F-4D97-AF65-F5344CB8AC3E}">
        <p14:creationId xmlns:p14="http://schemas.microsoft.com/office/powerpoint/2010/main" val="55546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8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B74BDF-470E-A941-B889-EF70501D2B73}"/>
              </a:ext>
            </a:extLst>
          </p:cNvPr>
          <p:cNvSpPr txBox="1"/>
          <p:nvPr/>
        </p:nvSpPr>
        <p:spPr>
          <a:xfrm>
            <a:off x="1972812" y="38228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100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ABFE4E8D-CA60-AE4A-BC56-83BFA7D2DFA9}"/>
              </a:ext>
            </a:extLst>
          </p:cNvPr>
          <p:cNvSpPr>
            <a:spLocks/>
          </p:cNvSpPr>
          <p:nvPr/>
        </p:nvSpPr>
        <p:spPr bwMode="auto">
          <a:xfrm>
            <a:off x="1212273" y="2313522"/>
            <a:ext cx="796635" cy="779302"/>
          </a:xfrm>
          <a:custGeom>
            <a:avLst/>
            <a:gdLst>
              <a:gd name="T0" fmla="*/ 1028223750 w 456"/>
              <a:gd name="T1" fmla="*/ 1451610000 h 576"/>
              <a:gd name="T2" fmla="*/ 423386250 w 456"/>
              <a:gd name="T3" fmla="*/ 1209675000 h 576"/>
              <a:gd name="T4" fmla="*/ 60483750 w 456"/>
              <a:gd name="T5" fmla="*/ 846772500 h 576"/>
              <a:gd name="T6" fmla="*/ 181451250 w 456"/>
              <a:gd name="T7" fmla="*/ 241935000 h 576"/>
              <a:gd name="T8" fmla="*/ 1149191250 w 456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6" h="576">
                <a:moveTo>
                  <a:pt x="408" y="576"/>
                </a:moveTo>
                <a:cubicBezTo>
                  <a:pt x="320" y="548"/>
                  <a:pt x="232" y="520"/>
                  <a:pt x="168" y="480"/>
                </a:cubicBezTo>
                <a:cubicBezTo>
                  <a:pt x="104" y="440"/>
                  <a:pt x="40" y="400"/>
                  <a:pt x="24" y="336"/>
                </a:cubicBezTo>
                <a:cubicBezTo>
                  <a:pt x="8" y="272"/>
                  <a:pt x="0" y="152"/>
                  <a:pt x="72" y="96"/>
                </a:cubicBezTo>
                <a:cubicBezTo>
                  <a:pt x="144" y="40"/>
                  <a:pt x="300" y="20"/>
                  <a:pt x="45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7875DB0E-A5DA-2D41-A4E7-CBAFBEBF4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202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any consumers of the load that become invariant</a:t>
            </a:r>
          </a:p>
          <a:p>
            <a:pPr>
              <a:buFontTx/>
              <a:buAutoNum type="arabicParenR"/>
            </a:pPr>
            <a:endParaRPr lang="en-US" altLang="zh-C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2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1407</Words>
  <Application>Microsoft Macintosh PowerPoint</Application>
  <PresentationFormat>全屏显示(4:3)</PresentationFormat>
  <Paragraphs>303</Paragraphs>
  <Slides>19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宋体</vt:lpstr>
      <vt:lpstr>ＭＳ Ｐゴシック</vt:lpstr>
      <vt:lpstr>Arial</vt:lpstr>
      <vt:lpstr>Calibri</vt:lpstr>
      <vt:lpstr>Courier</vt:lpstr>
      <vt:lpstr>Times New Roman</vt:lpstr>
      <vt:lpstr>Office Theme</vt:lpstr>
      <vt:lpstr>HW2 – Frequent Path Loop Invariant Code Motion</vt:lpstr>
      <vt:lpstr>Loop Invariant Code Motion (LICM)</vt:lpstr>
      <vt:lpstr>Loop Invariant Code Motion (LICM)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LLVM Code of Interest</vt:lpstr>
      <vt:lpstr>Code: Manipulating Basic Blocks</vt:lpstr>
      <vt:lpstr>Code: Creating and Inserting Instructions</vt:lpstr>
      <vt:lpstr>Code: Creating Variables</vt:lpstr>
      <vt:lpstr>Important: Maintaining SSA Form</vt:lpstr>
      <vt:lpstr>Related Files</vt:lpstr>
      <vt:lpstr>General Notes Regarding HW2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Invariant Code Motion, LLVM, and HW2</dc:title>
  <dc:creator>D J</dc:creator>
  <cp:lastModifiedBy>Zhang, Ze</cp:lastModifiedBy>
  <cp:revision>117</cp:revision>
  <dcterms:created xsi:type="dcterms:W3CDTF">2013-09-22T19:04:19Z</dcterms:created>
  <dcterms:modified xsi:type="dcterms:W3CDTF">2018-09-27T15:20:18Z</dcterms:modified>
</cp:coreProperties>
</file>