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8" r:id="rId1"/>
  </p:sldMasterIdLst>
  <p:notesMasterIdLst>
    <p:notesMasterId r:id="rId71"/>
  </p:notesMasterIdLst>
  <p:sldIdLst>
    <p:sldId id="256" r:id="rId2"/>
    <p:sldId id="271" r:id="rId3"/>
    <p:sldId id="321" r:id="rId4"/>
    <p:sldId id="317" r:id="rId5"/>
    <p:sldId id="292" r:id="rId6"/>
    <p:sldId id="283" r:id="rId7"/>
    <p:sldId id="272" r:id="rId8"/>
    <p:sldId id="282" r:id="rId9"/>
    <p:sldId id="308" r:id="rId10"/>
    <p:sldId id="291" r:id="rId11"/>
    <p:sldId id="270" r:id="rId12"/>
    <p:sldId id="264" r:id="rId13"/>
    <p:sldId id="284" r:id="rId14"/>
    <p:sldId id="315" r:id="rId15"/>
    <p:sldId id="279" r:id="rId16"/>
    <p:sldId id="289" r:id="rId17"/>
    <p:sldId id="290" r:id="rId18"/>
    <p:sldId id="309" r:id="rId19"/>
    <p:sldId id="262" r:id="rId20"/>
    <p:sldId id="296" r:id="rId21"/>
    <p:sldId id="301" r:id="rId22"/>
    <p:sldId id="303" r:id="rId23"/>
    <p:sldId id="304" r:id="rId24"/>
    <p:sldId id="302" r:id="rId25"/>
    <p:sldId id="305" r:id="rId26"/>
    <p:sldId id="306" r:id="rId27"/>
    <p:sldId id="261" r:id="rId28"/>
    <p:sldId id="320" r:id="rId29"/>
    <p:sldId id="295" r:id="rId30"/>
    <p:sldId id="299" r:id="rId31"/>
    <p:sldId id="310" r:id="rId32"/>
    <p:sldId id="265" r:id="rId33"/>
    <p:sldId id="274" r:id="rId34"/>
    <p:sldId id="314" r:id="rId35"/>
    <p:sldId id="318" r:id="rId36"/>
    <p:sldId id="319" r:id="rId37"/>
    <p:sldId id="324" r:id="rId38"/>
    <p:sldId id="316" r:id="rId39"/>
    <p:sldId id="312" r:id="rId40"/>
    <p:sldId id="267" r:id="rId41"/>
    <p:sldId id="285" r:id="rId42"/>
    <p:sldId id="286" r:id="rId43"/>
    <p:sldId id="287" r:id="rId44"/>
    <p:sldId id="288" r:id="rId45"/>
    <p:sldId id="313" r:id="rId46"/>
    <p:sldId id="268" r:id="rId47"/>
    <p:sldId id="294" r:id="rId48"/>
    <p:sldId id="297" r:id="rId49"/>
    <p:sldId id="323" r:id="rId50"/>
    <p:sldId id="325" r:id="rId51"/>
    <p:sldId id="326" r:id="rId52"/>
    <p:sldId id="327" r:id="rId53"/>
    <p:sldId id="329" r:id="rId54"/>
    <p:sldId id="328" r:id="rId55"/>
    <p:sldId id="338" r:id="rId56"/>
    <p:sldId id="330" r:id="rId57"/>
    <p:sldId id="331" r:id="rId58"/>
    <p:sldId id="342" r:id="rId59"/>
    <p:sldId id="332" r:id="rId60"/>
    <p:sldId id="333" r:id="rId61"/>
    <p:sldId id="334" r:id="rId62"/>
    <p:sldId id="335" r:id="rId63"/>
    <p:sldId id="336" r:id="rId64"/>
    <p:sldId id="340" r:id="rId65"/>
    <p:sldId id="341" r:id="rId66"/>
    <p:sldId id="339" r:id="rId67"/>
    <p:sldId id="337" r:id="rId68"/>
    <p:sldId id="343" r:id="rId69"/>
    <p:sldId id="344" r:id="rId7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5481" autoAdjust="0"/>
  </p:normalViewPr>
  <p:slideViewPr>
    <p:cSldViewPr snapToGrid="0">
      <p:cViewPr varScale="1">
        <p:scale>
          <a:sx n="87" d="100"/>
          <a:sy n="87" d="100"/>
        </p:scale>
        <p:origin x="150"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F0DD8E-4AA0-442C-B994-00740634D0C2}" type="datetimeFigureOut">
              <a:rPr lang="en-US" smtClean="0"/>
              <a:t>7/19/2021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1A5B71-83C4-48A2-91AC-B4D97244D196}" type="slidenum">
              <a:rPr lang="en-US" smtClean="0"/>
              <a:t>‹#›</a:t>
            </a:fld>
            <a:endParaRPr lang="en-US"/>
          </a:p>
        </p:txBody>
      </p:sp>
    </p:spTree>
    <p:extLst>
      <p:ext uri="{BB962C8B-B14F-4D97-AF65-F5344CB8AC3E}">
        <p14:creationId xmlns:p14="http://schemas.microsoft.com/office/powerpoint/2010/main" val="23005455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problem we focus on is based on a phenomenon that can be observed in infants. At birth, human infants aren’t capable of planning and executing actions to intentionally move around their environment or interact with objects in meaningful ways. However, through casual observation or careful study we can observe that typically developing infants quickly learn to perform these actions reliably. In the case of the reaching, grasping, and placing actions we focus on, this learning occurs in well under a year. </a:t>
            </a:r>
          </a:p>
          <a:p>
            <a:endParaRPr lang="en-US" dirty="0"/>
          </a:p>
        </p:txBody>
      </p:sp>
      <p:sp>
        <p:nvSpPr>
          <p:cNvPr id="4" name="Slide Number Placeholder 3"/>
          <p:cNvSpPr>
            <a:spLocks noGrp="1"/>
          </p:cNvSpPr>
          <p:nvPr>
            <p:ph type="sldNum" sz="quarter" idx="5"/>
          </p:nvPr>
        </p:nvSpPr>
        <p:spPr/>
        <p:txBody>
          <a:bodyPr/>
          <a:lstStyle/>
          <a:p>
            <a:fld id="{EE1A5B71-83C4-48A2-91AC-B4D97244D196}" type="slidenum">
              <a:rPr lang="en-US" smtClean="0"/>
              <a:t>2</a:t>
            </a:fld>
            <a:endParaRPr lang="en-US"/>
          </a:p>
        </p:txBody>
      </p:sp>
    </p:spTree>
    <p:extLst>
      <p:ext uri="{BB962C8B-B14F-4D97-AF65-F5344CB8AC3E}">
        <p14:creationId xmlns:p14="http://schemas.microsoft.com/office/powerpoint/2010/main" val="35670930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this allows images to be recorded when the arm has a particular configuration</a:t>
            </a:r>
          </a:p>
        </p:txBody>
      </p:sp>
      <p:sp>
        <p:nvSpPr>
          <p:cNvPr id="4" name="Slide Number Placeholder 3"/>
          <p:cNvSpPr>
            <a:spLocks noGrp="1"/>
          </p:cNvSpPr>
          <p:nvPr>
            <p:ph type="sldNum" sz="quarter" idx="5"/>
          </p:nvPr>
        </p:nvSpPr>
        <p:spPr/>
        <p:txBody>
          <a:bodyPr/>
          <a:lstStyle/>
          <a:p>
            <a:fld id="{EE1A5B71-83C4-48A2-91AC-B4D97244D196}" type="slidenum">
              <a:rPr lang="en-US" smtClean="0"/>
              <a:t>13</a:t>
            </a:fld>
            <a:endParaRPr lang="en-US"/>
          </a:p>
        </p:txBody>
      </p:sp>
    </p:spTree>
    <p:extLst>
      <p:ext uri="{BB962C8B-B14F-4D97-AF65-F5344CB8AC3E}">
        <p14:creationId xmlns:p14="http://schemas.microsoft.com/office/powerpoint/2010/main" val="777395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2999 edges from motor babbling</a:t>
            </a:r>
          </a:p>
        </p:txBody>
      </p:sp>
      <p:sp>
        <p:nvSpPr>
          <p:cNvPr id="4" name="Slide Number Placeholder 3"/>
          <p:cNvSpPr>
            <a:spLocks noGrp="1"/>
          </p:cNvSpPr>
          <p:nvPr>
            <p:ph type="sldNum" sz="quarter" idx="5"/>
          </p:nvPr>
        </p:nvSpPr>
        <p:spPr/>
        <p:txBody>
          <a:bodyPr/>
          <a:lstStyle/>
          <a:p>
            <a:fld id="{EE1A5B71-83C4-48A2-91AC-B4D97244D196}" type="slidenum">
              <a:rPr lang="en-US" smtClean="0"/>
              <a:t>14</a:t>
            </a:fld>
            <a:endParaRPr lang="en-US"/>
          </a:p>
        </p:txBody>
      </p:sp>
    </p:spTree>
    <p:extLst>
      <p:ext uri="{BB962C8B-B14F-4D97-AF65-F5344CB8AC3E}">
        <p14:creationId xmlns:p14="http://schemas.microsoft.com/office/powerpoint/2010/main" val="21628620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Probabilistic roadmaps were introduced for use in Robotic Motion Planning </a:t>
            </a:r>
          </a:p>
          <a:p>
            <a:r>
              <a:rPr lang="en-US" dirty="0"/>
              <a:t>The Visual Roadmap also stored configurations and image data in the nodes</a:t>
            </a:r>
          </a:p>
        </p:txBody>
      </p:sp>
      <p:sp>
        <p:nvSpPr>
          <p:cNvPr id="4" name="Slide Number Placeholder 3"/>
          <p:cNvSpPr>
            <a:spLocks noGrp="1"/>
          </p:cNvSpPr>
          <p:nvPr>
            <p:ph type="sldNum" sz="quarter" idx="5"/>
          </p:nvPr>
        </p:nvSpPr>
        <p:spPr/>
        <p:txBody>
          <a:bodyPr/>
          <a:lstStyle/>
          <a:p>
            <a:fld id="{EE1A5B71-83C4-48A2-91AC-B4D97244D196}" type="slidenum">
              <a:rPr lang="en-US" smtClean="0"/>
              <a:t>15</a:t>
            </a:fld>
            <a:endParaRPr lang="en-US"/>
          </a:p>
        </p:txBody>
      </p:sp>
    </p:spTree>
    <p:extLst>
      <p:ext uri="{BB962C8B-B14F-4D97-AF65-F5344CB8AC3E}">
        <p14:creationId xmlns:p14="http://schemas.microsoft.com/office/powerpoint/2010/main" val="17777008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agent performs motor babbling in an open environment without objects present. The table is assumed to be in a fixed position and moves inside or below the surface are rejected. Each pose is generated by displacing each joint angle by a small random amount from the previous pose.</a:t>
            </a:r>
          </a:p>
          <a:p>
            <a:endParaRPr lang="en-US" dirty="0"/>
          </a:p>
          <a:p>
            <a:r>
              <a:rPr lang="en-US" dirty="0"/>
              <a:t>On the left you’ll see the node and edge added to the graph as the result of each random move, and on the right you’ll see the stored image for the node being added</a:t>
            </a:r>
          </a:p>
        </p:txBody>
      </p:sp>
      <p:sp>
        <p:nvSpPr>
          <p:cNvPr id="4" name="Slide Number Placeholder 3"/>
          <p:cNvSpPr>
            <a:spLocks noGrp="1"/>
          </p:cNvSpPr>
          <p:nvPr>
            <p:ph type="sldNum" sz="quarter" idx="5"/>
          </p:nvPr>
        </p:nvSpPr>
        <p:spPr/>
        <p:txBody>
          <a:bodyPr/>
          <a:lstStyle/>
          <a:p>
            <a:fld id="{EE1A5B71-83C4-48A2-91AC-B4D97244D196}" type="slidenum">
              <a:rPr lang="en-US" smtClean="0"/>
              <a:t>16</a:t>
            </a:fld>
            <a:endParaRPr lang="en-US"/>
          </a:p>
        </p:txBody>
      </p:sp>
    </p:spTree>
    <p:extLst>
      <p:ext uri="{BB962C8B-B14F-4D97-AF65-F5344CB8AC3E}">
        <p14:creationId xmlns:p14="http://schemas.microsoft.com/office/powerpoint/2010/main" val="38186082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the agent has the capability to safely move throughout </a:t>
            </a:r>
            <a:r>
              <a:rPr lang="en-US" dirty="0" err="1"/>
              <a:t>peripersonal</a:t>
            </a:r>
            <a:r>
              <a:rPr lang="en-US" dirty="0"/>
              <a:t> space, it will observe the usual and unusual results of its moves and use these to define a reach action.</a:t>
            </a:r>
          </a:p>
        </p:txBody>
      </p:sp>
      <p:sp>
        <p:nvSpPr>
          <p:cNvPr id="4" name="Slide Number Placeholder 3"/>
          <p:cNvSpPr>
            <a:spLocks noGrp="1"/>
          </p:cNvSpPr>
          <p:nvPr>
            <p:ph type="sldNum" sz="quarter" idx="5"/>
          </p:nvPr>
        </p:nvSpPr>
        <p:spPr/>
        <p:txBody>
          <a:bodyPr/>
          <a:lstStyle/>
          <a:p>
            <a:fld id="{EE1A5B71-83C4-48A2-91AC-B4D97244D196}" type="slidenum">
              <a:rPr lang="en-US" smtClean="0"/>
              <a:t>18</a:t>
            </a:fld>
            <a:endParaRPr lang="en-US"/>
          </a:p>
        </p:txBody>
      </p:sp>
    </p:spTree>
    <p:extLst>
      <p:ext uri="{BB962C8B-B14F-4D97-AF65-F5344CB8AC3E}">
        <p14:creationId xmlns:p14="http://schemas.microsoft.com/office/powerpoint/2010/main" val="1610038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agent can observe a mask for the object in the image taken before beginning the trajectory and after returning to the home node (this simplifies the image processing and rules out a difference in appearance because of an occlusion)</a:t>
            </a:r>
          </a:p>
        </p:txBody>
      </p:sp>
      <p:sp>
        <p:nvSpPr>
          <p:cNvPr id="4" name="Slide Number Placeholder 3"/>
          <p:cNvSpPr>
            <a:spLocks noGrp="1"/>
          </p:cNvSpPr>
          <p:nvPr>
            <p:ph type="sldNum" sz="quarter" idx="5"/>
          </p:nvPr>
        </p:nvSpPr>
        <p:spPr/>
        <p:txBody>
          <a:bodyPr/>
          <a:lstStyle/>
          <a:p>
            <a:fld id="{EE1A5B71-83C4-48A2-91AC-B4D97244D196}" type="slidenum">
              <a:rPr lang="en-US" smtClean="0"/>
              <a:t>19</a:t>
            </a:fld>
            <a:endParaRPr lang="en-US"/>
          </a:p>
        </p:txBody>
      </p:sp>
    </p:spTree>
    <p:extLst>
      <p:ext uri="{BB962C8B-B14F-4D97-AF65-F5344CB8AC3E}">
        <p14:creationId xmlns:p14="http://schemas.microsoft.com/office/powerpoint/2010/main" val="6455358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each trajectory, the agent calculates the Intersection over Union (IOU) between the before and after masks. The size of the intersection and union are the number of pixels in each.</a:t>
            </a:r>
          </a:p>
          <a:p>
            <a:endParaRPr lang="en-US" dirty="0"/>
          </a:p>
        </p:txBody>
      </p:sp>
      <p:sp>
        <p:nvSpPr>
          <p:cNvPr id="4" name="Slide Number Placeholder 3"/>
          <p:cNvSpPr>
            <a:spLocks noGrp="1"/>
          </p:cNvSpPr>
          <p:nvPr>
            <p:ph type="sldNum" sz="quarter" idx="5"/>
          </p:nvPr>
        </p:nvSpPr>
        <p:spPr/>
        <p:txBody>
          <a:bodyPr/>
          <a:lstStyle/>
          <a:p>
            <a:fld id="{EE1A5B71-83C4-48A2-91AC-B4D97244D196}" type="slidenum">
              <a:rPr lang="en-US" smtClean="0"/>
              <a:t>20</a:t>
            </a:fld>
            <a:endParaRPr lang="en-US"/>
          </a:p>
        </p:txBody>
      </p:sp>
    </p:spTree>
    <p:extLst>
      <p:ext uri="{BB962C8B-B14F-4D97-AF65-F5344CB8AC3E}">
        <p14:creationId xmlns:p14="http://schemas.microsoft.com/office/powerpoint/2010/main" val="22819332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four possible types of intersection features, the masks could intersect or not and the depth ranges could intersect or not.</a:t>
            </a:r>
          </a:p>
          <a:p>
            <a:endParaRPr lang="en-US" dirty="0"/>
          </a:p>
          <a:p>
            <a:endParaRPr lang="en-US" dirty="0"/>
          </a:p>
        </p:txBody>
      </p:sp>
      <p:sp>
        <p:nvSpPr>
          <p:cNvPr id="4" name="Slide Number Placeholder 3"/>
          <p:cNvSpPr>
            <a:spLocks noGrp="1"/>
          </p:cNvSpPr>
          <p:nvPr>
            <p:ph type="sldNum" sz="quarter" idx="5"/>
          </p:nvPr>
        </p:nvSpPr>
        <p:spPr/>
        <p:txBody>
          <a:bodyPr/>
          <a:lstStyle/>
          <a:p>
            <a:fld id="{EE1A5B71-83C4-48A2-91AC-B4D97244D196}" type="slidenum">
              <a:rPr lang="en-US" smtClean="0"/>
              <a:t>24</a:t>
            </a:fld>
            <a:endParaRPr lang="en-US"/>
          </a:p>
        </p:txBody>
      </p:sp>
    </p:spTree>
    <p:extLst>
      <p:ext uri="{BB962C8B-B14F-4D97-AF65-F5344CB8AC3E}">
        <p14:creationId xmlns:p14="http://schemas.microsoft.com/office/powerpoint/2010/main" val="27042174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1A5B71-83C4-48A2-91AC-B4D97244D196}" type="slidenum">
              <a:rPr lang="en-US" smtClean="0"/>
              <a:t>25</a:t>
            </a:fld>
            <a:endParaRPr lang="en-US"/>
          </a:p>
        </p:txBody>
      </p:sp>
    </p:spTree>
    <p:extLst>
      <p:ext uri="{BB962C8B-B14F-4D97-AF65-F5344CB8AC3E}">
        <p14:creationId xmlns:p14="http://schemas.microsoft.com/office/powerpoint/2010/main" val="7414347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both the hand and the target, the representation is a hull of the true object, treating it as occupying the full range of depths across the full mask.</a:t>
            </a:r>
            <a:br>
              <a:rPr lang="en-US" dirty="0"/>
            </a:br>
            <a:br>
              <a:rPr lang="en-US" dirty="0"/>
            </a:br>
            <a:r>
              <a:rPr lang="en-US" dirty="0"/>
              <a:t>Very small intersections may correspond to small collisions that do not change the object significantly, so a bump will not be observed</a:t>
            </a:r>
          </a:p>
          <a:p>
            <a:endParaRPr lang="en-US" dirty="0"/>
          </a:p>
        </p:txBody>
      </p:sp>
      <p:sp>
        <p:nvSpPr>
          <p:cNvPr id="4" name="Slide Number Placeholder 3"/>
          <p:cNvSpPr>
            <a:spLocks noGrp="1"/>
          </p:cNvSpPr>
          <p:nvPr>
            <p:ph type="sldNum" sz="quarter" idx="5"/>
          </p:nvPr>
        </p:nvSpPr>
        <p:spPr/>
        <p:txBody>
          <a:bodyPr/>
          <a:lstStyle/>
          <a:p>
            <a:fld id="{EE1A5B71-83C4-48A2-91AC-B4D97244D196}" type="slidenum">
              <a:rPr lang="en-US" smtClean="0"/>
              <a:t>26</a:t>
            </a:fld>
            <a:endParaRPr lang="en-US"/>
          </a:p>
        </p:txBody>
      </p:sp>
    </p:spTree>
    <p:extLst>
      <p:ext uri="{BB962C8B-B14F-4D97-AF65-F5344CB8AC3E}">
        <p14:creationId xmlns:p14="http://schemas.microsoft.com/office/powerpoint/2010/main" val="16424779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actions and actions based on them give the agent a much higher degree of control over its environment and will be important for many tasks throughout life.</a:t>
            </a:r>
          </a:p>
          <a:p>
            <a:endParaRPr lang="en-US" dirty="0"/>
          </a:p>
          <a:p>
            <a:r>
              <a:rPr lang="en-US" dirty="0"/>
              <a:t>How to learn additional manipulation actions and other types of actions from unguided experience, how the learning process may occur in developing infants, and how different types of space and actions can be represented.</a:t>
            </a:r>
          </a:p>
        </p:txBody>
      </p:sp>
      <p:sp>
        <p:nvSpPr>
          <p:cNvPr id="4" name="Slide Number Placeholder 3"/>
          <p:cNvSpPr>
            <a:spLocks noGrp="1"/>
          </p:cNvSpPr>
          <p:nvPr>
            <p:ph type="sldNum" sz="quarter" idx="5"/>
          </p:nvPr>
        </p:nvSpPr>
        <p:spPr/>
        <p:txBody>
          <a:bodyPr/>
          <a:lstStyle/>
          <a:p>
            <a:fld id="{EE1A5B71-83C4-48A2-91AC-B4D97244D196}" type="slidenum">
              <a:rPr lang="en-US" smtClean="0"/>
              <a:t>3</a:t>
            </a:fld>
            <a:endParaRPr lang="en-US"/>
          </a:p>
        </p:txBody>
      </p:sp>
    </p:spTree>
    <p:extLst>
      <p:ext uri="{BB962C8B-B14F-4D97-AF65-F5344CB8AC3E}">
        <p14:creationId xmlns:p14="http://schemas.microsoft.com/office/powerpoint/2010/main" val="42278819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Jacobian is a generalization of a derivative to higher dimensional spaces.</a:t>
            </a:r>
          </a:p>
          <a:p>
            <a:endParaRPr lang="en-US" dirty="0"/>
          </a:p>
          <a:p>
            <a:r>
              <a:rPr lang="en-US" dirty="0"/>
              <a:t>In this case it will be a 7x3 matrix of partial derivatives that describe the change in each image-space coordinate for a unit change in each joint angle.</a:t>
            </a:r>
          </a:p>
        </p:txBody>
      </p:sp>
      <p:sp>
        <p:nvSpPr>
          <p:cNvPr id="4" name="Slide Number Placeholder 3"/>
          <p:cNvSpPr>
            <a:spLocks noGrp="1"/>
          </p:cNvSpPr>
          <p:nvPr>
            <p:ph type="sldNum" sz="quarter" idx="5"/>
          </p:nvPr>
        </p:nvSpPr>
        <p:spPr/>
        <p:txBody>
          <a:bodyPr/>
          <a:lstStyle/>
          <a:p>
            <a:fld id="{EE1A5B71-83C4-48A2-91AC-B4D97244D196}" type="slidenum">
              <a:rPr lang="en-US" smtClean="0"/>
              <a:t>27</a:t>
            </a:fld>
            <a:endParaRPr lang="en-US"/>
          </a:p>
        </p:txBody>
      </p:sp>
    </p:spTree>
    <p:extLst>
      <p:ext uri="{BB962C8B-B14F-4D97-AF65-F5344CB8AC3E}">
        <p14:creationId xmlns:p14="http://schemas.microsoft.com/office/powerpoint/2010/main" val="28524224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pseudo-inverse of the local Jacobian matrix</a:t>
            </a:r>
          </a:p>
          <a:p>
            <a:endParaRPr lang="en-US" dirty="0"/>
          </a:p>
          <a:p>
            <a:r>
              <a:rPr lang="en-US" dirty="0"/>
              <a:t>Because we’re making an adjustment near the original position of the node, that estimate will be relatively accurate.</a:t>
            </a:r>
          </a:p>
        </p:txBody>
      </p:sp>
      <p:sp>
        <p:nvSpPr>
          <p:cNvPr id="4" name="Slide Number Placeholder 3"/>
          <p:cNvSpPr>
            <a:spLocks noGrp="1"/>
          </p:cNvSpPr>
          <p:nvPr>
            <p:ph type="sldNum" sz="quarter" idx="5"/>
          </p:nvPr>
        </p:nvSpPr>
        <p:spPr/>
        <p:txBody>
          <a:bodyPr/>
          <a:lstStyle/>
          <a:p>
            <a:fld id="{EE1A5B71-83C4-48A2-91AC-B4D97244D196}" type="slidenum">
              <a:rPr lang="en-US" smtClean="0"/>
              <a:t>28</a:t>
            </a:fld>
            <a:endParaRPr lang="en-US"/>
          </a:p>
        </p:txBody>
      </p:sp>
    </p:spTree>
    <p:extLst>
      <p:ext uri="{BB962C8B-B14F-4D97-AF65-F5344CB8AC3E}">
        <p14:creationId xmlns:p14="http://schemas.microsoft.com/office/powerpoint/2010/main" val="39621382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agent learns that the smallest wrist joint can be used to rotate the hand without significantly changing its position, and that settings of w2 that produce desirable orientations can be based on previous successful grasps</a:t>
            </a:r>
          </a:p>
          <a:p>
            <a:endParaRPr lang="en-US" dirty="0"/>
          </a:p>
          <a:p>
            <a:r>
              <a:rPr lang="en-US" dirty="0"/>
              <a:t>If these vectors are already relatively aligned, the local Jacobian adjustment required will be smaller and tend to be more accurate.</a:t>
            </a:r>
          </a:p>
        </p:txBody>
      </p:sp>
      <p:sp>
        <p:nvSpPr>
          <p:cNvPr id="4" name="Slide Number Placeholder 3"/>
          <p:cNvSpPr>
            <a:spLocks noGrp="1"/>
          </p:cNvSpPr>
          <p:nvPr>
            <p:ph type="sldNum" sz="quarter" idx="5"/>
          </p:nvPr>
        </p:nvSpPr>
        <p:spPr/>
        <p:txBody>
          <a:bodyPr/>
          <a:lstStyle/>
          <a:p>
            <a:fld id="{EE1A5B71-83C4-48A2-91AC-B4D97244D196}" type="slidenum">
              <a:rPr lang="en-US" smtClean="0"/>
              <a:t>36</a:t>
            </a:fld>
            <a:endParaRPr lang="en-US"/>
          </a:p>
        </p:txBody>
      </p:sp>
    </p:spTree>
    <p:extLst>
      <p:ext uri="{BB962C8B-B14F-4D97-AF65-F5344CB8AC3E}">
        <p14:creationId xmlns:p14="http://schemas.microsoft.com/office/powerpoint/2010/main" val="15921784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1A5B71-83C4-48A2-91AC-B4D97244D196}" type="slidenum">
              <a:rPr lang="en-US" smtClean="0"/>
              <a:t>37</a:t>
            </a:fld>
            <a:endParaRPr lang="en-US"/>
          </a:p>
        </p:txBody>
      </p:sp>
    </p:spTree>
    <p:extLst>
      <p:ext uri="{BB962C8B-B14F-4D97-AF65-F5344CB8AC3E}">
        <p14:creationId xmlns:p14="http://schemas.microsoft.com/office/powerpoint/2010/main" val="3585895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locations are relatively large, but they are a good fit for the agent’s sensorimotor capabilities at this phase of development. As the agent becomes more skilled and its vision and control become more precise, it would be feasible to consider smaller locations.</a:t>
            </a:r>
          </a:p>
        </p:txBody>
      </p:sp>
      <p:sp>
        <p:nvSpPr>
          <p:cNvPr id="4" name="Slide Number Placeholder 3"/>
          <p:cNvSpPr>
            <a:spLocks noGrp="1"/>
          </p:cNvSpPr>
          <p:nvPr>
            <p:ph type="sldNum" sz="quarter" idx="5"/>
          </p:nvPr>
        </p:nvSpPr>
        <p:spPr/>
        <p:txBody>
          <a:bodyPr/>
          <a:lstStyle/>
          <a:p>
            <a:fld id="{EE1A5B71-83C4-48A2-91AC-B4D97244D196}" type="slidenum">
              <a:rPr lang="en-US" smtClean="0"/>
              <a:t>40</a:t>
            </a:fld>
            <a:endParaRPr lang="en-US"/>
          </a:p>
        </p:txBody>
      </p:sp>
    </p:spTree>
    <p:extLst>
      <p:ext uri="{BB962C8B-B14F-4D97-AF65-F5344CB8AC3E}">
        <p14:creationId xmlns:p14="http://schemas.microsoft.com/office/powerpoint/2010/main" val="12012025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agent performed each ungrasping trial from a randomly selected node. Out of those ungrasping trials, 55 were successful, and of those successes 14 happened to place the block into the blue location. </a:t>
            </a:r>
          </a:p>
          <a:p>
            <a:endParaRPr lang="en-US" dirty="0"/>
          </a:p>
          <a:p>
            <a:r>
              <a:rPr lang="en-US" dirty="0"/>
              <a:t>You’ll notice from some of these images that the agent’s definition of “in” only requires any intersection with the location instead of being fully surrounded, and does not require a specific position or orientation. This definition can be used with the agent’s mask representation of the object, and a more precise definition could used as the agent becomes more skilled or has a more detailed model of the object.</a:t>
            </a:r>
          </a:p>
        </p:txBody>
      </p:sp>
      <p:sp>
        <p:nvSpPr>
          <p:cNvPr id="4" name="Slide Number Placeholder 3"/>
          <p:cNvSpPr>
            <a:spLocks noGrp="1"/>
          </p:cNvSpPr>
          <p:nvPr>
            <p:ph type="sldNum" sz="quarter" idx="5"/>
          </p:nvPr>
        </p:nvSpPr>
        <p:spPr/>
        <p:txBody>
          <a:bodyPr/>
          <a:lstStyle/>
          <a:p>
            <a:fld id="{EE1A5B71-83C4-48A2-91AC-B4D97244D196}" type="slidenum">
              <a:rPr lang="en-US" smtClean="0"/>
              <a:t>41</a:t>
            </a:fld>
            <a:endParaRPr lang="en-US"/>
          </a:p>
        </p:txBody>
      </p:sp>
    </p:spTree>
    <p:extLst>
      <p:ext uri="{BB962C8B-B14F-4D97-AF65-F5344CB8AC3E}">
        <p14:creationId xmlns:p14="http://schemas.microsoft.com/office/powerpoint/2010/main" val="23650787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the agent has learned that closer nodes tend to be more reliable, it can search the full PPS Graph for the node with the shortest center to center image space distance to the blue location. Placing into the blue location by ungrasping while at that node is 100% reliable.</a:t>
            </a:r>
          </a:p>
        </p:txBody>
      </p:sp>
      <p:sp>
        <p:nvSpPr>
          <p:cNvPr id="4" name="Slide Number Placeholder 3"/>
          <p:cNvSpPr>
            <a:spLocks noGrp="1"/>
          </p:cNvSpPr>
          <p:nvPr>
            <p:ph type="sldNum" sz="quarter" idx="5"/>
          </p:nvPr>
        </p:nvSpPr>
        <p:spPr/>
        <p:txBody>
          <a:bodyPr/>
          <a:lstStyle/>
          <a:p>
            <a:fld id="{EE1A5B71-83C4-48A2-91AC-B4D97244D196}" type="slidenum">
              <a:rPr lang="en-US" smtClean="0"/>
              <a:t>43</a:t>
            </a:fld>
            <a:endParaRPr lang="en-US"/>
          </a:p>
        </p:txBody>
      </p:sp>
    </p:spTree>
    <p:extLst>
      <p:ext uri="{BB962C8B-B14F-4D97-AF65-F5344CB8AC3E}">
        <p14:creationId xmlns:p14="http://schemas.microsoft.com/office/powerpoint/2010/main" val="21115179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1A5B71-83C4-48A2-91AC-B4D97244D196}" type="slidenum">
              <a:rPr lang="en-US" smtClean="0"/>
              <a:t>44</a:t>
            </a:fld>
            <a:endParaRPr lang="en-US"/>
          </a:p>
        </p:txBody>
      </p:sp>
    </p:spTree>
    <p:extLst>
      <p:ext uri="{BB962C8B-B14F-4D97-AF65-F5344CB8AC3E}">
        <p14:creationId xmlns:p14="http://schemas.microsoft.com/office/powerpoint/2010/main" val="38032507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a block may be grasped from the table and then placed on the table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pick-and-place attempts where the grasp succeeds have a successful placement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E1A5B71-83C4-48A2-91AC-B4D97244D196}" type="slidenum">
              <a:rPr lang="en-US" smtClean="0"/>
              <a:t>46</a:t>
            </a:fld>
            <a:endParaRPr lang="en-US"/>
          </a:p>
        </p:txBody>
      </p:sp>
    </p:spTree>
    <p:extLst>
      <p:ext uri="{BB962C8B-B14F-4D97-AF65-F5344CB8AC3E}">
        <p14:creationId xmlns:p14="http://schemas.microsoft.com/office/powerpoint/2010/main" val="6693719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1A5B71-83C4-48A2-91AC-B4D97244D196}" type="slidenum">
              <a:rPr lang="en-US" smtClean="0"/>
              <a:t>59</a:t>
            </a:fld>
            <a:endParaRPr lang="en-US"/>
          </a:p>
        </p:txBody>
      </p:sp>
    </p:spTree>
    <p:extLst>
      <p:ext uri="{BB962C8B-B14F-4D97-AF65-F5344CB8AC3E}">
        <p14:creationId xmlns:p14="http://schemas.microsoft.com/office/powerpoint/2010/main" val="3392833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Aspects of this problem have been considered for a long time by researchers in a variety of fields.</a:t>
            </a:r>
            <a:br>
              <a:rPr lang="en-US" dirty="0"/>
            </a:br>
            <a:br>
              <a:rPr lang="en-US" dirty="0"/>
            </a:br>
            <a:r>
              <a:rPr lang="en-US" dirty="0"/>
              <a:t>There’s a very large body of work using robot motion planning that relies on precise models of the geometry of the robot and its environment, as well as the kinematics and dynamics of the robot to account for its physical properties and calculate how to perform a task.</a:t>
            </a:r>
            <a:br>
              <a:rPr lang="en-US" dirty="0"/>
            </a:br>
            <a:br>
              <a:rPr lang="en-US" dirty="0"/>
            </a:br>
            <a:r>
              <a:rPr lang="en-US" dirty="0"/>
              <a:t>However, our focus is on learning reliable actions without these precise models and prior knowledge of the space or actions, so we look to fields where these actions are learned.</a:t>
            </a:r>
          </a:p>
        </p:txBody>
      </p:sp>
      <p:sp>
        <p:nvSpPr>
          <p:cNvPr id="4" name="Slide Number Placeholder 3"/>
          <p:cNvSpPr>
            <a:spLocks noGrp="1"/>
          </p:cNvSpPr>
          <p:nvPr>
            <p:ph type="sldNum" sz="quarter" idx="5"/>
          </p:nvPr>
        </p:nvSpPr>
        <p:spPr/>
        <p:txBody>
          <a:bodyPr/>
          <a:lstStyle/>
          <a:p>
            <a:fld id="{EE1A5B71-83C4-48A2-91AC-B4D97244D196}" type="slidenum">
              <a:rPr lang="en-US" smtClean="0"/>
              <a:t>4</a:t>
            </a:fld>
            <a:endParaRPr lang="en-US"/>
          </a:p>
        </p:txBody>
      </p:sp>
    </p:spTree>
    <p:extLst>
      <p:ext uri="{BB962C8B-B14F-4D97-AF65-F5344CB8AC3E}">
        <p14:creationId xmlns:p14="http://schemas.microsoft.com/office/powerpoint/2010/main" val="42897298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1A5B71-83C4-48A2-91AC-B4D97244D196}" type="slidenum">
              <a:rPr lang="en-US" smtClean="0"/>
              <a:t>60</a:t>
            </a:fld>
            <a:endParaRPr lang="en-US"/>
          </a:p>
        </p:txBody>
      </p:sp>
    </p:spTree>
    <p:extLst>
      <p:ext uri="{BB962C8B-B14F-4D97-AF65-F5344CB8AC3E}">
        <p14:creationId xmlns:p14="http://schemas.microsoft.com/office/powerpoint/2010/main" val="2718286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particular models are trained with 50,000 and 800,000 examples</a:t>
            </a:r>
            <a:br>
              <a:rPr lang="en-US" dirty="0"/>
            </a:br>
            <a:br>
              <a:rPr lang="en-US" dirty="0"/>
            </a:br>
            <a:r>
              <a:rPr lang="en-US" dirty="0"/>
              <a:t>These numbers aren’t realistic for an infant, which would need to observe about 1000 grasp attempts an hour and have all of those attempts be carefully observed</a:t>
            </a:r>
            <a:br>
              <a:rPr lang="en-US" dirty="0"/>
            </a:br>
            <a:br>
              <a:rPr lang="en-US" dirty="0"/>
            </a:br>
            <a:r>
              <a:rPr lang="en-US" dirty="0"/>
              <a:t>These observations are inconsistent with the infant learning, which is performed with relatively few examples and does not require instruction</a:t>
            </a:r>
          </a:p>
        </p:txBody>
      </p:sp>
      <p:sp>
        <p:nvSpPr>
          <p:cNvPr id="4" name="Slide Number Placeholder 3"/>
          <p:cNvSpPr>
            <a:spLocks noGrp="1"/>
          </p:cNvSpPr>
          <p:nvPr>
            <p:ph type="sldNum" sz="quarter" idx="5"/>
          </p:nvPr>
        </p:nvSpPr>
        <p:spPr/>
        <p:txBody>
          <a:bodyPr/>
          <a:lstStyle/>
          <a:p>
            <a:fld id="{EE1A5B71-83C4-48A2-91AC-B4D97244D196}" type="slidenum">
              <a:rPr lang="en-US" smtClean="0"/>
              <a:t>5</a:t>
            </a:fld>
            <a:endParaRPr lang="en-US"/>
          </a:p>
        </p:txBody>
      </p:sp>
    </p:spTree>
    <p:extLst>
      <p:ext uri="{BB962C8B-B14F-4D97-AF65-F5344CB8AC3E}">
        <p14:creationId xmlns:p14="http://schemas.microsoft.com/office/powerpoint/2010/main" val="1403097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highlights the difference between efficient learning and efficient actions</a:t>
            </a:r>
          </a:p>
        </p:txBody>
      </p:sp>
      <p:sp>
        <p:nvSpPr>
          <p:cNvPr id="4" name="Slide Number Placeholder 3"/>
          <p:cNvSpPr>
            <a:spLocks noGrp="1"/>
          </p:cNvSpPr>
          <p:nvPr>
            <p:ph type="sldNum" sz="quarter" idx="5"/>
          </p:nvPr>
        </p:nvSpPr>
        <p:spPr/>
        <p:txBody>
          <a:bodyPr/>
          <a:lstStyle/>
          <a:p>
            <a:fld id="{EE1A5B71-83C4-48A2-91AC-B4D97244D196}" type="slidenum">
              <a:rPr lang="en-US" smtClean="0"/>
              <a:t>6</a:t>
            </a:fld>
            <a:endParaRPr lang="en-US"/>
          </a:p>
        </p:txBody>
      </p:sp>
    </p:spTree>
    <p:extLst>
      <p:ext uri="{BB962C8B-B14F-4D97-AF65-F5344CB8AC3E}">
        <p14:creationId xmlns:p14="http://schemas.microsoft.com/office/powerpoint/2010/main" val="31750580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agent learns the dynamics of its body and its environment as it performs exploratory motions</a:t>
            </a:r>
          </a:p>
        </p:txBody>
      </p:sp>
      <p:sp>
        <p:nvSpPr>
          <p:cNvPr id="4" name="Slide Number Placeholder 3"/>
          <p:cNvSpPr>
            <a:spLocks noGrp="1"/>
          </p:cNvSpPr>
          <p:nvPr>
            <p:ph type="sldNum" sz="quarter" idx="5"/>
          </p:nvPr>
        </p:nvSpPr>
        <p:spPr/>
        <p:txBody>
          <a:bodyPr/>
          <a:lstStyle/>
          <a:p>
            <a:fld id="{EE1A5B71-83C4-48A2-91AC-B4D97244D196}" type="slidenum">
              <a:rPr lang="en-US" smtClean="0"/>
              <a:t>7</a:t>
            </a:fld>
            <a:endParaRPr lang="en-US"/>
          </a:p>
        </p:txBody>
      </p:sp>
    </p:spTree>
    <p:extLst>
      <p:ext uri="{BB962C8B-B14F-4D97-AF65-F5344CB8AC3E}">
        <p14:creationId xmlns:p14="http://schemas.microsoft.com/office/powerpoint/2010/main" val="36964491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robot comes with a built-in angular position-based control mode which allows any configuration to be specified and the motors will attempt to move to that configuration from the current configuration. This may seem sufficient for the move arm action, but the agent needs a better understanding of its motions to use the move arm action safely and productively.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Only the configuration space result of this move is known – the effect on the position and appearance of the arm in the environment cannot be predicted</a:t>
            </a:r>
          </a:p>
          <a:p>
            <a:endParaRPr lang="en-US" dirty="0"/>
          </a:p>
        </p:txBody>
      </p:sp>
      <p:sp>
        <p:nvSpPr>
          <p:cNvPr id="4" name="Slide Number Placeholder 3"/>
          <p:cNvSpPr>
            <a:spLocks noGrp="1"/>
          </p:cNvSpPr>
          <p:nvPr>
            <p:ph type="sldNum" sz="quarter" idx="5"/>
          </p:nvPr>
        </p:nvSpPr>
        <p:spPr/>
        <p:txBody>
          <a:bodyPr/>
          <a:lstStyle/>
          <a:p>
            <a:fld id="{EE1A5B71-83C4-48A2-91AC-B4D97244D196}" type="slidenum">
              <a:rPr lang="en-US" smtClean="0"/>
              <a:t>10</a:t>
            </a:fld>
            <a:endParaRPr lang="en-US"/>
          </a:p>
        </p:txBody>
      </p:sp>
    </p:spTree>
    <p:extLst>
      <p:ext uri="{BB962C8B-B14F-4D97-AF65-F5344CB8AC3E}">
        <p14:creationId xmlns:p14="http://schemas.microsoft.com/office/powerpoint/2010/main" val="7656446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7 rotational joints, 2 shoulder, 2 elbow, and 3 wrist</a:t>
            </a:r>
          </a:p>
        </p:txBody>
      </p:sp>
      <p:sp>
        <p:nvSpPr>
          <p:cNvPr id="4" name="Slide Number Placeholder 3"/>
          <p:cNvSpPr>
            <a:spLocks noGrp="1"/>
          </p:cNvSpPr>
          <p:nvPr>
            <p:ph type="sldNum" sz="quarter" idx="5"/>
          </p:nvPr>
        </p:nvSpPr>
        <p:spPr/>
        <p:txBody>
          <a:bodyPr/>
          <a:lstStyle/>
          <a:p>
            <a:fld id="{EE1A5B71-83C4-48A2-91AC-B4D97244D196}" type="slidenum">
              <a:rPr lang="en-US" smtClean="0"/>
              <a:t>11</a:t>
            </a:fld>
            <a:endParaRPr lang="en-US"/>
          </a:p>
        </p:txBody>
      </p:sp>
    </p:spTree>
    <p:extLst>
      <p:ext uri="{BB962C8B-B14F-4D97-AF65-F5344CB8AC3E}">
        <p14:creationId xmlns:p14="http://schemas.microsoft.com/office/powerpoint/2010/main" val="32855302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 rotational joints, 2 shoulder, 2 elbow, and 3 wrist</a:t>
            </a:r>
          </a:p>
          <a:p>
            <a:r>
              <a:rPr lang="en-US" dirty="0"/>
              <a:t>Proximal to distal ordering</a:t>
            </a:r>
          </a:p>
        </p:txBody>
      </p:sp>
      <p:sp>
        <p:nvSpPr>
          <p:cNvPr id="4" name="Slide Number Placeholder 3"/>
          <p:cNvSpPr>
            <a:spLocks noGrp="1"/>
          </p:cNvSpPr>
          <p:nvPr>
            <p:ph type="sldNum" sz="quarter" idx="5"/>
          </p:nvPr>
        </p:nvSpPr>
        <p:spPr/>
        <p:txBody>
          <a:bodyPr/>
          <a:lstStyle/>
          <a:p>
            <a:fld id="{EE1A5B71-83C4-48A2-91AC-B4D97244D196}" type="slidenum">
              <a:rPr lang="en-US" smtClean="0"/>
              <a:t>12</a:t>
            </a:fld>
            <a:endParaRPr lang="en-US"/>
          </a:p>
        </p:txBody>
      </p:sp>
    </p:spTree>
    <p:extLst>
      <p:ext uri="{BB962C8B-B14F-4D97-AF65-F5344CB8AC3E}">
        <p14:creationId xmlns:p14="http://schemas.microsoft.com/office/powerpoint/2010/main" val="23162881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3F5C171-C5E6-401D-A282-6C3CA723FD90}" type="datetime1">
              <a:rPr lang="en-US" smtClean="0"/>
              <a:t>7/19/2021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52E9B2-6106-45C5-BBFB-D8C51A6D14BC}" type="slidenum">
              <a:rPr lang="en-US" smtClean="0"/>
              <a:t>‹#›</a:t>
            </a:fld>
            <a:endParaRPr lang="en-US"/>
          </a:p>
        </p:txBody>
      </p:sp>
    </p:spTree>
    <p:extLst>
      <p:ext uri="{BB962C8B-B14F-4D97-AF65-F5344CB8AC3E}">
        <p14:creationId xmlns:p14="http://schemas.microsoft.com/office/powerpoint/2010/main" val="16720241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8C12B3-3C9B-44AE-BD50-B82B9F4137DC}" type="datetime1">
              <a:rPr lang="en-US" smtClean="0"/>
              <a:t>7/19/2021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52E9B2-6106-45C5-BBFB-D8C51A6D14BC}" type="slidenum">
              <a:rPr lang="en-US" smtClean="0"/>
              <a:t>‹#›</a:t>
            </a:fld>
            <a:endParaRPr lang="en-US"/>
          </a:p>
        </p:txBody>
      </p:sp>
    </p:spTree>
    <p:extLst>
      <p:ext uri="{BB962C8B-B14F-4D97-AF65-F5344CB8AC3E}">
        <p14:creationId xmlns:p14="http://schemas.microsoft.com/office/powerpoint/2010/main" val="2447007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EE1F93-02C8-49D2-A141-6F5CA8306D8D}" type="datetime1">
              <a:rPr lang="en-US" smtClean="0"/>
              <a:t>7/19/2021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52E9B2-6106-45C5-BBFB-D8C51A6D14BC}" type="slidenum">
              <a:rPr lang="en-US" smtClean="0"/>
              <a:t>‹#›</a:t>
            </a:fld>
            <a:endParaRPr lang="en-US"/>
          </a:p>
        </p:txBody>
      </p:sp>
    </p:spTree>
    <p:extLst>
      <p:ext uri="{BB962C8B-B14F-4D97-AF65-F5344CB8AC3E}">
        <p14:creationId xmlns:p14="http://schemas.microsoft.com/office/powerpoint/2010/main" val="10213471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E265DA-30A1-436A-B99A-348ADFE8CCA3}" type="datetime1">
              <a:rPr lang="en-US" smtClean="0"/>
              <a:t>7/19/2021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52E9B2-6106-45C5-BBFB-D8C51A6D14BC}" type="slidenum">
              <a:rPr lang="en-US" smtClean="0"/>
              <a:t>‹#›</a:t>
            </a:fld>
            <a:endParaRPr lang="en-US"/>
          </a:p>
        </p:txBody>
      </p:sp>
    </p:spTree>
    <p:extLst>
      <p:ext uri="{BB962C8B-B14F-4D97-AF65-F5344CB8AC3E}">
        <p14:creationId xmlns:p14="http://schemas.microsoft.com/office/powerpoint/2010/main" val="2222791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74864D-5522-443A-BB3E-B98EEF3B4372}" type="datetime1">
              <a:rPr lang="en-US" smtClean="0"/>
              <a:t>7/19/2021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52E9B2-6106-45C5-BBFB-D8C51A6D14BC}" type="slidenum">
              <a:rPr lang="en-US" smtClean="0"/>
              <a:t>‹#›</a:t>
            </a:fld>
            <a:endParaRPr lang="en-US"/>
          </a:p>
        </p:txBody>
      </p:sp>
    </p:spTree>
    <p:extLst>
      <p:ext uri="{BB962C8B-B14F-4D97-AF65-F5344CB8AC3E}">
        <p14:creationId xmlns:p14="http://schemas.microsoft.com/office/powerpoint/2010/main" val="1347176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42F4804-AC80-4970-AA19-902E4DC59BF1}" type="datetime1">
              <a:rPr lang="en-US" smtClean="0"/>
              <a:t>7/19/2021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52E9B2-6106-45C5-BBFB-D8C51A6D14BC}" type="slidenum">
              <a:rPr lang="en-US" smtClean="0"/>
              <a:t>‹#›</a:t>
            </a:fld>
            <a:endParaRPr lang="en-US"/>
          </a:p>
        </p:txBody>
      </p:sp>
    </p:spTree>
    <p:extLst>
      <p:ext uri="{BB962C8B-B14F-4D97-AF65-F5344CB8AC3E}">
        <p14:creationId xmlns:p14="http://schemas.microsoft.com/office/powerpoint/2010/main" val="3918811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8C03C54-9E51-4673-9709-A5226904E7FC}" type="datetime1">
              <a:rPr lang="en-US" smtClean="0"/>
              <a:t>7/19/2021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B52E9B2-6106-45C5-BBFB-D8C51A6D14BC}" type="slidenum">
              <a:rPr lang="en-US" smtClean="0"/>
              <a:t>‹#›</a:t>
            </a:fld>
            <a:endParaRPr lang="en-US"/>
          </a:p>
        </p:txBody>
      </p:sp>
    </p:spTree>
    <p:extLst>
      <p:ext uri="{BB962C8B-B14F-4D97-AF65-F5344CB8AC3E}">
        <p14:creationId xmlns:p14="http://schemas.microsoft.com/office/powerpoint/2010/main" val="989839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02CD7AB-6C74-4EE2-87C7-CFC8E2391126}" type="datetime1">
              <a:rPr lang="en-US" smtClean="0"/>
              <a:t>7/19/2021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B52E9B2-6106-45C5-BBFB-D8C51A6D14BC}" type="slidenum">
              <a:rPr lang="en-US" smtClean="0"/>
              <a:t>‹#›</a:t>
            </a:fld>
            <a:endParaRPr lang="en-US"/>
          </a:p>
        </p:txBody>
      </p:sp>
    </p:spTree>
    <p:extLst>
      <p:ext uri="{BB962C8B-B14F-4D97-AF65-F5344CB8AC3E}">
        <p14:creationId xmlns:p14="http://schemas.microsoft.com/office/powerpoint/2010/main" val="7782009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60138D-39ED-48E1-BCF6-7388F699A869}" type="datetime1">
              <a:rPr lang="en-US" smtClean="0"/>
              <a:t>7/19/2021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B52E9B2-6106-45C5-BBFB-D8C51A6D14BC}" type="slidenum">
              <a:rPr lang="en-US" smtClean="0"/>
              <a:t>‹#›</a:t>
            </a:fld>
            <a:endParaRPr lang="en-US"/>
          </a:p>
        </p:txBody>
      </p:sp>
    </p:spTree>
    <p:extLst>
      <p:ext uri="{BB962C8B-B14F-4D97-AF65-F5344CB8AC3E}">
        <p14:creationId xmlns:p14="http://schemas.microsoft.com/office/powerpoint/2010/main" val="1042051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C368645-F87C-48B1-9FB1-7D9F1AAC8D8C}" type="datetime1">
              <a:rPr lang="en-US" smtClean="0"/>
              <a:t>7/19/2021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52E9B2-6106-45C5-BBFB-D8C51A6D14BC}" type="slidenum">
              <a:rPr lang="en-US" smtClean="0"/>
              <a:t>‹#›</a:t>
            </a:fld>
            <a:endParaRPr lang="en-US"/>
          </a:p>
        </p:txBody>
      </p:sp>
    </p:spTree>
    <p:extLst>
      <p:ext uri="{BB962C8B-B14F-4D97-AF65-F5344CB8AC3E}">
        <p14:creationId xmlns:p14="http://schemas.microsoft.com/office/powerpoint/2010/main" val="2283480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3FFB69-D7D9-4575-88D3-E5588B446541}" type="datetime1">
              <a:rPr lang="en-US" smtClean="0"/>
              <a:t>7/19/2021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52E9B2-6106-45C5-BBFB-D8C51A6D14BC}" type="slidenum">
              <a:rPr lang="en-US" smtClean="0"/>
              <a:t>‹#›</a:t>
            </a:fld>
            <a:endParaRPr lang="en-US"/>
          </a:p>
        </p:txBody>
      </p:sp>
    </p:spTree>
    <p:extLst>
      <p:ext uri="{BB962C8B-B14F-4D97-AF65-F5344CB8AC3E}">
        <p14:creationId xmlns:p14="http://schemas.microsoft.com/office/powerpoint/2010/main" val="19687671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C2ACC0-794A-4228-ACF1-742892DF1C21}" type="datetime1">
              <a:rPr lang="en-US" smtClean="0"/>
              <a:t>7/19/2021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52E9B2-6106-45C5-BBFB-D8C51A6D14BC}" type="slidenum">
              <a:rPr lang="en-US" smtClean="0"/>
              <a:t>‹#›</a:t>
            </a:fld>
            <a:endParaRPr lang="en-US"/>
          </a:p>
        </p:txBody>
      </p:sp>
    </p:spTree>
    <p:extLst>
      <p:ext uri="{BB962C8B-B14F-4D97-AF65-F5344CB8AC3E}">
        <p14:creationId xmlns:p14="http://schemas.microsoft.com/office/powerpoint/2010/main" val="257294553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hyperlink" Target="https://sdk.rethinkrobotics.com/wiki/Hardware_Specifications" TargetMode="Externa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hyperlink" Target="https://sdk.rethinkrobotics.com/wiki/Hardware_Specification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1.jpg"/></Relationships>
</file>

<file path=ppt/slides/_rels/slide21.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5.xml"/><Relationship Id="rId6" Type="http://schemas.openxmlformats.org/officeDocument/2006/relationships/image" Target="../media/image16.jpeg"/><Relationship Id="rId5" Type="http://schemas.openxmlformats.org/officeDocument/2006/relationships/image" Target="../media/image15.jpeg"/><Relationship Id="rId10" Type="http://schemas.openxmlformats.org/officeDocument/2006/relationships/image" Target="../media/image20.jpeg"/><Relationship Id="rId4" Type="http://schemas.openxmlformats.org/officeDocument/2006/relationships/image" Target="../media/image14.jpeg"/><Relationship Id="rId9" Type="http://schemas.openxmlformats.org/officeDocument/2006/relationships/image" Target="../media/image19.jpeg"/></Relationships>
</file>

<file path=ppt/slides/_rels/slide2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27.jp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1.png"/><Relationship Id="rId4" Type="http://schemas.openxmlformats.org/officeDocument/2006/relationships/image" Target="../media/image29.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hyperlink" Target="https://nashvilleparent.com/8-infant-reflexes-baby-s-born-with" TargetMode="External"/><Relationship Id="rId5" Type="http://schemas.openxmlformats.org/officeDocument/2006/relationships/image" Target="../media/image33.jpeg"/><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36.png"/><Relationship Id="rId4" Type="http://schemas.openxmlformats.org/officeDocument/2006/relationships/notesSlide" Target="../notesSlides/notesSlide2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38.jpeg"/></Relationships>
</file>

<file path=ppt/slides/_rels/slide4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4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5.jpg"/><Relationship Id="rId7" Type="http://schemas.openxmlformats.org/officeDocument/2006/relationships/image" Target="../media/image69.jpg"/><Relationship Id="rId2" Type="http://schemas.openxmlformats.org/officeDocument/2006/relationships/image" Target="../media/image64.jpg"/><Relationship Id="rId1" Type="http://schemas.openxmlformats.org/officeDocument/2006/relationships/slideLayout" Target="../slideLayouts/slideLayout7.xml"/><Relationship Id="rId6" Type="http://schemas.openxmlformats.org/officeDocument/2006/relationships/image" Target="../media/image68.jpg"/><Relationship Id="rId5" Type="http://schemas.openxmlformats.org/officeDocument/2006/relationships/image" Target="../media/image67.jpg"/><Relationship Id="rId4" Type="http://schemas.openxmlformats.org/officeDocument/2006/relationships/image" Target="../media/image66.jpg"/></Relationships>
</file>

<file path=ppt/slides/_rels/slide6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8A8BC-5115-40CC-91DB-2ED1DCA295CF}"/>
              </a:ext>
            </a:extLst>
          </p:cNvPr>
          <p:cNvSpPr>
            <a:spLocks noGrp="1"/>
          </p:cNvSpPr>
          <p:nvPr>
            <p:ph type="ctrTitle"/>
          </p:nvPr>
        </p:nvSpPr>
        <p:spPr>
          <a:xfrm>
            <a:off x="3467826" y="1122363"/>
            <a:ext cx="9144000" cy="2387600"/>
          </a:xfrm>
        </p:spPr>
        <p:txBody>
          <a:bodyPr>
            <a:normAutofit fontScale="90000"/>
          </a:bodyPr>
          <a:lstStyle/>
          <a:p>
            <a:r>
              <a:rPr lang="en-US" dirty="0"/>
              <a:t>Towards Learning</a:t>
            </a:r>
            <a:br>
              <a:rPr lang="en-US" dirty="0"/>
            </a:br>
            <a:r>
              <a:rPr lang="en-US" dirty="0"/>
              <a:t>the Foundations of</a:t>
            </a:r>
            <a:br>
              <a:rPr lang="en-US" dirty="0"/>
            </a:br>
            <a:r>
              <a:rPr lang="en-US" dirty="0"/>
              <a:t> Manipulation Actions </a:t>
            </a:r>
            <a:br>
              <a:rPr lang="en-US" dirty="0"/>
            </a:br>
            <a:r>
              <a:rPr lang="en-US" dirty="0"/>
              <a:t>from Unguided Exploration</a:t>
            </a:r>
          </a:p>
        </p:txBody>
      </p:sp>
      <p:sp>
        <p:nvSpPr>
          <p:cNvPr id="3" name="Subtitle 2">
            <a:extLst>
              <a:ext uri="{FF2B5EF4-FFF2-40B4-BE49-F238E27FC236}">
                <a16:creationId xmlns:a16="http://schemas.microsoft.com/office/drawing/2014/main" id="{0BF1EDA0-6A31-44CD-A066-FD08980464AF}"/>
              </a:ext>
            </a:extLst>
          </p:cNvPr>
          <p:cNvSpPr>
            <a:spLocks noGrp="1"/>
          </p:cNvSpPr>
          <p:nvPr>
            <p:ph type="subTitle" idx="1"/>
          </p:nvPr>
        </p:nvSpPr>
        <p:spPr>
          <a:xfrm>
            <a:off x="3467826" y="3602037"/>
            <a:ext cx="9144000" cy="2643487"/>
          </a:xfrm>
        </p:spPr>
        <p:txBody>
          <a:bodyPr>
            <a:normAutofit lnSpcReduction="10000"/>
          </a:bodyPr>
          <a:lstStyle/>
          <a:p>
            <a:r>
              <a:rPr lang="en-US" dirty="0"/>
              <a:t>Jon </a:t>
            </a:r>
            <a:r>
              <a:rPr lang="en-US" dirty="0" err="1"/>
              <a:t>Juett</a:t>
            </a:r>
            <a:endParaRPr lang="en-US" dirty="0"/>
          </a:p>
          <a:p>
            <a:endParaRPr lang="en-US" dirty="0"/>
          </a:p>
          <a:p>
            <a:r>
              <a:rPr lang="en-US" dirty="0"/>
              <a:t>Thesis Defense</a:t>
            </a:r>
          </a:p>
          <a:p>
            <a:r>
              <a:rPr lang="en-US" dirty="0"/>
              <a:t>Computer Science and Engineering</a:t>
            </a:r>
          </a:p>
          <a:p>
            <a:r>
              <a:rPr lang="en-US" dirty="0"/>
              <a:t>University of Michigan</a:t>
            </a:r>
          </a:p>
          <a:p>
            <a:r>
              <a:rPr lang="en-US" dirty="0"/>
              <a:t>July 19, 2021</a:t>
            </a:r>
          </a:p>
        </p:txBody>
      </p:sp>
      <p:pic>
        <p:nvPicPr>
          <p:cNvPr id="5" name="Google Shape;93;p14">
            <a:extLst>
              <a:ext uri="{FF2B5EF4-FFF2-40B4-BE49-F238E27FC236}">
                <a16:creationId xmlns:a16="http://schemas.microsoft.com/office/drawing/2014/main" id="{00F59924-52C4-4BEE-A8AC-3E4DB346BC25}"/>
              </a:ext>
            </a:extLst>
          </p:cNvPr>
          <p:cNvPicPr preferRelativeResize="0">
            <a:picLocks noChangeAspect="1"/>
          </p:cNvPicPr>
          <p:nvPr/>
        </p:nvPicPr>
        <p:blipFill>
          <a:blip r:embed="rId2">
            <a:alphaModFix/>
          </a:blip>
          <a:stretch>
            <a:fillRect/>
          </a:stretch>
        </p:blipFill>
        <p:spPr>
          <a:xfrm>
            <a:off x="0" y="0"/>
            <a:ext cx="3857594" cy="6858000"/>
          </a:xfrm>
          <a:prstGeom prst="rect">
            <a:avLst/>
          </a:prstGeom>
          <a:noFill/>
          <a:ln>
            <a:noFill/>
          </a:ln>
        </p:spPr>
      </p:pic>
    </p:spTree>
    <p:extLst>
      <p:ext uri="{BB962C8B-B14F-4D97-AF65-F5344CB8AC3E}">
        <p14:creationId xmlns:p14="http://schemas.microsoft.com/office/powerpoint/2010/main" val="15348052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5B25E-0BAA-4967-A08F-9495F0EA12AF}"/>
              </a:ext>
            </a:extLst>
          </p:cNvPr>
          <p:cNvSpPr>
            <a:spLocks noGrp="1"/>
          </p:cNvSpPr>
          <p:nvPr>
            <p:ph type="title"/>
          </p:nvPr>
        </p:nvSpPr>
        <p:spPr/>
        <p:txBody>
          <a:bodyPr/>
          <a:lstStyle/>
          <a:p>
            <a:r>
              <a:rPr lang="en-US" dirty="0"/>
              <a:t>Why is a representation for </a:t>
            </a:r>
            <a:br>
              <a:rPr lang="en-US" dirty="0"/>
            </a:br>
            <a:r>
              <a:rPr lang="en-US" dirty="0" err="1"/>
              <a:t>peripersonal</a:t>
            </a:r>
            <a:r>
              <a:rPr lang="en-US" dirty="0"/>
              <a:t> space necessary?</a:t>
            </a:r>
          </a:p>
        </p:txBody>
      </p:sp>
      <p:sp>
        <p:nvSpPr>
          <p:cNvPr id="3" name="Content Placeholder 2">
            <a:extLst>
              <a:ext uri="{FF2B5EF4-FFF2-40B4-BE49-F238E27FC236}">
                <a16:creationId xmlns:a16="http://schemas.microsoft.com/office/drawing/2014/main" id="{F78CB151-CE06-4BED-A737-F399C2D5C201}"/>
              </a:ext>
            </a:extLst>
          </p:cNvPr>
          <p:cNvSpPr>
            <a:spLocks noGrp="1"/>
          </p:cNvSpPr>
          <p:nvPr>
            <p:ph idx="1"/>
          </p:nvPr>
        </p:nvSpPr>
        <p:spPr/>
        <p:txBody>
          <a:bodyPr>
            <a:normAutofit lnSpcReduction="10000"/>
          </a:bodyPr>
          <a:lstStyle/>
          <a:p>
            <a:r>
              <a:rPr lang="en-US" u="sng" dirty="0" err="1"/>
              <a:t>Peripersonal</a:t>
            </a:r>
            <a:r>
              <a:rPr lang="en-US" u="sng" dirty="0"/>
              <a:t> space</a:t>
            </a:r>
            <a:r>
              <a:rPr lang="en-US" dirty="0"/>
              <a:t>:</a:t>
            </a:r>
          </a:p>
          <a:p>
            <a:pPr lvl="1"/>
            <a:r>
              <a:rPr lang="en-US" dirty="0"/>
              <a:t>The space surrounding an agent and in reach of its manipulators</a:t>
            </a:r>
          </a:p>
          <a:p>
            <a:pPr lvl="1"/>
            <a:endParaRPr lang="en-US" dirty="0"/>
          </a:p>
          <a:p>
            <a:r>
              <a:rPr lang="en-US" dirty="0"/>
              <a:t>The agent has the ability to move the arm from one configuration to another, but…</a:t>
            </a:r>
          </a:p>
          <a:p>
            <a:pPr lvl="1"/>
            <a:r>
              <a:rPr lang="en-US" dirty="0"/>
              <a:t>the move will not necessarily be safe for all pairs of configurations.</a:t>
            </a:r>
          </a:p>
          <a:p>
            <a:pPr lvl="1"/>
            <a:r>
              <a:rPr lang="en-US" dirty="0"/>
              <a:t>the effect on the environment cannot be predicted.</a:t>
            </a:r>
          </a:p>
          <a:p>
            <a:pPr lvl="1"/>
            <a:endParaRPr lang="en-US" dirty="0"/>
          </a:p>
          <a:p>
            <a:r>
              <a:rPr lang="en-US" dirty="0"/>
              <a:t>The </a:t>
            </a:r>
            <a:r>
              <a:rPr lang="en-US" dirty="0" err="1"/>
              <a:t>Peripersonal</a:t>
            </a:r>
            <a:r>
              <a:rPr lang="en-US" dirty="0"/>
              <a:t> Space (PPS) Graph resolves these issues.</a:t>
            </a:r>
          </a:p>
          <a:p>
            <a:pPr lvl="1"/>
            <a:r>
              <a:rPr lang="en-US" dirty="0"/>
              <a:t>Trajectories planned along graph edges will be feasible and safe.</a:t>
            </a:r>
          </a:p>
          <a:p>
            <a:pPr lvl="1"/>
            <a:r>
              <a:rPr lang="en-US" dirty="0"/>
              <a:t>A mapping between configuration space and image space allows predictions.</a:t>
            </a:r>
          </a:p>
        </p:txBody>
      </p:sp>
      <p:sp>
        <p:nvSpPr>
          <p:cNvPr id="4" name="Slide Number Placeholder 3">
            <a:extLst>
              <a:ext uri="{FF2B5EF4-FFF2-40B4-BE49-F238E27FC236}">
                <a16:creationId xmlns:a16="http://schemas.microsoft.com/office/drawing/2014/main" id="{4A46B09A-DF9D-4EB4-B3DC-AFB5B773EACB}"/>
              </a:ext>
            </a:extLst>
          </p:cNvPr>
          <p:cNvSpPr>
            <a:spLocks noGrp="1"/>
          </p:cNvSpPr>
          <p:nvPr>
            <p:ph type="sldNum" sz="quarter" idx="12"/>
          </p:nvPr>
        </p:nvSpPr>
        <p:spPr/>
        <p:txBody>
          <a:bodyPr/>
          <a:lstStyle/>
          <a:p>
            <a:fld id="{4B52E9B2-6106-45C5-BBFB-D8C51A6D14BC}" type="slidenum">
              <a:rPr lang="en-US" smtClean="0"/>
              <a:t>10</a:t>
            </a:fld>
            <a:endParaRPr lang="en-US"/>
          </a:p>
        </p:txBody>
      </p:sp>
    </p:spTree>
    <p:extLst>
      <p:ext uri="{BB962C8B-B14F-4D97-AF65-F5344CB8AC3E}">
        <p14:creationId xmlns:p14="http://schemas.microsoft.com/office/powerpoint/2010/main" val="42312986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a:extLst>
              <a:ext uri="{FF2B5EF4-FFF2-40B4-BE49-F238E27FC236}">
                <a16:creationId xmlns:a16="http://schemas.microsoft.com/office/drawing/2014/main" id="{FBEA0DED-D2A9-46DE-828E-47BDCAAE7129}"/>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34378" y="2181134"/>
            <a:ext cx="3769561" cy="497582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F410247-3FE5-4E64-9B0A-5192C369F726}"/>
              </a:ext>
            </a:extLst>
          </p:cNvPr>
          <p:cNvSpPr>
            <a:spLocks noGrp="1"/>
          </p:cNvSpPr>
          <p:nvPr>
            <p:ph type="title"/>
          </p:nvPr>
        </p:nvSpPr>
        <p:spPr/>
        <p:txBody>
          <a:bodyPr/>
          <a:lstStyle/>
          <a:p>
            <a:r>
              <a:rPr lang="en-US" dirty="0"/>
              <a:t>The Baxter Research Robot’s Arm</a:t>
            </a:r>
          </a:p>
        </p:txBody>
      </p:sp>
      <p:sp>
        <p:nvSpPr>
          <p:cNvPr id="3" name="Text Placeholder 2">
            <a:extLst>
              <a:ext uri="{FF2B5EF4-FFF2-40B4-BE49-F238E27FC236}">
                <a16:creationId xmlns:a16="http://schemas.microsoft.com/office/drawing/2014/main" id="{591EB1A2-408F-4552-98B7-75594E4BEAC2}"/>
              </a:ext>
            </a:extLst>
          </p:cNvPr>
          <p:cNvSpPr>
            <a:spLocks noGrp="1"/>
          </p:cNvSpPr>
          <p:nvPr>
            <p:ph type="body" idx="1"/>
          </p:nvPr>
        </p:nvSpPr>
        <p:spPr/>
        <p:txBody>
          <a:bodyPr/>
          <a:lstStyle/>
          <a:p>
            <a:r>
              <a:rPr lang="en-US" dirty="0"/>
              <a:t>4 “twist” joints</a:t>
            </a:r>
          </a:p>
        </p:txBody>
      </p:sp>
      <p:sp>
        <p:nvSpPr>
          <p:cNvPr id="5" name="Text Placeholder 4">
            <a:extLst>
              <a:ext uri="{FF2B5EF4-FFF2-40B4-BE49-F238E27FC236}">
                <a16:creationId xmlns:a16="http://schemas.microsoft.com/office/drawing/2014/main" id="{491D1DFE-FDEA-4726-95E0-E2C8A7ADA020}"/>
              </a:ext>
            </a:extLst>
          </p:cNvPr>
          <p:cNvSpPr>
            <a:spLocks noGrp="1"/>
          </p:cNvSpPr>
          <p:nvPr>
            <p:ph type="body" sz="quarter" idx="3"/>
          </p:nvPr>
        </p:nvSpPr>
        <p:spPr/>
        <p:txBody>
          <a:bodyPr/>
          <a:lstStyle/>
          <a:p>
            <a:r>
              <a:rPr lang="en-US" dirty="0"/>
              <a:t>3 “bend” joints</a:t>
            </a:r>
          </a:p>
        </p:txBody>
      </p:sp>
      <p:pic>
        <p:nvPicPr>
          <p:cNvPr id="7" name="Picture 4">
            <a:extLst>
              <a:ext uri="{FF2B5EF4-FFF2-40B4-BE49-F238E27FC236}">
                <a16:creationId xmlns:a16="http://schemas.microsoft.com/office/drawing/2014/main" id="{0A35FFD0-0A09-4554-85BC-F72FC74F7D4E}"/>
              </a:ext>
            </a:extLst>
          </p:cNvPr>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bwMode="auto">
          <a:xfrm>
            <a:off x="5285785" y="2714664"/>
            <a:ext cx="6066427" cy="3821849"/>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B9BEAD19-8A95-4D43-AF24-E40981EFD889}"/>
              </a:ext>
            </a:extLst>
          </p:cNvPr>
          <p:cNvSpPr>
            <a:spLocks noGrp="1"/>
          </p:cNvSpPr>
          <p:nvPr>
            <p:ph type="sldNum" sz="quarter" idx="12"/>
          </p:nvPr>
        </p:nvSpPr>
        <p:spPr/>
        <p:txBody>
          <a:bodyPr/>
          <a:lstStyle/>
          <a:p>
            <a:fld id="{4B52E9B2-6106-45C5-BBFB-D8C51A6D14BC}" type="slidenum">
              <a:rPr lang="en-US" smtClean="0"/>
              <a:t>11</a:t>
            </a:fld>
            <a:endParaRPr lang="en-US"/>
          </a:p>
        </p:txBody>
      </p:sp>
      <p:sp>
        <p:nvSpPr>
          <p:cNvPr id="9" name="TextBox 8">
            <a:extLst>
              <a:ext uri="{FF2B5EF4-FFF2-40B4-BE49-F238E27FC236}">
                <a16:creationId xmlns:a16="http://schemas.microsoft.com/office/drawing/2014/main" id="{187E79E5-86B0-4AFE-98C5-A991D908BE87}"/>
              </a:ext>
            </a:extLst>
          </p:cNvPr>
          <p:cNvSpPr txBox="1"/>
          <p:nvPr/>
        </p:nvSpPr>
        <p:spPr>
          <a:xfrm>
            <a:off x="4492925" y="6522089"/>
            <a:ext cx="7434532" cy="646331"/>
          </a:xfrm>
          <a:prstGeom prst="rect">
            <a:avLst/>
          </a:prstGeom>
          <a:noFill/>
        </p:spPr>
        <p:txBody>
          <a:bodyPr wrap="square">
            <a:spAutoFit/>
          </a:bodyPr>
          <a:lstStyle/>
          <a:p>
            <a:r>
              <a:rPr lang="en-US" dirty="0"/>
              <a:t>Image source: </a:t>
            </a:r>
            <a:r>
              <a:rPr lang="en-US" dirty="0">
                <a:hlinkClick r:id="rId5"/>
              </a:rPr>
              <a:t>https://sdk.rethinkrobotics.com/wiki/Hardware_Specifications</a:t>
            </a:r>
            <a:endParaRPr lang="en-US" dirty="0"/>
          </a:p>
          <a:p>
            <a:endParaRPr lang="en-US" dirty="0"/>
          </a:p>
        </p:txBody>
      </p:sp>
    </p:spTree>
    <p:extLst>
      <p:ext uri="{BB962C8B-B14F-4D97-AF65-F5344CB8AC3E}">
        <p14:creationId xmlns:p14="http://schemas.microsoft.com/office/powerpoint/2010/main" val="28249364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D93505F-BFD3-4036-8E95-8C5B7C8C03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1" y="1348651"/>
            <a:ext cx="4857750" cy="5514975"/>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C814213B-7148-4132-AE79-5F57BEA4C55F}"/>
              </a:ext>
            </a:extLst>
          </p:cNvPr>
          <p:cNvSpPr txBox="1">
            <a:spLocks/>
          </p:cNvSpPr>
          <p:nvPr/>
        </p:nvSpPr>
        <p:spPr>
          <a:xfrm>
            <a:off x="-5751" y="320879"/>
            <a:ext cx="10196886" cy="133094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Representing the Arm’s Configuration</a:t>
            </a:r>
          </a:p>
        </p:txBody>
      </p:sp>
      <p:sp>
        <p:nvSpPr>
          <p:cNvPr id="14" name="TextBox 13">
            <a:extLst>
              <a:ext uri="{FF2B5EF4-FFF2-40B4-BE49-F238E27FC236}">
                <a16:creationId xmlns:a16="http://schemas.microsoft.com/office/drawing/2014/main" id="{AAC433E9-D55A-486A-8885-B5C5F41BAB12}"/>
              </a:ext>
            </a:extLst>
          </p:cNvPr>
          <p:cNvSpPr txBox="1"/>
          <p:nvPr/>
        </p:nvSpPr>
        <p:spPr>
          <a:xfrm>
            <a:off x="4492925" y="6522089"/>
            <a:ext cx="7434532" cy="646331"/>
          </a:xfrm>
          <a:prstGeom prst="rect">
            <a:avLst/>
          </a:prstGeom>
          <a:noFill/>
        </p:spPr>
        <p:txBody>
          <a:bodyPr wrap="square">
            <a:spAutoFit/>
          </a:bodyPr>
          <a:lstStyle/>
          <a:p>
            <a:r>
              <a:rPr lang="en-US" dirty="0"/>
              <a:t>Image source: </a:t>
            </a:r>
            <a:r>
              <a:rPr lang="en-US" dirty="0">
                <a:hlinkClick r:id="rId4"/>
              </a:rPr>
              <a:t>https://sdk.rethinkrobotics.com/wiki/Hardware_Specifications</a:t>
            </a:r>
            <a:endParaRPr lang="en-US" dirty="0"/>
          </a:p>
          <a:p>
            <a:endParaRPr lang="en-US" dirty="0"/>
          </a:p>
        </p:txBody>
      </p:sp>
      <p:sp>
        <p:nvSpPr>
          <p:cNvPr id="8" name="TextBox 7">
            <a:extLst>
              <a:ext uri="{FF2B5EF4-FFF2-40B4-BE49-F238E27FC236}">
                <a16:creationId xmlns:a16="http://schemas.microsoft.com/office/drawing/2014/main" id="{9F0DB7B0-4F8D-4952-B988-0DEA56164B59}"/>
              </a:ext>
            </a:extLst>
          </p:cNvPr>
          <p:cNvSpPr txBox="1"/>
          <p:nvPr/>
        </p:nvSpPr>
        <p:spPr>
          <a:xfrm>
            <a:off x="1938068" y="5210300"/>
            <a:ext cx="526106" cy="369332"/>
          </a:xfrm>
          <a:prstGeom prst="rect">
            <a:avLst/>
          </a:prstGeom>
          <a:noFill/>
        </p:spPr>
        <p:txBody>
          <a:bodyPr wrap="none" rtlCol="0">
            <a:spAutoFit/>
          </a:bodyPr>
          <a:lstStyle/>
          <a:p>
            <a:r>
              <a:rPr lang="en-US" dirty="0"/>
              <a:t>(q</a:t>
            </a:r>
            <a:r>
              <a:rPr lang="en-US" baseline="30000" dirty="0"/>
              <a:t>1</a:t>
            </a:r>
            <a:r>
              <a:rPr lang="en-US" dirty="0"/>
              <a:t>)</a:t>
            </a:r>
          </a:p>
        </p:txBody>
      </p:sp>
      <p:sp>
        <p:nvSpPr>
          <p:cNvPr id="19" name="TextBox 18">
            <a:extLst>
              <a:ext uri="{FF2B5EF4-FFF2-40B4-BE49-F238E27FC236}">
                <a16:creationId xmlns:a16="http://schemas.microsoft.com/office/drawing/2014/main" id="{855FD3AF-C28A-4E80-B88E-FCDC931CC6CB}"/>
              </a:ext>
            </a:extLst>
          </p:cNvPr>
          <p:cNvSpPr txBox="1"/>
          <p:nvPr/>
        </p:nvSpPr>
        <p:spPr>
          <a:xfrm>
            <a:off x="646981" y="2494925"/>
            <a:ext cx="526106" cy="369332"/>
          </a:xfrm>
          <a:prstGeom prst="rect">
            <a:avLst/>
          </a:prstGeom>
          <a:noFill/>
        </p:spPr>
        <p:txBody>
          <a:bodyPr wrap="none" rtlCol="0">
            <a:spAutoFit/>
          </a:bodyPr>
          <a:lstStyle/>
          <a:p>
            <a:r>
              <a:rPr lang="en-US" dirty="0"/>
              <a:t>(q</a:t>
            </a:r>
            <a:r>
              <a:rPr lang="en-US" baseline="30000" dirty="0"/>
              <a:t>2</a:t>
            </a:r>
            <a:r>
              <a:rPr lang="en-US" dirty="0"/>
              <a:t>)</a:t>
            </a:r>
          </a:p>
        </p:txBody>
      </p:sp>
      <p:sp>
        <p:nvSpPr>
          <p:cNvPr id="20" name="TextBox 19">
            <a:extLst>
              <a:ext uri="{FF2B5EF4-FFF2-40B4-BE49-F238E27FC236}">
                <a16:creationId xmlns:a16="http://schemas.microsoft.com/office/drawing/2014/main" id="{96CBA71E-470B-4355-A332-CE3BA53A680A}"/>
              </a:ext>
            </a:extLst>
          </p:cNvPr>
          <p:cNvSpPr txBox="1"/>
          <p:nvPr/>
        </p:nvSpPr>
        <p:spPr>
          <a:xfrm>
            <a:off x="1426234" y="2004149"/>
            <a:ext cx="526106" cy="369332"/>
          </a:xfrm>
          <a:prstGeom prst="rect">
            <a:avLst/>
          </a:prstGeom>
          <a:noFill/>
        </p:spPr>
        <p:txBody>
          <a:bodyPr wrap="none" rtlCol="0">
            <a:spAutoFit/>
          </a:bodyPr>
          <a:lstStyle/>
          <a:p>
            <a:r>
              <a:rPr lang="en-US" dirty="0"/>
              <a:t>(q</a:t>
            </a:r>
            <a:r>
              <a:rPr lang="en-US" baseline="30000" dirty="0"/>
              <a:t>3</a:t>
            </a:r>
            <a:r>
              <a:rPr lang="en-US" dirty="0"/>
              <a:t>)</a:t>
            </a:r>
          </a:p>
        </p:txBody>
      </p:sp>
      <p:sp>
        <p:nvSpPr>
          <p:cNvPr id="21" name="TextBox 20">
            <a:extLst>
              <a:ext uri="{FF2B5EF4-FFF2-40B4-BE49-F238E27FC236}">
                <a16:creationId xmlns:a16="http://schemas.microsoft.com/office/drawing/2014/main" id="{241910DB-8B47-4934-B665-EB4E581520CF}"/>
              </a:ext>
            </a:extLst>
          </p:cNvPr>
          <p:cNvSpPr txBox="1"/>
          <p:nvPr/>
        </p:nvSpPr>
        <p:spPr>
          <a:xfrm>
            <a:off x="3758242" y="1348651"/>
            <a:ext cx="526106" cy="369332"/>
          </a:xfrm>
          <a:prstGeom prst="rect">
            <a:avLst/>
          </a:prstGeom>
          <a:noFill/>
        </p:spPr>
        <p:txBody>
          <a:bodyPr wrap="none" rtlCol="0">
            <a:spAutoFit/>
          </a:bodyPr>
          <a:lstStyle/>
          <a:p>
            <a:r>
              <a:rPr lang="en-US" dirty="0"/>
              <a:t>(q</a:t>
            </a:r>
            <a:r>
              <a:rPr lang="en-US" baseline="30000" dirty="0"/>
              <a:t>4</a:t>
            </a:r>
            <a:r>
              <a:rPr lang="en-US" dirty="0"/>
              <a:t>)</a:t>
            </a:r>
          </a:p>
        </p:txBody>
      </p:sp>
      <p:sp>
        <p:nvSpPr>
          <p:cNvPr id="22" name="TextBox 21">
            <a:extLst>
              <a:ext uri="{FF2B5EF4-FFF2-40B4-BE49-F238E27FC236}">
                <a16:creationId xmlns:a16="http://schemas.microsoft.com/office/drawing/2014/main" id="{06A315D6-2873-4254-8C0C-58FE75944E45}"/>
              </a:ext>
            </a:extLst>
          </p:cNvPr>
          <p:cNvSpPr txBox="1"/>
          <p:nvPr/>
        </p:nvSpPr>
        <p:spPr>
          <a:xfrm>
            <a:off x="4229872" y="2310259"/>
            <a:ext cx="526106" cy="369332"/>
          </a:xfrm>
          <a:prstGeom prst="rect">
            <a:avLst/>
          </a:prstGeom>
          <a:noFill/>
        </p:spPr>
        <p:txBody>
          <a:bodyPr wrap="none" rtlCol="0">
            <a:spAutoFit/>
          </a:bodyPr>
          <a:lstStyle/>
          <a:p>
            <a:r>
              <a:rPr lang="en-US" dirty="0"/>
              <a:t>(q</a:t>
            </a:r>
            <a:r>
              <a:rPr lang="en-US" baseline="30000" dirty="0"/>
              <a:t>5</a:t>
            </a:r>
            <a:r>
              <a:rPr lang="en-US" dirty="0"/>
              <a:t>)</a:t>
            </a:r>
          </a:p>
        </p:txBody>
      </p:sp>
      <p:sp>
        <p:nvSpPr>
          <p:cNvPr id="23" name="TextBox 22">
            <a:extLst>
              <a:ext uri="{FF2B5EF4-FFF2-40B4-BE49-F238E27FC236}">
                <a16:creationId xmlns:a16="http://schemas.microsoft.com/office/drawing/2014/main" id="{365607FB-CFDF-44A6-BA2A-05A3001B02F4}"/>
              </a:ext>
            </a:extLst>
          </p:cNvPr>
          <p:cNvSpPr txBox="1"/>
          <p:nvPr/>
        </p:nvSpPr>
        <p:spPr>
          <a:xfrm>
            <a:off x="2912853" y="4390791"/>
            <a:ext cx="526106" cy="369332"/>
          </a:xfrm>
          <a:prstGeom prst="rect">
            <a:avLst/>
          </a:prstGeom>
          <a:noFill/>
        </p:spPr>
        <p:txBody>
          <a:bodyPr wrap="none" rtlCol="0">
            <a:spAutoFit/>
          </a:bodyPr>
          <a:lstStyle/>
          <a:p>
            <a:r>
              <a:rPr lang="en-US" dirty="0"/>
              <a:t>(q</a:t>
            </a:r>
            <a:r>
              <a:rPr lang="en-US" baseline="30000" dirty="0"/>
              <a:t>6</a:t>
            </a:r>
            <a:r>
              <a:rPr lang="en-US" dirty="0"/>
              <a:t>)</a:t>
            </a:r>
          </a:p>
        </p:txBody>
      </p:sp>
      <p:sp>
        <p:nvSpPr>
          <p:cNvPr id="24" name="TextBox 23">
            <a:extLst>
              <a:ext uri="{FF2B5EF4-FFF2-40B4-BE49-F238E27FC236}">
                <a16:creationId xmlns:a16="http://schemas.microsoft.com/office/drawing/2014/main" id="{1594BFCA-40AA-4DBF-A330-777D69833304}"/>
              </a:ext>
            </a:extLst>
          </p:cNvPr>
          <p:cNvSpPr txBox="1"/>
          <p:nvPr/>
        </p:nvSpPr>
        <p:spPr>
          <a:xfrm>
            <a:off x="2970363" y="5678912"/>
            <a:ext cx="526106" cy="369332"/>
          </a:xfrm>
          <a:prstGeom prst="rect">
            <a:avLst/>
          </a:prstGeom>
          <a:noFill/>
        </p:spPr>
        <p:txBody>
          <a:bodyPr wrap="none" rtlCol="0">
            <a:spAutoFit/>
          </a:bodyPr>
          <a:lstStyle/>
          <a:p>
            <a:r>
              <a:rPr lang="en-US" dirty="0"/>
              <a:t>(q</a:t>
            </a:r>
            <a:r>
              <a:rPr lang="en-US" baseline="30000" dirty="0"/>
              <a:t>7</a:t>
            </a:r>
            <a:r>
              <a:rPr lang="en-US" dirty="0"/>
              <a:t>)</a:t>
            </a:r>
          </a:p>
        </p:txBody>
      </p:sp>
      <p:sp>
        <p:nvSpPr>
          <p:cNvPr id="2" name="Slide Number Placeholder 1">
            <a:extLst>
              <a:ext uri="{FF2B5EF4-FFF2-40B4-BE49-F238E27FC236}">
                <a16:creationId xmlns:a16="http://schemas.microsoft.com/office/drawing/2014/main" id="{A915A537-4267-43B0-A025-36E746406D8C}"/>
              </a:ext>
            </a:extLst>
          </p:cNvPr>
          <p:cNvSpPr>
            <a:spLocks noGrp="1"/>
          </p:cNvSpPr>
          <p:nvPr>
            <p:ph type="sldNum" sz="quarter" idx="12"/>
          </p:nvPr>
        </p:nvSpPr>
        <p:spPr/>
        <p:txBody>
          <a:bodyPr/>
          <a:lstStyle/>
          <a:p>
            <a:fld id="{4B52E9B2-6106-45C5-BBFB-D8C51A6D14BC}" type="slidenum">
              <a:rPr lang="en-US" smtClean="0"/>
              <a:t>12</a:t>
            </a:fld>
            <a:endParaRPr lang="en-US"/>
          </a:p>
        </p:txBody>
      </p:sp>
      <mc:AlternateContent xmlns:mc="http://schemas.openxmlformats.org/markup-compatibility/2006" xmlns:a14="http://schemas.microsoft.com/office/drawing/2010/main">
        <mc:Choice Requires="a14">
          <p:sp>
            <p:nvSpPr>
              <p:cNvPr id="17" name="Content Placeholder 2">
                <a:extLst>
                  <a:ext uri="{FF2B5EF4-FFF2-40B4-BE49-F238E27FC236}">
                    <a16:creationId xmlns:a16="http://schemas.microsoft.com/office/drawing/2014/main" id="{6AF0C2BA-77DC-4625-BADD-857F5598DAC2}"/>
                  </a:ext>
                </a:extLst>
              </p:cNvPr>
              <p:cNvSpPr txBox="1">
                <a:spLocks/>
              </p:cNvSpPr>
              <p:nvPr/>
            </p:nvSpPr>
            <p:spPr>
              <a:xfrm>
                <a:off x="5301342" y="1825625"/>
                <a:ext cx="6052457"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agent can sense each joint angle with proprioception.</a:t>
                </a:r>
              </a:p>
              <a:p>
                <a:endParaRPr lang="en-US" dirty="0"/>
              </a:p>
              <a:p>
                <a:r>
                  <a:rPr lang="en-US" dirty="0"/>
                  <a:t>The configuration is given by an ordered vector of joint angles </a:t>
                </a:r>
                <a:br>
                  <a:rPr lang="en-US" i="1" dirty="0">
                    <a:latin typeface="Cambria Math" panose="02040503050406030204" pitchFamily="18" charset="0"/>
                  </a:rPr>
                </a:br>
                <a14:m>
                  <m:oMath xmlns:m="http://schemas.openxmlformats.org/officeDocument/2006/math">
                    <m:r>
                      <a:rPr lang="en-US" b="0" i="1" smtClean="0">
                        <a:latin typeface="Cambria Math" panose="02040503050406030204" pitchFamily="18" charset="0"/>
                      </a:rPr>
                      <m:t>𝑞</m:t>
                    </m:r>
                    <m:r>
                      <a:rPr lang="en-US" b="0" i="1" smtClean="0">
                        <a:latin typeface="Cambria Math" panose="02040503050406030204" pitchFamily="18" charset="0"/>
                      </a:rPr>
                      <m:t>= </m:t>
                    </m:r>
                    <m:d>
                      <m:dPr>
                        <m:begChr m:val="⟨"/>
                        <m:endChr m:val="⟩"/>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𝑞</m:t>
                            </m:r>
                          </m:e>
                          <m:sup>
                            <m:r>
                              <a:rPr lang="en-US" b="0" i="1" smtClean="0">
                                <a:latin typeface="Cambria Math" panose="02040503050406030204" pitchFamily="18" charset="0"/>
                              </a:rPr>
                              <m:t>1</m:t>
                            </m:r>
                          </m:sup>
                        </m:sSup>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𝑞</m:t>
                            </m:r>
                          </m:e>
                          <m:sup>
                            <m:r>
                              <a:rPr lang="en-US" b="0" i="1" smtClean="0">
                                <a:latin typeface="Cambria Math" panose="02040503050406030204" pitchFamily="18" charset="0"/>
                              </a:rPr>
                              <m:t>2</m:t>
                            </m:r>
                          </m:sup>
                        </m:sSup>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𝑞</m:t>
                            </m:r>
                          </m:e>
                          <m:sup>
                            <m:r>
                              <a:rPr lang="en-US" b="0" i="1" smtClean="0">
                                <a:latin typeface="Cambria Math" panose="02040503050406030204" pitchFamily="18" charset="0"/>
                              </a:rPr>
                              <m:t>7</m:t>
                            </m:r>
                          </m:sup>
                        </m:sSup>
                      </m:e>
                    </m:d>
                  </m:oMath>
                </a14:m>
                <a:r>
                  <a:rPr lang="en-US" dirty="0"/>
                  <a:t>.</a:t>
                </a:r>
              </a:p>
              <a:p>
                <a:endParaRPr lang="en-US" dirty="0"/>
              </a:p>
              <a:p>
                <a:r>
                  <a:rPr lang="en-US" dirty="0"/>
                  <a:t>The configuration stored in a node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𝑖</m:t>
                        </m:r>
                      </m:sub>
                    </m:sSub>
                  </m:oMath>
                </a14:m>
                <a:r>
                  <a:rPr lang="en-US" dirty="0"/>
                  <a:t> will be denoted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𝑖</m:t>
                        </m:r>
                      </m:sub>
                    </m:sSub>
                  </m:oMath>
                </a14:m>
                <a:r>
                  <a:rPr lang="en-US" dirty="0"/>
                  <a:t> </a:t>
                </a:r>
                <a14:m>
                  <m:oMath xmlns:m="http://schemas.openxmlformats.org/officeDocument/2006/math">
                    <m:r>
                      <a:rPr lang="en-US" i="1">
                        <a:latin typeface="Cambria Math" panose="02040503050406030204" pitchFamily="18" charset="0"/>
                      </a:rPr>
                      <m:t>= </m:t>
                    </m:r>
                    <m:d>
                      <m:dPr>
                        <m:begChr m:val="⟨"/>
                        <m:endChr m:val="⟩"/>
                        <m:ctrlPr>
                          <a:rPr lang="en-US" i="1">
                            <a:latin typeface="Cambria Math" panose="02040503050406030204" pitchFamily="18" charset="0"/>
                          </a:rPr>
                        </m:ctrlPr>
                      </m:dPr>
                      <m:e>
                        <m:sSubSup>
                          <m:sSubSupPr>
                            <m:ctrlPr>
                              <a:rPr lang="en-US" i="1" smtClean="0">
                                <a:latin typeface="Cambria Math" panose="02040503050406030204" pitchFamily="18" charset="0"/>
                              </a:rPr>
                            </m:ctrlPr>
                          </m:sSubSupPr>
                          <m:e>
                            <m:r>
                              <a:rPr lang="en-US" b="0" i="1" smtClean="0">
                                <a:latin typeface="Cambria Math" panose="02040503050406030204" pitchFamily="18" charset="0"/>
                              </a:rPr>
                              <m:t>𝑞</m:t>
                            </m:r>
                          </m:e>
                          <m:sub>
                            <m:r>
                              <a:rPr lang="en-US" b="0" i="1" smtClean="0">
                                <a:latin typeface="Cambria Math" panose="02040503050406030204" pitchFamily="18" charset="0"/>
                              </a:rPr>
                              <m:t>𝑖</m:t>
                            </m:r>
                          </m:sub>
                          <m:sup>
                            <m:r>
                              <a:rPr lang="en-US" b="0" i="1" smtClean="0">
                                <a:latin typeface="Cambria Math" panose="02040503050406030204" pitchFamily="18" charset="0"/>
                              </a:rPr>
                              <m:t>1</m:t>
                            </m:r>
                          </m:sup>
                        </m:sSubSup>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𝑞</m:t>
                            </m:r>
                          </m:e>
                          <m:sub>
                            <m:r>
                              <a:rPr lang="en-US" i="1">
                                <a:latin typeface="Cambria Math" panose="02040503050406030204" pitchFamily="18" charset="0"/>
                              </a:rPr>
                              <m:t>𝑖</m:t>
                            </m:r>
                          </m:sub>
                          <m:sup>
                            <m:r>
                              <a:rPr lang="en-US" b="0" i="1" smtClean="0">
                                <a:latin typeface="Cambria Math" panose="02040503050406030204" pitchFamily="18" charset="0"/>
                              </a:rPr>
                              <m:t>2</m:t>
                            </m:r>
                          </m:sup>
                        </m:sSubSup>
                        <m:r>
                          <a:rPr lang="en-US" i="1">
                            <a:latin typeface="Cambria Math" panose="02040503050406030204" pitchFamily="18" charset="0"/>
                          </a:rPr>
                          <m:t>,</m:t>
                        </m:r>
                        <m:r>
                          <a:rPr lang="en-US" i="1">
                            <a:latin typeface="Cambria Math" panose="02040503050406030204" pitchFamily="18" charset="0"/>
                            <a:ea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𝑞</m:t>
                            </m:r>
                          </m:e>
                          <m:sub>
                            <m:r>
                              <a:rPr lang="en-US" i="1">
                                <a:latin typeface="Cambria Math" panose="02040503050406030204" pitchFamily="18" charset="0"/>
                              </a:rPr>
                              <m:t>𝑖</m:t>
                            </m:r>
                          </m:sub>
                          <m:sup>
                            <m:r>
                              <a:rPr lang="en-US" b="0" i="1" smtClean="0">
                                <a:latin typeface="Cambria Math" panose="02040503050406030204" pitchFamily="18" charset="0"/>
                              </a:rPr>
                              <m:t>7</m:t>
                            </m:r>
                          </m:sup>
                        </m:sSubSup>
                      </m:e>
                    </m:d>
                  </m:oMath>
                </a14:m>
                <a:r>
                  <a:rPr lang="en-US" dirty="0"/>
                  <a:t>.</a:t>
                </a:r>
              </a:p>
            </p:txBody>
          </p:sp>
        </mc:Choice>
        <mc:Fallback xmlns="">
          <p:sp>
            <p:nvSpPr>
              <p:cNvPr id="17" name="Content Placeholder 2">
                <a:extLst>
                  <a:ext uri="{FF2B5EF4-FFF2-40B4-BE49-F238E27FC236}">
                    <a16:creationId xmlns:a16="http://schemas.microsoft.com/office/drawing/2014/main" id="{6AF0C2BA-77DC-4625-BADD-857F5598DAC2}"/>
                  </a:ext>
                </a:extLst>
              </p:cNvPr>
              <p:cNvSpPr txBox="1">
                <a:spLocks noRot="1" noChangeAspect="1" noMove="1" noResize="1" noEditPoints="1" noAdjustHandles="1" noChangeArrowheads="1" noChangeShapeType="1" noTextEdit="1"/>
              </p:cNvSpPr>
              <p:nvPr/>
            </p:nvSpPr>
            <p:spPr>
              <a:xfrm>
                <a:off x="5301342" y="1825625"/>
                <a:ext cx="6052457" cy="4351338"/>
              </a:xfrm>
              <a:prstGeom prst="rect">
                <a:avLst/>
              </a:prstGeom>
              <a:blipFill>
                <a:blip r:embed="rId5"/>
                <a:stretch>
                  <a:fillRect l="-1815" t="-2241"/>
                </a:stretch>
              </a:blipFill>
            </p:spPr>
            <p:txBody>
              <a:bodyPr/>
              <a:lstStyle/>
              <a:p>
                <a:r>
                  <a:rPr lang="en-US">
                    <a:noFill/>
                  </a:rPr>
                  <a:t> </a:t>
                </a:r>
              </a:p>
            </p:txBody>
          </p:sp>
        </mc:Fallback>
      </mc:AlternateContent>
    </p:spTree>
    <p:extLst>
      <p:ext uri="{BB962C8B-B14F-4D97-AF65-F5344CB8AC3E}">
        <p14:creationId xmlns:p14="http://schemas.microsoft.com/office/powerpoint/2010/main" val="20786961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6C4C3-979F-4EFD-AA54-3B062620E340}"/>
              </a:ext>
            </a:extLst>
          </p:cNvPr>
          <p:cNvSpPr>
            <a:spLocks noGrp="1"/>
          </p:cNvSpPr>
          <p:nvPr>
            <p:ph type="title"/>
          </p:nvPr>
        </p:nvSpPr>
        <p:spPr>
          <a:xfrm>
            <a:off x="838200" y="136521"/>
            <a:ext cx="10515600" cy="1325563"/>
          </a:xfrm>
        </p:spPr>
        <p:txBody>
          <a:bodyPr/>
          <a:lstStyle/>
          <a:p>
            <a:r>
              <a:rPr lang="en-US" dirty="0"/>
              <a:t>The Agent’s Vision</a:t>
            </a:r>
          </a:p>
        </p:txBody>
      </p:sp>
      <p:pic>
        <p:nvPicPr>
          <p:cNvPr id="9" name="Content Placeholder 8" descr="Graphical user interface, chart&#10;&#10;Description automatically generated">
            <a:extLst>
              <a:ext uri="{FF2B5EF4-FFF2-40B4-BE49-F238E27FC236}">
                <a16:creationId xmlns:a16="http://schemas.microsoft.com/office/drawing/2014/main" id="{77F2109E-0CCB-48FE-92FA-5C39EFD8A2E7}"/>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14131"/>
          <a:stretch/>
        </p:blipFill>
        <p:spPr>
          <a:xfrm>
            <a:off x="93854" y="3928982"/>
            <a:ext cx="12004292" cy="2929018"/>
          </a:xfrm>
        </p:spPr>
      </p:pic>
      <p:sp>
        <p:nvSpPr>
          <p:cNvPr id="3" name="Slide Number Placeholder 2">
            <a:extLst>
              <a:ext uri="{FF2B5EF4-FFF2-40B4-BE49-F238E27FC236}">
                <a16:creationId xmlns:a16="http://schemas.microsoft.com/office/drawing/2014/main" id="{50E78EDB-EF76-400C-ACB6-189BA1AE132A}"/>
              </a:ext>
            </a:extLst>
          </p:cNvPr>
          <p:cNvSpPr>
            <a:spLocks noGrp="1"/>
          </p:cNvSpPr>
          <p:nvPr>
            <p:ph type="sldNum" sz="quarter" idx="12"/>
          </p:nvPr>
        </p:nvSpPr>
        <p:spPr/>
        <p:txBody>
          <a:bodyPr/>
          <a:lstStyle/>
          <a:p>
            <a:fld id="{4B52E9B2-6106-45C5-BBFB-D8C51A6D14BC}" type="slidenum">
              <a:rPr lang="en-US" smtClean="0"/>
              <a:t>13</a:t>
            </a:fld>
            <a:endParaRPr lang="en-US"/>
          </a:p>
        </p:txBody>
      </p:sp>
      <p:sp>
        <p:nvSpPr>
          <p:cNvPr id="10" name="Content Placeholder 2">
            <a:extLst>
              <a:ext uri="{FF2B5EF4-FFF2-40B4-BE49-F238E27FC236}">
                <a16:creationId xmlns:a16="http://schemas.microsoft.com/office/drawing/2014/main" id="{217F28E6-52CB-418B-8B08-6C9D80259A2E}"/>
              </a:ext>
            </a:extLst>
          </p:cNvPr>
          <p:cNvSpPr txBox="1">
            <a:spLocks/>
          </p:cNvSpPr>
          <p:nvPr/>
        </p:nvSpPr>
        <p:spPr>
          <a:xfrm>
            <a:off x="838199" y="1326008"/>
            <a:ext cx="1102178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agent can observe the environment at any time.</a:t>
            </a:r>
          </a:p>
          <a:p>
            <a:r>
              <a:rPr lang="en-US" dirty="0"/>
              <a:t>Images are captured with a single RGB-D camera with a fixed perspective.</a:t>
            </a:r>
          </a:p>
          <a:p>
            <a:pPr lvl="1"/>
            <a:r>
              <a:rPr lang="en-US" dirty="0"/>
              <a:t>Incorporate components of other models to consider changeable gaze</a:t>
            </a:r>
          </a:p>
          <a:p>
            <a:pPr lvl="2"/>
            <a:r>
              <a:rPr lang="en-US" dirty="0"/>
              <a:t>(Hulse et al., 2010), (</a:t>
            </a:r>
            <a:r>
              <a:rPr lang="en-US" dirty="0" err="1"/>
              <a:t>Jamone</a:t>
            </a:r>
            <a:r>
              <a:rPr lang="en-US" dirty="0"/>
              <a:t> et al., 2012, 2014)</a:t>
            </a:r>
          </a:p>
          <a:p>
            <a:r>
              <a:rPr lang="en-US" dirty="0"/>
              <a:t>Simple representations for the hand and other objects can be identified.</a:t>
            </a:r>
          </a:p>
          <a:p>
            <a:pPr lvl="1"/>
            <a:r>
              <a:rPr lang="en-US" dirty="0"/>
              <a:t>Binary image masks, centers, depth ranges, and orientations</a:t>
            </a:r>
          </a:p>
        </p:txBody>
      </p:sp>
    </p:spTree>
    <p:extLst>
      <p:ext uri="{BB962C8B-B14F-4D97-AF65-F5344CB8AC3E}">
        <p14:creationId xmlns:p14="http://schemas.microsoft.com/office/powerpoint/2010/main" val="39726376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BD10C-1D22-4847-ABB5-9B513BDCD84C}"/>
              </a:ext>
            </a:extLst>
          </p:cNvPr>
          <p:cNvSpPr>
            <a:spLocks noGrp="1"/>
          </p:cNvSpPr>
          <p:nvPr>
            <p:ph type="title"/>
          </p:nvPr>
        </p:nvSpPr>
        <p:spPr/>
        <p:txBody>
          <a:bodyPr/>
          <a:lstStyle/>
          <a:p>
            <a:r>
              <a:rPr lang="en-US" dirty="0"/>
              <a:t>PPS Graph Nodes and Edges</a:t>
            </a:r>
          </a:p>
        </p:txBody>
      </p:sp>
      <p:sp>
        <p:nvSpPr>
          <p:cNvPr id="3" name="Content Placeholder 2">
            <a:extLst>
              <a:ext uri="{FF2B5EF4-FFF2-40B4-BE49-F238E27FC236}">
                <a16:creationId xmlns:a16="http://schemas.microsoft.com/office/drawing/2014/main" id="{7FC3A2E9-810A-4C50-9EE2-4FF735281367}"/>
              </a:ext>
            </a:extLst>
          </p:cNvPr>
          <p:cNvSpPr>
            <a:spLocks noGrp="1"/>
          </p:cNvSpPr>
          <p:nvPr>
            <p:ph idx="1"/>
          </p:nvPr>
        </p:nvSpPr>
        <p:spPr>
          <a:xfrm>
            <a:off x="838200" y="1825625"/>
            <a:ext cx="10602686" cy="4351338"/>
          </a:xfrm>
        </p:spPr>
        <p:txBody>
          <a:bodyPr>
            <a:normAutofit fontScale="92500"/>
          </a:bodyPr>
          <a:lstStyle/>
          <a:p>
            <a:r>
              <a:rPr lang="en-US" dirty="0"/>
              <a:t>Nodes represent poses visited during motor babbling.</a:t>
            </a:r>
          </a:p>
          <a:p>
            <a:pPr lvl="1"/>
            <a:r>
              <a:rPr lang="en-US" dirty="0"/>
              <a:t>These poses are safe and in view.</a:t>
            </a:r>
          </a:p>
          <a:p>
            <a:pPr lvl="1"/>
            <a:r>
              <a:rPr lang="en-US" dirty="0"/>
              <a:t>Stored configurations allow precise return to the same pose.</a:t>
            </a:r>
          </a:p>
          <a:p>
            <a:pPr lvl="1"/>
            <a:r>
              <a:rPr lang="en-US" dirty="0"/>
              <a:t>Stored visual data is used to decide which pose to return to.</a:t>
            </a:r>
          </a:p>
          <a:p>
            <a:pPr lvl="1"/>
            <a:endParaRPr lang="en-US" dirty="0"/>
          </a:p>
          <a:p>
            <a:r>
              <a:rPr lang="en-US" dirty="0"/>
              <a:t>Edges connect pairs of nodes with a feasible motion between them.</a:t>
            </a:r>
          </a:p>
          <a:p>
            <a:pPr lvl="1"/>
            <a:r>
              <a:rPr lang="en-US" dirty="0"/>
              <a:t>Motor babbling moves are feasible.</a:t>
            </a:r>
          </a:p>
          <a:p>
            <a:pPr lvl="1"/>
            <a:r>
              <a:rPr lang="en-US" dirty="0"/>
              <a:t>Moves shorter than the median length of motor babbling edges are assumed feasible.</a:t>
            </a:r>
          </a:p>
          <a:p>
            <a:pPr lvl="1"/>
            <a:endParaRPr lang="en-US" dirty="0"/>
          </a:p>
          <a:p>
            <a:r>
              <a:rPr lang="en-US" dirty="0"/>
              <a:t>Random exploration creates a PPS Graph of 3,000 nodes</a:t>
            </a:r>
          </a:p>
          <a:p>
            <a:pPr lvl="1"/>
            <a:r>
              <a:rPr lang="en-US" dirty="0"/>
              <a:t>117,717 edges</a:t>
            </a:r>
          </a:p>
          <a:p>
            <a:pPr lvl="1"/>
            <a:endParaRPr lang="en-US" dirty="0"/>
          </a:p>
          <a:p>
            <a:endParaRPr lang="en-US" dirty="0"/>
          </a:p>
          <a:p>
            <a:endParaRPr lang="en-US" dirty="0"/>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1585F799-64D3-4D26-ACD8-CAA8244CAFD3}"/>
              </a:ext>
            </a:extLst>
          </p:cNvPr>
          <p:cNvSpPr>
            <a:spLocks noGrp="1"/>
          </p:cNvSpPr>
          <p:nvPr>
            <p:ph type="sldNum" sz="quarter" idx="12"/>
          </p:nvPr>
        </p:nvSpPr>
        <p:spPr/>
        <p:txBody>
          <a:bodyPr/>
          <a:lstStyle/>
          <a:p>
            <a:fld id="{4B52E9B2-6106-45C5-BBFB-D8C51A6D14BC}" type="slidenum">
              <a:rPr lang="en-US" smtClean="0"/>
              <a:t>14</a:t>
            </a:fld>
            <a:endParaRPr lang="en-US"/>
          </a:p>
        </p:txBody>
      </p:sp>
    </p:spTree>
    <p:extLst>
      <p:ext uri="{BB962C8B-B14F-4D97-AF65-F5344CB8AC3E}">
        <p14:creationId xmlns:p14="http://schemas.microsoft.com/office/powerpoint/2010/main" val="12459102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E3F66-3609-4EAF-82E6-33C46C077998}"/>
              </a:ext>
            </a:extLst>
          </p:cNvPr>
          <p:cNvSpPr>
            <a:spLocks noGrp="1"/>
          </p:cNvSpPr>
          <p:nvPr>
            <p:ph type="title"/>
          </p:nvPr>
        </p:nvSpPr>
        <p:spPr/>
        <p:txBody>
          <a:bodyPr/>
          <a:lstStyle/>
          <a:p>
            <a:r>
              <a:rPr lang="en-US" dirty="0"/>
              <a:t>Probabilistic Roadmaps (PRMs)</a:t>
            </a:r>
          </a:p>
        </p:txBody>
      </p:sp>
      <p:sp>
        <p:nvSpPr>
          <p:cNvPr id="3" name="Content Placeholder 2">
            <a:extLst>
              <a:ext uri="{FF2B5EF4-FFF2-40B4-BE49-F238E27FC236}">
                <a16:creationId xmlns:a16="http://schemas.microsoft.com/office/drawing/2014/main" id="{F4542DA9-30EA-4908-9F44-C6EF7C1FCCF0}"/>
              </a:ext>
            </a:extLst>
          </p:cNvPr>
          <p:cNvSpPr>
            <a:spLocks noGrp="1"/>
          </p:cNvSpPr>
          <p:nvPr>
            <p:ph idx="1"/>
          </p:nvPr>
        </p:nvSpPr>
        <p:spPr>
          <a:xfrm>
            <a:off x="838200" y="1825625"/>
            <a:ext cx="10548668" cy="4351338"/>
          </a:xfrm>
        </p:spPr>
        <p:txBody>
          <a:bodyPr>
            <a:normAutofit lnSpcReduction="10000"/>
          </a:bodyPr>
          <a:lstStyle/>
          <a:p>
            <a:r>
              <a:rPr lang="en-US" dirty="0"/>
              <a:t>Our </a:t>
            </a:r>
            <a:r>
              <a:rPr lang="en-US" dirty="0" err="1"/>
              <a:t>Peripersonal</a:t>
            </a:r>
            <a:r>
              <a:rPr lang="en-US" dirty="0"/>
              <a:t> Space (PPS) Graph has a similar structure to a PRM.</a:t>
            </a:r>
          </a:p>
          <a:p>
            <a:pPr lvl="1"/>
            <a:r>
              <a:rPr lang="en-US" dirty="0"/>
              <a:t>A PRM represents the configuration space (</a:t>
            </a:r>
            <a:r>
              <a:rPr lang="en-US" dirty="0" err="1"/>
              <a:t>Kavraki</a:t>
            </a:r>
            <a:r>
              <a:rPr lang="en-US" dirty="0"/>
              <a:t> et al., 1996).</a:t>
            </a:r>
          </a:p>
          <a:p>
            <a:r>
              <a:rPr lang="en-US" dirty="0"/>
              <a:t>The PPS Graph is inspired by the Visual Roadmap (VRM).</a:t>
            </a:r>
          </a:p>
          <a:p>
            <a:pPr lvl="1"/>
            <a:r>
              <a:rPr lang="en-US" dirty="0"/>
              <a:t>Nodes store the configuration and associated perceptual information.</a:t>
            </a:r>
          </a:p>
          <a:p>
            <a:pPr lvl="1"/>
            <a:r>
              <a:rPr lang="en-US" dirty="0"/>
              <a:t>Intersections between arm percepts and object percepts suggest collisions.</a:t>
            </a:r>
          </a:p>
          <a:p>
            <a:pPr lvl="1"/>
            <a:r>
              <a:rPr lang="en-US" dirty="0"/>
              <a:t>(Ramaiah et al., 2015)</a:t>
            </a:r>
          </a:p>
          <a:p>
            <a:endParaRPr lang="en-US" dirty="0"/>
          </a:p>
          <a:p>
            <a:r>
              <a:rPr lang="en-US" dirty="0"/>
              <a:t>The PPS Graph has unique features:</a:t>
            </a:r>
          </a:p>
          <a:p>
            <a:pPr lvl="1"/>
            <a:r>
              <a:rPr lang="en-US" dirty="0"/>
              <a:t>Constructed during naturally plausible motor babbling.</a:t>
            </a:r>
          </a:p>
          <a:p>
            <a:pPr lvl="1"/>
            <a:r>
              <a:rPr lang="en-US" dirty="0"/>
              <a:t>Construction requires only limited sensory information without interpretation.</a:t>
            </a:r>
          </a:p>
          <a:p>
            <a:pPr lvl="1"/>
            <a:r>
              <a:rPr lang="en-US" dirty="0"/>
              <a:t>The agent must learn to use the stored information.</a:t>
            </a:r>
          </a:p>
          <a:p>
            <a:endParaRPr lang="en-US" dirty="0"/>
          </a:p>
        </p:txBody>
      </p:sp>
      <p:sp>
        <p:nvSpPr>
          <p:cNvPr id="4" name="Slide Number Placeholder 3">
            <a:extLst>
              <a:ext uri="{FF2B5EF4-FFF2-40B4-BE49-F238E27FC236}">
                <a16:creationId xmlns:a16="http://schemas.microsoft.com/office/drawing/2014/main" id="{779DCCE8-651C-4987-899F-0568E72AA7CF}"/>
              </a:ext>
            </a:extLst>
          </p:cNvPr>
          <p:cNvSpPr>
            <a:spLocks noGrp="1"/>
          </p:cNvSpPr>
          <p:nvPr>
            <p:ph type="sldNum" sz="quarter" idx="12"/>
          </p:nvPr>
        </p:nvSpPr>
        <p:spPr/>
        <p:txBody>
          <a:bodyPr/>
          <a:lstStyle/>
          <a:p>
            <a:fld id="{4B52E9B2-6106-45C5-BBFB-D8C51A6D14BC}" type="slidenum">
              <a:rPr lang="en-US" smtClean="0"/>
              <a:t>15</a:t>
            </a:fld>
            <a:endParaRPr lang="en-US"/>
          </a:p>
        </p:txBody>
      </p:sp>
    </p:spTree>
    <p:extLst>
      <p:ext uri="{BB962C8B-B14F-4D97-AF65-F5344CB8AC3E}">
        <p14:creationId xmlns:p14="http://schemas.microsoft.com/office/powerpoint/2010/main" val="4861766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C16D6-9BFD-41F7-B49C-0A678FE863CC}"/>
              </a:ext>
            </a:extLst>
          </p:cNvPr>
          <p:cNvSpPr>
            <a:spLocks noGrp="1"/>
          </p:cNvSpPr>
          <p:nvPr>
            <p:ph type="title"/>
          </p:nvPr>
        </p:nvSpPr>
        <p:spPr/>
        <p:txBody>
          <a:bodyPr/>
          <a:lstStyle/>
          <a:p>
            <a:r>
              <a:rPr lang="en-US" dirty="0"/>
              <a:t>Building the PPS Graph with Motor Babbling</a:t>
            </a:r>
          </a:p>
        </p:txBody>
      </p:sp>
      <p:pic>
        <p:nvPicPr>
          <p:cNvPr id="4" name="Visualization of PPS Graph Exploration with Current Node RGB Images">
            <a:hlinkClick r:id="" action="ppaction://media"/>
            <a:extLst>
              <a:ext uri="{FF2B5EF4-FFF2-40B4-BE49-F238E27FC236}">
                <a16:creationId xmlns:a16="http://schemas.microsoft.com/office/drawing/2014/main" id="{5F0A778A-2DCE-4DA1-A059-24A31AE5ECC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778329" y="1382627"/>
            <a:ext cx="10058400" cy="5405898"/>
          </a:xfrm>
        </p:spPr>
      </p:pic>
      <p:sp>
        <p:nvSpPr>
          <p:cNvPr id="3" name="Slide Number Placeholder 2">
            <a:extLst>
              <a:ext uri="{FF2B5EF4-FFF2-40B4-BE49-F238E27FC236}">
                <a16:creationId xmlns:a16="http://schemas.microsoft.com/office/drawing/2014/main" id="{A6BABB7B-8DB0-40EE-9181-B965073907D8}"/>
              </a:ext>
            </a:extLst>
          </p:cNvPr>
          <p:cNvSpPr>
            <a:spLocks noGrp="1"/>
          </p:cNvSpPr>
          <p:nvPr>
            <p:ph type="sldNum" sz="quarter" idx="12"/>
          </p:nvPr>
        </p:nvSpPr>
        <p:spPr/>
        <p:txBody>
          <a:bodyPr/>
          <a:lstStyle/>
          <a:p>
            <a:fld id="{4B52E9B2-6106-45C5-BBFB-D8C51A6D14BC}" type="slidenum">
              <a:rPr lang="en-US" smtClean="0"/>
              <a:t>16</a:t>
            </a:fld>
            <a:endParaRPr lang="en-US"/>
          </a:p>
        </p:txBody>
      </p:sp>
    </p:spTree>
    <p:extLst>
      <p:ext uri="{BB962C8B-B14F-4D97-AF65-F5344CB8AC3E}">
        <p14:creationId xmlns:p14="http://schemas.microsoft.com/office/powerpoint/2010/main" val="367573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CAE36-83A7-45F7-826A-894F3A229017}"/>
              </a:ext>
            </a:extLst>
          </p:cNvPr>
          <p:cNvSpPr>
            <a:spLocks noGrp="1"/>
          </p:cNvSpPr>
          <p:nvPr>
            <p:ph type="title"/>
          </p:nvPr>
        </p:nvSpPr>
        <p:spPr>
          <a:xfrm>
            <a:off x="1143000" y="365760"/>
            <a:ext cx="9811512" cy="1325562"/>
          </a:xfrm>
        </p:spPr>
        <p:txBody>
          <a:bodyPr>
            <a:normAutofit/>
          </a:bodyPr>
          <a:lstStyle/>
          <a:p>
            <a:r>
              <a:rPr lang="en-US" dirty="0"/>
              <a:t>Visualizations of the PPS Graph</a:t>
            </a:r>
            <a:br>
              <a:rPr lang="en-US" dirty="0"/>
            </a:br>
            <a:r>
              <a:rPr lang="en-US" dirty="0"/>
              <a:t>after Motor Babbling is Completed</a:t>
            </a:r>
          </a:p>
        </p:txBody>
      </p:sp>
      <p:sp>
        <p:nvSpPr>
          <p:cNvPr id="3" name="Slide Number Placeholder 2">
            <a:extLst>
              <a:ext uri="{FF2B5EF4-FFF2-40B4-BE49-F238E27FC236}">
                <a16:creationId xmlns:a16="http://schemas.microsoft.com/office/drawing/2014/main" id="{B1968D2E-9260-48E4-8F94-2881DE36C3A2}"/>
              </a:ext>
            </a:extLst>
          </p:cNvPr>
          <p:cNvSpPr>
            <a:spLocks noGrp="1"/>
          </p:cNvSpPr>
          <p:nvPr>
            <p:ph type="sldNum" sz="quarter" idx="12"/>
          </p:nvPr>
        </p:nvSpPr>
        <p:spPr/>
        <p:txBody>
          <a:bodyPr/>
          <a:lstStyle/>
          <a:p>
            <a:fld id="{4B52E9B2-6106-45C5-BBFB-D8C51A6D14BC}" type="slidenum">
              <a:rPr lang="en-US" smtClean="0"/>
              <a:t>17</a:t>
            </a:fld>
            <a:endParaRPr lang="en-US"/>
          </a:p>
        </p:txBody>
      </p:sp>
      <p:pic>
        <p:nvPicPr>
          <p:cNvPr id="4" name="Picture 3">
            <a:extLst>
              <a:ext uri="{FF2B5EF4-FFF2-40B4-BE49-F238E27FC236}">
                <a16:creationId xmlns:a16="http://schemas.microsoft.com/office/drawing/2014/main" id="{E49F3C38-100D-40C8-ACDA-A7298118EE73}"/>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42947" y="1831489"/>
            <a:ext cx="6270625" cy="3383771"/>
          </a:xfrm>
          <a:prstGeom prst="rect">
            <a:avLst/>
          </a:prstGeom>
        </p:spPr>
      </p:pic>
      <p:pic>
        <p:nvPicPr>
          <p:cNvPr id="5" name="Picture 4">
            <a:extLst>
              <a:ext uri="{FF2B5EF4-FFF2-40B4-BE49-F238E27FC236}">
                <a16:creationId xmlns:a16="http://schemas.microsoft.com/office/drawing/2014/main" id="{07A3E52A-196D-41DF-B332-A9149845945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529429" y="1868238"/>
            <a:ext cx="4730243" cy="3379873"/>
          </a:xfrm>
          <a:prstGeom prst="rect">
            <a:avLst/>
          </a:prstGeom>
        </p:spPr>
      </p:pic>
      <p:sp>
        <p:nvSpPr>
          <p:cNvPr id="6" name="TextBox 5">
            <a:extLst>
              <a:ext uri="{FF2B5EF4-FFF2-40B4-BE49-F238E27FC236}">
                <a16:creationId xmlns:a16="http://schemas.microsoft.com/office/drawing/2014/main" id="{B4B59FD1-0A2B-4D00-8BB5-AAF8D952E7C4}"/>
              </a:ext>
            </a:extLst>
          </p:cNvPr>
          <p:cNvSpPr txBox="1"/>
          <p:nvPr/>
        </p:nvSpPr>
        <p:spPr>
          <a:xfrm>
            <a:off x="642257" y="5130800"/>
            <a:ext cx="5311503" cy="923330"/>
          </a:xfrm>
          <a:prstGeom prst="rect">
            <a:avLst/>
          </a:prstGeom>
          <a:noFill/>
        </p:spPr>
        <p:txBody>
          <a:bodyPr wrap="square" rtlCol="0">
            <a:spAutoFit/>
          </a:bodyPr>
          <a:lstStyle/>
          <a:p>
            <a:r>
              <a:rPr lang="en-US" dirty="0"/>
              <a:t>Nodes plotted at their (</a:t>
            </a:r>
            <a:r>
              <a:rPr lang="en-US" dirty="0" err="1"/>
              <a:t>x,y,z</a:t>
            </a:r>
            <a:r>
              <a:rPr lang="en-US" dirty="0"/>
              <a:t>) coordinate’s in Baxter’s default coordinate frame. For visualization only – not accessible to the agent.</a:t>
            </a:r>
          </a:p>
        </p:txBody>
      </p:sp>
      <p:sp>
        <p:nvSpPr>
          <p:cNvPr id="7" name="TextBox 6">
            <a:extLst>
              <a:ext uri="{FF2B5EF4-FFF2-40B4-BE49-F238E27FC236}">
                <a16:creationId xmlns:a16="http://schemas.microsoft.com/office/drawing/2014/main" id="{191DD192-31D2-4F61-9F9B-602AD671C463}"/>
              </a:ext>
            </a:extLst>
          </p:cNvPr>
          <p:cNvSpPr txBox="1"/>
          <p:nvPr/>
        </p:nvSpPr>
        <p:spPr>
          <a:xfrm>
            <a:off x="6131732" y="5315281"/>
            <a:ext cx="4676537" cy="646331"/>
          </a:xfrm>
          <a:prstGeom prst="rect">
            <a:avLst/>
          </a:prstGeom>
          <a:noFill/>
        </p:spPr>
        <p:txBody>
          <a:bodyPr wrap="none" rtlCol="0">
            <a:spAutoFit/>
          </a:bodyPr>
          <a:lstStyle/>
          <a:p>
            <a:r>
              <a:rPr lang="en-US" dirty="0"/>
              <a:t>Nodes plotted by their centers of mass in (</a:t>
            </a:r>
            <a:r>
              <a:rPr lang="en-US" dirty="0" err="1"/>
              <a:t>u,v,d</a:t>
            </a:r>
            <a:r>
              <a:rPr lang="en-US" dirty="0"/>
              <a:t>)</a:t>
            </a:r>
            <a:br>
              <a:rPr lang="en-US" dirty="0"/>
            </a:br>
            <a:r>
              <a:rPr lang="en-US" dirty="0"/>
              <a:t>image-space, as the agent sees them. </a:t>
            </a:r>
          </a:p>
        </p:txBody>
      </p:sp>
    </p:spTree>
    <p:extLst>
      <p:ext uri="{BB962C8B-B14F-4D97-AF65-F5344CB8AC3E}">
        <p14:creationId xmlns:p14="http://schemas.microsoft.com/office/powerpoint/2010/main" val="15145546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71986F5-E633-40FB-ADBE-83396E343736}"/>
              </a:ext>
            </a:extLst>
          </p:cNvPr>
          <p:cNvSpPr>
            <a:spLocks noGrp="1"/>
          </p:cNvSpPr>
          <p:nvPr>
            <p:ph type="title"/>
          </p:nvPr>
        </p:nvSpPr>
        <p:spPr/>
        <p:txBody>
          <a:bodyPr/>
          <a:lstStyle/>
          <a:p>
            <a:r>
              <a:rPr lang="en-US" dirty="0"/>
              <a:t>Learning to Reach</a:t>
            </a:r>
          </a:p>
        </p:txBody>
      </p:sp>
      <p:sp>
        <p:nvSpPr>
          <p:cNvPr id="6" name="Text Placeholder 5">
            <a:extLst>
              <a:ext uri="{FF2B5EF4-FFF2-40B4-BE49-F238E27FC236}">
                <a16:creationId xmlns:a16="http://schemas.microsoft.com/office/drawing/2014/main" id="{CA87436B-21D5-459D-A378-E78EF3DAA90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B147AD2-533F-492E-929F-B3AE65F46F6A}"/>
              </a:ext>
            </a:extLst>
          </p:cNvPr>
          <p:cNvSpPr>
            <a:spLocks noGrp="1"/>
          </p:cNvSpPr>
          <p:nvPr>
            <p:ph type="sldNum" sz="quarter" idx="12"/>
          </p:nvPr>
        </p:nvSpPr>
        <p:spPr/>
        <p:txBody>
          <a:bodyPr/>
          <a:lstStyle/>
          <a:p>
            <a:fld id="{4B52E9B2-6106-45C5-BBFB-D8C51A6D14BC}" type="slidenum">
              <a:rPr lang="en-US" smtClean="0"/>
              <a:t>18</a:t>
            </a:fld>
            <a:endParaRPr lang="en-US"/>
          </a:p>
        </p:txBody>
      </p:sp>
    </p:spTree>
    <p:extLst>
      <p:ext uri="{BB962C8B-B14F-4D97-AF65-F5344CB8AC3E}">
        <p14:creationId xmlns:p14="http://schemas.microsoft.com/office/powerpoint/2010/main" val="36351165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5DFD8-20A0-43CB-83D3-9CD71882CC86}"/>
              </a:ext>
            </a:extLst>
          </p:cNvPr>
          <p:cNvSpPr>
            <a:spLocks noGrp="1"/>
          </p:cNvSpPr>
          <p:nvPr>
            <p:ph type="title"/>
          </p:nvPr>
        </p:nvSpPr>
        <p:spPr>
          <a:xfrm>
            <a:off x="838200" y="164262"/>
            <a:ext cx="10515600" cy="962461"/>
          </a:xfrm>
        </p:spPr>
        <p:txBody>
          <a:bodyPr/>
          <a:lstStyle/>
          <a:p>
            <a:r>
              <a:rPr lang="en-US" dirty="0"/>
              <a:t>Observing the Unusual Bump Event</a:t>
            </a:r>
          </a:p>
        </p:txBody>
      </p:sp>
      <p:sp>
        <p:nvSpPr>
          <p:cNvPr id="3" name="Content Placeholder 2">
            <a:extLst>
              <a:ext uri="{FF2B5EF4-FFF2-40B4-BE49-F238E27FC236}">
                <a16:creationId xmlns:a16="http://schemas.microsoft.com/office/drawing/2014/main" id="{1F767E54-814E-42E7-A5F2-6C8700234CBC}"/>
              </a:ext>
            </a:extLst>
          </p:cNvPr>
          <p:cNvSpPr>
            <a:spLocks noGrp="1"/>
          </p:cNvSpPr>
          <p:nvPr>
            <p:ph idx="1"/>
          </p:nvPr>
        </p:nvSpPr>
        <p:spPr>
          <a:xfrm>
            <a:off x="838200" y="1120186"/>
            <a:ext cx="10676235" cy="4351338"/>
          </a:xfrm>
        </p:spPr>
        <p:txBody>
          <a:bodyPr/>
          <a:lstStyle/>
          <a:p>
            <a:r>
              <a:rPr lang="en-US" dirty="0"/>
              <a:t>The agent performs move trajectories to random nodes.</a:t>
            </a:r>
          </a:p>
          <a:p>
            <a:pPr lvl="1"/>
            <a:r>
              <a:rPr lang="en-US" dirty="0"/>
              <a:t>The agent compares the “before” and “after” appearances of the object.</a:t>
            </a:r>
          </a:p>
          <a:p>
            <a:pPr lvl="1"/>
            <a:r>
              <a:rPr lang="en-US" dirty="0"/>
              <a:t>The typical result is no change to the object’s appearance.</a:t>
            </a:r>
          </a:p>
          <a:p>
            <a:pPr lvl="1"/>
            <a:r>
              <a:rPr lang="en-US" dirty="0"/>
              <a:t>In rare cases, the motion “bumps” the object and causes a significant change.</a:t>
            </a:r>
          </a:p>
        </p:txBody>
      </p:sp>
      <p:sp>
        <p:nvSpPr>
          <p:cNvPr id="4" name="Slide Number Placeholder 3">
            <a:extLst>
              <a:ext uri="{FF2B5EF4-FFF2-40B4-BE49-F238E27FC236}">
                <a16:creationId xmlns:a16="http://schemas.microsoft.com/office/drawing/2014/main" id="{EDBF3FF2-A29E-44A8-92BE-EA815626364E}"/>
              </a:ext>
            </a:extLst>
          </p:cNvPr>
          <p:cNvSpPr>
            <a:spLocks noGrp="1"/>
          </p:cNvSpPr>
          <p:nvPr>
            <p:ph type="sldNum" sz="quarter" idx="12"/>
          </p:nvPr>
        </p:nvSpPr>
        <p:spPr/>
        <p:txBody>
          <a:bodyPr/>
          <a:lstStyle/>
          <a:p>
            <a:fld id="{4B52E9B2-6106-45C5-BBFB-D8C51A6D14BC}" type="slidenum">
              <a:rPr lang="en-US" smtClean="0"/>
              <a:t>19</a:t>
            </a:fld>
            <a:endParaRPr lang="en-US"/>
          </a:p>
        </p:txBody>
      </p:sp>
      <p:pic>
        <p:nvPicPr>
          <p:cNvPr id="5" name="Picture 4">
            <a:extLst>
              <a:ext uri="{FF2B5EF4-FFF2-40B4-BE49-F238E27FC236}">
                <a16:creationId xmlns:a16="http://schemas.microsoft.com/office/drawing/2014/main" id="{82C4D794-E11E-44CA-848F-6FCE6D04F75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750" y="5315969"/>
            <a:ext cx="12177025" cy="1542032"/>
          </a:xfrm>
          <a:prstGeom prst="rect">
            <a:avLst/>
          </a:prstGeom>
        </p:spPr>
      </p:pic>
      <p:pic>
        <p:nvPicPr>
          <p:cNvPr id="6" name="Picture 5">
            <a:extLst>
              <a:ext uri="{FF2B5EF4-FFF2-40B4-BE49-F238E27FC236}">
                <a16:creationId xmlns:a16="http://schemas.microsoft.com/office/drawing/2014/main" id="{C107D526-D78D-4163-9877-02942AA01A3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3559" y="3260462"/>
            <a:ext cx="12141406" cy="1571364"/>
          </a:xfrm>
          <a:prstGeom prst="rect">
            <a:avLst/>
          </a:prstGeom>
        </p:spPr>
      </p:pic>
      <p:sp>
        <p:nvSpPr>
          <p:cNvPr id="7" name="Content Placeholder 2">
            <a:extLst>
              <a:ext uri="{FF2B5EF4-FFF2-40B4-BE49-F238E27FC236}">
                <a16:creationId xmlns:a16="http://schemas.microsoft.com/office/drawing/2014/main" id="{11F7196E-4C8C-4C2D-BA7E-14F49B8FD7EB}"/>
              </a:ext>
            </a:extLst>
          </p:cNvPr>
          <p:cNvSpPr txBox="1">
            <a:spLocks/>
          </p:cNvSpPr>
          <p:nvPr/>
        </p:nvSpPr>
        <p:spPr>
          <a:xfrm>
            <a:off x="0" y="2776319"/>
            <a:ext cx="1067623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Move trajectory:</a:t>
            </a:r>
          </a:p>
        </p:txBody>
      </p:sp>
      <p:sp>
        <p:nvSpPr>
          <p:cNvPr id="8" name="Content Placeholder 2">
            <a:extLst>
              <a:ext uri="{FF2B5EF4-FFF2-40B4-BE49-F238E27FC236}">
                <a16:creationId xmlns:a16="http://schemas.microsoft.com/office/drawing/2014/main" id="{70DA5115-8BD0-4F6B-B02C-02B3DAFB61A2}"/>
              </a:ext>
            </a:extLst>
          </p:cNvPr>
          <p:cNvSpPr txBox="1">
            <a:spLocks/>
          </p:cNvSpPr>
          <p:nvPr/>
        </p:nvSpPr>
        <p:spPr>
          <a:xfrm>
            <a:off x="0" y="4831826"/>
            <a:ext cx="1067623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Return trajectory:</a:t>
            </a:r>
          </a:p>
        </p:txBody>
      </p:sp>
      <p:sp>
        <p:nvSpPr>
          <p:cNvPr id="9" name="Content Placeholder 2">
            <a:extLst>
              <a:ext uri="{FF2B5EF4-FFF2-40B4-BE49-F238E27FC236}">
                <a16:creationId xmlns:a16="http://schemas.microsoft.com/office/drawing/2014/main" id="{8B4CFD07-41FD-413B-91EB-25B96B84E90D}"/>
              </a:ext>
            </a:extLst>
          </p:cNvPr>
          <p:cNvSpPr txBox="1">
            <a:spLocks/>
          </p:cNvSpPr>
          <p:nvPr/>
        </p:nvSpPr>
        <p:spPr>
          <a:xfrm>
            <a:off x="571500" y="3990077"/>
            <a:ext cx="1067623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Before</a:t>
            </a:r>
          </a:p>
        </p:txBody>
      </p:sp>
      <p:sp>
        <p:nvSpPr>
          <p:cNvPr id="10" name="Content Placeholder 2">
            <a:extLst>
              <a:ext uri="{FF2B5EF4-FFF2-40B4-BE49-F238E27FC236}">
                <a16:creationId xmlns:a16="http://schemas.microsoft.com/office/drawing/2014/main" id="{1EAE102F-E528-4EAC-B676-6E8B309A3919}"/>
              </a:ext>
            </a:extLst>
          </p:cNvPr>
          <p:cNvSpPr txBox="1">
            <a:spLocks/>
          </p:cNvSpPr>
          <p:nvPr/>
        </p:nvSpPr>
        <p:spPr>
          <a:xfrm>
            <a:off x="10858500" y="4110568"/>
            <a:ext cx="166046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Bump</a:t>
            </a:r>
          </a:p>
        </p:txBody>
      </p:sp>
      <p:sp>
        <p:nvSpPr>
          <p:cNvPr id="11" name="Content Placeholder 2">
            <a:extLst>
              <a:ext uri="{FF2B5EF4-FFF2-40B4-BE49-F238E27FC236}">
                <a16:creationId xmlns:a16="http://schemas.microsoft.com/office/drawing/2014/main" id="{3597F9C4-8FBF-4121-9EB7-17DC9FE72405}"/>
              </a:ext>
            </a:extLst>
          </p:cNvPr>
          <p:cNvSpPr txBox="1">
            <a:spLocks/>
          </p:cNvSpPr>
          <p:nvPr/>
        </p:nvSpPr>
        <p:spPr>
          <a:xfrm>
            <a:off x="10831989" y="6086985"/>
            <a:ext cx="166046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After</a:t>
            </a:r>
          </a:p>
        </p:txBody>
      </p:sp>
    </p:spTree>
    <p:extLst>
      <p:ext uri="{BB962C8B-B14F-4D97-AF65-F5344CB8AC3E}">
        <p14:creationId xmlns:p14="http://schemas.microsoft.com/office/powerpoint/2010/main" val="42267961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C303F-F118-41DE-B2D6-3095EB7FEB3B}"/>
              </a:ext>
            </a:extLst>
          </p:cNvPr>
          <p:cNvSpPr>
            <a:spLocks noGrp="1"/>
          </p:cNvSpPr>
          <p:nvPr>
            <p:ph type="title"/>
          </p:nvPr>
        </p:nvSpPr>
        <p:spPr/>
        <p:txBody>
          <a:bodyPr/>
          <a:lstStyle/>
          <a:p>
            <a:r>
              <a:rPr lang="en-US" dirty="0"/>
              <a:t>What Problem Are We Solving?</a:t>
            </a:r>
          </a:p>
        </p:txBody>
      </p:sp>
      <p:sp>
        <p:nvSpPr>
          <p:cNvPr id="3" name="Content Placeholder 2">
            <a:extLst>
              <a:ext uri="{FF2B5EF4-FFF2-40B4-BE49-F238E27FC236}">
                <a16:creationId xmlns:a16="http://schemas.microsoft.com/office/drawing/2014/main" id="{BBDEFAF0-D3A3-40BE-9F3D-6C46D5717653}"/>
              </a:ext>
            </a:extLst>
          </p:cNvPr>
          <p:cNvSpPr>
            <a:spLocks noGrp="1"/>
          </p:cNvSpPr>
          <p:nvPr>
            <p:ph idx="1"/>
          </p:nvPr>
        </p:nvSpPr>
        <p:spPr>
          <a:xfrm>
            <a:off x="632604" y="1825625"/>
            <a:ext cx="10788770" cy="4351338"/>
          </a:xfrm>
        </p:spPr>
        <p:txBody>
          <a:bodyPr>
            <a:normAutofit/>
          </a:bodyPr>
          <a:lstStyle/>
          <a:p>
            <a:r>
              <a:rPr lang="en-US" dirty="0"/>
              <a:t>Human infants learn to reach, grasp, and place objects.</a:t>
            </a:r>
          </a:p>
          <a:p>
            <a:pPr lvl="1"/>
            <a:r>
              <a:rPr lang="en-US" dirty="0"/>
              <a:t>Infants are not born with these capabilities.</a:t>
            </a:r>
          </a:p>
          <a:p>
            <a:pPr lvl="1"/>
            <a:r>
              <a:rPr lang="en-US" dirty="0"/>
              <a:t>In well under a year, infants learn to perform these actions reliably.</a:t>
            </a:r>
          </a:p>
          <a:p>
            <a:pPr lvl="2"/>
            <a:r>
              <a:rPr lang="en-US" dirty="0"/>
              <a:t>(Berthier, 2011)</a:t>
            </a:r>
          </a:p>
          <a:p>
            <a:endParaRPr lang="en-US" dirty="0"/>
          </a:p>
          <a:p>
            <a:r>
              <a:rPr lang="en-US" dirty="0"/>
              <a:t>We have developed a computational model of how an embodied learning agent can learn to reach, grasp, and place objects.</a:t>
            </a:r>
          </a:p>
          <a:p>
            <a:pPr lvl="1"/>
            <a:r>
              <a:rPr lang="en-US" dirty="0"/>
              <a:t>We have implemented and evaluated it on a physical robot.</a:t>
            </a:r>
          </a:p>
          <a:p>
            <a:pPr lvl="2"/>
            <a:endParaRPr lang="en-US" dirty="0"/>
          </a:p>
          <a:p>
            <a:pPr lvl="2"/>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1181B9F1-BBB1-4B55-AA6F-18B4C4507849}"/>
              </a:ext>
            </a:extLst>
          </p:cNvPr>
          <p:cNvSpPr>
            <a:spLocks noGrp="1"/>
          </p:cNvSpPr>
          <p:nvPr>
            <p:ph type="sldNum" sz="quarter" idx="12"/>
          </p:nvPr>
        </p:nvSpPr>
        <p:spPr/>
        <p:txBody>
          <a:bodyPr/>
          <a:lstStyle/>
          <a:p>
            <a:fld id="{4B52E9B2-6106-45C5-BBFB-D8C51A6D14BC}" type="slidenum">
              <a:rPr lang="en-US" smtClean="0"/>
              <a:t>2</a:t>
            </a:fld>
            <a:endParaRPr lang="en-US"/>
          </a:p>
        </p:txBody>
      </p:sp>
    </p:spTree>
    <p:extLst>
      <p:ext uri="{BB962C8B-B14F-4D97-AF65-F5344CB8AC3E}">
        <p14:creationId xmlns:p14="http://schemas.microsoft.com/office/powerpoint/2010/main" val="21151744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B6627-1CDD-4399-A14A-1B3C416FA250}"/>
              </a:ext>
            </a:extLst>
          </p:cNvPr>
          <p:cNvSpPr>
            <a:spLocks noGrp="1"/>
          </p:cNvSpPr>
          <p:nvPr>
            <p:ph type="title"/>
          </p:nvPr>
        </p:nvSpPr>
        <p:spPr/>
        <p:txBody>
          <a:bodyPr/>
          <a:lstStyle/>
          <a:p>
            <a:r>
              <a:rPr lang="en-US" dirty="0"/>
              <a:t>Differentiating Bumps from the Typical Result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2D1AC82-A6A2-41BB-AE31-4C1E818261D3}"/>
                  </a:ext>
                </a:extLst>
              </p:cNvPr>
              <p:cNvSpPr>
                <a:spLocks noGrp="1"/>
              </p:cNvSpPr>
              <p:nvPr>
                <p:ph sz="half" idx="1"/>
              </p:nvPr>
            </p:nvSpPr>
            <p:spPr>
              <a:xfrm>
                <a:off x="576349" y="1825625"/>
                <a:ext cx="4524738" cy="4351338"/>
              </a:xfrm>
            </p:spPr>
            <p:txBody>
              <a:bodyPr>
                <a:normAutofit/>
              </a:bodyPr>
              <a:lstStyle/>
              <a:p>
                <a14:m>
                  <m:oMath xmlns:m="http://schemas.openxmlformats.org/officeDocument/2006/math">
                    <m:r>
                      <m:rPr>
                        <m:sty m:val="p"/>
                      </m:rPr>
                      <a:rPr lang="en-US" b="0" i="0" smtClean="0">
                        <a:latin typeface="Cambria Math" panose="02040503050406030204" pitchFamily="18" charset="0"/>
                      </a:rPr>
                      <m:t>IOU</m:t>
                    </m:r>
                    <m:d>
                      <m:dPr>
                        <m:ctrlPr>
                          <a:rPr lang="en-US" b="0" i="1" smtClean="0">
                            <a:latin typeface="Cambria Math" panose="02040503050406030204" pitchFamily="18" charset="0"/>
                          </a:rPr>
                        </m:ctrlPr>
                      </m:dPr>
                      <m:e>
                        <m:r>
                          <m:rPr>
                            <m:sty m:val="p"/>
                          </m:rPr>
                          <a:rPr lang="en-US" b="0" i="0" smtClean="0">
                            <a:latin typeface="Cambria Math" panose="02040503050406030204" pitchFamily="18" charset="0"/>
                          </a:rPr>
                          <m:t>A</m:t>
                        </m:r>
                        <m:r>
                          <a:rPr lang="en-US" b="0" i="0" smtClean="0">
                            <a:latin typeface="Cambria Math" panose="02040503050406030204" pitchFamily="18" charset="0"/>
                          </a:rPr>
                          <m:t>,</m:t>
                        </m:r>
                        <m:r>
                          <m:rPr>
                            <m:sty m:val="p"/>
                          </m:rPr>
                          <a:rPr lang="en-US" b="0" i="0" smtClean="0">
                            <a:latin typeface="Cambria Math" panose="02040503050406030204" pitchFamily="18" charset="0"/>
                          </a:rPr>
                          <m:t>B</m:t>
                        </m:r>
                      </m:e>
                    </m:d>
                    <m:r>
                      <a:rPr lang="en-US" b="0" i="0" smtClean="0">
                        <a:latin typeface="Cambria Math" panose="02040503050406030204" pitchFamily="18" charset="0"/>
                      </a:rPr>
                      <m:t>= </m:t>
                    </m:r>
                    <m:f>
                      <m:fPr>
                        <m:ctrlPr>
                          <a:rPr lang="en-US" b="0" i="1" smtClean="0">
                            <a:latin typeface="Cambria Math" panose="02040503050406030204" pitchFamily="18" charset="0"/>
                          </a:rPr>
                        </m:ctrlPr>
                      </m:fPr>
                      <m:num>
                        <m:d>
                          <m:dPr>
                            <m:begChr m:val="|"/>
                            <m:endChr m:val="|"/>
                            <m:ctrlPr>
                              <a:rPr lang="en-US" b="0" i="1" smtClean="0">
                                <a:latin typeface="Cambria Math" panose="02040503050406030204" pitchFamily="18" charset="0"/>
                              </a:rPr>
                            </m:ctrlPr>
                          </m:dPr>
                          <m:e>
                            <m:r>
                              <m:rPr>
                                <m:sty m:val="p"/>
                              </m:rPr>
                              <a:rPr lang="en-US" b="0" i="0" smtClean="0">
                                <a:latin typeface="Cambria Math" panose="02040503050406030204" pitchFamily="18" charset="0"/>
                              </a:rPr>
                              <m:t>A</m:t>
                            </m:r>
                            <m:r>
                              <a:rPr lang="en-US" b="0" i="0" smtClean="0">
                                <a:latin typeface="Cambria Math" panose="02040503050406030204" pitchFamily="18" charset="0"/>
                              </a:rPr>
                              <m:t> ∩ </m:t>
                            </m:r>
                            <m:r>
                              <m:rPr>
                                <m:sty m:val="p"/>
                              </m:rPr>
                              <a:rPr lang="en-US" b="0" i="0" smtClean="0">
                                <a:latin typeface="Cambria Math" panose="02040503050406030204" pitchFamily="18" charset="0"/>
                                <a:ea typeface="Cambria Math" panose="02040503050406030204" pitchFamily="18" charset="0"/>
                              </a:rPr>
                              <m:t>B</m:t>
                            </m:r>
                          </m:e>
                        </m:d>
                      </m:num>
                      <m:den>
                        <m:d>
                          <m:dPr>
                            <m:begChr m:val="|"/>
                            <m:endChr m:val="|"/>
                            <m:ctrlPr>
                              <a:rPr lang="en-US" b="0" i="1" smtClean="0">
                                <a:latin typeface="Cambria Math" panose="02040503050406030204" pitchFamily="18" charset="0"/>
                              </a:rPr>
                            </m:ctrlPr>
                          </m:dPr>
                          <m:e>
                            <m:r>
                              <m:rPr>
                                <m:sty m:val="p"/>
                              </m:rPr>
                              <a:rPr lang="en-US" b="0" i="0" smtClean="0">
                                <a:latin typeface="Cambria Math" panose="02040503050406030204" pitchFamily="18" charset="0"/>
                              </a:rPr>
                              <m:t>A</m:t>
                            </m:r>
                            <m:r>
                              <a:rPr lang="en-US" b="0" i="0" smtClean="0">
                                <a:latin typeface="Cambria Math" panose="02040503050406030204" pitchFamily="18" charset="0"/>
                              </a:rPr>
                              <m:t> ∪ </m:t>
                            </m:r>
                            <m:r>
                              <m:rPr>
                                <m:sty m:val="p"/>
                              </m:rPr>
                              <a:rPr lang="en-US" b="0" i="0" smtClean="0">
                                <a:latin typeface="Cambria Math" panose="02040503050406030204" pitchFamily="18" charset="0"/>
                                <a:ea typeface="Cambria Math" panose="02040503050406030204" pitchFamily="18" charset="0"/>
                              </a:rPr>
                              <m:t>B</m:t>
                            </m:r>
                          </m:e>
                        </m:d>
                      </m:den>
                    </m:f>
                  </m:oMath>
                </a14:m>
                <a:endParaRPr lang="en-US" dirty="0"/>
              </a:p>
              <a:p>
                <a:endParaRPr lang="en-US" dirty="0"/>
              </a:p>
              <a:p>
                <a:r>
                  <a:rPr lang="en-US" dirty="0"/>
                  <a:t>Clear typical and atypical clusters emerge</a:t>
                </a:r>
              </a:p>
              <a:p>
                <a:endParaRPr lang="en-US" dirty="0"/>
              </a:p>
              <a:p>
                <a:r>
                  <a:rPr lang="en-US" dirty="0"/>
                  <a:t>IOU ≈ 1 → No change</a:t>
                </a:r>
              </a:p>
              <a:p>
                <a:r>
                  <a:rPr lang="en-US" dirty="0"/>
                  <a:t>IOU &lt;&lt; 1 → Bump</a:t>
                </a:r>
              </a:p>
            </p:txBody>
          </p:sp>
        </mc:Choice>
        <mc:Fallback xmlns="">
          <p:sp>
            <p:nvSpPr>
              <p:cNvPr id="3" name="Content Placeholder 2">
                <a:extLst>
                  <a:ext uri="{FF2B5EF4-FFF2-40B4-BE49-F238E27FC236}">
                    <a16:creationId xmlns:a16="http://schemas.microsoft.com/office/drawing/2014/main" id="{32D1AC82-A6A2-41BB-AE31-4C1E818261D3}"/>
                  </a:ext>
                </a:extLst>
              </p:cNvPr>
              <p:cNvSpPr>
                <a:spLocks noGrp="1" noRot="1" noChangeAspect="1" noMove="1" noResize="1" noEditPoints="1" noAdjustHandles="1" noChangeArrowheads="1" noChangeShapeType="1" noTextEdit="1"/>
              </p:cNvSpPr>
              <p:nvPr>
                <p:ph sz="half" idx="1"/>
              </p:nvPr>
            </p:nvSpPr>
            <p:spPr>
              <a:xfrm>
                <a:off x="576349" y="1825625"/>
                <a:ext cx="4524738" cy="4351338"/>
              </a:xfrm>
              <a:blipFill>
                <a:blip r:embed="rId3"/>
                <a:stretch>
                  <a:fillRect l="-2426"/>
                </a:stretch>
              </a:blipFill>
            </p:spPr>
            <p:txBody>
              <a:bodyPr/>
              <a:lstStyle/>
              <a:p>
                <a:r>
                  <a:rPr lang="en-US">
                    <a:noFill/>
                  </a:rPr>
                  <a:t> </a:t>
                </a:r>
              </a:p>
            </p:txBody>
          </p:sp>
        </mc:Fallback>
      </mc:AlternateContent>
      <p:pic>
        <p:nvPicPr>
          <p:cNvPr id="8" name="Content Placeholder 7" descr="Graphical user interface, chart, application&#10;&#10;Description automatically generated with medium confidence">
            <a:extLst>
              <a:ext uri="{FF2B5EF4-FFF2-40B4-BE49-F238E27FC236}">
                <a16:creationId xmlns:a16="http://schemas.microsoft.com/office/drawing/2014/main" id="{B4123F7B-F458-43CE-BF95-12779AD20BBB}"/>
              </a:ext>
            </a:extLst>
          </p:cNvPr>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l="9104" t="5335" r="8719" b="6098"/>
          <a:stretch/>
        </p:blipFill>
        <p:spPr>
          <a:xfrm>
            <a:off x="4579701" y="1774907"/>
            <a:ext cx="7481907" cy="4351338"/>
          </a:xfrm>
        </p:spPr>
      </p:pic>
      <p:sp>
        <p:nvSpPr>
          <p:cNvPr id="4" name="Slide Number Placeholder 3">
            <a:extLst>
              <a:ext uri="{FF2B5EF4-FFF2-40B4-BE49-F238E27FC236}">
                <a16:creationId xmlns:a16="http://schemas.microsoft.com/office/drawing/2014/main" id="{50DD7C3C-0BF4-486A-8202-8A7139794C5E}"/>
              </a:ext>
            </a:extLst>
          </p:cNvPr>
          <p:cNvSpPr>
            <a:spLocks noGrp="1"/>
          </p:cNvSpPr>
          <p:nvPr>
            <p:ph type="sldNum" sz="quarter" idx="12"/>
          </p:nvPr>
        </p:nvSpPr>
        <p:spPr/>
        <p:txBody>
          <a:bodyPr/>
          <a:lstStyle/>
          <a:p>
            <a:fld id="{4B52E9B2-6106-45C5-BBFB-D8C51A6D14BC}" type="slidenum">
              <a:rPr lang="en-US" smtClean="0"/>
              <a:t>20</a:t>
            </a:fld>
            <a:endParaRPr lang="en-US"/>
          </a:p>
        </p:txBody>
      </p:sp>
    </p:spTree>
    <p:extLst>
      <p:ext uri="{BB962C8B-B14F-4D97-AF65-F5344CB8AC3E}">
        <p14:creationId xmlns:p14="http://schemas.microsoft.com/office/powerpoint/2010/main" val="26238349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3E57B-81A9-47C0-AE28-31DCE0E7F8FF}"/>
              </a:ext>
            </a:extLst>
          </p:cNvPr>
          <p:cNvSpPr>
            <a:spLocks noGrp="1"/>
          </p:cNvSpPr>
          <p:nvPr>
            <p:ph type="title"/>
          </p:nvPr>
        </p:nvSpPr>
        <p:spPr>
          <a:xfrm>
            <a:off x="839788" y="-238730"/>
            <a:ext cx="10515600" cy="1325563"/>
          </a:xfrm>
        </p:spPr>
        <p:txBody>
          <a:bodyPr/>
          <a:lstStyle/>
          <a:p>
            <a:r>
              <a:rPr lang="en-US" dirty="0"/>
              <a:t>Examples of No Change and Bump Results</a:t>
            </a:r>
          </a:p>
        </p:txBody>
      </p:sp>
      <p:sp>
        <p:nvSpPr>
          <p:cNvPr id="4" name="Text Placeholder 3">
            <a:extLst>
              <a:ext uri="{FF2B5EF4-FFF2-40B4-BE49-F238E27FC236}">
                <a16:creationId xmlns:a16="http://schemas.microsoft.com/office/drawing/2014/main" id="{EE9013EA-D54E-4F35-84C0-271F0FA3D19F}"/>
              </a:ext>
            </a:extLst>
          </p:cNvPr>
          <p:cNvSpPr>
            <a:spLocks noGrp="1"/>
          </p:cNvSpPr>
          <p:nvPr>
            <p:ph type="body" idx="1"/>
          </p:nvPr>
        </p:nvSpPr>
        <p:spPr>
          <a:xfrm>
            <a:off x="839788" y="335429"/>
            <a:ext cx="5157787" cy="823912"/>
          </a:xfrm>
        </p:spPr>
        <p:txBody>
          <a:bodyPr/>
          <a:lstStyle/>
          <a:p>
            <a:pPr algn="ctr"/>
            <a:r>
              <a:rPr lang="en-US" dirty="0"/>
              <a:t>No Change (Typical, IOU ≈ 1)</a:t>
            </a:r>
          </a:p>
        </p:txBody>
      </p:sp>
      <p:sp>
        <p:nvSpPr>
          <p:cNvPr id="6" name="Text Placeholder 5">
            <a:extLst>
              <a:ext uri="{FF2B5EF4-FFF2-40B4-BE49-F238E27FC236}">
                <a16:creationId xmlns:a16="http://schemas.microsoft.com/office/drawing/2014/main" id="{5E81CACA-DC21-4BC5-8F07-9F41A5C86E19}"/>
              </a:ext>
            </a:extLst>
          </p:cNvPr>
          <p:cNvSpPr>
            <a:spLocks noGrp="1"/>
          </p:cNvSpPr>
          <p:nvPr>
            <p:ph type="body" sz="quarter" idx="3"/>
          </p:nvPr>
        </p:nvSpPr>
        <p:spPr>
          <a:xfrm>
            <a:off x="6172200" y="335429"/>
            <a:ext cx="5183188" cy="823912"/>
          </a:xfrm>
        </p:spPr>
        <p:txBody>
          <a:bodyPr/>
          <a:lstStyle/>
          <a:p>
            <a:pPr algn="ctr"/>
            <a:r>
              <a:rPr lang="en-US" dirty="0"/>
              <a:t>Bump (Unusual, IOU &lt;&lt; 1)</a:t>
            </a:r>
          </a:p>
        </p:txBody>
      </p:sp>
      <p:sp>
        <p:nvSpPr>
          <p:cNvPr id="19" name="Slide Number Placeholder 18">
            <a:extLst>
              <a:ext uri="{FF2B5EF4-FFF2-40B4-BE49-F238E27FC236}">
                <a16:creationId xmlns:a16="http://schemas.microsoft.com/office/drawing/2014/main" id="{9E4DF19D-1F91-48BD-9DE0-36C6BE2784A3}"/>
              </a:ext>
            </a:extLst>
          </p:cNvPr>
          <p:cNvSpPr>
            <a:spLocks noGrp="1"/>
          </p:cNvSpPr>
          <p:nvPr>
            <p:ph type="sldNum" sz="quarter" idx="12"/>
          </p:nvPr>
        </p:nvSpPr>
        <p:spPr/>
        <p:txBody>
          <a:bodyPr/>
          <a:lstStyle/>
          <a:p>
            <a:fld id="{4B52E9B2-6106-45C5-BBFB-D8C51A6D14BC}" type="slidenum">
              <a:rPr lang="en-US" smtClean="0"/>
              <a:t>21</a:t>
            </a:fld>
            <a:endParaRPr lang="en-US"/>
          </a:p>
        </p:txBody>
      </p:sp>
      <p:pic>
        <p:nvPicPr>
          <p:cNvPr id="8" name="Picture 7">
            <a:extLst>
              <a:ext uri="{FF2B5EF4-FFF2-40B4-BE49-F238E27FC236}">
                <a16:creationId xmlns:a16="http://schemas.microsoft.com/office/drawing/2014/main" id="{D1834EB6-41F6-43C1-B156-94C660708B86}"/>
              </a:ext>
            </a:extLst>
          </p:cNvPr>
          <p:cNvPicPr>
            <a:picLocks noChangeAspect="1"/>
          </p:cNvPicPr>
          <p:nvPr/>
        </p:nvPicPr>
        <p:blipFill>
          <a:blip r:embed="rId2" cstate="print"/>
          <a:stretch>
            <a:fillRect/>
          </a:stretch>
        </p:blipFill>
        <p:spPr>
          <a:xfrm>
            <a:off x="1068254" y="1159341"/>
            <a:ext cx="2438400" cy="1828800"/>
          </a:xfrm>
          <a:prstGeom prst="rect">
            <a:avLst/>
          </a:prstGeom>
        </p:spPr>
      </p:pic>
      <p:pic>
        <p:nvPicPr>
          <p:cNvPr id="9" name="Picture 8">
            <a:extLst>
              <a:ext uri="{FF2B5EF4-FFF2-40B4-BE49-F238E27FC236}">
                <a16:creationId xmlns:a16="http://schemas.microsoft.com/office/drawing/2014/main" id="{5B5C6889-7EBF-4893-8E0E-30A20040F688}"/>
              </a:ext>
            </a:extLst>
          </p:cNvPr>
          <p:cNvPicPr>
            <a:picLocks noChangeAspect="1"/>
          </p:cNvPicPr>
          <p:nvPr/>
        </p:nvPicPr>
        <p:blipFill>
          <a:blip r:embed="rId3" cstate="print"/>
          <a:stretch>
            <a:fillRect/>
          </a:stretch>
        </p:blipFill>
        <p:spPr>
          <a:xfrm>
            <a:off x="3498307" y="1159341"/>
            <a:ext cx="2434129" cy="1828800"/>
          </a:xfrm>
          <a:prstGeom prst="rect">
            <a:avLst/>
          </a:prstGeom>
        </p:spPr>
      </p:pic>
      <p:pic>
        <p:nvPicPr>
          <p:cNvPr id="10" name="Picture 9">
            <a:extLst>
              <a:ext uri="{FF2B5EF4-FFF2-40B4-BE49-F238E27FC236}">
                <a16:creationId xmlns:a16="http://schemas.microsoft.com/office/drawing/2014/main" id="{04292493-8A0C-4159-B760-E857262AA4C3}"/>
              </a:ext>
            </a:extLst>
          </p:cNvPr>
          <p:cNvPicPr>
            <a:picLocks noChangeAspect="1"/>
          </p:cNvPicPr>
          <p:nvPr/>
        </p:nvPicPr>
        <p:blipFill>
          <a:blip r:embed="rId4" cstate="print"/>
          <a:stretch>
            <a:fillRect/>
          </a:stretch>
        </p:blipFill>
        <p:spPr>
          <a:xfrm>
            <a:off x="6383124" y="1168866"/>
            <a:ext cx="2438400" cy="1828800"/>
          </a:xfrm>
          <a:prstGeom prst="rect">
            <a:avLst/>
          </a:prstGeom>
        </p:spPr>
      </p:pic>
      <p:pic>
        <p:nvPicPr>
          <p:cNvPr id="11" name="Picture 10">
            <a:extLst>
              <a:ext uri="{FF2B5EF4-FFF2-40B4-BE49-F238E27FC236}">
                <a16:creationId xmlns:a16="http://schemas.microsoft.com/office/drawing/2014/main" id="{BD2F8BCC-47CD-4FFE-A998-21EB700D43E4}"/>
              </a:ext>
            </a:extLst>
          </p:cNvPr>
          <p:cNvPicPr>
            <a:picLocks noChangeAspect="1"/>
          </p:cNvPicPr>
          <p:nvPr/>
        </p:nvPicPr>
        <p:blipFill>
          <a:blip r:embed="rId5" cstate="print"/>
          <a:stretch>
            <a:fillRect/>
          </a:stretch>
        </p:blipFill>
        <p:spPr>
          <a:xfrm>
            <a:off x="8810022" y="1168866"/>
            <a:ext cx="2437333" cy="1828800"/>
          </a:xfrm>
          <a:prstGeom prst="rect">
            <a:avLst/>
          </a:prstGeom>
        </p:spPr>
      </p:pic>
      <p:pic>
        <p:nvPicPr>
          <p:cNvPr id="12" name="Picture 11">
            <a:extLst>
              <a:ext uri="{FF2B5EF4-FFF2-40B4-BE49-F238E27FC236}">
                <a16:creationId xmlns:a16="http://schemas.microsoft.com/office/drawing/2014/main" id="{49D731DF-CD53-4C57-84D2-4F4431F354EC}"/>
              </a:ext>
            </a:extLst>
          </p:cNvPr>
          <p:cNvPicPr>
            <a:picLocks noChangeAspect="1"/>
          </p:cNvPicPr>
          <p:nvPr/>
        </p:nvPicPr>
        <p:blipFill>
          <a:blip r:embed="rId6" cstate="print"/>
          <a:stretch>
            <a:fillRect/>
          </a:stretch>
        </p:blipFill>
        <p:spPr>
          <a:xfrm>
            <a:off x="3501043" y="2988141"/>
            <a:ext cx="2434129" cy="1826396"/>
          </a:xfrm>
          <a:prstGeom prst="rect">
            <a:avLst/>
          </a:prstGeom>
        </p:spPr>
      </p:pic>
      <p:pic>
        <p:nvPicPr>
          <p:cNvPr id="13" name="Picture 12">
            <a:extLst>
              <a:ext uri="{FF2B5EF4-FFF2-40B4-BE49-F238E27FC236}">
                <a16:creationId xmlns:a16="http://schemas.microsoft.com/office/drawing/2014/main" id="{D4B0A3CD-2829-4059-9780-BACA3882C64E}"/>
              </a:ext>
            </a:extLst>
          </p:cNvPr>
          <p:cNvPicPr>
            <a:picLocks noChangeAspect="1"/>
          </p:cNvPicPr>
          <p:nvPr/>
        </p:nvPicPr>
        <p:blipFill>
          <a:blip r:embed="rId2" cstate="print"/>
          <a:stretch>
            <a:fillRect/>
          </a:stretch>
        </p:blipFill>
        <p:spPr>
          <a:xfrm>
            <a:off x="1068253" y="2988141"/>
            <a:ext cx="2435195" cy="1826396"/>
          </a:xfrm>
          <a:prstGeom prst="rect">
            <a:avLst/>
          </a:prstGeom>
        </p:spPr>
      </p:pic>
      <p:pic>
        <p:nvPicPr>
          <p:cNvPr id="14" name="Picture 13">
            <a:extLst>
              <a:ext uri="{FF2B5EF4-FFF2-40B4-BE49-F238E27FC236}">
                <a16:creationId xmlns:a16="http://schemas.microsoft.com/office/drawing/2014/main" id="{C69245A3-3546-4C65-A8FA-3137F2A84979}"/>
              </a:ext>
            </a:extLst>
          </p:cNvPr>
          <p:cNvPicPr>
            <a:picLocks noChangeAspect="1"/>
          </p:cNvPicPr>
          <p:nvPr/>
        </p:nvPicPr>
        <p:blipFill>
          <a:blip r:embed="rId7" cstate="print"/>
          <a:stretch>
            <a:fillRect/>
          </a:stretch>
        </p:blipFill>
        <p:spPr>
          <a:xfrm>
            <a:off x="8820515" y="2991915"/>
            <a:ext cx="2428811" cy="1828000"/>
          </a:xfrm>
          <a:prstGeom prst="rect">
            <a:avLst/>
          </a:prstGeom>
        </p:spPr>
      </p:pic>
      <p:pic>
        <p:nvPicPr>
          <p:cNvPr id="15" name="Picture 14">
            <a:extLst>
              <a:ext uri="{FF2B5EF4-FFF2-40B4-BE49-F238E27FC236}">
                <a16:creationId xmlns:a16="http://schemas.microsoft.com/office/drawing/2014/main" id="{74E5E485-DC0F-4968-BA57-CB346C861AC7}"/>
              </a:ext>
            </a:extLst>
          </p:cNvPr>
          <p:cNvPicPr>
            <a:picLocks noChangeAspect="1"/>
          </p:cNvPicPr>
          <p:nvPr/>
        </p:nvPicPr>
        <p:blipFill>
          <a:blip r:embed="rId8" cstate="print"/>
          <a:stretch>
            <a:fillRect/>
          </a:stretch>
        </p:blipFill>
        <p:spPr>
          <a:xfrm>
            <a:off x="6383123" y="2991915"/>
            <a:ext cx="2437333" cy="1828000"/>
          </a:xfrm>
          <a:prstGeom prst="rect">
            <a:avLst/>
          </a:prstGeom>
        </p:spPr>
      </p:pic>
      <p:pic>
        <p:nvPicPr>
          <p:cNvPr id="16" name="Picture 15">
            <a:extLst>
              <a:ext uri="{FF2B5EF4-FFF2-40B4-BE49-F238E27FC236}">
                <a16:creationId xmlns:a16="http://schemas.microsoft.com/office/drawing/2014/main" id="{8A5C0F76-AC31-4CB0-9A7E-FA46B9C1990E}"/>
              </a:ext>
            </a:extLst>
          </p:cNvPr>
          <p:cNvPicPr>
            <a:picLocks noChangeAspect="1"/>
          </p:cNvPicPr>
          <p:nvPr/>
        </p:nvPicPr>
        <p:blipFill>
          <a:blip r:embed="rId9" cstate="print"/>
          <a:stretch>
            <a:fillRect/>
          </a:stretch>
        </p:blipFill>
        <p:spPr>
          <a:xfrm>
            <a:off x="2315033" y="4802161"/>
            <a:ext cx="2382302" cy="1792996"/>
          </a:xfrm>
          <a:prstGeom prst="rect">
            <a:avLst/>
          </a:prstGeom>
        </p:spPr>
      </p:pic>
      <p:pic>
        <p:nvPicPr>
          <p:cNvPr id="17" name="Picture 16">
            <a:extLst>
              <a:ext uri="{FF2B5EF4-FFF2-40B4-BE49-F238E27FC236}">
                <a16:creationId xmlns:a16="http://schemas.microsoft.com/office/drawing/2014/main" id="{2FD526B7-7340-4B7D-93BE-72935C5268FA}"/>
              </a:ext>
            </a:extLst>
          </p:cNvPr>
          <p:cNvPicPr>
            <a:picLocks noChangeAspect="1"/>
          </p:cNvPicPr>
          <p:nvPr/>
        </p:nvPicPr>
        <p:blipFill>
          <a:blip r:embed="rId10" cstate="print"/>
          <a:stretch>
            <a:fillRect/>
          </a:stretch>
        </p:blipFill>
        <p:spPr>
          <a:xfrm>
            <a:off x="7629306" y="4802161"/>
            <a:ext cx="2382302" cy="1792996"/>
          </a:xfrm>
          <a:prstGeom prst="rect">
            <a:avLst/>
          </a:prstGeom>
        </p:spPr>
      </p:pic>
      <p:sp>
        <p:nvSpPr>
          <p:cNvPr id="18" name="TextBox 17">
            <a:extLst>
              <a:ext uri="{FF2B5EF4-FFF2-40B4-BE49-F238E27FC236}">
                <a16:creationId xmlns:a16="http://schemas.microsoft.com/office/drawing/2014/main" id="{1B7B6B48-84BC-4194-8E3D-48DF7DBBA36A}"/>
              </a:ext>
            </a:extLst>
          </p:cNvPr>
          <p:cNvSpPr txBox="1"/>
          <p:nvPr/>
        </p:nvSpPr>
        <p:spPr>
          <a:xfrm>
            <a:off x="143774" y="2073741"/>
            <a:ext cx="1304588" cy="3970318"/>
          </a:xfrm>
          <a:prstGeom prst="rect">
            <a:avLst/>
          </a:prstGeom>
          <a:noFill/>
        </p:spPr>
        <p:txBody>
          <a:bodyPr wrap="none" rtlCol="0">
            <a:spAutoFit/>
          </a:bodyPr>
          <a:lstStyle/>
          <a:p>
            <a:r>
              <a:rPr lang="en-US" dirty="0"/>
              <a:t>Before</a:t>
            </a:r>
          </a:p>
          <a:p>
            <a:endParaRPr lang="en-US" dirty="0"/>
          </a:p>
          <a:p>
            <a:endParaRPr lang="en-US" dirty="0"/>
          </a:p>
          <a:p>
            <a:endParaRPr lang="en-US" dirty="0"/>
          </a:p>
          <a:p>
            <a:endParaRPr lang="en-US" dirty="0"/>
          </a:p>
          <a:p>
            <a:endParaRPr lang="en-US" dirty="0"/>
          </a:p>
          <a:p>
            <a:r>
              <a:rPr lang="en-US" dirty="0"/>
              <a:t>After</a:t>
            </a:r>
          </a:p>
          <a:p>
            <a:endParaRPr lang="en-US" dirty="0"/>
          </a:p>
          <a:p>
            <a:endParaRPr lang="en-US" dirty="0"/>
          </a:p>
          <a:p>
            <a:endParaRPr lang="en-US" dirty="0"/>
          </a:p>
          <a:p>
            <a:endParaRPr lang="en-US" dirty="0"/>
          </a:p>
          <a:p>
            <a:endParaRPr lang="en-US" dirty="0"/>
          </a:p>
          <a:p>
            <a:r>
              <a:rPr lang="en-US" dirty="0"/>
              <a:t>Intersection</a:t>
            </a:r>
          </a:p>
          <a:p>
            <a:r>
              <a:rPr lang="en-US" dirty="0"/>
              <a:t>and Union</a:t>
            </a:r>
          </a:p>
        </p:txBody>
      </p:sp>
    </p:spTree>
    <p:extLst>
      <p:ext uri="{BB962C8B-B14F-4D97-AF65-F5344CB8AC3E}">
        <p14:creationId xmlns:p14="http://schemas.microsoft.com/office/powerpoint/2010/main" val="18418678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B595F-8A7F-400E-88AA-15F74EA60148}"/>
              </a:ext>
            </a:extLst>
          </p:cNvPr>
          <p:cNvSpPr>
            <a:spLocks noGrp="1"/>
          </p:cNvSpPr>
          <p:nvPr>
            <p:ph type="title"/>
          </p:nvPr>
        </p:nvSpPr>
        <p:spPr>
          <a:xfrm>
            <a:off x="724619" y="365125"/>
            <a:ext cx="10978551" cy="1325563"/>
          </a:xfrm>
        </p:spPr>
        <p:txBody>
          <a:bodyPr>
            <a:normAutofit fontScale="90000"/>
          </a:bodyPr>
          <a:lstStyle/>
          <a:p>
            <a:r>
              <a:rPr lang="en-US" dirty="0"/>
              <a:t>Planning a Reach Step 1:</a:t>
            </a:r>
            <a:br>
              <a:rPr lang="en-US" dirty="0"/>
            </a:br>
            <a:r>
              <a:rPr lang="en-US" dirty="0"/>
              <a:t>Observe the Target with the Hand at the Home Node</a:t>
            </a:r>
          </a:p>
        </p:txBody>
      </p:sp>
      <p:pic>
        <p:nvPicPr>
          <p:cNvPr id="4" name="Content Placeholder 6">
            <a:extLst>
              <a:ext uri="{FF2B5EF4-FFF2-40B4-BE49-F238E27FC236}">
                <a16:creationId xmlns:a16="http://schemas.microsoft.com/office/drawing/2014/main" id="{1A862E2C-EB54-4799-B6C8-B3FBE48A2A0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2298" y="1562894"/>
            <a:ext cx="6343191" cy="4757394"/>
          </a:xfrm>
        </p:spPr>
      </p:pic>
      <p:sp>
        <p:nvSpPr>
          <p:cNvPr id="6" name="Slide Number Placeholder 5">
            <a:extLst>
              <a:ext uri="{FF2B5EF4-FFF2-40B4-BE49-F238E27FC236}">
                <a16:creationId xmlns:a16="http://schemas.microsoft.com/office/drawing/2014/main" id="{00E47A9B-964B-4FCD-B95F-8B3166BDE354}"/>
              </a:ext>
            </a:extLst>
          </p:cNvPr>
          <p:cNvSpPr>
            <a:spLocks noGrp="1"/>
          </p:cNvSpPr>
          <p:nvPr>
            <p:ph type="sldNum" sz="quarter" idx="12"/>
          </p:nvPr>
        </p:nvSpPr>
        <p:spPr/>
        <p:txBody>
          <a:bodyPr/>
          <a:lstStyle/>
          <a:p>
            <a:fld id="{4B52E9B2-6106-45C5-BBFB-D8C51A6D14BC}" type="slidenum">
              <a:rPr lang="en-US" smtClean="0"/>
              <a:t>22</a:t>
            </a:fld>
            <a:endParaRPr lang="en-US"/>
          </a:p>
        </p:txBody>
      </p:sp>
      <p:sp>
        <p:nvSpPr>
          <p:cNvPr id="5" name="TextBox 4">
            <a:extLst>
              <a:ext uri="{FF2B5EF4-FFF2-40B4-BE49-F238E27FC236}">
                <a16:creationId xmlns:a16="http://schemas.microsoft.com/office/drawing/2014/main" id="{180A5A82-5943-46E3-AE8F-A927F2AB9302}"/>
              </a:ext>
            </a:extLst>
          </p:cNvPr>
          <p:cNvSpPr txBox="1"/>
          <p:nvPr/>
        </p:nvSpPr>
        <p:spPr>
          <a:xfrm>
            <a:off x="255917" y="6320288"/>
            <a:ext cx="11680165" cy="461665"/>
          </a:xfrm>
          <a:prstGeom prst="rect">
            <a:avLst/>
          </a:prstGeom>
          <a:noFill/>
        </p:spPr>
        <p:txBody>
          <a:bodyPr wrap="square" rtlCol="0">
            <a:spAutoFit/>
          </a:bodyPr>
          <a:lstStyle/>
          <a:p>
            <a:pPr algn="ctr"/>
            <a:r>
              <a:rPr lang="en-US" sz="2400" dirty="0"/>
              <a:t>The target object’s mask and depth range are extracted from the current visual percepts.</a:t>
            </a:r>
          </a:p>
        </p:txBody>
      </p:sp>
    </p:spTree>
    <p:extLst>
      <p:ext uri="{BB962C8B-B14F-4D97-AF65-F5344CB8AC3E}">
        <p14:creationId xmlns:p14="http://schemas.microsoft.com/office/powerpoint/2010/main" val="19018453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B595F-8A7F-400E-88AA-15F74EA60148}"/>
              </a:ext>
            </a:extLst>
          </p:cNvPr>
          <p:cNvSpPr>
            <a:spLocks noGrp="1"/>
          </p:cNvSpPr>
          <p:nvPr>
            <p:ph type="title"/>
          </p:nvPr>
        </p:nvSpPr>
        <p:spPr>
          <a:xfrm>
            <a:off x="724619" y="365125"/>
            <a:ext cx="10978551" cy="1325563"/>
          </a:xfrm>
        </p:spPr>
        <p:txBody>
          <a:bodyPr>
            <a:normAutofit/>
          </a:bodyPr>
          <a:lstStyle/>
          <a:p>
            <a:r>
              <a:rPr lang="en-US" dirty="0"/>
              <a:t>Planning a Reach Step 2:</a:t>
            </a:r>
            <a:br>
              <a:rPr lang="en-US" dirty="0"/>
            </a:br>
            <a:r>
              <a:rPr lang="en-US" dirty="0"/>
              <a:t>Determine the Set of Final Node Candidates</a:t>
            </a:r>
          </a:p>
        </p:txBody>
      </p:sp>
      <p:pic>
        <p:nvPicPr>
          <p:cNvPr id="7" name="Content Placeholder 7">
            <a:extLst>
              <a:ext uri="{FF2B5EF4-FFF2-40B4-BE49-F238E27FC236}">
                <a16:creationId xmlns:a16="http://schemas.microsoft.com/office/drawing/2014/main" id="{616DD298-1D7E-447E-913F-81398F98098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48723" y="1814122"/>
            <a:ext cx="5801784" cy="4351338"/>
          </a:xfrm>
        </p:spPr>
      </p:pic>
      <p:sp>
        <p:nvSpPr>
          <p:cNvPr id="12" name="Slide Number Placeholder 11">
            <a:extLst>
              <a:ext uri="{FF2B5EF4-FFF2-40B4-BE49-F238E27FC236}">
                <a16:creationId xmlns:a16="http://schemas.microsoft.com/office/drawing/2014/main" id="{0FB94059-2908-4614-86CF-ADF0AD5B446D}"/>
              </a:ext>
            </a:extLst>
          </p:cNvPr>
          <p:cNvSpPr>
            <a:spLocks noGrp="1"/>
          </p:cNvSpPr>
          <p:nvPr>
            <p:ph type="sldNum" sz="quarter" idx="12"/>
          </p:nvPr>
        </p:nvSpPr>
        <p:spPr/>
        <p:txBody>
          <a:bodyPr/>
          <a:lstStyle/>
          <a:p>
            <a:fld id="{4B52E9B2-6106-45C5-BBFB-D8C51A6D14BC}" type="slidenum">
              <a:rPr lang="en-US" smtClean="0"/>
              <a:t>23</a:t>
            </a:fld>
            <a:endParaRPr lang="en-US"/>
          </a:p>
        </p:txBody>
      </p:sp>
      <p:pic>
        <p:nvPicPr>
          <p:cNvPr id="8" name="Picture 7">
            <a:extLst>
              <a:ext uri="{FF2B5EF4-FFF2-40B4-BE49-F238E27FC236}">
                <a16:creationId xmlns:a16="http://schemas.microsoft.com/office/drawing/2014/main" id="{50CCC963-9CCF-4286-92E2-498342F115F0}"/>
              </a:ext>
            </a:extLst>
          </p:cNvPr>
          <p:cNvPicPr>
            <a:picLocks noChangeAspect="1"/>
          </p:cNvPicPr>
          <p:nvPr/>
        </p:nvPicPr>
        <p:blipFill rotWithShape="1">
          <a:blip r:embed="rId3">
            <a:extLst>
              <a:ext uri="{28A0092B-C50C-407E-A947-70E740481C1C}">
                <a14:useLocalDpi xmlns:a14="http://schemas.microsoft.com/office/drawing/2010/main" val="0"/>
              </a:ext>
            </a:extLst>
          </a:blip>
          <a:srcRect r="66704"/>
          <a:stretch/>
        </p:blipFill>
        <p:spPr>
          <a:xfrm>
            <a:off x="7843106" y="1656184"/>
            <a:ext cx="2095746" cy="1582215"/>
          </a:xfrm>
          <a:prstGeom prst="rect">
            <a:avLst/>
          </a:prstGeom>
        </p:spPr>
      </p:pic>
      <p:pic>
        <p:nvPicPr>
          <p:cNvPr id="9" name="Picture 8">
            <a:extLst>
              <a:ext uri="{FF2B5EF4-FFF2-40B4-BE49-F238E27FC236}">
                <a16:creationId xmlns:a16="http://schemas.microsoft.com/office/drawing/2014/main" id="{F0243ECD-54A1-4495-BE2E-1423B4F90610}"/>
              </a:ext>
            </a:extLst>
          </p:cNvPr>
          <p:cNvPicPr>
            <a:picLocks noChangeAspect="1"/>
          </p:cNvPicPr>
          <p:nvPr/>
        </p:nvPicPr>
        <p:blipFill rotWithShape="1">
          <a:blip r:embed="rId3">
            <a:extLst>
              <a:ext uri="{28A0092B-C50C-407E-A947-70E740481C1C}">
                <a14:useLocalDpi xmlns:a14="http://schemas.microsoft.com/office/drawing/2010/main" val="0"/>
              </a:ext>
            </a:extLst>
          </a:blip>
          <a:srcRect l="34478" r="33520"/>
          <a:stretch/>
        </p:blipFill>
        <p:spPr>
          <a:xfrm>
            <a:off x="7842383" y="3363652"/>
            <a:ext cx="2096413" cy="1646739"/>
          </a:xfrm>
          <a:prstGeom prst="rect">
            <a:avLst/>
          </a:prstGeom>
        </p:spPr>
      </p:pic>
      <p:pic>
        <p:nvPicPr>
          <p:cNvPr id="10" name="Picture 9">
            <a:extLst>
              <a:ext uri="{FF2B5EF4-FFF2-40B4-BE49-F238E27FC236}">
                <a16:creationId xmlns:a16="http://schemas.microsoft.com/office/drawing/2014/main" id="{BBBA775E-C181-4EA8-9950-DC27CF205E60}"/>
              </a:ext>
            </a:extLst>
          </p:cNvPr>
          <p:cNvPicPr>
            <a:picLocks noChangeAspect="1"/>
          </p:cNvPicPr>
          <p:nvPr/>
        </p:nvPicPr>
        <p:blipFill rotWithShape="1">
          <a:blip r:embed="rId3">
            <a:extLst>
              <a:ext uri="{28A0092B-C50C-407E-A947-70E740481C1C}">
                <a14:useLocalDpi xmlns:a14="http://schemas.microsoft.com/office/drawing/2010/main" val="0"/>
              </a:ext>
            </a:extLst>
          </a:blip>
          <a:srcRect l="67746"/>
          <a:stretch/>
        </p:blipFill>
        <p:spPr>
          <a:xfrm>
            <a:off x="7842383" y="5119634"/>
            <a:ext cx="2089496" cy="1628479"/>
          </a:xfrm>
          <a:prstGeom prst="rect">
            <a:avLst/>
          </a:prstGeom>
        </p:spPr>
      </p:pic>
      <p:sp>
        <p:nvSpPr>
          <p:cNvPr id="11" name="TextBox 10">
            <a:extLst>
              <a:ext uri="{FF2B5EF4-FFF2-40B4-BE49-F238E27FC236}">
                <a16:creationId xmlns:a16="http://schemas.microsoft.com/office/drawing/2014/main" id="{A22F22AF-D799-4F92-ADDB-AD62F5D10442}"/>
              </a:ext>
            </a:extLst>
          </p:cNvPr>
          <p:cNvSpPr txBox="1"/>
          <p:nvPr/>
        </p:nvSpPr>
        <p:spPr>
          <a:xfrm>
            <a:off x="-48882" y="6077376"/>
            <a:ext cx="7691886" cy="830997"/>
          </a:xfrm>
          <a:prstGeom prst="rect">
            <a:avLst/>
          </a:prstGeom>
          <a:noFill/>
        </p:spPr>
        <p:txBody>
          <a:bodyPr wrap="square" rtlCol="0">
            <a:spAutoFit/>
          </a:bodyPr>
          <a:lstStyle/>
          <a:p>
            <a:pPr algn="ctr"/>
            <a:r>
              <a:rPr lang="en-US" sz="2400" dirty="0"/>
              <a:t>Only 3 of 3000 nodes are reliable candidates </a:t>
            </a:r>
          </a:p>
          <a:p>
            <a:pPr algn="ctr"/>
            <a:r>
              <a:rPr lang="en-US" sz="2400" dirty="0"/>
              <a:t>when the target is placed here.</a:t>
            </a:r>
          </a:p>
        </p:txBody>
      </p:sp>
    </p:spTree>
    <p:extLst>
      <p:ext uri="{BB962C8B-B14F-4D97-AF65-F5344CB8AC3E}">
        <p14:creationId xmlns:p14="http://schemas.microsoft.com/office/powerpoint/2010/main" val="27843016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20BDB-50A7-43E2-84EB-3DB5C89D3ECC}"/>
              </a:ext>
            </a:extLst>
          </p:cNvPr>
          <p:cNvSpPr>
            <a:spLocks noGrp="1"/>
          </p:cNvSpPr>
          <p:nvPr>
            <p:ph type="title"/>
          </p:nvPr>
        </p:nvSpPr>
        <p:spPr/>
        <p:txBody>
          <a:bodyPr>
            <a:normAutofit/>
          </a:bodyPr>
          <a:lstStyle/>
          <a:p>
            <a:r>
              <a:rPr lang="en-US" dirty="0"/>
              <a:t>Determining the Candidacy of a Node </a:t>
            </a:r>
            <a:br>
              <a:rPr lang="en-US" dirty="0"/>
            </a:br>
            <a:r>
              <a:rPr lang="en-US" dirty="0"/>
              <a:t>using Intersection Features </a:t>
            </a:r>
          </a:p>
        </p:txBody>
      </p:sp>
      <p:sp>
        <p:nvSpPr>
          <p:cNvPr id="3" name="Content Placeholder 2">
            <a:extLst>
              <a:ext uri="{FF2B5EF4-FFF2-40B4-BE49-F238E27FC236}">
                <a16:creationId xmlns:a16="http://schemas.microsoft.com/office/drawing/2014/main" id="{37A03EF5-B481-4EBF-922C-33FFDA4CAA6B}"/>
              </a:ext>
            </a:extLst>
          </p:cNvPr>
          <p:cNvSpPr>
            <a:spLocks noGrp="1"/>
          </p:cNvSpPr>
          <p:nvPr>
            <p:ph idx="1"/>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6" name="Slide Number Placeholder 5">
            <a:extLst>
              <a:ext uri="{FF2B5EF4-FFF2-40B4-BE49-F238E27FC236}">
                <a16:creationId xmlns:a16="http://schemas.microsoft.com/office/drawing/2014/main" id="{26BCD18F-3184-48D8-8493-91DC48378DE7}"/>
              </a:ext>
            </a:extLst>
          </p:cNvPr>
          <p:cNvSpPr>
            <a:spLocks noGrp="1"/>
          </p:cNvSpPr>
          <p:nvPr>
            <p:ph type="sldNum" sz="quarter" idx="12"/>
          </p:nvPr>
        </p:nvSpPr>
        <p:spPr/>
        <p:txBody>
          <a:bodyPr/>
          <a:lstStyle/>
          <a:p>
            <a:fld id="{4B52E9B2-6106-45C5-BBFB-D8C51A6D14BC}" type="slidenum">
              <a:rPr lang="en-US" smtClean="0"/>
              <a:t>24</a:t>
            </a:fld>
            <a:endParaRPr lang="en-US" dirty="0"/>
          </a:p>
        </p:txBody>
      </p:sp>
      <p:pic>
        <p:nvPicPr>
          <p:cNvPr id="4" name="Content Placeholder 9">
            <a:extLst>
              <a:ext uri="{FF2B5EF4-FFF2-40B4-BE49-F238E27FC236}">
                <a16:creationId xmlns:a16="http://schemas.microsoft.com/office/drawing/2014/main" id="{34A527D7-AA97-4B7B-AD73-E0C5C74BDC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983" y="1685245"/>
            <a:ext cx="10824034" cy="4173530"/>
          </a:xfrm>
          <a:prstGeom prst="rect">
            <a:avLst/>
          </a:prstGeom>
        </p:spPr>
      </p:pic>
      <p:sp>
        <p:nvSpPr>
          <p:cNvPr id="5" name="TextBox 4">
            <a:extLst>
              <a:ext uri="{FF2B5EF4-FFF2-40B4-BE49-F238E27FC236}">
                <a16:creationId xmlns:a16="http://schemas.microsoft.com/office/drawing/2014/main" id="{EF938901-1A65-4A6A-A0D9-801A66485B34}"/>
              </a:ext>
            </a:extLst>
          </p:cNvPr>
          <p:cNvSpPr txBox="1"/>
          <p:nvPr/>
        </p:nvSpPr>
        <p:spPr>
          <a:xfrm>
            <a:off x="120770" y="5594647"/>
            <a:ext cx="11680165" cy="830997"/>
          </a:xfrm>
          <a:prstGeom prst="rect">
            <a:avLst/>
          </a:prstGeom>
          <a:noFill/>
        </p:spPr>
        <p:txBody>
          <a:bodyPr wrap="square" rtlCol="0">
            <a:spAutoFit/>
          </a:bodyPr>
          <a:lstStyle/>
          <a:p>
            <a:pPr algn="ctr"/>
            <a:r>
              <a:rPr lang="en-US" sz="2400" dirty="0"/>
              <a:t>This node has the most reliable type of intersection features. Both its mask and depth range intersect with the target’s. It will be included in the set of final node candidates.</a:t>
            </a:r>
          </a:p>
        </p:txBody>
      </p:sp>
    </p:spTree>
    <p:extLst>
      <p:ext uri="{BB962C8B-B14F-4D97-AF65-F5344CB8AC3E}">
        <p14:creationId xmlns:p14="http://schemas.microsoft.com/office/powerpoint/2010/main" val="35115217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B595F-8A7F-400E-88AA-15F74EA60148}"/>
              </a:ext>
            </a:extLst>
          </p:cNvPr>
          <p:cNvSpPr>
            <a:spLocks noGrp="1"/>
          </p:cNvSpPr>
          <p:nvPr>
            <p:ph type="title"/>
          </p:nvPr>
        </p:nvSpPr>
        <p:spPr>
          <a:xfrm>
            <a:off x="724619" y="365125"/>
            <a:ext cx="10978551" cy="1325563"/>
          </a:xfrm>
        </p:spPr>
        <p:txBody>
          <a:bodyPr>
            <a:normAutofit fontScale="90000"/>
          </a:bodyPr>
          <a:lstStyle/>
          <a:p>
            <a:r>
              <a:rPr lang="en-US" dirty="0"/>
              <a:t>Planning a Reach Step 3:</a:t>
            </a:r>
            <a:br>
              <a:rPr lang="en-US" dirty="0"/>
            </a:br>
            <a:r>
              <a:rPr lang="en-US" dirty="0"/>
              <a:t>Find the Shortest Graph Path Trajectory to a</a:t>
            </a:r>
            <a:br>
              <a:rPr lang="en-US" dirty="0"/>
            </a:br>
            <a:r>
              <a:rPr lang="en-US" dirty="0"/>
              <a:t>Final Node Randomly Chosen from the Candidates</a:t>
            </a:r>
          </a:p>
        </p:txBody>
      </p:sp>
      <p:pic>
        <p:nvPicPr>
          <p:cNvPr id="12" name="Content Placeholder 10">
            <a:extLst>
              <a:ext uri="{FF2B5EF4-FFF2-40B4-BE49-F238E27FC236}">
                <a16:creationId xmlns:a16="http://schemas.microsoft.com/office/drawing/2014/main" id="{5F5A79C0-CD07-4EDC-A7BB-27BF31B473D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69698" y="2805974"/>
            <a:ext cx="4577133" cy="3432850"/>
          </a:xfrm>
        </p:spPr>
      </p:pic>
      <p:sp>
        <p:nvSpPr>
          <p:cNvPr id="5" name="Slide Number Placeholder 4">
            <a:extLst>
              <a:ext uri="{FF2B5EF4-FFF2-40B4-BE49-F238E27FC236}">
                <a16:creationId xmlns:a16="http://schemas.microsoft.com/office/drawing/2014/main" id="{6222921B-4115-42C0-ABDA-031E4844ADBC}"/>
              </a:ext>
            </a:extLst>
          </p:cNvPr>
          <p:cNvSpPr>
            <a:spLocks noGrp="1"/>
          </p:cNvSpPr>
          <p:nvPr>
            <p:ph type="sldNum" sz="quarter" idx="12"/>
          </p:nvPr>
        </p:nvSpPr>
        <p:spPr/>
        <p:txBody>
          <a:bodyPr/>
          <a:lstStyle/>
          <a:p>
            <a:fld id="{4B52E9B2-6106-45C5-BBFB-D8C51A6D14BC}" type="slidenum">
              <a:rPr lang="en-US" smtClean="0"/>
              <a:t>25</a:t>
            </a:fld>
            <a:endParaRPr lang="en-US"/>
          </a:p>
        </p:txBody>
      </p:sp>
      <p:sp>
        <p:nvSpPr>
          <p:cNvPr id="11" name="TextBox 10">
            <a:extLst>
              <a:ext uri="{FF2B5EF4-FFF2-40B4-BE49-F238E27FC236}">
                <a16:creationId xmlns:a16="http://schemas.microsoft.com/office/drawing/2014/main" id="{A22F22AF-D799-4F92-ADDB-AD62F5D10442}"/>
              </a:ext>
            </a:extLst>
          </p:cNvPr>
          <p:cNvSpPr txBox="1"/>
          <p:nvPr/>
        </p:nvSpPr>
        <p:spPr>
          <a:xfrm>
            <a:off x="595296" y="6282368"/>
            <a:ext cx="10619247" cy="461665"/>
          </a:xfrm>
          <a:prstGeom prst="rect">
            <a:avLst/>
          </a:prstGeom>
          <a:noFill/>
        </p:spPr>
        <p:txBody>
          <a:bodyPr wrap="square" rtlCol="0">
            <a:spAutoFit/>
          </a:bodyPr>
          <a:lstStyle/>
          <a:p>
            <a:pPr algn="ctr"/>
            <a:r>
              <a:rPr lang="en-US" sz="2400" dirty="0"/>
              <a:t>52.5% of reaches planned in this way successfully bumped the object. </a:t>
            </a:r>
          </a:p>
        </p:txBody>
      </p:sp>
      <p:pic>
        <p:nvPicPr>
          <p:cNvPr id="13" name="Picture 12">
            <a:extLst>
              <a:ext uri="{FF2B5EF4-FFF2-40B4-BE49-F238E27FC236}">
                <a16:creationId xmlns:a16="http://schemas.microsoft.com/office/drawing/2014/main" id="{6C7E4483-1837-4BA1-A56D-87B204B835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7409" y="2805973"/>
            <a:ext cx="4577134" cy="3432851"/>
          </a:xfrm>
          <a:prstGeom prst="rect">
            <a:avLst/>
          </a:prstGeom>
        </p:spPr>
      </p:pic>
      <p:sp>
        <p:nvSpPr>
          <p:cNvPr id="7" name="TextBox 6">
            <a:extLst>
              <a:ext uri="{FF2B5EF4-FFF2-40B4-BE49-F238E27FC236}">
                <a16:creationId xmlns:a16="http://schemas.microsoft.com/office/drawing/2014/main" id="{1192AD1E-27AE-4E74-8E1F-4F4A853ED291}"/>
              </a:ext>
            </a:extLst>
          </p:cNvPr>
          <p:cNvSpPr txBox="1"/>
          <p:nvPr/>
        </p:nvSpPr>
        <p:spPr>
          <a:xfrm>
            <a:off x="803703" y="1966667"/>
            <a:ext cx="10619247" cy="830997"/>
          </a:xfrm>
          <a:prstGeom prst="rect">
            <a:avLst/>
          </a:prstGeom>
          <a:noFill/>
        </p:spPr>
        <p:txBody>
          <a:bodyPr wrap="square" rtlCol="0">
            <a:spAutoFit/>
          </a:bodyPr>
          <a:lstStyle/>
          <a:p>
            <a:pPr algn="ctr"/>
            <a:r>
              <a:rPr lang="en-US" sz="2400" dirty="0"/>
              <a:t>Numerous paths exist between the home node and the selected final node. The shortest in configuration space distance will be used to perform the reach.</a:t>
            </a:r>
          </a:p>
        </p:txBody>
      </p:sp>
    </p:spTree>
    <p:extLst>
      <p:ext uri="{BB962C8B-B14F-4D97-AF65-F5344CB8AC3E}">
        <p14:creationId xmlns:p14="http://schemas.microsoft.com/office/powerpoint/2010/main" val="24247088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9351D-B39F-4D90-885A-3E472CACC02D}"/>
              </a:ext>
            </a:extLst>
          </p:cNvPr>
          <p:cNvSpPr>
            <a:spLocks noGrp="1"/>
          </p:cNvSpPr>
          <p:nvPr>
            <p:ph type="title"/>
          </p:nvPr>
        </p:nvSpPr>
        <p:spPr/>
        <p:txBody>
          <a:bodyPr/>
          <a:lstStyle/>
          <a:p>
            <a:r>
              <a:rPr lang="en-US" dirty="0"/>
              <a:t>Why Aren’t All Reaches to these</a:t>
            </a:r>
            <a:br>
              <a:rPr lang="en-US" dirty="0"/>
            </a:br>
            <a:r>
              <a:rPr lang="en-US" dirty="0"/>
              <a:t>Final Node Candidates Successful?</a:t>
            </a:r>
          </a:p>
        </p:txBody>
      </p:sp>
      <p:sp>
        <p:nvSpPr>
          <p:cNvPr id="3" name="Content Placeholder 2">
            <a:extLst>
              <a:ext uri="{FF2B5EF4-FFF2-40B4-BE49-F238E27FC236}">
                <a16:creationId xmlns:a16="http://schemas.microsoft.com/office/drawing/2014/main" id="{1FA9AB9A-55FF-40CE-91A2-5EACAD7476B7}"/>
              </a:ext>
            </a:extLst>
          </p:cNvPr>
          <p:cNvSpPr>
            <a:spLocks noGrp="1"/>
          </p:cNvSpPr>
          <p:nvPr>
            <p:ph idx="1"/>
          </p:nvPr>
        </p:nvSpPr>
        <p:spPr>
          <a:xfrm>
            <a:off x="838200" y="1825625"/>
            <a:ext cx="10515600" cy="4667250"/>
          </a:xfrm>
        </p:spPr>
        <p:txBody>
          <a:bodyPr>
            <a:normAutofit lnSpcReduction="10000"/>
          </a:bodyPr>
          <a:lstStyle/>
          <a:p>
            <a:r>
              <a:rPr lang="en-US" dirty="0"/>
              <a:t>Object representations overestimate the space they occupy.</a:t>
            </a:r>
          </a:p>
          <a:p>
            <a:endParaRPr lang="en-US" dirty="0"/>
          </a:p>
          <a:p>
            <a:r>
              <a:rPr lang="en-US" dirty="0"/>
              <a:t>This leads to some intersections that imply false positive collisions.</a:t>
            </a:r>
          </a:p>
          <a:p>
            <a:endParaRPr lang="en-US" dirty="0"/>
          </a:p>
          <a:p>
            <a:r>
              <a:rPr lang="en-US" dirty="0"/>
              <a:t>Changes caused by small collisions may not be observable.</a:t>
            </a:r>
          </a:p>
          <a:p>
            <a:endParaRPr lang="en-US" dirty="0"/>
          </a:p>
          <a:p>
            <a:r>
              <a:rPr lang="en-US" dirty="0"/>
              <a:t>Reaches should end with the candidate node closest to the target.</a:t>
            </a:r>
          </a:p>
          <a:p>
            <a:pPr lvl="1"/>
            <a:r>
              <a:rPr lang="en-US" dirty="0"/>
              <a:t>77.5% reliable</a:t>
            </a:r>
          </a:p>
          <a:p>
            <a:endParaRPr lang="en-US" dirty="0"/>
          </a:p>
          <a:p>
            <a:r>
              <a:rPr lang="en-US" dirty="0"/>
              <a:t>Can the agent reach closer than the nearest node?</a:t>
            </a:r>
          </a:p>
        </p:txBody>
      </p:sp>
      <p:sp>
        <p:nvSpPr>
          <p:cNvPr id="4" name="Slide Number Placeholder 3">
            <a:extLst>
              <a:ext uri="{FF2B5EF4-FFF2-40B4-BE49-F238E27FC236}">
                <a16:creationId xmlns:a16="http://schemas.microsoft.com/office/drawing/2014/main" id="{7F929F10-30C2-4CB2-AD61-9172A665CA33}"/>
              </a:ext>
            </a:extLst>
          </p:cNvPr>
          <p:cNvSpPr>
            <a:spLocks noGrp="1"/>
          </p:cNvSpPr>
          <p:nvPr>
            <p:ph type="sldNum" sz="quarter" idx="12"/>
          </p:nvPr>
        </p:nvSpPr>
        <p:spPr/>
        <p:txBody>
          <a:bodyPr/>
          <a:lstStyle/>
          <a:p>
            <a:fld id="{4B52E9B2-6106-45C5-BBFB-D8C51A6D14BC}" type="slidenum">
              <a:rPr lang="en-US" smtClean="0"/>
              <a:t>26</a:t>
            </a:fld>
            <a:endParaRPr lang="en-US"/>
          </a:p>
        </p:txBody>
      </p:sp>
    </p:spTree>
    <p:extLst>
      <p:ext uri="{BB962C8B-B14F-4D97-AF65-F5344CB8AC3E}">
        <p14:creationId xmlns:p14="http://schemas.microsoft.com/office/powerpoint/2010/main" val="14158187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2ED82-0413-42EB-ADBD-3431A1A14495}"/>
              </a:ext>
            </a:extLst>
          </p:cNvPr>
          <p:cNvSpPr>
            <a:spLocks noGrp="1"/>
          </p:cNvSpPr>
          <p:nvPr>
            <p:ph type="title"/>
          </p:nvPr>
        </p:nvSpPr>
        <p:spPr>
          <a:xfrm>
            <a:off x="702129" y="82092"/>
            <a:ext cx="10651671" cy="1325563"/>
          </a:xfrm>
        </p:spPr>
        <p:txBody>
          <a:bodyPr/>
          <a:lstStyle/>
          <a:p>
            <a:r>
              <a:rPr lang="en-US" dirty="0"/>
              <a:t>Estimating a Local Jacobian for the Neighborhood of a PPS Graph Node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6790A8A-8BB3-499A-85E4-7C38A4CBE0C6}"/>
                  </a:ext>
                </a:extLst>
              </p:cNvPr>
              <p:cNvSpPr>
                <a:spLocks noGrp="1"/>
              </p:cNvSpPr>
              <p:nvPr>
                <p:ph idx="1"/>
              </p:nvPr>
            </p:nvSpPr>
            <p:spPr>
              <a:xfrm>
                <a:off x="400049" y="1429423"/>
                <a:ext cx="11255829" cy="5804134"/>
              </a:xfrm>
            </p:spPr>
            <p:txBody>
              <a:bodyPr>
                <a:normAutofit lnSpcReduction="10000"/>
              </a:bodyPr>
              <a:lstStyle/>
              <a:p>
                <a:r>
                  <a:rPr lang="en-US" dirty="0"/>
                  <a:t>Each neighbor </a:t>
                </a:r>
                <a14:m>
                  <m:oMath xmlns:m="http://schemas.openxmlformats.org/officeDocument/2006/math">
                    <m:r>
                      <a:rPr lang="en-US" i="1" dirty="0" smtClean="0">
                        <a:latin typeface="Cambria Math" panose="02040503050406030204" pitchFamily="18" charset="0"/>
                      </a:rPr>
                      <m:t>𝑛</m:t>
                    </m:r>
                    <m:r>
                      <a:rPr lang="en-US" i="1" baseline="-25000" dirty="0" err="1">
                        <a:latin typeface="Cambria Math" panose="02040503050406030204" pitchFamily="18" charset="0"/>
                      </a:rPr>
                      <m:t>𝑗</m:t>
                    </m:r>
                  </m:oMath>
                </a14:m>
                <a:r>
                  <a:rPr lang="en-US" baseline="-25000" dirty="0"/>
                  <a:t> </a:t>
                </a:r>
                <a:r>
                  <a:rPr lang="en-US" dirty="0"/>
                  <a:t>of a node </a:t>
                </a:r>
                <a14:m>
                  <m:oMath xmlns:m="http://schemas.openxmlformats.org/officeDocument/2006/math">
                    <m:r>
                      <a:rPr lang="en-US" i="1" dirty="0" smtClean="0">
                        <a:latin typeface="Cambria Math" panose="02040503050406030204" pitchFamily="18" charset="0"/>
                      </a:rPr>
                      <m:t>𝑛</m:t>
                    </m:r>
                    <m:r>
                      <a:rPr lang="en-US" i="1" baseline="-25000" dirty="0" err="1" smtClean="0">
                        <a:latin typeface="Cambria Math" panose="02040503050406030204" pitchFamily="18" charset="0"/>
                      </a:rPr>
                      <m:t>𝑖</m:t>
                    </m:r>
                  </m:oMath>
                </a14:m>
                <a:r>
                  <a:rPr lang="en-US" dirty="0"/>
                  <a:t> provides an example of:</a:t>
                </a:r>
              </a:p>
              <a:p>
                <a:pPr lvl="1"/>
                <a:r>
                  <a:rPr lang="en-US" dirty="0"/>
                  <a:t>A change in configuration space </a:t>
                </a:r>
                <a14:m>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𝑞</m:t>
                    </m:r>
                    <m:r>
                      <a:rPr lang="en-US" b="0" i="1" smtClean="0">
                        <a:latin typeface="Cambria Math" panose="02040503050406030204" pitchFamily="18" charset="0"/>
                        <a:ea typeface="Cambria Math" panose="02040503050406030204" pitchFamily="18" charset="0"/>
                      </a:rPr>
                      <m:t>= </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𝑞</m:t>
                        </m:r>
                      </m:e>
                      <m:sub>
                        <m:r>
                          <a:rPr lang="en-US" b="0" i="1" smtClean="0">
                            <a:latin typeface="Cambria Math" panose="02040503050406030204" pitchFamily="18" charset="0"/>
                            <a:ea typeface="Cambria Math" panose="02040503050406030204" pitchFamily="18" charset="0"/>
                          </a:rPr>
                          <m:t>𝑗</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𝑞</m:t>
                        </m:r>
                      </m:e>
                      <m:sub>
                        <m:r>
                          <a:rPr lang="en-US" b="0" i="1" smtClean="0">
                            <a:latin typeface="Cambria Math" panose="02040503050406030204" pitchFamily="18" charset="0"/>
                            <a:ea typeface="Cambria Math" panose="02040503050406030204" pitchFamily="18" charset="0"/>
                          </a:rPr>
                          <m:t>𝑖</m:t>
                        </m:r>
                      </m:sub>
                    </m:sSub>
                  </m:oMath>
                </a14:m>
                <a:endParaRPr lang="en-US" dirty="0"/>
              </a:p>
              <a:p>
                <a:pPr lvl="1"/>
                <a:r>
                  <a:rPr lang="en-US" dirty="0"/>
                  <a:t>And the resulting change of the hand’s center position in image space </a:t>
                </a:r>
                <a14:m>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𝑐</m:t>
                    </m:r>
                    <m:r>
                      <a:rPr lang="en-US" b="0" i="1" smtClean="0">
                        <a:latin typeface="Cambria Math" panose="02040503050406030204" pitchFamily="18" charset="0"/>
                        <a:ea typeface="Cambria Math" panose="02040503050406030204" pitchFamily="18" charset="0"/>
                      </a:rPr>
                      <m:t>= </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𝑐</m:t>
                        </m:r>
                      </m:e>
                      <m:sub>
                        <m:r>
                          <a:rPr lang="en-US" b="0" i="1" smtClean="0">
                            <a:latin typeface="Cambria Math" panose="02040503050406030204" pitchFamily="18" charset="0"/>
                            <a:ea typeface="Cambria Math" panose="02040503050406030204" pitchFamily="18" charset="0"/>
                          </a:rPr>
                          <m:t>𝑗</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𝑐</m:t>
                        </m:r>
                      </m:e>
                      <m:sub>
                        <m:r>
                          <a:rPr lang="en-US" b="0" i="1" smtClean="0">
                            <a:latin typeface="Cambria Math" panose="02040503050406030204" pitchFamily="18" charset="0"/>
                            <a:ea typeface="Cambria Math" panose="02040503050406030204" pitchFamily="18" charset="0"/>
                          </a:rPr>
                          <m:t>𝑖</m:t>
                        </m:r>
                      </m:sub>
                    </m:sSub>
                  </m:oMath>
                </a14:m>
                <a:endParaRPr lang="en-US" dirty="0"/>
              </a:p>
              <a:p>
                <a:r>
                  <a:rPr lang="en-US" dirty="0"/>
                  <a:t>The changes for all neighbors can be combined into matrices </a:t>
                </a:r>
                <a14:m>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𝑄</m:t>
                    </m:r>
                  </m:oMath>
                </a14:m>
                <a:r>
                  <a:rPr lang="en-US" dirty="0"/>
                  <a:t> and </a:t>
                </a:r>
                <a14:m>
                  <m:oMath xmlns:m="http://schemas.openxmlformats.org/officeDocument/2006/math">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𝐶</m:t>
                    </m:r>
                  </m:oMath>
                </a14:m>
                <a:r>
                  <a:rPr lang="en-US" dirty="0"/>
                  <a:t>.</a:t>
                </a:r>
              </a:p>
              <a:p>
                <a:endParaRPr lang="en-US" dirty="0"/>
              </a:p>
              <a:p>
                <a:endParaRPr lang="en-US" dirty="0"/>
              </a:p>
              <a:p>
                <a:endParaRPr lang="en-US" dirty="0"/>
              </a:p>
              <a:p>
                <a:endParaRPr lang="en-US" dirty="0"/>
              </a:p>
              <a:p>
                <a:endParaRPr lang="en-US" dirty="0"/>
              </a:p>
              <a:p>
                <a:endParaRPr lang="en-US" sz="2400" dirty="0"/>
              </a:p>
              <a:p>
                <a:r>
                  <a:rPr lang="en-US" dirty="0"/>
                  <a:t>The local Jacobian estimate </a:t>
                </a:r>
                <a14:m>
                  <m:oMath xmlns:m="http://schemas.openxmlformats.org/officeDocument/2006/math">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𝐽</m:t>
                        </m:r>
                      </m:e>
                    </m:acc>
                    <m:d>
                      <m:dPr>
                        <m:ctrlPr>
                          <a:rPr lang="en-US" b="0" i="1" smtClean="0">
                            <a:latin typeface="Cambria Math" panose="02040503050406030204" pitchFamily="18" charset="0"/>
                            <a:ea typeface="Cambria Math" panose="02040503050406030204" pitchFamily="18" charset="0"/>
                          </a:rPr>
                        </m:ctrlPr>
                      </m:dPr>
                      <m:e>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𝑛</m:t>
                            </m:r>
                          </m:e>
                          <m:sub>
                            <m:r>
                              <a:rPr lang="en-US" b="0" i="1" smtClean="0">
                                <a:latin typeface="Cambria Math" panose="02040503050406030204" pitchFamily="18" charset="0"/>
                                <a:ea typeface="Cambria Math" panose="02040503050406030204" pitchFamily="18" charset="0"/>
                              </a:rPr>
                              <m:t>𝑖</m:t>
                            </m:r>
                          </m:sub>
                        </m:sSub>
                      </m:e>
                    </m:d>
                    <m:r>
                      <a:rPr lang="en-US" b="0" i="1" smtClean="0">
                        <a:latin typeface="Cambria Math" panose="02040503050406030204" pitchFamily="18" charset="0"/>
                        <a:ea typeface="Cambria Math" panose="02040503050406030204" pitchFamily="18" charset="0"/>
                      </a:rPr>
                      <m:t> </m:t>
                    </m:r>
                  </m:oMath>
                </a14:m>
                <a:r>
                  <a:rPr lang="en-US" dirty="0"/>
                  <a:t>is the least squares solution of </a:t>
                </a:r>
              </a:p>
              <a:p>
                <a:endParaRPr lang="en-US" sz="100" i="1" dirty="0">
                  <a:latin typeface="Cambria Math" panose="02040503050406030204" pitchFamily="18" charset="0"/>
                  <a:ea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𝑄</m:t>
                      </m:r>
                      <m:r>
                        <a:rPr lang="en-US" b="0" i="0" smtClean="0">
                          <a:latin typeface="Cambria Math" panose="02040503050406030204" pitchFamily="18" charset="0"/>
                          <a:ea typeface="Cambria Math" panose="02040503050406030204" pitchFamily="18" charset="0"/>
                        </a:rPr>
                        <m:t> </m:t>
                      </m:r>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𝐽</m:t>
                          </m:r>
                        </m:e>
                      </m:acc>
                      <m:d>
                        <m:dPr>
                          <m:ctrlPr>
                            <a:rPr lang="en-US" b="0" i="1" smtClean="0">
                              <a:latin typeface="Cambria Math" panose="02040503050406030204" pitchFamily="18" charset="0"/>
                              <a:ea typeface="Cambria Math" panose="02040503050406030204" pitchFamily="18" charset="0"/>
                            </a:rPr>
                          </m:ctrlPr>
                        </m:dPr>
                        <m:e>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𝑛</m:t>
                              </m:r>
                            </m:e>
                            <m:sub>
                              <m:r>
                                <a:rPr lang="en-US" b="0" i="1" smtClean="0">
                                  <a:latin typeface="Cambria Math" panose="02040503050406030204" pitchFamily="18" charset="0"/>
                                  <a:ea typeface="Cambria Math" panose="02040503050406030204" pitchFamily="18" charset="0"/>
                                </a:rPr>
                                <m:t>𝑖</m:t>
                              </m:r>
                            </m:sub>
                          </m:sSub>
                        </m:e>
                      </m:d>
                      <m:r>
                        <a:rPr lang="en-US" b="0" i="0"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𝐶</m:t>
                      </m:r>
                    </m:oMath>
                  </m:oMathPara>
                </a14:m>
                <a:endParaRPr lang="en-US" dirty="0"/>
              </a:p>
            </p:txBody>
          </p:sp>
        </mc:Choice>
        <mc:Fallback xmlns="">
          <p:sp>
            <p:nvSpPr>
              <p:cNvPr id="3" name="Content Placeholder 2">
                <a:extLst>
                  <a:ext uri="{FF2B5EF4-FFF2-40B4-BE49-F238E27FC236}">
                    <a16:creationId xmlns:a16="http://schemas.microsoft.com/office/drawing/2014/main" id="{86790A8A-8BB3-499A-85E4-7C38A4CBE0C6}"/>
                  </a:ext>
                </a:extLst>
              </p:cNvPr>
              <p:cNvSpPr>
                <a:spLocks noGrp="1" noRot="1" noChangeAspect="1" noMove="1" noResize="1" noEditPoints="1" noAdjustHandles="1" noChangeArrowheads="1" noChangeShapeType="1" noTextEdit="1"/>
              </p:cNvSpPr>
              <p:nvPr>
                <p:ph idx="1"/>
              </p:nvPr>
            </p:nvSpPr>
            <p:spPr>
              <a:xfrm>
                <a:off x="400049" y="1429423"/>
                <a:ext cx="11255829" cy="5804134"/>
              </a:xfrm>
              <a:blipFill>
                <a:blip r:embed="rId3"/>
                <a:stretch>
                  <a:fillRect l="-975" t="-2308"/>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62D9E0B1-31E3-48BB-B1A7-CE8F62B4C6BC}"/>
              </a:ext>
            </a:extLst>
          </p:cNvPr>
          <p:cNvSpPr>
            <a:spLocks noGrp="1"/>
          </p:cNvSpPr>
          <p:nvPr>
            <p:ph type="sldNum" sz="quarter" idx="12"/>
          </p:nvPr>
        </p:nvSpPr>
        <p:spPr>
          <a:xfrm>
            <a:off x="8610600" y="6410783"/>
            <a:ext cx="2743200" cy="365125"/>
          </a:xfrm>
        </p:spPr>
        <p:txBody>
          <a:bodyPr/>
          <a:lstStyle/>
          <a:p>
            <a:fld id="{4B52E9B2-6106-45C5-BBFB-D8C51A6D14BC}" type="slidenum">
              <a:rPr lang="en-US" smtClean="0"/>
              <a:t>27</a:t>
            </a:fld>
            <a:endParaRPr lang="en-US" dirty="0"/>
          </a:p>
        </p:txBody>
      </p:sp>
      <p:pic>
        <p:nvPicPr>
          <p:cNvPr id="7" name="Picture 6" descr="A picture containing text, worktable, table&#10;&#10;Description automatically generated">
            <a:extLst>
              <a:ext uri="{FF2B5EF4-FFF2-40B4-BE49-F238E27FC236}">
                <a16:creationId xmlns:a16="http://schemas.microsoft.com/office/drawing/2014/main" id="{5AF39EF8-B812-4B85-AEEA-0A832536D1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5961" y="3127446"/>
            <a:ext cx="3558222" cy="2668667"/>
          </a:xfrm>
          <a:prstGeom prst="rect">
            <a:avLst/>
          </a:prstGeom>
        </p:spPr>
      </p:pic>
      <p:pic>
        <p:nvPicPr>
          <p:cNvPr id="9" name="Picture 8" descr="A picture containing text, umbrella, accessory, worktable&#10;&#10;Description automatically generated">
            <a:extLst>
              <a:ext uri="{FF2B5EF4-FFF2-40B4-BE49-F238E27FC236}">
                <a16:creationId xmlns:a16="http://schemas.microsoft.com/office/drawing/2014/main" id="{A7B1D4DD-E395-411D-9115-F19F59D791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4141" y="3127446"/>
            <a:ext cx="3558222" cy="2668667"/>
          </a:xfrm>
          <a:prstGeom prst="rect">
            <a:avLst/>
          </a:prstGeom>
        </p:spPr>
      </p:pic>
    </p:spTree>
    <p:extLst>
      <p:ext uri="{BB962C8B-B14F-4D97-AF65-F5344CB8AC3E}">
        <p14:creationId xmlns:p14="http://schemas.microsoft.com/office/powerpoint/2010/main" val="2397278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2ED82-0413-42EB-ADBD-3431A1A14495}"/>
              </a:ext>
            </a:extLst>
          </p:cNvPr>
          <p:cNvSpPr>
            <a:spLocks noGrp="1"/>
          </p:cNvSpPr>
          <p:nvPr>
            <p:ph type="title"/>
          </p:nvPr>
        </p:nvSpPr>
        <p:spPr>
          <a:xfrm>
            <a:off x="702129" y="365125"/>
            <a:ext cx="10651671" cy="1325563"/>
          </a:xfrm>
        </p:spPr>
        <p:txBody>
          <a:bodyPr>
            <a:normAutofit fontScale="90000"/>
          </a:bodyPr>
          <a:lstStyle/>
          <a:p>
            <a:r>
              <a:rPr lang="en-US" dirty="0"/>
              <a:t>Using Local Jacobian Estimates to Extend the</a:t>
            </a:r>
            <a:br>
              <a:rPr lang="en-US" dirty="0"/>
            </a:br>
            <a:r>
              <a:rPr lang="en-US" dirty="0"/>
              <a:t>PPS Graph to a Locally Continuous Representation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6790A8A-8BB3-499A-85E4-7C38A4CBE0C6}"/>
                  </a:ext>
                </a:extLst>
              </p:cNvPr>
              <p:cNvSpPr>
                <a:spLocks noGrp="1"/>
              </p:cNvSpPr>
              <p:nvPr>
                <p:ph idx="1"/>
              </p:nvPr>
            </p:nvSpPr>
            <p:spPr>
              <a:xfrm>
                <a:off x="468085" y="2005012"/>
                <a:ext cx="11304815" cy="4351338"/>
              </a:xfrm>
            </p:spPr>
            <p:txBody>
              <a:bodyPr/>
              <a:lstStyle/>
              <a:p>
                <a14:m>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𝑞</m:t>
                    </m:r>
                    <m:r>
                      <a:rPr lang="en-US">
                        <a:latin typeface="Cambria Math" panose="02040503050406030204" pitchFamily="18" charset="0"/>
                        <a:ea typeface="Cambria Math" panose="02040503050406030204" pitchFamily="18" charset="0"/>
                      </a:rPr>
                      <m:t> </m:t>
                    </m:r>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𝐽</m:t>
                        </m:r>
                      </m:e>
                    </m:acc>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𝑛</m:t>
                            </m:r>
                          </m:e>
                          <m:sub>
                            <m:r>
                              <a:rPr lang="en-US" i="1">
                                <a:latin typeface="Cambria Math" panose="02040503050406030204" pitchFamily="18" charset="0"/>
                                <a:ea typeface="Cambria Math" panose="02040503050406030204" pitchFamily="18" charset="0"/>
                              </a:rPr>
                              <m:t>𝑖</m:t>
                            </m:r>
                          </m:sub>
                        </m:sSub>
                      </m:e>
                    </m:d>
                    <m:r>
                      <a:rPr lang="en-US">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c</m:t>
                    </m:r>
                    <m:r>
                      <a:rPr lang="en-US" b="0" i="0" smtClean="0">
                        <a:latin typeface="Cambria Math" panose="02040503050406030204" pitchFamily="18" charset="0"/>
                        <a:ea typeface="Cambria Math" panose="02040503050406030204" pitchFamily="18" charset="0"/>
                      </a:rPr>
                      <m:t> </m:t>
                    </m:r>
                  </m:oMath>
                </a14:m>
                <a:r>
                  <a:rPr lang="en-US" dirty="0"/>
                  <a:t>is a linear estimate and most accurate near the node</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𝑛</m:t>
                        </m:r>
                      </m:e>
                      <m:sub>
                        <m:r>
                          <a:rPr lang="en-US" i="1">
                            <a:latin typeface="Cambria Math" panose="02040503050406030204" pitchFamily="18" charset="0"/>
                            <a:ea typeface="Cambria Math" panose="02040503050406030204" pitchFamily="18" charset="0"/>
                          </a:rPr>
                          <m:t>𝑖</m:t>
                        </m:r>
                      </m:sub>
                    </m:sSub>
                  </m:oMath>
                </a14:m>
                <a:r>
                  <a:rPr lang="en-US" dirty="0"/>
                  <a:t>.</a:t>
                </a:r>
              </a:p>
              <a:p>
                <a:pPr lvl="1"/>
                <a14:m>
                  <m:oMath xmlns:m="http://schemas.openxmlformats.org/officeDocument/2006/math">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𝐽</m:t>
                        </m:r>
                      </m:e>
                    </m:acc>
                    <m:d>
                      <m:dPr>
                        <m:ctrlPr>
                          <a:rPr lang="en-US" b="0" i="1" smtClean="0">
                            <a:latin typeface="Cambria Math" panose="02040503050406030204" pitchFamily="18" charset="0"/>
                            <a:ea typeface="Cambria Math" panose="02040503050406030204" pitchFamily="18" charset="0"/>
                          </a:rPr>
                        </m:ctrlPr>
                      </m:dPr>
                      <m:e>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𝑛</m:t>
                            </m:r>
                          </m:e>
                          <m:sub>
                            <m:r>
                              <a:rPr lang="en-US" b="0" i="1" smtClean="0">
                                <a:latin typeface="Cambria Math" panose="02040503050406030204" pitchFamily="18" charset="0"/>
                                <a:ea typeface="Cambria Math" panose="02040503050406030204" pitchFamily="18" charset="0"/>
                              </a:rPr>
                              <m:t>𝑖</m:t>
                            </m:r>
                          </m:sub>
                        </m:sSub>
                      </m:e>
                    </m:d>
                  </m:oMath>
                </a14:m>
                <a:r>
                  <a:rPr lang="en-US" dirty="0"/>
                  <a:t> can be used to predict the change </a:t>
                </a:r>
                <a14:m>
                  <m:oMath xmlns:m="http://schemas.openxmlformats.org/officeDocument/2006/math">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𝑐</m:t>
                    </m:r>
                  </m:oMath>
                </a14:m>
                <a:r>
                  <a:rPr lang="en-US" dirty="0"/>
                  <a:t> caused by a change </a:t>
                </a:r>
                <a14:m>
                  <m:oMath xmlns:m="http://schemas.openxmlformats.org/officeDocument/2006/math">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𝑞</m:t>
                    </m:r>
                  </m:oMath>
                </a14:m>
                <a:r>
                  <a:rPr lang="en-US" dirty="0"/>
                  <a:t> from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𝑞</m:t>
                        </m:r>
                      </m:e>
                      <m:sub>
                        <m:r>
                          <a:rPr lang="en-US" i="1">
                            <a:latin typeface="Cambria Math" panose="02040503050406030204" pitchFamily="18" charset="0"/>
                            <a:ea typeface="Cambria Math" panose="02040503050406030204" pitchFamily="18" charset="0"/>
                          </a:rPr>
                          <m:t>𝑖</m:t>
                        </m:r>
                      </m:sub>
                    </m:sSub>
                  </m:oMath>
                </a14:m>
                <a:r>
                  <a:rPr lang="en-US" dirty="0"/>
                  <a:t>.</a:t>
                </a:r>
              </a:p>
              <a:p>
                <a:pPr lvl="1"/>
                <a14:m>
                  <m:oMath xmlns:m="http://schemas.openxmlformats.org/officeDocument/2006/math">
                    <m:sSup>
                      <m:sSupPr>
                        <m:ctrlPr>
                          <a:rPr lang="en-US" b="0" i="1" smtClean="0">
                            <a:latin typeface="Cambria Math" panose="02040503050406030204" pitchFamily="18" charset="0"/>
                            <a:ea typeface="Cambria Math" panose="02040503050406030204" pitchFamily="18" charset="0"/>
                          </a:rPr>
                        </m:ctrlPr>
                      </m:sSupPr>
                      <m:e>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𝐽</m:t>
                            </m:r>
                          </m:e>
                        </m:acc>
                      </m:e>
                      <m:sup>
                        <m:r>
                          <a:rPr lang="en-US" b="0" i="1" smtClean="0">
                            <a:latin typeface="Cambria Math" panose="02040503050406030204" pitchFamily="18" charset="0"/>
                            <a:ea typeface="Cambria Math" panose="02040503050406030204" pitchFamily="18" charset="0"/>
                          </a:rPr>
                          <m:t>+</m:t>
                        </m:r>
                      </m:sup>
                    </m:sSup>
                    <m:d>
                      <m:dPr>
                        <m:ctrlPr>
                          <a:rPr lang="en-US" b="0" i="1" smtClean="0">
                            <a:latin typeface="Cambria Math" panose="02040503050406030204" pitchFamily="18" charset="0"/>
                            <a:ea typeface="Cambria Math" panose="02040503050406030204" pitchFamily="18" charset="0"/>
                          </a:rPr>
                        </m:ctrlPr>
                      </m:dPr>
                      <m:e>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𝑛</m:t>
                            </m:r>
                          </m:e>
                          <m:sub>
                            <m:r>
                              <a:rPr lang="en-US" b="0" i="1" smtClean="0">
                                <a:latin typeface="Cambria Math" panose="02040503050406030204" pitchFamily="18" charset="0"/>
                                <a:ea typeface="Cambria Math" panose="02040503050406030204" pitchFamily="18" charset="0"/>
                              </a:rPr>
                              <m:t>𝑖</m:t>
                            </m:r>
                          </m:sub>
                        </m:sSub>
                      </m:e>
                    </m:d>
                  </m:oMath>
                </a14:m>
                <a:r>
                  <a:rPr lang="en-US" dirty="0"/>
                  <a:t> can be used to estimate the </a:t>
                </a:r>
                <a14:m>
                  <m:oMath xmlns:m="http://schemas.openxmlformats.org/officeDocument/2006/math">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𝑞</m:t>
                    </m:r>
                  </m:oMath>
                </a14:m>
                <a:r>
                  <a:rPr lang="en-US" dirty="0"/>
                  <a:t> required to produce a desired </a:t>
                </a:r>
                <a14:m>
                  <m:oMath xmlns:m="http://schemas.openxmlformats.org/officeDocument/2006/math">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𝑐</m:t>
                    </m:r>
                  </m:oMath>
                </a14:m>
                <a:r>
                  <a:rPr lang="en-US" dirty="0"/>
                  <a:t>.</a:t>
                </a:r>
              </a:p>
              <a:p>
                <a:endParaRPr lang="en-US" dirty="0"/>
              </a:p>
              <a:p>
                <a:r>
                  <a:rPr lang="en-US" dirty="0"/>
                  <a:t>When reaching, the final node can be adjusted to match the target’s center.</a:t>
                </a:r>
              </a:p>
              <a:p>
                <a:pPr lvl="1"/>
                <a:r>
                  <a:rPr lang="en-US" dirty="0"/>
                  <a:t>The stored node image and current image of the target provide </a:t>
                </a:r>
                <a14:m>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𝑐</m:t>
                    </m:r>
                    <m:r>
                      <a:rPr lang="en-US" b="0" i="1" smtClean="0">
                        <a:latin typeface="Cambria Math" panose="02040503050406030204" pitchFamily="18" charset="0"/>
                        <a:ea typeface="Cambria Math" panose="02040503050406030204" pitchFamily="18" charset="0"/>
                      </a:rPr>
                      <m:t>= </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𝑐</m:t>
                        </m:r>
                      </m:e>
                      <m:sub>
                        <m:r>
                          <a:rPr lang="en-US" b="0" i="1" smtClean="0">
                            <a:latin typeface="Cambria Math" panose="02040503050406030204" pitchFamily="18" charset="0"/>
                            <a:ea typeface="Cambria Math" panose="02040503050406030204" pitchFamily="18" charset="0"/>
                          </a:rPr>
                          <m:t>𝑡𝑎𝑟𝑔𝑒𝑡</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𝑐</m:t>
                        </m:r>
                      </m:e>
                      <m:sub>
                        <m:r>
                          <a:rPr lang="en-US" b="0" i="1" smtClean="0">
                            <a:latin typeface="Cambria Math" panose="02040503050406030204" pitchFamily="18" charset="0"/>
                            <a:ea typeface="Cambria Math" panose="02040503050406030204" pitchFamily="18" charset="0"/>
                          </a:rPr>
                          <m:t>𝑖</m:t>
                        </m:r>
                      </m:sub>
                    </m:sSub>
                  </m:oMath>
                </a14:m>
                <a:r>
                  <a:rPr lang="en-US" dirty="0"/>
                  <a:t>.</a:t>
                </a:r>
              </a:p>
              <a:p>
                <a:pPr lvl="1"/>
                <a:r>
                  <a:rPr lang="en-US" dirty="0"/>
                  <a:t>The node stores its original arm configuration </a:t>
                </a:r>
                <a14:m>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𝑞</m:t>
                        </m:r>
                      </m:e>
                      <m:sub>
                        <m:r>
                          <a:rPr lang="en-US" i="1">
                            <a:latin typeface="Cambria Math" panose="02040503050406030204" pitchFamily="18" charset="0"/>
                            <a:ea typeface="Cambria Math" panose="02040503050406030204" pitchFamily="18" charset="0"/>
                          </a:rPr>
                          <m:t>𝑖</m:t>
                        </m:r>
                      </m:sub>
                    </m:sSub>
                  </m:oMath>
                </a14:m>
                <a:r>
                  <a:rPr lang="en-US" dirty="0"/>
                  <a:t>.</a:t>
                </a:r>
              </a:p>
              <a:p>
                <a:pPr lvl="1"/>
                <a:r>
                  <a:rPr lang="en-US" dirty="0"/>
                  <a:t>The agent estimates the necessary change to the configuration </a:t>
                </a:r>
                <a14:m>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𝑞</m:t>
                    </m:r>
                    <m:r>
                      <a:rPr lang="en-US" b="0" i="1" smtClean="0">
                        <a:latin typeface="Cambria Math" panose="02040503050406030204" pitchFamily="18" charset="0"/>
                        <a:ea typeface="Cambria Math" panose="02040503050406030204" pitchFamily="18" charset="0"/>
                      </a:rPr>
                      <m:t>= </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𝑐</m:t>
                        </m:r>
                        <m:r>
                          <a:rPr lang="en-US" b="0" i="1" smtClean="0">
                            <a:latin typeface="Cambria Math" panose="02040503050406030204" pitchFamily="18" charset="0"/>
                            <a:ea typeface="Cambria Math" panose="02040503050406030204" pitchFamily="18" charset="0"/>
                          </a:rPr>
                          <m:t> </m:t>
                        </m:r>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𝐽</m:t>
                            </m:r>
                          </m:e>
                        </m:acc>
                      </m:e>
                      <m:sup>
                        <m:r>
                          <a:rPr lang="en-US" i="1">
                            <a:latin typeface="Cambria Math" panose="02040503050406030204" pitchFamily="18" charset="0"/>
                            <a:ea typeface="Cambria Math" panose="02040503050406030204" pitchFamily="18" charset="0"/>
                          </a:rPr>
                          <m:t>+</m:t>
                        </m:r>
                      </m:sup>
                    </m:sSup>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𝑛</m:t>
                            </m:r>
                          </m:e>
                          <m:sub>
                            <m:r>
                              <a:rPr lang="en-US" i="1">
                                <a:latin typeface="Cambria Math" panose="02040503050406030204" pitchFamily="18" charset="0"/>
                                <a:ea typeface="Cambria Math" panose="02040503050406030204" pitchFamily="18" charset="0"/>
                              </a:rPr>
                              <m:t>𝑖</m:t>
                            </m:r>
                          </m:sub>
                        </m:sSub>
                      </m:e>
                    </m:d>
                  </m:oMath>
                </a14:m>
                <a:r>
                  <a:rPr lang="en-US" dirty="0"/>
                  <a:t>.</a:t>
                </a:r>
              </a:p>
              <a:p>
                <a:pPr lvl="1"/>
                <a:r>
                  <a:rPr lang="en-US" dirty="0"/>
                  <a:t>The agent moves to</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𝑞</m:t>
                        </m:r>
                      </m:e>
                      <m:sub>
                        <m:r>
                          <a:rPr lang="en-US" i="1">
                            <a:latin typeface="Cambria Math" panose="02040503050406030204" pitchFamily="18" charset="0"/>
                            <a:ea typeface="Cambria Math" panose="02040503050406030204" pitchFamily="18" charset="0"/>
                          </a:rPr>
                          <m:t>𝑖</m:t>
                        </m:r>
                      </m:sub>
                    </m:sSub>
                    <m:r>
                      <a:rPr lang="en-US" b="0" i="1" smtClean="0">
                        <a:latin typeface="Cambria Math" panose="02040503050406030204" pitchFamily="18" charset="0"/>
                        <a:ea typeface="Cambria Math" panose="02040503050406030204" pitchFamily="18" charset="0"/>
                      </a:rPr>
                      <m:t>+</m:t>
                    </m:r>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𝑞</m:t>
                    </m:r>
                  </m:oMath>
                </a14:m>
                <a:r>
                  <a:rPr lang="en-US" dirty="0"/>
                  <a:t> instead of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𝑞</m:t>
                        </m:r>
                      </m:e>
                      <m:sub>
                        <m:r>
                          <a:rPr lang="en-US" i="1">
                            <a:latin typeface="Cambria Math" panose="02040503050406030204" pitchFamily="18" charset="0"/>
                            <a:ea typeface="Cambria Math" panose="02040503050406030204" pitchFamily="18" charset="0"/>
                          </a:rPr>
                          <m:t>𝑖</m:t>
                        </m:r>
                      </m:sub>
                    </m:sSub>
                  </m:oMath>
                </a14:m>
                <a:r>
                  <a:rPr lang="en-US" dirty="0"/>
                  <a:t> during the trajectory.</a:t>
                </a:r>
              </a:p>
              <a:p>
                <a:pPr lvl="2"/>
                <a:r>
                  <a:rPr lang="en-US" dirty="0"/>
                  <a:t>The hand’s center is expected to be zero distance from the target’s at this configuration.</a:t>
                </a:r>
              </a:p>
            </p:txBody>
          </p:sp>
        </mc:Choice>
        <mc:Fallback xmlns="">
          <p:sp>
            <p:nvSpPr>
              <p:cNvPr id="3" name="Content Placeholder 2">
                <a:extLst>
                  <a:ext uri="{FF2B5EF4-FFF2-40B4-BE49-F238E27FC236}">
                    <a16:creationId xmlns:a16="http://schemas.microsoft.com/office/drawing/2014/main" id="{86790A8A-8BB3-499A-85E4-7C38A4CBE0C6}"/>
                  </a:ext>
                </a:extLst>
              </p:cNvPr>
              <p:cNvSpPr>
                <a:spLocks noGrp="1" noRot="1" noChangeAspect="1" noMove="1" noResize="1" noEditPoints="1" noAdjustHandles="1" noChangeArrowheads="1" noChangeShapeType="1" noTextEdit="1"/>
              </p:cNvSpPr>
              <p:nvPr>
                <p:ph idx="1"/>
              </p:nvPr>
            </p:nvSpPr>
            <p:spPr>
              <a:xfrm>
                <a:off x="468085" y="2005012"/>
                <a:ext cx="11304815" cy="4351338"/>
              </a:xfrm>
              <a:blipFill>
                <a:blip r:embed="rId3"/>
                <a:stretch>
                  <a:fillRect l="-971" t="-2101" r="-917" b="-280"/>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62D9E0B1-31E3-48BB-B1A7-CE8F62B4C6BC}"/>
              </a:ext>
            </a:extLst>
          </p:cNvPr>
          <p:cNvSpPr>
            <a:spLocks noGrp="1"/>
          </p:cNvSpPr>
          <p:nvPr>
            <p:ph type="sldNum" sz="quarter" idx="12"/>
          </p:nvPr>
        </p:nvSpPr>
        <p:spPr/>
        <p:txBody>
          <a:bodyPr/>
          <a:lstStyle/>
          <a:p>
            <a:fld id="{4B52E9B2-6106-45C5-BBFB-D8C51A6D14BC}" type="slidenum">
              <a:rPr lang="en-US" smtClean="0"/>
              <a:t>28</a:t>
            </a:fld>
            <a:endParaRPr lang="en-US" dirty="0"/>
          </a:p>
        </p:txBody>
      </p:sp>
    </p:spTree>
    <p:extLst>
      <p:ext uri="{BB962C8B-B14F-4D97-AF65-F5344CB8AC3E}">
        <p14:creationId xmlns:p14="http://schemas.microsoft.com/office/powerpoint/2010/main" val="11030843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B89AC-C189-4607-8760-E8755885ABE7}"/>
              </a:ext>
            </a:extLst>
          </p:cNvPr>
          <p:cNvSpPr>
            <a:spLocks noGrp="1"/>
          </p:cNvSpPr>
          <p:nvPr>
            <p:ph type="title"/>
          </p:nvPr>
        </p:nvSpPr>
        <p:spPr>
          <a:xfrm>
            <a:off x="188337" y="365125"/>
            <a:ext cx="10515600" cy="1325563"/>
          </a:xfrm>
        </p:spPr>
        <p:txBody>
          <a:bodyPr/>
          <a:lstStyle/>
          <a:p>
            <a:r>
              <a:rPr lang="en-US" dirty="0"/>
              <a:t>100% Reliable Reaching</a:t>
            </a:r>
          </a:p>
        </p:txBody>
      </p:sp>
      <p:sp>
        <p:nvSpPr>
          <p:cNvPr id="3" name="Content Placeholder 2">
            <a:extLst>
              <a:ext uri="{FF2B5EF4-FFF2-40B4-BE49-F238E27FC236}">
                <a16:creationId xmlns:a16="http://schemas.microsoft.com/office/drawing/2014/main" id="{9FC1FEA9-DA76-4CE0-86D0-6BCEB2ECC906}"/>
              </a:ext>
            </a:extLst>
          </p:cNvPr>
          <p:cNvSpPr>
            <a:spLocks noGrp="1"/>
          </p:cNvSpPr>
          <p:nvPr>
            <p:ph idx="1"/>
          </p:nvPr>
        </p:nvSpPr>
        <p:spPr>
          <a:xfrm>
            <a:off x="441381" y="1538075"/>
            <a:ext cx="10515600" cy="4351338"/>
          </a:xfrm>
        </p:spPr>
        <p:txBody>
          <a:bodyPr/>
          <a:lstStyle/>
          <a:p>
            <a:pPr marL="0" indent="0">
              <a:buNone/>
            </a:pPr>
            <a:r>
              <a:rPr lang="en-US" dirty="0"/>
              <a:t>The agent is now capable of</a:t>
            </a:r>
            <a:br>
              <a:rPr lang="en-US" dirty="0"/>
            </a:br>
            <a:r>
              <a:rPr lang="en-US" dirty="0"/>
              <a:t>causing observable (large) bumps </a:t>
            </a:r>
            <a:br>
              <a:rPr lang="en-US" dirty="0"/>
            </a:br>
            <a:r>
              <a:rPr lang="en-US" dirty="0"/>
              <a:t>with each reach attempt. These </a:t>
            </a:r>
            <a:br>
              <a:rPr lang="en-US" dirty="0"/>
            </a:br>
            <a:r>
              <a:rPr lang="en-US" dirty="0"/>
              <a:t>bump always occurred at the </a:t>
            </a:r>
            <a:br>
              <a:rPr lang="en-US" dirty="0"/>
            </a:br>
            <a:r>
              <a:rPr lang="en-US" dirty="0"/>
              <a:t>intended final node.</a:t>
            </a:r>
          </a:p>
        </p:txBody>
      </p:sp>
      <p:sp>
        <p:nvSpPr>
          <p:cNvPr id="4" name="Slide Number Placeholder 3">
            <a:extLst>
              <a:ext uri="{FF2B5EF4-FFF2-40B4-BE49-F238E27FC236}">
                <a16:creationId xmlns:a16="http://schemas.microsoft.com/office/drawing/2014/main" id="{938ADEAC-C276-4071-BEEF-C41F045A14D3}"/>
              </a:ext>
            </a:extLst>
          </p:cNvPr>
          <p:cNvSpPr>
            <a:spLocks noGrp="1"/>
          </p:cNvSpPr>
          <p:nvPr>
            <p:ph type="sldNum" sz="quarter" idx="12"/>
          </p:nvPr>
        </p:nvSpPr>
        <p:spPr/>
        <p:txBody>
          <a:bodyPr/>
          <a:lstStyle/>
          <a:p>
            <a:fld id="{4B52E9B2-6106-45C5-BBFB-D8C51A6D14BC}" type="slidenum">
              <a:rPr lang="en-US" smtClean="0"/>
              <a:t>29</a:t>
            </a:fld>
            <a:endParaRPr lang="en-US"/>
          </a:p>
        </p:txBody>
      </p:sp>
      <p:pic>
        <p:nvPicPr>
          <p:cNvPr id="7" name="Picture 6" descr="Chart, bar chart&#10;&#10;Description automatically generated">
            <a:extLst>
              <a:ext uri="{FF2B5EF4-FFF2-40B4-BE49-F238E27FC236}">
                <a16:creationId xmlns:a16="http://schemas.microsoft.com/office/drawing/2014/main" id="{B32BC24E-BCC6-4417-A82D-520993AF51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168" y="3669102"/>
            <a:ext cx="9891805" cy="3129040"/>
          </a:xfrm>
          <a:prstGeom prst="rect">
            <a:avLst/>
          </a:prstGeom>
        </p:spPr>
      </p:pic>
      <p:pic>
        <p:nvPicPr>
          <p:cNvPr id="8" name="Early Reach to Position 37">
            <a:hlinkClick r:id="" action="ppaction://media"/>
            <a:extLst>
              <a:ext uri="{FF2B5EF4-FFF2-40B4-BE49-F238E27FC236}">
                <a16:creationId xmlns:a16="http://schemas.microsoft.com/office/drawing/2014/main" id="{FF700727-E062-485D-B2F7-88FA49090EC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812285" y="122616"/>
            <a:ext cx="6379715" cy="3588590"/>
          </a:xfrm>
          <a:prstGeom prst="rect">
            <a:avLst/>
          </a:prstGeom>
        </p:spPr>
      </p:pic>
    </p:spTree>
    <p:extLst>
      <p:ext uri="{BB962C8B-B14F-4D97-AF65-F5344CB8AC3E}">
        <p14:creationId xmlns:p14="http://schemas.microsoft.com/office/powerpoint/2010/main" val="1328349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C303F-F118-41DE-B2D6-3095EB7FEB3B}"/>
              </a:ext>
            </a:extLst>
          </p:cNvPr>
          <p:cNvSpPr>
            <a:spLocks noGrp="1"/>
          </p:cNvSpPr>
          <p:nvPr>
            <p:ph type="title"/>
          </p:nvPr>
        </p:nvSpPr>
        <p:spPr/>
        <p:txBody>
          <a:bodyPr/>
          <a:lstStyle/>
          <a:p>
            <a:r>
              <a:rPr lang="en-US" dirty="0"/>
              <a:t>Why Is This Problem Important?</a:t>
            </a:r>
          </a:p>
        </p:txBody>
      </p:sp>
      <p:sp>
        <p:nvSpPr>
          <p:cNvPr id="3" name="Content Placeholder 2">
            <a:extLst>
              <a:ext uri="{FF2B5EF4-FFF2-40B4-BE49-F238E27FC236}">
                <a16:creationId xmlns:a16="http://schemas.microsoft.com/office/drawing/2014/main" id="{BBDEFAF0-D3A3-40BE-9F3D-6C46D5717653}"/>
              </a:ext>
            </a:extLst>
          </p:cNvPr>
          <p:cNvSpPr>
            <a:spLocks noGrp="1"/>
          </p:cNvSpPr>
          <p:nvPr>
            <p:ph idx="1"/>
          </p:nvPr>
        </p:nvSpPr>
        <p:spPr>
          <a:xfrm>
            <a:off x="632604" y="1825625"/>
            <a:ext cx="10788770" cy="4351338"/>
          </a:xfrm>
        </p:spPr>
        <p:txBody>
          <a:bodyPr>
            <a:normAutofit/>
          </a:bodyPr>
          <a:lstStyle/>
          <a:p>
            <a:r>
              <a:rPr lang="en-US" dirty="0"/>
              <a:t>Learning actions for purposefully reaching, grasping, and placing objects is foundational for an agent interacting with its world.</a:t>
            </a:r>
          </a:p>
          <a:p>
            <a:endParaRPr lang="en-US" dirty="0"/>
          </a:p>
          <a:p>
            <a:r>
              <a:rPr lang="en-US" dirty="0"/>
              <a:t>Solving this problem may provide insights into:</a:t>
            </a:r>
          </a:p>
          <a:p>
            <a:pPr lvl="1"/>
            <a:r>
              <a:rPr lang="en-US" dirty="0"/>
              <a:t>how to learn other actions from unguided experience;</a:t>
            </a:r>
          </a:p>
          <a:p>
            <a:pPr lvl="1"/>
            <a:r>
              <a:rPr lang="en-US" dirty="0"/>
              <a:t>human infant developmental learning;</a:t>
            </a:r>
          </a:p>
          <a:p>
            <a:pPr lvl="1"/>
            <a:r>
              <a:rPr lang="en-US" dirty="0"/>
              <a:t>other kinds of spatial knowledge.</a:t>
            </a:r>
          </a:p>
        </p:txBody>
      </p:sp>
      <p:sp>
        <p:nvSpPr>
          <p:cNvPr id="4" name="Slide Number Placeholder 3">
            <a:extLst>
              <a:ext uri="{FF2B5EF4-FFF2-40B4-BE49-F238E27FC236}">
                <a16:creationId xmlns:a16="http://schemas.microsoft.com/office/drawing/2014/main" id="{1181B9F1-BBB1-4B55-AA6F-18B4C4507849}"/>
              </a:ext>
            </a:extLst>
          </p:cNvPr>
          <p:cNvSpPr>
            <a:spLocks noGrp="1"/>
          </p:cNvSpPr>
          <p:nvPr>
            <p:ph type="sldNum" sz="quarter" idx="12"/>
          </p:nvPr>
        </p:nvSpPr>
        <p:spPr/>
        <p:txBody>
          <a:bodyPr/>
          <a:lstStyle/>
          <a:p>
            <a:fld id="{4B52E9B2-6106-45C5-BBFB-D8C51A6D14BC}" type="slidenum">
              <a:rPr lang="en-US" smtClean="0"/>
              <a:t>3</a:t>
            </a:fld>
            <a:endParaRPr lang="en-US"/>
          </a:p>
        </p:txBody>
      </p:sp>
    </p:spTree>
    <p:extLst>
      <p:ext uri="{BB962C8B-B14F-4D97-AF65-F5344CB8AC3E}">
        <p14:creationId xmlns:p14="http://schemas.microsoft.com/office/powerpoint/2010/main" val="8171680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C4C3A-EF16-4EEE-A502-4A00027FAE41}"/>
              </a:ext>
            </a:extLst>
          </p:cNvPr>
          <p:cNvSpPr>
            <a:spLocks noGrp="1"/>
          </p:cNvSpPr>
          <p:nvPr>
            <p:ph type="title"/>
          </p:nvPr>
        </p:nvSpPr>
        <p:spPr/>
        <p:txBody>
          <a:bodyPr/>
          <a:lstStyle/>
          <a:p>
            <a:r>
              <a:rPr lang="en-US" dirty="0"/>
              <a:t>Our Model of the Learned Reach Action Matches Infant Behavior</a:t>
            </a:r>
          </a:p>
        </p:txBody>
      </p:sp>
      <p:sp>
        <p:nvSpPr>
          <p:cNvPr id="3" name="Content Placeholder 2">
            <a:extLst>
              <a:ext uri="{FF2B5EF4-FFF2-40B4-BE49-F238E27FC236}">
                <a16:creationId xmlns:a16="http://schemas.microsoft.com/office/drawing/2014/main" id="{C48B485A-A0AD-4EC6-BE79-29508DA022DB}"/>
              </a:ext>
            </a:extLst>
          </p:cNvPr>
          <p:cNvSpPr>
            <a:spLocks noGrp="1"/>
          </p:cNvSpPr>
          <p:nvPr>
            <p:ph idx="1"/>
          </p:nvPr>
        </p:nvSpPr>
        <p:spPr>
          <a:xfrm>
            <a:off x="838199" y="1825625"/>
            <a:ext cx="9982201" cy="4351338"/>
          </a:xfrm>
        </p:spPr>
        <p:txBody>
          <a:bodyPr>
            <a:normAutofit/>
          </a:bodyPr>
          <a:lstStyle/>
          <a:p>
            <a:r>
              <a:rPr lang="en-US" dirty="0"/>
              <a:t>Reach trajectories are sequences of jerky </a:t>
            </a:r>
            <a:r>
              <a:rPr lang="en-US" dirty="0" err="1"/>
              <a:t>submotions</a:t>
            </a:r>
            <a:r>
              <a:rPr lang="en-US" dirty="0"/>
              <a:t>.</a:t>
            </a:r>
          </a:p>
          <a:p>
            <a:pPr lvl="1"/>
            <a:r>
              <a:rPr lang="en-US" dirty="0"/>
              <a:t>(von </a:t>
            </a:r>
            <a:r>
              <a:rPr lang="en-US" dirty="0" err="1"/>
              <a:t>Hofsten</a:t>
            </a:r>
            <a:r>
              <a:rPr lang="en-US" dirty="0"/>
              <a:t>, 1991), (</a:t>
            </a:r>
            <a:r>
              <a:rPr lang="en-US" dirty="0" err="1"/>
              <a:t>Thelen</a:t>
            </a:r>
            <a:r>
              <a:rPr lang="en-US" dirty="0"/>
              <a:t> et al., 1993), (Berthier, 2011) </a:t>
            </a:r>
          </a:p>
          <a:p>
            <a:pPr lvl="1"/>
            <a:endParaRPr lang="en-US" dirty="0"/>
          </a:p>
          <a:p>
            <a:r>
              <a:rPr lang="en-US" dirty="0"/>
              <a:t>Reaches do not require current vision of the hand.</a:t>
            </a:r>
          </a:p>
          <a:p>
            <a:pPr lvl="1"/>
            <a:r>
              <a:rPr lang="en-US" dirty="0"/>
              <a:t>Before Clifton et al. (1993) the consensus was that infant reaches use visual </a:t>
            </a:r>
            <a:r>
              <a:rPr lang="en-US" dirty="0" err="1"/>
              <a:t>servoing</a:t>
            </a:r>
            <a:r>
              <a:rPr lang="en-US" dirty="0"/>
              <a:t> (Piaget, 1952).</a:t>
            </a:r>
          </a:p>
          <a:p>
            <a:pPr lvl="1"/>
            <a:r>
              <a:rPr lang="en-US" dirty="0"/>
              <a:t>Clifton et al. studied infant reaches without current vision of the hand.</a:t>
            </a:r>
          </a:p>
          <a:p>
            <a:pPr lvl="2"/>
            <a:r>
              <a:rPr lang="en-US" dirty="0"/>
              <a:t>Reaches for lit objects in the dark are equally successful (Clifton et al., 1993). </a:t>
            </a:r>
          </a:p>
          <a:p>
            <a:pPr lvl="2"/>
            <a:r>
              <a:rPr lang="en-US" dirty="0"/>
              <a:t>Reaches for lit objects in the dark use the same kinematics (Clifton et al., 1994).</a:t>
            </a:r>
          </a:p>
          <a:p>
            <a:pPr lvl="1"/>
            <a:r>
              <a:rPr lang="en-US" dirty="0"/>
              <a:t>In our model, reaches are planned using current vision of the object but only stored images of the hand.</a:t>
            </a:r>
          </a:p>
        </p:txBody>
      </p:sp>
      <p:sp>
        <p:nvSpPr>
          <p:cNvPr id="5" name="Slide Number Placeholder 4">
            <a:extLst>
              <a:ext uri="{FF2B5EF4-FFF2-40B4-BE49-F238E27FC236}">
                <a16:creationId xmlns:a16="http://schemas.microsoft.com/office/drawing/2014/main" id="{61E0F5D6-65C0-4161-B711-C3005B897D45}"/>
              </a:ext>
            </a:extLst>
          </p:cNvPr>
          <p:cNvSpPr>
            <a:spLocks noGrp="1"/>
          </p:cNvSpPr>
          <p:nvPr>
            <p:ph type="sldNum" sz="quarter" idx="12"/>
          </p:nvPr>
        </p:nvSpPr>
        <p:spPr/>
        <p:txBody>
          <a:bodyPr/>
          <a:lstStyle/>
          <a:p>
            <a:fld id="{4B52E9B2-6106-45C5-BBFB-D8C51A6D14BC}" type="slidenum">
              <a:rPr lang="en-US" smtClean="0"/>
              <a:t>30</a:t>
            </a:fld>
            <a:endParaRPr lang="en-US"/>
          </a:p>
        </p:txBody>
      </p:sp>
    </p:spTree>
    <p:extLst>
      <p:ext uri="{BB962C8B-B14F-4D97-AF65-F5344CB8AC3E}">
        <p14:creationId xmlns:p14="http://schemas.microsoft.com/office/powerpoint/2010/main" val="35698366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71986F5-E633-40FB-ADBE-83396E343736}"/>
              </a:ext>
            </a:extLst>
          </p:cNvPr>
          <p:cNvSpPr>
            <a:spLocks noGrp="1"/>
          </p:cNvSpPr>
          <p:nvPr>
            <p:ph type="title"/>
          </p:nvPr>
        </p:nvSpPr>
        <p:spPr/>
        <p:txBody>
          <a:bodyPr/>
          <a:lstStyle/>
          <a:p>
            <a:r>
              <a:rPr lang="en-US" dirty="0"/>
              <a:t>Learning to Grasp</a:t>
            </a:r>
          </a:p>
        </p:txBody>
      </p:sp>
      <p:sp>
        <p:nvSpPr>
          <p:cNvPr id="6" name="Text Placeholder 5">
            <a:extLst>
              <a:ext uri="{FF2B5EF4-FFF2-40B4-BE49-F238E27FC236}">
                <a16:creationId xmlns:a16="http://schemas.microsoft.com/office/drawing/2014/main" id="{CA87436B-21D5-459D-A378-E78EF3DAA90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B147AD2-533F-492E-929F-B3AE65F46F6A}"/>
              </a:ext>
            </a:extLst>
          </p:cNvPr>
          <p:cNvSpPr>
            <a:spLocks noGrp="1"/>
          </p:cNvSpPr>
          <p:nvPr>
            <p:ph type="sldNum" sz="quarter" idx="12"/>
          </p:nvPr>
        </p:nvSpPr>
        <p:spPr/>
        <p:txBody>
          <a:bodyPr/>
          <a:lstStyle/>
          <a:p>
            <a:fld id="{4B52E9B2-6106-45C5-BBFB-D8C51A6D14BC}" type="slidenum">
              <a:rPr lang="en-US" smtClean="0"/>
              <a:t>31</a:t>
            </a:fld>
            <a:endParaRPr lang="en-US"/>
          </a:p>
        </p:txBody>
      </p:sp>
    </p:spTree>
    <p:extLst>
      <p:ext uri="{BB962C8B-B14F-4D97-AF65-F5344CB8AC3E}">
        <p14:creationId xmlns:p14="http://schemas.microsoft.com/office/powerpoint/2010/main" val="35651392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CABF1-568A-4D7C-83CE-F24897748807}"/>
              </a:ext>
            </a:extLst>
          </p:cNvPr>
          <p:cNvSpPr>
            <a:spLocks noGrp="1"/>
          </p:cNvSpPr>
          <p:nvPr>
            <p:ph type="title"/>
          </p:nvPr>
        </p:nvSpPr>
        <p:spPr/>
        <p:txBody>
          <a:bodyPr/>
          <a:lstStyle/>
          <a:p>
            <a:r>
              <a:rPr lang="en-US" dirty="0"/>
              <a:t>The Challenge of Observing Accidental Grasps</a:t>
            </a:r>
          </a:p>
        </p:txBody>
      </p:sp>
      <p:sp>
        <p:nvSpPr>
          <p:cNvPr id="3" name="Content Placeholder 2">
            <a:extLst>
              <a:ext uri="{FF2B5EF4-FFF2-40B4-BE49-F238E27FC236}">
                <a16:creationId xmlns:a16="http://schemas.microsoft.com/office/drawing/2014/main" id="{5FB50505-F41F-4BF9-8A40-251F77EBB8E4}"/>
              </a:ext>
            </a:extLst>
          </p:cNvPr>
          <p:cNvSpPr>
            <a:spLocks noGrp="1"/>
          </p:cNvSpPr>
          <p:nvPr>
            <p:ph idx="1"/>
          </p:nvPr>
        </p:nvSpPr>
        <p:spPr/>
        <p:txBody>
          <a:bodyPr>
            <a:normAutofit/>
          </a:bodyPr>
          <a:lstStyle/>
          <a:p>
            <a:r>
              <a:rPr lang="en-US" dirty="0"/>
              <a:t>The usual result of a reach is a bump (100% reliable).</a:t>
            </a:r>
          </a:p>
          <a:p>
            <a:pPr lvl="1"/>
            <a:r>
              <a:rPr lang="en-US" dirty="0"/>
              <a:t>The unusual result is an accidental grasp.</a:t>
            </a:r>
          </a:p>
          <a:p>
            <a:endParaRPr lang="en-US" dirty="0"/>
          </a:p>
          <a:p>
            <a:r>
              <a:rPr lang="en-US" dirty="0"/>
              <a:t>An accidental grasp requires two low-probability events:</a:t>
            </a:r>
          </a:p>
          <a:p>
            <a:pPr lvl="1"/>
            <a:r>
              <a:rPr lang="en-US" dirty="0"/>
              <a:t>The grippers must surround the object during the trajectory.</a:t>
            </a:r>
          </a:p>
          <a:p>
            <a:pPr lvl="1"/>
            <a:r>
              <a:rPr lang="en-US" dirty="0"/>
              <a:t>The grippers must be closed at the correct time to firmly grip the object.</a:t>
            </a:r>
          </a:p>
          <a:p>
            <a:pPr lvl="1"/>
            <a:endParaRPr lang="en-US" dirty="0"/>
          </a:p>
          <a:p>
            <a:r>
              <a:rPr lang="en-US" dirty="0"/>
              <a:t>The agent must observe multiple grasp examples to begin learning.</a:t>
            </a:r>
          </a:p>
          <a:p>
            <a:pPr lvl="1"/>
            <a:r>
              <a:rPr lang="en-US" dirty="0"/>
              <a:t>The co-occurrence of these events by chance is prohibitively rare.</a:t>
            </a:r>
          </a:p>
          <a:p>
            <a:pPr lvl="1"/>
            <a:endParaRPr lang="en-US" dirty="0"/>
          </a:p>
        </p:txBody>
      </p:sp>
      <p:sp>
        <p:nvSpPr>
          <p:cNvPr id="4" name="Slide Number Placeholder 3">
            <a:extLst>
              <a:ext uri="{FF2B5EF4-FFF2-40B4-BE49-F238E27FC236}">
                <a16:creationId xmlns:a16="http://schemas.microsoft.com/office/drawing/2014/main" id="{85004FB0-40B0-41D5-BF5A-B66AA5565CE7}"/>
              </a:ext>
            </a:extLst>
          </p:cNvPr>
          <p:cNvSpPr>
            <a:spLocks noGrp="1"/>
          </p:cNvSpPr>
          <p:nvPr>
            <p:ph type="sldNum" sz="quarter" idx="12"/>
          </p:nvPr>
        </p:nvSpPr>
        <p:spPr/>
        <p:txBody>
          <a:bodyPr/>
          <a:lstStyle/>
          <a:p>
            <a:fld id="{4B52E9B2-6106-45C5-BBFB-D8C51A6D14BC}" type="slidenum">
              <a:rPr lang="en-US" smtClean="0"/>
              <a:t>32</a:t>
            </a:fld>
            <a:endParaRPr lang="en-US"/>
          </a:p>
        </p:txBody>
      </p:sp>
      <p:sp>
        <p:nvSpPr>
          <p:cNvPr id="6" name="Content Placeholder 2">
            <a:extLst>
              <a:ext uri="{FF2B5EF4-FFF2-40B4-BE49-F238E27FC236}">
                <a16:creationId xmlns:a16="http://schemas.microsoft.com/office/drawing/2014/main" id="{5282A7B3-4299-40D0-8A2E-A01D43C0E466}"/>
              </a:ext>
            </a:extLst>
          </p:cNvPr>
          <p:cNvSpPr txBox="1">
            <a:spLocks/>
          </p:cNvSpPr>
          <p:nvPr/>
        </p:nvSpPr>
        <p:spPr>
          <a:xfrm>
            <a:off x="838199" y="1825625"/>
            <a:ext cx="1062445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7344554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635AE-C3EC-4410-A661-BC9193F47E7F}"/>
              </a:ext>
            </a:extLst>
          </p:cNvPr>
          <p:cNvSpPr>
            <a:spLocks noGrp="1"/>
          </p:cNvSpPr>
          <p:nvPr>
            <p:ph type="title"/>
          </p:nvPr>
        </p:nvSpPr>
        <p:spPr>
          <a:xfrm>
            <a:off x="838200" y="152176"/>
            <a:ext cx="10515600" cy="1325563"/>
          </a:xfrm>
        </p:spPr>
        <p:txBody>
          <a:bodyPr/>
          <a:lstStyle/>
          <a:p>
            <a:r>
              <a:rPr lang="en-US" dirty="0"/>
              <a:t>The Palmar Reflex</a:t>
            </a:r>
          </a:p>
        </p:txBody>
      </p:sp>
      <p:pic>
        <p:nvPicPr>
          <p:cNvPr id="4" name="video-1573263935">
            <a:hlinkClick r:id="" action="ppaction://media"/>
            <a:extLst>
              <a:ext uri="{FF2B5EF4-FFF2-40B4-BE49-F238E27FC236}">
                <a16:creationId xmlns:a16="http://schemas.microsoft.com/office/drawing/2014/main" id="{8C2A877C-AC96-4DF1-8551-903EB1CAB07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353425" y="1"/>
            <a:ext cx="3838575" cy="6858000"/>
          </a:xfrm>
        </p:spPr>
      </p:pic>
      <p:sp>
        <p:nvSpPr>
          <p:cNvPr id="3" name="Slide Number Placeholder 2">
            <a:extLst>
              <a:ext uri="{FF2B5EF4-FFF2-40B4-BE49-F238E27FC236}">
                <a16:creationId xmlns:a16="http://schemas.microsoft.com/office/drawing/2014/main" id="{091E8783-2499-487C-9014-FB2C38811291}"/>
              </a:ext>
            </a:extLst>
          </p:cNvPr>
          <p:cNvSpPr>
            <a:spLocks noGrp="1"/>
          </p:cNvSpPr>
          <p:nvPr>
            <p:ph type="sldNum" sz="quarter" idx="12"/>
          </p:nvPr>
        </p:nvSpPr>
        <p:spPr/>
        <p:txBody>
          <a:bodyPr/>
          <a:lstStyle/>
          <a:p>
            <a:fld id="{4B52E9B2-6106-45C5-BBFB-D8C51A6D14BC}" type="slidenum">
              <a:rPr lang="en-US" smtClean="0"/>
              <a:t>33</a:t>
            </a:fld>
            <a:endParaRPr lang="en-US"/>
          </a:p>
        </p:txBody>
      </p:sp>
      <p:pic>
        <p:nvPicPr>
          <p:cNvPr id="2052" name="Picture 4">
            <a:extLst>
              <a:ext uri="{FF2B5EF4-FFF2-40B4-BE49-F238E27FC236}">
                <a16:creationId xmlns:a16="http://schemas.microsoft.com/office/drawing/2014/main" id="{A39E6200-84FA-4394-920C-0FCC1DEE922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422" r="17349"/>
          <a:stretch/>
        </p:blipFill>
        <p:spPr bwMode="auto">
          <a:xfrm>
            <a:off x="5178407" y="3104542"/>
            <a:ext cx="3174521" cy="338833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7390309-633A-4383-ABF1-3B6F93E50E69}"/>
              </a:ext>
            </a:extLst>
          </p:cNvPr>
          <p:cNvSpPr txBox="1"/>
          <p:nvPr/>
        </p:nvSpPr>
        <p:spPr>
          <a:xfrm>
            <a:off x="1007853" y="6492875"/>
            <a:ext cx="7434532" cy="646331"/>
          </a:xfrm>
          <a:prstGeom prst="rect">
            <a:avLst/>
          </a:prstGeom>
          <a:noFill/>
        </p:spPr>
        <p:txBody>
          <a:bodyPr wrap="square">
            <a:spAutoFit/>
          </a:bodyPr>
          <a:lstStyle/>
          <a:p>
            <a:r>
              <a:rPr lang="en-US" dirty="0"/>
              <a:t>Image source: </a:t>
            </a:r>
            <a:r>
              <a:rPr lang="en-US" dirty="0">
                <a:hlinkClick r:id="rId6"/>
              </a:rPr>
              <a:t>https://nashvilleparent.com/8-infant-reflexes-baby-s-born-with</a:t>
            </a:r>
            <a:r>
              <a:rPr lang="en-US" dirty="0"/>
              <a:t> </a:t>
            </a:r>
          </a:p>
          <a:p>
            <a:endParaRPr lang="en-US" dirty="0"/>
          </a:p>
        </p:txBody>
      </p:sp>
      <p:sp>
        <p:nvSpPr>
          <p:cNvPr id="8" name="Content Placeholder 2">
            <a:extLst>
              <a:ext uri="{FF2B5EF4-FFF2-40B4-BE49-F238E27FC236}">
                <a16:creationId xmlns:a16="http://schemas.microsoft.com/office/drawing/2014/main" id="{8897BDF8-F57C-4251-ADA6-1F9193C4DD67}"/>
              </a:ext>
            </a:extLst>
          </p:cNvPr>
          <p:cNvSpPr txBox="1">
            <a:spLocks/>
          </p:cNvSpPr>
          <p:nvPr/>
        </p:nvSpPr>
        <p:spPr>
          <a:xfrm>
            <a:off x="152398" y="1405734"/>
            <a:ext cx="7135587" cy="514746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 human infants, the Palmar reflex causes the hand to close around an object pressed into the palm (</a:t>
            </a:r>
            <a:r>
              <a:rPr lang="en-US" dirty="0" err="1"/>
              <a:t>Futagi</a:t>
            </a:r>
            <a:r>
              <a:rPr lang="en-US" dirty="0"/>
              <a:t> et al., 2012).</a:t>
            </a:r>
          </a:p>
          <a:p>
            <a:endParaRPr lang="en-US" dirty="0"/>
          </a:p>
          <a:p>
            <a:r>
              <a:rPr lang="en-US" dirty="0"/>
              <a:t>We simulate the Palmar reflex</a:t>
            </a:r>
            <a:br>
              <a:rPr lang="en-US" dirty="0"/>
            </a:br>
            <a:r>
              <a:rPr lang="en-US" dirty="0"/>
              <a:t>with a break-beam sensor.</a:t>
            </a:r>
          </a:p>
          <a:p>
            <a:endParaRPr lang="en-US" dirty="0"/>
          </a:p>
          <a:p>
            <a:r>
              <a:rPr lang="en-US" dirty="0"/>
              <a:t>Closing the grippers is caused</a:t>
            </a:r>
            <a:br>
              <a:rPr lang="en-US" dirty="0"/>
            </a:br>
            <a:r>
              <a:rPr lang="en-US" dirty="0"/>
              <a:t>reflexively instead of by chance.</a:t>
            </a:r>
          </a:p>
          <a:p>
            <a:endParaRPr lang="en-US" dirty="0"/>
          </a:p>
          <a:p>
            <a:r>
              <a:rPr lang="en-US" dirty="0"/>
              <a:t>Observing accidental grasps</a:t>
            </a:r>
            <a:br>
              <a:rPr lang="en-US" dirty="0"/>
            </a:br>
            <a:r>
              <a:rPr lang="en-US" dirty="0"/>
              <a:t>is now tractable.</a:t>
            </a:r>
          </a:p>
          <a:p>
            <a:endParaRPr lang="en-US" dirty="0"/>
          </a:p>
          <a:p>
            <a:endParaRPr lang="en-US" dirty="0"/>
          </a:p>
        </p:txBody>
      </p:sp>
    </p:spTree>
    <p:extLst>
      <p:ext uri="{BB962C8B-B14F-4D97-AF65-F5344CB8AC3E}">
        <p14:creationId xmlns:p14="http://schemas.microsoft.com/office/powerpoint/2010/main" val="2083350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CABF1-568A-4D7C-83CE-F24897748807}"/>
              </a:ext>
            </a:extLst>
          </p:cNvPr>
          <p:cNvSpPr>
            <a:spLocks noGrp="1"/>
          </p:cNvSpPr>
          <p:nvPr>
            <p:ph type="title"/>
          </p:nvPr>
        </p:nvSpPr>
        <p:spPr/>
        <p:txBody>
          <a:bodyPr/>
          <a:lstStyle/>
          <a:p>
            <a:r>
              <a:rPr lang="en-US" dirty="0"/>
              <a:t>The Gripper should be Fully Open </a:t>
            </a:r>
            <a:br>
              <a:rPr lang="en-US" dirty="0"/>
            </a:br>
            <a:r>
              <a:rPr lang="en-US" dirty="0"/>
              <a:t>during the Grasp Approach</a:t>
            </a:r>
          </a:p>
        </p:txBody>
      </p:sp>
      <p:sp>
        <p:nvSpPr>
          <p:cNvPr id="3" name="Content Placeholder 2">
            <a:extLst>
              <a:ext uri="{FF2B5EF4-FFF2-40B4-BE49-F238E27FC236}">
                <a16:creationId xmlns:a16="http://schemas.microsoft.com/office/drawing/2014/main" id="{5FB50505-F41F-4BF9-8A40-251F77EBB8E4}"/>
              </a:ext>
            </a:extLst>
          </p:cNvPr>
          <p:cNvSpPr>
            <a:spLocks noGrp="1"/>
          </p:cNvSpPr>
          <p:nvPr>
            <p:ph idx="1"/>
          </p:nvPr>
        </p:nvSpPr>
        <p:spPr/>
        <p:txBody>
          <a:bodyPr/>
          <a:lstStyle/>
          <a:p>
            <a:r>
              <a:rPr lang="en-US" dirty="0"/>
              <a:t>Open grippers allow the Palmar reflex to be activated more often.</a:t>
            </a:r>
          </a:p>
        </p:txBody>
      </p:sp>
      <p:sp>
        <p:nvSpPr>
          <p:cNvPr id="4" name="Slide Number Placeholder 3">
            <a:extLst>
              <a:ext uri="{FF2B5EF4-FFF2-40B4-BE49-F238E27FC236}">
                <a16:creationId xmlns:a16="http://schemas.microsoft.com/office/drawing/2014/main" id="{85004FB0-40B0-41D5-BF5A-B66AA5565CE7}"/>
              </a:ext>
            </a:extLst>
          </p:cNvPr>
          <p:cNvSpPr>
            <a:spLocks noGrp="1"/>
          </p:cNvSpPr>
          <p:nvPr>
            <p:ph type="sldNum" sz="quarter" idx="12"/>
          </p:nvPr>
        </p:nvSpPr>
        <p:spPr/>
        <p:txBody>
          <a:bodyPr/>
          <a:lstStyle/>
          <a:p>
            <a:fld id="{4B52E9B2-6106-45C5-BBFB-D8C51A6D14BC}" type="slidenum">
              <a:rPr lang="en-US" smtClean="0"/>
              <a:t>34</a:t>
            </a:fld>
            <a:endParaRPr lang="en-US"/>
          </a:p>
        </p:txBody>
      </p:sp>
      <p:sp>
        <p:nvSpPr>
          <p:cNvPr id="5" name="Star: 5 Points 4">
            <a:extLst>
              <a:ext uri="{FF2B5EF4-FFF2-40B4-BE49-F238E27FC236}">
                <a16:creationId xmlns:a16="http://schemas.microsoft.com/office/drawing/2014/main" id="{3854316D-0544-4037-8B8D-04378B3D12A7}"/>
              </a:ext>
            </a:extLst>
          </p:cNvPr>
          <p:cNvSpPr/>
          <p:nvPr/>
        </p:nvSpPr>
        <p:spPr>
          <a:xfrm>
            <a:off x="638355" y="4675517"/>
            <a:ext cx="1380226" cy="1201947"/>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Chart, bar chart&#10;&#10;Description automatically generated">
            <a:extLst>
              <a:ext uri="{FF2B5EF4-FFF2-40B4-BE49-F238E27FC236}">
                <a16:creationId xmlns:a16="http://schemas.microsoft.com/office/drawing/2014/main" id="{D6D2A18F-5DE4-43BF-916E-08D3D5C7F1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93049"/>
            <a:ext cx="12192000" cy="3683914"/>
          </a:xfrm>
          <a:prstGeom prst="rect">
            <a:avLst/>
          </a:prstGeom>
        </p:spPr>
      </p:pic>
    </p:spTree>
    <p:extLst>
      <p:ext uri="{BB962C8B-B14F-4D97-AF65-F5344CB8AC3E}">
        <p14:creationId xmlns:p14="http://schemas.microsoft.com/office/powerpoint/2010/main" val="39110204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CABF1-568A-4D7C-83CE-F24897748807}"/>
              </a:ext>
            </a:extLst>
          </p:cNvPr>
          <p:cNvSpPr>
            <a:spLocks noGrp="1"/>
          </p:cNvSpPr>
          <p:nvPr>
            <p:ph type="title"/>
          </p:nvPr>
        </p:nvSpPr>
        <p:spPr/>
        <p:txBody>
          <a:bodyPr/>
          <a:lstStyle/>
          <a:p>
            <a:r>
              <a:rPr lang="en-US" dirty="0"/>
              <a:t>The Approach and Hand Orientation should be Perpendicular to the Target Major Axis</a:t>
            </a:r>
          </a:p>
        </p:txBody>
      </p:sp>
      <p:sp>
        <p:nvSpPr>
          <p:cNvPr id="3" name="Content Placeholder 2">
            <a:extLst>
              <a:ext uri="{FF2B5EF4-FFF2-40B4-BE49-F238E27FC236}">
                <a16:creationId xmlns:a16="http://schemas.microsoft.com/office/drawing/2014/main" id="{5FB50505-F41F-4BF9-8A40-251F77EBB8E4}"/>
              </a:ext>
            </a:extLst>
          </p:cNvPr>
          <p:cNvSpPr>
            <a:spLocks noGrp="1"/>
          </p:cNvSpPr>
          <p:nvPr>
            <p:ph idx="1"/>
          </p:nvPr>
        </p:nvSpPr>
        <p:spPr/>
        <p:txBody>
          <a:bodyPr/>
          <a:lstStyle/>
          <a:p>
            <a:endParaRPr lang="en-US" dirty="0"/>
          </a:p>
          <a:p>
            <a:pPr lvl="1"/>
            <a:endParaRPr lang="en-US" dirty="0"/>
          </a:p>
        </p:txBody>
      </p:sp>
      <p:sp>
        <p:nvSpPr>
          <p:cNvPr id="4" name="Slide Number Placeholder 3">
            <a:extLst>
              <a:ext uri="{FF2B5EF4-FFF2-40B4-BE49-F238E27FC236}">
                <a16:creationId xmlns:a16="http://schemas.microsoft.com/office/drawing/2014/main" id="{85004FB0-40B0-41D5-BF5A-B66AA5565CE7}"/>
              </a:ext>
            </a:extLst>
          </p:cNvPr>
          <p:cNvSpPr>
            <a:spLocks noGrp="1"/>
          </p:cNvSpPr>
          <p:nvPr>
            <p:ph type="sldNum" sz="quarter" idx="12"/>
          </p:nvPr>
        </p:nvSpPr>
        <p:spPr/>
        <p:txBody>
          <a:bodyPr/>
          <a:lstStyle/>
          <a:p>
            <a:fld id="{4B52E9B2-6106-45C5-BBFB-D8C51A6D14BC}" type="slidenum">
              <a:rPr lang="en-US" smtClean="0"/>
              <a:t>35</a:t>
            </a:fld>
            <a:endParaRPr lang="en-US" dirty="0"/>
          </a:p>
        </p:txBody>
      </p:sp>
      <p:pic>
        <p:nvPicPr>
          <p:cNvPr id="7" name="Picture 6" descr="Chart&#10;&#10;Description automatically generated">
            <a:extLst>
              <a:ext uri="{FF2B5EF4-FFF2-40B4-BE49-F238E27FC236}">
                <a16:creationId xmlns:a16="http://schemas.microsoft.com/office/drawing/2014/main" id="{5FBA8504-E6AA-4919-88DC-384AF5057689}"/>
              </a:ext>
            </a:extLst>
          </p:cNvPr>
          <p:cNvPicPr>
            <a:picLocks noChangeAspect="1"/>
          </p:cNvPicPr>
          <p:nvPr/>
        </p:nvPicPr>
        <p:blipFill rotWithShape="1">
          <a:blip r:embed="rId2">
            <a:extLst>
              <a:ext uri="{28A0092B-C50C-407E-A947-70E740481C1C}">
                <a14:useLocalDpi xmlns:a14="http://schemas.microsoft.com/office/drawing/2010/main" val="0"/>
              </a:ext>
            </a:extLst>
          </a:blip>
          <a:srcRect b="16301"/>
          <a:stretch/>
        </p:blipFill>
        <p:spPr>
          <a:xfrm>
            <a:off x="58203" y="2029640"/>
            <a:ext cx="12095949" cy="3233601"/>
          </a:xfrm>
          <a:prstGeom prst="rect">
            <a:avLst/>
          </a:prstGeom>
        </p:spPr>
      </p:pic>
      <p:sp>
        <p:nvSpPr>
          <p:cNvPr id="8" name="Content Placeholder 2">
            <a:extLst>
              <a:ext uri="{FF2B5EF4-FFF2-40B4-BE49-F238E27FC236}">
                <a16:creationId xmlns:a16="http://schemas.microsoft.com/office/drawing/2014/main" id="{F3AAEE45-384C-4C78-B6AC-560D3B161795}"/>
              </a:ext>
            </a:extLst>
          </p:cNvPr>
          <p:cNvSpPr txBox="1">
            <a:spLocks/>
          </p:cNvSpPr>
          <p:nvPr/>
        </p:nvSpPr>
        <p:spPr>
          <a:xfrm>
            <a:off x="663320" y="5382983"/>
            <a:ext cx="10885714" cy="42774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The agent uses two local Jacobian adjustments to create a final pose and a </a:t>
            </a:r>
            <a:r>
              <a:rPr lang="en-US" dirty="0" err="1"/>
              <a:t>preshaping</a:t>
            </a:r>
            <a:r>
              <a:rPr lang="en-US" dirty="0"/>
              <a:t> pose based on the most perpendicular final node candidate.</a:t>
            </a:r>
          </a:p>
          <a:p>
            <a:pPr lvl="1"/>
            <a:endParaRPr lang="en-US" dirty="0"/>
          </a:p>
        </p:txBody>
      </p:sp>
    </p:spTree>
    <p:extLst>
      <p:ext uri="{BB962C8B-B14F-4D97-AF65-F5344CB8AC3E}">
        <p14:creationId xmlns:p14="http://schemas.microsoft.com/office/powerpoint/2010/main" val="6999453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CABF1-568A-4D7C-83CE-F24897748807}"/>
              </a:ext>
            </a:extLst>
          </p:cNvPr>
          <p:cNvSpPr>
            <a:spLocks noGrp="1"/>
          </p:cNvSpPr>
          <p:nvPr>
            <p:ph type="title"/>
          </p:nvPr>
        </p:nvSpPr>
        <p:spPr/>
        <p:txBody>
          <a:bodyPr/>
          <a:lstStyle/>
          <a:p>
            <a:r>
              <a:rPr lang="en-US" dirty="0"/>
              <a:t>Additional Improvements to Grasp Reliability</a:t>
            </a:r>
          </a:p>
        </p:txBody>
      </p:sp>
      <p:sp>
        <p:nvSpPr>
          <p:cNvPr id="3" name="Content Placeholder 2">
            <a:extLst>
              <a:ext uri="{FF2B5EF4-FFF2-40B4-BE49-F238E27FC236}">
                <a16:creationId xmlns:a16="http://schemas.microsoft.com/office/drawing/2014/main" id="{5FB50505-F41F-4BF9-8A40-251F77EBB8E4}"/>
              </a:ext>
            </a:extLst>
          </p:cNvPr>
          <p:cNvSpPr>
            <a:spLocks noGrp="1"/>
          </p:cNvSpPr>
          <p:nvPr>
            <p:ph idx="1"/>
          </p:nvPr>
        </p:nvSpPr>
        <p:spPr>
          <a:xfrm>
            <a:off x="838200" y="1482725"/>
            <a:ext cx="11076214" cy="4351338"/>
          </a:xfrm>
        </p:spPr>
        <p:txBody>
          <a:bodyPr/>
          <a:lstStyle/>
          <a:p>
            <a:r>
              <a:rPr lang="en-US" dirty="0"/>
              <a:t>The w2 joint should be set to orient the hand to surround the object.</a:t>
            </a:r>
          </a:p>
          <a:p>
            <a:r>
              <a:rPr lang="en-US" dirty="0"/>
              <a:t>The displacement of the final node from the target should be</a:t>
            </a:r>
            <a:br>
              <a:rPr lang="en-US" dirty="0"/>
            </a:br>
            <a:r>
              <a:rPr lang="en-US" dirty="0"/>
              <a:t>well-aligned with the orientation of the hand before adjustment.</a:t>
            </a:r>
          </a:p>
          <a:p>
            <a:endParaRPr lang="en-US" dirty="0"/>
          </a:p>
          <a:p>
            <a:endParaRPr lang="en-US" dirty="0"/>
          </a:p>
          <a:p>
            <a:r>
              <a:rPr lang="en-US" dirty="0"/>
              <a:t>TODO: Add results here</a:t>
            </a:r>
          </a:p>
        </p:txBody>
      </p:sp>
      <p:sp>
        <p:nvSpPr>
          <p:cNvPr id="4" name="Slide Number Placeholder 3">
            <a:extLst>
              <a:ext uri="{FF2B5EF4-FFF2-40B4-BE49-F238E27FC236}">
                <a16:creationId xmlns:a16="http://schemas.microsoft.com/office/drawing/2014/main" id="{85004FB0-40B0-41D5-BF5A-B66AA5565CE7}"/>
              </a:ext>
            </a:extLst>
          </p:cNvPr>
          <p:cNvSpPr>
            <a:spLocks noGrp="1"/>
          </p:cNvSpPr>
          <p:nvPr>
            <p:ph type="sldNum" sz="quarter" idx="12"/>
          </p:nvPr>
        </p:nvSpPr>
        <p:spPr/>
        <p:txBody>
          <a:bodyPr/>
          <a:lstStyle/>
          <a:p>
            <a:fld id="{4B52E9B2-6106-45C5-BBFB-D8C51A6D14BC}" type="slidenum">
              <a:rPr lang="en-US" smtClean="0"/>
              <a:t>36</a:t>
            </a:fld>
            <a:endParaRPr lang="en-US"/>
          </a:p>
        </p:txBody>
      </p:sp>
      <p:sp>
        <p:nvSpPr>
          <p:cNvPr id="5" name="Star: 5 Points 4">
            <a:extLst>
              <a:ext uri="{FF2B5EF4-FFF2-40B4-BE49-F238E27FC236}">
                <a16:creationId xmlns:a16="http://schemas.microsoft.com/office/drawing/2014/main" id="{3854316D-0544-4037-8B8D-04378B3D12A7}"/>
              </a:ext>
            </a:extLst>
          </p:cNvPr>
          <p:cNvSpPr/>
          <p:nvPr/>
        </p:nvSpPr>
        <p:spPr>
          <a:xfrm>
            <a:off x="638355" y="4675517"/>
            <a:ext cx="1380226" cy="1201947"/>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Table 7">
            <a:extLst>
              <a:ext uri="{FF2B5EF4-FFF2-40B4-BE49-F238E27FC236}">
                <a16:creationId xmlns:a16="http://schemas.microsoft.com/office/drawing/2014/main" id="{D41C49E7-BFD1-466F-91CE-A2D6B82EDB0C}"/>
              </a:ext>
            </a:extLst>
          </p:cNvPr>
          <p:cNvGraphicFramePr>
            <a:graphicFrameLocks noGrp="1"/>
          </p:cNvGraphicFramePr>
          <p:nvPr>
            <p:extLst>
              <p:ext uri="{D42A27DB-BD31-4B8C-83A1-F6EECF244321}">
                <p14:modId xmlns:p14="http://schemas.microsoft.com/office/powerpoint/2010/main" val="3949932804"/>
              </p:ext>
            </p:extLst>
          </p:nvPr>
        </p:nvGraphicFramePr>
        <p:xfrm>
          <a:off x="76199" y="2947035"/>
          <a:ext cx="5354384" cy="3774440"/>
        </p:xfrm>
        <a:graphic>
          <a:graphicData uri="http://schemas.openxmlformats.org/drawingml/2006/table">
            <a:tbl>
              <a:tblPr firstRow="1" bandRow="1">
                <a:tableStyleId>{073A0DAA-6AF3-43AB-8588-CEC1D06C72B9}</a:tableStyleId>
              </a:tblPr>
              <a:tblGrid>
                <a:gridCol w="4179507">
                  <a:extLst>
                    <a:ext uri="{9D8B030D-6E8A-4147-A177-3AD203B41FA5}">
                      <a16:colId xmlns:a16="http://schemas.microsoft.com/office/drawing/2014/main" val="3283987179"/>
                    </a:ext>
                  </a:extLst>
                </a:gridCol>
                <a:gridCol w="1174877">
                  <a:extLst>
                    <a:ext uri="{9D8B030D-6E8A-4147-A177-3AD203B41FA5}">
                      <a16:colId xmlns:a16="http://schemas.microsoft.com/office/drawing/2014/main" val="3358835680"/>
                    </a:ext>
                  </a:extLst>
                </a:gridCol>
              </a:tblGrid>
              <a:tr h="370840">
                <a:tc>
                  <a:txBody>
                    <a:bodyPr/>
                    <a:lstStyle/>
                    <a:p>
                      <a:pPr algn="ctr"/>
                      <a:r>
                        <a:rPr lang="en-US" dirty="0"/>
                        <a:t>Grasp Method </a:t>
                      </a:r>
                    </a:p>
                    <a:p>
                      <a:pPr algn="ctr"/>
                      <a:r>
                        <a:rPr lang="en-US" dirty="0"/>
                        <a:t>(All with open grippers and Palmar reflex)</a:t>
                      </a:r>
                    </a:p>
                  </a:txBody>
                  <a:tcPr/>
                </a:tc>
                <a:tc>
                  <a:txBody>
                    <a:bodyPr/>
                    <a:lstStyle/>
                    <a:p>
                      <a:pPr algn="ctr"/>
                      <a:r>
                        <a:rPr lang="en-US" dirty="0"/>
                        <a:t>Reliability</a:t>
                      </a:r>
                    </a:p>
                  </a:txBody>
                  <a:tcPr/>
                </a:tc>
                <a:extLst>
                  <a:ext uri="{0D108BD9-81ED-4DB2-BD59-A6C34878D82A}">
                    <a16:rowId xmlns:a16="http://schemas.microsoft.com/office/drawing/2014/main" val="1262277995"/>
                  </a:ext>
                </a:extLst>
              </a:tr>
              <a:tr h="370840">
                <a:tc>
                  <a:txBody>
                    <a:bodyPr/>
                    <a:lstStyle/>
                    <a:p>
                      <a:r>
                        <a:rPr lang="en-US" dirty="0"/>
                        <a:t>Move to a random node</a:t>
                      </a:r>
                    </a:p>
                  </a:txBody>
                  <a:tcPr/>
                </a:tc>
                <a:tc>
                  <a:txBody>
                    <a:bodyPr/>
                    <a:lstStyle/>
                    <a:p>
                      <a:pPr algn="r"/>
                      <a:r>
                        <a:rPr lang="en-US" dirty="0"/>
                        <a:t>2.5%</a:t>
                      </a:r>
                    </a:p>
                  </a:txBody>
                  <a:tcPr/>
                </a:tc>
                <a:extLst>
                  <a:ext uri="{0D108BD9-81ED-4DB2-BD59-A6C34878D82A}">
                    <a16:rowId xmlns:a16="http://schemas.microsoft.com/office/drawing/2014/main" val="2518605940"/>
                  </a:ext>
                </a:extLst>
              </a:tr>
              <a:tr h="370840">
                <a:tc>
                  <a:txBody>
                    <a:bodyPr/>
                    <a:lstStyle/>
                    <a:p>
                      <a:r>
                        <a:rPr lang="en-US" dirty="0"/>
                        <a:t>Reach to a random final node candidate</a:t>
                      </a:r>
                    </a:p>
                  </a:txBody>
                  <a:tcPr/>
                </a:tc>
                <a:tc>
                  <a:txBody>
                    <a:bodyPr/>
                    <a:lstStyle/>
                    <a:p>
                      <a:pPr algn="r"/>
                      <a:r>
                        <a:rPr lang="en-US" dirty="0"/>
                        <a:t>2.5%</a:t>
                      </a:r>
                    </a:p>
                  </a:txBody>
                  <a:tcPr/>
                </a:tc>
                <a:extLst>
                  <a:ext uri="{0D108BD9-81ED-4DB2-BD59-A6C34878D82A}">
                    <a16:rowId xmlns:a16="http://schemas.microsoft.com/office/drawing/2014/main" val="3180262396"/>
                  </a:ext>
                </a:extLst>
              </a:tr>
              <a:tr h="370840">
                <a:tc>
                  <a:txBody>
                    <a:bodyPr/>
                    <a:lstStyle/>
                    <a:p>
                      <a:r>
                        <a:rPr lang="en-US" dirty="0"/>
                        <a:t>Reach to the closest final node candidate</a:t>
                      </a:r>
                    </a:p>
                  </a:txBody>
                  <a:tcPr/>
                </a:tc>
                <a:tc>
                  <a:txBody>
                    <a:bodyPr/>
                    <a:lstStyle/>
                    <a:p>
                      <a:pPr algn="r"/>
                      <a:r>
                        <a:rPr lang="en-US" dirty="0"/>
                        <a:t>5.0%</a:t>
                      </a:r>
                    </a:p>
                  </a:txBody>
                  <a:tcPr/>
                </a:tc>
                <a:extLst>
                  <a:ext uri="{0D108BD9-81ED-4DB2-BD59-A6C34878D82A}">
                    <a16:rowId xmlns:a16="http://schemas.microsoft.com/office/drawing/2014/main" val="2795553916"/>
                  </a:ext>
                </a:extLst>
              </a:tr>
              <a:tr h="370840">
                <a:tc>
                  <a:txBody>
                    <a:bodyPr/>
                    <a:lstStyle/>
                    <a:p>
                      <a:r>
                        <a:rPr lang="en-US" dirty="0"/>
                        <a:t>Reach to adjusted closest candidate</a:t>
                      </a:r>
                    </a:p>
                  </a:txBody>
                  <a:tcPr/>
                </a:tc>
                <a:tc>
                  <a:txBody>
                    <a:bodyPr/>
                    <a:lstStyle/>
                    <a:p>
                      <a:pPr algn="r"/>
                      <a:r>
                        <a:rPr lang="en-US" dirty="0"/>
                        <a:t>12.5%</a:t>
                      </a:r>
                    </a:p>
                  </a:txBody>
                  <a:tcPr/>
                </a:tc>
                <a:extLst>
                  <a:ext uri="{0D108BD9-81ED-4DB2-BD59-A6C34878D82A}">
                    <a16:rowId xmlns:a16="http://schemas.microsoft.com/office/drawing/2014/main" val="1739812642"/>
                  </a:ext>
                </a:extLst>
              </a:tr>
              <a:tr h="370840">
                <a:tc>
                  <a:txBody>
                    <a:bodyPr/>
                    <a:lstStyle/>
                    <a:p>
                      <a:r>
                        <a:rPr lang="en-US" dirty="0"/>
                        <a:t>Approach vector perpendicular to </a:t>
                      </a:r>
                    </a:p>
                    <a:p>
                      <a:r>
                        <a:rPr lang="en-US" dirty="0"/>
                        <a:t>target major axis</a:t>
                      </a:r>
                    </a:p>
                  </a:txBody>
                  <a:tcPr/>
                </a:tc>
                <a:tc>
                  <a:txBody>
                    <a:bodyPr/>
                    <a:lstStyle/>
                    <a:p>
                      <a:pPr algn="r"/>
                      <a:r>
                        <a:rPr lang="en-US" dirty="0"/>
                        <a:t>35.0%</a:t>
                      </a:r>
                    </a:p>
                  </a:txBody>
                  <a:tcPr/>
                </a:tc>
                <a:extLst>
                  <a:ext uri="{0D108BD9-81ED-4DB2-BD59-A6C34878D82A}">
                    <a16:rowId xmlns:a16="http://schemas.microsoft.com/office/drawing/2014/main" val="459374913"/>
                  </a:ext>
                </a:extLst>
              </a:tr>
              <a:tr h="370840">
                <a:tc>
                  <a:txBody>
                    <a:bodyPr/>
                    <a:lstStyle/>
                    <a:p>
                      <a:r>
                        <a:rPr lang="en-US" dirty="0"/>
                        <a:t>… and orient the hand with the wrist</a:t>
                      </a:r>
                    </a:p>
                  </a:txBody>
                  <a:tcPr/>
                </a:tc>
                <a:tc>
                  <a:txBody>
                    <a:bodyPr/>
                    <a:lstStyle/>
                    <a:p>
                      <a:pPr algn="r"/>
                      <a:r>
                        <a:rPr lang="en-US" dirty="0"/>
                        <a:t>50.0%</a:t>
                      </a:r>
                    </a:p>
                  </a:txBody>
                  <a:tcPr/>
                </a:tc>
                <a:extLst>
                  <a:ext uri="{0D108BD9-81ED-4DB2-BD59-A6C34878D82A}">
                    <a16:rowId xmlns:a16="http://schemas.microsoft.com/office/drawing/2014/main" val="3490082885"/>
                  </a:ext>
                </a:extLst>
              </a:tr>
              <a:tr h="370840">
                <a:tc>
                  <a:txBody>
                    <a:bodyPr/>
                    <a:lstStyle/>
                    <a:p>
                      <a:r>
                        <a:rPr lang="en-US" dirty="0"/>
                        <a:t>… and select a final node with aligned displacement and orientation vectors</a:t>
                      </a:r>
                    </a:p>
                  </a:txBody>
                  <a:tcPr/>
                </a:tc>
                <a:tc>
                  <a:txBody>
                    <a:bodyPr/>
                    <a:lstStyle/>
                    <a:p>
                      <a:pPr algn="r"/>
                      <a:r>
                        <a:rPr lang="en-US" dirty="0"/>
                        <a:t>57.5%</a:t>
                      </a:r>
                    </a:p>
                  </a:txBody>
                  <a:tcPr/>
                </a:tc>
                <a:extLst>
                  <a:ext uri="{0D108BD9-81ED-4DB2-BD59-A6C34878D82A}">
                    <a16:rowId xmlns:a16="http://schemas.microsoft.com/office/drawing/2014/main" val="4105946195"/>
                  </a:ext>
                </a:extLst>
              </a:tr>
            </a:tbl>
          </a:graphicData>
        </a:graphic>
      </p:graphicFrame>
      <p:pic>
        <p:nvPicPr>
          <p:cNvPr id="8" name="Good Grasp 2x">
            <a:hlinkClick r:id="" action="ppaction://media"/>
            <a:extLst>
              <a:ext uri="{FF2B5EF4-FFF2-40B4-BE49-F238E27FC236}">
                <a16:creationId xmlns:a16="http://schemas.microsoft.com/office/drawing/2014/main" id="{9885CB16-F790-4B5D-BD40-A664537A048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477832" y="2947035"/>
            <a:ext cx="6710116" cy="3774440"/>
          </a:xfrm>
          <a:prstGeom prst="rect">
            <a:avLst/>
          </a:prstGeom>
        </p:spPr>
      </p:pic>
      <p:sp>
        <p:nvSpPr>
          <p:cNvPr id="9" name="TextBox 8">
            <a:extLst>
              <a:ext uri="{FF2B5EF4-FFF2-40B4-BE49-F238E27FC236}">
                <a16:creationId xmlns:a16="http://schemas.microsoft.com/office/drawing/2014/main" id="{6F35A5A7-B8FB-4173-9571-F29BD6FD522F}"/>
              </a:ext>
            </a:extLst>
          </p:cNvPr>
          <p:cNvSpPr txBox="1"/>
          <p:nvPr/>
        </p:nvSpPr>
        <p:spPr>
          <a:xfrm>
            <a:off x="11568868" y="6075144"/>
            <a:ext cx="619080" cy="646331"/>
          </a:xfrm>
          <a:prstGeom prst="rect">
            <a:avLst/>
          </a:prstGeom>
          <a:noFill/>
        </p:spPr>
        <p:txBody>
          <a:bodyPr wrap="none" rtlCol="0">
            <a:spAutoFit/>
          </a:bodyPr>
          <a:lstStyle/>
          <a:p>
            <a:r>
              <a:rPr lang="en-US" sz="3600" dirty="0"/>
              <a:t>2x</a:t>
            </a:r>
          </a:p>
        </p:txBody>
      </p:sp>
    </p:spTree>
    <p:extLst>
      <p:ext uri="{BB962C8B-B14F-4D97-AF65-F5344CB8AC3E}">
        <p14:creationId xmlns:p14="http://schemas.microsoft.com/office/powerpoint/2010/main" val="1102875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9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9351D-B39F-4D90-885A-3E472CACC02D}"/>
              </a:ext>
            </a:extLst>
          </p:cNvPr>
          <p:cNvSpPr>
            <a:spLocks noGrp="1"/>
          </p:cNvSpPr>
          <p:nvPr>
            <p:ph type="title"/>
          </p:nvPr>
        </p:nvSpPr>
        <p:spPr/>
        <p:txBody>
          <a:bodyPr/>
          <a:lstStyle/>
          <a:p>
            <a:r>
              <a:rPr lang="en-US" dirty="0"/>
              <a:t>Why Isn’t Grasping Fully Reliable?</a:t>
            </a:r>
          </a:p>
        </p:txBody>
      </p:sp>
      <p:sp>
        <p:nvSpPr>
          <p:cNvPr id="3" name="Content Placeholder 2">
            <a:extLst>
              <a:ext uri="{FF2B5EF4-FFF2-40B4-BE49-F238E27FC236}">
                <a16:creationId xmlns:a16="http://schemas.microsoft.com/office/drawing/2014/main" id="{1FA9AB9A-55FF-40CE-91A2-5EACAD7476B7}"/>
              </a:ext>
            </a:extLst>
          </p:cNvPr>
          <p:cNvSpPr>
            <a:spLocks noGrp="1"/>
          </p:cNvSpPr>
          <p:nvPr>
            <p:ph idx="1"/>
          </p:nvPr>
        </p:nvSpPr>
        <p:spPr>
          <a:xfrm>
            <a:off x="838200" y="1825625"/>
            <a:ext cx="10515600" cy="4667250"/>
          </a:xfrm>
        </p:spPr>
        <p:txBody>
          <a:bodyPr>
            <a:normAutofit/>
          </a:bodyPr>
          <a:lstStyle/>
          <a:p>
            <a:r>
              <a:rPr lang="en-US" dirty="0"/>
              <a:t>The structure of the hand is not conducive to grasping.</a:t>
            </a:r>
          </a:p>
          <a:p>
            <a:pPr lvl="1"/>
            <a:r>
              <a:rPr lang="en-US" dirty="0"/>
              <a:t>The parallel grippers require very specific trajectories.</a:t>
            </a:r>
          </a:p>
          <a:p>
            <a:pPr lvl="1"/>
            <a:r>
              <a:rPr lang="en-US" dirty="0"/>
              <a:t>The inflexible hand cannot be reconfigured to improve a failing grasp.</a:t>
            </a:r>
          </a:p>
          <a:p>
            <a:pPr lvl="1"/>
            <a:endParaRPr lang="en-US" dirty="0"/>
          </a:p>
          <a:p>
            <a:r>
              <a:rPr lang="en-US" dirty="0"/>
              <a:t>The agent may need improved visual perception and representations.</a:t>
            </a:r>
          </a:p>
          <a:p>
            <a:pPr lvl="1"/>
            <a:r>
              <a:rPr lang="en-US" dirty="0"/>
              <a:t>The agent relies on distorted image space coordinates and object hulls.</a:t>
            </a:r>
          </a:p>
          <a:p>
            <a:pPr lvl="1"/>
            <a:r>
              <a:rPr lang="en-US" dirty="0"/>
              <a:t>Workspace representations or more detailed object models may be required.</a:t>
            </a:r>
          </a:p>
          <a:p>
            <a:pPr lvl="1"/>
            <a:endParaRPr lang="en-US" dirty="0"/>
          </a:p>
          <a:p>
            <a:r>
              <a:rPr lang="en-US" dirty="0"/>
              <a:t>Smooth and precise motions of late action learning may be necessary.</a:t>
            </a:r>
          </a:p>
          <a:p>
            <a:pPr lvl="1"/>
            <a:endParaRPr lang="en-US" dirty="0"/>
          </a:p>
        </p:txBody>
      </p:sp>
      <p:sp>
        <p:nvSpPr>
          <p:cNvPr id="4" name="Slide Number Placeholder 3">
            <a:extLst>
              <a:ext uri="{FF2B5EF4-FFF2-40B4-BE49-F238E27FC236}">
                <a16:creationId xmlns:a16="http://schemas.microsoft.com/office/drawing/2014/main" id="{7F929F10-30C2-4CB2-AD61-9172A665CA33}"/>
              </a:ext>
            </a:extLst>
          </p:cNvPr>
          <p:cNvSpPr>
            <a:spLocks noGrp="1"/>
          </p:cNvSpPr>
          <p:nvPr>
            <p:ph type="sldNum" sz="quarter" idx="12"/>
          </p:nvPr>
        </p:nvSpPr>
        <p:spPr/>
        <p:txBody>
          <a:bodyPr/>
          <a:lstStyle/>
          <a:p>
            <a:fld id="{4B52E9B2-6106-45C5-BBFB-D8C51A6D14BC}" type="slidenum">
              <a:rPr lang="en-US" smtClean="0"/>
              <a:t>37</a:t>
            </a:fld>
            <a:endParaRPr lang="en-US"/>
          </a:p>
        </p:txBody>
      </p:sp>
    </p:spTree>
    <p:extLst>
      <p:ext uri="{BB962C8B-B14F-4D97-AF65-F5344CB8AC3E}">
        <p14:creationId xmlns:p14="http://schemas.microsoft.com/office/powerpoint/2010/main" val="20067938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24D41-C62B-42A5-AB01-4C4C4CA84DF6}"/>
              </a:ext>
            </a:extLst>
          </p:cNvPr>
          <p:cNvSpPr>
            <a:spLocks noGrp="1"/>
          </p:cNvSpPr>
          <p:nvPr>
            <p:ph type="title"/>
          </p:nvPr>
        </p:nvSpPr>
        <p:spPr/>
        <p:txBody>
          <a:bodyPr/>
          <a:lstStyle/>
          <a:p>
            <a:r>
              <a:rPr lang="en-US" dirty="0"/>
              <a:t>Learning to Ungrasp</a:t>
            </a:r>
          </a:p>
        </p:txBody>
      </p:sp>
      <p:sp>
        <p:nvSpPr>
          <p:cNvPr id="3" name="Content Placeholder 2">
            <a:extLst>
              <a:ext uri="{FF2B5EF4-FFF2-40B4-BE49-F238E27FC236}">
                <a16:creationId xmlns:a16="http://schemas.microsoft.com/office/drawing/2014/main" id="{FB733F1F-48CC-43BF-9771-1243D77420CA}"/>
              </a:ext>
            </a:extLst>
          </p:cNvPr>
          <p:cNvSpPr>
            <a:spLocks noGrp="1"/>
          </p:cNvSpPr>
          <p:nvPr>
            <p:ph idx="1"/>
          </p:nvPr>
        </p:nvSpPr>
        <p:spPr/>
        <p:txBody>
          <a:bodyPr>
            <a:normAutofit/>
          </a:bodyPr>
          <a:lstStyle/>
          <a:p>
            <a:r>
              <a:rPr lang="en-US" dirty="0"/>
              <a:t>With an object grasped, an attempt to…</a:t>
            </a:r>
          </a:p>
          <a:p>
            <a:pPr lvl="1"/>
            <a:r>
              <a:rPr lang="en-US" dirty="0"/>
              <a:t>Rotate any arm joint maintains the grasp</a:t>
            </a:r>
          </a:p>
          <a:p>
            <a:pPr lvl="1"/>
            <a:r>
              <a:rPr lang="en-US" dirty="0"/>
              <a:t>Decrease or slightly increase the gripper aperture maintains the grasp</a:t>
            </a:r>
          </a:p>
          <a:p>
            <a:pPr lvl="1"/>
            <a:r>
              <a:rPr lang="en-US" dirty="0"/>
              <a:t>Significantly increase the gripper aperture ends the grasp</a:t>
            </a:r>
          </a:p>
          <a:p>
            <a:pPr lvl="1"/>
            <a:endParaRPr lang="en-US" dirty="0"/>
          </a:p>
          <a:p>
            <a:r>
              <a:rPr lang="en-US" dirty="0"/>
              <a:t>An ungrasp is an unusual event</a:t>
            </a:r>
          </a:p>
          <a:p>
            <a:endParaRPr lang="en-US" dirty="0"/>
          </a:p>
          <a:p>
            <a:r>
              <a:rPr lang="en-US" dirty="0"/>
              <a:t>The agent learns that fully opening the grippers is 100% reliable</a:t>
            </a:r>
          </a:p>
          <a:p>
            <a:endParaRPr lang="en-US" dirty="0"/>
          </a:p>
        </p:txBody>
      </p:sp>
      <p:sp>
        <p:nvSpPr>
          <p:cNvPr id="4" name="Slide Number Placeholder 3">
            <a:extLst>
              <a:ext uri="{FF2B5EF4-FFF2-40B4-BE49-F238E27FC236}">
                <a16:creationId xmlns:a16="http://schemas.microsoft.com/office/drawing/2014/main" id="{752DEDE2-EBC3-43C2-81BF-821AE9636AFE}"/>
              </a:ext>
            </a:extLst>
          </p:cNvPr>
          <p:cNvSpPr>
            <a:spLocks noGrp="1"/>
          </p:cNvSpPr>
          <p:nvPr>
            <p:ph type="sldNum" sz="quarter" idx="12"/>
          </p:nvPr>
        </p:nvSpPr>
        <p:spPr/>
        <p:txBody>
          <a:bodyPr/>
          <a:lstStyle/>
          <a:p>
            <a:fld id="{4B52E9B2-6106-45C5-BBFB-D8C51A6D14BC}" type="slidenum">
              <a:rPr lang="en-US" smtClean="0"/>
              <a:t>38</a:t>
            </a:fld>
            <a:endParaRPr lang="en-US"/>
          </a:p>
        </p:txBody>
      </p:sp>
    </p:spTree>
    <p:extLst>
      <p:ext uri="{BB962C8B-B14F-4D97-AF65-F5344CB8AC3E}">
        <p14:creationId xmlns:p14="http://schemas.microsoft.com/office/powerpoint/2010/main" val="14915300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71986F5-E633-40FB-ADBE-83396E343736}"/>
              </a:ext>
            </a:extLst>
          </p:cNvPr>
          <p:cNvSpPr>
            <a:spLocks noGrp="1"/>
          </p:cNvSpPr>
          <p:nvPr>
            <p:ph type="title"/>
          </p:nvPr>
        </p:nvSpPr>
        <p:spPr/>
        <p:txBody>
          <a:bodyPr/>
          <a:lstStyle/>
          <a:p>
            <a:r>
              <a:rPr lang="en-US" dirty="0"/>
              <a:t>Learning to Place</a:t>
            </a:r>
          </a:p>
        </p:txBody>
      </p:sp>
      <p:sp>
        <p:nvSpPr>
          <p:cNvPr id="6" name="Text Placeholder 5">
            <a:extLst>
              <a:ext uri="{FF2B5EF4-FFF2-40B4-BE49-F238E27FC236}">
                <a16:creationId xmlns:a16="http://schemas.microsoft.com/office/drawing/2014/main" id="{CA87436B-21D5-459D-A378-E78EF3DAA90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B147AD2-533F-492E-929F-B3AE65F46F6A}"/>
              </a:ext>
            </a:extLst>
          </p:cNvPr>
          <p:cNvSpPr>
            <a:spLocks noGrp="1"/>
          </p:cNvSpPr>
          <p:nvPr>
            <p:ph type="sldNum" sz="quarter" idx="12"/>
          </p:nvPr>
        </p:nvSpPr>
        <p:spPr/>
        <p:txBody>
          <a:bodyPr/>
          <a:lstStyle/>
          <a:p>
            <a:fld id="{4B52E9B2-6106-45C5-BBFB-D8C51A6D14BC}" type="slidenum">
              <a:rPr lang="en-US" smtClean="0"/>
              <a:t>39</a:t>
            </a:fld>
            <a:endParaRPr lang="en-US"/>
          </a:p>
        </p:txBody>
      </p:sp>
    </p:spTree>
    <p:extLst>
      <p:ext uri="{BB962C8B-B14F-4D97-AF65-F5344CB8AC3E}">
        <p14:creationId xmlns:p14="http://schemas.microsoft.com/office/powerpoint/2010/main" val="40980312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C303F-F118-41DE-B2D6-3095EB7FEB3B}"/>
              </a:ext>
            </a:extLst>
          </p:cNvPr>
          <p:cNvSpPr>
            <a:spLocks noGrp="1"/>
          </p:cNvSpPr>
          <p:nvPr>
            <p:ph type="title"/>
          </p:nvPr>
        </p:nvSpPr>
        <p:spPr>
          <a:xfrm>
            <a:off x="838200" y="136525"/>
            <a:ext cx="10515600" cy="1325563"/>
          </a:xfrm>
        </p:spPr>
        <p:txBody>
          <a:bodyPr/>
          <a:lstStyle/>
          <a:p>
            <a:r>
              <a:rPr lang="en-US" dirty="0"/>
              <a:t>What Does the Literature Tell Us?</a:t>
            </a:r>
          </a:p>
        </p:txBody>
      </p:sp>
      <p:sp>
        <p:nvSpPr>
          <p:cNvPr id="3" name="Content Placeholder 2">
            <a:extLst>
              <a:ext uri="{FF2B5EF4-FFF2-40B4-BE49-F238E27FC236}">
                <a16:creationId xmlns:a16="http://schemas.microsoft.com/office/drawing/2014/main" id="{BBDEFAF0-D3A3-40BE-9F3D-6C46D5717653}"/>
              </a:ext>
            </a:extLst>
          </p:cNvPr>
          <p:cNvSpPr>
            <a:spLocks noGrp="1"/>
          </p:cNvSpPr>
          <p:nvPr>
            <p:ph idx="1"/>
          </p:nvPr>
        </p:nvSpPr>
        <p:spPr>
          <a:xfrm>
            <a:off x="332014" y="1387928"/>
            <a:ext cx="11506200" cy="5154385"/>
          </a:xfrm>
        </p:spPr>
        <p:txBody>
          <a:bodyPr>
            <a:normAutofit fontScale="85000" lnSpcReduction="20000"/>
          </a:bodyPr>
          <a:lstStyle/>
          <a:p>
            <a:r>
              <a:rPr lang="en-US" dirty="0"/>
              <a:t>There is a huge literature on robot motion planning based on precise models of environmental geometry and robot geometry, kinematics, and dynamics.</a:t>
            </a:r>
          </a:p>
          <a:p>
            <a:pPr lvl="1"/>
            <a:r>
              <a:rPr lang="en-US" dirty="0"/>
              <a:t>Our focus is on learning reliable actions from experience without precise prior models.</a:t>
            </a:r>
          </a:p>
          <a:p>
            <a:pPr lvl="1"/>
            <a:endParaRPr lang="en-US" dirty="0"/>
          </a:p>
          <a:p>
            <a:r>
              <a:rPr lang="en-US" dirty="0"/>
              <a:t>Developmental Psychology</a:t>
            </a:r>
          </a:p>
          <a:p>
            <a:pPr lvl="1"/>
            <a:r>
              <a:rPr lang="en-US" dirty="0"/>
              <a:t>(von </a:t>
            </a:r>
            <a:r>
              <a:rPr lang="en-US" dirty="0" err="1"/>
              <a:t>Hofsten</a:t>
            </a:r>
            <a:r>
              <a:rPr lang="en-US" dirty="0"/>
              <a:t>, 1991), (</a:t>
            </a:r>
            <a:r>
              <a:rPr lang="en-US" dirty="0" err="1"/>
              <a:t>Thelen</a:t>
            </a:r>
            <a:r>
              <a:rPr lang="en-US" dirty="0"/>
              <a:t> et al., 1993, 1996), (Clifton et al., 1993, 1994, 1999),</a:t>
            </a:r>
            <a:br>
              <a:rPr lang="en-US" dirty="0"/>
            </a:br>
            <a:r>
              <a:rPr lang="en-US" dirty="0"/>
              <a:t>(Adolph and Berger, 2005), (</a:t>
            </a:r>
            <a:r>
              <a:rPr lang="en-US" dirty="0" err="1"/>
              <a:t>Bremner</a:t>
            </a:r>
            <a:r>
              <a:rPr lang="en-US" dirty="0"/>
              <a:t> et al., 2008), (Berthier, 2011), (</a:t>
            </a:r>
            <a:r>
              <a:rPr lang="en-US" dirty="0" err="1"/>
              <a:t>Corbetta</a:t>
            </a:r>
            <a:r>
              <a:rPr lang="en-US" dirty="0"/>
              <a:t> et al., 2014)</a:t>
            </a:r>
          </a:p>
          <a:p>
            <a:pPr lvl="1"/>
            <a:r>
              <a:rPr lang="en-US" dirty="0"/>
              <a:t>Well-documented timeline and characteristics of typical infant action learning </a:t>
            </a:r>
          </a:p>
          <a:p>
            <a:r>
              <a:rPr lang="en-US" dirty="0"/>
              <a:t>Neural Modeling</a:t>
            </a:r>
          </a:p>
          <a:p>
            <a:pPr lvl="1"/>
            <a:r>
              <a:rPr lang="en-US" dirty="0"/>
              <a:t>(</a:t>
            </a:r>
            <a:r>
              <a:rPr lang="en-US" dirty="0" err="1"/>
              <a:t>Oztop</a:t>
            </a:r>
            <a:r>
              <a:rPr lang="en-US" dirty="0"/>
              <a:t> et al., 2004), (</a:t>
            </a:r>
            <a:r>
              <a:rPr lang="en-US" dirty="0" err="1"/>
              <a:t>Chinellato</a:t>
            </a:r>
            <a:r>
              <a:rPr lang="en-US" dirty="0"/>
              <a:t> et al., 2011), (</a:t>
            </a:r>
            <a:r>
              <a:rPr lang="en-US" dirty="0" err="1"/>
              <a:t>Savastano</a:t>
            </a:r>
            <a:r>
              <a:rPr lang="en-US" dirty="0"/>
              <a:t> and </a:t>
            </a:r>
            <a:r>
              <a:rPr lang="en-US" dirty="0" err="1"/>
              <a:t>Nolfi</a:t>
            </a:r>
            <a:r>
              <a:rPr lang="en-US" dirty="0"/>
              <a:t>, 2013),</a:t>
            </a:r>
            <a:br>
              <a:rPr lang="en-US" dirty="0"/>
            </a:br>
            <a:r>
              <a:rPr lang="en-US" dirty="0"/>
              <a:t>(</a:t>
            </a:r>
            <a:r>
              <a:rPr lang="en-US" dirty="0" err="1"/>
              <a:t>Roncone</a:t>
            </a:r>
            <a:r>
              <a:rPr lang="en-US" dirty="0"/>
              <a:t> et al., 2016), (</a:t>
            </a:r>
            <a:r>
              <a:rPr lang="en-US" dirty="0" err="1"/>
              <a:t>Serino</a:t>
            </a:r>
            <a:r>
              <a:rPr lang="en-US" dirty="0"/>
              <a:t>, 2019) </a:t>
            </a:r>
          </a:p>
          <a:p>
            <a:pPr lvl="1"/>
            <a:r>
              <a:rPr lang="en-US" dirty="0"/>
              <a:t>Carefully designed networks can demonstrate human-like learning stages and behaviors.</a:t>
            </a:r>
          </a:p>
          <a:p>
            <a:r>
              <a:rPr lang="en-US" dirty="0"/>
              <a:t>Sensorimotor Modeling</a:t>
            </a:r>
          </a:p>
          <a:p>
            <a:pPr lvl="1"/>
            <a:r>
              <a:rPr lang="en-US" dirty="0"/>
              <a:t>(Hulse et al., 2010), (</a:t>
            </a:r>
            <a:r>
              <a:rPr lang="en-US" dirty="0" err="1"/>
              <a:t>Jamone</a:t>
            </a:r>
            <a:r>
              <a:rPr lang="en-US" dirty="0"/>
              <a:t> et al., 2012, 2014), (Law et al., 2014a, 2014b), (</a:t>
            </a:r>
            <a:r>
              <a:rPr lang="en-US" dirty="0" err="1"/>
              <a:t>Ugur</a:t>
            </a:r>
            <a:r>
              <a:rPr lang="en-US" dirty="0"/>
              <a:t> et al., 2015),</a:t>
            </a:r>
            <a:br>
              <a:rPr lang="en-US" dirty="0"/>
            </a:br>
            <a:r>
              <a:rPr lang="en-US" dirty="0"/>
              <a:t>(Luo et al., 2018), (Kumar et al., 2021)</a:t>
            </a:r>
          </a:p>
          <a:p>
            <a:pPr lvl="1"/>
            <a:r>
              <a:rPr lang="en-US" dirty="0"/>
              <a:t>Learning a mapping between proprioceptive and visual sensors allows learning actions from experience.</a:t>
            </a:r>
          </a:p>
        </p:txBody>
      </p:sp>
      <p:sp>
        <p:nvSpPr>
          <p:cNvPr id="4" name="Slide Number Placeholder 3">
            <a:extLst>
              <a:ext uri="{FF2B5EF4-FFF2-40B4-BE49-F238E27FC236}">
                <a16:creationId xmlns:a16="http://schemas.microsoft.com/office/drawing/2014/main" id="{DFE941C4-D589-436A-9D37-95847156040C}"/>
              </a:ext>
            </a:extLst>
          </p:cNvPr>
          <p:cNvSpPr>
            <a:spLocks noGrp="1"/>
          </p:cNvSpPr>
          <p:nvPr>
            <p:ph type="sldNum" sz="quarter" idx="12"/>
          </p:nvPr>
        </p:nvSpPr>
        <p:spPr/>
        <p:txBody>
          <a:bodyPr/>
          <a:lstStyle/>
          <a:p>
            <a:fld id="{4B52E9B2-6106-45C5-BBFB-D8C51A6D14BC}" type="slidenum">
              <a:rPr lang="en-US" smtClean="0"/>
              <a:t>4</a:t>
            </a:fld>
            <a:endParaRPr lang="en-US" dirty="0"/>
          </a:p>
        </p:txBody>
      </p:sp>
    </p:spTree>
    <p:extLst>
      <p:ext uri="{BB962C8B-B14F-4D97-AF65-F5344CB8AC3E}">
        <p14:creationId xmlns:p14="http://schemas.microsoft.com/office/powerpoint/2010/main" val="40060132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10;&#10;Description automatically generated">
            <a:extLst>
              <a:ext uri="{FF2B5EF4-FFF2-40B4-BE49-F238E27FC236}">
                <a16:creationId xmlns:a16="http://schemas.microsoft.com/office/drawing/2014/main" id="{854451B7-7940-4621-BA10-9018E7E9F7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5721" y="1753223"/>
            <a:ext cx="7105109" cy="4341438"/>
          </a:xfrm>
          <a:prstGeom prst="rect">
            <a:avLst/>
          </a:prstGeom>
        </p:spPr>
      </p:pic>
      <p:sp>
        <p:nvSpPr>
          <p:cNvPr id="2" name="Title 1">
            <a:extLst>
              <a:ext uri="{FF2B5EF4-FFF2-40B4-BE49-F238E27FC236}">
                <a16:creationId xmlns:a16="http://schemas.microsoft.com/office/drawing/2014/main" id="{3C06A8BB-960F-49FA-A43A-B722FF35D3FA}"/>
              </a:ext>
            </a:extLst>
          </p:cNvPr>
          <p:cNvSpPr>
            <a:spLocks noGrp="1"/>
          </p:cNvSpPr>
          <p:nvPr>
            <p:ph type="title"/>
          </p:nvPr>
        </p:nvSpPr>
        <p:spPr/>
        <p:txBody>
          <a:bodyPr/>
          <a:lstStyle/>
          <a:p>
            <a:r>
              <a:rPr lang="en-US" dirty="0"/>
              <a:t>Representing Qualitative Locations</a:t>
            </a:r>
          </a:p>
        </p:txBody>
      </p:sp>
      <p:sp>
        <p:nvSpPr>
          <p:cNvPr id="3" name="Slide Number Placeholder 2">
            <a:extLst>
              <a:ext uri="{FF2B5EF4-FFF2-40B4-BE49-F238E27FC236}">
                <a16:creationId xmlns:a16="http://schemas.microsoft.com/office/drawing/2014/main" id="{E9E7DA60-FBF5-4A50-B9CC-8A746F5AE462}"/>
              </a:ext>
            </a:extLst>
          </p:cNvPr>
          <p:cNvSpPr>
            <a:spLocks noGrp="1"/>
          </p:cNvSpPr>
          <p:nvPr>
            <p:ph type="sldNum" sz="quarter" idx="12"/>
          </p:nvPr>
        </p:nvSpPr>
        <p:spPr/>
        <p:txBody>
          <a:bodyPr/>
          <a:lstStyle/>
          <a:p>
            <a:fld id="{4B52E9B2-6106-45C5-BBFB-D8C51A6D14BC}" type="slidenum">
              <a:rPr lang="en-US" smtClean="0"/>
              <a:t>40</a:t>
            </a:fld>
            <a:endParaRPr lang="en-US"/>
          </a:p>
        </p:txBody>
      </p:sp>
      <p:pic>
        <p:nvPicPr>
          <p:cNvPr id="4" name="Picture 3" descr="A picture containing indoor, wall, table, automaton&#10;&#10;Description automatically generated">
            <a:extLst>
              <a:ext uri="{FF2B5EF4-FFF2-40B4-BE49-F238E27FC236}">
                <a16:creationId xmlns:a16="http://schemas.microsoft.com/office/drawing/2014/main" id="{390A026B-EDC2-44FE-AA50-A03196F3BD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51" y="1701904"/>
            <a:ext cx="5666015" cy="4249511"/>
          </a:xfrm>
          <a:prstGeom prst="rect">
            <a:avLst/>
          </a:prstGeom>
        </p:spPr>
      </p:pic>
      <p:sp>
        <p:nvSpPr>
          <p:cNvPr id="5" name="TextBox 4">
            <a:extLst>
              <a:ext uri="{FF2B5EF4-FFF2-40B4-BE49-F238E27FC236}">
                <a16:creationId xmlns:a16="http://schemas.microsoft.com/office/drawing/2014/main" id="{FD9BF743-912F-4AC1-AEF4-9B4B12290AA1}"/>
              </a:ext>
            </a:extLst>
          </p:cNvPr>
          <p:cNvSpPr txBox="1"/>
          <p:nvPr/>
        </p:nvSpPr>
        <p:spPr>
          <a:xfrm>
            <a:off x="180278" y="6094661"/>
            <a:ext cx="11831444" cy="584775"/>
          </a:xfrm>
          <a:prstGeom prst="rect">
            <a:avLst/>
          </a:prstGeom>
          <a:noFill/>
        </p:spPr>
        <p:txBody>
          <a:bodyPr wrap="none" rtlCol="0">
            <a:spAutoFit/>
          </a:bodyPr>
          <a:lstStyle/>
          <a:p>
            <a:r>
              <a:rPr lang="en-US" sz="3200" dirty="0"/>
              <a:t>The agent defines two locations using visually distinct colored patches</a:t>
            </a:r>
          </a:p>
        </p:txBody>
      </p:sp>
    </p:spTree>
    <p:extLst>
      <p:ext uri="{BB962C8B-B14F-4D97-AF65-F5344CB8AC3E}">
        <p14:creationId xmlns:p14="http://schemas.microsoft.com/office/powerpoint/2010/main" val="30907173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912DC8F-99B1-453C-8C87-AC9BFD5D83F2}"/>
              </a:ext>
            </a:extLst>
          </p:cNvPr>
          <p:cNvSpPr>
            <a:spLocks noGrp="1"/>
          </p:cNvSpPr>
          <p:nvPr>
            <p:ph type="title"/>
          </p:nvPr>
        </p:nvSpPr>
        <p:spPr>
          <a:xfrm>
            <a:off x="419100" y="301864"/>
            <a:ext cx="11353800" cy="1325563"/>
          </a:xfrm>
        </p:spPr>
        <p:txBody>
          <a:bodyPr>
            <a:normAutofit/>
          </a:bodyPr>
          <a:lstStyle/>
          <a:p>
            <a:r>
              <a:rPr lang="en-US" sz="4000" dirty="0"/>
              <a:t>Ungrasps that Placed into the Blue Location by Chance</a:t>
            </a:r>
          </a:p>
        </p:txBody>
      </p:sp>
      <p:pic>
        <p:nvPicPr>
          <p:cNvPr id="14" name="Content Placeholder 13" descr="A picture containing text, shelf, old&#10;&#10;Description automatically generated">
            <a:extLst>
              <a:ext uri="{FF2B5EF4-FFF2-40B4-BE49-F238E27FC236}">
                <a16:creationId xmlns:a16="http://schemas.microsoft.com/office/drawing/2014/main" id="{DB4EC464-9EC1-4CDE-A586-595C1E6E188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3042" y="1303649"/>
            <a:ext cx="11569759" cy="5637741"/>
          </a:xfrm>
        </p:spPr>
      </p:pic>
      <p:sp>
        <p:nvSpPr>
          <p:cNvPr id="2" name="Slide Number Placeholder 1">
            <a:extLst>
              <a:ext uri="{FF2B5EF4-FFF2-40B4-BE49-F238E27FC236}">
                <a16:creationId xmlns:a16="http://schemas.microsoft.com/office/drawing/2014/main" id="{FDE4D737-36E0-4576-89EC-CDA9B8A031FF}"/>
              </a:ext>
            </a:extLst>
          </p:cNvPr>
          <p:cNvSpPr>
            <a:spLocks noGrp="1"/>
          </p:cNvSpPr>
          <p:nvPr>
            <p:ph type="sldNum" sz="quarter" idx="12"/>
          </p:nvPr>
        </p:nvSpPr>
        <p:spPr/>
        <p:txBody>
          <a:bodyPr/>
          <a:lstStyle/>
          <a:p>
            <a:fld id="{4B52E9B2-6106-45C5-BBFB-D8C51A6D14BC}" type="slidenum">
              <a:rPr lang="en-US" smtClean="0"/>
              <a:t>41</a:t>
            </a:fld>
            <a:endParaRPr lang="en-US"/>
          </a:p>
        </p:txBody>
      </p:sp>
      <p:sp>
        <p:nvSpPr>
          <p:cNvPr id="15" name="TextBox 14">
            <a:extLst>
              <a:ext uri="{FF2B5EF4-FFF2-40B4-BE49-F238E27FC236}">
                <a16:creationId xmlns:a16="http://schemas.microsoft.com/office/drawing/2014/main" id="{7547DC6A-6D89-4661-934F-0595E4E21638}"/>
              </a:ext>
            </a:extLst>
          </p:cNvPr>
          <p:cNvSpPr txBox="1"/>
          <p:nvPr/>
        </p:nvSpPr>
        <p:spPr>
          <a:xfrm>
            <a:off x="9667336" y="5589917"/>
            <a:ext cx="2092239" cy="646331"/>
          </a:xfrm>
          <a:prstGeom prst="rect">
            <a:avLst/>
          </a:prstGeom>
          <a:noFill/>
        </p:spPr>
        <p:txBody>
          <a:bodyPr wrap="none" rtlCol="0">
            <a:spAutoFit/>
          </a:bodyPr>
          <a:lstStyle/>
          <a:p>
            <a:r>
              <a:rPr lang="en-US" dirty="0"/>
              <a:t>14 (25.4%) out of 55</a:t>
            </a:r>
          </a:p>
          <a:p>
            <a:r>
              <a:rPr lang="en-US" dirty="0"/>
              <a:t>successful ungrasps </a:t>
            </a:r>
          </a:p>
        </p:txBody>
      </p:sp>
    </p:spTree>
    <p:extLst>
      <p:ext uri="{BB962C8B-B14F-4D97-AF65-F5344CB8AC3E}">
        <p14:creationId xmlns:p14="http://schemas.microsoft.com/office/powerpoint/2010/main" val="21047292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Chart, line chart&#10;&#10;Description automatically generated">
            <a:extLst>
              <a:ext uri="{FF2B5EF4-FFF2-40B4-BE49-F238E27FC236}">
                <a16:creationId xmlns:a16="http://schemas.microsoft.com/office/drawing/2014/main" id="{57713DA4-AB7E-4DB4-AAFA-E91F68FF569F}"/>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6404" r="8076"/>
          <a:stretch/>
        </p:blipFill>
        <p:spPr>
          <a:xfrm>
            <a:off x="6019800" y="1880558"/>
            <a:ext cx="6097369" cy="3847382"/>
          </a:xfrm>
        </p:spPr>
      </p:pic>
      <p:sp>
        <p:nvSpPr>
          <p:cNvPr id="2" name="Title 1">
            <a:extLst>
              <a:ext uri="{FF2B5EF4-FFF2-40B4-BE49-F238E27FC236}">
                <a16:creationId xmlns:a16="http://schemas.microsoft.com/office/drawing/2014/main" id="{6D57AEF8-44CD-48F7-A7FD-6005A5FD747C}"/>
              </a:ext>
            </a:extLst>
          </p:cNvPr>
          <p:cNvSpPr>
            <a:spLocks noGrp="1"/>
          </p:cNvSpPr>
          <p:nvPr>
            <p:ph type="title"/>
          </p:nvPr>
        </p:nvSpPr>
        <p:spPr/>
        <p:txBody>
          <a:bodyPr>
            <a:normAutofit/>
          </a:bodyPr>
          <a:lstStyle/>
          <a:p>
            <a:r>
              <a:rPr lang="en-US" dirty="0"/>
              <a:t>Learning that Shorter Distances</a:t>
            </a:r>
            <a:br>
              <a:rPr lang="en-US" dirty="0"/>
            </a:br>
            <a:r>
              <a:rPr lang="en-US" dirty="0"/>
              <a:t>are More Reliable for Placing</a:t>
            </a:r>
          </a:p>
        </p:txBody>
      </p:sp>
      <p:sp>
        <p:nvSpPr>
          <p:cNvPr id="3" name="Content Placeholder 2">
            <a:extLst>
              <a:ext uri="{FF2B5EF4-FFF2-40B4-BE49-F238E27FC236}">
                <a16:creationId xmlns:a16="http://schemas.microsoft.com/office/drawing/2014/main" id="{6CE1321A-319C-4FAE-8BAA-D4F56334FBC5}"/>
              </a:ext>
            </a:extLst>
          </p:cNvPr>
          <p:cNvSpPr>
            <a:spLocks noGrp="1"/>
          </p:cNvSpPr>
          <p:nvPr>
            <p:ph sz="half" idx="1"/>
          </p:nvPr>
        </p:nvSpPr>
        <p:spPr>
          <a:xfrm>
            <a:off x="960408" y="1825625"/>
            <a:ext cx="5059392" cy="4351338"/>
          </a:xfrm>
        </p:spPr>
        <p:txBody>
          <a:bodyPr>
            <a:normAutofit fontScale="92500"/>
          </a:bodyPr>
          <a:lstStyle/>
          <a:p>
            <a:r>
              <a:rPr lang="en-US" dirty="0"/>
              <a:t>The agent repeats the ungrasps that placed into the blue location.</a:t>
            </a:r>
          </a:p>
          <a:p>
            <a:endParaRPr lang="en-US" dirty="0"/>
          </a:p>
          <a:p>
            <a:r>
              <a:rPr lang="en-US" dirty="0"/>
              <a:t>Ungrasps performed at more distant nodes are less likely to be successful placements.</a:t>
            </a:r>
          </a:p>
          <a:p>
            <a:endParaRPr lang="en-US" dirty="0"/>
          </a:p>
          <a:p>
            <a:r>
              <a:rPr lang="en-US" dirty="0"/>
              <a:t>The agent learns to move to the node closest to the location before ungrasping.</a:t>
            </a:r>
          </a:p>
        </p:txBody>
      </p:sp>
      <p:sp>
        <p:nvSpPr>
          <p:cNvPr id="4" name="Slide Number Placeholder 3">
            <a:extLst>
              <a:ext uri="{FF2B5EF4-FFF2-40B4-BE49-F238E27FC236}">
                <a16:creationId xmlns:a16="http://schemas.microsoft.com/office/drawing/2014/main" id="{D69485E0-B3AE-49B5-99A1-7C3A6425EC48}"/>
              </a:ext>
            </a:extLst>
          </p:cNvPr>
          <p:cNvSpPr>
            <a:spLocks noGrp="1"/>
          </p:cNvSpPr>
          <p:nvPr>
            <p:ph type="sldNum" sz="quarter" idx="12"/>
          </p:nvPr>
        </p:nvSpPr>
        <p:spPr/>
        <p:txBody>
          <a:bodyPr/>
          <a:lstStyle/>
          <a:p>
            <a:fld id="{4B52E9B2-6106-45C5-BBFB-D8C51A6D14BC}" type="slidenum">
              <a:rPr lang="en-US" smtClean="0"/>
              <a:t>42</a:t>
            </a:fld>
            <a:endParaRPr lang="en-US"/>
          </a:p>
        </p:txBody>
      </p:sp>
    </p:spTree>
    <p:extLst>
      <p:ext uri="{BB962C8B-B14F-4D97-AF65-F5344CB8AC3E}">
        <p14:creationId xmlns:p14="http://schemas.microsoft.com/office/powerpoint/2010/main" val="34526062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text, different&#10;&#10;Description automatically generated">
            <a:extLst>
              <a:ext uri="{FF2B5EF4-FFF2-40B4-BE49-F238E27FC236}">
                <a16:creationId xmlns:a16="http://schemas.microsoft.com/office/drawing/2014/main" id="{1B02E825-0D2E-4543-910E-5D0F4162C66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2142" y="1225011"/>
            <a:ext cx="11647715" cy="5555423"/>
          </a:xfrm>
        </p:spPr>
      </p:pic>
      <p:sp>
        <p:nvSpPr>
          <p:cNvPr id="2" name="Title 1">
            <a:extLst>
              <a:ext uri="{FF2B5EF4-FFF2-40B4-BE49-F238E27FC236}">
                <a16:creationId xmlns:a16="http://schemas.microsoft.com/office/drawing/2014/main" id="{31FFC680-6819-4B8D-A7E7-003B334C35B5}"/>
              </a:ext>
            </a:extLst>
          </p:cNvPr>
          <p:cNvSpPr>
            <a:spLocks noGrp="1"/>
          </p:cNvSpPr>
          <p:nvPr>
            <p:ph type="title"/>
          </p:nvPr>
        </p:nvSpPr>
        <p:spPr>
          <a:xfrm>
            <a:off x="838199" y="136525"/>
            <a:ext cx="10515600" cy="1325563"/>
          </a:xfrm>
        </p:spPr>
        <p:txBody>
          <a:bodyPr>
            <a:normAutofit/>
          </a:bodyPr>
          <a:lstStyle/>
          <a:p>
            <a:r>
              <a:rPr lang="en-US" sz="4200" dirty="0"/>
              <a:t>Placing into the Blue Location </a:t>
            </a:r>
            <a:br>
              <a:rPr lang="en-US" sz="4200" dirty="0"/>
            </a:br>
            <a:r>
              <a:rPr lang="en-US" sz="4200" dirty="0"/>
              <a:t>from the Closest Node is 100% Reliable</a:t>
            </a:r>
          </a:p>
        </p:txBody>
      </p:sp>
      <p:sp>
        <p:nvSpPr>
          <p:cNvPr id="3" name="Slide Number Placeholder 2">
            <a:extLst>
              <a:ext uri="{FF2B5EF4-FFF2-40B4-BE49-F238E27FC236}">
                <a16:creationId xmlns:a16="http://schemas.microsoft.com/office/drawing/2014/main" id="{B2A3B197-4D44-482D-9C40-E7CD72A5231F}"/>
              </a:ext>
            </a:extLst>
          </p:cNvPr>
          <p:cNvSpPr>
            <a:spLocks noGrp="1"/>
          </p:cNvSpPr>
          <p:nvPr>
            <p:ph type="sldNum" sz="quarter" idx="12"/>
          </p:nvPr>
        </p:nvSpPr>
        <p:spPr/>
        <p:txBody>
          <a:bodyPr/>
          <a:lstStyle/>
          <a:p>
            <a:fld id="{4B52E9B2-6106-45C5-BBFB-D8C51A6D14BC}" type="slidenum">
              <a:rPr lang="en-US" smtClean="0"/>
              <a:t>43</a:t>
            </a:fld>
            <a:endParaRPr lang="en-US"/>
          </a:p>
        </p:txBody>
      </p:sp>
    </p:spTree>
    <p:extLst>
      <p:ext uri="{BB962C8B-B14F-4D97-AF65-F5344CB8AC3E}">
        <p14:creationId xmlns:p14="http://schemas.microsoft.com/office/powerpoint/2010/main" val="35093435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FC680-6819-4B8D-A7E7-003B334C35B5}"/>
              </a:ext>
            </a:extLst>
          </p:cNvPr>
          <p:cNvSpPr>
            <a:spLocks noGrp="1"/>
          </p:cNvSpPr>
          <p:nvPr>
            <p:ph type="title"/>
          </p:nvPr>
        </p:nvSpPr>
        <p:spPr>
          <a:xfrm>
            <a:off x="373812" y="136525"/>
            <a:ext cx="11444376" cy="1325563"/>
          </a:xfrm>
        </p:spPr>
        <p:txBody>
          <a:bodyPr>
            <a:normAutofit/>
          </a:bodyPr>
          <a:lstStyle/>
          <a:p>
            <a:r>
              <a:rPr lang="en-US" sz="4000" dirty="0"/>
              <a:t>This Policy is also 100% Reliable for the Green Location</a:t>
            </a:r>
          </a:p>
        </p:txBody>
      </p:sp>
      <p:pic>
        <p:nvPicPr>
          <p:cNvPr id="9" name="Content Placeholder 8" descr="A picture containing text, different, various&#10;&#10;Description automatically generated">
            <a:extLst>
              <a:ext uri="{FF2B5EF4-FFF2-40B4-BE49-F238E27FC236}">
                <a16:creationId xmlns:a16="http://schemas.microsoft.com/office/drawing/2014/main" id="{A67F8479-932F-4739-A654-1B8B586301A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7508" y="1178943"/>
            <a:ext cx="11981919" cy="5679058"/>
          </a:xfrm>
        </p:spPr>
      </p:pic>
      <p:sp>
        <p:nvSpPr>
          <p:cNvPr id="3" name="Slide Number Placeholder 2">
            <a:extLst>
              <a:ext uri="{FF2B5EF4-FFF2-40B4-BE49-F238E27FC236}">
                <a16:creationId xmlns:a16="http://schemas.microsoft.com/office/drawing/2014/main" id="{B9BE2213-CF49-4557-877C-D7215F8A9808}"/>
              </a:ext>
            </a:extLst>
          </p:cNvPr>
          <p:cNvSpPr>
            <a:spLocks noGrp="1"/>
          </p:cNvSpPr>
          <p:nvPr>
            <p:ph type="sldNum" sz="quarter" idx="12"/>
          </p:nvPr>
        </p:nvSpPr>
        <p:spPr/>
        <p:txBody>
          <a:bodyPr/>
          <a:lstStyle/>
          <a:p>
            <a:fld id="{4B52E9B2-6106-45C5-BBFB-D8C51A6D14BC}" type="slidenum">
              <a:rPr lang="en-US" smtClean="0"/>
              <a:t>44</a:t>
            </a:fld>
            <a:endParaRPr lang="en-US"/>
          </a:p>
        </p:txBody>
      </p:sp>
    </p:spTree>
    <p:extLst>
      <p:ext uri="{BB962C8B-B14F-4D97-AF65-F5344CB8AC3E}">
        <p14:creationId xmlns:p14="http://schemas.microsoft.com/office/powerpoint/2010/main" val="24686636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71986F5-E633-40FB-ADBE-83396E343736}"/>
              </a:ext>
            </a:extLst>
          </p:cNvPr>
          <p:cNvSpPr>
            <a:spLocks noGrp="1"/>
          </p:cNvSpPr>
          <p:nvPr>
            <p:ph type="title"/>
          </p:nvPr>
        </p:nvSpPr>
        <p:spPr/>
        <p:txBody>
          <a:bodyPr/>
          <a:lstStyle/>
          <a:p>
            <a:r>
              <a:rPr lang="en-US" dirty="0"/>
              <a:t>Learning to Pick-and-Place</a:t>
            </a:r>
          </a:p>
        </p:txBody>
      </p:sp>
      <p:sp>
        <p:nvSpPr>
          <p:cNvPr id="6" name="Text Placeholder 5">
            <a:extLst>
              <a:ext uri="{FF2B5EF4-FFF2-40B4-BE49-F238E27FC236}">
                <a16:creationId xmlns:a16="http://schemas.microsoft.com/office/drawing/2014/main" id="{CA87436B-21D5-459D-A378-E78EF3DAA90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B147AD2-533F-492E-929F-B3AE65F46F6A}"/>
              </a:ext>
            </a:extLst>
          </p:cNvPr>
          <p:cNvSpPr>
            <a:spLocks noGrp="1"/>
          </p:cNvSpPr>
          <p:nvPr>
            <p:ph type="sldNum" sz="quarter" idx="12"/>
          </p:nvPr>
        </p:nvSpPr>
        <p:spPr/>
        <p:txBody>
          <a:bodyPr/>
          <a:lstStyle/>
          <a:p>
            <a:fld id="{4B52E9B2-6106-45C5-BBFB-D8C51A6D14BC}" type="slidenum">
              <a:rPr lang="en-US" smtClean="0"/>
              <a:t>45</a:t>
            </a:fld>
            <a:endParaRPr lang="en-US"/>
          </a:p>
        </p:txBody>
      </p:sp>
    </p:spTree>
    <p:extLst>
      <p:ext uri="{BB962C8B-B14F-4D97-AF65-F5344CB8AC3E}">
        <p14:creationId xmlns:p14="http://schemas.microsoft.com/office/powerpoint/2010/main" val="34920558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82A4B-228A-4B09-A653-49B5DF2045FE}"/>
              </a:ext>
            </a:extLst>
          </p:cNvPr>
          <p:cNvSpPr>
            <a:spLocks noGrp="1"/>
          </p:cNvSpPr>
          <p:nvPr>
            <p:ph type="title"/>
          </p:nvPr>
        </p:nvSpPr>
        <p:spPr/>
        <p:txBody>
          <a:bodyPr/>
          <a:lstStyle/>
          <a:p>
            <a:r>
              <a:rPr lang="en-US" dirty="0"/>
              <a:t>Performing the Pick-and-Place Sequence</a:t>
            </a:r>
          </a:p>
        </p:txBody>
      </p:sp>
      <p:sp>
        <p:nvSpPr>
          <p:cNvPr id="3" name="Content Placeholder 2">
            <a:extLst>
              <a:ext uri="{FF2B5EF4-FFF2-40B4-BE49-F238E27FC236}">
                <a16:creationId xmlns:a16="http://schemas.microsoft.com/office/drawing/2014/main" id="{536191D5-59F1-4932-B2A4-C4D9D269F6C6}"/>
              </a:ext>
            </a:extLst>
          </p:cNvPr>
          <p:cNvSpPr>
            <a:spLocks noGrp="1"/>
          </p:cNvSpPr>
          <p:nvPr>
            <p:ph idx="1"/>
          </p:nvPr>
        </p:nvSpPr>
        <p:spPr/>
        <p:txBody>
          <a:bodyPr>
            <a:normAutofit/>
          </a:bodyPr>
          <a:lstStyle/>
          <a:p>
            <a:r>
              <a:rPr lang="en-US" dirty="0"/>
              <a:t>Grasping a block satisfies the preconditions of the place action.</a:t>
            </a:r>
          </a:p>
          <a:p>
            <a:pPr marL="0" indent="0">
              <a:buNone/>
            </a:pPr>
            <a:endParaRPr lang="en-US" dirty="0"/>
          </a:p>
          <a:p>
            <a:r>
              <a:rPr lang="en-US" dirty="0"/>
              <a:t>The agent attempts to move the block from one location to the other.</a:t>
            </a:r>
          </a:p>
          <a:p>
            <a:endParaRPr lang="en-US" dirty="0"/>
          </a:p>
          <a:p>
            <a:r>
              <a:rPr lang="en-US" dirty="0"/>
              <a:t>The pick-and-place action is 52.5% reliable.</a:t>
            </a:r>
          </a:p>
          <a:p>
            <a:endParaRPr lang="en-US" dirty="0"/>
          </a:p>
          <a:p>
            <a:r>
              <a:rPr lang="en-US" dirty="0"/>
              <a:t>Reliability is determined by the reliability of grasping.</a:t>
            </a:r>
          </a:p>
          <a:p>
            <a:endParaRPr lang="en-US" dirty="0"/>
          </a:p>
        </p:txBody>
      </p:sp>
      <p:sp>
        <p:nvSpPr>
          <p:cNvPr id="4" name="Slide Number Placeholder 3">
            <a:extLst>
              <a:ext uri="{FF2B5EF4-FFF2-40B4-BE49-F238E27FC236}">
                <a16:creationId xmlns:a16="http://schemas.microsoft.com/office/drawing/2014/main" id="{1C5C881A-4729-454F-8CBF-1BEFB73D8B02}"/>
              </a:ext>
            </a:extLst>
          </p:cNvPr>
          <p:cNvSpPr>
            <a:spLocks noGrp="1"/>
          </p:cNvSpPr>
          <p:nvPr>
            <p:ph type="sldNum" sz="quarter" idx="12"/>
          </p:nvPr>
        </p:nvSpPr>
        <p:spPr/>
        <p:txBody>
          <a:bodyPr/>
          <a:lstStyle/>
          <a:p>
            <a:fld id="{4B52E9B2-6106-45C5-BBFB-D8C51A6D14BC}" type="slidenum">
              <a:rPr lang="en-US" smtClean="0"/>
              <a:t>46</a:t>
            </a:fld>
            <a:endParaRPr lang="en-US"/>
          </a:p>
        </p:txBody>
      </p:sp>
    </p:spTree>
    <p:extLst>
      <p:ext uri="{BB962C8B-B14F-4D97-AF65-F5344CB8AC3E}">
        <p14:creationId xmlns:p14="http://schemas.microsoft.com/office/powerpoint/2010/main" val="22952352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ack and Forth 4x">
            <a:hlinkClick r:id="" action="ppaction://media"/>
            <a:extLst>
              <a:ext uri="{FF2B5EF4-FFF2-40B4-BE49-F238E27FC236}">
                <a16:creationId xmlns:a16="http://schemas.microsoft.com/office/drawing/2014/main" id="{3D672D02-C926-4864-8CA3-CCD94505963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32152" y="1375409"/>
            <a:ext cx="9727696" cy="5471705"/>
          </a:xfrm>
        </p:spPr>
      </p:pic>
      <p:sp>
        <p:nvSpPr>
          <p:cNvPr id="2" name="Title 1">
            <a:extLst>
              <a:ext uri="{FF2B5EF4-FFF2-40B4-BE49-F238E27FC236}">
                <a16:creationId xmlns:a16="http://schemas.microsoft.com/office/drawing/2014/main" id="{31A441F1-2983-4105-A8C7-CEC247D4BC11}"/>
              </a:ext>
            </a:extLst>
          </p:cNvPr>
          <p:cNvSpPr>
            <a:spLocks noGrp="1"/>
          </p:cNvSpPr>
          <p:nvPr>
            <p:ph type="title"/>
          </p:nvPr>
        </p:nvSpPr>
        <p:spPr>
          <a:xfrm>
            <a:off x="838200" y="76653"/>
            <a:ext cx="10515600" cy="1325563"/>
          </a:xfrm>
        </p:spPr>
        <p:txBody>
          <a:bodyPr>
            <a:normAutofit/>
          </a:bodyPr>
          <a:lstStyle/>
          <a:p>
            <a:r>
              <a:rPr lang="en-US" dirty="0"/>
              <a:t>Potential for Learning through Repetitive Play (Piaget, 1977), (</a:t>
            </a:r>
            <a:r>
              <a:rPr lang="en-US" dirty="0" err="1"/>
              <a:t>Schmidhuber</a:t>
            </a:r>
            <a:r>
              <a:rPr lang="en-US" dirty="0"/>
              <a:t>, 2011)</a:t>
            </a:r>
          </a:p>
        </p:txBody>
      </p:sp>
      <p:sp>
        <p:nvSpPr>
          <p:cNvPr id="3" name="Slide Number Placeholder 2">
            <a:extLst>
              <a:ext uri="{FF2B5EF4-FFF2-40B4-BE49-F238E27FC236}">
                <a16:creationId xmlns:a16="http://schemas.microsoft.com/office/drawing/2014/main" id="{C9BE958E-ED89-4601-BAAA-101E47150D6C}"/>
              </a:ext>
            </a:extLst>
          </p:cNvPr>
          <p:cNvSpPr>
            <a:spLocks noGrp="1"/>
          </p:cNvSpPr>
          <p:nvPr>
            <p:ph type="sldNum" sz="quarter" idx="12"/>
          </p:nvPr>
        </p:nvSpPr>
        <p:spPr/>
        <p:txBody>
          <a:bodyPr/>
          <a:lstStyle/>
          <a:p>
            <a:fld id="{4B52E9B2-6106-45C5-BBFB-D8C51A6D14BC}" type="slidenum">
              <a:rPr lang="en-US" smtClean="0"/>
              <a:t>47</a:t>
            </a:fld>
            <a:endParaRPr lang="en-US" dirty="0"/>
          </a:p>
        </p:txBody>
      </p:sp>
      <p:sp>
        <p:nvSpPr>
          <p:cNvPr id="8" name="TextBox 7">
            <a:extLst>
              <a:ext uri="{FF2B5EF4-FFF2-40B4-BE49-F238E27FC236}">
                <a16:creationId xmlns:a16="http://schemas.microsoft.com/office/drawing/2014/main" id="{C1F6AD04-3C16-4F10-B772-B067A3FD18A6}"/>
              </a:ext>
            </a:extLst>
          </p:cNvPr>
          <p:cNvSpPr txBox="1"/>
          <p:nvPr/>
        </p:nvSpPr>
        <p:spPr>
          <a:xfrm>
            <a:off x="10340768" y="5907545"/>
            <a:ext cx="619080" cy="646331"/>
          </a:xfrm>
          <a:prstGeom prst="rect">
            <a:avLst/>
          </a:prstGeom>
          <a:noFill/>
        </p:spPr>
        <p:txBody>
          <a:bodyPr wrap="none" rtlCol="0">
            <a:spAutoFit/>
          </a:bodyPr>
          <a:lstStyle/>
          <a:p>
            <a:r>
              <a:rPr lang="en-US" sz="3600" dirty="0"/>
              <a:t>4x</a:t>
            </a:r>
          </a:p>
        </p:txBody>
      </p:sp>
    </p:spTree>
    <p:extLst>
      <p:ext uri="{BB962C8B-B14F-4D97-AF65-F5344CB8AC3E}">
        <p14:creationId xmlns:p14="http://schemas.microsoft.com/office/powerpoint/2010/main" val="411048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76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C8B51-0362-4549-AD6A-96AA427F376B}"/>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51C6C686-5B9B-48DA-B469-BC9BAB698C2D}"/>
              </a:ext>
            </a:extLst>
          </p:cNvPr>
          <p:cNvSpPr>
            <a:spLocks noGrp="1"/>
          </p:cNvSpPr>
          <p:nvPr>
            <p:ph idx="1"/>
          </p:nvPr>
        </p:nvSpPr>
        <p:spPr/>
        <p:txBody>
          <a:bodyPr>
            <a:normAutofit lnSpcReduction="10000"/>
          </a:bodyPr>
          <a:lstStyle/>
          <a:p>
            <a:r>
              <a:rPr lang="en-US" dirty="0"/>
              <a:t>We present the </a:t>
            </a:r>
            <a:r>
              <a:rPr lang="en-US" dirty="0" err="1"/>
              <a:t>Peripersonal</a:t>
            </a:r>
            <a:r>
              <a:rPr lang="en-US" dirty="0"/>
              <a:t> Space (PPS) Graph model.</a:t>
            </a:r>
          </a:p>
          <a:p>
            <a:pPr lvl="1"/>
            <a:r>
              <a:rPr lang="en-US" dirty="0"/>
              <a:t>Minimal required sensory capabilities and prior knowledge</a:t>
            </a:r>
          </a:p>
          <a:p>
            <a:pPr lvl="1"/>
            <a:r>
              <a:rPr lang="en-US" dirty="0"/>
              <a:t>Allows safe motion throughout PPS that provides experience</a:t>
            </a:r>
          </a:p>
          <a:p>
            <a:pPr lvl="1"/>
            <a:endParaRPr lang="en-US" dirty="0"/>
          </a:p>
          <a:p>
            <a:r>
              <a:rPr lang="en-US" dirty="0"/>
              <a:t>We demonstrate successful manipulation action learning.</a:t>
            </a:r>
          </a:p>
          <a:p>
            <a:pPr lvl="1"/>
            <a:r>
              <a:rPr lang="en-US" dirty="0"/>
              <a:t>All actions are defined by the agent based on observed unusual events.</a:t>
            </a:r>
          </a:p>
          <a:p>
            <a:pPr lvl="1"/>
            <a:r>
              <a:rPr lang="en-US" dirty="0"/>
              <a:t>Moving, reaching, ungrasping, and placing become fully reliable.</a:t>
            </a:r>
          </a:p>
          <a:p>
            <a:pPr lvl="1"/>
            <a:r>
              <a:rPr lang="en-US" dirty="0"/>
              <a:t>Grasping and pick-and-place become semi-reliable.</a:t>
            </a:r>
          </a:p>
          <a:p>
            <a:pPr lvl="1"/>
            <a:r>
              <a:rPr lang="en-US" dirty="0"/>
              <a:t>Our model predicts behaviors matching surprising observations of infants.</a:t>
            </a:r>
          </a:p>
          <a:p>
            <a:pPr lvl="1"/>
            <a:r>
              <a:rPr lang="en-US" dirty="0"/>
              <a:t>These early phase actions provide enriched experience that could make late phase reinforcement learning more efficient.</a:t>
            </a:r>
          </a:p>
          <a:p>
            <a:endParaRPr lang="en-US" dirty="0"/>
          </a:p>
        </p:txBody>
      </p:sp>
      <p:sp>
        <p:nvSpPr>
          <p:cNvPr id="5" name="Slide Number Placeholder 4">
            <a:extLst>
              <a:ext uri="{FF2B5EF4-FFF2-40B4-BE49-F238E27FC236}">
                <a16:creationId xmlns:a16="http://schemas.microsoft.com/office/drawing/2014/main" id="{2C8317C5-033A-4337-BC64-B9D21601EA2E}"/>
              </a:ext>
            </a:extLst>
          </p:cNvPr>
          <p:cNvSpPr>
            <a:spLocks noGrp="1"/>
          </p:cNvSpPr>
          <p:nvPr>
            <p:ph type="sldNum" sz="quarter" idx="12"/>
          </p:nvPr>
        </p:nvSpPr>
        <p:spPr/>
        <p:txBody>
          <a:bodyPr/>
          <a:lstStyle/>
          <a:p>
            <a:fld id="{4B52E9B2-6106-45C5-BBFB-D8C51A6D14BC}" type="slidenum">
              <a:rPr lang="en-US" smtClean="0"/>
              <a:t>48</a:t>
            </a:fld>
            <a:endParaRPr lang="en-US"/>
          </a:p>
        </p:txBody>
      </p:sp>
    </p:spTree>
    <p:extLst>
      <p:ext uri="{BB962C8B-B14F-4D97-AF65-F5344CB8AC3E}">
        <p14:creationId xmlns:p14="http://schemas.microsoft.com/office/powerpoint/2010/main" val="17714434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E0B0F-453C-44B2-9C81-F1A98107A301}"/>
              </a:ext>
            </a:extLst>
          </p:cNvPr>
          <p:cNvSpPr>
            <a:spLocks noGrp="1"/>
          </p:cNvSpPr>
          <p:nvPr>
            <p:ph type="title"/>
          </p:nvPr>
        </p:nvSpPr>
        <p:spPr>
          <a:xfrm>
            <a:off x="152400" y="407987"/>
            <a:ext cx="10515600" cy="1325563"/>
          </a:xfrm>
        </p:spPr>
        <p:txBody>
          <a:bodyPr/>
          <a:lstStyle/>
          <a:p>
            <a:r>
              <a:rPr lang="en-US" dirty="0"/>
              <a:t>Thank you!</a:t>
            </a:r>
          </a:p>
        </p:txBody>
      </p:sp>
      <p:sp>
        <p:nvSpPr>
          <p:cNvPr id="3" name="Content Placeholder 2">
            <a:extLst>
              <a:ext uri="{FF2B5EF4-FFF2-40B4-BE49-F238E27FC236}">
                <a16:creationId xmlns:a16="http://schemas.microsoft.com/office/drawing/2014/main" id="{2E934797-DC49-4382-8FBC-13AAADADD86B}"/>
              </a:ext>
            </a:extLst>
          </p:cNvPr>
          <p:cNvSpPr>
            <a:spLocks noGrp="1"/>
          </p:cNvSpPr>
          <p:nvPr>
            <p:ph idx="1"/>
          </p:nvPr>
        </p:nvSpPr>
        <p:spPr>
          <a:xfrm>
            <a:off x="348342" y="1425007"/>
            <a:ext cx="10515600" cy="4351338"/>
          </a:xfrm>
        </p:spPr>
        <p:txBody>
          <a:bodyPr/>
          <a:lstStyle/>
          <a:p>
            <a:r>
              <a:rPr lang="en-US" dirty="0"/>
              <a:t>Questions?</a:t>
            </a:r>
          </a:p>
        </p:txBody>
      </p:sp>
      <p:sp>
        <p:nvSpPr>
          <p:cNvPr id="4" name="Slide Number Placeholder 3">
            <a:extLst>
              <a:ext uri="{FF2B5EF4-FFF2-40B4-BE49-F238E27FC236}">
                <a16:creationId xmlns:a16="http://schemas.microsoft.com/office/drawing/2014/main" id="{767522A4-19E3-4612-84E8-0F8C97FD96D0}"/>
              </a:ext>
            </a:extLst>
          </p:cNvPr>
          <p:cNvSpPr>
            <a:spLocks noGrp="1"/>
          </p:cNvSpPr>
          <p:nvPr>
            <p:ph type="sldNum" sz="quarter" idx="12"/>
          </p:nvPr>
        </p:nvSpPr>
        <p:spPr/>
        <p:txBody>
          <a:bodyPr/>
          <a:lstStyle/>
          <a:p>
            <a:fld id="{4B52E9B2-6106-45C5-BBFB-D8C51A6D14BC}" type="slidenum">
              <a:rPr lang="en-US" smtClean="0"/>
              <a:t>49</a:t>
            </a:fld>
            <a:endParaRPr lang="en-US"/>
          </a:p>
        </p:txBody>
      </p:sp>
      <p:pic>
        <p:nvPicPr>
          <p:cNvPr id="10" name="Picture 9" descr="A picture containing person, person&#10;&#10;Description automatically generated">
            <a:extLst>
              <a:ext uri="{FF2B5EF4-FFF2-40B4-BE49-F238E27FC236}">
                <a16:creationId xmlns:a16="http://schemas.microsoft.com/office/drawing/2014/main" id="{4F50EC82-5D24-4560-84BE-E9CD18CCAF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1" y="1"/>
            <a:ext cx="9144000" cy="6858000"/>
          </a:xfrm>
          <a:prstGeom prst="rect">
            <a:avLst/>
          </a:prstGeom>
        </p:spPr>
      </p:pic>
    </p:spTree>
    <p:extLst>
      <p:ext uri="{BB962C8B-B14F-4D97-AF65-F5344CB8AC3E}">
        <p14:creationId xmlns:p14="http://schemas.microsoft.com/office/powerpoint/2010/main" val="12884547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C303F-F118-41DE-B2D6-3095EB7FEB3B}"/>
              </a:ext>
            </a:extLst>
          </p:cNvPr>
          <p:cNvSpPr>
            <a:spLocks noGrp="1"/>
          </p:cNvSpPr>
          <p:nvPr>
            <p:ph type="title"/>
          </p:nvPr>
        </p:nvSpPr>
        <p:spPr/>
        <p:txBody>
          <a:bodyPr/>
          <a:lstStyle/>
          <a:p>
            <a:r>
              <a:rPr lang="en-US" dirty="0"/>
              <a:t>Learning Efficiency</a:t>
            </a:r>
          </a:p>
        </p:txBody>
      </p:sp>
      <p:sp>
        <p:nvSpPr>
          <p:cNvPr id="3" name="Content Placeholder 2">
            <a:extLst>
              <a:ext uri="{FF2B5EF4-FFF2-40B4-BE49-F238E27FC236}">
                <a16:creationId xmlns:a16="http://schemas.microsoft.com/office/drawing/2014/main" id="{BBDEFAF0-D3A3-40BE-9F3D-6C46D5717653}"/>
              </a:ext>
            </a:extLst>
          </p:cNvPr>
          <p:cNvSpPr>
            <a:spLocks noGrp="1"/>
          </p:cNvSpPr>
          <p:nvPr>
            <p:ph idx="1"/>
          </p:nvPr>
        </p:nvSpPr>
        <p:spPr>
          <a:xfrm>
            <a:off x="632604" y="1611086"/>
            <a:ext cx="10788770" cy="5045527"/>
          </a:xfrm>
        </p:spPr>
        <p:txBody>
          <a:bodyPr>
            <a:normAutofit fontScale="92500" lnSpcReduction="10000"/>
          </a:bodyPr>
          <a:lstStyle/>
          <a:p>
            <a:r>
              <a:rPr lang="en-US" dirty="0"/>
              <a:t>Robotics traditionally relies on reinforcement learning.</a:t>
            </a:r>
          </a:p>
          <a:p>
            <a:pPr lvl="1"/>
            <a:r>
              <a:rPr lang="en-US" dirty="0"/>
              <a:t>Very high sample complexity for RL, especially for deep RL</a:t>
            </a:r>
          </a:p>
          <a:p>
            <a:pPr lvl="2"/>
            <a:r>
              <a:rPr lang="en-US" dirty="0"/>
              <a:t>(Pinto and Gupta, 2016), (Levine et al., 2016, 2018)</a:t>
            </a:r>
          </a:p>
          <a:p>
            <a:endParaRPr lang="en-US" dirty="0"/>
          </a:p>
          <a:p>
            <a:r>
              <a:rPr lang="en-US" dirty="0"/>
              <a:t>Infants learn very quickly (a few months)</a:t>
            </a:r>
          </a:p>
          <a:p>
            <a:pPr lvl="1"/>
            <a:r>
              <a:rPr lang="en-US" dirty="0"/>
              <a:t>from autonomous practice;</a:t>
            </a:r>
          </a:p>
          <a:p>
            <a:pPr lvl="1"/>
            <a:r>
              <a:rPr lang="en-US" dirty="0"/>
              <a:t>without formal instruction;</a:t>
            </a:r>
          </a:p>
          <a:p>
            <a:pPr lvl="1"/>
            <a:r>
              <a:rPr lang="en-US" dirty="0"/>
              <a:t>without extrinsic rewards.</a:t>
            </a:r>
          </a:p>
          <a:p>
            <a:pPr lvl="1"/>
            <a:endParaRPr lang="en-US" dirty="0"/>
          </a:p>
          <a:p>
            <a:r>
              <a:rPr lang="en-US" dirty="0"/>
              <a:t>Infants learn reaching and grasping in two phases.</a:t>
            </a:r>
          </a:p>
          <a:p>
            <a:pPr lvl="1"/>
            <a:r>
              <a:rPr lang="en-US" dirty="0"/>
              <a:t>Early Phase: </a:t>
            </a:r>
            <a:r>
              <a:rPr lang="en-US" i="1" dirty="0"/>
              <a:t>“When infants first learn to reach at about 4 months, their hand paths are jerky and tortuous” </a:t>
            </a:r>
            <a:r>
              <a:rPr lang="en-US" dirty="0"/>
              <a:t>(</a:t>
            </a:r>
            <a:r>
              <a:rPr lang="en-US" dirty="0" err="1"/>
              <a:t>Thelen</a:t>
            </a:r>
            <a:r>
              <a:rPr lang="en-US" dirty="0"/>
              <a:t> et al., 1996)</a:t>
            </a:r>
          </a:p>
          <a:p>
            <a:pPr lvl="1"/>
            <a:r>
              <a:rPr lang="en-US" dirty="0"/>
              <a:t>Late Phase: </a:t>
            </a:r>
            <a:r>
              <a:rPr lang="en-US" i="1" dirty="0"/>
              <a:t>“With age, infants’ reaches become straighter and more directly aimed toward the target and show fewer movement units.” </a:t>
            </a:r>
            <a:r>
              <a:rPr lang="en-US" dirty="0"/>
              <a:t>(</a:t>
            </a:r>
            <a:r>
              <a:rPr lang="en-US" dirty="0" err="1"/>
              <a:t>Thelen</a:t>
            </a:r>
            <a:r>
              <a:rPr lang="en-US" dirty="0"/>
              <a:t> et al., 1996)</a:t>
            </a:r>
          </a:p>
          <a:p>
            <a:pPr lvl="1"/>
            <a:endParaRPr lang="en-US" dirty="0"/>
          </a:p>
          <a:p>
            <a:pPr lvl="1"/>
            <a:endParaRPr lang="en-US" dirty="0"/>
          </a:p>
          <a:p>
            <a:endParaRPr lang="en-US" dirty="0"/>
          </a:p>
        </p:txBody>
      </p:sp>
      <p:sp>
        <p:nvSpPr>
          <p:cNvPr id="4" name="Slide Number Placeholder 3">
            <a:extLst>
              <a:ext uri="{FF2B5EF4-FFF2-40B4-BE49-F238E27FC236}">
                <a16:creationId xmlns:a16="http://schemas.microsoft.com/office/drawing/2014/main" id="{DFE941C4-D589-436A-9D37-95847156040C}"/>
              </a:ext>
            </a:extLst>
          </p:cNvPr>
          <p:cNvSpPr>
            <a:spLocks noGrp="1"/>
          </p:cNvSpPr>
          <p:nvPr>
            <p:ph type="sldNum" sz="quarter" idx="12"/>
          </p:nvPr>
        </p:nvSpPr>
        <p:spPr/>
        <p:txBody>
          <a:bodyPr/>
          <a:lstStyle/>
          <a:p>
            <a:fld id="{4B52E9B2-6106-45C5-BBFB-D8C51A6D14BC}" type="slidenum">
              <a:rPr lang="en-US" smtClean="0"/>
              <a:t>5</a:t>
            </a:fld>
            <a:endParaRPr lang="en-US" dirty="0"/>
          </a:p>
        </p:txBody>
      </p:sp>
    </p:spTree>
    <p:extLst>
      <p:ext uri="{BB962C8B-B14F-4D97-AF65-F5344CB8AC3E}">
        <p14:creationId xmlns:p14="http://schemas.microsoft.com/office/powerpoint/2010/main" val="3613287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BA886F0-1CE4-4F6E-8A80-E6857C52E0E4}"/>
              </a:ext>
            </a:extLst>
          </p:cNvPr>
          <p:cNvSpPr>
            <a:spLocks noGrp="1"/>
          </p:cNvSpPr>
          <p:nvPr>
            <p:ph type="sldNum" sz="quarter" idx="12"/>
          </p:nvPr>
        </p:nvSpPr>
        <p:spPr/>
        <p:txBody>
          <a:bodyPr/>
          <a:lstStyle/>
          <a:p>
            <a:fld id="{4B52E9B2-6106-45C5-BBFB-D8C51A6D14BC}" type="slidenum">
              <a:rPr lang="en-US" smtClean="0"/>
              <a:t>50</a:t>
            </a:fld>
            <a:endParaRPr lang="en-US"/>
          </a:p>
        </p:txBody>
      </p:sp>
      <p:pic>
        <p:nvPicPr>
          <p:cNvPr id="4" name="Picture 3" descr="Graphical user interface&#10;&#10;Description automatically generated">
            <a:extLst>
              <a:ext uri="{FF2B5EF4-FFF2-40B4-BE49-F238E27FC236}">
                <a16:creationId xmlns:a16="http://schemas.microsoft.com/office/drawing/2014/main" id="{A35F99D8-6C0B-4530-9856-3D0FBD70E5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2971" y="54429"/>
            <a:ext cx="8143428" cy="6784659"/>
          </a:xfrm>
          <a:prstGeom prst="rect">
            <a:avLst/>
          </a:prstGeom>
        </p:spPr>
      </p:pic>
    </p:spTree>
    <p:extLst>
      <p:ext uri="{BB962C8B-B14F-4D97-AF65-F5344CB8AC3E}">
        <p14:creationId xmlns:p14="http://schemas.microsoft.com/office/powerpoint/2010/main" val="39515227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B0DCA0E-83F4-42C8-984F-CA7D26C5CA18}"/>
              </a:ext>
            </a:extLst>
          </p:cNvPr>
          <p:cNvSpPr>
            <a:spLocks noGrp="1"/>
          </p:cNvSpPr>
          <p:nvPr>
            <p:ph type="sldNum" sz="quarter" idx="12"/>
          </p:nvPr>
        </p:nvSpPr>
        <p:spPr/>
        <p:txBody>
          <a:bodyPr/>
          <a:lstStyle/>
          <a:p>
            <a:fld id="{4B52E9B2-6106-45C5-BBFB-D8C51A6D14BC}" type="slidenum">
              <a:rPr lang="en-US" smtClean="0"/>
              <a:t>51</a:t>
            </a:fld>
            <a:endParaRPr lang="en-US"/>
          </a:p>
        </p:txBody>
      </p:sp>
      <p:pic>
        <p:nvPicPr>
          <p:cNvPr id="4" name="Picture 3" descr="A picture containing text, businesscard&#10;&#10;Description automatically generated">
            <a:extLst>
              <a:ext uri="{FF2B5EF4-FFF2-40B4-BE49-F238E27FC236}">
                <a16:creationId xmlns:a16="http://schemas.microsoft.com/office/drawing/2014/main" id="{A933B033-358C-4914-8BAC-DE2EFF5CD9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9725" y="252389"/>
            <a:ext cx="8472549" cy="6353221"/>
          </a:xfrm>
          <a:prstGeom prst="rect">
            <a:avLst/>
          </a:prstGeom>
        </p:spPr>
      </p:pic>
    </p:spTree>
    <p:extLst>
      <p:ext uri="{BB962C8B-B14F-4D97-AF65-F5344CB8AC3E}">
        <p14:creationId xmlns:p14="http://schemas.microsoft.com/office/powerpoint/2010/main" val="41120077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BCA50D-8D72-427A-8FFF-4DF9FFD67A50}"/>
              </a:ext>
            </a:extLst>
          </p:cNvPr>
          <p:cNvSpPr>
            <a:spLocks noGrp="1"/>
          </p:cNvSpPr>
          <p:nvPr>
            <p:ph type="sldNum" sz="quarter" idx="12"/>
          </p:nvPr>
        </p:nvSpPr>
        <p:spPr/>
        <p:txBody>
          <a:bodyPr/>
          <a:lstStyle/>
          <a:p>
            <a:fld id="{4B52E9B2-6106-45C5-BBFB-D8C51A6D14BC}" type="slidenum">
              <a:rPr lang="en-US" smtClean="0"/>
              <a:t>52</a:t>
            </a:fld>
            <a:endParaRPr lang="en-US"/>
          </a:p>
        </p:txBody>
      </p:sp>
      <p:pic>
        <p:nvPicPr>
          <p:cNvPr id="4" name="Picture 3" descr="A picture containing text&#10;&#10;Description automatically generated">
            <a:extLst>
              <a:ext uri="{FF2B5EF4-FFF2-40B4-BE49-F238E27FC236}">
                <a16:creationId xmlns:a16="http://schemas.microsoft.com/office/drawing/2014/main" id="{B243542C-11A2-4B03-BF41-4ABA4E1CD4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2986" y="97971"/>
            <a:ext cx="8989506" cy="6704210"/>
          </a:xfrm>
          <a:prstGeom prst="rect">
            <a:avLst/>
          </a:prstGeom>
        </p:spPr>
      </p:pic>
    </p:spTree>
    <p:extLst>
      <p:ext uri="{BB962C8B-B14F-4D97-AF65-F5344CB8AC3E}">
        <p14:creationId xmlns:p14="http://schemas.microsoft.com/office/powerpoint/2010/main" val="31931486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D2F62B-8D08-4FA9-A9FA-533C9B4BB4BF}"/>
              </a:ext>
            </a:extLst>
          </p:cNvPr>
          <p:cNvSpPr>
            <a:spLocks noGrp="1"/>
          </p:cNvSpPr>
          <p:nvPr>
            <p:ph type="sldNum" sz="quarter" idx="12"/>
          </p:nvPr>
        </p:nvSpPr>
        <p:spPr/>
        <p:txBody>
          <a:bodyPr/>
          <a:lstStyle/>
          <a:p>
            <a:fld id="{4B52E9B2-6106-45C5-BBFB-D8C51A6D14BC}" type="slidenum">
              <a:rPr lang="en-US" smtClean="0"/>
              <a:t>53</a:t>
            </a:fld>
            <a:endParaRPr lang="en-US"/>
          </a:p>
        </p:txBody>
      </p:sp>
      <p:pic>
        <p:nvPicPr>
          <p:cNvPr id="8" name="Picture 7" descr="Chart, bar chart&#10;&#10;Description automatically generated">
            <a:extLst>
              <a:ext uri="{FF2B5EF4-FFF2-40B4-BE49-F238E27FC236}">
                <a16:creationId xmlns:a16="http://schemas.microsoft.com/office/drawing/2014/main" id="{55C99CEB-8402-45E6-8CEA-5CBBB526DC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2343" y="116406"/>
            <a:ext cx="8250827" cy="6471084"/>
          </a:xfrm>
          <a:prstGeom prst="rect">
            <a:avLst/>
          </a:prstGeom>
        </p:spPr>
      </p:pic>
    </p:spTree>
    <p:extLst>
      <p:ext uri="{BB962C8B-B14F-4D97-AF65-F5344CB8AC3E}">
        <p14:creationId xmlns:p14="http://schemas.microsoft.com/office/powerpoint/2010/main" val="8361614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9E2B83-1331-4546-8176-584C731C955F}"/>
              </a:ext>
            </a:extLst>
          </p:cNvPr>
          <p:cNvSpPr>
            <a:spLocks noGrp="1"/>
          </p:cNvSpPr>
          <p:nvPr>
            <p:ph type="sldNum" sz="quarter" idx="12"/>
          </p:nvPr>
        </p:nvSpPr>
        <p:spPr/>
        <p:txBody>
          <a:bodyPr/>
          <a:lstStyle/>
          <a:p>
            <a:fld id="{4B52E9B2-6106-45C5-BBFB-D8C51A6D14BC}" type="slidenum">
              <a:rPr lang="en-US" smtClean="0"/>
              <a:t>54</a:t>
            </a:fld>
            <a:endParaRPr lang="en-US"/>
          </a:p>
        </p:txBody>
      </p:sp>
      <p:pic>
        <p:nvPicPr>
          <p:cNvPr id="4" name="Picture 3" descr="Chart, line chart&#10;&#10;Description automatically generated">
            <a:extLst>
              <a:ext uri="{FF2B5EF4-FFF2-40B4-BE49-F238E27FC236}">
                <a16:creationId xmlns:a16="http://schemas.microsoft.com/office/drawing/2014/main" id="{7E58F2CD-AD4A-4144-86DB-B26574AA30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9460"/>
            <a:ext cx="12192000" cy="6579079"/>
          </a:xfrm>
          <a:prstGeom prst="rect">
            <a:avLst/>
          </a:prstGeom>
        </p:spPr>
      </p:pic>
    </p:spTree>
    <p:extLst>
      <p:ext uri="{BB962C8B-B14F-4D97-AF65-F5344CB8AC3E}">
        <p14:creationId xmlns:p14="http://schemas.microsoft.com/office/powerpoint/2010/main" val="1850944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C31EFC-16E7-4311-A161-6EE465326BCA}"/>
              </a:ext>
            </a:extLst>
          </p:cNvPr>
          <p:cNvSpPr>
            <a:spLocks noGrp="1"/>
          </p:cNvSpPr>
          <p:nvPr>
            <p:ph type="sldNum" sz="quarter" idx="12"/>
          </p:nvPr>
        </p:nvSpPr>
        <p:spPr/>
        <p:txBody>
          <a:bodyPr/>
          <a:lstStyle/>
          <a:p>
            <a:fld id="{4B52E9B2-6106-45C5-BBFB-D8C51A6D14BC}" type="slidenum">
              <a:rPr lang="en-US" smtClean="0"/>
              <a:t>55</a:t>
            </a:fld>
            <a:endParaRPr lang="en-US"/>
          </a:p>
        </p:txBody>
      </p:sp>
      <p:pic>
        <p:nvPicPr>
          <p:cNvPr id="4" name="Picture 3" descr="Chart&#10;&#10;Description automatically generated">
            <a:extLst>
              <a:ext uri="{FF2B5EF4-FFF2-40B4-BE49-F238E27FC236}">
                <a16:creationId xmlns:a16="http://schemas.microsoft.com/office/drawing/2014/main" id="{721C5907-711B-458B-A6F8-30B0DCDA81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9460"/>
            <a:ext cx="12192000" cy="6579079"/>
          </a:xfrm>
          <a:prstGeom prst="rect">
            <a:avLst/>
          </a:prstGeom>
        </p:spPr>
      </p:pic>
    </p:spTree>
    <p:extLst>
      <p:ext uri="{BB962C8B-B14F-4D97-AF65-F5344CB8AC3E}">
        <p14:creationId xmlns:p14="http://schemas.microsoft.com/office/powerpoint/2010/main" val="3452214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4E0817-DC13-433C-8EE9-70F4D23656C8}"/>
              </a:ext>
            </a:extLst>
          </p:cNvPr>
          <p:cNvSpPr>
            <a:spLocks noGrp="1"/>
          </p:cNvSpPr>
          <p:nvPr>
            <p:ph type="sldNum" sz="quarter" idx="12"/>
          </p:nvPr>
        </p:nvSpPr>
        <p:spPr/>
        <p:txBody>
          <a:bodyPr/>
          <a:lstStyle/>
          <a:p>
            <a:fld id="{4B52E9B2-6106-45C5-BBFB-D8C51A6D14BC}" type="slidenum">
              <a:rPr lang="en-US" smtClean="0"/>
              <a:t>56</a:t>
            </a:fld>
            <a:endParaRPr lang="en-US"/>
          </a:p>
        </p:txBody>
      </p:sp>
      <p:pic>
        <p:nvPicPr>
          <p:cNvPr id="4" name="Picture 3" descr="Chart, line chart&#10;&#10;Description automatically generated">
            <a:extLst>
              <a:ext uri="{FF2B5EF4-FFF2-40B4-BE49-F238E27FC236}">
                <a16:creationId xmlns:a16="http://schemas.microsoft.com/office/drawing/2014/main" id="{EA02800A-D9AC-4FC7-84AB-56CB9559D0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1114" y="0"/>
            <a:ext cx="8609772" cy="6858000"/>
          </a:xfrm>
          <a:prstGeom prst="rect">
            <a:avLst/>
          </a:prstGeom>
        </p:spPr>
      </p:pic>
    </p:spTree>
    <p:extLst>
      <p:ext uri="{BB962C8B-B14F-4D97-AF65-F5344CB8AC3E}">
        <p14:creationId xmlns:p14="http://schemas.microsoft.com/office/powerpoint/2010/main" val="28415215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7B14B3-A8FE-49F7-812B-290E30ED65F7}"/>
              </a:ext>
            </a:extLst>
          </p:cNvPr>
          <p:cNvSpPr>
            <a:spLocks noGrp="1"/>
          </p:cNvSpPr>
          <p:nvPr>
            <p:ph type="sldNum" sz="quarter" idx="12"/>
          </p:nvPr>
        </p:nvSpPr>
        <p:spPr/>
        <p:txBody>
          <a:bodyPr/>
          <a:lstStyle/>
          <a:p>
            <a:fld id="{4B52E9B2-6106-45C5-BBFB-D8C51A6D14BC}" type="slidenum">
              <a:rPr lang="en-US" smtClean="0"/>
              <a:t>57</a:t>
            </a:fld>
            <a:endParaRPr lang="en-US"/>
          </a:p>
        </p:txBody>
      </p:sp>
      <p:pic>
        <p:nvPicPr>
          <p:cNvPr id="4" name="Picture 3" descr="Chart, radar chart&#10;&#10;Description automatically generated">
            <a:extLst>
              <a:ext uri="{FF2B5EF4-FFF2-40B4-BE49-F238E27FC236}">
                <a16:creationId xmlns:a16="http://schemas.microsoft.com/office/drawing/2014/main" id="{6EC667B7-0063-4AC3-A64B-A8E79B8714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6003" y="1310368"/>
            <a:ext cx="5429250" cy="4019550"/>
          </a:xfrm>
          <a:prstGeom prst="rect">
            <a:avLst/>
          </a:prstGeom>
        </p:spPr>
      </p:pic>
      <p:pic>
        <p:nvPicPr>
          <p:cNvPr id="6" name="Picture 5" descr="A picture containing device&#10;&#10;Description automatically generated">
            <a:extLst>
              <a:ext uri="{FF2B5EF4-FFF2-40B4-BE49-F238E27FC236}">
                <a16:creationId xmlns:a16="http://schemas.microsoft.com/office/drawing/2014/main" id="{54B9893A-2ED8-4484-B70A-966213BA7D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0011" y="1634892"/>
            <a:ext cx="3535986" cy="3261643"/>
          </a:xfrm>
          <a:prstGeom prst="rect">
            <a:avLst/>
          </a:prstGeom>
        </p:spPr>
      </p:pic>
    </p:spTree>
    <p:extLst>
      <p:ext uri="{BB962C8B-B14F-4D97-AF65-F5344CB8AC3E}">
        <p14:creationId xmlns:p14="http://schemas.microsoft.com/office/powerpoint/2010/main" val="30814967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355DA4-66BF-4D57-9446-E74EA127B340}"/>
              </a:ext>
            </a:extLst>
          </p:cNvPr>
          <p:cNvSpPr>
            <a:spLocks noGrp="1"/>
          </p:cNvSpPr>
          <p:nvPr>
            <p:ph type="sldNum" sz="quarter" idx="12"/>
          </p:nvPr>
        </p:nvSpPr>
        <p:spPr/>
        <p:txBody>
          <a:bodyPr/>
          <a:lstStyle/>
          <a:p>
            <a:fld id="{4B52E9B2-6106-45C5-BBFB-D8C51A6D14BC}" type="slidenum">
              <a:rPr lang="en-US" smtClean="0"/>
              <a:t>58</a:t>
            </a:fld>
            <a:endParaRPr lang="en-US"/>
          </a:p>
        </p:txBody>
      </p:sp>
      <p:pic>
        <p:nvPicPr>
          <p:cNvPr id="4" name="Picture 3">
            <a:extLst>
              <a:ext uri="{FF2B5EF4-FFF2-40B4-BE49-F238E27FC236}">
                <a16:creationId xmlns:a16="http://schemas.microsoft.com/office/drawing/2014/main" id="{E9E4FA4D-52C6-49AF-9825-5BEA2CE286BE}"/>
              </a:ext>
            </a:extLst>
          </p:cNvPr>
          <p:cNvPicPr>
            <a:picLocks noChangeAspect="1"/>
          </p:cNvPicPr>
          <p:nvPr/>
        </p:nvPicPr>
        <p:blipFill rotWithShape="1">
          <a:blip r:embed="rId2"/>
          <a:srcRect l="7411" t="7380" r="48616" b="6355"/>
          <a:stretch/>
        </p:blipFill>
        <p:spPr>
          <a:xfrm>
            <a:off x="1523998" y="-42315"/>
            <a:ext cx="8893629" cy="6835001"/>
          </a:xfrm>
          <a:prstGeom prst="rect">
            <a:avLst/>
          </a:prstGeom>
        </p:spPr>
      </p:pic>
    </p:spTree>
    <p:extLst>
      <p:ext uri="{BB962C8B-B14F-4D97-AF65-F5344CB8AC3E}">
        <p14:creationId xmlns:p14="http://schemas.microsoft.com/office/powerpoint/2010/main" val="33313084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30486B-EF84-4A1A-B160-4E90251B7D1E}"/>
              </a:ext>
            </a:extLst>
          </p:cNvPr>
          <p:cNvSpPr>
            <a:spLocks noGrp="1"/>
          </p:cNvSpPr>
          <p:nvPr>
            <p:ph type="sldNum" sz="quarter" idx="12"/>
          </p:nvPr>
        </p:nvSpPr>
        <p:spPr/>
        <p:txBody>
          <a:bodyPr/>
          <a:lstStyle/>
          <a:p>
            <a:fld id="{4B52E9B2-6106-45C5-BBFB-D8C51A6D14BC}" type="slidenum">
              <a:rPr lang="en-US" smtClean="0"/>
              <a:t>59</a:t>
            </a:fld>
            <a:endParaRPr lang="en-US"/>
          </a:p>
        </p:txBody>
      </p:sp>
      <p:pic>
        <p:nvPicPr>
          <p:cNvPr id="6" name="Picture 5" descr="A picture containing text, document&#10;&#10;Description automatically generated">
            <a:extLst>
              <a:ext uri="{FF2B5EF4-FFF2-40B4-BE49-F238E27FC236}">
                <a16:creationId xmlns:a16="http://schemas.microsoft.com/office/drawing/2014/main" id="{D9A9DCE8-4DD7-40AA-BA29-61F189B18F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7278"/>
            <a:ext cx="12192000" cy="6579079"/>
          </a:xfrm>
          <a:prstGeom prst="rect">
            <a:avLst/>
          </a:prstGeom>
        </p:spPr>
      </p:pic>
    </p:spTree>
    <p:extLst>
      <p:ext uri="{BB962C8B-B14F-4D97-AF65-F5344CB8AC3E}">
        <p14:creationId xmlns:p14="http://schemas.microsoft.com/office/powerpoint/2010/main" val="24131384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C279A-6756-43E9-AFC8-CABB6B7BFBF6}"/>
              </a:ext>
            </a:extLst>
          </p:cNvPr>
          <p:cNvSpPr>
            <a:spLocks noGrp="1"/>
          </p:cNvSpPr>
          <p:nvPr>
            <p:ph type="title"/>
          </p:nvPr>
        </p:nvSpPr>
        <p:spPr/>
        <p:txBody>
          <a:bodyPr/>
          <a:lstStyle/>
          <a:p>
            <a:r>
              <a:rPr lang="en-US" dirty="0"/>
              <a:t>Early and Late Action Learning</a:t>
            </a:r>
          </a:p>
        </p:txBody>
      </p:sp>
      <p:sp>
        <p:nvSpPr>
          <p:cNvPr id="3" name="Content Placeholder 2">
            <a:extLst>
              <a:ext uri="{FF2B5EF4-FFF2-40B4-BE49-F238E27FC236}">
                <a16:creationId xmlns:a16="http://schemas.microsoft.com/office/drawing/2014/main" id="{F9389265-E84B-4E6C-AAC7-F56CF666302E}"/>
              </a:ext>
            </a:extLst>
          </p:cNvPr>
          <p:cNvSpPr>
            <a:spLocks noGrp="1"/>
          </p:cNvSpPr>
          <p:nvPr>
            <p:ph idx="1"/>
          </p:nvPr>
        </p:nvSpPr>
        <p:spPr/>
        <p:txBody>
          <a:bodyPr/>
          <a:lstStyle/>
          <a:p>
            <a:r>
              <a:rPr lang="en-US" dirty="0"/>
              <a:t>The two phases suggest two learning processes.</a:t>
            </a:r>
          </a:p>
          <a:p>
            <a:pPr lvl="1"/>
            <a:r>
              <a:rPr lang="en-US" dirty="0"/>
              <a:t>The first process efficiently learns jerky actions that reliably achieve goals.</a:t>
            </a:r>
          </a:p>
          <a:p>
            <a:pPr lvl="1"/>
            <a:r>
              <a:rPr lang="en-US" dirty="0"/>
              <a:t>The second process uses RL to make those actions smooth and efficient.</a:t>
            </a:r>
          </a:p>
          <a:p>
            <a:endParaRPr lang="en-US" dirty="0"/>
          </a:p>
          <a:p>
            <a:r>
              <a:rPr lang="en-US" dirty="0"/>
              <a:t>The result of early learning concentrates behavior in the neighborhood of trajectories that achieve the goal.</a:t>
            </a:r>
          </a:p>
          <a:p>
            <a:pPr lvl="1"/>
            <a:r>
              <a:rPr lang="en-US" dirty="0"/>
              <a:t>This will make RL much more efficient.</a:t>
            </a:r>
          </a:p>
          <a:p>
            <a:endParaRPr lang="en-US" dirty="0"/>
          </a:p>
          <a:p>
            <a:r>
              <a:rPr lang="en-US" dirty="0"/>
              <a:t>This thesis models the first learning process.</a:t>
            </a:r>
          </a:p>
          <a:p>
            <a:endParaRPr lang="en-US" dirty="0"/>
          </a:p>
        </p:txBody>
      </p:sp>
      <p:sp>
        <p:nvSpPr>
          <p:cNvPr id="5" name="Slide Number Placeholder 4">
            <a:extLst>
              <a:ext uri="{FF2B5EF4-FFF2-40B4-BE49-F238E27FC236}">
                <a16:creationId xmlns:a16="http://schemas.microsoft.com/office/drawing/2014/main" id="{26B1D6D8-0EC4-4C3F-8F0B-7C493BBF1D89}"/>
              </a:ext>
            </a:extLst>
          </p:cNvPr>
          <p:cNvSpPr>
            <a:spLocks noGrp="1"/>
          </p:cNvSpPr>
          <p:nvPr>
            <p:ph type="sldNum" sz="quarter" idx="12"/>
          </p:nvPr>
        </p:nvSpPr>
        <p:spPr/>
        <p:txBody>
          <a:bodyPr/>
          <a:lstStyle/>
          <a:p>
            <a:fld id="{4B52E9B2-6106-45C5-BBFB-D8C51A6D14BC}" type="slidenum">
              <a:rPr lang="en-US" smtClean="0"/>
              <a:t>6</a:t>
            </a:fld>
            <a:endParaRPr lang="en-US"/>
          </a:p>
        </p:txBody>
      </p:sp>
    </p:spTree>
    <p:extLst>
      <p:ext uri="{BB962C8B-B14F-4D97-AF65-F5344CB8AC3E}">
        <p14:creationId xmlns:p14="http://schemas.microsoft.com/office/powerpoint/2010/main" val="2678783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21AA31-EF93-46BF-92C0-25B013589B7D}"/>
              </a:ext>
            </a:extLst>
          </p:cNvPr>
          <p:cNvSpPr>
            <a:spLocks noGrp="1"/>
          </p:cNvSpPr>
          <p:nvPr>
            <p:ph type="sldNum" sz="quarter" idx="12"/>
          </p:nvPr>
        </p:nvSpPr>
        <p:spPr/>
        <p:txBody>
          <a:bodyPr/>
          <a:lstStyle/>
          <a:p>
            <a:fld id="{4B52E9B2-6106-45C5-BBFB-D8C51A6D14BC}" type="slidenum">
              <a:rPr lang="en-US" smtClean="0"/>
              <a:t>60</a:t>
            </a:fld>
            <a:endParaRPr lang="en-US"/>
          </a:p>
        </p:txBody>
      </p:sp>
      <p:pic>
        <p:nvPicPr>
          <p:cNvPr id="4" name="Picture 3" descr="A picture containing indoor, miller&#10;&#10;Description automatically generated">
            <a:extLst>
              <a:ext uri="{FF2B5EF4-FFF2-40B4-BE49-F238E27FC236}">
                <a16:creationId xmlns:a16="http://schemas.microsoft.com/office/drawing/2014/main" id="{3DF44348-5A06-4045-8718-27D7DE7FCA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1143000"/>
            <a:ext cx="6096000" cy="4572000"/>
          </a:xfrm>
          <a:prstGeom prst="rect">
            <a:avLst/>
          </a:prstGeom>
        </p:spPr>
      </p:pic>
    </p:spTree>
    <p:extLst>
      <p:ext uri="{BB962C8B-B14F-4D97-AF65-F5344CB8AC3E}">
        <p14:creationId xmlns:p14="http://schemas.microsoft.com/office/powerpoint/2010/main" val="36571325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083EC35-9F1D-4C06-A963-F4DD2E4CF5CA}"/>
              </a:ext>
            </a:extLst>
          </p:cNvPr>
          <p:cNvSpPr>
            <a:spLocks noGrp="1"/>
          </p:cNvSpPr>
          <p:nvPr>
            <p:ph type="sldNum" sz="quarter" idx="12"/>
          </p:nvPr>
        </p:nvSpPr>
        <p:spPr/>
        <p:txBody>
          <a:bodyPr/>
          <a:lstStyle/>
          <a:p>
            <a:fld id="{4B52E9B2-6106-45C5-BBFB-D8C51A6D14BC}" type="slidenum">
              <a:rPr lang="en-US" smtClean="0"/>
              <a:t>61</a:t>
            </a:fld>
            <a:endParaRPr lang="en-US"/>
          </a:p>
        </p:txBody>
      </p:sp>
      <p:pic>
        <p:nvPicPr>
          <p:cNvPr id="4" name="Picture 3" descr="Table&#10;&#10;Description automatically generated">
            <a:extLst>
              <a:ext uri="{FF2B5EF4-FFF2-40B4-BE49-F238E27FC236}">
                <a16:creationId xmlns:a16="http://schemas.microsoft.com/office/drawing/2014/main" id="{AF5ABC16-9CD5-4279-92EA-D670C3B89A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4500"/>
            <a:ext cx="12192000" cy="5969000"/>
          </a:xfrm>
          <a:prstGeom prst="rect">
            <a:avLst/>
          </a:prstGeom>
        </p:spPr>
      </p:pic>
    </p:spTree>
    <p:extLst>
      <p:ext uri="{BB962C8B-B14F-4D97-AF65-F5344CB8AC3E}">
        <p14:creationId xmlns:p14="http://schemas.microsoft.com/office/powerpoint/2010/main" val="2733699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D7F7DEA-C9A8-4866-9108-267D5906D453}"/>
              </a:ext>
            </a:extLst>
          </p:cNvPr>
          <p:cNvSpPr>
            <a:spLocks noGrp="1"/>
          </p:cNvSpPr>
          <p:nvPr>
            <p:ph type="sldNum" sz="quarter" idx="12"/>
          </p:nvPr>
        </p:nvSpPr>
        <p:spPr/>
        <p:txBody>
          <a:bodyPr/>
          <a:lstStyle/>
          <a:p>
            <a:fld id="{4B52E9B2-6106-45C5-BBFB-D8C51A6D14BC}" type="slidenum">
              <a:rPr lang="en-US" smtClean="0"/>
              <a:t>62</a:t>
            </a:fld>
            <a:endParaRPr lang="en-US"/>
          </a:p>
        </p:txBody>
      </p:sp>
      <p:pic>
        <p:nvPicPr>
          <p:cNvPr id="4" name="Picture 3" descr="Diagram&#10;&#10;Description automatically generated">
            <a:extLst>
              <a:ext uri="{FF2B5EF4-FFF2-40B4-BE49-F238E27FC236}">
                <a16:creationId xmlns:a16="http://schemas.microsoft.com/office/drawing/2014/main" id="{3398CE56-9C27-48DC-9DE1-D164DF5BEF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9460"/>
            <a:ext cx="12192000" cy="6579079"/>
          </a:xfrm>
          <a:prstGeom prst="rect">
            <a:avLst/>
          </a:prstGeom>
        </p:spPr>
      </p:pic>
    </p:spTree>
    <p:extLst>
      <p:ext uri="{BB962C8B-B14F-4D97-AF65-F5344CB8AC3E}">
        <p14:creationId xmlns:p14="http://schemas.microsoft.com/office/powerpoint/2010/main" val="41556844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0CD9D33-9381-4D37-9D93-87BBA70140DE}"/>
              </a:ext>
            </a:extLst>
          </p:cNvPr>
          <p:cNvSpPr>
            <a:spLocks noGrp="1"/>
          </p:cNvSpPr>
          <p:nvPr>
            <p:ph type="sldNum" sz="quarter" idx="12"/>
          </p:nvPr>
        </p:nvSpPr>
        <p:spPr/>
        <p:txBody>
          <a:bodyPr/>
          <a:lstStyle/>
          <a:p>
            <a:fld id="{4B52E9B2-6106-45C5-BBFB-D8C51A6D14BC}" type="slidenum">
              <a:rPr lang="en-US" smtClean="0"/>
              <a:t>63</a:t>
            </a:fld>
            <a:endParaRPr lang="en-US"/>
          </a:p>
        </p:txBody>
      </p:sp>
      <p:pic>
        <p:nvPicPr>
          <p:cNvPr id="4" name="Picture 3">
            <a:extLst>
              <a:ext uri="{FF2B5EF4-FFF2-40B4-BE49-F238E27FC236}">
                <a16:creationId xmlns:a16="http://schemas.microsoft.com/office/drawing/2014/main" id="{BA444D30-DBDD-4CDA-9A2A-D1041D1181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9460"/>
            <a:ext cx="12192000" cy="6579079"/>
          </a:xfrm>
          <a:prstGeom prst="rect">
            <a:avLst/>
          </a:prstGeom>
        </p:spPr>
      </p:pic>
    </p:spTree>
    <p:extLst>
      <p:ext uri="{BB962C8B-B14F-4D97-AF65-F5344CB8AC3E}">
        <p14:creationId xmlns:p14="http://schemas.microsoft.com/office/powerpoint/2010/main" val="7842978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F13BC1C-65B4-4D42-8E13-4E41DCE18DE8}"/>
              </a:ext>
            </a:extLst>
          </p:cNvPr>
          <p:cNvSpPr>
            <a:spLocks noGrp="1"/>
          </p:cNvSpPr>
          <p:nvPr>
            <p:ph type="sldNum" sz="quarter" idx="12"/>
          </p:nvPr>
        </p:nvSpPr>
        <p:spPr/>
        <p:txBody>
          <a:bodyPr/>
          <a:lstStyle/>
          <a:p>
            <a:fld id="{4B52E9B2-6106-45C5-BBFB-D8C51A6D14BC}" type="slidenum">
              <a:rPr lang="en-US" smtClean="0"/>
              <a:t>64</a:t>
            </a:fld>
            <a:endParaRPr lang="en-US"/>
          </a:p>
        </p:txBody>
      </p:sp>
      <p:pic>
        <p:nvPicPr>
          <p:cNvPr id="6" name="Picture 5" descr="A picture containing text, indoor, screenshot&#10;&#10;Description automatically generated">
            <a:extLst>
              <a:ext uri="{FF2B5EF4-FFF2-40B4-BE49-F238E27FC236}">
                <a16:creationId xmlns:a16="http://schemas.microsoft.com/office/drawing/2014/main" id="{67C7AE13-2B9E-4A09-857B-1CEA2D5788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9460"/>
            <a:ext cx="12192000" cy="6579079"/>
          </a:xfrm>
          <a:prstGeom prst="rect">
            <a:avLst/>
          </a:prstGeom>
        </p:spPr>
      </p:pic>
    </p:spTree>
    <p:extLst>
      <p:ext uri="{BB962C8B-B14F-4D97-AF65-F5344CB8AC3E}">
        <p14:creationId xmlns:p14="http://schemas.microsoft.com/office/powerpoint/2010/main" val="14086439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5D10DE-50DC-4B29-A38E-C0B7DDB020BF}"/>
              </a:ext>
            </a:extLst>
          </p:cNvPr>
          <p:cNvSpPr>
            <a:spLocks noGrp="1"/>
          </p:cNvSpPr>
          <p:nvPr>
            <p:ph type="sldNum" sz="quarter" idx="12"/>
          </p:nvPr>
        </p:nvSpPr>
        <p:spPr/>
        <p:txBody>
          <a:bodyPr/>
          <a:lstStyle/>
          <a:p>
            <a:fld id="{4B52E9B2-6106-45C5-BBFB-D8C51A6D14BC}" type="slidenum">
              <a:rPr lang="en-US" smtClean="0"/>
              <a:t>65</a:t>
            </a:fld>
            <a:endParaRPr lang="en-US"/>
          </a:p>
        </p:txBody>
      </p:sp>
      <p:pic>
        <p:nvPicPr>
          <p:cNvPr id="4" name="Picture 3" descr="A picture containing indoor, screenshot&#10;&#10;Description automatically generated">
            <a:extLst>
              <a:ext uri="{FF2B5EF4-FFF2-40B4-BE49-F238E27FC236}">
                <a16:creationId xmlns:a16="http://schemas.microsoft.com/office/drawing/2014/main" id="{3FC72CA9-8FD5-499F-9CB4-479A89284D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9460"/>
            <a:ext cx="12192000" cy="6579079"/>
          </a:xfrm>
          <a:prstGeom prst="rect">
            <a:avLst/>
          </a:prstGeom>
        </p:spPr>
      </p:pic>
    </p:spTree>
    <p:extLst>
      <p:ext uri="{BB962C8B-B14F-4D97-AF65-F5344CB8AC3E}">
        <p14:creationId xmlns:p14="http://schemas.microsoft.com/office/powerpoint/2010/main" val="15171568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B5A4BA-B893-4E91-8F6F-57CEF7A203E5}"/>
              </a:ext>
            </a:extLst>
          </p:cNvPr>
          <p:cNvSpPr>
            <a:spLocks noGrp="1"/>
          </p:cNvSpPr>
          <p:nvPr>
            <p:ph type="sldNum" sz="quarter" idx="12"/>
          </p:nvPr>
        </p:nvSpPr>
        <p:spPr/>
        <p:txBody>
          <a:bodyPr/>
          <a:lstStyle/>
          <a:p>
            <a:fld id="{4B52E9B2-6106-45C5-BBFB-D8C51A6D14BC}" type="slidenum">
              <a:rPr lang="en-US" smtClean="0"/>
              <a:t>66</a:t>
            </a:fld>
            <a:endParaRPr lang="en-US"/>
          </a:p>
        </p:txBody>
      </p:sp>
      <p:pic>
        <p:nvPicPr>
          <p:cNvPr id="6" name="Picture 5" descr="Chart&#10;&#10;Description automatically generated">
            <a:extLst>
              <a:ext uri="{FF2B5EF4-FFF2-40B4-BE49-F238E27FC236}">
                <a16:creationId xmlns:a16="http://schemas.microsoft.com/office/drawing/2014/main" id="{2373ADDF-7874-4AE6-BC66-5B4D2D9730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4500"/>
            <a:ext cx="12192000" cy="5969000"/>
          </a:xfrm>
          <a:prstGeom prst="rect">
            <a:avLst/>
          </a:prstGeom>
        </p:spPr>
      </p:pic>
    </p:spTree>
    <p:extLst>
      <p:ext uri="{BB962C8B-B14F-4D97-AF65-F5344CB8AC3E}">
        <p14:creationId xmlns:p14="http://schemas.microsoft.com/office/powerpoint/2010/main" val="25741854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3FD95B8-6694-4401-A74D-9453D7A75A50}"/>
              </a:ext>
            </a:extLst>
          </p:cNvPr>
          <p:cNvSpPr>
            <a:spLocks noGrp="1"/>
          </p:cNvSpPr>
          <p:nvPr>
            <p:ph type="sldNum" sz="quarter" idx="12"/>
          </p:nvPr>
        </p:nvSpPr>
        <p:spPr/>
        <p:txBody>
          <a:bodyPr/>
          <a:lstStyle/>
          <a:p>
            <a:fld id="{4B52E9B2-6106-45C5-BBFB-D8C51A6D14BC}" type="slidenum">
              <a:rPr lang="en-US" smtClean="0"/>
              <a:t>67</a:t>
            </a:fld>
            <a:endParaRPr lang="en-US"/>
          </a:p>
        </p:txBody>
      </p:sp>
      <p:pic>
        <p:nvPicPr>
          <p:cNvPr id="4" name="Picture 3" descr="Chart, treemap chart&#10;&#10;Description automatically generated">
            <a:extLst>
              <a:ext uri="{FF2B5EF4-FFF2-40B4-BE49-F238E27FC236}">
                <a16:creationId xmlns:a16="http://schemas.microsoft.com/office/drawing/2014/main" id="{BCCC22E8-D896-4708-A4F0-5D2E4CA714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58"/>
            <a:ext cx="12192000" cy="6855684"/>
          </a:xfrm>
          <a:prstGeom prst="rect">
            <a:avLst/>
          </a:prstGeom>
        </p:spPr>
      </p:pic>
    </p:spTree>
    <p:extLst>
      <p:ext uri="{BB962C8B-B14F-4D97-AF65-F5344CB8AC3E}">
        <p14:creationId xmlns:p14="http://schemas.microsoft.com/office/powerpoint/2010/main" val="236722242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697B11-50B9-4B57-BE73-B0E2C9293D90}"/>
              </a:ext>
            </a:extLst>
          </p:cNvPr>
          <p:cNvSpPr>
            <a:spLocks noGrp="1"/>
          </p:cNvSpPr>
          <p:nvPr>
            <p:ph type="sldNum" sz="quarter" idx="12"/>
          </p:nvPr>
        </p:nvSpPr>
        <p:spPr/>
        <p:txBody>
          <a:bodyPr/>
          <a:lstStyle/>
          <a:p>
            <a:fld id="{4B52E9B2-6106-45C5-BBFB-D8C51A6D14BC}" type="slidenum">
              <a:rPr lang="en-US" smtClean="0"/>
              <a:t>68</a:t>
            </a:fld>
            <a:endParaRPr lang="en-US"/>
          </a:p>
        </p:txBody>
      </p:sp>
      <p:pic>
        <p:nvPicPr>
          <p:cNvPr id="16" name="Picture 15" descr="Chart, line chart&#10;&#10;Description automatically generated">
            <a:extLst>
              <a:ext uri="{FF2B5EF4-FFF2-40B4-BE49-F238E27FC236}">
                <a16:creationId xmlns:a16="http://schemas.microsoft.com/office/drawing/2014/main" id="{CECAE850-D13D-4604-8D4E-EDEDD0A85E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435" y="308392"/>
            <a:ext cx="3952770" cy="3120608"/>
          </a:xfrm>
          <a:prstGeom prst="rect">
            <a:avLst/>
          </a:prstGeom>
        </p:spPr>
      </p:pic>
      <p:pic>
        <p:nvPicPr>
          <p:cNvPr id="18" name="Picture 17" descr="Diagram&#10;&#10;Description automatically generated">
            <a:extLst>
              <a:ext uri="{FF2B5EF4-FFF2-40B4-BE49-F238E27FC236}">
                <a16:creationId xmlns:a16="http://schemas.microsoft.com/office/drawing/2014/main" id="{CDC8683C-C65C-42E4-A581-4A18E8A377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0488" y="348161"/>
            <a:ext cx="3883423" cy="2912567"/>
          </a:xfrm>
          <a:prstGeom prst="rect">
            <a:avLst/>
          </a:prstGeom>
        </p:spPr>
      </p:pic>
      <p:pic>
        <p:nvPicPr>
          <p:cNvPr id="20" name="Picture 19" descr="Chart, line chart&#10;&#10;Description automatically generated">
            <a:extLst>
              <a:ext uri="{FF2B5EF4-FFF2-40B4-BE49-F238E27FC236}">
                <a16:creationId xmlns:a16="http://schemas.microsoft.com/office/drawing/2014/main" id="{CA9E939A-793D-4D0F-AB11-BA6848D4B5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72" y="3866511"/>
            <a:ext cx="3883423" cy="2912567"/>
          </a:xfrm>
          <a:prstGeom prst="rect">
            <a:avLst/>
          </a:prstGeom>
        </p:spPr>
      </p:pic>
      <p:pic>
        <p:nvPicPr>
          <p:cNvPr id="22" name="Picture 21" descr="Chart&#10;&#10;Description automatically generated">
            <a:extLst>
              <a:ext uri="{FF2B5EF4-FFF2-40B4-BE49-F238E27FC236}">
                <a16:creationId xmlns:a16="http://schemas.microsoft.com/office/drawing/2014/main" id="{3F90AFD1-18EA-4644-9E74-0B90BD9ED0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40487" y="3723996"/>
            <a:ext cx="3883423" cy="2912567"/>
          </a:xfrm>
          <a:prstGeom prst="rect">
            <a:avLst/>
          </a:prstGeom>
        </p:spPr>
      </p:pic>
      <p:pic>
        <p:nvPicPr>
          <p:cNvPr id="24" name="Picture 23" descr="Chart, line chart&#10;&#10;Description automatically generated">
            <a:extLst>
              <a:ext uri="{FF2B5EF4-FFF2-40B4-BE49-F238E27FC236}">
                <a16:creationId xmlns:a16="http://schemas.microsoft.com/office/drawing/2014/main" id="{7649D0F4-25B0-4D57-9C4E-A7589FC88F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36632" y="3796756"/>
            <a:ext cx="3883423" cy="2912567"/>
          </a:xfrm>
          <a:prstGeom prst="rect">
            <a:avLst/>
          </a:prstGeom>
        </p:spPr>
      </p:pic>
      <p:pic>
        <p:nvPicPr>
          <p:cNvPr id="26" name="Picture 25" descr="Chart, line chart&#10;&#10;Description automatically generated">
            <a:extLst>
              <a:ext uri="{FF2B5EF4-FFF2-40B4-BE49-F238E27FC236}">
                <a16:creationId xmlns:a16="http://schemas.microsoft.com/office/drawing/2014/main" id="{268F6B72-639D-4C0D-9AE6-3DEA11564C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80175" y="308392"/>
            <a:ext cx="4063725" cy="3106739"/>
          </a:xfrm>
          <a:prstGeom prst="rect">
            <a:avLst/>
          </a:prstGeom>
        </p:spPr>
      </p:pic>
    </p:spTree>
    <p:extLst>
      <p:ext uri="{BB962C8B-B14F-4D97-AF65-F5344CB8AC3E}">
        <p14:creationId xmlns:p14="http://schemas.microsoft.com/office/powerpoint/2010/main" val="2249019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9AAC9B4-B937-444D-B375-6195D93BE3A4}"/>
              </a:ext>
            </a:extLst>
          </p:cNvPr>
          <p:cNvSpPr>
            <a:spLocks noGrp="1"/>
          </p:cNvSpPr>
          <p:nvPr>
            <p:ph type="sldNum" sz="quarter" idx="12"/>
          </p:nvPr>
        </p:nvSpPr>
        <p:spPr/>
        <p:txBody>
          <a:bodyPr/>
          <a:lstStyle/>
          <a:p>
            <a:fld id="{4B52E9B2-6106-45C5-BBFB-D8C51A6D14BC}" type="slidenum">
              <a:rPr lang="en-US" smtClean="0"/>
              <a:t>69</a:t>
            </a:fld>
            <a:endParaRPr lang="en-US"/>
          </a:p>
        </p:txBody>
      </p:sp>
      <p:pic>
        <p:nvPicPr>
          <p:cNvPr id="4" name="Picture 3" descr="Graphical user interface, chat or text message&#10;&#10;Description automatically generated">
            <a:extLst>
              <a:ext uri="{FF2B5EF4-FFF2-40B4-BE49-F238E27FC236}">
                <a16:creationId xmlns:a16="http://schemas.microsoft.com/office/drawing/2014/main" id="{037881E9-8A43-4FC2-B92A-9323003C64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4772" y="503095"/>
            <a:ext cx="6888720" cy="5853255"/>
          </a:xfrm>
          <a:prstGeom prst="rect">
            <a:avLst/>
          </a:prstGeom>
        </p:spPr>
      </p:pic>
      <p:pic>
        <p:nvPicPr>
          <p:cNvPr id="6" name="Picture 5" descr="Graphical user interface&#10;&#10;Description automatically generated with medium confidence">
            <a:extLst>
              <a:ext uri="{FF2B5EF4-FFF2-40B4-BE49-F238E27FC236}">
                <a16:creationId xmlns:a16="http://schemas.microsoft.com/office/drawing/2014/main" id="{062F1901-57C5-4675-9D1F-FED28FCF6E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705" y="502372"/>
            <a:ext cx="6095546" cy="5853255"/>
          </a:xfrm>
          <a:prstGeom prst="rect">
            <a:avLst/>
          </a:prstGeom>
        </p:spPr>
      </p:pic>
    </p:spTree>
    <p:extLst>
      <p:ext uri="{BB962C8B-B14F-4D97-AF65-F5344CB8AC3E}">
        <p14:creationId xmlns:p14="http://schemas.microsoft.com/office/powerpoint/2010/main" val="27887798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BE3E9-1F8C-4E97-BCB1-EEA4552D14FF}"/>
              </a:ext>
            </a:extLst>
          </p:cNvPr>
          <p:cNvSpPr>
            <a:spLocks noGrp="1"/>
          </p:cNvSpPr>
          <p:nvPr>
            <p:ph type="title"/>
          </p:nvPr>
        </p:nvSpPr>
        <p:spPr/>
        <p:txBody>
          <a:bodyPr/>
          <a:lstStyle/>
          <a:p>
            <a:r>
              <a:rPr lang="en-US" dirty="0"/>
              <a:t>Our Learning Model</a:t>
            </a:r>
          </a:p>
        </p:txBody>
      </p:sp>
      <p:sp>
        <p:nvSpPr>
          <p:cNvPr id="3" name="Content Placeholder 2">
            <a:extLst>
              <a:ext uri="{FF2B5EF4-FFF2-40B4-BE49-F238E27FC236}">
                <a16:creationId xmlns:a16="http://schemas.microsoft.com/office/drawing/2014/main" id="{4C35361B-EB92-455A-B7C3-D6A3563B73D7}"/>
              </a:ext>
            </a:extLst>
          </p:cNvPr>
          <p:cNvSpPr>
            <a:spLocks noGrp="1"/>
          </p:cNvSpPr>
          <p:nvPr>
            <p:ph idx="1"/>
          </p:nvPr>
        </p:nvSpPr>
        <p:spPr>
          <a:xfrm>
            <a:off x="838200" y="1825625"/>
            <a:ext cx="10515600" cy="4718949"/>
          </a:xfrm>
        </p:spPr>
        <p:txBody>
          <a:bodyPr>
            <a:normAutofit fontScale="92500" lnSpcReduction="20000"/>
          </a:bodyPr>
          <a:lstStyle/>
          <a:p>
            <a:r>
              <a:rPr lang="en-US" dirty="0"/>
              <a:t>The agent learns the dynamics of its body and its environment.</a:t>
            </a:r>
          </a:p>
          <a:p>
            <a:endParaRPr lang="en-US" dirty="0"/>
          </a:p>
          <a:p>
            <a:r>
              <a:rPr lang="en-US" dirty="0"/>
              <a:t>The agent observes the usual and unusual results of its actions.</a:t>
            </a:r>
          </a:p>
          <a:p>
            <a:endParaRPr lang="en-US" dirty="0"/>
          </a:p>
          <a:p>
            <a:r>
              <a:rPr lang="en-US" dirty="0"/>
              <a:t>The agent defines actions with goals of repeating a type of unusual event.</a:t>
            </a:r>
          </a:p>
          <a:p>
            <a:endParaRPr lang="en-US" dirty="0"/>
          </a:p>
          <a:p>
            <a:r>
              <a:rPr lang="en-US" dirty="0"/>
              <a:t>The agent identifies features to improve the reliability of actions.</a:t>
            </a:r>
          </a:p>
          <a:p>
            <a:endParaRPr lang="en-US" dirty="0"/>
          </a:p>
          <a:p>
            <a:r>
              <a:rPr lang="en-US" dirty="0"/>
              <a:t>Features are derived from an agent-constructed spatial representation.</a:t>
            </a:r>
          </a:p>
          <a:p>
            <a:endParaRPr lang="en-US" dirty="0"/>
          </a:p>
          <a:p>
            <a:r>
              <a:rPr lang="en-US" dirty="0"/>
              <a:t>The learned action will resemble an early action in infant development.</a:t>
            </a:r>
          </a:p>
        </p:txBody>
      </p:sp>
      <p:sp>
        <p:nvSpPr>
          <p:cNvPr id="4" name="Slide Number Placeholder 3">
            <a:extLst>
              <a:ext uri="{FF2B5EF4-FFF2-40B4-BE49-F238E27FC236}">
                <a16:creationId xmlns:a16="http://schemas.microsoft.com/office/drawing/2014/main" id="{3BD0CB88-3758-4327-83ED-1832C9B8C684}"/>
              </a:ext>
            </a:extLst>
          </p:cNvPr>
          <p:cNvSpPr>
            <a:spLocks noGrp="1"/>
          </p:cNvSpPr>
          <p:nvPr>
            <p:ph type="sldNum" sz="quarter" idx="12"/>
          </p:nvPr>
        </p:nvSpPr>
        <p:spPr/>
        <p:txBody>
          <a:bodyPr/>
          <a:lstStyle/>
          <a:p>
            <a:fld id="{4B52E9B2-6106-45C5-BBFB-D8C51A6D14BC}" type="slidenum">
              <a:rPr lang="en-US" smtClean="0"/>
              <a:t>7</a:t>
            </a:fld>
            <a:endParaRPr lang="en-US"/>
          </a:p>
        </p:txBody>
      </p:sp>
    </p:spTree>
    <p:extLst>
      <p:ext uri="{BB962C8B-B14F-4D97-AF65-F5344CB8AC3E}">
        <p14:creationId xmlns:p14="http://schemas.microsoft.com/office/powerpoint/2010/main" val="33184580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C36DE-8B16-4D10-82D8-DFF88241E7D2}"/>
              </a:ext>
            </a:extLst>
          </p:cNvPr>
          <p:cNvSpPr>
            <a:spLocks noGrp="1"/>
          </p:cNvSpPr>
          <p:nvPr>
            <p:ph type="title"/>
          </p:nvPr>
        </p:nvSpPr>
        <p:spPr/>
        <p:txBody>
          <a:bodyPr/>
          <a:lstStyle/>
          <a:p>
            <a:r>
              <a:rPr lang="en-US" dirty="0"/>
              <a:t>Learning Sequence</a:t>
            </a:r>
          </a:p>
        </p:txBody>
      </p:sp>
      <p:sp>
        <p:nvSpPr>
          <p:cNvPr id="3" name="Content Placeholder 2">
            <a:extLst>
              <a:ext uri="{FF2B5EF4-FFF2-40B4-BE49-F238E27FC236}">
                <a16:creationId xmlns:a16="http://schemas.microsoft.com/office/drawing/2014/main" id="{9DFE8C00-818D-40D4-ADF9-EDB7D0A1ABC8}"/>
              </a:ext>
            </a:extLst>
          </p:cNvPr>
          <p:cNvSpPr>
            <a:spLocks noGrp="1"/>
          </p:cNvSpPr>
          <p:nvPr>
            <p:ph idx="1"/>
          </p:nvPr>
        </p:nvSpPr>
        <p:spPr>
          <a:xfrm>
            <a:off x="575094" y="1731036"/>
            <a:ext cx="11059064" cy="4888361"/>
          </a:xfrm>
        </p:spPr>
        <p:txBody>
          <a:bodyPr>
            <a:normAutofit fontScale="92500" lnSpcReduction="20000"/>
          </a:bodyPr>
          <a:lstStyle/>
          <a:p>
            <a:r>
              <a:rPr lang="en-US" dirty="0"/>
              <a:t>Learning to move the arm with a self-built spatial representation</a:t>
            </a:r>
          </a:p>
          <a:p>
            <a:r>
              <a:rPr lang="en-US" dirty="0"/>
              <a:t>Learning to reach and bump</a:t>
            </a:r>
          </a:p>
          <a:p>
            <a:r>
              <a:rPr lang="en-US" dirty="0"/>
              <a:t>Learning to grasp</a:t>
            </a:r>
          </a:p>
          <a:p>
            <a:r>
              <a:rPr lang="en-US" dirty="0"/>
              <a:t>Learning to ungrasp</a:t>
            </a:r>
          </a:p>
          <a:p>
            <a:r>
              <a:rPr lang="en-US" dirty="0"/>
              <a:t>Learning to place into specific locations</a:t>
            </a:r>
          </a:p>
          <a:p>
            <a:r>
              <a:rPr lang="en-US" dirty="0"/>
              <a:t>Learning to pick-and-place (grasping then placing)</a:t>
            </a:r>
          </a:p>
          <a:p>
            <a:endParaRPr lang="en-US" dirty="0"/>
          </a:p>
          <a:p>
            <a:r>
              <a:rPr lang="en-US" dirty="0"/>
              <a:t>This sequence is determined by the prerequisites of each action.</a:t>
            </a:r>
          </a:p>
          <a:p>
            <a:r>
              <a:rPr lang="en-US" dirty="0"/>
              <a:t>Intrinsic motivation can also produce the order of this sequence.</a:t>
            </a:r>
          </a:p>
          <a:p>
            <a:pPr lvl="1"/>
            <a:r>
              <a:rPr lang="en-US" dirty="0"/>
              <a:t>The agent receives a reward based on how quickly it improves its performance. (</a:t>
            </a:r>
            <a:r>
              <a:rPr lang="en-US" dirty="0" err="1"/>
              <a:t>Schmidhuber</a:t>
            </a:r>
            <a:r>
              <a:rPr lang="en-US" dirty="0"/>
              <a:t>, 1991, 2011), (</a:t>
            </a:r>
            <a:r>
              <a:rPr lang="en-US" dirty="0" err="1"/>
              <a:t>Baldassarre</a:t>
            </a:r>
            <a:r>
              <a:rPr lang="en-US" dirty="0"/>
              <a:t> and </a:t>
            </a:r>
            <a:r>
              <a:rPr lang="en-US" dirty="0" err="1"/>
              <a:t>Mirolli</a:t>
            </a:r>
            <a:r>
              <a:rPr lang="en-US" dirty="0"/>
              <a:t>, 2013)</a:t>
            </a:r>
          </a:p>
          <a:p>
            <a:pPr lvl="1"/>
            <a:r>
              <a:rPr lang="en-US" dirty="0"/>
              <a:t>Prioritizes actions with enough prerequisites learned that they can be improved efficiently</a:t>
            </a:r>
          </a:p>
          <a:p>
            <a:endParaRPr lang="en-US" dirty="0"/>
          </a:p>
        </p:txBody>
      </p:sp>
      <p:sp>
        <p:nvSpPr>
          <p:cNvPr id="4" name="Slide Number Placeholder 3">
            <a:extLst>
              <a:ext uri="{FF2B5EF4-FFF2-40B4-BE49-F238E27FC236}">
                <a16:creationId xmlns:a16="http://schemas.microsoft.com/office/drawing/2014/main" id="{331F83DA-3F92-43A3-A9A1-4CF2C01AD19E}"/>
              </a:ext>
            </a:extLst>
          </p:cNvPr>
          <p:cNvSpPr>
            <a:spLocks noGrp="1"/>
          </p:cNvSpPr>
          <p:nvPr>
            <p:ph type="sldNum" sz="quarter" idx="12"/>
          </p:nvPr>
        </p:nvSpPr>
        <p:spPr/>
        <p:txBody>
          <a:bodyPr/>
          <a:lstStyle/>
          <a:p>
            <a:fld id="{4B52E9B2-6106-45C5-BBFB-D8C51A6D14BC}" type="slidenum">
              <a:rPr lang="en-US" smtClean="0"/>
              <a:t>8</a:t>
            </a:fld>
            <a:endParaRPr lang="en-US" dirty="0"/>
          </a:p>
        </p:txBody>
      </p:sp>
    </p:spTree>
    <p:extLst>
      <p:ext uri="{BB962C8B-B14F-4D97-AF65-F5344CB8AC3E}">
        <p14:creationId xmlns:p14="http://schemas.microsoft.com/office/powerpoint/2010/main" val="13595095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71986F5-E633-40FB-ADBE-83396E343736}"/>
              </a:ext>
            </a:extLst>
          </p:cNvPr>
          <p:cNvSpPr>
            <a:spLocks noGrp="1"/>
          </p:cNvSpPr>
          <p:nvPr>
            <p:ph type="title"/>
          </p:nvPr>
        </p:nvSpPr>
        <p:spPr/>
        <p:txBody>
          <a:bodyPr/>
          <a:lstStyle/>
          <a:p>
            <a:r>
              <a:rPr lang="en-US" dirty="0"/>
              <a:t>Learning to Move the Arm</a:t>
            </a:r>
          </a:p>
        </p:txBody>
      </p:sp>
      <p:sp>
        <p:nvSpPr>
          <p:cNvPr id="6" name="Text Placeholder 5">
            <a:extLst>
              <a:ext uri="{FF2B5EF4-FFF2-40B4-BE49-F238E27FC236}">
                <a16:creationId xmlns:a16="http://schemas.microsoft.com/office/drawing/2014/main" id="{CA87436B-21D5-459D-A378-E78EF3DAA90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B147AD2-533F-492E-929F-B3AE65F46F6A}"/>
              </a:ext>
            </a:extLst>
          </p:cNvPr>
          <p:cNvSpPr>
            <a:spLocks noGrp="1"/>
          </p:cNvSpPr>
          <p:nvPr>
            <p:ph type="sldNum" sz="quarter" idx="12"/>
          </p:nvPr>
        </p:nvSpPr>
        <p:spPr/>
        <p:txBody>
          <a:bodyPr/>
          <a:lstStyle/>
          <a:p>
            <a:fld id="{4B52E9B2-6106-45C5-BBFB-D8C51A6D14BC}" type="slidenum">
              <a:rPr lang="en-US" smtClean="0"/>
              <a:t>9</a:t>
            </a:fld>
            <a:endParaRPr lang="en-US"/>
          </a:p>
        </p:txBody>
      </p:sp>
    </p:spTree>
    <p:extLst>
      <p:ext uri="{BB962C8B-B14F-4D97-AF65-F5344CB8AC3E}">
        <p14:creationId xmlns:p14="http://schemas.microsoft.com/office/powerpoint/2010/main" val="323452055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15136</TotalTime>
  <Words>4094</Words>
  <Application>Microsoft Office PowerPoint</Application>
  <PresentationFormat>Widescreen</PresentationFormat>
  <Paragraphs>499</Paragraphs>
  <Slides>69</Slides>
  <Notes>30</Notes>
  <HiddenSlides>0</HiddenSlides>
  <MMClips>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69</vt:i4>
      </vt:variant>
    </vt:vector>
  </HeadingPairs>
  <TitlesOfParts>
    <vt:vector size="74" baseType="lpstr">
      <vt:lpstr>Arial</vt:lpstr>
      <vt:lpstr>Calibri</vt:lpstr>
      <vt:lpstr>Calibri Light</vt:lpstr>
      <vt:lpstr>Cambria Math</vt:lpstr>
      <vt:lpstr>Office Theme</vt:lpstr>
      <vt:lpstr>Towards Learning the Foundations of  Manipulation Actions  from Unguided Exploration</vt:lpstr>
      <vt:lpstr>What Problem Are We Solving?</vt:lpstr>
      <vt:lpstr>Why Is This Problem Important?</vt:lpstr>
      <vt:lpstr>What Does the Literature Tell Us?</vt:lpstr>
      <vt:lpstr>Learning Efficiency</vt:lpstr>
      <vt:lpstr>Early and Late Action Learning</vt:lpstr>
      <vt:lpstr>Our Learning Model</vt:lpstr>
      <vt:lpstr>Learning Sequence</vt:lpstr>
      <vt:lpstr>Learning to Move the Arm</vt:lpstr>
      <vt:lpstr>Why is a representation for  peripersonal space necessary?</vt:lpstr>
      <vt:lpstr>The Baxter Research Robot’s Arm</vt:lpstr>
      <vt:lpstr>PowerPoint Presentation</vt:lpstr>
      <vt:lpstr>The Agent’s Vision</vt:lpstr>
      <vt:lpstr>PPS Graph Nodes and Edges</vt:lpstr>
      <vt:lpstr>Probabilistic Roadmaps (PRMs)</vt:lpstr>
      <vt:lpstr>Building the PPS Graph with Motor Babbling</vt:lpstr>
      <vt:lpstr>Visualizations of the PPS Graph after Motor Babbling is Completed</vt:lpstr>
      <vt:lpstr>Learning to Reach</vt:lpstr>
      <vt:lpstr>Observing the Unusual Bump Event</vt:lpstr>
      <vt:lpstr>Differentiating Bumps from the Typical Result</vt:lpstr>
      <vt:lpstr>Examples of No Change and Bump Results</vt:lpstr>
      <vt:lpstr>Planning a Reach Step 1: Observe the Target with the Hand at the Home Node</vt:lpstr>
      <vt:lpstr>Planning a Reach Step 2: Determine the Set of Final Node Candidates</vt:lpstr>
      <vt:lpstr>Determining the Candidacy of a Node  using Intersection Features </vt:lpstr>
      <vt:lpstr>Planning a Reach Step 3: Find the Shortest Graph Path Trajectory to a Final Node Randomly Chosen from the Candidates</vt:lpstr>
      <vt:lpstr>Why Aren’t All Reaches to these Final Node Candidates Successful?</vt:lpstr>
      <vt:lpstr>Estimating a Local Jacobian for the Neighborhood of a PPS Graph Node</vt:lpstr>
      <vt:lpstr>Using Local Jacobian Estimates to Extend the PPS Graph to a Locally Continuous Representation</vt:lpstr>
      <vt:lpstr>100% Reliable Reaching</vt:lpstr>
      <vt:lpstr>Our Model of the Learned Reach Action Matches Infant Behavior</vt:lpstr>
      <vt:lpstr>Learning to Grasp</vt:lpstr>
      <vt:lpstr>The Challenge of Observing Accidental Grasps</vt:lpstr>
      <vt:lpstr>The Palmar Reflex</vt:lpstr>
      <vt:lpstr>The Gripper should be Fully Open  during the Grasp Approach</vt:lpstr>
      <vt:lpstr>The Approach and Hand Orientation should be Perpendicular to the Target Major Axis</vt:lpstr>
      <vt:lpstr>Additional Improvements to Grasp Reliability</vt:lpstr>
      <vt:lpstr>Why Isn’t Grasping Fully Reliable?</vt:lpstr>
      <vt:lpstr>Learning to Ungrasp</vt:lpstr>
      <vt:lpstr>Learning to Place</vt:lpstr>
      <vt:lpstr>Representing Qualitative Locations</vt:lpstr>
      <vt:lpstr>Ungrasps that Placed into the Blue Location by Chance</vt:lpstr>
      <vt:lpstr>Learning that Shorter Distances are More Reliable for Placing</vt:lpstr>
      <vt:lpstr>Placing into the Blue Location  from the Closest Node is 100% Reliable</vt:lpstr>
      <vt:lpstr>This Policy is also 100% Reliable for the Green Location</vt:lpstr>
      <vt:lpstr>Learning to Pick-and-Place</vt:lpstr>
      <vt:lpstr>Performing the Pick-and-Place Sequence</vt:lpstr>
      <vt:lpstr>Potential for Learning through Repetitive Play (Piaget, 1977), (Schmidhuber, 2011)</vt:lpstr>
      <vt:lpstr>Conclusion</vt:lpstr>
      <vt:lpstr>Thank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Towards Learning the Foundations of Manipulation Actions from Unguided Exploration</dc:title>
  <dc:creator>jonejuett@gmail.com</dc:creator>
  <cp:lastModifiedBy>jonejuett@gmail.com</cp:lastModifiedBy>
  <cp:revision>91</cp:revision>
  <cp:lastPrinted>2021-07-19T18:14:47Z</cp:lastPrinted>
  <dcterms:created xsi:type="dcterms:W3CDTF">2021-07-07T16:16:08Z</dcterms:created>
  <dcterms:modified xsi:type="dcterms:W3CDTF">2021-07-19T18:16:42Z</dcterms:modified>
</cp:coreProperties>
</file>