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81"/>
  </p:notesMasterIdLst>
  <p:sldIdLst>
    <p:sldId id="256" r:id="rId2"/>
    <p:sldId id="257" r:id="rId3"/>
    <p:sldId id="258" r:id="rId4"/>
    <p:sldId id="259" r:id="rId5"/>
    <p:sldId id="269" r:id="rId6"/>
    <p:sldId id="270" r:id="rId7"/>
    <p:sldId id="271" r:id="rId8"/>
    <p:sldId id="321" r:id="rId9"/>
    <p:sldId id="322" r:id="rId10"/>
    <p:sldId id="323" r:id="rId11"/>
    <p:sldId id="324" r:id="rId12"/>
    <p:sldId id="346" r:id="rId13"/>
    <p:sldId id="347" r:id="rId14"/>
    <p:sldId id="348" r:id="rId15"/>
    <p:sldId id="349" r:id="rId16"/>
    <p:sldId id="350" r:id="rId17"/>
    <p:sldId id="351" r:id="rId18"/>
    <p:sldId id="352" r:id="rId19"/>
    <p:sldId id="353" r:id="rId20"/>
    <p:sldId id="354" r:id="rId21"/>
    <p:sldId id="355" r:id="rId22"/>
    <p:sldId id="362" r:id="rId23"/>
    <p:sldId id="358" r:id="rId24"/>
    <p:sldId id="359" r:id="rId25"/>
    <p:sldId id="360" r:id="rId26"/>
    <p:sldId id="361" r:id="rId27"/>
    <p:sldId id="363" r:id="rId28"/>
    <p:sldId id="364" r:id="rId29"/>
    <p:sldId id="365" r:id="rId30"/>
    <p:sldId id="366" r:id="rId31"/>
    <p:sldId id="368" r:id="rId32"/>
    <p:sldId id="367" r:id="rId33"/>
    <p:sldId id="369" r:id="rId34"/>
    <p:sldId id="370" r:id="rId35"/>
    <p:sldId id="371" r:id="rId36"/>
    <p:sldId id="374" r:id="rId37"/>
    <p:sldId id="373" r:id="rId38"/>
    <p:sldId id="375" r:id="rId39"/>
    <p:sldId id="929" r:id="rId40"/>
    <p:sldId id="930" r:id="rId41"/>
    <p:sldId id="931" r:id="rId42"/>
    <p:sldId id="932" r:id="rId43"/>
    <p:sldId id="933" r:id="rId44"/>
    <p:sldId id="934" r:id="rId45"/>
    <p:sldId id="935" r:id="rId46"/>
    <p:sldId id="936" r:id="rId47"/>
    <p:sldId id="937" r:id="rId48"/>
    <p:sldId id="938" r:id="rId49"/>
    <p:sldId id="939" r:id="rId50"/>
    <p:sldId id="941" r:id="rId51"/>
    <p:sldId id="940" r:id="rId52"/>
    <p:sldId id="942" r:id="rId53"/>
    <p:sldId id="944" r:id="rId54"/>
    <p:sldId id="943" r:id="rId55"/>
    <p:sldId id="945" r:id="rId56"/>
    <p:sldId id="946" r:id="rId57"/>
    <p:sldId id="947" r:id="rId58"/>
    <p:sldId id="949" r:id="rId59"/>
    <p:sldId id="950" r:id="rId60"/>
    <p:sldId id="956" r:id="rId61"/>
    <p:sldId id="951" r:id="rId62"/>
    <p:sldId id="952" r:id="rId63"/>
    <p:sldId id="954" r:id="rId64"/>
    <p:sldId id="955" r:id="rId65"/>
    <p:sldId id="957" r:id="rId66"/>
    <p:sldId id="958" r:id="rId67"/>
    <p:sldId id="959" r:id="rId68"/>
    <p:sldId id="960" r:id="rId69"/>
    <p:sldId id="962" r:id="rId70"/>
    <p:sldId id="963" r:id="rId71"/>
    <p:sldId id="964" r:id="rId72"/>
    <p:sldId id="965" r:id="rId73"/>
    <p:sldId id="966" r:id="rId74"/>
    <p:sldId id="968" r:id="rId75"/>
    <p:sldId id="967" r:id="rId76"/>
    <p:sldId id="969" r:id="rId77"/>
    <p:sldId id="970" r:id="rId78"/>
    <p:sldId id="971" r:id="rId79"/>
    <p:sldId id="972" r:id="rId8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69"/>
    <p:restoredTop sz="96327"/>
  </p:normalViewPr>
  <p:slideViewPr>
    <p:cSldViewPr snapToGrid="0" snapToObjects="1">
      <p:cViewPr varScale="1">
        <p:scale>
          <a:sx n="142" d="100"/>
          <a:sy n="142" d="100"/>
        </p:scale>
        <p:origin x="1000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image" Target="../media/image10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4.wmf"/><Relationship Id="rId1" Type="http://schemas.openxmlformats.org/officeDocument/2006/relationships/image" Target="../media/image7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44CA53-B8E6-0449-8950-1889572A1E38}" type="datetimeFigureOut">
              <a:rPr lang="en-US" smtClean="0"/>
              <a:t>2/10/20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ADA93E-6958-324F-813E-19A365E81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137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B02E3C0-59E9-9F4D-B969-10E38A6FC6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6492240"/>
            <a:ext cx="8001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73292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025C015-926E-3145-B082-09478829E9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6492240"/>
            <a:ext cx="8001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685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1501D0B-49F0-B447-AA5C-62D16AC786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6492240"/>
            <a:ext cx="8001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800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7B447D9-C6D6-BA4A-AEE6-7715EF5345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6492240"/>
            <a:ext cx="8001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908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C0B21F6-3712-FC4E-869D-F87CFAFF5D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6492240"/>
            <a:ext cx="8001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2268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24398C-AA4F-4247-876C-A04EEDDC3E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6502179"/>
            <a:ext cx="8001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907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4DE9493-5A81-124C-8AEC-89127A6E87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486401" y="6492240"/>
            <a:ext cx="8001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6598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13F9CC7-C4AA-3643-BFB8-2E08EA8709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6492240"/>
            <a:ext cx="8001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420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99D047A3-590B-6D46-8863-85CDBCAC92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6492240"/>
            <a:ext cx="8001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444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AD1BB-E2BB-D044-B5BF-C478322097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6492240"/>
            <a:ext cx="8001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666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DC0167-0599-744F-972B-575CA15BBA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6492240"/>
            <a:ext cx="8001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797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82880"/>
            <a:ext cx="7886700" cy="8229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143000"/>
            <a:ext cx="7891272" cy="502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644EE4-00F5-214B-B966-78F8F752E0F3}"/>
              </a:ext>
            </a:extLst>
          </p:cNvPr>
          <p:cNvSpPr/>
          <p:nvPr userDrawn="1"/>
        </p:nvSpPr>
        <p:spPr>
          <a:xfrm>
            <a:off x="0" y="6491246"/>
            <a:ext cx="9144000" cy="365760"/>
          </a:xfrm>
          <a:prstGeom prst="rect">
            <a:avLst/>
          </a:prstGeom>
          <a:solidFill>
            <a:srgbClr val="0027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1D6B2D-D6F1-9343-9E59-3B2E242F6530}"/>
              </a:ext>
            </a:extLst>
          </p:cNvPr>
          <p:cNvSpPr txBox="1"/>
          <p:nvPr userDrawn="1"/>
        </p:nvSpPr>
        <p:spPr>
          <a:xfrm>
            <a:off x="9144" y="6491246"/>
            <a:ext cx="1828800" cy="3657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dirty="0">
                <a:solidFill>
                  <a:srgbClr val="FFCB05"/>
                </a:solidFill>
              </a:rPr>
              <a:t>Justin Johnson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F0F4CE-082B-3E49-88A0-1D11D8968BC0}"/>
              </a:ext>
            </a:extLst>
          </p:cNvPr>
          <p:cNvSpPr txBox="1"/>
          <p:nvPr userDrawn="1"/>
        </p:nvSpPr>
        <p:spPr>
          <a:xfrm>
            <a:off x="7306056" y="6505843"/>
            <a:ext cx="182880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dirty="0">
                <a:solidFill>
                  <a:srgbClr val="FFCB05"/>
                </a:solidFill>
              </a:rPr>
              <a:t>February 11, 2020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627E1BC-749C-F74E-B011-FCB2E7183D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86401" y="6492240"/>
            <a:ext cx="8001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rgbClr val="FFCB05"/>
                </a:solidFill>
              </a:defRPr>
            </a:lvl1pPr>
          </a:lstStyle>
          <a:p>
            <a:r>
              <a:rPr lang="en-US" dirty="0"/>
              <a:t>  </a:t>
            </a:r>
            <a:fld id="{AC1089D3-84F4-7045-A571-C61BEF9B13B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9DA51D-2761-9544-A759-09055DD68FFD}"/>
              </a:ext>
            </a:extLst>
          </p:cNvPr>
          <p:cNvSpPr txBox="1"/>
          <p:nvPr userDrawn="1"/>
        </p:nvSpPr>
        <p:spPr>
          <a:xfrm>
            <a:off x="3016526" y="6506028"/>
            <a:ext cx="2887317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dirty="0">
                <a:solidFill>
                  <a:srgbClr val="FFCB05"/>
                </a:solidFill>
              </a:rPr>
              <a:t>EECS 442 WI 2020: Lecture 10 - </a:t>
            </a:r>
          </a:p>
        </p:txBody>
      </p:sp>
    </p:spTree>
    <p:extLst>
      <p:ext uri="{BB962C8B-B14F-4D97-AF65-F5344CB8AC3E}">
        <p14:creationId xmlns:p14="http://schemas.microsoft.com/office/powerpoint/2010/main" val="1817436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hyperlink" Target="http://www.bmva.org/bmvc/1988/avc-88-023.pdf" TargetMode="Externa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mva.org/bmvc/1988/avc-88-023.pdf" TargetMode="External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mva.org/bmvc/1988/avc-88-023.pdf" TargetMode="Externa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mva.org/bmvc/1988/avc-88-023.pdf" TargetMode="Externa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hyperlink" Target="https://en.wikipedia.org/wiki/Aliasing" TargetMode="External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1.png"/><Relationship Id="rId7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hyperlink" Target="https://en.wikipedia.org/wiki/Aliasing" TargetMode="External"/><Relationship Id="rId4" Type="http://schemas.openxmlformats.org/officeDocument/2006/relationships/image" Target="../media/image23.png"/><Relationship Id="rId9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1.png"/><Relationship Id="rId7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3.png"/><Relationship Id="rId9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0.png"/><Relationship Id="rId5" Type="http://schemas.openxmlformats.org/officeDocument/2006/relationships/image" Target="../media/image240.png"/><Relationship Id="rId4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tiff"/><Relationship Id="rId7" Type="http://schemas.openxmlformats.org/officeDocument/2006/relationships/image" Target="../media/image39.png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3.png"/><Relationship Id="rId4" Type="http://schemas.openxmlformats.org/officeDocument/2006/relationships/image" Target="../media/image38.tif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11" Type="http://schemas.openxmlformats.org/officeDocument/2006/relationships/image" Target="../media/image48.png"/><Relationship Id="rId5" Type="http://schemas.openxmlformats.org/officeDocument/2006/relationships/image" Target="../media/image44.png"/><Relationship Id="rId10" Type="http://schemas.openxmlformats.org/officeDocument/2006/relationships/image" Target="../media/image310.png"/><Relationship Id="rId4" Type="http://schemas.openxmlformats.org/officeDocument/2006/relationships/image" Target="../media/image43.png"/><Relationship Id="rId9" Type="http://schemas.openxmlformats.org/officeDocument/2006/relationships/image" Target="../media/image30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0.png"/><Relationship Id="rId3" Type="http://schemas.openxmlformats.org/officeDocument/2006/relationships/image" Target="../media/image48.png"/><Relationship Id="rId7" Type="http://schemas.openxmlformats.org/officeDocument/2006/relationships/image" Target="../media/image4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0.png"/><Relationship Id="rId5" Type="http://schemas.openxmlformats.org/officeDocument/2006/relationships/image" Target="../media/image360.png"/><Relationship Id="rId4" Type="http://schemas.openxmlformats.org/officeDocument/2006/relationships/image" Target="../media/image3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41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0.png"/><Relationship Id="rId3" Type="http://schemas.openxmlformats.org/officeDocument/2006/relationships/image" Target="../media/image54.png"/><Relationship Id="rId7" Type="http://schemas.openxmlformats.org/officeDocument/2006/relationships/image" Target="../media/image5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0.png"/><Relationship Id="rId5" Type="http://schemas.openxmlformats.org/officeDocument/2006/relationships/image" Target="../media/image55.png"/><Relationship Id="rId4" Type="http://schemas.openxmlformats.org/officeDocument/2006/relationships/image" Target="../media/image460.png"/><Relationship Id="rId9" Type="http://schemas.openxmlformats.org/officeDocument/2006/relationships/image" Target="../media/image5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da.kth.se/cvap/abstracts/cvap198.html" TargetMode="External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jpeg"/><Relationship Id="rId11" Type="http://schemas.openxmlformats.org/officeDocument/2006/relationships/image" Target="../media/image69.jpeg"/><Relationship Id="rId5" Type="http://schemas.openxmlformats.org/officeDocument/2006/relationships/image" Target="../media/image63.jpeg"/><Relationship Id="rId10" Type="http://schemas.openxmlformats.org/officeDocument/2006/relationships/image" Target="../media/image68.jpeg"/><Relationship Id="rId4" Type="http://schemas.openxmlformats.org/officeDocument/2006/relationships/image" Target="../media/image62.jpeg"/><Relationship Id="rId9" Type="http://schemas.openxmlformats.org/officeDocument/2006/relationships/image" Target="../media/image67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0.png"/><Relationship Id="rId3" Type="http://schemas.openxmlformats.org/officeDocument/2006/relationships/image" Target="../media/image54.png"/><Relationship Id="rId7" Type="http://schemas.openxmlformats.org/officeDocument/2006/relationships/image" Target="../media/image5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0.png"/><Relationship Id="rId5" Type="http://schemas.openxmlformats.org/officeDocument/2006/relationships/image" Target="../media/image55.png"/><Relationship Id="rId4" Type="http://schemas.openxmlformats.org/officeDocument/2006/relationships/image" Target="../media/image460.png"/><Relationship Id="rId9" Type="http://schemas.openxmlformats.org/officeDocument/2006/relationships/image" Target="../media/image7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0.png"/><Relationship Id="rId3" Type="http://schemas.openxmlformats.org/officeDocument/2006/relationships/image" Target="../media/image54.png"/><Relationship Id="rId7" Type="http://schemas.openxmlformats.org/officeDocument/2006/relationships/image" Target="../media/image5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0.png"/><Relationship Id="rId5" Type="http://schemas.openxmlformats.org/officeDocument/2006/relationships/image" Target="../media/image55.png"/><Relationship Id="rId4" Type="http://schemas.openxmlformats.org/officeDocument/2006/relationships/image" Target="../media/image460.png"/><Relationship Id="rId9" Type="http://schemas.openxmlformats.org/officeDocument/2006/relationships/image" Target="../media/image71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0.png"/><Relationship Id="rId3" Type="http://schemas.openxmlformats.org/officeDocument/2006/relationships/image" Target="../media/image54.png"/><Relationship Id="rId7" Type="http://schemas.openxmlformats.org/officeDocument/2006/relationships/image" Target="../media/image5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0.png"/><Relationship Id="rId5" Type="http://schemas.openxmlformats.org/officeDocument/2006/relationships/image" Target="../media/image55.png"/><Relationship Id="rId4" Type="http://schemas.openxmlformats.org/officeDocument/2006/relationships/image" Target="../media/image460.png"/><Relationship Id="rId9" Type="http://schemas.openxmlformats.org/officeDocument/2006/relationships/image" Target="../media/image71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0.png"/><Relationship Id="rId3" Type="http://schemas.openxmlformats.org/officeDocument/2006/relationships/image" Target="../media/image54.png"/><Relationship Id="rId7" Type="http://schemas.openxmlformats.org/officeDocument/2006/relationships/image" Target="../media/image5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0.png"/><Relationship Id="rId5" Type="http://schemas.openxmlformats.org/officeDocument/2006/relationships/image" Target="../media/image55.png"/><Relationship Id="rId4" Type="http://schemas.openxmlformats.org/officeDocument/2006/relationships/image" Target="../media/image460.png"/><Relationship Id="rId9" Type="http://schemas.openxmlformats.org/officeDocument/2006/relationships/image" Target="../media/image71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7" Type="http://schemas.openxmlformats.org/officeDocument/2006/relationships/image" Target="../media/image75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4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73.w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tiff"/><Relationship Id="rId2" Type="http://schemas.openxmlformats.org/officeDocument/2006/relationships/image" Target="../media/image76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0.tiff"/><Relationship Id="rId5" Type="http://schemas.openxmlformats.org/officeDocument/2006/relationships/image" Target="../media/image79.tiff"/><Relationship Id="rId4" Type="http://schemas.openxmlformats.org/officeDocument/2006/relationships/image" Target="../media/image78.tif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5" Type="http://schemas.openxmlformats.org/officeDocument/2006/relationships/hyperlink" Target="http://www.cs.ubc.ca/~lowe/papers/ijcv04.pdf" TargetMode="External"/><Relationship Id="rId4" Type="http://schemas.openxmlformats.org/officeDocument/2006/relationships/image" Target="../media/image81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wmf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ubc.ca/~lowe/papers/ijcv04.pdf" TargetMode="External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ubc.ca/~lowe/papers/ijcv04.pdf" TargetMode="External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hyperlink" Target="http://www.cs.ubc.ca/~lowe/papers/ijcv04.pdf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hyperlink" Target="http://www.cs.ubc.ca/~lowe/papers/ijcv04.pdf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0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s.ubc.ca/~lowe/papers/ijcv04.pdf" TargetMode="External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5.jpeg"/><Relationship Id="rId7" Type="http://schemas.openxmlformats.org/officeDocument/2006/relationships/image" Target="../media/image86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7.png"/><Relationship Id="rId5" Type="http://schemas.openxmlformats.org/officeDocument/2006/relationships/image" Target="../media/image840.png"/><Relationship Id="rId4" Type="http://schemas.openxmlformats.org/officeDocument/2006/relationships/image" Target="../media/image96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7" Type="http://schemas.openxmlformats.org/officeDocument/2006/relationships/image" Target="../media/image79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8.png"/><Relationship Id="rId11" Type="http://schemas.openxmlformats.org/officeDocument/2006/relationships/image" Target="../media/image910.png"/><Relationship Id="rId5" Type="http://schemas.openxmlformats.org/officeDocument/2006/relationships/image" Target="../media/image77.png"/><Relationship Id="rId10" Type="http://schemas.openxmlformats.org/officeDocument/2006/relationships/image" Target="../media/image900.png"/><Relationship Id="rId4" Type="http://schemas.openxmlformats.org/officeDocument/2006/relationships/image" Target="../media/image99.png"/><Relationship Id="rId9" Type="http://schemas.openxmlformats.org/officeDocument/2006/relationships/image" Target="../media/image890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ubc.ca/~lowe/papers/ijcv04.pdf" TargetMode="External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0.png"/><Relationship Id="rId9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F8B1F-8EA3-7F41-B270-C4454F0E52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026824"/>
            <a:ext cx="7772400" cy="2387600"/>
          </a:xfrm>
        </p:spPr>
        <p:txBody>
          <a:bodyPr/>
          <a:lstStyle/>
          <a:p>
            <a:r>
              <a:rPr lang="en-US" dirty="0"/>
              <a:t>Lecture 10:</a:t>
            </a:r>
            <a:br>
              <a:rPr lang="en-US" dirty="0"/>
            </a:br>
            <a:r>
              <a:rPr lang="en-US" dirty="0"/>
              <a:t>Scales and Descriptors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0B3D72-F1E9-1A4C-B4DE-5AD055785D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</a:t>
            </a:r>
            <a:fld id="{AC1089D3-84F4-7045-A571-C61BEF9B13BC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85630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C0BE6-0FD3-8C42-9E88-3F7BB4546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Last Time: Detecting Corners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47C897-6146-9948-A211-4034B4ACE3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</a:t>
            </a:r>
            <a:fld id="{AC1089D3-84F4-7045-A571-C61BEF9B13BC}" type="slidenum">
              <a:rPr lang="en-US" smtClean="0"/>
              <a:pPr/>
              <a:t>10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A572A3E-4BA0-124C-929C-EF1CF0603987}"/>
                  </a:ext>
                </a:extLst>
              </p:cNvPr>
              <p:cNvSpPr txBox="1"/>
              <p:nvPr/>
            </p:nvSpPr>
            <p:spPr>
              <a:xfrm>
                <a:off x="1006088" y="3856256"/>
                <a:ext cx="6570067" cy="19279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𝑴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∈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sub>
                                  <m:sup/>
                                  <m:e>
                                    <m:sSubSup>
                                      <m:sSubSup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  <m:sup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nary>
                              </m:e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∈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sub>
                                  <m:sup/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</m:e>
                                </m:nary>
                              </m:e>
                            </m:mr>
                            <m:mr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∈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sub>
                                  <m:sup/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</m:e>
                                </m:nary>
                              </m:e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∈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sub>
                                  <m:sup/>
                                  <m:e>
                                    <m:sSubSup>
                                      <m:sSubSup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  <m:sup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nary>
                              </m:e>
                            </m:mr>
                          </m:m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𝜆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𝜆</m:t>
                                    </m:r>
                                  </m:e>
                                  <m:sub>
                                    <m:func>
                                      <m:func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fName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 </m:t>
                                        </m:r>
                                      </m:e>
                                    </m:func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𝑹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A572A3E-4BA0-124C-929C-EF1CF06039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6088" y="3856256"/>
                <a:ext cx="6570067" cy="1927900"/>
              </a:xfrm>
              <a:prstGeom prst="rect">
                <a:avLst/>
              </a:prstGeom>
              <a:blipFill>
                <a:blip r:embed="rId2"/>
                <a:stretch>
                  <a:fillRect t="-69737" b="-93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16EC4DB2-254E-DE4D-9E53-556D562BB43F}"/>
              </a:ext>
            </a:extLst>
          </p:cNvPr>
          <p:cNvSpPr txBox="1"/>
          <p:nvPr/>
        </p:nvSpPr>
        <p:spPr>
          <a:xfrm>
            <a:off x="562482" y="1179655"/>
            <a:ext cx="80190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By doing a </a:t>
            </a:r>
            <a:r>
              <a:rPr lang="en-US" sz="2800" dirty="0" err="1"/>
              <a:t>taylor</a:t>
            </a:r>
            <a:r>
              <a:rPr lang="en-US" sz="2800" dirty="0"/>
              <a:t> expansion of the image, the second moment matrix tells us how quickly the image changes and in which directions.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58B8830-36F5-4245-A408-7F81BE984A1F}"/>
              </a:ext>
            </a:extLst>
          </p:cNvPr>
          <p:cNvGrpSpPr/>
          <p:nvPr/>
        </p:nvGrpSpPr>
        <p:grpSpPr>
          <a:xfrm>
            <a:off x="1715549" y="2615145"/>
            <a:ext cx="3359792" cy="1188739"/>
            <a:chOff x="1715549" y="2809488"/>
            <a:chExt cx="3359792" cy="1188739"/>
          </a:xfrm>
        </p:grpSpPr>
        <p:sp>
          <p:nvSpPr>
            <p:cNvPr id="7" name="Left Brace 6">
              <a:extLst>
                <a:ext uri="{FF2B5EF4-FFF2-40B4-BE49-F238E27FC236}">
                  <a16:creationId xmlns:a16="http://schemas.microsoft.com/office/drawing/2014/main" id="{6F78B93A-7018-D741-8EA4-203E5D06D7F2}"/>
                </a:ext>
              </a:extLst>
            </p:cNvPr>
            <p:cNvSpPr/>
            <p:nvPr/>
          </p:nvSpPr>
          <p:spPr>
            <a:xfrm rot="5400000" flipV="1">
              <a:off x="3282194" y="2431582"/>
              <a:ext cx="226503" cy="2906787"/>
            </a:xfrm>
            <a:prstGeom prst="leftBrace">
              <a:avLst>
                <a:gd name="adj1" fmla="val 167592"/>
                <a:gd name="adj2" fmla="val 5000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6BA2A2C-BCF5-2A4B-BA87-347A99EEE723}"/>
                </a:ext>
              </a:extLst>
            </p:cNvPr>
            <p:cNvSpPr txBox="1"/>
            <p:nvPr/>
          </p:nvSpPr>
          <p:spPr>
            <a:xfrm>
              <a:off x="1715549" y="2809488"/>
              <a:ext cx="335979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Can compute at each pixel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09EB0C3-821C-8240-BCBA-0C18E3173D2D}"/>
              </a:ext>
            </a:extLst>
          </p:cNvPr>
          <p:cNvGrpSpPr/>
          <p:nvPr/>
        </p:nvGrpSpPr>
        <p:grpSpPr>
          <a:xfrm>
            <a:off x="5485652" y="2752204"/>
            <a:ext cx="2576168" cy="1834015"/>
            <a:chOff x="5485652" y="2876974"/>
            <a:chExt cx="2576168" cy="183401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D94FFD0-53CD-E642-9D51-F8501F44C0BF}"/>
                </a:ext>
              </a:extLst>
            </p:cNvPr>
            <p:cNvSpPr txBox="1"/>
            <p:nvPr/>
          </p:nvSpPr>
          <p:spPr>
            <a:xfrm>
              <a:off x="5485652" y="2876974"/>
              <a:ext cx="25761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Directions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85620068-C2E8-4440-9E00-39904AF81C87}"/>
                </a:ext>
              </a:extLst>
            </p:cNvPr>
            <p:cNvCxnSpPr>
              <a:cxnSpLocks/>
              <a:stCxn id="10" idx="2"/>
            </p:cNvCxnSpPr>
            <p:nvPr/>
          </p:nvCxnSpPr>
          <p:spPr>
            <a:xfrm>
              <a:off x="6773736" y="3400194"/>
              <a:ext cx="490258" cy="1310795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216F2DE-0CA8-294D-8CF4-CEA4C2A36D62}"/>
              </a:ext>
            </a:extLst>
          </p:cNvPr>
          <p:cNvGrpSpPr/>
          <p:nvPr/>
        </p:nvGrpSpPr>
        <p:grpSpPr>
          <a:xfrm>
            <a:off x="5755498" y="4833124"/>
            <a:ext cx="2086166" cy="1474252"/>
            <a:chOff x="5755498" y="4957894"/>
            <a:chExt cx="2086166" cy="147425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8F076CB-6FBE-E641-BA4F-79D52740DE96}"/>
                </a:ext>
              </a:extLst>
            </p:cNvPr>
            <p:cNvSpPr txBox="1"/>
            <p:nvPr/>
          </p:nvSpPr>
          <p:spPr>
            <a:xfrm>
              <a:off x="5755498" y="5908926"/>
              <a:ext cx="20861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Amounts 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1F4FA9E0-798F-7F43-8812-0E83BFD33877}"/>
                </a:ext>
              </a:extLst>
            </p:cNvPr>
            <p:cNvCxnSpPr>
              <a:cxnSpLocks/>
              <a:stCxn id="13" idx="0"/>
            </p:cNvCxnSpPr>
            <p:nvPr/>
          </p:nvCxnSpPr>
          <p:spPr>
            <a:xfrm flipH="1" flipV="1">
              <a:off x="6325301" y="4957894"/>
              <a:ext cx="473280" cy="951032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BACEBB6A-C344-0D46-9320-033AB02A60A6}"/>
                </a:ext>
              </a:extLst>
            </p:cNvPr>
            <p:cNvCxnSpPr>
              <a:cxnSpLocks/>
              <a:stCxn id="13" idx="0"/>
            </p:cNvCxnSpPr>
            <p:nvPr/>
          </p:nvCxnSpPr>
          <p:spPr>
            <a:xfrm flipV="1">
              <a:off x="6798581" y="5368954"/>
              <a:ext cx="281727" cy="539972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865111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E33A9-1B2E-2949-AB21-B7BCF1966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Last Time: Detecting Corners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40DC492-F225-134D-B743-BD8AF1C95C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</a:t>
            </a:r>
            <a:fld id="{AC1089D3-84F4-7045-A571-C61BEF9B13BC}" type="slidenum">
              <a:rPr lang="en-US" smtClean="0"/>
              <a:pPr/>
              <a:t>11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05D7872-1E56-1F42-A750-C5906D97C706}"/>
                  </a:ext>
                </a:extLst>
              </p:cNvPr>
              <p:cNvSpPr txBox="1"/>
              <p:nvPr/>
            </p:nvSpPr>
            <p:spPr>
              <a:xfrm>
                <a:off x="342082" y="1843092"/>
                <a:ext cx="4283031" cy="8617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det</m:t>
                          </m:r>
                        </m:fName>
                        <m:e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𝑴</m:t>
                              </m:r>
                            </m:e>
                          </m:d>
                        </m:e>
                      </m:func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𝑡𝑟𝑎𝑐𝑒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𝑴</m:t>
                              </m:r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𝛼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05D7872-1E56-1F42-A750-C5906D97C7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082" y="1843092"/>
                <a:ext cx="4283031" cy="861774"/>
              </a:xfrm>
              <a:prstGeom prst="rect">
                <a:avLst/>
              </a:prstGeom>
              <a:blipFill>
                <a:blip r:embed="rId2"/>
                <a:stretch>
                  <a:fillRect l="-1479" t="-2899" r="-296" b="-57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5C6F32D3-1F1B-8A44-B3ED-E81F7CDE872E}"/>
              </a:ext>
            </a:extLst>
          </p:cNvPr>
          <p:cNvGrpSpPr/>
          <p:nvPr/>
        </p:nvGrpSpPr>
        <p:grpSpPr>
          <a:xfrm>
            <a:off x="4572000" y="1372639"/>
            <a:ext cx="4495800" cy="4343400"/>
            <a:chOff x="4095750" y="2149474"/>
            <a:chExt cx="4495800" cy="4343400"/>
          </a:xfrm>
        </p:grpSpPr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89412711-D982-234B-B3B7-39699FB2BA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1950" y="2149474"/>
              <a:ext cx="4343400" cy="4343400"/>
            </a:xfrm>
            <a:prstGeom prst="rect">
              <a:avLst/>
            </a:prstGeom>
            <a:solidFill>
              <a:srgbClr val="F38F67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32E5B604-CBA4-DC47-BF6D-BA61342B0B0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9150" y="2149474"/>
              <a:ext cx="3886200" cy="3937000"/>
            </a:xfrm>
            <a:custGeom>
              <a:avLst/>
              <a:gdLst>
                <a:gd name="T0" fmla="*/ 0 w 2448"/>
                <a:gd name="T1" fmla="*/ 2147483647 h 2480"/>
                <a:gd name="T2" fmla="*/ 2147483647 w 2448"/>
                <a:gd name="T3" fmla="*/ 0 h 2480"/>
                <a:gd name="T4" fmla="*/ 2147483647 w 2448"/>
                <a:gd name="T5" fmla="*/ 0 h 2480"/>
                <a:gd name="T6" fmla="*/ 2147483647 w 2448"/>
                <a:gd name="T7" fmla="*/ 2147483647 h 2480"/>
                <a:gd name="T8" fmla="*/ 2147483647 w 2448"/>
                <a:gd name="T9" fmla="*/ 2147483647 h 2480"/>
                <a:gd name="T10" fmla="*/ 0 w 2448"/>
                <a:gd name="T11" fmla="*/ 2147483647 h 24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8"/>
                <a:gd name="T19" fmla="*/ 0 h 2480"/>
                <a:gd name="T20" fmla="*/ 2448 w 2448"/>
                <a:gd name="T21" fmla="*/ 2480 h 248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8" h="2480">
                  <a:moveTo>
                    <a:pt x="0" y="1920"/>
                  </a:moveTo>
                  <a:lnTo>
                    <a:pt x="672" y="0"/>
                  </a:lnTo>
                  <a:lnTo>
                    <a:pt x="2448" y="0"/>
                  </a:lnTo>
                  <a:lnTo>
                    <a:pt x="2448" y="1872"/>
                  </a:lnTo>
                  <a:lnTo>
                    <a:pt x="555" y="2480"/>
                  </a:lnTo>
                  <a:lnTo>
                    <a:pt x="0" y="192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AutoShape 6">
              <a:extLst>
                <a:ext uri="{FF2B5EF4-FFF2-40B4-BE49-F238E27FC236}">
                  <a16:creationId xmlns:a16="http://schemas.microsoft.com/office/drawing/2014/main" id="{D464CFBB-61A5-C943-B954-C429D2AB38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1950" y="4740274"/>
              <a:ext cx="1749425" cy="1752600"/>
            </a:xfrm>
            <a:prstGeom prst="rtTriangle">
              <a:avLst/>
            </a:prstGeom>
            <a:solidFill>
              <a:srgbClr val="B2B2B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Rectangle 7">
              <a:extLst>
                <a:ext uri="{FF2B5EF4-FFF2-40B4-BE49-F238E27FC236}">
                  <a16:creationId xmlns:a16="http://schemas.microsoft.com/office/drawing/2014/main" id="{883EC3F9-4DDA-5D47-A198-E51D4BAE5C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95950" y="2759074"/>
              <a:ext cx="2667000" cy="822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sz="240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“Corner”</a:t>
              </a:r>
              <a:br>
                <a:rPr lang="en-US" sz="2400"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</a:br>
              <a:r>
                <a:rPr lang="en-US" sz="2400"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R &gt; 0</a:t>
              </a:r>
              <a:endParaRPr lang="ru-RU" sz="2000">
                <a:latin typeface="Times New Roman" pitchFamily="18" charset="0"/>
                <a:cs typeface="Times New Roman" pitchFamily="18" charset="0"/>
                <a:sym typeface="Symbol" pitchFamily="18" charset="2"/>
              </a:endParaRPr>
            </a:p>
          </p:txBody>
        </p:sp>
        <p:sp>
          <p:nvSpPr>
            <p:cNvPr id="10" name="Rectangle 8">
              <a:extLst>
                <a:ext uri="{FF2B5EF4-FFF2-40B4-BE49-F238E27FC236}">
                  <a16:creationId xmlns:a16="http://schemas.microsoft.com/office/drawing/2014/main" id="{3291805A-59AF-464A-8981-96DB2EF4B7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96150" y="5502274"/>
              <a:ext cx="1295400" cy="822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sz="240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“Edge” </a:t>
              </a:r>
              <a:br>
                <a:rPr lang="en-US" sz="2400"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</a:br>
              <a:r>
                <a:rPr lang="en-US" sz="2400"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R &lt; 0</a:t>
              </a:r>
              <a:endParaRPr lang="ru-RU" sz="2000">
                <a:latin typeface="Times New Roman" pitchFamily="18" charset="0"/>
                <a:cs typeface="Times New Roman" pitchFamily="18" charset="0"/>
                <a:sym typeface="Symbol" pitchFamily="18" charset="2"/>
              </a:endParaRPr>
            </a:p>
          </p:txBody>
        </p:sp>
        <p:sp>
          <p:nvSpPr>
            <p:cNvPr id="11" name="Rectangle 9">
              <a:extLst>
                <a:ext uri="{FF2B5EF4-FFF2-40B4-BE49-F238E27FC236}">
                  <a16:creationId xmlns:a16="http://schemas.microsoft.com/office/drawing/2014/main" id="{5EBD4278-09F0-3440-95B0-1D72550139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48150" y="2301874"/>
              <a:ext cx="1295400" cy="822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sz="240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“Edge” </a:t>
              </a:r>
              <a:br>
                <a:rPr lang="en-US" sz="2400"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</a:br>
              <a:r>
                <a:rPr lang="en-US" sz="2400" i="1"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R</a:t>
              </a:r>
              <a:r>
                <a:rPr lang="en-US" sz="2400"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 &lt; 0</a:t>
              </a:r>
              <a:endParaRPr lang="ru-RU" sz="2000">
                <a:latin typeface="Times New Roman" pitchFamily="18" charset="0"/>
                <a:cs typeface="Times New Roman" pitchFamily="18" charset="0"/>
                <a:sym typeface="Symbol" pitchFamily="18" charset="2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D276235C-A5BF-654D-8B38-95E2611E3F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5750" y="5578474"/>
              <a:ext cx="1219200" cy="822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sz="240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“Flat” region</a:t>
              </a:r>
              <a:endParaRPr lang="ru-RU" sz="24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endParaRPr>
            </a:p>
          </p:txBody>
        </p:sp>
        <p:sp>
          <p:nvSpPr>
            <p:cNvPr id="13" name="Oval 11">
              <a:extLst>
                <a:ext uri="{FF2B5EF4-FFF2-40B4-BE49-F238E27FC236}">
                  <a16:creationId xmlns:a16="http://schemas.microsoft.com/office/drawing/2014/main" id="{DC59910E-00D0-7A4D-8393-A7E1EEB441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67550" y="2530474"/>
              <a:ext cx="609600" cy="638175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Oval 12">
              <a:extLst>
                <a:ext uri="{FF2B5EF4-FFF2-40B4-BE49-F238E27FC236}">
                  <a16:creationId xmlns:a16="http://schemas.microsoft.com/office/drawing/2014/main" id="{7BF2720C-FA0F-1548-935E-7811803D66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8000" y="2225674"/>
              <a:ext cx="927100" cy="125413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Oval 13">
              <a:extLst>
                <a:ext uri="{FF2B5EF4-FFF2-40B4-BE49-F238E27FC236}">
                  <a16:creationId xmlns:a16="http://schemas.microsoft.com/office/drawing/2014/main" id="{4AF75E18-2955-D04E-A2FA-C1459E6259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00550" y="5349874"/>
              <a:ext cx="152400" cy="152400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Oval 14">
              <a:extLst>
                <a:ext uri="{FF2B5EF4-FFF2-40B4-BE49-F238E27FC236}">
                  <a16:creationId xmlns:a16="http://schemas.microsoft.com/office/drawing/2014/main" id="{3F87042B-4842-B040-B936-07628076BA7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542000">
              <a:off x="6784182" y="5953917"/>
              <a:ext cx="927100" cy="125413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Rectangle 15">
              <a:extLst>
                <a:ext uri="{FF2B5EF4-FFF2-40B4-BE49-F238E27FC236}">
                  <a16:creationId xmlns:a16="http://schemas.microsoft.com/office/drawing/2014/main" id="{540C6223-54A5-8A45-8D93-3B790FA084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2375" y="5111749"/>
              <a:ext cx="127476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i="1">
                  <a:latin typeface="Times New Roman" pitchFamily="18" charset="0"/>
                  <a:sym typeface="Symbol" pitchFamily="18" charset="2"/>
                </a:rPr>
                <a:t>|R| </a:t>
              </a:r>
              <a:r>
                <a:rPr lang="en-US" sz="2400">
                  <a:latin typeface="Times New Roman" pitchFamily="18" charset="0"/>
                  <a:sym typeface="Symbol" pitchFamily="18" charset="2"/>
                </a:rPr>
                <a:t>small</a:t>
              </a:r>
            </a:p>
          </p:txBody>
        </p:sp>
        <p:sp>
          <p:nvSpPr>
            <p:cNvPr id="18" name="Line 16">
              <a:extLst>
                <a:ext uri="{FF2B5EF4-FFF2-40B4-BE49-F238E27FC236}">
                  <a16:creationId xmlns:a16="http://schemas.microsoft.com/office/drawing/2014/main" id="{B2FB8FBB-A5F8-E64F-B6BB-022F897CADB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162550" y="5578474"/>
              <a:ext cx="5334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Text Box 18">
            <a:extLst>
              <a:ext uri="{FF2B5EF4-FFF2-40B4-BE49-F238E27FC236}">
                <a16:creationId xmlns:a16="http://schemas.microsoft.com/office/drawing/2014/main" id="{5659A13A-6EC4-2A43-95AA-CF20937E12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635" y="2995404"/>
            <a:ext cx="418736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800" i="1" dirty="0">
                <a:latin typeface="+mj-lt"/>
              </a:rPr>
              <a:t>α</a:t>
            </a:r>
            <a:r>
              <a:rPr lang="en-US" sz="2800" dirty="0">
                <a:latin typeface="+mj-lt"/>
              </a:rPr>
              <a:t>: constant (0.04 to 0.06)</a:t>
            </a:r>
            <a:endParaRPr lang="el-GR" sz="2800" dirty="0">
              <a:latin typeface="+mj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96B88F9-9BCE-D54F-AE6B-C30B0D15D4A0}"/>
              </a:ext>
            </a:extLst>
          </p:cNvPr>
          <p:cNvSpPr txBox="1"/>
          <p:nvPr/>
        </p:nvSpPr>
        <p:spPr>
          <a:xfrm>
            <a:off x="228600" y="6174824"/>
            <a:ext cx="8763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S.</a:t>
            </a:r>
            <a:r>
              <a:rPr kumimoji="0" lang="en-US" sz="12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lang="en-US" sz="1200" kern="0" dirty="0" err="1">
                <a:solidFill>
                  <a:sysClr val="windowText" lastClr="000000"/>
                </a:solidFill>
              </a:rPr>
              <a:t>Lazebnik</a:t>
            </a:r>
            <a:r>
              <a:rPr lang="en-US" sz="1200" kern="0" dirty="0">
                <a:solidFill>
                  <a:sysClr val="windowText" lastClr="000000"/>
                </a:solidFill>
              </a:rPr>
              <a:t>; Note: this refers to visualization ellipses, not original M ellipse. Other slides on the internet may vary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597371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A5915-5747-B44A-B63B-722C45EE7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Harris Corner Detector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140B34-76CC-F343-BDED-40C664F06F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</a:t>
            </a:r>
            <a:fld id="{AC1089D3-84F4-7045-A571-C61BEF9B13BC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486342B-1ADA-BA4E-88BB-CA1175DD32A3}"/>
              </a:ext>
            </a:extLst>
          </p:cNvPr>
          <p:cNvSpPr txBox="1">
            <a:spLocks/>
          </p:cNvSpPr>
          <p:nvPr/>
        </p:nvSpPr>
        <p:spPr>
          <a:xfrm>
            <a:off x="628650" y="1328675"/>
            <a:ext cx="78867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/>
              <a:t>Compute partial derivatives Ix, Iy per pixel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Compute </a:t>
            </a:r>
            <a:r>
              <a:rPr lang="en-US" b="1"/>
              <a:t>M</a:t>
            </a:r>
            <a:r>
              <a:rPr lang="en-US"/>
              <a:t> at each pixel, using Gaussian weighting w</a:t>
            </a:r>
            <a:endParaRPr lang="en-US" dirty="0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A493BA8C-6523-0B42-A328-4DEF81C632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262500"/>
            <a:ext cx="8458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2000" dirty="0" err="1"/>
              <a:t>C.Harris</a:t>
            </a:r>
            <a:r>
              <a:rPr lang="en-US" sz="2000" dirty="0"/>
              <a:t> and </a:t>
            </a:r>
            <a:r>
              <a:rPr lang="en-US" sz="2000" dirty="0" err="1"/>
              <a:t>M.Stephens</a:t>
            </a:r>
            <a:r>
              <a:rPr lang="en-US" sz="2000" dirty="0"/>
              <a:t>. </a:t>
            </a:r>
            <a:r>
              <a:rPr lang="en-US" sz="2000" dirty="0">
                <a:hlinkClick r:id="rId2"/>
              </a:rPr>
              <a:t>“A Combined Corner and Edge Detector.” </a:t>
            </a:r>
            <a:r>
              <a:rPr lang="en-US" sz="2000" i="1" dirty="0"/>
              <a:t>Proceedings of the 4th </a:t>
            </a:r>
            <a:r>
              <a:rPr lang="en-US" sz="2000" i="1" dirty="0" err="1"/>
              <a:t>Alvey</a:t>
            </a:r>
            <a:r>
              <a:rPr lang="en-US" sz="2000" i="1" dirty="0"/>
              <a:t> Vision Conference</a:t>
            </a:r>
            <a:r>
              <a:rPr lang="en-US" sz="2000" dirty="0"/>
              <a:t>: pages 147—151, 1988. 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CA023F-842B-4D4F-9DF2-4D2B1AB302BF}"/>
              </a:ext>
            </a:extLst>
          </p:cNvPr>
          <p:cNvSpPr txBox="1"/>
          <p:nvPr/>
        </p:nvSpPr>
        <p:spPr>
          <a:xfrm>
            <a:off x="0" y="6172663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S.</a:t>
            </a:r>
            <a:r>
              <a:rPr kumimoji="0" lang="en-US" sz="12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lang="en-US" sz="1200" kern="0" dirty="0" err="1">
                <a:solidFill>
                  <a:sysClr val="windowText" lastClr="000000"/>
                </a:solidFill>
              </a:rPr>
              <a:t>Lazebnik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A85C19E-FCFC-CF4B-8300-57485617E4E1}"/>
                  </a:ext>
                </a:extLst>
              </p:cNvPr>
              <p:cNvSpPr txBox="1"/>
              <p:nvPr/>
            </p:nvSpPr>
            <p:spPr>
              <a:xfrm>
                <a:off x="1526206" y="2932050"/>
                <a:ext cx="5787546" cy="19279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𝑴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∈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sub>
                                  <m:sup/>
                                  <m:e>
                                    <m:sSubSup>
                                      <m:sSubSup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)</m:t>
                                        </m:r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  <m:sup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nary>
                              </m:e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∈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sub>
                                  <m:sup/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)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</m:e>
                                </m:nary>
                              </m:e>
                            </m:mr>
                            <m:mr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∈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sub>
                                  <m:sup/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)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</m:e>
                                </m:nary>
                              </m:e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∈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sub>
                                  <m:sup/>
                                  <m:e>
                                    <m:sSubSup>
                                      <m:sSubSup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)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  <m:sup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nary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A85C19E-FCFC-CF4B-8300-57485617E4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6206" y="2932050"/>
                <a:ext cx="5787546" cy="1927900"/>
              </a:xfrm>
              <a:prstGeom prst="rect">
                <a:avLst/>
              </a:prstGeom>
              <a:blipFill>
                <a:blip r:embed="rId3"/>
                <a:stretch>
                  <a:fillRect l="-1974" t="-69281" b="-921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14307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F54A7-3AD5-3F42-9606-26855CE36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Harris Corner Detector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1BD37F-E7F0-754D-9512-FA32A77EE8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</a:t>
            </a:r>
            <a:fld id="{AC1089D3-84F4-7045-A571-C61BEF9B13BC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4D5F5AD-54B2-3942-81B8-D5597CC67C46}"/>
              </a:ext>
            </a:extLst>
          </p:cNvPr>
          <p:cNvSpPr txBox="1">
            <a:spLocks/>
          </p:cNvSpPr>
          <p:nvPr/>
        </p:nvSpPr>
        <p:spPr>
          <a:xfrm>
            <a:off x="628650" y="1328675"/>
            <a:ext cx="78867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/>
              <a:t>Compute partial derivatives Ix, Iy per pixel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Compute </a:t>
            </a:r>
            <a:r>
              <a:rPr lang="en-US" b="1"/>
              <a:t>M</a:t>
            </a:r>
            <a:r>
              <a:rPr lang="en-US"/>
              <a:t> at each pixel, using Gaussian weighting w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Compute response function R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3808DE3-2B61-7448-94CB-9CC07B630A1B}"/>
                  </a:ext>
                </a:extLst>
              </p:cNvPr>
              <p:cNvSpPr txBox="1"/>
              <p:nvPr/>
            </p:nvSpPr>
            <p:spPr>
              <a:xfrm>
                <a:off x="2514065" y="3504344"/>
                <a:ext cx="4283031" cy="8617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det</m:t>
                          </m:r>
                        </m:fName>
                        <m:e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𝑴</m:t>
                              </m:r>
                            </m:e>
                          </m:d>
                        </m:e>
                      </m:func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𝑡𝑟𝑎𝑐𝑒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𝑴</m:t>
                              </m:r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𝛼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3808DE3-2B61-7448-94CB-9CC07B630A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065" y="3504344"/>
                <a:ext cx="4283031" cy="861774"/>
              </a:xfrm>
              <a:prstGeom prst="rect">
                <a:avLst/>
              </a:prstGeom>
              <a:blipFill>
                <a:blip r:embed="rId2"/>
                <a:stretch>
                  <a:fillRect l="-1479" t="-4412" r="-296"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14">
            <a:extLst>
              <a:ext uri="{FF2B5EF4-FFF2-40B4-BE49-F238E27FC236}">
                <a16:creationId xmlns:a16="http://schemas.microsoft.com/office/drawing/2014/main" id="{305DAF9D-CB29-CC4C-8DAD-C67C17551F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262500"/>
            <a:ext cx="8458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2000" dirty="0" err="1"/>
              <a:t>C.Harris</a:t>
            </a:r>
            <a:r>
              <a:rPr lang="en-US" sz="2000" dirty="0"/>
              <a:t> and </a:t>
            </a:r>
            <a:r>
              <a:rPr lang="en-US" sz="2000" dirty="0" err="1"/>
              <a:t>M.Stephens</a:t>
            </a:r>
            <a:r>
              <a:rPr lang="en-US" sz="2000" dirty="0"/>
              <a:t>. </a:t>
            </a:r>
            <a:r>
              <a:rPr lang="en-US" sz="2000" dirty="0">
                <a:hlinkClick r:id="rId3"/>
              </a:rPr>
              <a:t>“A Combined Corner and Edge Detector.” </a:t>
            </a:r>
            <a:r>
              <a:rPr lang="en-US" sz="2000" i="1" dirty="0"/>
              <a:t>Proceedings of the 4th </a:t>
            </a:r>
            <a:r>
              <a:rPr lang="en-US" sz="2000" i="1" dirty="0" err="1"/>
              <a:t>Alvey</a:t>
            </a:r>
            <a:r>
              <a:rPr lang="en-US" sz="2000" i="1" dirty="0"/>
              <a:t> Vision Conference</a:t>
            </a:r>
            <a:r>
              <a:rPr lang="en-US" sz="2000" dirty="0"/>
              <a:t>: pages 147—151, 1988. 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A9ED00-7495-304A-93E0-379A7369143F}"/>
              </a:ext>
            </a:extLst>
          </p:cNvPr>
          <p:cNvSpPr txBox="1"/>
          <p:nvPr/>
        </p:nvSpPr>
        <p:spPr>
          <a:xfrm>
            <a:off x="0" y="6172663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S.</a:t>
            </a:r>
            <a:r>
              <a:rPr kumimoji="0" lang="en-US" sz="12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lang="en-US" sz="1200" kern="0" dirty="0" err="1">
                <a:solidFill>
                  <a:sysClr val="windowText" lastClr="000000"/>
                </a:solidFill>
              </a:rPr>
              <a:t>Lazebnik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66720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92CDF-CFAA-814D-B17F-75842DEFC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2234EC-18FE-C847-AD24-332E4DFAC8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</a:t>
            </a:r>
            <a:fld id="{AC1089D3-84F4-7045-A571-C61BEF9B13BC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4" name="Picture 3" descr="cows_step0">
            <a:extLst>
              <a:ext uri="{FF2B5EF4-FFF2-40B4-BE49-F238E27FC236}">
                <a16:creationId xmlns:a16="http://schemas.microsoft.com/office/drawing/2014/main" id="{3D2ED89C-2043-6641-B169-2B6FEAC06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12000" contrast="18000"/>
          </a:blip>
          <a:srcRect/>
          <a:stretch>
            <a:fillRect/>
          </a:stretch>
        </p:blipFill>
        <p:spPr bwMode="auto">
          <a:xfrm>
            <a:off x="904009" y="1137481"/>
            <a:ext cx="7412182" cy="4792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45E74E-1E61-7A49-9458-61BFEC02EAE5}"/>
              </a:ext>
            </a:extLst>
          </p:cNvPr>
          <p:cNvSpPr txBox="1"/>
          <p:nvPr/>
        </p:nvSpPr>
        <p:spPr>
          <a:xfrm>
            <a:off x="228600" y="609531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S.</a:t>
            </a:r>
            <a:r>
              <a:rPr kumimoji="0" lang="en-US" sz="12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lang="en-US" sz="1200" kern="0" dirty="0" err="1">
                <a:solidFill>
                  <a:sysClr val="windowText" lastClr="000000"/>
                </a:solidFill>
              </a:rPr>
              <a:t>Lazebnik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1456243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6A23A-3EE1-D547-99F2-5B2C2FEF8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A6CB92-0AC9-C94C-A385-5FF18AB07B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</a:t>
            </a:r>
            <a:fld id="{AC1089D3-84F4-7045-A571-C61BEF9B13BC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753DC3-E2C3-2D48-BFF3-C8BAA51EE840}"/>
              </a:ext>
            </a:extLst>
          </p:cNvPr>
          <p:cNvSpPr txBox="1"/>
          <p:nvPr/>
        </p:nvSpPr>
        <p:spPr>
          <a:xfrm>
            <a:off x="228600" y="609531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S.</a:t>
            </a:r>
            <a:r>
              <a:rPr kumimoji="0" lang="en-US" sz="12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lang="en-US" sz="1200" kern="0" dirty="0" err="1">
                <a:solidFill>
                  <a:sysClr val="windowText" lastClr="000000"/>
                </a:solidFill>
              </a:rPr>
              <a:t>Lazebnik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5" name="Picture 3" descr="cows_step1_corner_response">
            <a:extLst>
              <a:ext uri="{FF2B5EF4-FFF2-40B4-BE49-F238E27FC236}">
                <a16:creationId xmlns:a16="http://schemas.microsoft.com/office/drawing/2014/main" id="{FE7CA3DA-A8A1-D34A-9227-B44AB531F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4009" y="1137336"/>
            <a:ext cx="7412182" cy="4789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176869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F54A7-3AD5-3F42-9606-26855CE36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Harris Corner Detector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1BD37F-E7F0-754D-9512-FA32A77EE8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</a:t>
            </a:r>
            <a:fld id="{AC1089D3-84F4-7045-A571-C61BEF9B13BC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4D5F5AD-54B2-3942-81B8-D5597CC67C46}"/>
              </a:ext>
            </a:extLst>
          </p:cNvPr>
          <p:cNvSpPr txBox="1">
            <a:spLocks/>
          </p:cNvSpPr>
          <p:nvPr/>
        </p:nvSpPr>
        <p:spPr>
          <a:xfrm>
            <a:off x="628650" y="1328675"/>
            <a:ext cx="78867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 dirty="0"/>
              <a:t>Compute partial derivatives Ix, </a:t>
            </a:r>
            <a:r>
              <a:rPr lang="en-US" dirty="0" err="1"/>
              <a:t>Iy</a:t>
            </a:r>
            <a:r>
              <a:rPr lang="en-US" dirty="0"/>
              <a:t> per pixel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Compute </a:t>
            </a:r>
            <a:r>
              <a:rPr lang="en-US" b="1" dirty="0"/>
              <a:t>M</a:t>
            </a:r>
            <a:r>
              <a:rPr lang="en-US" dirty="0"/>
              <a:t> at each pixel, using Gaussian weighting w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Compute response function 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Threshold R</a:t>
            </a:r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305DAF9D-CB29-CC4C-8DAD-C67C17551F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262500"/>
            <a:ext cx="8458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2000" dirty="0" err="1"/>
              <a:t>C.Harris</a:t>
            </a:r>
            <a:r>
              <a:rPr lang="en-US" sz="2000" dirty="0"/>
              <a:t> and </a:t>
            </a:r>
            <a:r>
              <a:rPr lang="en-US" sz="2000" dirty="0" err="1"/>
              <a:t>M.Stephens</a:t>
            </a:r>
            <a:r>
              <a:rPr lang="en-US" sz="2000" dirty="0"/>
              <a:t>. </a:t>
            </a:r>
            <a:r>
              <a:rPr lang="en-US" sz="2000" dirty="0">
                <a:hlinkClick r:id="rId2"/>
              </a:rPr>
              <a:t>“A Combined Corner and Edge Detector.” </a:t>
            </a:r>
            <a:r>
              <a:rPr lang="en-US" sz="2000" i="1" dirty="0"/>
              <a:t>Proceedings of the 4th </a:t>
            </a:r>
            <a:r>
              <a:rPr lang="en-US" sz="2000" i="1" dirty="0" err="1"/>
              <a:t>Alvey</a:t>
            </a:r>
            <a:r>
              <a:rPr lang="en-US" sz="2000" i="1" dirty="0"/>
              <a:t> Vision Conference</a:t>
            </a:r>
            <a:r>
              <a:rPr lang="en-US" sz="2000" dirty="0"/>
              <a:t>: pages 147—151, 1988. 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A9ED00-7495-304A-93E0-379A7369143F}"/>
              </a:ext>
            </a:extLst>
          </p:cNvPr>
          <p:cNvSpPr txBox="1"/>
          <p:nvPr/>
        </p:nvSpPr>
        <p:spPr>
          <a:xfrm>
            <a:off x="0" y="6172663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S.</a:t>
            </a:r>
            <a:r>
              <a:rPr kumimoji="0" lang="en-US" sz="12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lang="en-US" sz="1200" kern="0" dirty="0" err="1">
                <a:solidFill>
                  <a:sysClr val="windowText" lastClr="000000"/>
                </a:solidFill>
              </a:rPr>
              <a:t>Lazebnik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6658676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C2A48-8DAB-604D-9120-D1A056DD6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Harris Corner Detector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F088F6-16DB-8F46-AFCD-176FB95FF9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</a:t>
            </a:r>
            <a:fld id="{AC1089D3-84F4-7045-A571-C61BEF9B13BC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6472DA-C665-CA41-ABCC-9B4B404BBABD}"/>
              </a:ext>
            </a:extLst>
          </p:cNvPr>
          <p:cNvSpPr txBox="1"/>
          <p:nvPr/>
        </p:nvSpPr>
        <p:spPr>
          <a:xfrm>
            <a:off x="228600" y="6085375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S.</a:t>
            </a:r>
            <a:r>
              <a:rPr kumimoji="0" lang="en-US" sz="12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lang="en-US" sz="1200" kern="0" dirty="0" err="1">
                <a:solidFill>
                  <a:sysClr val="windowText" lastClr="000000"/>
                </a:solidFill>
              </a:rPr>
              <a:t>Lazebnik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5" name="Picture 4" descr="cows_step2_thresh">
            <a:extLst>
              <a:ext uri="{FF2B5EF4-FFF2-40B4-BE49-F238E27FC236}">
                <a16:creationId xmlns:a16="http://schemas.microsoft.com/office/drawing/2014/main" id="{C6AEE860-EC74-6A4F-9F21-FFB9ED1EE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4009" y="1127397"/>
            <a:ext cx="7412182" cy="4789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016089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F54A7-3AD5-3F42-9606-26855CE36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Harris Corner Detector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1BD37F-E7F0-754D-9512-FA32A77EE8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</a:t>
            </a:r>
            <a:fld id="{AC1089D3-84F4-7045-A571-C61BEF9B13BC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4D5F5AD-54B2-3942-81B8-D5597CC67C46}"/>
              </a:ext>
            </a:extLst>
          </p:cNvPr>
          <p:cNvSpPr txBox="1">
            <a:spLocks/>
          </p:cNvSpPr>
          <p:nvPr/>
        </p:nvSpPr>
        <p:spPr>
          <a:xfrm>
            <a:off x="628650" y="1328675"/>
            <a:ext cx="78867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 dirty="0"/>
              <a:t>Compute partial derivatives Ix, </a:t>
            </a:r>
            <a:r>
              <a:rPr lang="en-US" dirty="0" err="1"/>
              <a:t>Iy</a:t>
            </a:r>
            <a:r>
              <a:rPr lang="en-US" dirty="0"/>
              <a:t> per pixel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Compute </a:t>
            </a:r>
            <a:r>
              <a:rPr lang="en-US" b="1" dirty="0"/>
              <a:t>M</a:t>
            </a:r>
            <a:r>
              <a:rPr lang="en-US" dirty="0"/>
              <a:t> at each pixel, using Gaussian weighting w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Compute response function 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Threshold 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Take only local maxima</a:t>
            </a:r>
            <a:br>
              <a:rPr lang="en-US" dirty="0"/>
            </a:br>
            <a:r>
              <a:rPr lang="en-US" dirty="0"/>
              <a:t>(Non-Maxima Suppression, NMS)</a:t>
            </a:r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305DAF9D-CB29-CC4C-8DAD-C67C17551F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262500"/>
            <a:ext cx="8458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2000" dirty="0" err="1"/>
              <a:t>C.Harris</a:t>
            </a:r>
            <a:r>
              <a:rPr lang="en-US" sz="2000" dirty="0"/>
              <a:t> and </a:t>
            </a:r>
            <a:r>
              <a:rPr lang="en-US" sz="2000" dirty="0" err="1"/>
              <a:t>M.Stephens</a:t>
            </a:r>
            <a:r>
              <a:rPr lang="en-US" sz="2000" dirty="0"/>
              <a:t>. </a:t>
            </a:r>
            <a:r>
              <a:rPr lang="en-US" sz="2000" dirty="0">
                <a:hlinkClick r:id="rId2"/>
              </a:rPr>
              <a:t>“A Combined Corner and Edge Detector.” </a:t>
            </a:r>
            <a:r>
              <a:rPr lang="en-US" sz="2000" i="1" dirty="0"/>
              <a:t>Proceedings of the 4th </a:t>
            </a:r>
            <a:r>
              <a:rPr lang="en-US" sz="2000" i="1" dirty="0" err="1"/>
              <a:t>Alvey</a:t>
            </a:r>
            <a:r>
              <a:rPr lang="en-US" sz="2000" i="1" dirty="0"/>
              <a:t> Vision Conference</a:t>
            </a:r>
            <a:r>
              <a:rPr lang="en-US" sz="2000" dirty="0"/>
              <a:t>: pages 147—151, 1988. 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A9ED00-7495-304A-93E0-379A7369143F}"/>
              </a:ext>
            </a:extLst>
          </p:cNvPr>
          <p:cNvSpPr txBox="1"/>
          <p:nvPr/>
        </p:nvSpPr>
        <p:spPr>
          <a:xfrm>
            <a:off x="0" y="6172663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S.</a:t>
            </a:r>
            <a:r>
              <a:rPr kumimoji="0" lang="en-US" sz="12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lang="en-US" sz="1200" kern="0" dirty="0" err="1">
                <a:solidFill>
                  <a:sysClr val="windowText" lastClr="000000"/>
                </a:solidFill>
              </a:rPr>
              <a:t>Lazebnik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2558585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58494-883D-2D4E-8F91-CB0C4FF41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Harris Corner Detector: NMS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DAD5F4-E07A-D245-81D7-96AAD3C1A0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</a:t>
            </a:r>
            <a:fld id="{AC1089D3-84F4-7045-A571-C61BEF9B13BC}" type="slidenum">
              <a:rPr lang="en-US" smtClean="0"/>
              <a:pPr/>
              <a:t>19</a:t>
            </a:fld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FC93674-E140-6044-9608-0278B7E54054}"/>
              </a:ext>
            </a:extLst>
          </p:cNvPr>
          <p:cNvGrpSpPr/>
          <p:nvPr/>
        </p:nvGrpSpPr>
        <p:grpSpPr>
          <a:xfrm>
            <a:off x="628650" y="2160178"/>
            <a:ext cx="7410593" cy="3803108"/>
            <a:chOff x="632220" y="3322251"/>
            <a:chExt cx="3863585" cy="1982788"/>
          </a:xfrm>
        </p:grpSpPr>
        <p:sp>
          <p:nvSpPr>
            <p:cNvPr id="4" name="Freeform 7">
              <a:extLst>
                <a:ext uri="{FF2B5EF4-FFF2-40B4-BE49-F238E27FC236}">
                  <a16:creationId xmlns:a16="http://schemas.microsoft.com/office/drawing/2014/main" id="{82B99940-B237-6644-819C-4ECBE413FC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0200" y="3539737"/>
              <a:ext cx="2514600" cy="1193800"/>
            </a:xfrm>
            <a:custGeom>
              <a:avLst/>
              <a:gdLst>
                <a:gd name="T0" fmla="*/ 0 w 1584"/>
                <a:gd name="T1" fmla="*/ 752 h 752"/>
                <a:gd name="T2" fmla="*/ 144 w 1584"/>
                <a:gd name="T3" fmla="*/ 224 h 752"/>
                <a:gd name="T4" fmla="*/ 384 w 1584"/>
                <a:gd name="T5" fmla="*/ 416 h 752"/>
                <a:gd name="T6" fmla="*/ 528 w 1584"/>
                <a:gd name="T7" fmla="*/ 32 h 752"/>
                <a:gd name="T8" fmla="*/ 768 w 1584"/>
                <a:gd name="T9" fmla="*/ 608 h 752"/>
                <a:gd name="T10" fmla="*/ 912 w 1584"/>
                <a:gd name="T11" fmla="*/ 464 h 752"/>
                <a:gd name="T12" fmla="*/ 1104 w 1584"/>
                <a:gd name="T13" fmla="*/ 656 h 752"/>
                <a:gd name="T14" fmla="*/ 1248 w 1584"/>
                <a:gd name="T15" fmla="*/ 272 h 752"/>
                <a:gd name="T16" fmla="*/ 1584 w 1584"/>
                <a:gd name="T17" fmla="*/ 656 h 7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84"/>
                <a:gd name="T28" fmla="*/ 0 h 752"/>
                <a:gd name="T29" fmla="*/ 1584 w 1584"/>
                <a:gd name="T30" fmla="*/ 752 h 75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84" h="752">
                  <a:moveTo>
                    <a:pt x="0" y="752"/>
                  </a:moveTo>
                  <a:cubicBezTo>
                    <a:pt x="40" y="516"/>
                    <a:pt x="80" y="280"/>
                    <a:pt x="144" y="224"/>
                  </a:cubicBezTo>
                  <a:cubicBezTo>
                    <a:pt x="208" y="168"/>
                    <a:pt x="320" y="448"/>
                    <a:pt x="384" y="416"/>
                  </a:cubicBezTo>
                  <a:cubicBezTo>
                    <a:pt x="448" y="384"/>
                    <a:pt x="464" y="0"/>
                    <a:pt x="528" y="32"/>
                  </a:cubicBezTo>
                  <a:cubicBezTo>
                    <a:pt x="592" y="64"/>
                    <a:pt x="704" y="536"/>
                    <a:pt x="768" y="608"/>
                  </a:cubicBezTo>
                  <a:cubicBezTo>
                    <a:pt x="832" y="680"/>
                    <a:pt x="856" y="456"/>
                    <a:pt x="912" y="464"/>
                  </a:cubicBezTo>
                  <a:cubicBezTo>
                    <a:pt x="968" y="472"/>
                    <a:pt x="1048" y="688"/>
                    <a:pt x="1104" y="656"/>
                  </a:cubicBezTo>
                  <a:cubicBezTo>
                    <a:pt x="1160" y="624"/>
                    <a:pt x="1168" y="272"/>
                    <a:pt x="1248" y="272"/>
                  </a:cubicBezTo>
                  <a:cubicBezTo>
                    <a:pt x="1328" y="272"/>
                    <a:pt x="1456" y="464"/>
                    <a:pt x="1584" y="6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grpSp>
          <p:nvGrpSpPr>
            <p:cNvPr id="5" name="Group 9">
              <a:extLst>
                <a:ext uri="{FF2B5EF4-FFF2-40B4-BE49-F238E27FC236}">
                  <a16:creationId xmlns:a16="http://schemas.microsoft.com/office/drawing/2014/main" id="{A48842B1-A6FC-944D-9921-092A67FD0EC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39815" y="3322251"/>
              <a:ext cx="3455990" cy="1982788"/>
              <a:chOff x="559" y="2855"/>
              <a:chExt cx="2177" cy="1249"/>
            </a:xfrm>
          </p:grpSpPr>
          <p:grpSp>
            <p:nvGrpSpPr>
              <p:cNvPr id="6" name="Group 10">
                <a:extLst>
                  <a:ext uri="{FF2B5EF4-FFF2-40B4-BE49-F238E27FC236}">
                    <a16:creationId xmlns:a16="http://schemas.microsoft.com/office/drawing/2014/main" id="{3A18B93D-59F4-5841-BF85-92739F1145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59" y="2855"/>
                <a:ext cx="2177" cy="1249"/>
                <a:chOff x="559" y="2855"/>
                <a:chExt cx="2177" cy="1249"/>
              </a:xfrm>
            </p:grpSpPr>
            <p:sp>
              <p:nvSpPr>
                <p:cNvPr id="8" name="Line 11">
                  <a:extLst>
                    <a:ext uri="{FF2B5EF4-FFF2-40B4-BE49-F238E27FC236}">
                      <a16:creationId xmlns:a16="http://schemas.microsoft.com/office/drawing/2014/main" id="{1B760603-F15E-2F4B-851E-07AA9E2E3CF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16" y="3888"/>
                  <a:ext cx="192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>
                    <a:latin typeface="+mj-lt"/>
                  </a:endParaRPr>
                </a:p>
              </p:txBody>
            </p:sp>
            <p:sp>
              <p:nvSpPr>
                <p:cNvPr id="9" name="Line 12">
                  <a:extLst>
                    <a:ext uri="{FF2B5EF4-FFF2-40B4-BE49-F238E27FC236}">
                      <a16:creationId xmlns:a16="http://schemas.microsoft.com/office/drawing/2014/main" id="{B97450BC-2027-4249-8B2D-553062570B8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816" y="2976"/>
                  <a:ext cx="0" cy="91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>
                    <a:latin typeface="+mj-lt"/>
                  </a:endParaRPr>
                </a:p>
              </p:txBody>
            </p:sp>
            <p:sp>
              <p:nvSpPr>
                <p:cNvPr id="10" name="Text Box 13">
                  <a:extLst>
                    <a:ext uri="{FF2B5EF4-FFF2-40B4-BE49-F238E27FC236}">
                      <a16:creationId xmlns:a16="http://schemas.microsoft.com/office/drawing/2014/main" id="{CB10AFE2-D72C-8D49-BC93-D7C027DE234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59" y="2855"/>
                  <a:ext cx="168" cy="2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 eaLnBrk="1" hangingPunct="1"/>
                  <a:r>
                    <a:rPr lang="en-US" sz="4800" i="1" dirty="0">
                      <a:latin typeface="+mj-lt"/>
                      <a:cs typeface="Times New Roman" pitchFamily="18" charset="0"/>
                    </a:rPr>
                    <a:t>R</a:t>
                  </a:r>
                  <a:endParaRPr lang="ru-RU" sz="4800" i="1" dirty="0">
                    <a:latin typeface="+mj-lt"/>
                    <a:cs typeface="Times New Roman" pitchFamily="18" charset="0"/>
                  </a:endParaRPr>
                </a:p>
              </p:txBody>
            </p:sp>
            <p:sp>
              <p:nvSpPr>
                <p:cNvPr id="11" name="Text Box 14">
                  <a:extLst>
                    <a:ext uri="{FF2B5EF4-FFF2-40B4-BE49-F238E27FC236}">
                      <a16:creationId xmlns:a16="http://schemas.microsoft.com/office/drawing/2014/main" id="{C7FA5175-4EAA-614C-92A8-1FCB9099A8F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620" y="3912"/>
                  <a:ext cx="1041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 eaLnBrk="1" hangingPunct="1"/>
                  <a:r>
                    <a:rPr lang="en-US" sz="3200" i="1" dirty="0">
                      <a:latin typeface="+mj-lt"/>
                      <a:cs typeface="Times New Roman" pitchFamily="18" charset="0"/>
                    </a:rPr>
                    <a:t>x</a:t>
                  </a:r>
                  <a:r>
                    <a:rPr lang="en-US" sz="3200" dirty="0">
                      <a:latin typeface="+mj-lt"/>
                      <a:cs typeface="Times New Roman" pitchFamily="18" charset="0"/>
                    </a:rPr>
                    <a:t> </a:t>
                  </a:r>
                  <a:r>
                    <a:rPr lang="en-US" sz="2800" dirty="0">
                      <a:latin typeface="+mj-lt"/>
                      <a:cs typeface="Times New Roman" pitchFamily="18" charset="0"/>
                    </a:rPr>
                    <a:t>(image coordinate)</a:t>
                  </a:r>
                  <a:endParaRPr lang="ru-RU" sz="2800" dirty="0">
                    <a:latin typeface="+mj-lt"/>
                    <a:cs typeface="Times New Roman" pitchFamily="18" charset="0"/>
                  </a:endParaRPr>
                </a:p>
              </p:txBody>
            </p:sp>
          </p:grpSp>
          <p:sp>
            <p:nvSpPr>
              <p:cNvPr id="7" name="Rectangle 15">
                <a:extLst>
                  <a:ext uri="{FF2B5EF4-FFF2-40B4-BE49-F238E27FC236}">
                    <a16:creationId xmlns:a16="http://schemas.microsoft.com/office/drawing/2014/main" id="{2A9EB240-083E-7343-BB60-39AE760DED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6" y="3312"/>
                <a:ext cx="1824" cy="576"/>
              </a:xfrm>
              <a:prstGeom prst="rect">
                <a:avLst/>
              </a:prstGeom>
              <a:solidFill>
                <a:srgbClr val="C0C0C0">
                  <a:alpha val="50195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>
                  <a:latin typeface="+mj-lt"/>
                </a:endParaRPr>
              </a:p>
            </p:txBody>
          </p:sp>
        </p:grpSp>
        <p:sp>
          <p:nvSpPr>
            <p:cNvPr id="12" name="Text Box 16">
              <a:extLst>
                <a:ext uri="{FF2B5EF4-FFF2-40B4-BE49-F238E27FC236}">
                  <a16:creationId xmlns:a16="http://schemas.microsoft.com/office/drawing/2014/main" id="{BF0350F8-8E63-A549-BDC3-A399EED760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2220" y="3916301"/>
              <a:ext cx="815581" cy="2727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1" hangingPunct="1"/>
              <a:r>
                <a:rPr lang="en-US" sz="2800" dirty="0">
                  <a:latin typeface="+mj-lt"/>
                  <a:cs typeface="Times New Roman" pitchFamily="18" charset="0"/>
                </a:rPr>
                <a:t>threshold</a:t>
              </a:r>
              <a:endParaRPr lang="ru-RU" sz="2800" dirty="0">
                <a:latin typeface="+mj-lt"/>
                <a:cs typeface="Times New Roman" pitchFamily="18" charset="0"/>
              </a:endParaRPr>
            </a:p>
          </p:txBody>
        </p:sp>
        <p:sp>
          <p:nvSpPr>
            <p:cNvPr id="13" name="Oval 24">
              <a:extLst>
                <a:ext uri="{FF2B5EF4-FFF2-40B4-BE49-F238E27FC236}">
                  <a16:creationId xmlns:a16="http://schemas.microsoft.com/office/drawing/2014/main" id="{E71BA18B-47EE-AF4D-9DA5-04CD6173F8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4513" y="3833425"/>
              <a:ext cx="90488" cy="74613"/>
            </a:xfrm>
            <a:prstGeom prst="ellipse">
              <a:avLst/>
            </a:prstGeom>
            <a:solidFill>
              <a:srgbClr val="FF3300"/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ru-RU" sz="2400">
                <a:latin typeface="+mj-lt"/>
                <a:cs typeface="Times New Roman" pitchFamily="18" charset="0"/>
              </a:endParaRPr>
            </a:p>
          </p:txBody>
        </p:sp>
        <p:sp>
          <p:nvSpPr>
            <p:cNvPr id="14" name="Oval 25">
              <a:extLst>
                <a:ext uri="{FF2B5EF4-FFF2-40B4-BE49-F238E27FC236}">
                  <a16:creationId xmlns:a16="http://schemas.microsoft.com/office/drawing/2014/main" id="{B6F69CAD-BB62-BC44-83BB-4564AE19C9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6488" y="3542912"/>
              <a:ext cx="90488" cy="74613"/>
            </a:xfrm>
            <a:prstGeom prst="ellipse">
              <a:avLst/>
            </a:prstGeom>
            <a:solidFill>
              <a:srgbClr val="FF3300"/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ru-RU" sz="2400">
                <a:latin typeface="+mj-lt"/>
                <a:cs typeface="Times New Roman" pitchFamily="18" charset="0"/>
              </a:endParaRPr>
            </a:p>
          </p:txBody>
        </p:sp>
        <p:sp>
          <p:nvSpPr>
            <p:cNvPr id="15" name="Oval 26">
              <a:extLst>
                <a:ext uri="{FF2B5EF4-FFF2-40B4-BE49-F238E27FC236}">
                  <a16:creationId xmlns:a16="http://schemas.microsoft.com/office/drawing/2014/main" id="{05F55D5A-45B0-F548-B0C4-A2D7B39873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1238" y="3935025"/>
              <a:ext cx="90488" cy="74613"/>
            </a:xfrm>
            <a:prstGeom prst="ellipse">
              <a:avLst/>
            </a:prstGeom>
            <a:solidFill>
              <a:srgbClr val="FF3300"/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ru-RU" sz="2400">
                <a:latin typeface="+mj-lt"/>
                <a:cs typeface="Times New Roman" pitchFamily="18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0521750E-F715-9E41-A055-9C963F498FB7}"/>
              </a:ext>
            </a:extLst>
          </p:cNvPr>
          <p:cNvSpPr txBox="1"/>
          <p:nvPr/>
        </p:nvSpPr>
        <p:spPr>
          <a:xfrm>
            <a:off x="2146317" y="1285323"/>
            <a:ext cx="55011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Local Maxima </a:t>
            </a:r>
            <a:r>
              <a:rPr lang="en-US" sz="2800" dirty="0">
                <a:solidFill>
                  <a:srgbClr val="FF0000"/>
                </a:solidFill>
              </a:rPr>
              <a:t>are pixels with a higher R value than their neighbors</a:t>
            </a:r>
          </a:p>
        </p:txBody>
      </p:sp>
    </p:spTree>
    <p:extLst>
      <p:ext uri="{BB962C8B-B14F-4D97-AF65-F5344CB8AC3E}">
        <p14:creationId xmlns:p14="http://schemas.microsoft.com/office/powerpoint/2010/main" val="36494440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6CA39-3F5A-DC43-B1C1-3D7E6FA8E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Administrative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2CDB7D-632D-F745-BD8C-646F6AB144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HW2 out, due 1 week from tomorrow: </a:t>
            </a:r>
            <a:br>
              <a:rPr lang="en-US" dirty="0"/>
            </a:br>
            <a:r>
              <a:rPr lang="en-US" dirty="0"/>
              <a:t>Wednesday 2/19/2019, 11:59pm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HW3 out tomorrow, due 2 weeks from Friday: </a:t>
            </a:r>
            <a:br>
              <a:rPr lang="en-US" dirty="0"/>
            </a:br>
            <a:r>
              <a:rPr lang="en-US" dirty="0"/>
              <a:t>Friday 2/27, 11:59pm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AC352C-3AFD-FC45-8123-2DFD26DB73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</a:t>
            </a:r>
            <a:fld id="{AC1089D3-84F4-7045-A571-C61BEF9B13BC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231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C2A48-8DAB-604D-9120-D1A056DD6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Harris Corner Detector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F088F6-16DB-8F46-AFCD-176FB95FF9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</a:t>
            </a:r>
            <a:fld id="{AC1089D3-84F4-7045-A571-C61BEF9B13BC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6472DA-C665-CA41-ABCC-9B4B404BBABD}"/>
              </a:ext>
            </a:extLst>
          </p:cNvPr>
          <p:cNvSpPr txBox="1"/>
          <p:nvPr/>
        </p:nvSpPr>
        <p:spPr>
          <a:xfrm>
            <a:off x="228600" y="6085375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S.</a:t>
            </a:r>
            <a:r>
              <a:rPr kumimoji="0" lang="en-US" sz="12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lang="en-US" sz="1200" kern="0" dirty="0" err="1">
                <a:solidFill>
                  <a:sysClr val="windowText" lastClr="000000"/>
                </a:solidFill>
              </a:rPr>
              <a:t>Lazebnik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5" name="Picture 4" descr="cows_step2_thresh">
            <a:extLst>
              <a:ext uri="{FF2B5EF4-FFF2-40B4-BE49-F238E27FC236}">
                <a16:creationId xmlns:a16="http://schemas.microsoft.com/office/drawing/2014/main" id="{C6AEE860-EC74-6A4F-9F21-FFB9ED1EE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4009" y="1127397"/>
            <a:ext cx="7412182" cy="4789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711816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A592A-DF4A-024E-B5CF-A67737B12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Harris Corner Detector: Result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4C9DED3-2477-D344-A439-70CFCC76A8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</a:t>
            </a:r>
            <a:fld id="{AC1089D3-84F4-7045-A571-C61BEF9B13BC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A2B6CC-7904-184F-BD08-711F199DD7DD}"/>
              </a:ext>
            </a:extLst>
          </p:cNvPr>
          <p:cNvSpPr txBox="1"/>
          <p:nvPr/>
        </p:nvSpPr>
        <p:spPr>
          <a:xfrm>
            <a:off x="228600" y="609531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S.</a:t>
            </a:r>
            <a:r>
              <a:rPr kumimoji="0" lang="en-US" sz="12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lang="en-US" sz="1200" kern="0" dirty="0" err="1">
                <a:solidFill>
                  <a:sysClr val="windowText" lastClr="000000"/>
                </a:solidFill>
              </a:rPr>
              <a:t>Lazebnik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5" name="Picture 3" descr="cows_step4_harris">
            <a:extLst>
              <a:ext uri="{FF2B5EF4-FFF2-40B4-BE49-F238E27FC236}">
                <a16:creationId xmlns:a16="http://schemas.microsoft.com/office/drawing/2014/main" id="{D0011B7A-DCC4-024A-AF35-1BD1CC976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12000" contrast="18000"/>
          </a:blip>
          <a:srcRect/>
          <a:stretch>
            <a:fillRect/>
          </a:stretch>
        </p:blipFill>
        <p:spPr bwMode="auto">
          <a:xfrm>
            <a:off x="904009" y="1137769"/>
            <a:ext cx="7412182" cy="4798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35738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F5A04-8617-0C45-8903-0A8DBDD91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Desirable Properties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AA22A7-D99B-424A-BA5A-81F6D3614B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</a:t>
            </a:r>
            <a:fld id="{AC1089D3-84F4-7045-A571-C61BEF9B13BC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669A9F3-F299-734F-9FD7-7CDA71497159}"/>
              </a:ext>
            </a:extLst>
          </p:cNvPr>
          <p:cNvSpPr txBox="1">
            <a:spLocks/>
          </p:cNvSpPr>
          <p:nvPr/>
        </p:nvSpPr>
        <p:spPr>
          <a:xfrm>
            <a:off x="846068" y="1258282"/>
            <a:ext cx="7451863" cy="50967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If our detectors are repeatable, they should be: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r>
              <a:rPr lang="en-US" b="1" dirty="0"/>
              <a:t>Invariant</a:t>
            </a:r>
            <a:r>
              <a:rPr lang="en-US" dirty="0"/>
              <a:t> to some things: image is transformed and corners remain the same: D(T(I)) = D(I)</a:t>
            </a:r>
          </a:p>
          <a:p>
            <a:r>
              <a:rPr lang="en-US" b="1" dirty="0"/>
              <a:t>Covariant/equivariant</a:t>
            </a:r>
            <a:r>
              <a:rPr lang="en-US" dirty="0"/>
              <a:t> with some things: image is transformed and corners transform with it:</a:t>
            </a:r>
            <a:br>
              <a:rPr lang="en-US" dirty="0"/>
            </a:br>
            <a:r>
              <a:rPr lang="en-US" dirty="0"/>
              <a:t>D(T(I)) = T(D(I))</a:t>
            </a:r>
          </a:p>
          <a:p>
            <a:endParaRPr lang="en-US" b="1" dirty="0"/>
          </a:p>
          <a:p>
            <a:pPr marL="0" indent="0">
              <a:buNone/>
            </a:pPr>
            <a:r>
              <a:rPr lang="en-US" dirty="0"/>
              <a:t>Where I is an image, T is a transformation, and D is our detector</a:t>
            </a:r>
          </a:p>
          <a:p>
            <a:endParaRPr lang="en-US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11F272-6E0B-9744-836F-C3D454F27DC1}"/>
              </a:ext>
            </a:extLst>
          </p:cNvPr>
          <p:cNvSpPr txBox="1"/>
          <p:nvPr/>
        </p:nvSpPr>
        <p:spPr>
          <a:xfrm>
            <a:off x="228600" y="6224520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S.</a:t>
            </a:r>
            <a:r>
              <a:rPr kumimoji="0" lang="en-US" sz="12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lang="en-US" sz="1200" kern="0" dirty="0" err="1">
                <a:solidFill>
                  <a:sysClr val="windowText" lastClr="000000"/>
                </a:solidFill>
              </a:rPr>
              <a:t>Lazebnik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6983307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9CC24-751B-6A47-ADFF-024B54133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Affine Intensity Change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B7C0D4-4FDF-1D44-A773-BA983FD264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</a:t>
            </a:r>
            <a:fld id="{AC1089D3-84F4-7045-A571-C61BEF9B13BC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2D5C17D3-1C65-DD45-9B8F-E4E6897D06A2}"/>
              </a:ext>
            </a:extLst>
          </p:cNvPr>
          <p:cNvSpPr>
            <a:spLocks/>
          </p:cNvSpPr>
          <p:nvPr/>
        </p:nvSpPr>
        <p:spPr bwMode="auto">
          <a:xfrm>
            <a:off x="1600200" y="3539737"/>
            <a:ext cx="2514600" cy="1193800"/>
          </a:xfrm>
          <a:custGeom>
            <a:avLst/>
            <a:gdLst>
              <a:gd name="T0" fmla="*/ 0 w 1584"/>
              <a:gd name="T1" fmla="*/ 752 h 752"/>
              <a:gd name="T2" fmla="*/ 144 w 1584"/>
              <a:gd name="T3" fmla="*/ 224 h 752"/>
              <a:gd name="T4" fmla="*/ 384 w 1584"/>
              <a:gd name="T5" fmla="*/ 416 h 752"/>
              <a:gd name="T6" fmla="*/ 528 w 1584"/>
              <a:gd name="T7" fmla="*/ 32 h 752"/>
              <a:gd name="T8" fmla="*/ 768 w 1584"/>
              <a:gd name="T9" fmla="*/ 608 h 752"/>
              <a:gd name="T10" fmla="*/ 912 w 1584"/>
              <a:gd name="T11" fmla="*/ 464 h 752"/>
              <a:gd name="T12" fmla="*/ 1104 w 1584"/>
              <a:gd name="T13" fmla="*/ 656 h 752"/>
              <a:gd name="T14" fmla="*/ 1248 w 1584"/>
              <a:gd name="T15" fmla="*/ 272 h 752"/>
              <a:gd name="T16" fmla="*/ 1584 w 1584"/>
              <a:gd name="T17" fmla="*/ 656 h 75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584"/>
              <a:gd name="T28" fmla="*/ 0 h 752"/>
              <a:gd name="T29" fmla="*/ 1584 w 1584"/>
              <a:gd name="T30" fmla="*/ 752 h 75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584" h="752">
                <a:moveTo>
                  <a:pt x="0" y="752"/>
                </a:moveTo>
                <a:cubicBezTo>
                  <a:pt x="40" y="516"/>
                  <a:pt x="80" y="280"/>
                  <a:pt x="144" y="224"/>
                </a:cubicBezTo>
                <a:cubicBezTo>
                  <a:pt x="208" y="168"/>
                  <a:pt x="320" y="448"/>
                  <a:pt x="384" y="416"/>
                </a:cubicBezTo>
                <a:cubicBezTo>
                  <a:pt x="448" y="384"/>
                  <a:pt x="464" y="0"/>
                  <a:pt x="528" y="32"/>
                </a:cubicBezTo>
                <a:cubicBezTo>
                  <a:pt x="592" y="64"/>
                  <a:pt x="704" y="536"/>
                  <a:pt x="768" y="608"/>
                </a:cubicBezTo>
                <a:cubicBezTo>
                  <a:pt x="832" y="680"/>
                  <a:pt x="856" y="456"/>
                  <a:pt x="912" y="464"/>
                </a:cubicBezTo>
                <a:cubicBezTo>
                  <a:pt x="968" y="472"/>
                  <a:pt x="1048" y="688"/>
                  <a:pt x="1104" y="656"/>
                </a:cubicBezTo>
                <a:cubicBezTo>
                  <a:pt x="1160" y="624"/>
                  <a:pt x="1168" y="272"/>
                  <a:pt x="1248" y="272"/>
                </a:cubicBezTo>
                <a:cubicBezTo>
                  <a:pt x="1328" y="272"/>
                  <a:pt x="1456" y="464"/>
                  <a:pt x="1584" y="65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55683701-27A1-4B40-B416-D10BA3560728}"/>
              </a:ext>
            </a:extLst>
          </p:cNvPr>
          <p:cNvSpPr>
            <a:spLocks/>
          </p:cNvSpPr>
          <p:nvPr/>
        </p:nvSpPr>
        <p:spPr bwMode="auto">
          <a:xfrm>
            <a:off x="5619750" y="2752337"/>
            <a:ext cx="2514600" cy="1955800"/>
          </a:xfrm>
          <a:custGeom>
            <a:avLst/>
            <a:gdLst>
              <a:gd name="T0" fmla="*/ 0 w 1584"/>
              <a:gd name="T1" fmla="*/ 14537 h 752"/>
              <a:gd name="T2" fmla="*/ 144 w 1584"/>
              <a:gd name="T3" fmla="*/ 4332 h 752"/>
              <a:gd name="T4" fmla="*/ 384 w 1584"/>
              <a:gd name="T5" fmla="*/ 8047 h 752"/>
              <a:gd name="T6" fmla="*/ 528 w 1584"/>
              <a:gd name="T7" fmla="*/ 613 h 752"/>
              <a:gd name="T8" fmla="*/ 768 w 1584"/>
              <a:gd name="T9" fmla="*/ 11758 h 752"/>
              <a:gd name="T10" fmla="*/ 912 w 1584"/>
              <a:gd name="T11" fmla="*/ 8970 h 752"/>
              <a:gd name="T12" fmla="*/ 1104 w 1584"/>
              <a:gd name="T13" fmla="*/ 12685 h 752"/>
              <a:gd name="T14" fmla="*/ 1248 w 1584"/>
              <a:gd name="T15" fmla="*/ 5269 h 752"/>
              <a:gd name="T16" fmla="*/ 1584 w 1584"/>
              <a:gd name="T17" fmla="*/ 12685 h 75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584"/>
              <a:gd name="T28" fmla="*/ 0 h 752"/>
              <a:gd name="T29" fmla="*/ 1584 w 1584"/>
              <a:gd name="T30" fmla="*/ 752 h 75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584" h="752">
                <a:moveTo>
                  <a:pt x="0" y="752"/>
                </a:moveTo>
                <a:cubicBezTo>
                  <a:pt x="40" y="516"/>
                  <a:pt x="80" y="280"/>
                  <a:pt x="144" y="224"/>
                </a:cubicBezTo>
                <a:cubicBezTo>
                  <a:pt x="208" y="168"/>
                  <a:pt x="320" y="448"/>
                  <a:pt x="384" y="416"/>
                </a:cubicBezTo>
                <a:cubicBezTo>
                  <a:pt x="448" y="384"/>
                  <a:pt x="464" y="0"/>
                  <a:pt x="528" y="32"/>
                </a:cubicBezTo>
                <a:cubicBezTo>
                  <a:pt x="592" y="64"/>
                  <a:pt x="704" y="536"/>
                  <a:pt x="768" y="608"/>
                </a:cubicBezTo>
                <a:cubicBezTo>
                  <a:pt x="832" y="680"/>
                  <a:pt x="856" y="456"/>
                  <a:pt x="912" y="464"/>
                </a:cubicBezTo>
                <a:cubicBezTo>
                  <a:pt x="968" y="472"/>
                  <a:pt x="1048" y="688"/>
                  <a:pt x="1104" y="656"/>
                </a:cubicBezTo>
                <a:cubicBezTo>
                  <a:pt x="1160" y="624"/>
                  <a:pt x="1168" y="272"/>
                  <a:pt x="1248" y="272"/>
                </a:cubicBezTo>
                <a:cubicBezTo>
                  <a:pt x="1328" y="272"/>
                  <a:pt x="1456" y="464"/>
                  <a:pt x="1584" y="65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6" name="Group 9">
            <a:extLst>
              <a:ext uri="{FF2B5EF4-FFF2-40B4-BE49-F238E27FC236}">
                <a16:creationId xmlns:a16="http://schemas.microsoft.com/office/drawing/2014/main" id="{6452F51E-2C67-7B49-B742-57C576BD6C97}"/>
              </a:ext>
            </a:extLst>
          </p:cNvPr>
          <p:cNvGrpSpPr>
            <a:grpSpLocks/>
          </p:cNvGrpSpPr>
          <p:nvPr/>
        </p:nvGrpSpPr>
        <p:grpSpPr bwMode="auto">
          <a:xfrm>
            <a:off x="1058863" y="3361938"/>
            <a:ext cx="3665538" cy="2027238"/>
            <a:chOff x="571" y="2880"/>
            <a:chExt cx="2309" cy="1277"/>
          </a:xfrm>
        </p:grpSpPr>
        <p:grpSp>
          <p:nvGrpSpPr>
            <p:cNvPr id="7" name="Group 10">
              <a:extLst>
                <a:ext uri="{FF2B5EF4-FFF2-40B4-BE49-F238E27FC236}">
                  <a16:creationId xmlns:a16="http://schemas.microsoft.com/office/drawing/2014/main" id="{6FBA4FBD-83BE-AB4B-9B28-470B438EEC2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1" y="2880"/>
              <a:ext cx="2309" cy="1277"/>
              <a:chOff x="571" y="2880"/>
              <a:chExt cx="2309" cy="1277"/>
            </a:xfrm>
          </p:grpSpPr>
          <p:sp>
            <p:nvSpPr>
              <p:cNvPr id="9" name="Line 11">
                <a:extLst>
                  <a:ext uri="{FF2B5EF4-FFF2-40B4-BE49-F238E27FC236}">
                    <a16:creationId xmlns:a16="http://schemas.microsoft.com/office/drawing/2014/main" id="{1A06C828-6907-154D-B7E7-C4F1DDBB05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16" y="3888"/>
                <a:ext cx="192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10" name="Line 12">
                <a:extLst>
                  <a:ext uri="{FF2B5EF4-FFF2-40B4-BE49-F238E27FC236}">
                    <a16:creationId xmlns:a16="http://schemas.microsoft.com/office/drawing/2014/main" id="{B80A330F-E623-074A-8E16-0810F4AC42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16" y="2976"/>
                <a:ext cx="0" cy="91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11" name="Text Box 13">
                <a:extLst>
                  <a:ext uri="{FF2B5EF4-FFF2-40B4-BE49-F238E27FC236}">
                    <a16:creationId xmlns:a16="http://schemas.microsoft.com/office/drawing/2014/main" id="{5D7FF1FF-4A2F-024F-AE10-B3862D51523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71" y="2880"/>
                <a:ext cx="257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1" hangingPunct="1"/>
                <a:r>
                  <a:rPr lang="en-US" sz="2400" i="1">
                    <a:latin typeface="+mj-lt"/>
                    <a:cs typeface="Times New Roman" pitchFamily="18" charset="0"/>
                  </a:rPr>
                  <a:t>R</a:t>
                </a:r>
                <a:endParaRPr lang="ru-RU" sz="2400" i="1">
                  <a:latin typeface="+mj-lt"/>
                  <a:cs typeface="Times New Roman" pitchFamily="18" charset="0"/>
                </a:endParaRPr>
              </a:p>
            </p:txBody>
          </p:sp>
          <p:sp>
            <p:nvSpPr>
              <p:cNvPr id="12" name="Text Box 14">
                <a:extLst>
                  <a:ext uri="{FF2B5EF4-FFF2-40B4-BE49-F238E27FC236}">
                    <a16:creationId xmlns:a16="http://schemas.microsoft.com/office/drawing/2014/main" id="{40867953-DD2B-DE44-B88A-FF9D6A1E875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67" y="3866"/>
                <a:ext cx="1613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1" hangingPunct="1"/>
                <a:r>
                  <a:rPr lang="en-US" sz="2400" i="1">
                    <a:latin typeface="+mj-lt"/>
                    <a:cs typeface="Times New Roman" pitchFamily="18" charset="0"/>
                  </a:rPr>
                  <a:t>x</a:t>
                </a:r>
                <a:r>
                  <a:rPr lang="en-US" sz="2400">
                    <a:latin typeface="+mj-lt"/>
                    <a:cs typeface="Times New Roman" pitchFamily="18" charset="0"/>
                  </a:rPr>
                  <a:t> </a:t>
                </a:r>
                <a:r>
                  <a:rPr lang="en-US" sz="2000">
                    <a:latin typeface="+mj-lt"/>
                    <a:cs typeface="Times New Roman" pitchFamily="18" charset="0"/>
                  </a:rPr>
                  <a:t>(image coordinate)</a:t>
                </a:r>
                <a:endParaRPr lang="ru-RU" sz="2000">
                  <a:latin typeface="+mj-lt"/>
                  <a:cs typeface="Times New Roman" pitchFamily="18" charset="0"/>
                </a:endParaRPr>
              </a:p>
            </p:txBody>
          </p:sp>
        </p:grpSp>
        <p:sp>
          <p:nvSpPr>
            <p:cNvPr id="8" name="Rectangle 15">
              <a:extLst>
                <a:ext uri="{FF2B5EF4-FFF2-40B4-BE49-F238E27FC236}">
                  <a16:creationId xmlns:a16="http://schemas.microsoft.com/office/drawing/2014/main" id="{DAB99938-178E-8B46-8B92-52762D2FC2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6" y="3312"/>
              <a:ext cx="1824" cy="576"/>
            </a:xfrm>
            <a:prstGeom prst="rect">
              <a:avLst/>
            </a:prstGeom>
            <a:solidFill>
              <a:srgbClr val="C0C0C0">
                <a:alpha val="50195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</p:grpSp>
      <p:sp>
        <p:nvSpPr>
          <p:cNvPr id="13" name="Text Box 16">
            <a:extLst>
              <a:ext uri="{FF2B5EF4-FFF2-40B4-BE49-F238E27FC236}">
                <a16:creationId xmlns:a16="http://schemas.microsoft.com/office/drawing/2014/main" id="{F7974912-5C82-8B48-9C0E-2882298D68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517" y="3879462"/>
            <a:ext cx="123944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sz="2000" dirty="0">
                <a:latin typeface="+mj-lt"/>
                <a:cs typeface="Times New Roman" pitchFamily="18" charset="0"/>
              </a:rPr>
              <a:t>threshold</a:t>
            </a:r>
            <a:endParaRPr lang="ru-RU" sz="2000" dirty="0">
              <a:latin typeface="+mj-lt"/>
              <a:cs typeface="Times New Roman" pitchFamily="18" charset="0"/>
            </a:endParaRPr>
          </a:p>
        </p:txBody>
      </p:sp>
      <p:grpSp>
        <p:nvGrpSpPr>
          <p:cNvPr id="14" name="Group 17">
            <a:extLst>
              <a:ext uri="{FF2B5EF4-FFF2-40B4-BE49-F238E27FC236}">
                <a16:creationId xmlns:a16="http://schemas.microsoft.com/office/drawing/2014/main" id="{945261F8-AA50-BA4C-B9AE-C389C11F4A82}"/>
              </a:ext>
            </a:extLst>
          </p:cNvPr>
          <p:cNvGrpSpPr>
            <a:grpSpLocks/>
          </p:cNvGrpSpPr>
          <p:nvPr/>
        </p:nvGrpSpPr>
        <p:grpSpPr bwMode="auto">
          <a:xfrm>
            <a:off x="5067300" y="3361938"/>
            <a:ext cx="3665538" cy="2027238"/>
            <a:chOff x="571" y="2880"/>
            <a:chExt cx="2309" cy="1277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FA6700B-3DCB-EE49-9B2D-14C6032CC0A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1" y="2880"/>
              <a:ext cx="2309" cy="1277"/>
              <a:chOff x="571" y="2880"/>
              <a:chExt cx="2309" cy="1277"/>
            </a:xfrm>
          </p:grpSpPr>
          <p:sp>
            <p:nvSpPr>
              <p:cNvPr id="17" name="Line 19">
                <a:extLst>
                  <a:ext uri="{FF2B5EF4-FFF2-40B4-BE49-F238E27FC236}">
                    <a16:creationId xmlns:a16="http://schemas.microsoft.com/office/drawing/2014/main" id="{A2815CEE-2BD6-9744-9D49-8DB842E17B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16" y="3888"/>
                <a:ext cx="192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18" name="Line 20">
                <a:extLst>
                  <a:ext uri="{FF2B5EF4-FFF2-40B4-BE49-F238E27FC236}">
                    <a16:creationId xmlns:a16="http://schemas.microsoft.com/office/drawing/2014/main" id="{7ECB453B-2183-8545-B44C-EB3471D2A0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16" y="2976"/>
                <a:ext cx="0" cy="91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19" name="Text Box 21">
                <a:extLst>
                  <a:ext uri="{FF2B5EF4-FFF2-40B4-BE49-F238E27FC236}">
                    <a16:creationId xmlns:a16="http://schemas.microsoft.com/office/drawing/2014/main" id="{C72F67F4-5C1E-2742-B279-B567BA8E1E3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71" y="2880"/>
                <a:ext cx="257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1" hangingPunct="1"/>
                <a:r>
                  <a:rPr lang="en-US" sz="2400" i="1">
                    <a:latin typeface="+mj-lt"/>
                    <a:cs typeface="Times New Roman" pitchFamily="18" charset="0"/>
                  </a:rPr>
                  <a:t>R</a:t>
                </a:r>
                <a:endParaRPr lang="ru-RU" sz="2400" i="1">
                  <a:latin typeface="+mj-lt"/>
                  <a:cs typeface="Times New Roman" pitchFamily="18" charset="0"/>
                </a:endParaRPr>
              </a:p>
            </p:txBody>
          </p:sp>
          <p:sp>
            <p:nvSpPr>
              <p:cNvPr id="20" name="Text Box 22">
                <a:extLst>
                  <a:ext uri="{FF2B5EF4-FFF2-40B4-BE49-F238E27FC236}">
                    <a16:creationId xmlns:a16="http://schemas.microsoft.com/office/drawing/2014/main" id="{6A9CB73A-BCD9-C44F-9E45-3769B79FD40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67" y="3866"/>
                <a:ext cx="1613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1" hangingPunct="1"/>
                <a:r>
                  <a:rPr lang="en-US" sz="2400" i="1">
                    <a:latin typeface="+mj-lt"/>
                    <a:cs typeface="Times New Roman" pitchFamily="18" charset="0"/>
                  </a:rPr>
                  <a:t>x</a:t>
                </a:r>
                <a:r>
                  <a:rPr lang="en-US" sz="2400">
                    <a:latin typeface="+mj-lt"/>
                    <a:cs typeface="Times New Roman" pitchFamily="18" charset="0"/>
                  </a:rPr>
                  <a:t> </a:t>
                </a:r>
                <a:r>
                  <a:rPr lang="en-US" sz="2000">
                    <a:latin typeface="+mj-lt"/>
                    <a:cs typeface="Times New Roman" pitchFamily="18" charset="0"/>
                  </a:rPr>
                  <a:t>(image coordinate)</a:t>
                </a:r>
                <a:endParaRPr lang="ru-RU" sz="2000">
                  <a:latin typeface="+mj-lt"/>
                  <a:cs typeface="Times New Roman" pitchFamily="18" charset="0"/>
                </a:endParaRPr>
              </a:p>
            </p:txBody>
          </p:sp>
        </p:grpSp>
        <p:sp>
          <p:nvSpPr>
            <p:cNvPr id="16" name="Rectangle 23">
              <a:extLst>
                <a:ext uri="{FF2B5EF4-FFF2-40B4-BE49-F238E27FC236}">
                  <a16:creationId xmlns:a16="http://schemas.microsoft.com/office/drawing/2014/main" id="{A537B34C-F39C-F74B-ADB9-9DFD293F61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6" y="3312"/>
              <a:ext cx="1824" cy="576"/>
            </a:xfrm>
            <a:prstGeom prst="rect">
              <a:avLst/>
            </a:prstGeom>
            <a:solidFill>
              <a:srgbClr val="C0C0C0">
                <a:alpha val="50195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</p:grpSp>
      <p:sp>
        <p:nvSpPr>
          <p:cNvPr id="21" name="Oval 24">
            <a:extLst>
              <a:ext uri="{FF2B5EF4-FFF2-40B4-BE49-F238E27FC236}">
                <a16:creationId xmlns:a16="http://schemas.microsoft.com/office/drawing/2014/main" id="{E9161CF1-5982-C848-844D-B037EA7B29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4513" y="3833425"/>
            <a:ext cx="90488" cy="74613"/>
          </a:xfrm>
          <a:prstGeom prst="ellipse">
            <a:avLst/>
          </a:prstGeom>
          <a:solidFill>
            <a:srgbClr val="FF3300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ru-RU" sz="2400">
              <a:latin typeface="+mj-lt"/>
              <a:cs typeface="Times New Roman" pitchFamily="18" charset="0"/>
            </a:endParaRPr>
          </a:p>
        </p:txBody>
      </p:sp>
      <p:sp>
        <p:nvSpPr>
          <p:cNvPr id="22" name="Oval 25">
            <a:extLst>
              <a:ext uri="{FF2B5EF4-FFF2-40B4-BE49-F238E27FC236}">
                <a16:creationId xmlns:a16="http://schemas.microsoft.com/office/drawing/2014/main" id="{8EA86A1A-781B-9D43-A4CB-245ED2B431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6488" y="3542912"/>
            <a:ext cx="90488" cy="74613"/>
          </a:xfrm>
          <a:prstGeom prst="ellipse">
            <a:avLst/>
          </a:prstGeom>
          <a:solidFill>
            <a:srgbClr val="FF3300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ru-RU" sz="2400">
              <a:latin typeface="+mj-lt"/>
              <a:cs typeface="Times New Roman" pitchFamily="18" charset="0"/>
            </a:endParaRPr>
          </a:p>
        </p:txBody>
      </p:sp>
      <p:sp>
        <p:nvSpPr>
          <p:cNvPr id="23" name="Oval 26">
            <a:extLst>
              <a:ext uri="{FF2B5EF4-FFF2-40B4-BE49-F238E27FC236}">
                <a16:creationId xmlns:a16="http://schemas.microsoft.com/office/drawing/2014/main" id="{8ADAE17E-1A9D-2145-AD00-FD2927CD45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1238" y="3935025"/>
            <a:ext cx="90488" cy="74613"/>
          </a:xfrm>
          <a:prstGeom prst="ellipse">
            <a:avLst/>
          </a:prstGeom>
          <a:solidFill>
            <a:srgbClr val="FF3300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ru-RU" sz="2400">
              <a:latin typeface="+mj-lt"/>
              <a:cs typeface="Times New Roman" pitchFamily="18" charset="0"/>
            </a:endParaRPr>
          </a:p>
        </p:txBody>
      </p:sp>
      <p:sp>
        <p:nvSpPr>
          <p:cNvPr id="24" name="Oval 27">
            <a:extLst>
              <a:ext uri="{FF2B5EF4-FFF2-40B4-BE49-F238E27FC236}">
                <a16:creationId xmlns:a16="http://schemas.microsoft.com/office/drawing/2014/main" id="{E261C341-FAE5-5F4C-B30A-B244D768AC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4700" y="3282562"/>
            <a:ext cx="90488" cy="74613"/>
          </a:xfrm>
          <a:prstGeom prst="ellipse">
            <a:avLst/>
          </a:prstGeom>
          <a:solidFill>
            <a:srgbClr val="FF3300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ru-RU" sz="2400">
              <a:latin typeface="+mj-lt"/>
              <a:cs typeface="Times New Roman" pitchFamily="18" charset="0"/>
            </a:endParaRPr>
          </a:p>
        </p:txBody>
      </p:sp>
      <p:sp>
        <p:nvSpPr>
          <p:cNvPr id="25" name="Oval 28">
            <a:extLst>
              <a:ext uri="{FF2B5EF4-FFF2-40B4-BE49-F238E27FC236}">
                <a16:creationId xmlns:a16="http://schemas.microsoft.com/office/drawing/2014/main" id="{AB09FFEA-9A49-0E4B-A054-1C3E58991E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5563" y="2803137"/>
            <a:ext cx="90488" cy="74613"/>
          </a:xfrm>
          <a:prstGeom prst="ellipse">
            <a:avLst/>
          </a:prstGeom>
          <a:solidFill>
            <a:srgbClr val="FF3300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ru-RU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Oval 29">
            <a:extLst>
              <a:ext uri="{FF2B5EF4-FFF2-40B4-BE49-F238E27FC236}">
                <a16:creationId xmlns:a16="http://schemas.microsoft.com/office/drawing/2014/main" id="{F3E1E023-EB5D-4D4C-ABC3-14F562E786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0400" y="3895337"/>
            <a:ext cx="90488" cy="74613"/>
          </a:xfrm>
          <a:prstGeom prst="ellipse">
            <a:avLst/>
          </a:prstGeom>
          <a:solidFill>
            <a:schemeClr val="accent1"/>
          </a:solidFill>
          <a:ln w="2540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ru-RU" sz="2400">
              <a:latin typeface="+mj-lt"/>
              <a:cs typeface="Times New Roman" pitchFamily="18" charset="0"/>
            </a:endParaRPr>
          </a:p>
        </p:txBody>
      </p:sp>
      <p:sp>
        <p:nvSpPr>
          <p:cNvPr id="27" name="Oval 30">
            <a:extLst>
              <a:ext uri="{FF2B5EF4-FFF2-40B4-BE49-F238E27FC236}">
                <a16:creationId xmlns:a16="http://schemas.microsoft.com/office/drawing/2014/main" id="{49B3AF2F-1A32-C945-A947-0612B23C96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7613" y="3455600"/>
            <a:ext cx="90488" cy="74613"/>
          </a:xfrm>
          <a:prstGeom prst="ellipse">
            <a:avLst/>
          </a:prstGeom>
          <a:solidFill>
            <a:srgbClr val="FF3300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ru-RU" sz="2400">
              <a:latin typeface="+mj-lt"/>
              <a:cs typeface="Times New Roman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954A305-E1A1-6343-A7D2-AA89E05D1E98}"/>
              </a:ext>
            </a:extLst>
          </p:cNvPr>
          <p:cNvSpPr txBox="1"/>
          <p:nvPr/>
        </p:nvSpPr>
        <p:spPr>
          <a:xfrm>
            <a:off x="464820" y="5466173"/>
            <a:ext cx="8214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Partially invariant to affine intensity changes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2D28711-387A-5448-8035-0EC7EE67E781}"/>
              </a:ext>
            </a:extLst>
          </p:cNvPr>
          <p:cNvSpPr txBox="1"/>
          <p:nvPr/>
        </p:nvSpPr>
        <p:spPr>
          <a:xfrm>
            <a:off x="228600" y="609531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S.</a:t>
            </a:r>
            <a:r>
              <a:rPr kumimoji="0" lang="en-US" sz="12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lang="en-US" sz="1200" kern="0" dirty="0" err="1">
                <a:solidFill>
                  <a:sysClr val="windowText" lastClr="000000"/>
                </a:solidFill>
              </a:rPr>
              <a:t>Lazebnik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A6012F4-4EB5-2C4B-BA8E-C5D73D9C78AF}"/>
                  </a:ext>
                </a:extLst>
              </p:cNvPr>
              <p:cNvSpPr txBox="1"/>
              <p:nvPr/>
            </p:nvSpPr>
            <p:spPr>
              <a:xfrm>
                <a:off x="2998724" y="1030872"/>
                <a:ext cx="299415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𝑛𝑒𝑤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𝑎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𝑜𝑙𝑑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A6012F4-4EB5-2C4B-BA8E-C5D73D9C78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8724" y="1030872"/>
                <a:ext cx="2994153" cy="492443"/>
              </a:xfrm>
              <a:prstGeom prst="rect">
                <a:avLst/>
              </a:prstGeom>
              <a:blipFill>
                <a:blip r:embed="rId2"/>
                <a:stretch>
                  <a:fillRect l="-2110" r="-1688"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8C066192-AFEF-204D-BD28-42E716A295E9}"/>
              </a:ext>
            </a:extLst>
          </p:cNvPr>
          <p:cNvSpPr txBox="1"/>
          <p:nvPr/>
        </p:nvSpPr>
        <p:spPr>
          <a:xfrm>
            <a:off x="464820" y="1648276"/>
            <a:ext cx="8214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 only depends on derivatives, so b is irrelevant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1C4BE8A-D981-F749-8024-4E2C3360FE54}"/>
              </a:ext>
            </a:extLst>
          </p:cNvPr>
          <p:cNvSpPr txBox="1"/>
          <p:nvPr/>
        </p:nvSpPr>
        <p:spPr>
          <a:xfrm>
            <a:off x="388620" y="2286017"/>
            <a:ext cx="8214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But a scales derivatives and there’s a threshold</a:t>
            </a:r>
          </a:p>
        </p:txBody>
      </p:sp>
    </p:spTree>
    <p:extLst>
      <p:ext uri="{BB962C8B-B14F-4D97-AF65-F5344CB8AC3E}">
        <p14:creationId xmlns:p14="http://schemas.microsoft.com/office/powerpoint/2010/main" val="9818150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8267D-EF39-F945-A797-F0A4C1D24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Translation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854B50-6F00-4D40-B282-4CC859491C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</a:t>
            </a:r>
            <a:fld id="{AC1089D3-84F4-7045-A571-C61BEF9B13BC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44DA43EB-954C-C04E-8F6D-1BCBEF97F7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1548590"/>
            <a:ext cx="2184671" cy="22098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47CE8C46-22AA-2249-AE30-B5F3F2BDC36B}"/>
              </a:ext>
            </a:extLst>
          </p:cNvPr>
          <p:cNvSpPr>
            <a:spLocks/>
          </p:cNvSpPr>
          <p:nvPr/>
        </p:nvSpPr>
        <p:spPr bwMode="auto">
          <a:xfrm>
            <a:off x="1756112" y="1932416"/>
            <a:ext cx="787909" cy="725004"/>
          </a:xfrm>
          <a:custGeom>
            <a:avLst/>
            <a:gdLst>
              <a:gd name="T0" fmla="*/ 0 w 720"/>
              <a:gd name="T1" fmla="*/ 7194 h 528"/>
              <a:gd name="T2" fmla="*/ 623 w 720"/>
              <a:gd name="T3" fmla="*/ 0 h 528"/>
              <a:gd name="T4" fmla="*/ 9359 w 720"/>
              <a:gd name="T5" fmla="*/ 4575 h 528"/>
              <a:gd name="T6" fmla="*/ 0 60000 65536"/>
              <a:gd name="T7" fmla="*/ 0 60000 65536"/>
              <a:gd name="T8" fmla="*/ 0 60000 65536"/>
              <a:gd name="T9" fmla="*/ 0 w 720"/>
              <a:gd name="T10" fmla="*/ 0 h 528"/>
              <a:gd name="T11" fmla="*/ 720 w 720"/>
              <a:gd name="T12" fmla="*/ 528 h 5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0" h="528">
                <a:moveTo>
                  <a:pt x="0" y="528"/>
                </a:moveTo>
                <a:lnTo>
                  <a:pt x="48" y="0"/>
                </a:lnTo>
                <a:lnTo>
                  <a:pt x="720" y="336"/>
                </a:lnTo>
              </a:path>
            </a:pathLst>
          </a:custGeom>
          <a:solidFill>
            <a:schemeClr val="accent1">
              <a:alpha val="50195"/>
            </a:schemeClr>
          </a:solidFill>
          <a:ln w="444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A069A8E-A594-F349-A77D-C1526B7C6F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5329" y="1548590"/>
            <a:ext cx="2184671" cy="22098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EBF147AB-A056-0B42-BA85-076B431C3973}"/>
              </a:ext>
            </a:extLst>
          </p:cNvPr>
          <p:cNvSpPr>
            <a:spLocks/>
          </p:cNvSpPr>
          <p:nvPr/>
        </p:nvSpPr>
        <p:spPr bwMode="auto">
          <a:xfrm>
            <a:off x="6553200" y="2652386"/>
            <a:ext cx="787909" cy="725004"/>
          </a:xfrm>
          <a:custGeom>
            <a:avLst/>
            <a:gdLst>
              <a:gd name="T0" fmla="*/ 0 w 720"/>
              <a:gd name="T1" fmla="*/ 7194 h 528"/>
              <a:gd name="T2" fmla="*/ 623 w 720"/>
              <a:gd name="T3" fmla="*/ 0 h 528"/>
              <a:gd name="T4" fmla="*/ 9359 w 720"/>
              <a:gd name="T5" fmla="*/ 4575 h 528"/>
              <a:gd name="T6" fmla="*/ 0 60000 65536"/>
              <a:gd name="T7" fmla="*/ 0 60000 65536"/>
              <a:gd name="T8" fmla="*/ 0 60000 65536"/>
              <a:gd name="T9" fmla="*/ 0 w 720"/>
              <a:gd name="T10" fmla="*/ 0 h 528"/>
              <a:gd name="T11" fmla="*/ 720 w 720"/>
              <a:gd name="T12" fmla="*/ 528 h 5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0" h="528">
                <a:moveTo>
                  <a:pt x="0" y="528"/>
                </a:moveTo>
                <a:lnTo>
                  <a:pt x="48" y="0"/>
                </a:lnTo>
                <a:lnTo>
                  <a:pt x="720" y="336"/>
                </a:lnTo>
              </a:path>
            </a:pathLst>
          </a:custGeom>
          <a:solidFill>
            <a:schemeClr val="accent1">
              <a:alpha val="50195"/>
            </a:schemeClr>
          </a:solidFill>
          <a:ln w="444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B5862A-A677-A241-BB0C-2C8B2CDFC2EF}"/>
              </a:ext>
            </a:extLst>
          </p:cNvPr>
          <p:cNvSpPr txBox="1"/>
          <p:nvPr/>
        </p:nvSpPr>
        <p:spPr>
          <a:xfrm>
            <a:off x="464820" y="4028586"/>
            <a:ext cx="8214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All done with convolution. Convolution is translation invariant.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1E34A3-775D-8C48-A52A-4E1F94DDD56F}"/>
              </a:ext>
            </a:extLst>
          </p:cNvPr>
          <p:cNvSpPr txBox="1"/>
          <p:nvPr/>
        </p:nvSpPr>
        <p:spPr>
          <a:xfrm>
            <a:off x="464820" y="5058743"/>
            <a:ext cx="8214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Equivariant with translation</a:t>
            </a:r>
          </a:p>
        </p:txBody>
      </p:sp>
      <p:sp>
        <p:nvSpPr>
          <p:cNvPr id="10" name="Arrow: Right 12">
            <a:extLst>
              <a:ext uri="{FF2B5EF4-FFF2-40B4-BE49-F238E27FC236}">
                <a16:creationId xmlns:a16="http://schemas.microsoft.com/office/drawing/2014/main" id="{92A1BE69-A8ED-504F-B7DF-ABBA1EF172C4}"/>
              </a:ext>
            </a:extLst>
          </p:cNvPr>
          <p:cNvSpPr/>
          <p:nvPr/>
        </p:nvSpPr>
        <p:spPr>
          <a:xfrm>
            <a:off x="3949697" y="2320114"/>
            <a:ext cx="852539" cy="562062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18506D-649E-3D43-ACC1-2792265C7141}"/>
              </a:ext>
            </a:extLst>
          </p:cNvPr>
          <p:cNvSpPr txBox="1"/>
          <p:nvPr/>
        </p:nvSpPr>
        <p:spPr>
          <a:xfrm>
            <a:off x="228600" y="609531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S.</a:t>
            </a:r>
            <a:r>
              <a:rPr kumimoji="0" lang="en-US" sz="12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lang="en-US" sz="1200" kern="0" dirty="0" err="1">
                <a:solidFill>
                  <a:sysClr val="windowText" lastClr="000000"/>
                </a:solidFill>
              </a:rPr>
              <a:t>Lazebnik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601280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E326F-96A4-B44C-B04F-852B4D555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Rotation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169471-36B9-9D42-BB3D-423C871B5A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</a:t>
            </a:r>
            <a:fld id="{AC1089D3-84F4-7045-A571-C61BEF9B13BC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822AEC50-E705-EC41-AF8C-7084FE10C8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4383159"/>
            <a:ext cx="6705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endParaRPr lang="ru-RU" sz="2400" dirty="0">
              <a:cs typeface="Times New Roman" pitchFamily="18" charset="0"/>
            </a:endParaRPr>
          </a:p>
        </p:txBody>
      </p:sp>
      <p:grpSp>
        <p:nvGrpSpPr>
          <p:cNvPr id="5" name="Group 6">
            <a:extLst>
              <a:ext uri="{FF2B5EF4-FFF2-40B4-BE49-F238E27FC236}">
                <a16:creationId xmlns:a16="http://schemas.microsoft.com/office/drawing/2014/main" id="{6151E7D4-6EF2-124C-953B-32E9DFE1D8A2}"/>
              </a:ext>
            </a:extLst>
          </p:cNvPr>
          <p:cNvGrpSpPr>
            <a:grpSpLocks/>
          </p:cNvGrpSpPr>
          <p:nvPr/>
        </p:nvGrpSpPr>
        <p:grpSpPr bwMode="auto">
          <a:xfrm>
            <a:off x="1615975" y="1342646"/>
            <a:ext cx="1765475" cy="1785781"/>
            <a:chOff x="1248" y="1584"/>
            <a:chExt cx="1536" cy="1248"/>
          </a:xfrm>
        </p:grpSpPr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B3EDB103-7EA6-D942-9A91-0C3DDF1D06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8" y="1584"/>
              <a:ext cx="1536" cy="1248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00173BC3-23C5-074F-8142-AE89A6B25D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0" y="2016"/>
              <a:ext cx="1104" cy="816"/>
            </a:xfrm>
            <a:custGeom>
              <a:avLst/>
              <a:gdLst>
                <a:gd name="T0" fmla="*/ 0 w 720"/>
                <a:gd name="T1" fmla="*/ 7194 h 528"/>
                <a:gd name="T2" fmla="*/ 623 w 720"/>
                <a:gd name="T3" fmla="*/ 0 h 528"/>
                <a:gd name="T4" fmla="*/ 9359 w 720"/>
                <a:gd name="T5" fmla="*/ 4575 h 528"/>
                <a:gd name="T6" fmla="*/ 0 60000 65536"/>
                <a:gd name="T7" fmla="*/ 0 60000 65536"/>
                <a:gd name="T8" fmla="*/ 0 60000 65536"/>
                <a:gd name="T9" fmla="*/ 0 w 720"/>
                <a:gd name="T10" fmla="*/ 0 h 528"/>
                <a:gd name="T11" fmla="*/ 720 w 720"/>
                <a:gd name="T12" fmla="*/ 528 h 5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20" h="528">
                  <a:moveTo>
                    <a:pt x="0" y="528"/>
                  </a:moveTo>
                  <a:lnTo>
                    <a:pt x="48" y="0"/>
                  </a:lnTo>
                  <a:lnTo>
                    <a:pt x="720" y="336"/>
                  </a:lnTo>
                </a:path>
              </a:pathLst>
            </a:custGeom>
            <a:solidFill>
              <a:schemeClr val="accent1">
                <a:alpha val="50195"/>
              </a:schemeClr>
            </a:solidFill>
            <a:ln w="444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9">
            <a:extLst>
              <a:ext uri="{FF2B5EF4-FFF2-40B4-BE49-F238E27FC236}">
                <a16:creationId xmlns:a16="http://schemas.microsoft.com/office/drawing/2014/main" id="{8D9520D2-AE7C-ED49-9DF9-A30A6A25300B}"/>
              </a:ext>
            </a:extLst>
          </p:cNvPr>
          <p:cNvGrpSpPr>
            <a:grpSpLocks/>
          </p:cNvGrpSpPr>
          <p:nvPr/>
        </p:nvGrpSpPr>
        <p:grpSpPr bwMode="auto">
          <a:xfrm>
            <a:off x="5469964" y="1342645"/>
            <a:ext cx="1751344" cy="1808395"/>
            <a:chOff x="2928" y="1776"/>
            <a:chExt cx="432" cy="441"/>
          </a:xfrm>
        </p:grpSpPr>
        <p:sp>
          <p:nvSpPr>
            <p:cNvPr id="9" name="Rectangle 10">
              <a:extLst>
                <a:ext uri="{FF2B5EF4-FFF2-40B4-BE49-F238E27FC236}">
                  <a16:creationId xmlns:a16="http://schemas.microsoft.com/office/drawing/2014/main" id="{B5CE2039-2D9E-A04C-9F10-E7B4E7BC8D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8" y="1776"/>
              <a:ext cx="432" cy="432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5ED31696-A841-6248-95F7-CB097AA97FC1}"/>
                </a:ext>
              </a:extLst>
            </p:cNvPr>
            <p:cNvSpPr>
              <a:spLocks/>
            </p:cNvSpPr>
            <p:nvPr/>
          </p:nvSpPr>
          <p:spPr bwMode="auto">
            <a:xfrm rot="3029958">
              <a:off x="2987" y="1873"/>
              <a:ext cx="364" cy="323"/>
            </a:xfrm>
            <a:custGeom>
              <a:avLst/>
              <a:gdLst>
                <a:gd name="T0" fmla="*/ 0 w 720"/>
                <a:gd name="T1" fmla="*/ 28 h 528"/>
                <a:gd name="T2" fmla="*/ 1 w 720"/>
                <a:gd name="T3" fmla="*/ 0 h 528"/>
                <a:gd name="T4" fmla="*/ 12 w 720"/>
                <a:gd name="T5" fmla="*/ 18 h 528"/>
                <a:gd name="T6" fmla="*/ 0 60000 65536"/>
                <a:gd name="T7" fmla="*/ 0 60000 65536"/>
                <a:gd name="T8" fmla="*/ 0 60000 65536"/>
                <a:gd name="T9" fmla="*/ 0 w 720"/>
                <a:gd name="T10" fmla="*/ 0 h 528"/>
                <a:gd name="T11" fmla="*/ 720 w 720"/>
                <a:gd name="T12" fmla="*/ 528 h 5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20" h="528">
                  <a:moveTo>
                    <a:pt x="0" y="528"/>
                  </a:moveTo>
                  <a:lnTo>
                    <a:pt x="48" y="0"/>
                  </a:lnTo>
                  <a:lnTo>
                    <a:pt x="720" y="336"/>
                  </a:lnTo>
                </a:path>
              </a:pathLst>
            </a:custGeom>
            <a:solidFill>
              <a:schemeClr val="accent1">
                <a:alpha val="50195"/>
              </a:schemeClr>
            </a:solidFill>
            <a:ln w="444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3">
            <a:extLst>
              <a:ext uri="{FF2B5EF4-FFF2-40B4-BE49-F238E27FC236}">
                <a16:creationId xmlns:a16="http://schemas.microsoft.com/office/drawing/2014/main" id="{D55692EE-60BF-A743-9BD9-865AA2BAC20E}"/>
              </a:ext>
            </a:extLst>
          </p:cNvPr>
          <p:cNvGrpSpPr>
            <a:grpSpLocks/>
          </p:cNvGrpSpPr>
          <p:nvPr/>
        </p:nvGrpSpPr>
        <p:grpSpPr bwMode="auto">
          <a:xfrm rot="20330809">
            <a:off x="1828800" y="3335610"/>
            <a:ext cx="1481928" cy="590349"/>
            <a:chOff x="1536" y="2496"/>
            <a:chExt cx="1152" cy="384"/>
          </a:xfrm>
        </p:grpSpPr>
        <p:sp>
          <p:nvSpPr>
            <p:cNvPr id="12" name="Oval 14">
              <a:extLst>
                <a:ext uri="{FF2B5EF4-FFF2-40B4-BE49-F238E27FC236}">
                  <a16:creationId xmlns:a16="http://schemas.microsoft.com/office/drawing/2014/main" id="{B422A5F3-8B65-1A44-B93A-BD53E7EB90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6" y="2496"/>
              <a:ext cx="1152" cy="384"/>
            </a:xfrm>
            <a:prstGeom prst="ellipse">
              <a:avLst/>
            </a:prstGeom>
            <a:solidFill>
              <a:srgbClr val="7CF6D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Line 15">
              <a:extLst>
                <a:ext uri="{FF2B5EF4-FFF2-40B4-BE49-F238E27FC236}">
                  <a16:creationId xmlns:a16="http://schemas.microsoft.com/office/drawing/2014/main" id="{B631C29C-34E1-7B44-9E0A-E35843021A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36" y="2688"/>
              <a:ext cx="11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16">
              <a:extLst>
                <a:ext uri="{FF2B5EF4-FFF2-40B4-BE49-F238E27FC236}">
                  <a16:creationId xmlns:a16="http://schemas.microsoft.com/office/drawing/2014/main" id="{983062B6-15BB-A846-8BE1-BBB469C41E0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2496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7">
            <a:extLst>
              <a:ext uri="{FF2B5EF4-FFF2-40B4-BE49-F238E27FC236}">
                <a16:creationId xmlns:a16="http://schemas.microsoft.com/office/drawing/2014/main" id="{D56CFBEC-E31E-F64D-AC59-3E143898D096}"/>
              </a:ext>
            </a:extLst>
          </p:cNvPr>
          <p:cNvGrpSpPr>
            <a:grpSpLocks/>
          </p:cNvGrpSpPr>
          <p:nvPr/>
        </p:nvGrpSpPr>
        <p:grpSpPr bwMode="auto">
          <a:xfrm rot="1035916">
            <a:off x="5604672" y="3335610"/>
            <a:ext cx="1481928" cy="590349"/>
            <a:chOff x="1536" y="2496"/>
            <a:chExt cx="1152" cy="384"/>
          </a:xfrm>
        </p:grpSpPr>
        <p:sp>
          <p:nvSpPr>
            <p:cNvPr id="16" name="Oval 18">
              <a:extLst>
                <a:ext uri="{FF2B5EF4-FFF2-40B4-BE49-F238E27FC236}">
                  <a16:creationId xmlns:a16="http://schemas.microsoft.com/office/drawing/2014/main" id="{6489D863-3EBE-9F4F-9EE3-18C1314463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6" y="2496"/>
              <a:ext cx="1152" cy="384"/>
            </a:xfrm>
            <a:prstGeom prst="ellipse">
              <a:avLst/>
            </a:prstGeom>
            <a:solidFill>
              <a:srgbClr val="7CF6D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Line 19">
              <a:extLst>
                <a:ext uri="{FF2B5EF4-FFF2-40B4-BE49-F238E27FC236}">
                  <a16:creationId xmlns:a16="http://schemas.microsoft.com/office/drawing/2014/main" id="{B9008764-9D75-6B4C-AB5C-B0DE908FD2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36" y="2688"/>
              <a:ext cx="11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20">
              <a:extLst>
                <a:ext uri="{FF2B5EF4-FFF2-40B4-BE49-F238E27FC236}">
                  <a16:creationId xmlns:a16="http://schemas.microsoft.com/office/drawing/2014/main" id="{A86AF961-C957-D140-9054-E61677ABD7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2496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Arrow: Right 20">
            <a:extLst>
              <a:ext uri="{FF2B5EF4-FFF2-40B4-BE49-F238E27FC236}">
                <a16:creationId xmlns:a16="http://schemas.microsoft.com/office/drawing/2014/main" id="{ECDF5D76-15E0-DC46-8EA9-A09FE9E81F65}"/>
              </a:ext>
            </a:extLst>
          </p:cNvPr>
          <p:cNvSpPr/>
          <p:nvPr/>
        </p:nvSpPr>
        <p:spPr>
          <a:xfrm>
            <a:off x="3949697" y="1774183"/>
            <a:ext cx="852539" cy="562062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14FE9A6-23CF-C04E-B976-F333CC0587AF}"/>
              </a:ext>
            </a:extLst>
          </p:cNvPr>
          <p:cNvSpPr txBox="1"/>
          <p:nvPr/>
        </p:nvSpPr>
        <p:spPr>
          <a:xfrm>
            <a:off x="464820" y="4522317"/>
            <a:ext cx="8214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Rotations just cause the corner rotation to change. Eigenvalues remain the same.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9CF3C16-92BE-8B4A-A569-D31FB916AA00}"/>
              </a:ext>
            </a:extLst>
          </p:cNvPr>
          <p:cNvSpPr txBox="1"/>
          <p:nvPr/>
        </p:nvSpPr>
        <p:spPr>
          <a:xfrm>
            <a:off x="464820" y="5658247"/>
            <a:ext cx="8214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Equivariant with rotation</a:t>
            </a:r>
          </a:p>
        </p:txBody>
      </p:sp>
    </p:spTree>
    <p:extLst>
      <p:ext uri="{BB962C8B-B14F-4D97-AF65-F5344CB8AC3E}">
        <p14:creationId xmlns:p14="http://schemas.microsoft.com/office/powerpoint/2010/main" val="3066786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40E3F-B6AF-3743-90A6-965EA0D1E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Scaling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7336DF-1250-DF4D-9FFA-0AF18AD46D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</a:t>
            </a:r>
            <a:fld id="{AC1089D3-84F4-7045-A571-C61BEF9B13BC}" type="slidenum">
              <a:rPr lang="en-US" smtClean="0"/>
              <a:pPr/>
              <a:t>26</a:t>
            </a:fld>
            <a:endParaRPr lang="en-US" dirty="0"/>
          </a:p>
        </p:txBody>
      </p:sp>
      <p:grpSp>
        <p:nvGrpSpPr>
          <p:cNvPr id="4" name="Group 17">
            <a:extLst>
              <a:ext uri="{FF2B5EF4-FFF2-40B4-BE49-F238E27FC236}">
                <a16:creationId xmlns:a16="http://schemas.microsoft.com/office/drawing/2014/main" id="{7A868910-AFF2-2E46-9587-C09393D93E41}"/>
              </a:ext>
            </a:extLst>
          </p:cNvPr>
          <p:cNvGrpSpPr>
            <a:grpSpLocks/>
          </p:cNvGrpSpPr>
          <p:nvPr/>
        </p:nvGrpSpPr>
        <p:grpSpPr bwMode="auto">
          <a:xfrm>
            <a:off x="1690688" y="2621931"/>
            <a:ext cx="442912" cy="434975"/>
            <a:chOff x="4329" y="1733"/>
            <a:chExt cx="279" cy="274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8F9A763E-7364-FB47-AFD0-53EE04B1B0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8" y="1799"/>
              <a:ext cx="240" cy="208"/>
            </a:xfrm>
            <a:custGeom>
              <a:avLst/>
              <a:gdLst>
                <a:gd name="T0" fmla="*/ 0 w 1728"/>
                <a:gd name="T1" fmla="*/ 0 h 1264"/>
                <a:gd name="T2" fmla="*/ 0 w 1728"/>
                <a:gd name="T3" fmla="*/ 0 h 1264"/>
                <a:gd name="T4" fmla="*/ 0 w 1728"/>
                <a:gd name="T5" fmla="*/ 0 h 1264"/>
                <a:gd name="T6" fmla="*/ 0 w 1728"/>
                <a:gd name="T7" fmla="*/ 0 h 1264"/>
                <a:gd name="T8" fmla="*/ 0 w 1728"/>
                <a:gd name="T9" fmla="*/ 0 h 12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28"/>
                <a:gd name="T16" fmla="*/ 0 h 1264"/>
                <a:gd name="T17" fmla="*/ 1728 w 1728"/>
                <a:gd name="T18" fmla="*/ 1264 h 12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28" h="1264">
                  <a:moveTo>
                    <a:pt x="0" y="1264"/>
                  </a:moveTo>
                  <a:cubicBezTo>
                    <a:pt x="12" y="932"/>
                    <a:pt x="24" y="600"/>
                    <a:pt x="96" y="400"/>
                  </a:cubicBezTo>
                  <a:cubicBezTo>
                    <a:pt x="168" y="200"/>
                    <a:pt x="272" y="128"/>
                    <a:pt x="432" y="64"/>
                  </a:cubicBezTo>
                  <a:cubicBezTo>
                    <a:pt x="592" y="0"/>
                    <a:pt x="840" y="0"/>
                    <a:pt x="1056" y="16"/>
                  </a:cubicBezTo>
                  <a:cubicBezTo>
                    <a:pt x="1272" y="32"/>
                    <a:pt x="1500" y="96"/>
                    <a:pt x="1728" y="160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B77CDFE-66E7-D645-9D51-C7765852CB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9" y="1733"/>
              <a:ext cx="240" cy="24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" name="Text Box 12">
            <a:extLst>
              <a:ext uri="{FF2B5EF4-FFF2-40B4-BE49-F238E27FC236}">
                <a16:creationId xmlns:a16="http://schemas.microsoft.com/office/drawing/2014/main" id="{264B5BC2-300C-E240-A113-E7B9BAB9C1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3375993"/>
            <a:ext cx="1600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>
                <a:cs typeface="Times New Roman" pitchFamily="18" charset="0"/>
              </a:rPr>
              <a:t>Corner</a:t>
            </a:r>
            <a:endParaRPr lang="ru-RU">
              <a:cs typeface="Times New Roman" pitchFamily="18" charset="0"/>
            </a:endParaRP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CF8042FE-51D4-3946-8B48-E8DDEBB51150}"/>
              </a:ext>
            </a:extLst>
          </p:cNvPr>
          <p:cNvSpPr>
            <a:spLocks/>
          </p:cNvSpPr>
          <p:nvPr/>
        </p:nvSpPr>
        <p:spPr bwMode="auto">
          <a:xfrm>
            <a:off x="5562600" y="1851993"/>
            <a:ext cx="2743200" cy="2006600"/>
          </a:xfrm>
          <a:custGeom>
            <a:avLst/>
            <a:gdLst>
              <a:gd name="T0" fmla="*/ 0 w 1728"/>
              <a:gd name="T1" fmla="*/ 1264 h 1264"/>
              <a:gd name="T2" fmla="*/ 96 w 1728"/>
              <a:gd name="T3" fmla="*/ 400 h 1264"/>
              <a:gd name="T4" fmla="*/ 432 w 1728"/>
              <a:gd name="T5" fmla="*/ 64 h 1264"/>
              <a:gd name="T6" fmla="*/ 1056 w 1728"/>
              <a:gd name="T7" fmla="*/ 16 h 1264"/>
              <a:gd name="T8" fmla="*/ 1728 w 1728"/>
              <a:gd name="T9" fmla="*/ 160 h 12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28"/>
              <a:gd name="T16" fmla="*/ 0 h 1264"/>
              <a:gd name="T17" fmla="*/ 1728 w 1728"/>
              <a:gd name="T18" fmla="*/ 1264 h 12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28" h="1264">
                <a:moveTo>
                  <a:pt x="0" y="1264"/>
                </a:moveTo>
                <a:cubicBezTo>
                  <a:pt x="12" y="932"/>
                  <a:pt x="24" y="600"/>
                  <a:pt x="96" y="400"/>
                </a:cubicBezTo>
                <a:cubicBezTo>
                  <a:pt x="168" y="200"/>
                  <a:pt x="272" y="128"/>
                  <a:pt x="432" y="64"/>
                </a:cubicBezTo>
                <a:cubicBezTo>
                  <a:pt x="592" y="0"/>
                  <a:pt x="840" y="0"/>
                  <a:pt x="1056" y="16"/>
                </a:cubicBezTo>
                <a:cubicBezTo>
                  <a:pt x="1272" y="32"/>
                  <a:pt x="1500" y="96"/>
                  <a:pt x="1728" y="16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Rectangle 22">
            <a:extLst>
              <a:ext uri="{FF2B5EF4-FFF2-40B4-BE49-F238E27FC236}">
                <a16:creationId xmlns:a16="http://schemas.microsoft.com/office/drawing/2014/main" id="{9349D984-FE63-1B47-8869-C1D8C6486A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1699593"/>
            <a:ext cx="381000" cy="3810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Rectangle 23">
            <a:extLst>
              <a:ext uri="{FF2B5EF4-FFF2-40B4-BE49-F238E27FC236}">
                <a16:creationId xmlns:a16="http://schemas.microsoft.com/office/drawing/2014/main" id="{4BAD511D-25E9-4D40-ABAE-6175467270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1928193"/>
            <a:ext cx="381000" cy="3810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Rectangle 24">
            <a:extLst>
              <a:ext uri="{FF2B5EF4-FFF2-40B4-BE49-F238E27FC236}">
                <a16:creationId xmlns:a16="http://schemas.microsoft.com/office/drawing/2014/main" id="{F0CEDC95-FEEC-3348-83CB-4A56F1FE86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2766393"/>
            <a:ext cx="381000" cy="3810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Arrow: Right 15">
            <a:extLst>
              <a:ext uri="{FF2B5EF4-FFF2-40B4-BE49-F238E27FC236}">
                <a16:creationId xmlns:a16="http://schemas.microsoft.com/office/drawing/2014/main" id="{F612A640-FC21-9742-BAB4-0FFDD7FE3067}"/>
              </a:ext>
            </a:extLst>
          </p:cNvPr>
          <p:cNvSpPr/>
          <p:nvPr/>
        </p:nvSpPr>
        <p:spPr>
          <a:xfrm>
            <a:off x="3719461" y="2515117"/>
            <a:ext cx="852539" cy="562062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9B116E-D91C-734C-B102-4FDE7B3068E0}"/>
              </a:ext>
            </a:extLst>
          </p:cNvPr>
          <p:cNvSpPr txBox="1"/>
          <p:nvPr/>
        </p:nvSpPr>
        <p:spPr>
          <a:xfrm>
            <a:off x="464820" y="4257187"/>
            <a:ext cx="8214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One pixel can become many pixels and vice-versa.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6EF38F-23A6-CF4E-ACBA-7685D8C0580F}"/>
              </a:ext>
            </a:extLst>
          </p:cNvPr>
          <p:cNvSpPr txBox="1"/>
          <p:nvPr/>
        </p:nvSpPr>
        <p:spPr>
          <a:xfrm>
            <a:off x="464820" y="5287344"/>
            <a:ext cx="8214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Not equivariant with scaling</a:t>
            </a:r>
          </a:p>
        </p:txBody>
      </p:sp>
    </p:spTree>
    <p:extLst>
      <p:ext uri="{BB962C8B-B14F-4D97-AF65-F5344CB8AC3E}">
        <p14:creationId xmlns:p14="http://schemas.microsoft.com/office/powerpoint/2010/main" val="20583874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105DE-EB41-644A-9FF0-4FA5CE2EF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5FDC174-CE2F-014A-ADE0-2769BB01D8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</a:t>
            </a:r>
            <a:fld id="{AC1089D3-84F4-7045-A571-C61BEF9B13BC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CD762C4-30EE-3244-8E5B-BDE69A338E13}"/>
              </a:ext>
            </a:extLst>
          </p:cNvPr>
          <p:cNvSpPr txBox="1">
            <a:spLocks/>
          </p:cNvSpPr>
          <p:nvPr/>
        </p:nvSpPr>
        <p:spPr>
          <a:xfrm>
            <a:off x="1168469" y="2036133"/>
            <a:ext cx="6807061" cy="27857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/>
              <a:t>Fixing scaling by making detectors in both location</a:t>
            </a:r>
            <a:r>
              <a:rPr lang="en-US" sz="3600" b="1" dirty="0"/>
              <a:t> and scale</a:t>
            </a:r>
            <a:br>
              <a:rPr lang="en-US" sz="3600" b="1" dirty="0"/>
            </a:br>
            <a:endParaRPr lang="en-US" sz="3600" b="1" dirty="0"/>
          </a:p>
          <a:p>
            <a:r>
              <a:rPr lang="en-US" sz="3600" dirty="0"/>
              <a:t>Enabling matching between features by </a:t>
            </a:r>
            <a:r>
              <a:rPr lang="en-US" sz="3600" b="1" dirty="0"/>
              <a:t>describing regions</a:t>
            </a:r>
          </a:p>
        </p:txBody>
      </p:sp>
    </p:spTree>
    <p:extLst>
      <p:ext uri="{BB962C8B-B14F-4D97-AF65-F5344CB8AC3E}">
        <p14:creationId xmlns:p14="http://schemas.microsoft.com/office/powerpoint/2010/main" val="39165179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70F5F-13DC-ED43-A049-B4831BB85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Idea: Scale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64D1FCD-462A-C64B-B838-80F910CE36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</a:t>
            </a:r>
            <a:fld id="{AC1089D3-84F4-7045-A571-C61BEF9B13BC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CF1A0A-7A51-F343-8837-55BC0FC5FA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70" y="3113779"/>
            <a:ext cx="2115579" cy="1371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689421-86E8-4F41-8D47-CE76DE686B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70" y="4635650"/>
            <a:ext cx="2115578" cy="13716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47FD2F2-A7BF-3C46-916D-B2C89944F392}"/>
              </a:ext>
            </a:extLst>
          </p:cNvPr>
          <p:cNvGrpSpPr/>
          <p:nvPr/>
        </p:nvGrpSpPr>
        <p:grpSpPr>
          <a:xfrm>
            <a:off x="1656323" y="2478161"/>
            <a:ext cx="2922542" cy="3529089"/>
            <a:chOff x="1656323" y="2776331"/>
            <a:chExt cx="2922542" cy="352908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CFE9075-EB66-A745-809B-947DCA2E3F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0441" y="3756778"/>
              <a:ext cx="1055076" cy="6858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950244C-6D2F-E34B-9530-24912E79B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3287" y="4933820"/>
              <a:ext cx="2115578" cy="1371600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5CECE64-121E-1F48-B3E5-BE82E476ED21}"/>
                </a:ext>
              </a:extLst>
            </p:cNvPr>
            <p:cNvGrpSpPr/>
            <p:nvPr/>
          </p:nvGrpSpPr>
          <p:grpSpPr>
            <a:xfrm>
              <a:off x="1656323" y="2776331"/>
              <a:ext cx="1456088" cy="523220"/>
              <a:chOff x="1617412" y="2866857"/>
              <a:chExt cx="1456088" cy="523220"/>
            </a:xfrm>
          </p:grpSpPr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8C1924DB-1FDD-DF4E-8144-D0B39B8ED1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17412" y="3129094"/>
                <a:ext cx="1456088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4E6DF0B-7493-FD4A-8F82-B5824F9285C5}"/>
                  </a:ext>
                </a:extLst>
              </p:cNvPr>
              <p:cNvSpPr txBox="1"/>
              <p:nvPr/>
            </p:nvSpPr>
            <p:spPr>
              <a:xfrm>
                <a:off x="1972146" y="2866857"/>
                <a:ext cx="746619" cy="5232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1/2</a:t>
                </a:r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A39F2ED-8121-9C4B-B8CA-2082BDF43C2E}"/>
              </a:ext>
            </a:extLst>
          </p:cNvPr>
          <p:cNvGrpSpPr/>
          <p:nvPr/>
        </p:nvGrpSpPr>
        <p:grpSpPr>
          <a:xfrm>
            <a:off x="3895063" y="2478161"/>
            <a:ext cx="2887863" cy="3529089"/>
            <a:chOff x="3895063" y="2776331"/>
            <a:chExt cx="2887863" cy="352908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76440B2-AC28-3C43-8D5E-EEAEF045D1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9215" y="3921519"/>
              <a:ext cx="531844" cy="34747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36B32B3-31D8-694D-A7DE-C287C64812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7348" y="4933820"/>
              <a:ext cx="2115578" cy="1371600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3C5A7D9-E2E8-E74B-ADDC-D47F69B5B6BD}"/>
                </a:ext>
              </a:extLst>
            </p:cNvPr>
            <p:cNvGrpSpPr/>
            <p:nvPr/>
          </p:nvGrpSpPr>
          <p:grpSpPr>
            <a:xfrm>
              <a:off x="3895063" y="2776331"/>
              <a:ext cx="1456088" cy="523220"/>
              <a:chOff x="1617412" y="2866857"/>
              <a:chExt cx="1456088" cy="523220"/>
            </a:xfrm>
          </p:grpSpPr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1C400166-2FC5-6249-A1A3-CB291C9D36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17412" y="3129094"/>
                <a:ext cx="1456088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96C9C11-E83F-A343-B52C-EDB413E0CD8F}"/>
                  </a:ext>
                </a:extLst>
              </p:cNvPr>
              <p:cNvSpPr txBox="1"/>
              <p:nvPr/>
            </p:nvSpPr>
            <p:spPr>
              <a:xfrm>
                <a:off x="1972146" y="2866857"/>
                <a:ext cx="746619" cy="5232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1/2</a:t>
                </a:r>
              </a:p>
            </p:txBody>
          </p: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99E2240-C75C-154A-875E-B84E9BB5B3C7}"/>
              </a:ext>
            </a:extLst>
          </p:cNvPr>
          <p:cNvGrpSpPr/>
          <p:nvPr/>
        </p:nvGrpSpPr>
        <p:grpSpPr>
          <a:xfrm>
            <a:off x="6082695" y="2478161"/>
            <a:ext cx="2871435" cy="3529089"/>
            <a:chOff x="6082695" y="2776331"/>
            <a:chExt cx="2871435" cy="352908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504CF22-6F65-4B46-99A5-34649CDF467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3380" y="4008387"/>
              <a:ext cx="265922" cy="173736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F4FCE5E-81F0-8F45-AFE1-60457881DD5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8552" y="4933820"/>
              <a:ext cx="2115578" cy="1371600"/>
            </a:xfrm>
            <a:prstGeom prst="rect">
              <a:avLst/>
            </a:pr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2EB239A-3728-F640-9F2E-3BEB3D917D91}"/>
                </a:ext>
              </a:extLst>
            </p:cNvPr>
            <p:cNvGrpSpPr/>
            <p:nvPr/>
          </p:nvGrpSpPr>
          <p:grpSpPr>
            <a:xfrm>
              <a:off x="6082695" y="2776331"/>
              <a:ext cx="1456088" cy="523220"/>
              <a:chOff x="1617412" y="2866857"/>
              <a:chExt cx="1456088" cy="523220"/>
            </a:xfrm>
          </p:grpSpPr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8AC7CCD2-435D-6948-A887-DB3C91F786A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17412" y="3129094"/>
                <a:ext cx="1456088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A94FC2A-51ED-7940-9ED8-A2D1D18799E9}"/>
                  </a:ext>
                </a:extLst>
              </p:cNvPr>
              <p:cNvSpPr txBox="1"/>
              <p:nvPr/>
            </p:nvSpPr>
            <p:spPr>
              <a:xfrm>
                <a:off x="1972146" y="2866857"/>
                <a:ext cx="746619" cy="5232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1/2</a:t>
                </a:r>
              </a:p>
            </p:txBody>
          </p:sp>
        </p:grp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DA8D844A-51B1-144C-A5AC-5793A1917358}"/>
              </a:ext>
            </a:extLst>
          </p:cNvPr>
          <p:cNvSpPr txBox="1"/>
          <p:nvPr/>
        </p:nvSpPr>
        <p:spPr>
          <a:xfrm>
            <a:off x="189870" y="6094241"/>
            <a:ext cx="87642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Note: I’m also slightly blurring to prevent aliasing (</a:t>
            </a:r>
            <a:r>
              <a:rPr lang="en-US" sz="1200" dirty="0">
                <a:hlinkClick r:id="rId10"/>
              </a:rPr>
              <a:t>https://en.wikipedia.org/wiki/Aliasing</a:t>
            </a:r>
            <a:r>
              <a:rPr lang="en-US" sz="1200" dirty="0"/>
              <a:t>) 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E6BC07B-41B2-8D47-8BAC-16FDA9DEDB32}"/>
              </a:ext>
            </a:extLst>
          </p:cNvPr>
          <p:cNvSpPr txBox="1"/>
          <p:nvPr/>
        </p:nvSpPr>
        <p:spPr>
          <a:xfrm>
            <a:off x="838200" y="999790"/>
            <a:ext cx="7467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Left to right: each image is half-sized</a:t>
            </a:r>
          </a:p>
          <a:p>
            <a:pPr algn="ctr"/>
            <a:r>
              <a:rPr lang="en-US" sz="2800" dirty="0" err="1"/>
              <a:t>Upsampled</a:t>
            </a:r>
            <a:r>
              <a:rPr lang="en-US" sz="2800" dirty="0"/>
              <a:t> with big pixels below</a:t>
            </a:r>
          </a:p>
        </p:txBody>
      </p:sp>
    </p:spTree>
    <p:extLst>
      <p:ext uri="{BB962C8B-B14F-4D97-AF65-F5344CB8AC3E}">
        <p14:creationId xmlns:p14="http://schemas.microsoft.com/office/powerpoint/2010/main" val="859497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24FEE-858F-834E-826C-EA580F44F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Idea: Scale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FB251C-01CA-4046-A1C3-C1944B1721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</a:t>
            </a:r>
            <a:fld id="{AC1089D3-84F4-7045-A571-C61BEF9B13BC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CD5BCD-B8AC-A247-BFCC-8086DFBE09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70" y="3113779"/>
            <a:ext cx="2115579" cy="1371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98BAEC-5A15-7D4A-8209-38811E02C7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441" y="3458608"/>
            <a:ext cx="1055076" cy="685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DBE5D1-5ACF-154B-8CF2-5DC853CC03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215" y="3623349"/>
            <a:ext cx="531844" cy="3474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0DB4E0-BD0B-4449-AC15-22C09D9C9C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380" y="3710217"/>
            <a:ext cx="265922" cy="1737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EE12164-C9A9-1449-82CE-D00C611A65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552" y="4635650"/>
            <a:ext cx="2115578" cy="1371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58C4F3-E256-E64E-A5DD-6C6953F7F8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70" y="4635650"/>
            <a:ext cx="2115578" cy="1371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8C9B34-3C46-7C47-B764-3BE2C4C105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287" y="4635650"/>
            <a:ext cx="2115578" cy="1371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3D502A-2208-4D4B-99A3-0F0B880B8F2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348" y="4635650"/>
            <a:ext cx="2115578" cy="13716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7066569-92CC-2449-8F5D-59F8CA9D5E0E}"/>
              </a:ext>
            </a:extLst>
          </p:cNvPr>
          <p:cNvGrpSpPr/>
          <p:nvPr/>
        </p:nvGrpSpPr>
        <p:grpSpPr>
          <a:xfrm>
            <a:off x="1656323" y="2478161"/>
            <a:ext cx="1456088" cy="523220"/>
            <a:chOff x="1617412" y="2866857"/>
            <a:chExt cx="1456088" cy="523220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9C744500-9503-9348-B0E5-C32C9A8C9FB6}"/>
                </a:ext>
              </a:extLst>
            </p:cNvPr>
            <p:cNvCxnSpPr>
              <a:cxnSpLocks/>
            </p:cNvCxnSpPr>
            <p:nvPr/>
          </p:nvCxnSpPr>
          <p:spPr>
            <a:xfrm>
              <a:off x="1617412" y="3129094"/>
              <a:ext cx="145608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80F205D-CCE5-6E40-BC5A-C4FAB8A09A39}"/>
                </a:ext>
              </a:extLst>
            </p:cNvPr>
            <p:cNvSpPr txBox="1"/>
            <p:nvPr/>
          </p:nvSpPr>
          <p:spPr>
            <a:xfrm>
              <a:off x="1972146" y="2866857"/>
              <a:ext cx="746619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1/2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B9FBC29-62AA-734D-BAA5-D6E841486300}"/>
              </a:ext>
            </a:extLst>
          </p:cNvPr>
          <p:cNvGrpSpPr/>
          <p:nvPr/>
        </p:nvGrpSpPr>
        <p:grpSpPr>
          <a:xfrm>
            <a:off x="3895063" y="2478161"/>
            <a:ext cx="1456088" cy="523220"/>
            <a:chOff x="1617412" y="2866857"/>
            <a:chExt cx="1456088" cy="523220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5C8FEF06-E0F3-524F-ADB3-D8C1CF72DE8D}"/>
                </a:ext>
              </a:extLst>
            </p:cNvPr>
            <p:cNvCxnSpPr>
              <a:cxnSpLocks/>
            </p:cNvCxnSpPr>
            <p:nvPr/>
          </p:nvCxnSpPr>
          <p:spPr>
            <a:xfrm>
              <a:off x="1617412" y="3129094"/>
              <a:ext cx="145608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0F95F49-9169-AC41-9755-B2C5004E96F2}"/>
                </a:ext>
              </a:extLst>
            </p:cNvPr>
            <p:cNvSpPr txBox="1"/>
            <p:nvPr/>
          </p:nvSpPr>
          <p:spPr>
            <a:xfrm>
              <a:off x="1972146" y="2866857"/>
              <a:ext cx="746619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1/2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D589609-6705-484C-9B76-4E438E43999D}"/>
              </a:ext>
            </a:extLst>
          </p:cNvPr>
          <p:cNvGrpSpPr/>
          <p:nvPr/>
        </p:nvGrpSpPr>
        <p:grpSpPr>
          <a:xfrm>
            <a:off x="6082695" y="2478161"/>
            <a:ext cx="1456088" cy="523220"/>
            <a:chOff x="1617412" y="2866857"/>
            <a:chExt cx="1456088" cy="523220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CE42AC80-386F-7F4D-87DA-D026677DE01D}"/>
                </a:ext>
              </a:extLst>
            </p:cNvPr>
            <p:cNvCxnSpPr>
              <a:cxnSpLocks/>
            </p:cNvCxnSpPr>
            <p:nvPr/>
          </p:nvCxnSpPr>
          <p:spPr>
            <a:xfrm>
              <a:off x="1617412" y="3129094"/>
              <a:ext cx="145608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74F3216-F396-7846-BBB0-59C6303ADBB0}"/>
                </a:ext>
              </a:extLst>
            </p:cNvPr>
            <p:cNvSpPr txBox="1"/>
            <p:nvPr/>
          </p:nvSpPr>
          <p:spPr>
            <a:xfrm>
              <a:off x="1972146" y="2866857"/>
              <a:ext cx="746619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1/2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E3A3750B-4F5A-4F4E-BB35-298E2D7A0ABE}"/>
              </a:ext>
            </a:extLst>
          </p:cNvPr>
          <p:cNvSpPr txBox="1"/>
          <p:nvPr/>
        </p:nvSpPr>
        <p:spPr>
          <a:xfrm>
            <a:off x="189870" y="6094241"/>
            <a:ext cx="87642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Note: I’m also slightly blurring to prevent aliasing (</a:t>
            </a:r>
            <a:r>
              <a:rPr lang="en-US" sz="1200" dirty="0">
                <a:hlinkClick r:id="rId10"/>
              </a:rPr>
              <a:t>https://en.wikipedia.org/wiki/Aliasing</a:t>
            </a:r>
            <a:r>
              <a:rPr lang="en-US" sz="1200" dirty="0"/>
              <a:t>) 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7C1DB74-966B-4343-9D68-8F50226C251C}"/>
              </a:ext>
            </a:extLst>
          </p:cNvPr>
          <p:cNvSpPr txBox="1"/>
          <p:nvPr/>
        </p:nvSpPr>
        <p:spPr>
          <a:xfrm>
            <a:off x="838200" y="999790"/>
            <a:ext cx="746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Left to right: each image is half-sized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EBC2AB9-62C5-AB4F-BAB1-0407B12DE1D6}"/>
              </a:ext>
            </a:extLst>
          </p:cNvPr>
          <p:cNvSpPr txBox="1"/>
          <p:nvPr/>
        </p:nvSpPr>
        <p:spPr>
          <a:xfrm>
            <a:off x="838200" y="1488581"/>
            <a:ext cx="7467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If I apply a </a:t>
            </a:r>
            <a:r>
              <a:rPr lang="en-US" sz="2800" b="1" dirty="0" err="1"/>
              <a:t>KxK</a:t>
            </a:r>
            <a:r>
              <a:rPr lang="en-US" sz="2800" b="1" dirty="0"/>
              <a:t> filter, how much of the original image does it see in each image? </a:t>
            </a:r>
          </a:p>
        </p:txBody>
      </p:sp>
    </p:spTree>
    <p:extLst>
      <p:ext uri="{BB962C8B-B14F-4D97-AF65-F5344CB8AC3E}">
        <p14:creationId xmlns:p14="http://schemas.microsoft.com/office/powerpoint/2010/main" val="42091019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CB5DF-D18B-3C41-9B69-A188590B8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Last Time: Motivation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6E8268-20D8-B04C-B6C8-6F49A776FC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</a:t>
            </a:r>
            <a:fld id="{AC1089D3-84F4-7045-A571-C61BEF9B13BC}" type="slidenum">
              <a:rPr lang="en-US" smtClean="0"/>
              <a:pPr/>
              <a:t>3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8209784-D7BA-F84D-B055-A08A0AEEA58C}"/>
              </a:ext>
            </a:extLst>
          </p:cNvPr>
          <p:cNvGrpSpPr/>
          <p:nvPr/>
        </p:nvGrpSpPr>
        <p:grpSpPr>
          <a:xfrm>
            <a:off x="933569" y="1973844"/>
            <a:ext cx="7276861" cy="4258277"/>
            <a:chOff x="1264336" y="1864838"/>
            <a:chExt cx="6615328" cy="3871161"/>
          </a:xfrm>
        </p:grpSpPr>
        <p:pic>
          <p:nvPicPr>
            <p:cNvPr id="6" name="Picture 5" descr="https://c1.staticflickr.com/3/2211/2045736290_5806382c7a_b.jpg">
              <a:extLst>
                <a:ext uri="{FF2B5EF4-FFF2-40B4-BE49-F238E27FC236}">
                  <a16:creationId xmlns:a16="http://schemas.microsoft.com/office/drawing/2014/main" id="{47FCBCD4-FF02-E24A-B1BF-A9F526FF3C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4336" y="1864838"/>
              <a:ext cx="3871161" cy="38711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https://cm-web-news-files.s3.amazonaws.com/uploads/2017/04/lurie-tower-intext.jpg">
              <a:extLst>
                <a:ext uri="{FF2B5EF4-FFF2-40B4-BE49-F238E27FC236}">
                  <a16:creationId xmlns:a16="http://schemas.microsoft.com/office/drawing/2014/main" id="{9CAEC4F5-7833-2B4D-9171-A57CC249DF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8889" y="1864838"/>
              <a:ext cx="2580775" cy="38711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B692E9B-A702-7A4A-BAE1-E76C90CD2F50}"/>
              </a:ext>
            </a:extLst>
          </p:cNvPr>
          <p:cNvSpPr txBox="1"/>
          <p:nvPr/>
        </p:nvSpPr>
        <p:spPr>
          <a:xfrm>
            <a:off x="2329745" y="1123886"/>
            <a:ext cx="49984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Are these pictures of the same object?</a:t>
            </a:r>
          </a:p>
          <a:p>
            <a:r>
              <a:rPr lang="en-US" sz="2400" dirty="0"/>
              <a:t>If so, how are they related?</a:t>
            </a:r>
          </a:p>
        </p:txBody>
      </p:sp>
    </p:spTree>
    <p:extLst>
      <p:ext uri="{BB962C8B-B14F-4D97-AF65-F5344CB8AC3E}">
        <p14:creationId xmlns:p14="http://schemas.microsoft.com/office/powerpoint/2010/main" val="19664006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7DD27-458C-AF44-9C3D-0E13C321A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 to Scales: Try them all!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4730931-0F8A-754B-876D-340F04AE4F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</a:t>
            </a:r>
            <a:fld id="{AC1089D3-84F4-7045-A571-C61BEF9B13BC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09F4D4-3624-4846-B853-F95A1D515F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70" y="3113779"/>
            <a:ext cx="2115579" cy="1371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DBBAE9-BA60-FD48-95F3-27EE5A07DD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441" y="3458608"/>
            <a:ext cx="1055076" cy="685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1C672F-086C-0147-AB02-7B7C132A3C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215" y="3623349"/>
            <a:ext cx="531844" cy="3474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C69253-F8B5-3E44-8654-36A90AF644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380" y="3710217"/>
            <a:ext cx="265922" cy="1737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DC9174-890F-9448-B1B6-AB1762D228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552" y="4635650"/>
            <a:ext cx="2115578" cy="1371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3748710-05B6-EC48-9292-E96060559A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70" y="4635650"/>
            <a:ext cx="2115578" cy="1371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A355F26-E728-9A42-962B-B69597F330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287" y="4635650"/>
            <a:ext cx="2115578" cy="1371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2D38783-1822-F14C-8872-0297B8B851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348" y="4635650"/>
            <a:ext cx="2115578" cy="13716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59CC554-A2BC-744F-9094-DDFB782C52BC}"/>
              </a:ext>
            </a:extLst>
          </p:cNvPr>
          <p:cNvSpPr txBox="1"/>
          <p:nvPr/>
        </p:nvSpPr>
        <p:spPr>
          <a:xfrm>
            <a:off x="189870" y="6094241"/>
            <a:ext cx="87642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See: Multi-Image Matching using Multi-Scale Oriented Patches, Brown et al. CVPR 2005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6F0D9B0-2BB7-1045-9FEC-82331631530C}"/>
              </a:ext>
            </a:extLst>
          </p:cNvPr>
          <p:cNvGrpSpPr/>
          <p:nvPr/>
        </p:nvGrpSpPr>
        <p:grpSpPr>
          <a:xfrm>
            <a:off x="189862" y="2153399"/>
            <a:ext cx="2115579" cy="845305"/>
            <a:chOff x="189862" y="2451569"/>
            <a:chExt cx="2115579" cy="845305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B21412A2-C622-C344-A67F-991600714B2C}"/>
                </a:ext>
              </a:extLst>
            </p:cNvPr>
            <p:cNvCxnSpPr/>
            <p:nvPr/>
          </p:nvCxnSpPr>
          <p:spPr>
            <a:xfrm flipV="1">
              <a:off x="1224793" y="2894202"/>
              <a:ext cx="0" cy="402672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9989906-0BAE-F94A-A21B-EE9682664BAB}"/>
                </a:ext>
              </a:extLst>
            </p:cNvPr>
            <p:cNvSpPr txBox="1"/>
            <p:nvPr/>
          </p:nvSpPr>
          <p:spPr>
            <a:xfrm>
              <a:off x="189862" y="2451569"/>
              <a:ext cx="2115579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Harris Detection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6D7AE1A-4D57-3448-9911-AAD7078223EF}"/>
              </a:ext>
            </a:extLst>
          </p:cNvPr>
          <p:cNvGrpSpPr/>
          <p:nvPr/>
        </p:nvGrpSpPr>
        <p:grpSpPr>
          <a:xfrm>
            <a:off x="2463287" y="2153399"/>
            <a:ext cx="2115579" cy="845305"/>
            <a:chOff x="2463287" y="2451569"/>
            <a:chExt cx="2115579" cy="845305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E7AE05C3-0EEF-7241-8597-CE616262E54B}"/>
                </a:ext>
              </a:extLst>
            </p:cNvPr>
            <p:cNvCxnSpPr/>
            <p:nvPr/>
          </p:nvCxnSpPr>
          <p:spPr>
            <a:xfrm flipV="1">
              <a:off x="3498218" y="2894202"/>
              <a:ext cx="0" cy="402672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97AB9AB-B7C0-3643-9F1F-8772F66A4316}"/>
                </a:ext>
              </a:extLst>
            </p:cNvPr>
            <p:cNvSpPr txBox="1"/>
            <p:nvPr/>
          </p:nvSpPr>
          <p:spPr>
            <a:xfrm>
              <a:off x="2463287" y="2451569"/>
              <a:ext cx="2115579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Harris Detection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FC7EC9B-15F9-AC4B-93B2-A581B1DB2AFC}"/>
              </a:ext>
            </a:extLst>
          </p:cNvPr>
          <p:cNvGrpSpPr/>
          <p:nvPr/>
        </p:nvGrpSpPr>
        <p:grpSpPr>
          <a:xfrm>
            <a:off x="4667347" y="2153399"/>
            <a:ext cx="2115579" cy="845305"/>
            <a:chOff x="4667347" y="2451569"/>
            <a:chExt cx="2115579" cy="845305"/>
          </a:xfrm>
        </p:grpSpPr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6EDF1188-9B56-6748-B801-A6115EFFE421}"/>
                </a:ext>
              </a:extLst>
            </p:cNvPr>
            <p:cNvCxnSpPr/>
            <p:nvPr/>
          </p:nvCxnSpPr>
          <p:spPr>
            <a:xfrm flipV="1">
              <a:off x="5702278" y="2894202"/>
              <a:ext cx="0" cy="402672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61FE742-6620-3F4D-8448-99930BDB1FBF}"/>
                </a:ext>
              </a:extLst>
            </p:cNvPr>
            <p:cNvSpPr txBox="1"/>
            <p:nvPr/>
          </p:nvSpPr>
          <p:spPr>
            <a:xfrm>
              <a:off x="4667347" y="2451569"/>
              <a:ext cx="2115579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Harris Detection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6FF164A-292E-9842-A39F-9F0663F55269}"/>
              </a:ext>
            </a:extLst>
          </p:cNvPr>
          <p:cNvGrpSpPr/>
          <p:nvPr/>
        </p:nvGrpSpPr>
        <p:grpSpPr>
          <a:xfrm>
            <a:off x="6838552" y="2153399"/>
            <a:ext cx="2115579" cy="845305"/>
            <a:chOff x="6838552" y="2451569"/>
            <a:chExt cx="2115579" cy="845305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F00B4D8E-9770-6B41-9BBF-F4D98EDFE14F}"/>
                </a:ext>
              </a:extLst>
            </p:cNvPr>
            <p:cNvCxnSpPr/>
            <p:nvPr/>
          </p:nvCxnSpPr>
          <p:spPr>
            <a:xfrm flipV="1">
              <a:off x="7873483" y="2894202"/>
              <a:ext cx="0" cy="402672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57CC544-FB63-5B40-90DD-2A0CB5E55E38}"/>
                </a:ext>
              </a:extLst>
            </p:cNvPr>
            <p:cNvSpPr txBox="1"/>
            <p:nvPr/>
          </p:nvSpPr>
          <p:spPr>
            <a:xfrm>
              <a:off x="6838552" y="2451569"/>
              <a:ext cx="2115579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Harris Detection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99171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77805-C29B-5B4A-9790-3F0F0654B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This is a common trick!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25ABFF-4085-8549-9989-08F61A48DD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</a:t>
            </a:r>
            <a:fld id="{AC1089D3-84F4-7045-A571-C61BEF9B13BC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C375B8C-BC90-584E-B724-04B0D00871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637937" y="2602876"/>
            <a:ext cx="3536612" cy="353661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B921295-4BC4-5143-9863-00211B0403AB}"/>
              </a:ext>
            </a:extLst>
          </p:cNvPr>
          <p:cNvSpPr txBox="1"/>
          <p:nvPr/>
        </p:nvSpPr>
        <p:spPr>
          <a:xfrm>
            <a:off x="1" y="1257932"/>
            <a:ext cx="91439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Given a 50x16 person detector, how do I detect:</a:t>
            </a:r>
          </a:p>
          <a:p>
            <a:pPr algn="ctr"/>
            <a:r>
              <a:rPr lang="en-US" sz="2800" dirty="0"/>
              <a:t>(a) 250x80 (b) 150x48 (c) 100x32 (d) 25x8 people?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05A1CC9-7A4C-D648-B3D9-9C497163FB99}"/>
              </a:ext>
            </a:extLst>
          </p:cNvPr>
          <p:cNvSpPr txBox="1"/>
          <p:nvPr/>
        </p:nvSpPr>
        <p:spPr>
          <a:xfrm>
            <a:off x="4571999" y="2607610"/>
            <a:ext cx="4068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Sample people from image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4A51809-86B4-964C-A216-536BB4B17F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3" t="51719" r="78529" b="21505"/>
          <a:stretch/>
        </p:blipFill>
        <p:spPr>
          <a:xfrm>
            <a:off x="4571999" y="3362550"/>
            <a:ext cx="990766" cy="2776938"/>
          </a:xfrm>
          <a:prstGeom prst="rect">
            <a:avLst/>
          </a:prstGeom>
          <a:ln w="28575"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4BECA5D-5FD0-F949-A85F-62DFECB263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9" t="51158" r="64657" b="37943"/>
          <a:stretch/>
        </p:blipFill>
        <p:spPr>
          <a:xfrm>
            <a:off x="7394932" y="4185863"/>
            <a:ext cx="404678" cy="1130309"/>
          </a:xfrm>
          <a:prstGeom prst="rect">
            <a:avLst/>
          </a:prstGeom>
          <a:ln w="57150"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E29577E-F49F-764C-8A91-285E9AB333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35" t="51977" r="44257" b="42698"/>
          <a:stretch/>
        </p:blipFill>
        <p:spPr>
          <a:xfrm>
            <a:off x="8398393" y="4474884"/>
            <a:ext cx="241694" cy="552276"/>
          </a:xfrm>
          <a:prstGeom prst="rect">
            <a:avLst/>
          </a:prstGeom>
          <a:ln>
            <a:noFill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4FE379C-C278-754F-B6DA-2CBD24FF6C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44" t="52489" r="8196" b="33920"/>
          <a:stretch/>
        </p:blipFill>
        <p:spPr>
          <a:xfrm>
            <a:off x="6161547" y="4046321"/>
            <a:ext cx="634603" cy="140940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44869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5C46D-5825-2748-956E-BCEDFB0C3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This is a common trick!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B11A75-19EB-5645-B2D3-ACC8DDC7C7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</a:t>
            </a:r>
            <a:fld id="{AC1089D3-84F4-7045-A571-C61BEF9B13BC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73FDA9A-5A23-E640-A8D4-1D67B6F086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637937" y="2602876"/>
            <a:ext cx="3536612" cy="353661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A104FA2-6F62-F349-9EDE-BD326E83CC7D}"/>
              </a:ext>
            </a:extLst>
          </p:cNvPr>
          <p:cNvSpPr txBox="1"/>
          <p:nvPr/>
        </p:nvSpPr>
        <p:spPr>
          <a:xfrm>
            <a:off x="1" y="1257932"/>
            <a:ext cx="91439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Detecting all the people</a:t>
            </a:r>
          </a:p>
          <a:p>
            <a:pPr algn="ctr"/>
            <a:r>
              <a:rPr lang="en-US" sz="2800" dirty="0"/>
              <a:t>The red box is a fixed size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666541-6A52-C64D-ACE4-FA0F1386B9C7}"/>
              </a:ext>
            </a:extLst>
          </p:cNvPr>
          <p:cNvSpPr txBox="1"/>
          <p:nvPr/>
        </p:nvSpPr>
        <p:spPr>
          <a:xfrm>
            <a:off x="4571999" y="2607610"/>
            <a:ext cx="4068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Sample people from image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0A6A3C7-BB09-1747-BDC1-4BABBA33F01B}"/>
              </a:ext>
            </a:extLst>
          </p:cNvPr>
          <p:cNvSpPr/>
          <p:nvPr/>
        </p:nvSpPr>
        <p:spPr>
          <a:xfrm>
            <a:off x="1717991" y="4424303"/>
            <a:ext cx="189068" cy="51267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FFFF351-1E91-BB4B-8D17-712600F7AD3C}"/>
              </a:ext>
            </a:extLst>
          </p:cNvPr>
          <p:cNvGrpSpPr/>
          <p:nvPr/>
        </p:nvGrpSpPr>
        <p:grpSpPr>
          <a:xfrm>
            <a:off x="4571999" y="3362550"/>
            <a:ext cx="4068088" cy="2776938"/>
            <a:chOff x="4571999" y="3660720"/>
            <a:chExt cx="4068088" cy="277693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8AA247B-73CC-454E-A0B6-D56F923E33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33" t="51719" r="78529" b="21505"/>
            <a:stretch/>
          </p:blipFill>
          <p:spPr>
            <a:xfrm>
              <a:off x="4571999" y="3660720"/>
              <a:ext cx="990766" cy="2776938"/>
            </a:xfrm>
            <a:prstGeom prst="rect">
              <a:avLst/>
            </a:prstGeom>
            <a:ln w="28575">
              <a:noFill/>
            </a:ln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B81CC66-C310-1946-86FD-EBC5AAD330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39" t="51158" r="64657" b="37943"/>
            <a:stretch/>
          </p:blipFill>
          <p:spPr>
            <a:xfrm>
              <a:off x="7394932" y="4484033"/>
              <a:ext cx="404678" cy="1130309"/>
            </a:xfrm>
            <a:prstGeom prst="rect">
              <a:avLst/>
            </a:prstGeom>
            <a:ln w="57150">
              <a:solidFill>
                <a:srgbClr val="FF0000"/>
              </a:solidFill>
            </a:ln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332B58F-9571-FC4B-9503-7CE3BDA899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635" t="51977" r="44257" b="42698"/>
            <a:stretch/>
          </p:blipFill>
          <p:spPr>
            <a:xfrm>
              <a:off x="8398393" y="4773054"/>
              <a:ext cx="241694" cy="552276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CC5261D-6D43-654A-AEF7-3ECB2782F2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44" t="52489" r="8196" b="33920"/>
            <a:stretch/>
          </p:blipFill>
          <p:spPr>
            <a:xfrm>
              <a:off x="6161547" y="4344491"/>
              <a:ext cx="634603" cy="14094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038031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5C46D-5825-2748-956E-BCEDFB0C3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This is a common trick!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B11A75-19EB-5645-B2D3-ACC8DDC7C7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</a:t>
            </a:r>
            <a:fld id="{AC1089D3-84F4-7045-A571-C61BEF9B13BC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0071D7B-0A9B-2A4B-9731-042AFB9869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1077689" y="3042628"/>
            <a:ext cx="2657109" cy="265710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52BE001-E6D2-AF46-BE64-4E52793B40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3" t="51719" r="78529" b="21505"/>
          <a:stretch/>
        </p:blipFill>
        <p:spPr>
          <a:xfrm>
            <a:off x="4571999" y="3362550"/>
            <a:ext cx="990766" cy="2776938"/>
          </a:xfrm>
          <a:prstGeom prst="rect">
            <a:avLst/>
          </a:prstGeom>
          <a:ln w="28575"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C1964E7-C54E-A341-9D30-6E93084D95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9" t="51158" r="64657" b="37943"/>
          <a:stretch/>
        </p:blipFill>
        <p:spPr>
          <a:xfrm>
            <a:off x="7394932" y="4185863"/>
            <a:ext cx="404678" cy="1130309"/>
          </a:xfrm>
          <a:prstGeom prst="rect">
            <a:avLst/>
          </a:prstGeom>
          <a:ln w="57150"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2CE6B4A-E360-8B41-95BE-F5EA214197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44" t="52489" r="8196" b="33920"/>
          <a:stretch/>
        </p:blipFill>
        <p:spPr>
          <a:xfrm>
            <a:off x="6161547" y="4046321"/>
            <a:ext cx="634603" cy="1409401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444708D-66F1-D447-A4BA-38DB03A990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35" t="51977" r="44257" b="42698"/>
          <a:stretch/>
        </p:blipFill>
        <p:spPr>
          <a:xfrm>
            <a:off x="8398393" y="4474884"/>
            <a:ext cx="241694" cy="55227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28140E2-22A7-944E-B81C-04EA5D6834E6}"/>
              </a:ext>
            </a:extLst>
          </p:cNvPr>
          <p:cNvSpPr txBox="1"/>
          <p:nvPr/>
        </p:nvSpPr>
        <p:spPr>
          <a:xfrm>
            <a:off x="4571999" y="2607610"/>
            <a:ext cx="4068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Sample people from image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860A15D-1C27-4D4C-B52B-9607EB7A36E6}"/>
              </a:ext>
            </a:extLst>
          </p:cNvPr>
          <p:cNvSpPr/>
          <p:nvPr/>
        </p:nvSpPr>
        <p:spPr>
          <a:xfrm>
            <a:off x="3307640" y="4424303"/>
            <a:ext cx="189068" cy="51267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0A48188-5B4E-F149-9F7A-E5B677F48853}"/>
              </a:ext>
            </a:extLst>
          </p:cNvPr>
          <p:cNvSpPr txBox="1"/>
          <p:nvPr/>
        </p:nvSpPr>
        <p:spPr>
          <a:xfrm>
            <a:off x="1" y="1257932"/>
            <a:ext cx="91439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Detecting all the people</a:t>
            </a:r>
          </a:p>
          <a:p>
            <a:pPr algn="ctr"/>
            <a:r>
              <a:rPr lang="en-US" sz="2800" dirty="0"/>
              <a:t>The red box is a fixed size</a:t>
            </a:r>
          </a:p>
        </p:txBody>
      </p:sp>
    </p:spTree>
    <p:extLst>
      <p:ext uri="{BB962C8B-B14F-4D97-AF65-F5344CB8AC3E}">
        <p14:creationId xmlns:p14="http://schemas.microsoft.com/office/powerpoint/2010/main" val="24386425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D3FB1-8855-CE4F-93BA-A5BB961E8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This is a common trick!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B94CEA-BA1B-5646-AC6E-A00AC9B75C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</a:t>
            </a:r>
            <a:fld id="{AC1089D3-84F4-7045-A571-C61BEF9B13BC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BD8284-A543-D242-9C4C-588EE8977A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1443069" y="3724950"/>
            <a:ext cx="1499868" cy="14998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7BF6B5-6204-5E4D-856B-0C942D8313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3" t="51719" r="78529" b="21505"/>
          <a:stretch/>
        </p:blipFill>
        <p:spPr>
          <a:xfrm>
            <a:off x="4571999" y="3362550"/>
            <a:ext cx="990766" cy="2776938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BC1F845-FF20-464E-A330-8D50FCB958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9" t="51158" r="64657" b="37943"/>
          <a:stretch/>
        </p:blipFill>
        <p:spPr>
          <a:xfrm>
            <a:off x="7394932" y="4185863"/>
            <a:ext cx="404678" cy="1130309"/>
          </a:xfrm>
          <a:prstGeom prst="rect">
            <a:avLst/>
          </a:prstGeom>
          <a:ln w="57150"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3693E3-F347-844C-8CEA-1FE871142F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44" t="52489" r="8196" b="33920"/>
          <a:stretch/>
        </p:blipFill>
        <p:spPr>
          <a:xfrm>
            <a:off x="6161547" y="4046321"/>
            <a:ext cx="634603" cy="14094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C1D995-9119-0A4F-8986-468E80ABDA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35" t="51977" r="44257" b="42698"/>
          <a:stretch/>
        </p:blipFill>
        <p:spPr>
          <a:xfrm>
            <a:off x="8398393" y="4474884"/>
            <a:ext cx="241694" cy="5522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029E350-A72B-3F4A-AF1D-46B4C1642260}"/>
              </a:ext>
            </a:extLst>
          </p:cNvPr>
          <p:cNvSpPr txBox="1"/>
          <p:nvPr/>
        </p:nvSpPr>
        <p:spPr>
          <a:xfrm>
            <a:off x="4571999" y="2607610"/>
            <a:ext cx="4068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Sample people from image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6187EA2-74F8-4840-B3B6-40833F67E71D}"/>
              </a:ext>
            </a:extLst>
          </p:cNvPr>
          <p:cNvSpPr/>
          <p:nvPr/>
        </p:nvSpPr>
        <p:spPr>
          <a:xfrm>
            <a:off x="1577314" y="4514487"/>
            <a:ext cx="189068" cy="51267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374187-793C-AF41-9436-BBE1B621E07A}"/>
              </a:ext>
            </a:extLst>
          </p:cNvPr>
          <p:cNvSpPr txBox="1"/>
          <p:nvPr/>
        </p:nvSpPr>
        <p:spPr>
          <a:xfrm>
            <a:off x="1" y="1257932"/>
            <a:ext cx="91439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Detecting all the people</a:t>
            </a:r>
          </a:p>
          <a:p>
            <a:pPr algn="ctr"/>
            <a:r>
              <a:rPr lang="en-US" sz="2800" dirty="0"/>
              <a:t>The red box is a fixed size</a:t>
            </a:r>
          </a:p>
        </p:txBody>
      </p:sp>
    </p:spTree>
    <p:extLst>
      <p:ext uri="{BB962C8B-B14F-4D97-AF65-F5344CB8AC3E}">
        <p14:creationId xmlns:p14="http://schemas.microsoft.com/office/powerpoint/2010/main" val="13065425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2A9F7-96EA-994A-9525-F0A202B59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Blob Detection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C586AA4-7B75-9A45-BC69-DA8C3B5A30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</a:t>
            </a:r>
            <a:fld id="{AC1089D3-84F4-7045-A571-C61BEF9B13BC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59A465-7617-CE4C-BA79-71945F7510D7}"/>
              </a:ext>
            </a:extLst>
          </p:cNvPr>
          <p:cNvSpPr txBox="1"/>
          <p:nvPr/>
        </p:nvSpPr>
        <p:spPr>
          <a:xfrm>
            <a:off x="1" y="1148599"/>
            <a:ext cx="91439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Another detector (has some nice properties)</a:t>
            </a:r>
          </a:p>
        </p:txBody>
      </p:sp>
      <p:pic>
        <p:nvPicPr>
          <p:cNvPr id="5" name="Picture 2" descr="C:\snavely\work\teaching\09Fa-CS6610\lectures\lec03\butterfly_bw.png">
            <a:extLst>
              <a:ext uri="{FF2B5EF4-FFF2-40B4-BE49-F238E27FC236}">
                <a16:creationId xmlns:a16="http://schemas.microsoft.com/office/drawing/2014/main" id="{7C691383-A815-4646-8C56-6DAB29ED2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34" y="1859106"/>
            <a:ext cx="3581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C:\snavely\work\teaching\09Fa-CS6610\lectures\lec03\b_l.png">
            <a:extLst>
              <a:ext uri="{FF2B5EF4-FFF2-40B4-BE49-F238E27FC236}">
                <a16:creationId xmlns:a16="http://schemas.microsoft.com/office/drawing/2014/main" id="{3C2FCB9F-B981-F741-B8FF-300A8D1AA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566" y="1859106"/>
            <a:ext cx="3581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D0AC611-9577-A643-9098-29D692CA5B3C}"/>
              </a:ext>
            </a:extLst>
          </p:cNvPr>
          <p:cNvGrpSpPr/>
          <p:nvPr/>
        </p:nvGrpSpPr>
        <p:grpSpPr>
          <a:xfrm>
            <a:off x="3725434" y="2730089"/>
            <a:ext cx="1609912" cy="749681"/>
            <a:chOff x="3725434" y="3137592"/>
            <a:chExt cx="1609912" cy="749681"/>
          </a:xfrm>
        </p:grpSpPr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D8BC30E6-50B6-2A4A-83DA-67DF408DB2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3400" y="3381828"/>
              <a:ext cx="360363" cy="36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0FD23D2B-EEA9-F349-B151-5C88F4FBCB3D}"/>
                    </a:ext>
                  </a:extLst>
                </p:cNvPr>
                <p:cNvSpPr txBox="1"/>
                <p:nvPr/>
              </p:nvSpPr>
              <p:spPr>
                <a:xfrm>
                  <a:off x="3725434" y="3137592"/>
                  <a:ext cx="631583" cy="73866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∗</m:t>
                        </m:r>
                      </m:oMath>
                    </m:oMathPara>
                  </a14:m>
                  <a:endParaRPr lang="en-US" sz="4800" b="1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2E260AB4-31B5-4AFC-9A38-D4DD66CD456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25434" y="3137592"/>
                  <a:ext cx="631583" cy="73866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5F43A8EC-47E2-FE4B-A8F9-E6E3021A2FF9}"/>
                    </a:ext>
                  </a:extLst>
                </p:cNvPr>
                <p:cNvSpPr txBox="1"/>
                <p:nvPr/>
              </p:nvSpPr>
              <p:spPr>
                <a:xfrm>
                  <a:off x="4703763" y="3148609"/>
                  <a:ext cx="631583" cy="73866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en-US" sz="4800" b="1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84C66BE1-36A2-40CC-8540-0D24063D7E8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03763" y="3148609"/>
                  <a:ext cx="631583" cy="738664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20870A0-305D-6F42-BACF-3AD77A49678E}"/>
              </a:ext>
            </a:extLst>
          </p:cNvPr>
          <p:cNvSpPr txBox="1"/>
          <p:nvPr/>
        </p:nvSpPr>
        <p:spPr>
          <a:xfrm>
            <a:off x="144034" y="4616189"/>
            <a:ext cx="88559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Find maxima </a:t>
            </a:r>
            <a:r>
              <a:rPr lang="en-US" sz="2800" b="1" i="1" dirty="0"/>
              <a:t>and minima </a:t>
            </a:r>
            <a:r>
              <a:rPr lang="en-US" sz="2800" dirty="0"/>
              <a:t>of blob filter response in scale </a:t>
            </a:r>
            <a:r>
              <a:rPr lang="en-US" sz="2800" b="1" i="1" dirty="0"/>
              <a:t>and space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8F439D-7D65-A540-B5C2-D6D57193E1C0}"/>
              </a:ext>
            </a:extLst>
          </p:cNvPr>
          <p:cNvSpPr txBox="1"/>
          <p:nvPr/>
        </p:nvSpPr>
        <p:spPr>
          <a:xfrm>
            <a:off x="357404" y="6022036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N. Snavely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6769ECB-84D6-E74B-A5B2-E8C29216DD9B}"/>
              </a:ext>
            </a:extLst>
          </p:cNvPr>
          <p:cNvGrpSpPr/>
          <p:nvPr/>
        </p:nvGrpSpPr>
        <p:grpSpPr>
          <a:xfrm>
            <a:off x="6313675" y="1926615"/>
            <a:ext cx="1754906" cy="936180"/>
            <a:chOff x="6313675" y="2334118"/>
            <a:chExt cx="1754906" cy="936180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CA22A3EB-1BAC-AC44-BF59-0C2E92206E3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13675" y="2610998"/>
              <a:ext cx="895591" cy="659300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880DABEA-C1C2-164A-A257-8F8B09BAC089}"/>
                </a:ext>
              </a:extLst>
            </p:cNvPr>
            <p:cNvCxnSpPr>
              <a:cxnSpLocks/>
            </p:cNvCxnSpPr>
            <p:nvPr/>
          </p:nvCxnSpPr>
          <p:spPr>
            <a:xfrm>
              <a:off x="7209265" y="2595728"/>
              <a:ext cx="796189" cy="573731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EBB90FD-7D89-D347-AE6A-B245B90979EB}"/>
                </a:ext>
              </a:extLst>
            </p:cNvPr>
            <p:cNvSpPr txBox="1"/>
            <p:nvPr/>
          </p:nvSpPr>
          <p:spPr>
            <a:xfrm>
              <a:off x="6349950" y="2334118"/>
              <a:ext cx="1718631" cy="52322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Minima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8E120A9-1EA0-7D48-9C8E-45EA11C432CE}"/>
              </a:ext>
            </a:extLst>
          </p:cNvPr>
          <p:cNvGrpSpPr/>
          <p:nvPr/>
        </p:nvGrpSpPr>
        <p:grpSpPr>
          <a:xfrm>
            <a:off x="6799342" y="3007400"/>
            <a:ext cx="2108567" cy="1080785"/>
            <a:chOff x="6799342" y="3414903"/>
            <a:chExt cx="2108567" cy="1080785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E9020BAB-F4A2-2843-ABFB-E218A3DBAE5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99342" y="3633364"/>
              <a:ext cx="1249251" cy="800692"/>
            </a:xfrm>
            <a:prstGeom prst="straightConnector1">
              <a:avLst/>
            </a:prstGeom>
            <a:ln w="762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3CA576CF-BE04-D142-ACB7-71A04B28E42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07359" y="3742191"/>
              <a:ext cx="461222" cy="753497"/>
            </a:xfrm>
            <a:prstGeom prst="straightConnector1">
              <a:avLst/>
            </a:prstGeom>
            <a:ln w="762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C834A4C-0FA7-344C-8BE2-271A6A36D23C}"/>
                </a:ext>
              </a:extLst>
            </p:cNvPr>
            <p:cNvSpPr txBox="1"/>
            <p:nvPr/>
          </p:nvSpPr>
          <p:spPr>
            <a:xfrm>
              <a:off x="7189278" y="3414903"/>
              <a:ext cx="1718631" cy="52322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Maxima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52240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2F017-192B-4945-90F6-993329412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Gaussian Derivatives (1D)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BF5322-F037-CA4B-A1D9-406E467F5E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</a:t>
            </a:r>
            <a:fld id="{AC1089D3-84F4-7045-A571-C61BEF9B13BC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2FAED7-7892-0F46-AE5A-09B9CB7F6B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82" y="3269975"/>
            <a:ext cx="2773018" cy="180975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2E705DB6-88B8-D44A-978A-2520533E171A}"/>
                  </a:ext>
                </a:extLst>
              </p:cNvPr>
              <p:cNvSpPr/>
              <p:nvPr/>
            </p:nvSpPr>
            <p:spPr>
              <a:xfrm>
                <a:off x="997473" y="5301717"/>
                <a:ext cx="1304844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𝜎</m:t>
                          </m:r>
                        </m:sub>
                      </m:sSub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2E705DB6-88B8-D44A-978A-2520533E17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7473" y="5301717"/>
                <a:ext cx="1304844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40C1732-7455-C647-A9DD-09B1FDD8F17A}"/>
                  </a:ext>
                </a:extLst>
              </p:cNvPr>
              <p:cNvSpPr txBox="1"/>
              <p:nvPr/>
            </p:nvSpPr>
            <p:spPr>
              <a:xfrm>
                <a:off x="2101483" y="1484295"/>
                <a:ext cx="4941033" cy="11164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sub>
                      </m:sSub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  <m:rad>
                            <m:radPr>
                              <m:degHide m:val="on"/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rad>
                        </m:den>
                      </m:f>
                      <m:func>
                        <m:func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p>
                                    <m:sSupPr>
                                      <m:ctrlP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p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40C1732-7455-C647-A9DD-09B1FDD8F1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1483" y="1484295"/>
                <a:ext cx="4941033" cy="1116459"/>
              </a:xfrm>
              <a:prstGeom prst="rect">
                <a:avLst/>
              </a:prstGeom>
              <a:blipFill>
                <a:blip r:embed="rId4"/>
                <a:stretch>
                  <a:fillRect l="-1279" b="-44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890150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2F017-192B-4945-90F6-993329412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Gaussian Derivatives (1D)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BF5322-F037-CA4B-A1D9-406E467F5E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</a:t>
            </a:r>
            <a:fld id="{AC1089D3-84F4-7045-A571-C61BEF9B13BC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2FAED7-7892-0F46-AE5A-09B9CB7F6B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82" y="3269975"/>
            <a:ext cx="2773018" cy="18097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5C502E-ABF9-884C-B462-4E923E31B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5491" y="3269976"/>
            <a:ext cx="2773018" cy="180975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2E705DB6-88B8-D44A-978A-2520533E171A}"/>
                  </a:ext>
                </a:extLst>
              </p:cNvPr>
              <p:cNvSpPr/>
              <p:nvPr/>
            </p:nvSpPr>
            <p:spPr>
              <a:xfrm>
                <a:off x="997473" y="5301717"/>
                <a:ext cx="1304844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𝜎</m:t>
                          </m:r>
                        </m:sub>
                      </m:sSub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2E705DB6-88B8-D44A-978A-2520533E17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7473" y="5301717"/>
                <a:ext cx="1304844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A0E8384E-B3E0-5F4D-95A1-CD0064845F9B}"/>
                  </a:ext>
                </a:extLst>
              </p:cNvPr>
              <p:cNvSpPr/>
              <p:nvPr/>
            </p:nvSpPr>
            <p:spPr>
              <a:xfrm>
                <a:off x="3804153" y="5079734"/>
                <a:ext cx="1831335" cy="10287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𝜎</m:t>
                          </m:r>
                        </m:sub>
                      </m:sSub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A0E8384E-B3E0-5F4D-95A1-CD0064845F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4153" y="5079734"/>
                <a:ext cx="1831335" cy="1028743"/>
              </a:xfrm>
              <a:prstGeom prst="rect">
                <a:avLst/>
              </a:prstGeom>
              <a:blipFill>
                <a:blip r:embed="rId5"/>
                <a:stretch>
                  <a:fillRect l="-694" b="-7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87DB76C-AF39-574E-AF7E-F589CD09B7FD}"/>
                  </a:ext>
                </a:extLst>
              </p:cNvPr>
              <p:cNvSpPr txBox="1"/>
              <p:nvPr/>
            </p:nvSpPr>
            <p:spPr>
              <a:xfrm>
                <a:off x="609528" y="1442058"/>
                <a:ext cx="8220584" cy="11164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sub>
                      </m:sSub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sSup>
                            <m:sSup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ad>
                            <m:radPr>
                              <m:degHide m:val="on"/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rad>
                        </m:den>
                      </m:f>
                      <m:func>
                        <m:func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p>
                                    <m:sSupPr>
                                      <m:ctrlP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p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sSup>
                            <m:sSup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sub>
                      </m:sSub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87DB76C-AF39-574E-AF7E-F589CD09B7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528" y="1442058"/>
                <a:ext cx="8220584" cy="1116459"/>
              </a:xfrm>
              <a:prstGeom prst="rect">
                <a:avLst/>
              </a:prstGeom>
              <a:blipFill>
                <a:blip r:embed="rId6"/>
                <a:stretch>
                  <a:fillRect l="-773"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045114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2F017-192B-4945-90F6-993329412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Gaussian Derivatives (1D)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BF5322-F037-CA4B-A1D9-406E467F5E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</a:t>
            </a:r>
            <a:fld id="{AC1089D3-84F4-7045-A571-C61BEF9B13BC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2FAED7-7892-0F46-AE5A-09B9CB7F6B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82" y="3269975"/>
            <a:ext cx="2773018" cy="18097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5C502E-ABF9-884C-B462-4E923E31B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5491" y="3269976"/>
            <a:ext cx="2773018" cy="18097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88AFB4-8268-F342-98F7-C5C3285734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500" y="3269975"/>
            <a:ext cx="2773017" cy="180975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2E705DB6-88B8-D44A-978A-2520533E171A}"/>
                  </a:ext>
                </a:extLst>
              </p:cNvPr>
              <p:cNvSpPr/>
              <p:nvPr/>
            </p:nvSpPr>
            <p:spPr>
              <a:xfrm>
                <a:off x="997473" y="5301717"/>
                <a:ext cx="1304844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𝜎</m:t>
                          </m:r>
                        </m:sub>
                      </m:sSub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2E705DB6-88B8-D44A-978A-2520533E17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7473" y="5301717"/>
                <a:ext cx="1304844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A0E8384E-B3E0-5F4D-95A1-CD0064845F9B}"/>
                  </a:ext>
                </a:extLst>
              </p:cNvPr>
              <p:cNvSpPr/>
              <p:nvPr/>
            </p:nvSpPr>
            <p:spPr>
              <a:xfrm>
                <a:off x="3804153" y="5079734"/>
                <a:ext cx="1831335" cy="10287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𝜎</m:t>
                          </m:r>
                        </m:sub>
                      </m:sSub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A0E8384E-B3E0-5F4D-95A1-CD0064845F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4153" y="5079734"/>
                <a:ext cx="1831335" cy="1028743"/>
              </a:xfrm>
              <a:prstGeom prst="rect">
                <a:avLst/>
              </a:prstGeom>
              <a:blipFill>
                <a:blip r:embed="rId6"/>
                <a:stretch>
                  <a:fillRect l="-694" b="-7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730A34D-CD96-A841-8E3E-FE74B656D878}"/>
                  </a:ext>
                </a:extLst>
              </p:cNvPr>
              <p:cNvSpPr/>
              <p:nvPr/>
            </p:nvSpPr>
            <p:spPr>
              <a:xfrm>
                <a:off x="6808656" y="5079734"/>
                <a:ext cx="2041969" cy="108048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𝜎</m:t>
                          </m:r>
                        </m:sub>
                      </m:sSub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730A34D-CD96-A841-8E3E-FE74B656D8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8656" y="5079734"/>
                <a:ext cx="2041969" cy="1080489"/>
              </a:xfrm>
              <a:prstGeom prst="rect">
                <a:avLst/>
              </a:prstGeom>
              <a:blipFill>
                <a:blip r:embed="rId7"/>
                <a:stretch>
                  <a:fillRect b="-69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4C1731A-4BCB-E14D-8D7B-5A81C512D8B2}"/>
                  </a:ext>
                </a:extLst>
              </p:cNvPr>
              <p:cNvSpPr txBox="1"/>
              <p:nvPr/>
            </p:nvSpPr>
            <p:spPr>
              <a:xfrm>
                <a:off x="499787" y="1474493"/>
                <a:ext cx="8440066" cy="97680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sub>
                      </m:sSub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p>
                          </m:sSup>
                          <m:rad>
                            <m:radPr>
                              <m:degHide m:val="on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rad>
                        </m:den>
                      </m:f>
                      <m:func>
                        <m:func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p>
                                    <m:sSup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p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</m:den>
                          </m:f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sub>
                      </m:sSub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4C1731A-4BCB-E14D-8D7B-5A81C512D8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787" y="1474493"/>
                <a:ext cx="8440066" cy="976806"/>
              </a:xfrm>
              <a:prstGeom prst="rect">
                <a:avLst/>
              </a:prstGeom>
              <a:blipFill>
                <a:blip r:embed="rId8"/>
                <a:stretch>
                  <a:fillRect l="-300" b="-128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3238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691BC-1CAE-49D2-88B4-895FAD1B5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Gaussian Derivatives (2D)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FFCDC3-4682-4A2C-8209-7E940C6EC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969" y="1680274"/>
            <a:ext cx="1828800" cy="1828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72ED93-31CB-41D3-8591-48E3C12610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969" y="3878881"/>
            <a:ext cx="1828800" cy="18288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297921B-3BAB-4A95-AAF5-B15F78514173}"/>
                  </a:ext>
                </a:extLst>
              </p:cNvPr>
              <p:cNvSpPr txBox="1"/>
              <p:nvPr/>
            </p:nvSpPr>
            <p:spPr>
              <a:xfrm>
                <a:off x="3188676" y="2096203"/>
                <a:ext cx="791883" cy="89287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297921B-3BAB-4A95-AAF5-B15F785141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8676" y="2096203"/>
                <a:ext cx="791883" cy="892873"/>
              </a:xfrm>
              <a:prstGeom prst="rect">
                <a:avLst/>
              </a:prstGeom>
              <a:blipFill>
                <a:blip r:embed="rId4"/>
                <a:stretch>
                  <a:fillRect l="-12698" r="-7937" b="-169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E3A97F5-0C84-4E6B-98C4-6B63D194CCB1}"/>
                  </a:ext>
                </a:extLst>
              </p:cNvPr>
              <p:cNvSpPr txBox="1"/>
              <p:nvPr/>
            </p:nvSpPr>
            <p:spPr>
              <a:xfrm>
                <a:off x="3188676" y="4325781"/>
                <a:ext cx="787010" cy="8192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E3A97F5-0C84-4E6B-98C4-6B63D194CC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8676" y="4325781"/>
                <a:ext cx="787010" cy="819263"/>
              </a:xfrm>
              <a:prstGeom prst="rect">
                <a:avLst/>
              </a:prstGeom>
              <a:blipFill>
                <a:blip r:embed="rId5"/>
                <a:stretch>
                  <a:fillRect l="-7937" r="-7937" b="-1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>
            <a:extLst>
              <a:ext uri="{FF2B5EF4-FFF2-40B4-BE49-F238E27FC236}">
                <a16:creationId xmlns:a16="http://schemas.microsoft.com/office/drawing/2014/main" id="{51217D95-EA14-4E57-96BC-14FBAD64BD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78" y="2515476"/>
            <a:ext cx="1987196" cy="198719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2C5DB03-06D3-4C21-B2CD-C6F9B9A1B48E}"/>
              </a:ext>
            </a:extLst>
          </p:cNvPr>
          <p:cNvSpPr txBox="1"/>
          <p:nvPr/>
        </p:nvSpPr>
        <p:spPr>
          <a:xfrm>
            <a:off x="366278" y="1945316"/>
            <a:ext cx="1987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Gaussian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B84B179-CD18-4F87-8CA9-1654FB02DD35}"/>
              </a:ext>
            </a:extLst>
          </p:cNvPr>
          <p:cNvSpPr txBox="1"/>
          <p:nvPr/>
        </p:nvSpPr>
        <p:spPr>
          <a:xfrm>
            <a:off x="3918771" y="1224602"/>
            <a:ext cx="1987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1</a:t>
            </a:r>
            <a:r>
              <a:rPr lang="en-US" sz="2400" baseline="30000" dirty="0"/>
              <a:t>st</a:t>
            </a:r>
            <a:r>
              <a:rPr lang="en-US" sz="2400" dirty="0"/>
              <a:t> </a:t>
            </a:r>
            <a:r>
              <a:rPr lang="en-US" sz="2400" dirty="0" err="1"/>
              <a:t>Deriv</a:t>
            </a:r>
            <a:endParaRPr lang="en-US" sz="24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6460916-B8C1-4EE1-A511-72217FF0F821}"/>
              </a:ext>
            </a:extLst>
          </p:cNvPr>
          <p:cNvGrpSpPr/>
          <p:nvPr/>
        </p:nvGrpSpPr>
        <p:grpSpPr>
          <a:xfrm>
            <a:off x="5955325" y="1187638"/>
            <a:ext cx="2878264" cy="4520043"/>
            <a:chOff x="5955325" y="1972831"/>
            <a:chExt cx="2878264" cy="45200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4B5AC99-E526-4077-8D62-9CF1CA3E904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5591" y="4664074"/>
              <a:ext cx="1828800" cy="18288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3D397A13-D015-452A-A51C-23EF18C2163D}"/>
                    </a:ext>
                  </a:extLst>
                </p:cNvPr>
                <p:cNvSpPr txBox="1"/>
                <p:nvPr/>
              </p:nvSpPr>
              <p:spPr>
                <a:xfrm>
                  <a:off x="5955325" y="2881395"/>
                  <a:ext cx="975139" cy="93820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</m:e>
                              <m:sup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</m:e>
                              <m:sup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3D397A13-D015-452A-A51C-23EF18C2163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55325" y="2881395"/>
                  <a:ext cx="975139" cy="938206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CE5BC8B3-7A57-4D05-835F-9BAEE5368AAB}"/>
                    </a:ext>
                  </a:extLst>
                </p:cNvPr>
                <p:cNvSpPr txBox="1"/>
                <p:nvPr/>
              </p:nvSpPr>
              <p:spPr>
                <a:xfrm>
                  <a:off x="5955325" y="5042333"/>
                  <a:ext cx="970266" cy="86459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</m:e>
                              <m:sup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</m:e>
                              <m:sup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CE5BC8B3-7A57-4D05-835F-9BAEE5368AA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55325" y="5042333"/>
                  <a:ext cx="970266" cy="864596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4C0F5843-16F9-49FF-9A06-7213F2EB6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5591" y="2434496"/>
              <a:ext cx="1828800" cy="182880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911D5C5-CFDA-4536-A152-8C9D592A891F}"/>
                </a:ext>
              </a:extLst>
            </p:cNvPr>
            <p:cNvSpPr txBox="1"/>
            <p:nvPr/>
          </p:nvSpPr>
          <p:spPr>
            <a:xfrm>
              <a:off x="6846393" y="1972831"/>
              <a:ext cx="19871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2</a:t>
              </a:r>
              <a:r>
                <a:rPr lang="en-US" sz="2400" baseline="30000" dirty="0"/>
                <a:t>nd</a:t>
              </a:r>
              <a:r>
                <a:rPr lang="en-US" sz="2400" dirty="0"/>
                <a:t> </a:t>
              </a:r>
              <a:r>
                <a:rPr lang="en-US" sz="2400" dirty="0" err="1"/>
                <a:t>Deriv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899317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9A1E0-7102-C149-B896-E02E3A125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Last Time: Finding + Matching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D1BB5B-CE18-4440-B64D-6B5DEE1E80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</a:t>
            </a:r>
            <a:fld id="{AC1089D3-84F4-7045-A571-C61BEF9B13BC}" type="slidenum">
              <a:rPr lang="en-US" smtClean="0"/>
              <a:pPr/>
              <a:t>4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97AE879-CA28-FD42-9000-A2924367CF18}"/>
              </a:ext>
            </a:extLst>
          </p:cNvPr>
          <p:cNvGrpSpPr/>
          <p:nvPr/>
        </p:nvGrpSpPr>
        <p:grpSpPr>
          <a:xfrm>
            <a:off x="838200" y="1986916"/>
            <a:ext cx="7485063" cy="3359274"/>
            <a:chOff x="838200" y="2380560"/>
            <a:chExt cx="7485063" cy="3359274"/>
          </a:xfrm>
        </p:grpSpPr>
        <p:pic>
          <p:nvPicPr>
            <p:cNvPr id="6" name="Picture 5" descr="SIFT1">
              <a:extLst>
                <a:ext uri="{FF2B5EF4-FFF2-40B4-BE49-F238E27FC236}">
                  <a16:creationId xmlns:a16="http://schemas.microsoft.com/office/drawing/2014/main" id="{DA76CEB7-4AB1-0A4A-8500-F971A7D884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38200" y="2380560"/>
              <a:ext cx="3675063" cy="2663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6" descr="SIFT2">
              <a:extLst>
                <a:ext uri="{FF2B5EF4-FFF2-40B4-BE49-F238E27FC236}">
                  <a16:creationId xmlns:a16="http://schemas.microsoft.com/office/drawing/2014/main" id="{695083A7-CFB5-0449-994A-0FC6C63E9D9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48200" y="2380560"/>
              <a:ext cx="3675063" cy="2660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 Box 15">
              <a:extLst>
                <a:ext uri="{FF2B5EF4-FFF2-40B4-BE49-F238E27FC236}">
                  <a16:creationId xmlns:a16="http://schemas.microsoft.com/office/drawing/2014/main" id="{6B878C3C-8794-9B49-9C87-B9BDA8B33C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8200" y="5216614"/>
              <a:ext cx="7485063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2800" dirty="0"/>
                <a:t>1: find </a:t>
              </a:r>
              <a:r>
                <a:rPr lang="en-US" sz="2800" dirty="0" err="1"/>
                <a:t>corners+features</a:t>
              </a:r>
              <a:endParaRPr lang="en-US" sz="2800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4EC9AC3-3B3E-D249-B6DF-25B694C3791A}"/>
              </a:ext>
            </a:extLst>
          </p:cNvPr>
          <p:cNvGrpSpPr/>
          <p:nvPr/>
        </p:nvGrpSpPr>
        <p:grpSpPr>
          <a:xfrm>
            <a:off x="838201" y="2925218"/>
            <a:ext cx="7677150" cy="2915747"/>
            <a:chOff x="838201" y="3318862"/>
            <a:chExt cx="7677150" cy="2915747"/>
          </a:xfrm>
        </p:grpSpPr>
        <p:grpSp>
          <p:nvGrpSpPr>
            <p:cNvPr id="10" name="Group 18">
              <a:extLst>
                <a:ext uri="{FF2B5EF4-FFF2-40B4-BE49-F238E27FC236}">
                  <a16:creationId xmlns:a16="http://schemas.microsoft.com/office/drawing/2014/main" id="{A2BCFA9D-0C11-C244-A0C0-2B3B5955E83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68662" y="3318862"/>
              <a:ext cx="2759075" cy="1514475"/>
              <a:chOff x="2072" y="1924"/>
              <a:chExt cx="1738" cy="954"/>
            </a:xfrm>
          </p:grpSpPr>
          <p:sp>
            <p:nvSpPr>
              <p:cNvPr id="12" name="Line 8">
                <a:extLst>
                  <a:ext uri="{FF2B5EF4-FFF2-40B4-BE49-F238E27FC236}">
                    <a16:creationId xmlns:a16="http://schemas.microsoft.com/office/drawing/2014/main" id="{4C909B2B-9D86-D745-98DB-0EAD2A9558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72" y="1924"/>
                <a:ext cx="1200" cy="96"/>
              </a:xfrm>
              <a:prstGeom prst="line">
                <a:avLst/>
              </a:prstGeom>
              <a:noFill/>
              <a:ln w="76200">
                <a:solidFill>
                  <a:schemeClr val="accent2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Line 9">
                <a:extLst>
                  <a:ext uri="{FF2B5EF4-FFF2-40B4-BE49-F238E27FC236}">
                    <a16:creationId xmlns:a16="http://schemas.microsoft.com/office/drawing/2014/main" id="{14DCEE56-1C96-9340-A527-85B0898133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66" y="2094"/>
                <a:ext cx="1144" cy="9"/>
              </a:xfrm>
              <a:prstGeom prst="line">
                <a:avLst/>
              </a:prstGeom>
              <a:noFill/>
              <a:ln w="76200">
                <a:solidFill>
                  <a:schemeClr val="accent2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Line 10">
                <a:extLst>
                  <a:ext uri="{FF2B5EF4-FFF2-40B4-BE49-F238E27FC236}">
                    <a16:creationId xmlns:a16="http://schemas.microsoft.com/office/drawing/2014/main" id="{C9146045-B194-9245-B425-9B27F82939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46" y="2788"/>
                <a:ext cx="1070" cy="90"/>
              </a:xfrm>
              <a:prstGeom prst="line">
                <a:avLst/>
              </a:prstGeom>
              <a:noFill/>
              <a:ln w="76200">
                <a:solidFill>
                  <a:schemeClr val="accent2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id="{BD2BF6B7-31BE-EC4E-A5D9-BBB8EC8A2E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17" y="2415"/>
                <a:ext cx="1092" cy="30"/>
              </a:xfrm>
              <a:custGeom>
                <a:avLst/>
                <a:gdLst>
                  <a:gd name="T0" fmla="*/ 0 w 1092"/>
                  <a:gd name="T1" fmla="*/ 30 h 30"/>
                  <a:gd name="T2" fmla="*/ 1092 w 1092"/>
                  <a:gd name="T3" fmla="*/ 0 h 30"/>
                  <a:gd name="T4" fmla="*/ 0 60000 65536"/>
                  <a:gd name="T5" fmla="*/ 0 60000 65536"/>
                  <a:gd name="T6" fmla="*/ 0 w 1092"/>
                  <a:gd name="T7" fmla="*/ 0 h 30"/>
                  <a:gd name="T8" fmla="*/ 1092 w 1092"/>
                  <a:gd name="T9" fmla="*/ 30 h 3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092" h="30">
                    <a:moveTo>
                      <a:pt x="0" y="30"/>
                    </a:moveTo>
                    <a:lnTo>
                      <a:pt x="1092" y="0"/>
                    </a:lnTo>
                  </a:path>
                </a:pathLst>
              </a:custGeom>
              <a:noFill/>
              <a:ln w="76200">
                <a:solidFill>
                  <a:schemeClr val="accent2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Line 12">
                <a:extLst>
                  <a:ext uri="{FF2B5EF4-FFF2-40B4-BE49-F238E27FC236}">
                    <a16:creationId xmlns:a16="http://schemas.microsoft.com/office/drawing/2014/main" id="{38DDDC35-A035-C14D-BA75-723E1C5E9D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70" y="2236"/>
                <a:ext cx="1150" cy="82"/>
              </a:xfrm>
              <a:prstGeom prst="line">
                <a:avLst/>
              </a:prstGeom>
              <a:noFill/>
              <a:ln w="76200">
                <a:solidFill>
                  <a:schemeClr val="accent2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Freeform 17">
                <a:extLst>
                  <a:ext uri="{FF2B5EF4-FFF2-40B4-BE49-F238E27FC236}">
                    <a16:creationId xmlns:a16="http://schemas.microsoft.com/office/drawing/2014/main" id="{8F827D61-3A09-8545-A3C7-9CCABAFF26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617"/>
                <a:ext cx="1017" cy="65"/>
              </a:xfrm>
              <a:custGeom>
                <a:avLst/>
                <a:gdLst>
                  <a:gd name="T0" fmla="*/ 0 w 1017"/>
                  <a:gd name="T1" fmla="*/ 65 h 65"/>
                  <a:gd name="T2" fmla="*/ 1017 w 1017"/>
                  <a:gd name="T3" fmla="*/ 0 h 65"/>
                  <a:gd name="T4" fmla="*/ 0 60000 65536"/>
                  <a:gd name="T5" fmla="*/ 0 60000 65536"/>
                  <a:gd name="T6" fmla="*/ 0 w 1017"/>
                  <a:gd name="T7" fmla="*/ 0 h 65"/>
                  <a:gd name="T8" fmla="*/ 1017 w 1017"/>
                  <a:gd name="T9" fmla="*/ 65 h 6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017" h="65">
                    <a:moveTo>
                      <a:pt x="0" y="65"/>
                    </a:moveTo>
                    <a:lnTo>
                      <a:pt x="1017" y="0"/>
                    </a:lnTo>
                  </a:path>
                </a:pathLst>
              </a:custGeom>
              <a:noFill/>
              <a:ln w="76200">
                <a:solidFill>
                  <a:schemeClr val="accent2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" name="Text Box 15">
              <a:extLst>
                <a:ext uri="{FF2B5EF4-FFF2-40B4-BE49-F238E27FC236}">
                  <a16:creationId xmlns:a16="http://schemas.microsoft.com/office/drawing/2014/main" id="{A7E75DE5-55A5-FD41-B1E6-542C04ADA2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8201" y="5711389"/>
              <a:ext cx="767715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2800" dirty="0"/>
                <a:t>2: match based on local image data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B6AF3476-7D9A-8542-9441-B82A5CA9DD93}"/>
              </a:ext>
            </a:extLst>
          </p:cNvPr>
          <p:cNvSpPr txBox="1"/>
          <p:nvPr/>
        </p:nvSpPr>
        <p:spPr>
          <a:xfrm>
            <a:off x="357404" y="6171123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r>
              <a:rPr lang="en-US" sz="1200" dirty="0"/>
              <a:t>, original figure: M. Brown, D. Lowe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F898648-075A-8E44-9803-FCDC1639FF47}"/>
              </a:ext>
            </a:extLst>
          </p:cNvPr>
          <p:cNvSpPr txBox="1"/>
          <p:nvPr/>
        </p:nvSpPr>
        <p:spPr>
          <a:xfrm>
            <a:off x="454343" y="1418378"/>
            <a:ext cx="8235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Finding and Matching</a:t>
            </a:r>
          </a:p>
        </p:txBody>
      </p:sp>
    </p:spTree>
    <p:extLst>
      <p:ext uri="{BB962C8B-B14F-4D97-AF65-F5344CB8AC3E}">
        <p14:creationId xmlns:p14="http://schemas.microsoft.com/office/powerpoint/2010/main" val="27634034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8DEDC-22F3-4D44-ABE1-90BD53799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Laplace of Gaussian (2D)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A4957D-8175-664F-88D6-A76A76B1CE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</a:t>
            </a:r>
            <a:fld id="{AC1089D3-84F4-7045-A571-C61BEF9B13BC}" type="slidenum">
              <a:rPr lang="en-US" smtClean="0"/>
              <a:pPr/>
              <a:t>40</a:t>
            </a:fld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409DB98-E8A2-EE40-9204-258191D77CA4}"/>
              </a:ext>
            </a:extLst>
          </p:cNvPr>
          <p:cNvGrpSpPr/>
          <p:nvPr/>
        </p:nvGrpSpPr>
        <p:grpSpPr>
          <a:xfrm>
            <a:off x="722313" y="1602642"/>
            <a:ext cx="2799066" cy="4058378"/>
            <a:chOff x="722313" y="2020085"/>
            <a:chExt cx="2799066" cy="405837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079549B-D0F8-2049-9927-0E09ED471F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2579" y="2020085"/>
              <a:ext cx="1828800" cy="18288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5B17A64-1C33-1A40-91C3-8387408EDD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2579" y="4249663"/>
              <a:ext cx="1828800" cy="18288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AFE0BFB3-4452-DB41-9F9C-F79DC0851C33}"/>
                    </a:ext>
                  </a:extLst>
                </p:cNvPr>
                <p:cNvSpPr txBox="1"/>
                <p:nvPr/>
              </p:nvSpPr>
              <p:spPr>
                <a:xfrm>
                  <a:off x="722313" y="2466984"/>
                  <a:ext cx="975139" cy="93820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</m:e>
                              <m:sup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</m:e>
                              <m:sup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9E0C9064-362C-4EFC-A131-D1B2E79648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2313" y="2466984"/>
                  <a:ext cx="975139" cy="938206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BDD56B37-8A23-704C-91DF-32A46AF82E67}"/>
                    </a:ext>
                  </a:extLst>
                </p:cNvPr>
                <p:cNvSpPr txBox="1"/>
                <p:nvPr/>
              </p:nvSpPr>
              <p:spPr>
                <a:xfrm>
                  <a:off x="722313" y="4627922"/>
                  <a:ext cx="970266" cy="86459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</m:e>
                              <m:sup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</m:e>
                              <m:sup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3654C9BC-012D-4F7D-BAF3-AAB91EF3C65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2313" y="4627922"/>
                  <a:ext cx="970266" cy="864596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6C2DDC3-95C6-D744-BBBD-5999831F3651}"/>
              </a:ext>
            </a:extLst>
          </p:cNvPr>
          <p:cNvGrpSpPr/>
          <p:nvPr/>
        </p:nvGrpSpPr>
        <p:grpSpPr>
          <a:xfrm>
            <a:off x="3521379" y="1273246"/>
            <a:ext cx="4384898" cy="3728408"/>
            <a:chOff x="3521379" y="1690689"/>
            <a:chExt cx="4384898" cy="372840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0AE4F61B-88AF-504F-AF21-6FC997982BA9}"/>
                    </a:ext>
                  </a:extLst>
                </p:cNvPr>
                <p:cNvSpPr txBox="1"/>
                <p:nvPr/>
              </p:nvSpPr>
              <p:spPr>
                <a:xfrm>
                  <a:off x="5310566" y="1690689"/>
                  <a:ext cx="2595711" cy="107228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</m:e>
                              <m:sup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</m:e>
                              <m:sup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den>
                        </m:f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</m:e>
                              <m:sup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</m:e>
                              <m:sup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den>
                        </m:f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1DBC9278-7F10-4433-86E2-6B9C8983B2E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10566" y="1690689"/>
                  <a:ext cx="2595711" cy="107228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D745B96-B839-124A-B7E3-4196BE0317C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6168" y="3014589"/>
              <a:ext cx="2404508" cy="2404508"/>
            </a:xfrm>
            <a:prstGeom prst="rect">
              <a:avLst/>
            </a:prstGeom>
          </p:spPr>
        </p:pic>
        <p:cxnSp>
          <p:nvCxnSpPr>
            <p:cNvPr id="12" name="Connector: Curved 12">
              <a:extLst>
                <a:ext uri="{FF2B5EF4-FFF2-40B4-BE49-F238E27FC236}">
                  <a16:creationId xmlns:a16="http://schemas.microsoft.com/office/drawing/2014/main" id="{115FF7A4-B20F-C840-9149-A92C376D91CF}"/>
                </a:ext>
              </a:extLst>
            </p:cNvPr>
            <p:cNvCxnSpPr>
              <a:stCxn id="5" idx="3"/>
              <a:endCxn id="11" idx="1"/>
            </p:cNvCxnSpPr>
            <p:nvPr/>
          </p:nvCxnSpPr>
          <p:spPr>
            <a:xfrm>
              <a:off x="3521379" y="2914607"/>
              <a:ext cx="1884789" cy="1302236"/>
            </a:xfrm>
            <a:prstGeom prst="curvedConnector3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or: Curved 13">
              <a:extLst>
                <a:ext uri="{FF2B5EF4-FFF2-40B4-BE49-F238E27FC236}">
                  <a16:creationId xmlns:a16="http://schemas.microsoft.com/office/drawing/2014/main" id="{E8A45CBA-3F86-BE45-95BA-963378DB552D}"/>
                </a:ext>
              </a:extLst>
            </p:cNvPr>
            <p:cNvCxnSpPr>
              <a:cxnSpLocks/>
              <a:stCxn id="6" idx="3"/>
              <a:endCxn id="11" idx="1"/>
            </p:cNvCxnSpPr>
            <p:nvPr/>
          </p:nvCxnSpPr>
          <p:spPr>
            <a:xfrm flipV="1">
              <a:off x="3521379" y="4216843"/>
              <a:ext cx="1884789" cy="927342"/>
            </a:xfrm>
            <a:prstGeom prst="curvedConnector3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9305130-2A4D-D84D-B410-6E7576DB07DC}"/>
                </a:ext>
              </a:extLst>
            </p:cNvPr>
            <p:cNvSpPr txBox="1"/>
            <p:nvPr/>
          </p:nvSpPr>
          <p:spPr>
            <a:xfrm>
              <a:off x="4327691" y="3848885"/>
              <a:ext cx="791883" cy="5847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+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B4A8847-1831-D647-8814-4621B9CD6654}"/>
              </a:ext>
            </a:extLst>
          </p:cNvPr>
          <p:cNvGrpSpPr/>
          <p:nvPr/>
        </p:nvGrpSpPr>
        <p:grpSpPr>
          <a:xfrm>
            <a:off x="189870" y="5714982"/>
            <a:ext cx="8764260" cy="627992"/>
            <a:chOff x="189870" y="6132425"/>
            <a:chExt cx="8764260" cy="627992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7C257C2-91C2-2E4F-896A-4703A195E5FC}"/>
                </a:ext>
              </a:extLst>
            </p:cNvPr>
            <p:cNvSpPr txBox="1"/>
            <p:nvPr/>
          </p:nvSpPr>
          <p:spPr>
            <a:xfrm>
              <a:off x="189870" y="6340741"/>
              <a:ext cx="876426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Slight detail: for technical reasons, you need to scale the Laplacian. 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284B1B85-752C-4047-8DFB-13D8E8C20785}"/>
                    </a:ext>
                  </a:extLst>
                </p:cNvPr>
                <p:cNvSpPr txBox="1"/>
                <p:nvPr/>
              </p:nvSpPr>
              <p:spPr>
                <a:xfrm>
                  <a:off x="5175593" y="6132425"/>
                  <a:ext cx="2865656" cy="62799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𝑛𝑜𝑟𝑚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den>
                            </m:f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82A0DDA2-0F18-4A0E-8AE6-5C057D17345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75593" y="6132425"/>
                  <a:ext cx="2865656" cy="62799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974396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613C1-95B4-6248-896D-523797333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Edge Detection with Laplacian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5123418-E4DF-6B4D-B8EA-4279DA5690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</a:t>
            </a:r>
            <a:fld id="{AC1089D3-84F4-7045-A571-C61BEF9B13BC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166724-D378-1B47-A27D-13462C9B94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5352"/>
          <a:stretch/>
        </p:blipFill>
        <p:spPr>
          <a:xfrm>
            <a:off x="1418111" y="1260485"/>
            <a:ext cx="5776285" cy="162296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2C5388F-F71E-2E42-A581-9B57CF84E9E1}"/>
                  </a:ext>
                </a:extLst>
              </p:cNvPr>
              <p:cNvSpPr txBox="1"/>
              <p:nvPr/>
            </p:nvSpPr>
            <p:spPr>
              <a:xfrm>
                <a:off x="601447" y="1856523"/>
                <a:ext cx="242309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2C5388F-F71E-2E42-A581-9B57CF84E9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447" y="1856523"/>
                <a:ext cx="242309" cy="338554"/>
              </a:xfrm>
              <a:prstGeom prst="rect">
                <a:avLst/>
              </a:prstGeom>
              <a:blipFill>
                <a:blip r:embed="rId3"/>
                <a:stretch>
                  <a:fillRect l="-30000" r="-30000" b="-32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 Box 9">
            <a:extLst>
              <a:ext uri="{FF2B5EF4-FFF2-40B4-BE49-F238E27FC236}">
                <a16:creationId xmlns:a16="http://schemas.microsoft.com/office/drawing/2014/main" id="{FFC063FD-CF71-864D-A572-9C0A811313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53851" y="1841135"/>
            <a:ext cx="90441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dirty="0"/>
              <a:t>Edge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DC8DC14-E0D8-5644-A0F2-B6DF4081ADC6}"/>
              </a:ext>
            </a:extLst>
          </p:cNvPr>
          <p:cNvGrpSpPr/>
          <p:nvPr/>
        </p:nvGrpSpPr>
        <p:grpSpPr>
          <a:xfrm>
            <a:off x="341183" y="2883451"/>
            <a:ext cx="8712411" cy="1522772"/>
            <a:chOff x="341183" y="3430104"/>
            <a:chExt cx="8712411" cy="152277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B93C4CB-86C0-A347-B0E2-164C7905E8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34648" b="32842"/>
            <a:stretch/>
          </p:blipFill>
          <p:spPr>
            <a:xfrm>
              <a:off x="1418111" y="3430104"/>
              <a:ext cx="5776285" cy="152277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6470AA71-CF4A-4645-B5F6-87BD2FE0B534}"/>
                    </a:ext>
                  </a:extLst>
                </p:cNvPr>
                <p:cNvSpPr txBox="1"/>
                <p:nvPr/>
              </p:nvSpPr>
              <p:spPr>
                <a:xfrm>
                  <a:off x="341183" y="3759192"/>
                  <a:ext cx="762837" cy="6793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2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</m:e>
                              <m:sup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</m:e>
                              <m:sup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den>
                        </m:f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oMath>
                    </m:oMathPara>
                  </a14:m>
                  <a:endParaRPr lang="en-US" sz="2200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BAE80D0A-11B2-49CB-A011-57FF3C31812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1183" y="3759192"/>
                  <a:ext cx="762837" cy="67935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Text Box 10">
              <a:extLst>
                <a:ext uri="{FF2B5EF4-FFF2-40B4-BE49-F238E27FC236}">
                  <a16:creationId xmlns:a16="http://schemas.microsoft.com/office/drawing/2014/main" id="{8F6E773A-C33E-CB41-BB4E-C6529CEB95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58523" y="3775992"/>
              <a:ext cx="1895071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/>
                <a:t>Laplacian </a:t>
              </a:r>
            </a:p>
            <a:p>
              <a:pPr algn="ctr"/>
              <a:r>
                <a:rPr lang="en-US" sz="2400" dirty="0"/>
                <a:t>Of Gaussian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A437CAB-2AEC-DB42-B1D7-BEE73E78B424}"/>
              </a:ext>
            </a:extLst>
          </p:cNvPr>
          <p:cNvGrpSpPr/>
          <p:nvPr/>
        </p:nvGrpSpPr>
        <p:grpSpPr>
          <a:xfrm>
            <a:off x="128464" y="4406223"/>
            <a:ext cx="9011692" cy="1538367"/>
            <a:chOff x="128464" y="4952876"/>
            <a:chExt cx="9011692" cy="153836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ECBA413-A342-C14B-8626-AD82E10A93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67158"/>
            <a:stretch/>
          </p:blipFill>
          <p:spPr>
            <a:xfrm>
              <a:off x="1418111" y="4952876"/>
              <a:ext cx="5776285" cy="153836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78B77AC7-04D6-BA42-801A-ED8FB34F53E1}"/>
                    </a:ext>
                  </a:extLst>
                </p:cNvPr>
                <p:cNvSpPr txBox="1"/>
                <p:nvPr/>
              </p:nvSpPr>
              <p:spPr>
                <a:xfrm>
                  <a:off x="128464" y="5351476"/>
                  <a:ext cx="1188274" cy="6793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  <m:f>
                          <m:fPr>
                            <m:ctrlPr>
                              <a:rPr lang="en-US" sz="22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</m:e>
                              <m:sup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</m:e>
                              <m:sup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den>
                        </m:f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oMath>
                    </m:oMathPara>
                  </a14:m>
                  <a:endParaRPr lang="en-US" sz="2200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B8399777-8B4F-439A-80DC-CCFEBF387A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8464" y="5351476"/>
                  <a:ext cx="1188274" cy="67935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Text Box 11">
              <a:extLst>
                <a:ext uri="{FF2B5EF4-FFF2-40B4-BE49-F238E27FC236}">
                  <a16:creationId xmlns:a16="http://schemas.microsoft.com/office/drawing/2014/main" id="{15FEA990-83AF-EB42-B9F2-0787D0CF11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71961" y="5306561"/>
              <a:ext cx="2068195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/>
                <a:t>Edge = </a:t>
              </a:r>
            </a:p>
            <a:p>
              <a:pPr algn="ctr"/>
              <a:r>
                <a:rPr lang="en-US" sz="2400" dirty="0"/>
                <a:t>Zero-crossing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236915E-56F6-574A-A3F4-04EEC41922FC}"/>
              </a:ext>
            </a:extLst>
          </p:cNvPr>
          <p:cNvSpPr txBox="1"/>
          <p:nvPr/>
        </p:nvSpPr>
        <p:spPr>
          <a:xfrm>
            <a:off x="357404" y="5882886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Figure credit: S. Seitz</a:t>
            </a:r>
          </a:p>
        </p:txBody>
      </p:sp>
    </p:spTree>
    <p:extLst>
      <p:ext uri="{BB962C8B-B14F-4D97-AF65-F5344CB8AC3E}">
        <p14:creationId xmlns:p14="http://schemas.microsoft.com/office/powerpoint/2010/main" val="1586436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D257E-54EA-7D4D-9A95-D527B0A59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Blob Detection with Laplacian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ADC7CD-58BC-384D-ACAD-0F7072BBB7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</a:t>
            </a:r>
            <a:fld id="{AC1089D3-84F4-7045-A571-C61BEF9B13BC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4" name="Picture 14" descr="ripples copy">
            <a:extLst>
              <a:ext uri="{FF2B5EF4-FFF2-40B4-BE49-F238E27FC236}">
                <a16:creationId xmlns:a16="http://schemas.microsoft.com/office/drawing/2014/main" id="{48CEE4E6-A125-B749-9918-25C803942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338" y="3162538"/>
            <a:ext cx="9077325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F6885D2-BF3A-8A48-8E3F-9DED00AB16D1}"/>
              </a:ext>
            </a:extLst>
          </p:cNvPr>
          <p:cNvSpPr txBox="1"/>
          <p:nvPr/>
        </p:nvSpPr>
        <p:spPr>
          <a:xfrm>
            <a:off x="357404" y="6171125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Figure credit: S.  </a:t>
            </a:r>
            <a:r>
              <a:rPr lang="en-US" sz="1200" dirty="0" err="1"/>
              <a:t>Lazebnik</a:t>
            </a:r>
            <a:endParaRPr lang="en-US" sz="1200" dirty="0"/>
          </a:p>
        </p:txBody>
      </p:sp>
      <p:sp>
        <p:nvSpPr>
          <p:cNvPr id="6" name="Text Box 11">
            <a:extLst>
              <a:ext uri="{FF2B5EF4-FFF2-40B4-BE49-F238E27FC236}">
                <a16:creationId xmlns:a16="http://schemas.microsoft.com/office/drawing/2014/main" id="{3A71103D-B33D-5A41-8A23-C234CDE1BC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8951" y="5965956"/>
            <a:ext cx="186140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maximum</a:t>
            </a:r>
          </a:p>
        </p:txBody>
      </p:sp>
      <p:sp>
        <p:nvSpPr>
          <p:cNvPr id="7" name="Line 12">
            <a:extLst>
              <a:ext uri="{FF2B5EF4-FFF2-40B4-BE49-F238E27FC236}">
                <a16:creationId xmlns:a16="http://schemas.microsoft.com/office/drawing/2014/main" id="{498612EF-0C8B-4441-BF01-ADD8690E3C0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09655" y="5477113"/>
            <a:ext cx="0" cy="535771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99097D-6B40-8D40-A634-2762D1BA221E}"/>
              </a:ext>
            </a:extLst>
          </p:cNvPr>
          <p:cNvSpPr txBox="1"/>
          <p:nvPr/>
        </p:nvSpPr>
        <p:spPr>
          <a:xfrm>
            <a:off x="1572143" y="901171"/>
            <a:ext cx="599971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Edge: zero-crossing</a:t>
            </a:r>
          </a:p>
          <a:p>
            <a:pPr algn="ctr"/>
            <a:r>
              <a:rPr lang="en-US" sz="2800" dirty="0"/>
              <a:t>Blob = Two edges in opposite directions</a:t>
            </a:r>
            <a:br>
              <a:rPr lang="en-US" sz="2800" dirty="0"/>
            </a:br>
            <a:endParaRPr lang="en-US" sz="2800" dirty="0"/>
          </a:p>
          <a:p>
            <a:pPr algn="ctr"/>
            <a:r>
              <a:rPr lang="en-US" sz="2800" dirty="0"/>
              <a:t>When blob is just the right size, Laplacian gives a large absolute value</a:t>
            </a:r>
          </a:p>
        </p:txBody>
      </p:sp>
    </p:spTree>
    <p:extLst>
      <p:ext uri="{BB962C8B-B14F-4D97-AF65-F5344CB8AC3E}">
        <p14:creationId xmlns:p14="http://schemas.microsoft.com/office/powerpoint/2010/main" val="31634141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617E5-0976-3F4B-B522-B084C6C3F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Scale Selection with Laplacian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812BA51-FC16-0348-A3CB-DD54AC52FD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</a:t>
            </a:r>
            <a:fld id="{AC1089D3-84F4-7045-A571-C61BEF9B13BC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AB863C-5E2F-6F4F-AE09-96E1EFC843D1}"/>
              </a:ext>
            </a:extLst>
          </p:cNvPr>
          <p:cNvSpPr txBox="1"/>
          <p:nvPr/>
        </p:nvSpPr>
        <p:spPr>
          <a:xfrm>
            <a:off x="1" y="1473990"/>
            <a:ext cx="91439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Given binary circle and Laplacian filter of scale </a:t>
            </a:r>
            <a:r>
              <a:rPr lang="el-GR" sz="2800" dirty="0"/>
              <a:t>σ</a:t>
            </a:r>
            <a:r>
              <a:rPr lang="en-US" sz="2800" dirty="0"/>
              <a:t>, we can compute the response as a function of the scale.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72E202D-3787-514F-9876-CADCF85A17D9}"/>
              </a:ext>
            </a:extLst>
          </p:cNvPr>
          <p:cNvCxnSpPr>
            <a:cxnSpLocks/>
          </p:cNvCxnSpPr>
          <p:nvPr/>
        </p:nvCxnSpPr>
        <p:spPr>
          <a:xfrm>
            <a:off x="2330244" y="5745143"/>
            <a:ext cx="631231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E243B312-F0D7-0A40-9167-7BC61B84D5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96" y="3574523"/>
            <a:ext cx="1828800" cy="18288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8FF6352-9DF5-E142-B378-53382A869DFF}"/>
              </a:ext>
            </a:extLst>
          </p:cNvPr>
          <p:cNvGrpSpPr/>
          <p:nvPr/>
        </p:nvGrpSpPr>
        <p:grpSpPr>
          <a:xfrm>
            <a:off x="2330244" y="2619537"/>
            <a:ext cx="1828800" cy="2783787"/>
            <a:chOff x="2330244" y="2887892"/>
            <a:chExt cx="1828800" cy="278378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F8C8463-E6D2-044A-A2DC-CF77CB82B3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0244" y="3842879"/>
              <a:ext cx="1828800" cy="1828800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7E92CEF6-7DDE-3B4F-B76A-01C45B363692}"/>
                    </a:ext>
                  </a:extLst>
                </p:cNvPr>
                <p:cNvSpPr txBox="1"/>
                <p:nvPr/>
              </p:nvSpPr>
              <p:spPr>
                <a:xfrm>
                  <a:off x="2681606" y="2887892"/>
                  <a:ext cx="1126077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=2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3B186C71-0274-44F4-B0A3-CDE0DC2ACB0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81606" y="2887892"/>
                  <a:ext cx="1126077" cy="49244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403EDBC-2A1B-6B47-A5E5-DC501DBB7887}"/>
                </a:ext>
              </a:extLst>
            </p:cNvPr>
            <p:cNvSpPr txBox="1"/>
            <p:nvPr/>
          </p:nvSpPr>
          <p:spPr>
            <a:xfrm>
              <a:off x="2622430" y="3383752"/>
              <a:ext cx="12444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R: 0.02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157D8FE-88F4-9A47-8E6F-60C30547535D}"/>
              </a:ext>
            </a:extLst>
          </p:cNvPr>
          <p:cNvGrpSpPr/>
          <p:nvPr/>
        </p:nvGrpSpPr>
        <p:grpSpPr>
          <a:xfrm>
            <a:off x="4571999" y="2619537"/>
            <a:ext cx="1828800" cy="2783786"/>
            <a:chOff x="4571999" y="2887892"/>
            <a:chExt cx="1828800" cy="278378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A367DD7-1DE8-4441-A36C-157DACE695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1999" y="3842878"/>
              <a:ext cx="1828800" cy="1828800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F290DA9A-FF99-A044-B2EE-A00BF4E50732}"/>
                    </a:ext>
                  </a:extLst>
                </p:cNvPr>
                <p:cNvSpPr txBox="1"/>
                <p:nvPr/>
              </p:nvSpPr>
              <p:spPr>
                <a:xfrm>
                  <a:off x="4923361" y="2887892"/>
                  <a:ext cx="1126077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=6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98EDC57E-C0D7-4120-B1A5-A538445FC51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23361" y="2887892"/>
                  <a:ext cx="1126077" cy="49244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6FFA2EB-5F87-7440-BAAD-89F98AE83D1C}"/>
                </a:ext>
              </a:extLst>
            </p:cNvPr>
            <p:cNvSpPr txBox="1"/>
            <p:nvPr/>
          </p:nvSpPr>
          <p:spPr>
            <a:xfrm>
              <a:off x="4972172" y="3383752"/>
              <a:ext cx="10284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R: 2.9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EDABC9D-D442-804E-B84B-AC896FD26D77}"/>
              </a:ext>
            </a:extLst>
          </p:cNvPr>
          <p:cNvGrpSpPr/>
          <p:nvPr/>
        </p:nvGrpSpPr>
        <p:grpSpPr>
          <a:xfrm>
            <a:off x="6813754" y="2619537"/>
            <a:ext cx="1828800" cy="2750678"/>
            <a:chOff x="6813754" y="2887892"/>
            <a:chExt cx="1828800" cy="275067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5DF1E99-39E0-604C-A661-5351991928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3754" y="3809770"/>
              <a:ext cx="1828800" cy="1828800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CE90259B-AD9D-C549-A690-511BB7538556}"/>
                    </a:ext>
                  </a:extLst>
                </p:cNvPr>
                <p:cNvSpPr txBox="1"/>
                <p:nvPr/>
              </p:nvSpPr>
              <p:spPr>
                <a:xfrm>
                  <a:off x="7051302" y="2887892"/>
                  <a:ext cx="1353704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=10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DBE1F487-9576-45CB-B4F2-F68C55C42B7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51302" y="2887892"/>
                  <a:ext cx="1353704" cy="49244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E4D821A-04C7-5245-8091-ED7144A93757}"/>
                </a:ext>
              </a:extLst>
            </p:cNvPr>
            <p:cNvSpPr txBox="1"/>
            <p:nvPr/>
          </p:nvSpPr>
          <p:spPr>
            <a:xfrm>
              <a:off x="7105940" y="3383752"/>
              <a:ext cx="12444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R: 1.8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FE96712E-E905-224E-B2D8-815158944AAF}"/>
              </a:ext>
            </a:extLst>
          </p:cNvPr>
          <p:cNvSpPr txBox="1"/>
          <p:nvPr/>
        </p:nvSpPr>
        <p:spPr>
          <a:xfrm>
            <a:off x="263897" y="3115397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Radius: 8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6F1B9B9-A82B-E047-AC77-7AA49579109F}"/>
                  </a:ext>
                </a:extLst>
              </p:cNvPr>
              <p:cNvSpPr txBox="1"/>
              <p:nvPr/>
            </p:nvSpPr>
            <p:spPr>
              <a:xfrm>
                <a:off x="586376" y="2668202"/>
                <a:ext cx="119263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Image</m:t>
                      </m:r>
                    </m:oMath>
                  </m:oMathPara>
                </a14:m>
                <a:endParaRPr lang="en-US" sz="3200" dirty="0">
                  <a:latin typeface="+mj-lt"/>
                </a:endParaRPr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6F1B9B9-A82B-E047-AC77-7AA4957910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376" y="2668202"/>
                <a:ext cx="1192634" cy="492443"/>
              </a:xfrm>
              <a:prstGeom prst="rect">
                <a:avLst/>
              </a:prstGeom>
              <a:blipFill>
                <a:blip r:embed="rId9"/>
                <a:stretch>
                  <a:fillRect l="-9474" r="-9474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7533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5247F-4645-D644-A3AC-6707BBC81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Characteristic Scale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75338F-8201-C449-A1F8-4B51519FF2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</a:t>
            </a:r>
            <a:fld id="{AC1089D3-84F4-7045-A571-C61BEF9B13BC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EE9FA9-C110-8541-968B-176C4A9238D6}"/>
              </a:ext>
            </a:extLst>
          </p:cNvPr>
          <p:cNvSpPr txBox="1"/>
          <p:nvPr/>
        </p:nvSpPr>
        <p:spPr>
          <a:xfrm>
            <a:off x="1" y="1090034"/>
            <a:ext cx="91439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Characteristic scale of a blob is the scale</a:t>
            </a:r>
          </a:p>
          <a:p>
            <a:pPr algn="ctr"/>
            <a:r>
              <a:rPr lang="en-US" sz="2800" dirty="0"/>
              <a:t> that produces the maximum response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1C1E35D-5425-B64D-86D2-5AC2DCC472E3}"/>
              </a:ext>
            </a:extLst>
          </p:cNvPr>
          <p:cNvGrpSpPr/>
          <p:nvPr/>
        </p:nvGrpSpPr>
        <p:grpSpPr>
          <a:xfrm>
            <a:off x="1905000" y="2184764"/>
            <a:ext cx="5486401" cy="3198387"/>
            <a:chOff x="1905000" y="2592268"/>
            <a:chExt cx="5486401" cy="3198387"/>
          </a:xfrm>
        </p:grpSpPr>
        <p:pic>
          <p:nvPicPr>
            <p:cNvPr id="6" name="Picture 15" descr="scale_selection">
              <a:extLst>
                <a:ext uri="{FF2B5EF4-FFF2-40B4-BE49-F238E27FC236}">
                  <a16:creationId xmlns:a16="http://schemas.microsoft.com/office/drawing/2014/main" id="{615DBC2C-871E-7243-B44D-56C90E0987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905000" y="3022056"/>
              <a:ext cx="5486401" cy="27685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Oval 8">
              <a:extLst>
                <a:ext uri="{FF2B5EF4-FFF2-40B4-BE49-F238E27FC236}">
                  <a16:creationId xmlns:a16="http://schemas.microsoft.com/office/drawing/2014/main" id="{EC8C0C83-FBA0-1641-98D4-715DB41CB2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5042" y="3856816"/>
              <a:ext cx="867697" cy="842136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98714E7-D81F-7340-BAC2-BF451ADBDF37}"/>
                </a:ext>
              </a:extLst>
            </p:cNvPr>
            <p:cNvSpPr txBox="1"/>
            <p:nvPr/>
          </p:nvSpPr>
          <p:spPr>
            <a:xfrm>
              <a:off x="1926380" y="2592268"/>
              <a:ext cx="2521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Image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96C475C-CD4E-F247-B2BA-BB6DD61460B9}"/>
                </a:ext>
              </a:extLst>
            </p:cNvPr>
            <p:cNvSpPr txBox="1"/>
            <p:nvPr/>
          </p:nvSpPr>
          <p:spPr>
            <a:xfrm>
              <a:off x="4696133" y="2592268"/>
              <a:ext cx="26952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Abs. Response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16EF976-BAD8-7140-BE89-31DE08B64561}"/>
              </a:ext>
            </a:extLst>
          </p:cNvPr>
          <p:cNvSpPr txBox="1"/>
          <p:nvPr/>
        </p:nvSpPr>
        <p:spPr>
          <a:xfrm>
            <a:off x="2664308" y="5767966"/>
            <a:ext cx="4063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r>
              <a:rPr lang="en-US" sz="1200" dirty="0"/>
              <a:t>. For more, see: T. </a:t>
            </a:r>
            <a:r>
              <a:rPr lang="en-US" sz="1200" dirty="0" err="1"/>
              <a:t>Lindeberg</a:t>
            </a:r>
            <a:r>
              <a:rPr lang="en-US" sz="1200" dirty="0"/>
              <a:t> (1998). </a:t>
            </a:r>
            <a:r>
              <a:rPr lang="en-US" sz="1200" dirty="0">
                <a:hlinkClick r:id="rId3" tooltip="http://www.nada.kth.se/cvap/abstracts/cvap198.html"/>
              </a:rPr>
              <a:t>"Feature detection with automatic scale selection."</a:t>
            </a:r>
            <a:r>
              <a:rPr lang="en-US" sz="1200" dirty="0"/>
              <a:t> </a:t>
            </a:r>
            <a:r>
              <a:rPr lang="en-US" sz="1200" i="1" dirty="0"/>
              <a:t>International Journal of Computer Vision</a:t>
            </a:r>
            <a:r>
              <a:rPr lang="en-US" sz="1200" dirty="0"/>
              <a:t> </a:t>
            </a:r>
            <a:r>
              <a:rPr lang="en-US" sz="1200" b="1" dirty="0"/>
              <a:t>30</a:t>
            </a:r>
            <a:r>
              <a:rPr lang="en-US" sz="1200" dirty="0"/>
              <a:t> (2): pp 77--116. </a:t>
            </a:r>
          </a:p>
        </p:txBody>
      </p:sp>
    </p:spTree>
    <p:extLst>
      <p:ext uri="{BB962C8B-B14F-4D97-AF65-F5344CB8AC3E}">
        <p14:creationId xmlns:p14="http://schemas.microsoft.com/office/powerpoint/2010/main" val="17749021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E7C93-80FD-D34B-BD05-9B4284C47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Blob Detection in Scale Space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D59A78-A3C8-6042-9FDB-E2C5E95AC2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</a:t>
            </a:r>
            <a:fld id="{AC1089D3-84F4-7045-A571-C61BEF9B13BC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5274718-D2FB-A444-9D5C-6F1401BDA2B7}"/>
              </a:ext>
            </a:extLst>
          </p:cNvPr>
          <p:cNvSpPr txBox="1">
            <a:spLocks noChangeArrowheads="1"/>
          </p:cNvSpPr>
          <p:nvPr/>
        </p:nvSpPr>
        <p:spPr>
          <a:xfrm>
            <a:off x="628650" y="1527455"/>
            <a:ext cx="78867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3400" indent="-533400">
              <a:buFontTx/>
              <a:buAutoNum type="arabicPeriod"/>
            </a:pPr>
            <a:r>
              <a:rPr lang="en-US"/>
              <a:t>Convolve image with scale-normalized Laplacian at several scales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FABA45-B2B0-3144-A48D-EE9A23950688}"/>
              </a:ext>
            </a:extLst>
          </p:cNvPr>
          <p:cNvSpPr txBox="1"/>
          <p:nvPr/>
        </p:nvSpPr>
        <p:spPr>
          <a:xfrm>
            <a:off x="357404" y="613136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0120918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FEA62-B46A-9E45-9668-99E9510C6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Blob Detection in Scale Space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CE95CD9-F35B-FD44-8097-2FEE17A18C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</a:t>
            </a:r>
            <a:fld id="{AC1089D3-84F4-7045-A571-C61BEF9B13BC}" type="slidenum">
              <a:rPr lang="en-US" smtClean="0"/>
              <a:pPr/>
              <a:t>46</a:t>
            </a:fld>
            <a:endParaRPr lang="en-US" dirty="0"/>
          </a:p>
        </p:txBody>
      </p:sp>
      <p:pic>
        <p:nvPicPr>
          <p:cNvPr id="4" name="Picture 4" descr="butterfly">
            <a:extLst>
              <a:ext uri="{FF2B5EF4-FFF2-40B4-BE49-F238E27FC236}">
                <a16:creationId xmlns:a16="http://schemas.microsoft.com/office/drawing/2014/main" id="{9EEE5380-9870-614B-9947-94F64AB1E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1752600"/>
            <a:ext cx="5181600" cy="374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09E9D07-77D0-2A4A-8801-5AD5B9EB1BBB}"/>
              </a:ext>
            </a:extLst>
          </p:cNvPr>
          <p:cNvSpPr txBox="1"/>
          <p:nvPr/>
        </p:nvSpPr>
        <p:spPr>
          <a:xfrm>
            <a:off x="357404" y="613136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2568984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A4478-249A-3447-B6EB-0111C2D61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Blob Detection in Scale Space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7C2B6BA-DA16-784A-B17E-D27544FA69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</a:t>
            </a:r>
            <a:fld id="{AC1089D3-84F4-7045-A571-C61BEF9B13BC}" type="slidenum">
              <a:rPr lang="en-US" smtClean="0"/>
              <a:pPr/>
              <a:t>47</a:t>
            </a:fld>
            <a:endParaRPr lang="en-US" dirty="0"/>
          </a:p>
        </p:txBody>
      </p:sp>
      <p:pic>
        <p:nvPicPr>
          <p:cNvPr id="4" name="Picture 4" descr="pyramid_10">
            <a:extLst>
              <a:ext uri="{FF2B5EF4-FFF2-40B4-BE49-F238E27FC236}">
                <a16:creationId xmlns:a16="http://schemas.microsoft.com/office/drawing/2014/main" id="{0F6D63EE-5E45-E647-9BEB-A15CDAF5A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38" y="1214438"/>
            <a:ext cx="6864350" cy="514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pyramid_1">
            <a:extLst>
              <a:ext uri="{FF2B5EF4-FFF2-40B4-BE49-F238E27FC236}">
                <a16:creationId xmlns:a16="http://schemas.microsoft.com/office/drawing/2014/main" id="{51E6FEF3-F91E-C141-AEE1-522C7AB5F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38" y="1214438"/>
            <a:ext cx="6864350" cy="514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pyramid_2">
            <a:extLst>
              <a:ext uri="{FF2B5EF4-FFF2-40B4-BE49-F238E27FC236}">
                <a16:creationId xmlns:a16="http://schemas.microsoft.com/office/drawing/2014/main" id="{2CD7FAEC-1530-A244-BCC7-64600E301C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438" y="1214438"/>
            <a:ext cx="6864350" cy="514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pyramid_3">
            <a:extLst>
              <a:ext uri="{FF2B5EF4-FFF2-40B4-BE49-F238E27FC236}">
                <a16:creationId xmlns:a16="http://schemas.microsoft.com/office/drawing/2014/main" id="{0A6C808B-0DF6-314D-823B-C77484904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4438" y="1214438"/>
            <a:ext cx="6864350" cy="514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 descr="pyramid_4">
            <a:extLst>
              <a:ext uri="{FF2B5EF4-FFF2-40B4-BE49-F238E27FC236}">
                <a16:creationId xmlns:a16="http://schemas.microsoft.com/office/drawing/2014/main" id="{053BC308-0F9E-5D42-A1EE-002C2CBE5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4438" y="1214438"/>
            <a:ext cx="6864350" cy="514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9" descr="pyramid_5">
            <a:extLst>
              <a:ext uri="{FF2B5EF4-FFF2-40B4-BE49-F238E27FC236}">
                <a16:creationId xmlns:a16="http://schemas.microsoft.com/office/drawing/2014/main" id="{E44C0BA4-3046-8046-BE7B-0B5C86904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14438" y="1214438"/>
            <a:ext cx="6864350" cy="514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0" descr="pyramid_6">
            <a:extLst>
              <a:ext uri="{FF2B5EF4-FFF2-40B4-BE49-F238E27FC236}">
                <a16:creationId xmlns:a16="http://schemas.microsoft.com/office/drawing/2014/main" id="{C8E47A29-D6D3-7241-84A2-19B8938B3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14438" y="1214438"/>
            <a:ext cx="6864350" cy="514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1" descr="pyramid_7">
            <a:extLst>
              <a:ext uri="{FF2B5EF4-FFF2-40B4-BE49-F238E27FC236}">
                <a16:creationId xmlns:a16="http://schemas.microsoft.com/office/drawing/2014/main" id="{37B023E9-499E-7448-9F98-E92BE51B2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214438" y="1214438"/>
            <a:ext cx="6864350" cy="514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2" descr="pyramid_8">
            <a:extLst>
              <a:ext uri="{FF2B5EF4-FFF2-40B4-BE49-F238E27FC236}">
                <a16:creationId xmlns:a16="http://schemas.microsoft.com/office/drawing/2014/main" id="{76C27A80-13AD-914A-89A7-74947D8DE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214438" y="1214438"/>
            <a:ext cx="6864350" cy="514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3" descr="pyramid_9">
            <a:extLst>
              <a:ext uri="{FF2B5EF4-FFF2-40B4-BE49-F238E27FC236}">
                <a16:creationId xmlns:a16="http://schemas.microsoft.com/office/drawing/2014/main" id="{00CEB0AF-DF11-E644-BB1F-FE433E3D3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214438" y="1214438"/>
            <a:ext cx="6864350" cy="514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B4774FE-A6CE-B44F-94AC-92EF75E025EA}"/>
              </a:ext>
            </a:extLst>
          </p:cNvPr>
          <p:cNvSpPr txBox="1"/>
          <p:nvPr/>
        </p:nvSpPr>
        <p:spPr>
          <a:xfrm>
            <a:off x="357404" y="613136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17129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B63F6-1E32-E347-B9EB-EE39A43ED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Blob Detection in Scale Space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C3D053-6254-924E-A4BC-23EEF2B208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</a:t>
            </a:r>
            <a:fld id="{AC1089D3-84F4-7045-A571-C61BEF9B13BC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014C9F6-B183-9F4B-9F54-4D7EAB5F4487}"/>
              </a:ext>
            </a:extLst>
          </p:cNvPr>
          <p:cNvSpPr txBox="1">
            <a:spLocks noChangeArrowheads="1"/>
          </p:cNvSpPr>
          <p:nvPr/>
        </p:nvSpPr>
        <p:spPr>
          <a:xfrm>
            <a:off x="628650" y="1527455"/>
            <a:ext cx="78867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3400" indent="-533400">
              <a:buFontTx/>
              <a:buAutoNum type="arabicPeriod"/>
            </a:pPr>
            <a:r>
              <a:rPr lang="en-US" dirty="0"/>
              <a:t>Convolve image with scale-normalized Laplacian at several scales</a:t>
            </a:r>
          </a:p>
          <a:p>
            <a:pPr marL="533400" indent="-533400">
              <a:buFontTx/>
              <a:buAutoNum type="arabicPeriod"/>
            </a:pPr>
            <a:r>
              <a:rPr lang="en-US" dirty="0"/>
              <a:t>Find local maxima and minima of squared Laplacian response in </a:t>
            </a:r>
            <a:r>
              <a:rPr lang="en-US" dirty="0" err="1"/>
              <a:t>image+scale</a:t>
            </a:r>
            <a:r>
              <a:rPr lang="en-US" dirty="0"/>
              <a:t> space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97E784B2-95A6-2540-9DC8-BEA74DA9C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6600" y="3403879"/>
            <a:ext cx="2857500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6AABB4-08E3-BC41-B5B0-F183209E961A}"/>
              </a:ext>
            </a:extLst>
          </p:cNvPr>
          <p:cNvSpPr txBox="1"/>
          <p:nvPr/>
        </p:nvSpPr>
        <p:spPr>
          <a:xfrm>
            <a:off x="357404" y="613136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6551424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B5BA5-19A2-9940-908E-2E3442F6B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and Scale Space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A14345-5D34-0543-8E93-63D4E13F22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</a:t>
            </a:r>
            <a:fld id="{AC1089D3-84F4-7045-A571-C61BEF9B13BC}" type="slidenum">
              <a:rPr lang="en-US" smtClean="0"/>
              <a:pPr/>
              <a:t>49</a:t>
            </a:fld>
            <a:endParaRPr lang="en-US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972D8A4-927F-DD45-819A-BA0E4CE89425}"/>
              </a:ext>
            </a:extLst>
          </p:cNvPr>
          <p:cNvCxnSpPr>
            <a:cxnSpLocks/>
          </p:cNvCxnSpPr>
          <p:nvPr/>
        </p:nvCxnSpPr>
        <p:spPr>
          <a:xfrm>
            <a:off x="2330244" y="5715328"/>
            <a:ext cx="631231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89E96AF5-C012-AD47-88DD-FC25FD537F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96" y="3544708"/>
            <a:ext cx="1828800" cy="18288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EBFD2B6-E333-6342-94AB-B5DCDE21278A}"/>
              </a:ext>
            </a:extLst>
          </p:cNvPr>
          <p:cNvGrpSpPr/>
          <p:nvPr/>
        </p:nvGrpSpPr>
        <p:grpSpPr>
          <a:xfrm>
            <a:off x="2330244" y="2589722"/>
            <a:ext cx="1828800" cy="2783787"/>
            <a:chOff x="2330244" y="2887892"/>
            <a:chExt cx="1828800" cy="278378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07D4B43-D938-D949-B286-6A3C3C862B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0244" y="3842879"/>
              <a:ext cx="1828800" cy="1828800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B068656C-C595-2D46-A241-5323C9593392}"/>
                    </a:ext>
                  </a:extLst>
                </p:cNvPr>
                <p:cNvSpPr txBox="1"/>
                <p:nvPr/>
              </p:nvSpPr>
              <p:spPr>
                <a:xfrm>
                  <a:off x="2681606" y="2887892"/>
                  <a:ext cx="1126077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=2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3B186C71-0274-44F4-B0A3-CDE0DC2ACB0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81606" y="2887892"/>
                  <a:ext cx="1126077" cy="49244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F67D870-4D98-394A-BBCA-8C67D3164988}"/>
                </a:ext>
              </a:extLst>
            </p:cNvPr>
            <p:cNvSpPr txBox="1"/>
            <p:nvPr/>
          </p:nvSpPr>
          <p:spPr>
            <a:xfrm>
              <a:off x="2622430" y="3383752"/>
              <a:ext cx="12444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R: 0.02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B531415-4746-6C42-AEC2-D6102975A8AA}"/>
              </a:ext>
            </a:extLst>
          </p:cNvPr>
          <p:cNvGrpSpPr/>
          <p:nvPr/>
        </p:nvGrpSpPr>
        <p:grpSpPr>
          <a:xfrm>
            <a:off x="4571999" y="2589722"/>
            <a:ext cx="1828800" cy="2783786"/>
            <a:chOff x="4571999" y="2887892"/>
            <a:chExt cx="1828800" cy="278378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162262B-F653-9949-BE2F-289CFE7079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1999" y="3842878"/>
              <a:ext cx="1828800" cy="1828800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904A695C-EE4E-BC44-B5B1-7F360D6824B0}"/>
                    </a:ext>
                  </a:extLst>
                </p:cNvPr>
                <p:cNvSpPr txBox="1"/>
                <p:nvPr/>
              </p:nvSpPr>
              <p:spPr>
                <a:xfrm>
                  <a:off x="4923361" y="2887892"/>
                  <a:ext cx="1126077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=6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98EDC57E-C0D7-4120-B1A5-A538445FC51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23361" y="2887892"/>
                  <a:ext cx="1126077" cy="49244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B52BCBD-6754-1C4D-834D-399D4FDE5FBB}"/>
                </a:ext>
              </a:extLst>
            </p:cNvPr>
            <p:cNvSpPr txBox="1"/>
            <p:nvPr/>
          </p:nvSpPr>
          <p:spPr>
            <a:xfrm>
              <a:off x="4972172" y="3383752"/>
              <a:ext cx="10284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R: 2.9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F01FEA5-50D2-8243-AAD5-D13072D16B62}"/>
              </a:ext>
            </a:extLst>
          </p:cNvPr>
          <p:cNvGrpSpPr/>
          <p:nvPr/>
        </p:nvGrpSpPr>
        <p:grpSpPr>
          <a:xfrm>
            <a:off x="6813754" y="2589722"/>
            <a:ext cx="1828800" cy="2750678"/>
            <a:chOff x="6813754" y="2887892"/>
            <a:chExt cx="1828800" cy="275067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6D4962E-FC3D-B241-B22C-FA9C690D13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3754" y="3809770"/>
              <a:ext cx="1828800" cy="1828800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DD0C453F-D271-1E4F-808F-4592A23A0408}"/>
                    </a:ext>
                  </a:extLst>
                </p:cNvPr>
                <p:cNvSpPr txBox="1"/>
                <p:nvPr/>
              </p:nvSpPr>
              <p:spPr>
                <a:xfrm>
                  <a:off x="7051302" y="2887892"/>
                  <a:ext cx="1353704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=10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DBE1F487-9576-45CB-B4F2-F68C55C42B7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51302" y="2887892"/>
                  <a:ext cx="1353704" cy="49244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FAA5472-7A85-A443-A192-D32140032D61}"/>
                </a:ext>
              </a:extLst>
            </p:cNvPr>
            <p:cNvSpPr txBox="1"/>
            <p:nvPr/>
          </p:nvSpPr>
          <p:spPr>
            <a:xfrm>
              <a:off x="7105940" y="3383752"/>
              <a:ext cx="12444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R: 1.8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B3F34B1B-8BD7-8845-B217-C82F7F173024}"/>
              </a:ext>
            </a:extLst>
          </p:cNvPr>
          <p:cNvSpPr txBox="1"/>
          <p:nvPr/>
        </p:nvSpPr>
        <p:spPr>
          <a:xfrm>
            <a:off x="263897" y="3085582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Radius: 8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B86F3EB-0CC4-0247-BD5C-A91FBB8F45DE}"/>
                  </a:ext>
                </a:extLst>
              </p:cNvPr>
              <p:cNvSpPr txBox="1"/>
              <p:nvPr/>
            </p:nvSpPr>
            <p:spPr>
              <a:xfrm>
                <a:off x="586376" y="2638387"/>
                <a:ext cx="119263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Image</m:t>
                      </m:r>
                    </m:oMath>
                  </m:oMathPara>
                </a14:m>
                <a:endParaRPr lang="en-US" sz="3200" dirty="0">
                  <a:latin typeface="+mj-lt"/>
                </a:endParaRPr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B86F3EB-0CC4-0247-BD5C-A91FBB8F45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376" y="2638387"/>
                <a:ext cx="1192634" cy="492443"/>
              </a:xfrm>
              <a:prstGeom prst="rect">
                <a:avLst/>
              </a:prstGeom>
              <a:blipFill>
                <a:blip r:embed="rId9"/>
                <a:stretch>
                  <a:fillRect l="-9474" r="-9474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705164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7572DA-47B1-0F4B-B354-E57B33A00C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</a:t>
            </a:r>
            <a:fld id="{AC1089D3-84F4-7045-A571-C61BEF9B13BC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6048B8-17E7-B145-8DA5-9BA363AAEF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430" y="2803354"/>
            <a:ext cx="4723141" cy="306216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65896BB-9CF2-D344-A7D7-C7864216546E}"/>
              </a:ext>
            </a:extLst>
          </p:cNvPr>
          <p:cNvCxnSpPr>
            <a:cxnSpLocks/>
          </p:cNvCxnSpPr>
          <p:nvPr/>
        </p:nvCxnSpPr>
        <p:spPr>
          <a:xfrm>
            <a:off x="5914238" y="3827509"/>
            <a:ext cx="109057" cy="187100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63C3FFA9-DD08-3F48-AA75-4D389161CC39}"/>
              </a:ext>
            </a:extLst>
          </p:cNvPr>
          <p:cNvGrpSpPr/>
          <p:nvPr/>
        </p:nvGrpSpPr>
        <p:grpSpPr>
          <a:xfrm>
            <a:off x="2728258" y="3441429"/>
            <a:ext cx="1585522" cy="1231452"/>
            <a:chOff x="2728258" y="4192605"/>
            <a:chExt cx="1585522" cy="1231452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066FBF6-C73A-C340-9C9D-766E3D8B412E}"/>
                </a:ext>
              </a:extLst>
            </p:cNvPr>
            <p:cNvSpPr/>
            <p:nvPr/>
          </p:nvSpPr>
          <p:spPr>
            <a:xfrm>
              <a:off x="3061540" y="4192605"/>
              <a:ext cx="135106" cy="135106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F979370B-7AC6-DA4A-807A-44C3067E8DB3}"/>
                </a:ext>
              </a:extLst>
            </p:cNvPr>
            <p:cNvCxnSpPr>
              <a:cxnSpLocks/>
              <a:stCxn id="9" idx="0"/>
            </p:cNvCxnSpPr>
            <p:nvPr/>
          </p:nvCxnSpPr>
          <p:spPr>
            <a:xfrm flipH="1" flipV="1">
              <a:off x="3196649" y="4327712"/>
              <a:ext cx="324370" cy="450014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748F7A1-EE04-3D4B-BCE8-8EAB4BE96697}"/>
                </a:ext>
              </a:extLst>
            </p:cNvPr>
            <p:cNvSpPr txBox="1"/>
            <p:nvPr/>
          </p:nvSpPr>
          <p:spPr>
            <a:xfrm>
              <a:off x="2728258" y="4777726"/>
              <a:ext cx="1585522" cy="64633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Corner of </a:t>
              </a:r>
            </a:p>
            <a:p>
              <a:r>
                <a:rPr lang="en-US" dirty="0"/>
                <a:t>the glasses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4EC296B0-88E5-E449-B84B-FE1CF07E99DE}"/>
              </a:ext>
            </a:extLst>
          </p:cNvPr>
          <p:cNvSpPr txBox="1"/>
          <p:nvPr/>
        </p:nvSpPr>
        <p:spPr>
          <a:xfrm>
            <a:off x="3816990" y="5024473"/>
            <a:ext cx="1699619" cy="646331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Edge next to panel 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1A389DF-426E-EE4F-BB30-40C79CD40B5A}"/>
              </a:ext>
            </a:extLst>
          </p:cNvPr>
          <p:cNvCxnSpPr>
            <a:cxnSpLocks/>
          </p:cNvCxnSpPr>
          <p:nvPr/>
        </p:nvCxnSpPr>
        <p:spPr>
          <a:xfrm flipV="1">
            <a:off x="5516609" y="5102890"/>
            <a:ext cx="506686" cy="326473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2B343C8-487C-D545-B071-9E0D0F89E14A}"/>
              </a:ext>
            </a:extLst>
          </p:cNvPr>
          <p:cNvSpPr txBox="1">
            <a:spLocks/>
          </p:cNvSpPr>
          <p:nvPr/>
        </p:nvSpPr>
        <p:spPr>
          <a:xfrm>
            <a:off x="781050" y="19780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DBD362-939A-B245-88CD-367C5A5CD168}"/>
              </a:ext>
            </a:extLst>
          </p:cNvPr>
          <p:cNvSpPr txBox="1"/>
          <p:nvPr/>
        </p:nvSpPr>
        <p:spPr>
          <a:xfrm>
            <a:off x="1643652" y="1318695"/>
            <a:ext cx="58566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Part 1: Finding Edges</a:t>
            </a:r>
          </a:p>
          <a:p>
            <a:pPr algn="ctr"/>
            <a:r>
              <a:rPr lang="en-US" sz="3600" dirty="0"/>
              <a:t>Part 2: Finding Corners</a:t>
            </a: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F24D6BE8-72D9-A04A-A908-6D38D7446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Last Time: Edges + Corners</a:t>
            </a:r>
          </a:p>
        </p:txBody>
      </p:sp>
    </p:spTree>
    <p:extLst>
      <p:ext uri="{BB962C8B-B14F-4D97-AF65-F5344CB8AC3E}">
        <p14:creationId xmlns:p14="http://schemas.microsoft.com/office/powerpoint/2010/main" val="271455475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B5BA5-19A2-9940-908E-2E3442F6B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Image-Space Neighbors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A14345-5D34-0543-8E93-63D4E13F22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</a:t>
            </a:r>
            <a:fld id="{AC1089D3-84F4-7045-A571-C61BEF9B13BC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7BC368-884B-A945-BD08-8FEEDAF5A5E4}"/>
              </a:ext>
            </a:extLst>
          </p:cNvPr>
          <p:cNvSpPr txBox="1"/>
          <p:nvPr/>
        </p:nvSpPr>
        <p:spPr>
          <a:xfrm>
            <a:off x="-9402" y="1536821"/>
            <a:ext cx="91439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Blue points are image-space neighbors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972D8A4-927F-DD45-819A-BA0E4CE89425}"/>
              </a:ext>
            </a:extLst>
          </p:cNvPr>
          <p:cNvCxnSpPr>
            <a:cxnSpLocks/>
          </p:cNvCxnSpPr>
          <p:nvPr/>
        </p:nvCxnSpPr>
        <p:spPr>
          <a:xfrm>
            <a:off x="2330244" y="5715328"/>
            <a:ext cx="631231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89E96AF5-C012-AD47-88DD-FC25FD537F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96" y="3544708"/>
            <a:ext cx="1828800" cy="18288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EBFD2B6-E333-6342-94AB-B5DCDE21278A}"/>
              </a:ext>
            </a:extLst>
          </p:cNvPr>
          <p:cNvGrpSpPr/>
          <p:nvPr/>
        </p:nvGrpSpPr>
        <p:grpSpPr>
          <a:xfrm>
            <a:off x="2330244" y="2589722"/>
            <a:ext cx="1828800" cy="2783787"/>
            <a:chOff x="2330244" y="2887892"/>
            <a:chExt cx="1828800" cy="278378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07D4B43-D938-D949-B286-6A3C3C862B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0244" y="3842879"/>
              <a:ext cx="1828800" cy="1828800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B068656C-C595-2D46-A241-5323C9593392}"/>
                    </a:ext>
                  </a:extLst>
                </p:cNvPr>
                <p:cNvSpPr txBox="1"/>
                <p:nvPr/>
              </p:nvSpPr>
              <p:spPr>
                <a:xfrm>
                  <a:off x="2681606" y="2887892"/>
                  <a:ext cx="1126077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=2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3B186C71-0274-44F4-B0A3-CDE0DC2ACB0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81606" y="2887892"/>
                  <a:ext cx="1126077" cy="49244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F67D870-4D98-394A-BBCA-8C67D3164988}"/>
                </a:ext>
              </a:extLst>
            </p:cNvPr>
            <p:cNvSpPr txBox="1"/>
            <p:nvPr/>
          </p:nvSpPr>
          <p:spPr>
            <a:xfrm>
              <a:off x="2622430" y="3383752"/>
              <a:ext cx="12444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R: 0.02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B531415-4746-6C42-AEC2-D6102975A8AA}"/>
              </a:ext>
            </a:extLst>
          </p:cNvPr>
          <p:cNvGrpSpPr/>
          <p:nvPr/>
        </p:nvGrpSpPr>
        <p:grpSpPr>
          <a:xfrm>
            <a:off x="4571999" y="2589722"/>
            <a:ext cx="1828800" cy="2783786"/>
            <a:chOff x="4571999" y="2887892"/>
            <a:chExt cx="1828800" cy="278378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162262B-F653-9949-BE2F-289CFE7079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1999" y="3842878"/>
              <a:ext cx="1828800" cy="1828800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904A695C-EE4E-BC44-B5B1-7F360D6824B0}"/>
                    </a:ext>
                  </a:extLst>
                </p:cNvPr>
                <p:cNvSpPr txBox="1"/>
                <p:nvPr/>
              </p:nvSpPr>
              <p:spPr>
                <a:xfrm>
                  <a:off x="4923361" y="2887892"/>
                  <a:ext cx="1126077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=6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98EDC57E-C0D7-4120-B1A5-A538445FC51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23361" y="2887892"/>
                  <a:ext cx="1126077" cy="49244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B52BCBD-6754-1C4D-834D-399D4FDE5FBB}"/>
                </a:ext>
              </a:extLst>
            </p:cNvPr>
            <p:cNvSpPr txBox="1"/>
            <p:nvPr/>
          </p:nvSpPr>
          <p:spPr>
            <a:xfrm>
              <a:off x="4972172" y="3383752"/>
              <a:ext cx="10284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R: 2.9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F01FEA5-50D2-8243-AAD5-D13072D16B62}"/>
              </a:ext>
            </a:extLst>
          </p:cNvPr>
          <p:cNvGrpSpPr/>
          <p:nvPr/>
        </p:nvGrpSpPr>
        <p:grpSpPr>
          <a:xfrm>
            <a:off x="6813754" y="2589722"/>
            <a:ext cx="1828800" cy="2750678"/>
            <a:chOff x="6813754" y="2887892"/>
            <a:chExt cx="1828800" cy="275067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6D4962E-FC3D-B241-B22C-FA9C690D13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3754" y="3809770"/>
              <a:ext cx="1828800" cy="1828800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DD0C453F-D271-1E4F-808F-4592A23A0408}"/>
                    </a:ext>
                  </a:extLst>
                </p:cNvPr>
                <p:cNvSpPr txBox="1"/>
                <p:nvPr/>
              </p:nvSpPr>
              <p:spPr>
                <a:xfrm>
                  <a:off x="7051302" y="2887892"/>
                  <a:ext cx="1353704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=10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DBE1F487-9576-45CB-B4F2-F68C55C42B7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51302" y="2887892"/>
                  <a:ext cx="1353704" cy="49244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FAA5472-7A85-A443-A192-D32140032D61}"/>
                </a:ext>
              </a:extLst>
            </p:cNvPr>
            <p:cNvSpPr txBox="1"/>
            <p:nvPr/>
          </p:nvSpPr>
          <p:spPr>
            <a:xfrm>
              <a:off x="7105940" y="3383752"/>
              <a:ext cx="12444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R: 1.8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B3F34B1B-8BD7-8845-B217-C82F7F173024}"/>
              </a:ext>
            </a:extLst>
          </p:cNvPr>
          <p:cNvSpPr txBox="1"/>
          <p:nvPr/>
        </p:nvSpPr>
        <p:spPr>
          <a:xfrm>
            <a:off x="263897" y="3085582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Radius: 8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B86F3EB-0CC4-0247-BD5C-A91FBB8F45DE}"/>
                  </a:ext>
                </a:extLst>
              </p:cNvPr>
              <p:cNvSpPr txBox="1"/>
              <p:nvPr/>
            </p:nvSpPr>
            <p:spPr>
              <a:xfrm>
                <a:off x="586376" y="2638387"/>
                <a:ext cx="119263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Image</m:t>
                      </m:r>
                    </m:oMath>
                  </m:oMathPara>
                </a14:m>
                <a:endParaRPr lang="en-US" sz="3200" dirty="0">
                  <a:latin typeface="+mj-lt"/>
                </a:endParaRPr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B86F3EB-0CC4-0247-BD5C-A91FBB8F45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376" y="2638387"/>
                <a:ext cx="1192634" cy="492443"/>
              </a:xfrm>
              <a:prstGeom prst="rect">
                <a:avLst/>
              </a:prstGeom>
              <a:blipFill>
                <a:blip r:embed="rId9"/>
                <a:stretch>
                  <a:fillRect l="-9474" r="-9474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Oval 23">
            <a:extLst>
              <a:ext uri="{FF2B5EF4-FFF2-40B4-BE49-F238E27FC236}">
                <a16:creationId xmlns:a16="http://schemas.microsoft.com/office/drawing/2014/main" id="{57CF42EB-2E40-B84B-AD54-7929124819FE}"/>
              </a:ext>
            </a:extLst>
          </p:cNvPr>
          <p:cNvSpPr/>
          <p:nvPr/>
        </p:nvSpPr>
        <p:spPr>
          <a:xfrm>
            <a:off x="5367129" y="4341108"/>
            <a:ext cx="238539" cy="238539"/>
          </a:xfrm>
          <a:prstGeom prst="ellipse">
            <a:avLst/>
          </a:prstGeom>
          <a:noFill/>
          <a:ln w="444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B4EC963-36E6-6141-909D-66CBCEC6BF0F}"/>
              </a:ext>
            </a:extLst>
          </p:cNvPr>
          <p:cNvSpPr/>
          <p:nvPr/>
        </p:nvSpPr>
        <p:spPr>
          <a:xfrm>
            <a:off x="5367129" y="4661127"/>
            <a:ext cx="238539" cy="238539"/>
          </a:xfrm>
          <a:prstGeom prst="ellipse">
            <a:avLst/>
          </a:prstGeom>
          <a:noFill/>
          <a:ln w="444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A24371A-DFF7-FA4C-A485-2C34FF7AAE1D}"/>
              </a:ext>
            </a:extLst>
          </p:cNvPr>
          <p:cNvSpPr/>
          <p:nvPr/>
        </p:nvSpPr>
        <p:spPr>
          <a:xfrm>
            <a:off x="5367129" y="4022685"/>
            <a:ext cx="238539" cy="238539"/>
          </a:xfrm>
          <a:prstGeom prst="ellipse">
            <a:avLst/>
          </a:prstGeom>
          <a:noFill/>
          <a:ln w="444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2E33A28-E82A-5148-AF61-FB76BA303CAF}"/>
              </a:ext>
            </a:extLst>
          </p:cNvPr>
          <p:cNvSpPr/>
          <p:nvPr/>
        </p:nvSpPr>
        <p:spPr>
          <a:xfrm>
            <a:off x="5700569" y="4344195"/>
            <a:ext cx="238539" cy="238539"/>
          </a:xfrm>
          <a:prstGeom prst="ellipse">
            <a:avLst/>
          </a:prstGeom>
          <a:noFill/>
          <a:ln w="444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5C69278A-CFCB-3F4A-A12F-86FFC02D2A0B}"/>
              </a:ext>
            </a:extLst>
          </p:cNvPr>
          <p:cNvSpPr/>
          <p:nvPr/>
        </p:nvSpPr>
        <p:spPr>
          <a:xfrm>
            <a:off x="5049075" y="4341108"/>
            <a:ext cx="238539" cy="238539"/>
          </a:xfrm>
          <a:prstGeom prst="ellipse">
            <a:avLst/>
          </a:prstGeom>
          <a:noFill/>
          <a:ln w="444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25394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B5BA5-19A2-9940-908E-2E3442F6B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Scale Space Neighbors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A14345-5D34-0543-8E93-63D4E13F22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</a:t>
            </a:r>
            <a:fld id="{AC1089D3-84F4-7045-A571-C61BEF9B13BC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7BC368-884B-A945-BD08-8FEEDAF5A5E4}"/>
              </a:ext>
            </a:extLst>
          </p:cNvPr>
          <p:cNvSpPr txBox="1"/>
          <p:nvPr/>
        </p:nvSpPr>
        <p:spPr>
          <a:xfrm>
            <a:off x="-9402" y="1536821"/>
            <a:ext cx="91439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Red points are neighbors in scale space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972D8A4-927F-DD45-819A-BA0E4CE89425}"/>
              </a:ext>
            </a:extLst>
          </p:cNvPr>
          <p:cNvCxnSpPr>
            <a:cxnSpLocks/>
          </p:cNvCxnSpPr>
          <p:nvPr/>
        </p:nvCxnSpPr>
        <p:spPr>
          <a:xfrm>
            <a:off x="2330244" y="5715328"/>
            <a:ext cx="631231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89E96AF5-C012-AD47-88DD-FC25FD537F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96" y="3544708"/>
            <a:ext cx="1828800" cy="18288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EBFD2B6-E333-6342-94AB-B5DCDE21278A}"/>
              </a:ext>
            </a:extLst>
          </p:cNvPr>
          <p:cNvGrpSpPr/>
          <p:nvPr/>
        </p:nvGrpSpPr>
        <p:grpSpPr>
          <a:xfrm>
            <a:off x="2330244" y="2589722"/>
            <a:ext cx="1828800" cy="2783787"/>
            <a:chOff x="2330244" y="2887892"/>
            <a:chExt cx="1828800" cy="278378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07D4B43-D938-D949-B286-6A3C3C862B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0244" y="3842879"/>
              <a:ext cx="1828800" cy="1828800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B068656C-C595-2D46-A241-5323C9593392}"/>
                    </a:ext>
                  </a:extLst>
                </p:cNvPr>
                <p:cNvSpPr txBox="1"/>
                <p:nvPr/>
              </p:nvSpPr>
              <p:spPr>
                <a:xfrm>
                  <a:off x="2681606" y="2887892"/>
                  <a:ext cx="1126077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=2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3B186C71-0274-44F4-B0A3-CDE0DC2ACB0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81606" y="2887892"/>
                  <a:ext cx="1126077" cy="49244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F67D870-4D98-394A-BBCA-8C67D3164988}"/>
                </a:ext>
              </a:extLst>
            </p:cNvPr>
            <p:cNvSpPr txBox="1"/>
            <p:nvPr/>
          </p:nvSpPr>
          <p:spPr>
            <a:xfrm>
              <a:off x="2622430" y="3383752"/>
              <a:ext cx="12444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R: 0.02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B531415-4746-6C42-AEC2-D6102975A8AA}"/>
              </a:ext>
            </a:extLst>
          </p:cNvPr>
          <p:cNvGrpSpPr/>
          <p:nvPr/>
        </p:nvGrpSpPr>
        <p:grpSpPr>
          <a:xfrm>
            <a:off x="4571999" y="2589722"/>
            <a:ext cx="1828800" cy="2783786"/>
            <a:chOff x="4571999" y="2887892"/>
            <a:chExt cx="1828800" cy="278378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162262B-F653-9949-BE2F-289CFE7079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1999" y="3842878"/>
              <a:ext cx="1828800" cy="1828800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904A695C-EE4E-BC44-B5B1-7F360D6824B0}"/>
                    </a:ext>
                  </a:extLst>
                </p:cNvPr>
                <p:cNvSpPr txBox="1"/>
                <p:nvPr/>
              </p:nvSpPr>
              <p:spPr>
                <a:xfrm>
                  <a:off x="4923361" y="2887892"/>
                  <a:ext cx="1126077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=6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98EDC57E-C0D7-4120-B1A5-A538445FC51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23361" y="2887892"/>
                  <a:ext cx="1126077" cy="49244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B52BCBD-6754-1C4D-834D-399D4FDE5FBB}"/>
                </a:ext>
              </a:extLst>
            </p:cNvPr>
            <p:cNvSpPr txBox="1"/>
            <p:nvPr/>
          </p:nvSpPr>
          <p:spPr>
            <a:xfrm>
              <a:off x="4972172" y="3383752"/>
              <a:ext cx="10284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R: 2.9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F01FEA5-50D2-8243-AAD5-D13072D16B62}"/>
              </a:ext>
            </a:extLst>
          </p:cNvPr>
          <p:cNvGrpSpPr/>
          <p:nvPr/>
        </p:nvGrpSpPr>
        <p:grpSpPr>
          <a:xfrm>
            <a:off x="6813754" y="2589722"/>
            <a:ext cx="1828800" cy="2750678"/>
            <a:chOff x="6813754" y="2887892"/>
            <a:chExt cx="1828800" cy="275067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6D4962E-FC3D-B241-B22C-FA9C690D13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3754" y="3809770"/>
              <a:ext cx="1828800" cy="1828800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DD0C453F-D271-1E4F-808F-4592A23A0408}"/>
                    </a:ext>
                  </a:extLst>
                </p:cNvPr>
                <p:cNvSpPr txBox="1"/>
                <p:nvPr/>
              </p:nvSpPr>
              <p:spPr>
                <a:xfrm>
                  <a:off x="7051302" y="2887892"/>
                  <a:ext cx="1353704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=10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DBE1F487-9576-45CB-B4F2-F68C55C42B7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51302" y="2887892"/>
                  <a:ext cx="1353704" cy="49244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FAA5472-7A85-A443-A192-D32140032D61}"/>
                </a:ext>
              </a:extLst>
            </p:cNvPr>
            <p:cNvSpPr txBox="1"/>
            <p:nvPr/>
          </p:nvSpPr>
          <p:spPr>
            <a:xfrm>
              <a:off x="7105940" y="3383752"/>
              <a:ext cx="12444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R: 1.8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B3F34B1B-8BD7-8845-B217-C82F7F173024}"/>
              </a:ext>
            </a:extLst>
          </p:cNvPr>
          <p:cNvSpPr txBox="1"/>
          <p:nvPr/>
        </p:nvSpPr>
        <p:spPr>
          <a:xfrm>
            <a:off x="263897" y="3085582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Radius: 8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B86F3EB-0CC4-0247-BD5C-A91FBB8F45DE}"/>
                  </a:ext>
                </a:extLst>
              </p:cNvPr>
              <p:cNvSpPr txBox="1"/>
              <p:nvPr/>
            </p:nvSpPr>
            <p:spPr>
              <a:xfrm>
                <a:off x="586376" y="2638387"/>
                <a:ext cx="119263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Image</m:t>
                      </m:r>
                    </m:oMath>
                  </m:oMathPara>
                </a14:m>
                <a:endParaRPr lang="en-US" sz="3200" dirty="0">
                  <a:latin typeface="+mj-lt"/>
                </a:endParaRPr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B86F3EB-0CC4-0247-BD5C-A91FBB8F45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376" y="2638387"/>
                <a:ext cx="1192634" cy="492443"/>
              </a:xfrm>
              <a:prstGeom prst="rect">
                <a:avLst/>
              </a:prstGeom>
              <a:blipFill>
                <a:blip r:embed="rId9"/>
                <a:stretch>
                  <a:fillRect l="-9474" r="-9474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Oval 23">
            <a:extLst>
              <a:ext uri="{FF2B5EF4-FFF2-40B4-BE49-F238E27FC236}">
                <a16:creationId xmlns:a16="http://schemas.microsoft.com/office/drawing/2014/main" id="{57CF42EB-2E40-B84B-AD54-7929124819FE}"/>
              </a:ext>
            </a:extLst>
          </p:cNvPr>
          <p:cNvSpPr/>
          <p:nvPr/>
        </p:nvSpPr>
        <p:spPr>
          <a:xfrm>
            <a:off x="5367129" y="4341108"/>
            <a:ext cx="238539" cy="238539"/>
          </a:xfrm>
          <a:prstGeom prst="ellipse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0AE0A04-3DA4-FA47-B8DC-C73E10A3D999}"/>
              </a:ext>
            </a:extLst>
          </p:cNvPr>
          <p:cNvSpPr/>
          <p:nvPr/>
        </p:nvSpPr>
        <p:spPr>
          <a:xfrm>
            <a:off x="3125374" y="4339838"/>
            <a:ext cx="238539" cy="238539"/>
          </a:xfrm>
          <a:prstGeom prst="ellipse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B66F183-185A-924A-8B1E-E07C57E8193F}"/>
              </a:ext>
            </a:extLst>
          </p:cNvPr>
          <p:cNvSpPr/>
          <p:nvPr/>
        </p:nvSpPr>
        <p:spPr>
          <a:xfrm>
            <a:off x="7608884" y="4346101"/>
            <a:ext cx="238539" cy="238539"/>
          </a:xfrm>
          <a:prstGeom prst="ellipse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02443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A1089-19BB-0D45-B251-4387283A8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Maxima in Scale and Image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7B1AC0-A6AC-2E47-ADB4-C601B9EB5F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</a:t>
            </a:r>
            <a:fld id="{AC1089D3-84F4-7045-A571-C61BEF9B13BC}" type="slidenum">
              <a:rPr lang="en-US" smtClean="0"/>
              <a:pPr/>
              <a:t>52</a:t>
            </a:fld>
            <a:endParaRPr lang="en-US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CCFC207-4410-EC45-A73B-6A6403EBBAAC}"/>
              </a:ext>
            </a:extLst>
          </p:cNvPr>
          <p:cNvCxnSpPr>
            <a:cxnSpLocks/>
          </p:cNvCxnSpPr>
          <p:nvPr/>
        </p:nvCxnSpPr>
        <p:spPr>
          <a:xfrm>
            <a:off x="2330244" y="5715328"/>
            <a:ext cx="631231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FE261E74-4551-8441-9062-1EA3E36C00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96" y="3544708"/>
            <a:ext cx="1828800" cy="18288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9FD0B26-C9CB-CD42-9477-CE6654D321B9}"/>
              </a:ext>
            </a:extLst>
          </p:cNvPr>
          <p:cNvGrpSpPr/>
          <p:nvPr/>
        </p:nvGrpSpPr>
        <p:grpSpPr>
          <a:xfrm>
            <a:off x="2330244" y="2589722"/>
            <a:ext cx="1828800" cy="2783787"/>
            <a:chOff x="2330244" y="2887892"/>
            <a:chExt cx="1828800" cy="278378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88E4748-C14E-D649-BFB6-220D81EC4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0244" y="3842879"/>
              <a:ext cx="1828800" cy="1828800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34D170CF-B811-024E-8A28-44F2BC2DE867}"/>
                    </a:ext>
                  </a:extLst>
                </p:cNvPr>
                <p:cNvSpPr txBox="1"/>
                <p:nvPr/>
              </p:nvSpPr>
              <p:spPr>
                <a:xfrm>
                  <a:off x="2681606" y="2887892"/>
                  <a:ext cx="1126077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=2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3B186C71-0274-44F4-B0A3-CDE0DC2ACB0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81606" y="2887892"/>
                  <a:ext cx="1126077" cy="49244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057EB2C-B2AF-BA43-990E-2ECD921078A9}"/>
                </a:ext>
              </a:extLst>
            </p:cNvPr>
            <p:cNvSpPr txBox="1"/>
            <p:nvPr/>
          </p:nvSpPr>
          <p:spPr>
            <a:xfrm>
              <a:off x="2622430" y="3383752"/>
              <a:ext cx="12444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R: 0.02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CFFAB9B-6931-EA48-8E89-243039717BA0}"/>
              </a:ext>
            </a:extLst>
          </p:cNvPr>
          <p:cNvGrpSpPr/>
          <p:nvPr/>
        </p:nvGrpSpPr>
        <p:grpSpPr>
          <a:xfrm>
            <a:off x="4571999" y="2589722"/>
            <a:ext cx="1828800" cy="2783786"/>
            <a:chOff x="4571999" y="2887892"/>
            <a:chExt cx="1828800" cy="278378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A791823-5FA6-1843-908F-44FF0A79F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1999" y="3842878"/>
              <a:ext cx="1828800" cy="1828800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B286D3E4-5FC1-0140-BFB3-1A0310B93D2C}"/>
                    </a:ext>
                  </a:extLst>
                </p:cNvPr>
                <p:cNvSpPr txBox="1"/>
                <p:nvPr/>
              </p:nvSpPr>
              <p:spPr>
                <a:xfrm>
                  <a:off x="4923361" y="2887892"/>
                  <a:ext cx="1126077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=6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98EDC57E-C0D7-4120-B1A5-A538445FC51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23361" y="2887892"/>
                  <a:ext cx="1126077" cy="49244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3CADD96-D9FC-F747-B240-4C653D51EDC7}"/>
                </a:ext>
              </a:extLst>
            </p:cNvPr>
            <p:cNvSpPr txBox="1"/>
            <p:nvPr/>
          </p:nvSpPr>
          <p:spPr>
            <a:xfrm>
              <a:off x="4972172" y="3383752"/>
              <a:ext cx="10284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R: 2.9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26BD8B0-8E76-9F4B-B6DA-CA9632C0D3AD}"/>
              </a:ext>
            </a:extLst>
          </p:cNvPr>
          <p:cNvGrpSpPr/>
          <p:nvPr/>
        </p:nvGrpSpPr>
        <p:grpSpPr>
          <a:xfrm>
            <a:off x="6813754" y="2589722"/>
            <a:ext cx="1828800" cy="2750678"/>
            <a:chOff x="6813754" y="2887892"/>
            <a:chExt cx="1828800" cy="2750678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D5B3488-61FC-244D-B9F0-7A12D7EFB4E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3754" y="3809770"/>
              <a:ext cx="1828800" cy="1828800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384211B7-7C3A-8845-80C6-D5F46AD881EB}"/>
                    </a:ext>
                  </a:extLst>
                </p:cNvPr>
                <p:cNvSpPr txBox="1"/>
                <p:nvPr/>
              </p:nvSpPr>
              <p:spPr>
                <a:xfrm>
                  <a:off x="7051302" y="2887892"/>
                  <a:ext cx="1353704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=10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DBE1F487-9576-45CB-B4F2-F68C55C42B7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51302" y="2887892"/>
                  <a:ext cx="1353704" cy="49244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6D28C1C-440D-C044-B892-A88AFB25A1A8}"/>
                </a:ext>
              </a:extLst>
            </p:cNvPr>
            <p:cNvSpPr txBox="1"/>
            <p:nvPr/>
          </p:nvSpPr>
          <p:spPr>
            <a:xfrm>
              <a:off x="7105940" y="3383752"/>
              <a:ext cx="12444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R: 1.8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FB3A184D-89A6-7949-9511-5EEA2830F194}"/>
              </a:ext>
            </a:extLst>
          </p:cNvPr>
          <p:cNvSpPr txBox="1"/>
          <p:nvPr/>
        </p:nvSpPr>
        <p:spPr>
          <a:xfrm>
            <a:off x="263897" y="3085582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Radius: 8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1AF9755-2C91-CD46-9700-70D504A0A5EA}"/>
                  </a:ext>
                </a:extLst>
              </p:cNvPr>
              <p:cNvSpPr txBox="1"/>
              <p:nvPr/>
            </p:nvSpPr>
            <p:spPr>
              <a:xfrm>
                <a:off x="586376" y="2638387"/>
                <a:ext cx="119263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Image</m:t>
                      </m:r>
                    </m:oMath>
                  </m:oMathPara>
                </a14:m>
                <a:endParaRPr lang="en-US" sz="3200" dirty="0">
                  <a:latin typeface="+mj-lt"/>
                </a:endParaRPr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1AF9755-2C91-CD46-9700-70D504A0A5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376" y="2638387"/>
                <a:ext cx="1192634" cy="492443"/>
              </a:xfrm>
              <a:prstGeom prst="rect">
                <a:avLst/>
              </a:prstGeom>
              <a:blipFill>
                <a:blip r:embed="rId9"/>
                <a:stretch>
                  <a:fillRect l="-9474" r="-9474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Oval 19">
            <a:extLst>
              <a:ext uri="{FF2B5EF4-FFF2-40B4-BE49-F238E27FC236}">
                <a16:creationId xmlns:a16="http://schemas.microsoft.com/office/drawing/2014/main" id="{862C2C6B-4856-E142-B384-51B03067971C}"/>
              </a:ext>
            </a:extLst>
          </p:cNvPr>
          <p:cNvSpPr/>
          <p:nvPr/>
        </p:nvSpPr>
        <p:spPr>
          <a:xfrm>
            <a:off x="5367129" y="4341108"/>
            <a:ext cx="238539" cy="238539"/>
          </a:xfrm>
          <a:prstGeom prst="ellipse">
            <a:avLst/>
          </a:prstGeom>
          <a:noFill/>
          <a:ln w="444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808AC8B-54C5-1F40-96E3-3CA4E31DA476}"/>
              </a:ext>
            </a:extLst>
          </p:cNvPr>
          <p:cNvSpPr/>
          <p:nvPr/>
        </p:nvSpPr>
        <p:spPr>
          <a:xfrm>
            <a:off x="3125374" y="4339838"/>
            <a:ext cx="238539" cy="238539"/>
          </a:xfrm>
          <a:prstGeom prst="ellipse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C3339CC-1236-6B4F-A305-232D2225348A}"/>
              </a:ext>
            </a:extLst>
          </p:cNvPr>
          <p:cNvSpPr/>
          <p:nvPr/>
        </p:nvSpPr>
        <p:spPr>
          <a:xfrm>
            <a:off x="7608884" y="4346101"/>
            <a:ext cx="238539" cy="238539"/>
          </a:xfrm>
          <a:prstGeom prst="ellipse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6581ED4-6856-F040-A05D-AC70D61E772E}"/>
              </a:ext>
            </a:extLst>
          </p:cNvPr>
          <p:cNvSpPr/>
          <p:nvPr/>
        </p:nvSpPr>
        <p:spPr>
          <a:xfrm>
            <a:off x="5367129" y="4661127"/>
            <a:ext cx="238539" cy="238539"/>
          </a:xfrm>
          <a:prstGeom prst="ellipse">
            <a:avLst/>
          </a:prstGeom>
          <a:noFill/>
          <a:ln w="444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47DBA45-059C-754F-B05D-CCBC0F1D0A50}"/>
              </a:ext>
            </a:extLst>
          </p:cNvPr>
          <p:cNvSpPr/>
          <p:nvPr/>
        </p:nvSpPr>
        <p:spPr>
          <a:xfrm>
            <a:off x="5367129" y="4022685"/>
            <a:ext cx="238539" cy="238539"/>
          </a:xfrm>
          <a:prstGeom prst="ellipse">
            <a:avLst/>
          </a:prstGeom>
          <a:noFill/>
          <a:ln w="444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EC9AA79-502F-B048-B0AC-21C3226DC9CD}"/>
              </a:ext>
            </a:extLst>
          </p:cNvPr>
          <p:cNvSpPr/>
          <p:nvPr/>
        </p:nvSpPr>
        <p:spPr>
          <a:xfrm>
            <a:off x="5700569" y="4344195"/>
            <a:ext cx="238539" cy="238539"/>
          </a:xfrm>
          <a:prstGeom prst="ellipse">
            <a:avLst/>
          </a:prstGeom>
          <a:noFill/>
          <a:ln w="444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B498A0F-DEAF-B84B-8C17-CABDDDEDE1A1}"/>
              </a:ext>
            </a:extLst>
          </p:cNvPr>
          <p:cNvSpPr/>
          <p:nvPr/>
        </p:nvSpPr>
        <p:spPr>
          <a:xfrm>
            <a:off x="5049075" y="4341108"/>
            <a:ext cx="238539" cy="238539"/>
          </a:xfrm>
          <a:prstGeom prst="ellipse">
            <a:avLst/>
          </a:prstGeom>
          <a:noFill/>
          <a:ln w="444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C5C8F86-6612-E349-A8A4-A5F88FABDED2}"/>
              </a:ext>
            </a:extLst>
          </p:cNvPr>
          <p:cNvSpPr txBox="1"/>
          <p:nvPr/>
        </p:nvSpPr>
        <p:spPr>
          <a:xfrm>
            <a:off x="610436" y="1024180"/>
            <a:ext cx="80321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/>
                </a:solidFill>
              </a:rPr>
              <a:t>Green point </a:t>
            </a:r>
            <a:r>
              <a:rPr lang="en-US" sz="2400" dirty="0"/>
              <a:t>is a local maxima in both image and scale space if:</a:t>
            </a:r>
          </a:p>
          <a:p>
            <a:r>
              <a:rPr lang="en-US" sz="2400" dirty="0"/>
              <a:t>it is larger than its </a:t>
            </a:r>
            <a:r>
              <a:rPr lang="en-US" sz="2400" b="1" dirty="0">
                <a:solidFill>
                  <a:srgbClr val="0070C0"/>
                </a:solidFill>
              </a:rPr>
              <a:t>image-space neighbors (blue) </a:t>
            </a:r>
          </a:p>
          <a:p>
            <a:r>
              <a:rPr lang="en-US" sz="2400" dirty="0"/>
              <a:t>and larger than its </a:t>
            </a:r>
            <a:r>
              <a:rPr lang="en-US" sz="2400" b="1" dirty="0">
                <a:solidFill>
                  <a:srgbClr val="C00000"/>
                </a:solidFill>
              </a:rPr>
              <a:t>scale-space neighbors (red)</a:t>
            </a:r>
          </a:p>
        </p:txBody>
      </p:sp>
    </p:spTree>
    <p:extLst>
      <p:ext uri="{BB962C8B-B14F-4D97-AF65-F5344CB8AC3E}">
        <p14:creationId xmlns:p14="http://schemas.microsoft.com/office/powerpoint/2010/main" val="200906518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butterfly">
            <a:extLst>
              <a:ext uri="{FF2B5EF4-FFF2-40B4-BE49-F238E27FC236}">
                <a16:creationId xmlns:a16="http://schemas.microsoft.com/office/drawing/2014/main" id="{2B765DAB-5E41-2541-9E72-1F5188EC3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45094" y="1286827"/>
            <a:ext cx="6453809" cy="4660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A51C3F-0B8A-6240-87AE-6302A3D51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Blob Detection in Scale Space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02A08CB-5D85-D747-B4AC-9744D2A7F9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</a:t>
            </a:r>
            <a:fld id="{AC1089D3-84F4-7045-A571-C61BEF9B13BC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87953A-DC73-F149-A06F-8A9D4AE0A1FC}"/>
              </a:ext>
            </a:extLst>
          </p:cNvPr>
          <p:cNvSpPr txBox="1"/>
          <p:nvPr/>
        </p:nvSpPr>
        <p:spPr>
          <a:xfrm>
            <a:off x="0" y="6215241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0173685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51C3F-0B8A-6240-87AE-6302A3D51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Blob Detection in Scale Space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02A08CB-5D85-D747-B4AC-9744D2A7F9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</a:t>
            </a:r>
            <a:fld id="{AC1089D3-84F4-7045-A571-C61BEF9B13BC}" type="slidenum">
              <a:rPr lang="en-US" smtClean="0"/>
              <a:pPr/>
              <a:t>54</a:t>
            </a:fld>
            <a:endParaRPr lang="en-US" dirty="0"/>
          </a:p>
        </p:txBody>
      </p:sp>
      <p:pic>
        <p:nvPicPr>
          <p:cNvPr id="4" name="Picture 4" descr="butterfly_circles">
            <a:extLst>
              <a:ext uri="{FF2B5EF4-FFF2-40B4-BE49-F238E27FC236}">
                <a16:creationId xmlns:a16="http://schemas.microsoft.com/office/drawing/2014/main" id="{D6AB16BC-AD5E-DB43-A86C-75A3FA855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45095" y="1286827"/>
            <a:ext cx="6453809" cy="4656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887953A-DC73-F149-A06F-8A9D4AE0A1FC}"/>
              </a:ext>
            </a:extLst>
          </p:cNvPr>
          <p:cNvSpPr txBox="1"/>
          <p:nvPr/>
        </p:nvSpPr>
        <p:spPr>
          <a:xfrm>
            <a:off x="0" y="6215241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4895127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85396-CEF5-4B43-AA6B-93388D037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Efficient Implementation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1FF1E63-E0EA-0A46-83B1-6DF6C44356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</a:t>
            </a:r>
            <a:fld id="{AC1089D3-84F4-7045-A571-C61BEF9B13BC}" type="slidenum">
              <a:rPr lang="en-US" smtClean="0"/>
              <a:pPr/>
              <a:t>55</a:t>
            </a:fld>
            <a:endParaRPr lang="en-US" dirty="0"/>
          </a:p>
        </p:txBody>
      </p:sp>
      <p:sp>
        <p:nvSpPr>
          <p:cNvPr id="4" name="Rectangle 15">
            <a:extLst>
              <a:ext uri="{FF2B5EF4-FFF2-40B4-BE49-F238E27FC236}">
                <a16:creationId xmlns:a16="http://schemas.microsoft.com/office/drawing/2014/main" id="{1BFA9C42-820B-9D47-A504-3EFEAE031A6C}"/>
              </a:ext>
            </a:extLst>
          </p:cNvPr>
          <p:cNvSpPr txBox="1">
            <a:spLocks noChangeArrowheads="1"/>
          </p:cNvSpPr>
          <p:nvPr/>
        </p:nvSpPr>
        <p:spPr>
          <a:xfrm>
            <a:off x="628650" y="1626845"/>
            <a:ext cx="78867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r>
              <a:rPr lang="en-US" dirty="0"/>
              <a:t>Approximating the Laplacian with a difference of Gaussians:</a:t>
            </a:r>
          </a:p>
        </p:txBody>
      </p:sp>
      <p:graphicFrame>
        <p:nvGraphicFramePr>
          <p:cNvPr id="5" name="Object 5">
            <a:extLst>
              <a:ext uri="{FF2B5EF4-FFF2-40B4-BE49-F238E27FC236}">
                <a16:creationId xmlns:a16="http://schemas.microsoft.com/office/drawing/2014/main" id="{E200B974-3B7D-9342-93E9-C1523D34F43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9663310"/>
              </p:ext>
            </p:extLst>
          </p:nvPr>
        </p:nvGraphicFramePr>
        <p:xfrm>
          <a:off x="457200" y="2728904"/>
          <a:ext cx="4311650" cy="569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Equation" r:id="rId3" imgW="2120760" imgH="279360" progId="">
                  <p:embed/>
                </p:oleObj>
              </mc:Choice>
              <mc:Fallback>
                <p:oleObj name="Equation" r:id="rId3" imgW="2120760" imgH="279360" progId="">
                  <p:embed/>
                  <p:pic>
                    <p:nvPicPr>
                      <p:cNvPr id="2253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2728904"/>
                        <a:ext cx="4311650" cy="569913"/>
                      </a:xfrm>
                      <a:prstGeom prst="rect">
                        <a:avLst/>
                      </a:prstGeom>
                      <a:solidFill>
                        <a:srgbClr val="67D967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6">
            <a:extLst>
              <a:ext uri="{FF2B5EF4-FFF2-40B4-BE49-F238E27FC236}">
                <a16:creationId xmlns:a16="http://schemas.microsoft.com/office/drawing/2014/main" id="{3393A37C-11D7-5641-9F83-1D472E194EB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2882872"/>
              </p:ext>
            </p:extLst>
          </p:nvPr>
        </p:nvGraphicFramePr>
        <p:xfrm>
          <a:off x="457200" y="3932229"/>
          <a:ext cx="3886200" cy="411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Equation" r:id="rId5" imgW="1917360" imgH="203040" progId="">
                  <p:embed/>
                </p:oleObj>
              </mc:Choice>
              <mc:Fallback>
                <p:oleObj name="Equation" r:id="rId5" imgW="1917360" imgH="203040" progId="">
                  <p:embed/>
                  <p:pic>
                    <p:nvPicPr>
                      <p:cNvPr id="22531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3932229"/>
                        <a:ext cx="3886200" cy="411163"/>
                      </a:xfrm>
                      <a:prstGeom prst="rect">
                        <a:avLst/>
                      </a:prstGeom>
                      <a:solidFill>
                        <a:srgbClr val="67D967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10">
            <a:extLst>
              <a:ext uri="{FF2B5EF4-FFF2-40B4-BE49-F238E27FC236}">
                <a16:creationId xmlns:a16="http://schemas.microsoft.com/office/drawing/2014/main" id="{E76DCA66-B66D-2C46-9E87-23BB8D22E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53000" y="2424104"/>
            <a:ext cx="3810000" cy="301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12">
            <a:extLst>
              <a:ext uri="{FF2B5EF4-FFF2-40B4-BE49-F238E27FC236}">
                <a16:creationId xmlns:a16="http://schemas.microsoft.com/office/drawing/2014/main" id="{C59406AF-27B5-4F4C-A0D6-D1ECB8D4C0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3262304"/>
            <a:ext cx="13525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sz="20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(Laplacian)</a:t>
            </a:r>
            <a:endParaRPr lang="ru-RU" sz="200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13">
            <a:extLst>
              <a:ext uri="{FF2B5EF4-FFF2-40B4-BE49-F238E27FC236}">
                <a16:creationId xmlns:a16="http://schemas.microsoft.com/office/drawing/2014/main" id="{1293E6C4-5547-CD47-AE0F-C6223F4EF1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275" y="4313229"/>
            <a:ext cx="28035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sz="20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(Difference of Gaussians)</a:t>
            </a:r>
            <a:endParaRPr lang="ru-RU" sz="2000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7BEDBE-C926-B945-9FA9-5831AFF5575B}"/>
              </a:ext>
            </a:extLst>
          </p:cNvPr>
          <p:cNvSpPr txBox="1"/>
          <p:nvPr/>
        </p:nvSpPr>
        <p:spPr>
          <a:xfrm>
            <a:off x="357404" y="623075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0D9D26-9F77-524E-A2FF-4C862BA1E762}"/>
              </a:ext>
            </a:extLst>
          </p:cNvPr>
          <p:cNvSpPr txBox="1"/>
          <p:nvPr/>
        </p:nvSpPr>
        <p:spPr>
          <a:xfrm>
            <a:off x="928342" y="5029672"/>
            <a:ext cx="33693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Gaussian is separable, so cheaper to compute!</a:t>
            </a:r>
          </a:p>
        </p:txBody>
      </p:sp>
    </p:spTree>
    <p:extLst>
      <p:ext uri="{BB962C8B-B14F-4D97-AF65-F5344CB8AC3E}">
        <p14:creationId xmlns:p14="http://schemas.microsoft.com/office/powerpoint/2010/main" val="317172462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470CB-1373-8E43-AF9E-D4BD4550F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Efficient Implementation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71F41E-7A87-D14F-9E59-AD0CB7AE7A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</a:t>
            </a:r>
            <a:fld id="{AC1089D3-84F4-7045-A571-C61BEF9B13BC}" type="slidenum">
              <a:rPr lang="en-US" smtClean="0"/>
              <a:pPr/>
              <a:t>56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6B93CC-D52D-C048-8D7A-3C03DD13A8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97" y="2608663"/>
            <a:ext cx="2519294" cy="25192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2F9E62C-81D8-624B-97FC-3817F57DCB39}"/>
              </a:ext>
            </a:extLst>
          </p:cNvPr>
          <p:cNvSpPr txBox="1"/>
          <p:nvPr/>
        </p:nvSpPr>
        <p:spPr>
          <a:xfrm>
            <a:off x="505650" y="5127957"/>
            <a:ext cx="16973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Original Image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B817252-C76F-4B41-9CFA-596107BFE23E}"/>
              </a:ext>
            </a:extLst>
          </p:cNvPr>
          <p:cNvGrpSpPr/>
          <p:nvPr/>
        </p:nvGrpSpPr>
        <p:grpSpPr>
          <a:xfrm>
            <a:off x="1451113" y="1229746"/>
            <a:ext cx="4595468" cy="2519294"/>
            <a:chOff x="1451113" y="1229746"/>
            <a:chExt cx="4595468" cy="251929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CFBBD43-2DBE-9C45-867B-496F562E65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27287" y="1229746"/>
              <a:ext cx="2519294" cy="2519294"/>
            </a:xfrm>
            <a:prstGeom prst="rect">
              <a:avLst/>
            </a:prstGeom>
          </p:spPr>
        </p:pic>
        <p:cxnSp>
          <p:nvCxnSpPr>
            <p:cNvPr id="11" name="Elbow Connector 10">
              <a:extLst>
                <a:ext uri="{FF2B5EF4-FFF2-40B4-BE49-F238E27FC236}">
                  <a16:creationId xmlns:a16="http://schemas.microsoft.com/office/drawing/2014/main" id="{CCA25F88-DCF2-524C-BC6A-90335F8F2753}"/>
                </a:ext>
              </a:extLst>
            </p:cNvPr>
            <p:cNvCxnSpPr/>
            <p:nvPr/>
          </p:nvCxnSpPr>
          <p:spPr>
            <a:xfrm flipV="1">
              <a:off x="1451113" y="1702490"/>
              <a:ext cx="1958009" cy="786903"/>
            </a:xfrm>
            <a:prstGeom prst="bentConnector3">
              <a:avLst>
                <a:gd name="adj1" fmla="val 254"/>
              </a:avLst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2E8C2D2-CAFA-B048-BBBC-FD257E57E0D8}"/>
                </a:ext>
              </a:extLst>
            </p:cNvPr>
            <p:cNvSpPr txBox="1"/>
            <p:nvPr/>
          </p:nvSpPr>
          <p:spPr>
            <a:xfrm>
              <a:off x="1471360" y="1253253"/>
              <a:ext cx="19175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Gaussian, sigma=2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4D3A2D9-573C-FC41-B326-62575950DBFF}"/>
              </a:ext>
            </a:extLst>
          </p:cNvPr>
          <p:cNvGrpSpPr/>
          <p:nvPr/>
        </p:nvGrpSpPr>
        <p:grpSpPr>
          <a:xfrm>
            <a:off x="6083875" y="1731108"/>
            <a:ext cx="2788964" cy="1434505"/>
            <a:chOff x="6083875" y="1731108"/>
            <a:chExt cx="2788964" cy="143450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991C5BF-55CB-1744-9B41-8202CC2290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20399" y="1813173"/>
              <a:ext cx="1352440" cy="1352440"/>
            </a:xfrm>
            <a:prstGeom prst="rect">
              <a:avLst/>
            </a:prstGeom>
          </p:spPr>
        </p:pic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50C7890F-694C-414D-81BA-F81E24D39916}"/>
                </a:ext>
              </a:extLst>
            </p:cNvPr>
            <p:cNvCxnSpPr>
              <a:cxnSpLocks/>
            </p:cNvCxnSpPr>
            <p:nvPr/>
          </p:nvCxnSpPr>
          <p:spPr>
            <a:xfrm>
              <a:off x="6157292" y="2494003"/>
              <a:ext cx="132581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64DF32F-26AA-9E4E-ABCE-C01891CE9149}"/>
                </a:ext>
              </a:extLst>
            </p:cNvPr>
            <p:cNvSpPr txBox="1"/>
            <p:nvPr/>
          </p:nvSpPr>
          <p:spPr>
            <a:xfrm>
              <a:off x="6083875" y="1731108"/>
              <a:ext cx="139923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/>
                <a:t>Downsample</a:t>
              </a:r>
              <a:r>
                <a:rPr lang="en-US" dirty="0"/>
                <a:t> by 2x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6302453-8B48-644B-9DCC-3C3F58B48CA6}"/>
              </a:ext>
            </a:extLst>
          </p:cNvPr>
          <p:cNvGrpSpPr/>
          <p:nvPr/>
        </p:nvGrpSpPr>
        <p:grpSpPr>
          <a:xfrm>
            <a:off x="2203038" y="4517973"/>
            <a:ext cx="3247015" cy="1326239"/>
            <a:chOff x="2203038" y="4726692"/>
            <a:chExt cx="3247015" cy="132623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62610BC-A9D0-8544-813C-7888F95EDC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23814" y="4726692"/>
              <a:ext cx="1326239" cy="1326239"/>
            </a:xfrm>
            <a:prstGeom prst="rect">
              <a:avLst/>
            </a:prstGeom>
          </p:spPr>
        </p:pic>
        <p:cxnSp>
          <p:nvCxnSpPr>
            <p:cNvPr id="21" name="Elbow Connector 20">
              <a:extLst>
                <a:ext uri="{FF2B5EF4-FFF2-40B4-BE49-F238E27FC236}">
                  <a16:creationId xmlns:a16="http://schemas.microsoft.com/office/drawing/2014/main" id="{BB10812B-0525-824A-AFC8-F1CB8135F719}"/>
                </a:ext>
              </a:extLst>
            </p:cNvPr>
            <p:cNvCxnSpPr>
              <a:cxnSpLocks/>
            </p:cNvCxnSpPr>
            <p:nvPr/>
          </p:nvCxnSpPr>
          <p:spPr>
            <a:xfrm>
              <a:off x="2203038" y="5528067"/>
              <a:ext cx="1866574" cy="328883"/>
            </a:xfrm>
            <a:prstGeom prst="bentConnector3">
              <a:avLst>
                <a:gd name="adj1" fmla="val -1118"/>
              </a:avLst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5B84CB0-2F1A-7F4C-BCCE-0075C57DD0E1}"/>
                </a:ext>
              </a:extLst>
            </p:cNvPr>
            <p:cNvSpPr txBox="1"/>
            <p:nvPr/>
          </p:nvSpPr>
          <p:spPr>
            <a:xfrm>
              <a:off x="2701579" y="5153931"/>
              <a:ext cx="139923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/>
                <a:t>Downsample</a:t>
              </a:r>
              <a:r>
                <a:rPr lang="en-US" dirty="0"/>
                <a:t> by 2x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D8C9B96-BAF3-E243-8C10-DD243353BC10}"/>
              </a:ext>
            </a:extLst>
          </p:cNvPr>
          <p:cNvGrpSpPr/>
          <p:nvPr/>
        </p:nvGrpSpPr>
        <p:grpSpPr>
          <a:xfrm>
            <a:off x="5504255" y="4517973"/>
            <a:ext cx="3342383" cy="1326239"/>
            <a:chOff x="5504255" y="4726692"/>
            <a:chExt cx="3342383" cy="132623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6A02D29-F2EF-CF4A-94AF-FCC1B49D40A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20399" y="4726692"/>
              <a:ext cx="1326239" cy="1326239"/>
            </a:xfrm>
            <a:prstGeom prst="rect">
              <a:avLst/>
            </a:prstGeom>
          </p:spPr>
        </p:pic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E3E5624A-D9ED-A843-A7CD-C6993DE7E936}"/>
                </a:ext>
              </a:extLst>
            </p:cNvPr>
            <p:cNvCxnSpPr>
              <a:cxnSpLocks/>
            </p:cNvCxnSpPr>
            <p:nvPr/>
          </p:nvCxnSpPr>
          <p:spPr>
            <a:xfrm>
              <a:off x="5623594" y="5451683"/>
              <a:ext cx="173136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4C66593-4958-E543-B103-6B5A8ABF685A}"/>
                </a:ext>
              </a:extLst>
            </p:cNvPr>
            <p:cNvSpPr txBox="1"/>
            <p:nvPr/>
          </p:nvSpPr>
          <p:spPr>
            <a:xfrm>
              <a:off x="5504255" y="4916830"/>
              <a:ext cx="19175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Gaussian, sigma=1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448B9853-DE47-4245-AD56-F261AA87CD97}"/>
              </a:ext>
            </a:extLst>
          </p:cNvPr>
          <p:cNvSpPr txBox="1"/>
          <p:nvPr/>
        </p:nvSpPr>
        <p:spPr>
          <a:xfrm>
            <a:off x="1255034" y="5908813"/>
            <a:ext cx="6633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Save computation by </a:t>
            </a:r>
            <a:r>
              <a:rPr lang="en-US" sz="2400" dirty="0" err="1"/>
              <a:t>downsampling</a:t>
            </a:r>
            <a:r>
              <a:rPr lang="en-US" sz="2400" dirty="0"/>
              <a:t> before blurring</a:t>
            </a:r>
          </a:p>
        </p:txBody>
      </p:sp>
    </p:spTree>
    <p:extLst>
      <p:ext uri="{BB962C8B-B14F-4D97-AF65-F5344CB8AC3E}">
        <p14:creationId xmlns:p14="http://schemas.microsoft.com/office/powerpoint/2010/main" val="3201448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756BE-813A-8C49-A7B6-1903989B9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Efficient Implementation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546144-12E8-D94A-ADE3-67472603CD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</a:t>
            </a:r>
            <a:fld id="{AC1089D3-84F4-7045-A571-C61BEF9B13BC}" type="slidenum">
              <a:rPr lang="en-US" smtClean="0"/>
              <a:pPr/>
              <a:t>57</a:t>
            </a:fld>
            <a:endParaRPr lang="en-US" dirty="0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C0CAC21D-41CC-4E4D-909E-29474E9EEE8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3211840"/>
              </p:ext>
            </p:extLst>
          </p:nvPr>
        </p:nvGraphicFramePr>
        <p:xfrm>
          <a:off x="1679575" y="1125844"/>
          <a:ext cx="5784850" cy="4252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Bitmap Image" r:id="rId3" imgW="8032176" imgH="5906012" progId="PBrush">
                  <p:embed/>
                </p:oleObj>
              </mc:Choice>
              <mc:Fallback>
                <p:oleObj name="Bitmap Image" r:id="rId3" imgW="8032176" imgH="5906012" progId="PBrush">
                  <p:embed/>
                  <p:pic>
                    <p:nvPicPr>
                      <p:cNvPr id="2355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9575" y="1125844"/>
                        <a:ext cx="5784850" cy="42529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5">
            <a:extLst>
              <a:ext uri="{FF2B5EF4-FFF2-40B4-BE49-F238E27FC236}">
                <a16:creationId xmlns:a16="http://schemas.microsoft.com/office/drawing/2014/main" id="{F8384020-0048-9A42-93E6-8E39D4FCF3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5592420"/>
            <a:ext cx="8686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/>
            <a:r>
              <a:rPr lang="en-US" sz="2000" dirty="0"/>
              <a:t>David G. Lowe. </a:t>
            </a:r>
            <a:r>
              <a:rPr lang="en-US" sz="2000" b="1" dirty="0">
                <a:hlinkClick r:id="rId5"/>
              </a:rPr>
              <a:t>"Distinctive image features from scale-invariant keypoints.”</a:t>
            </a:r>
            <a:r>
              <a:rPr lang="en-US" sz="2000" b="1" dirty="0"/>
              <a:t> </a:t>
            </a:r>
            <a:r>
              <a:rPr lang="en-US" sz="2000" i="1" dirty="0"/>
              <a:t>IJCV</a:t>
            </a:r>
            <a:r>
              <a:rPr lang="en-US" sz="2000" dirty="0"/>
              <a:t> 60 (2), pp. 91-110, 2004.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D10E1A-3DC6-2340-8705-632DC8DD1836}"/>
              </a:ext>
            </a:extLst>
          </p:cNvPr>
          <p:cNvSpPr txBox="1"/>
          <p:nvPr/>
        </p:nvSpPr>
        <p:spPr>
          <a:xfrm>
            <a:off x="357404" y="623075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7599067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105DE-EB41-644A-9FF0-4FA5CE2EF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 Two Problems for Today: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5FDC174-CE2F-014A-ADE0-2769BB01D8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</a:t>
            </a:r>
            <a:fld id="{AC1089D3-84F4-7045-A571-C61BEF9B13BC}" type="slidenum">
              <a:rPr lang="en-US" smtClean="0"/>
              <a:pPr/>
              <a:t>58</a:t>
            </a:fld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CD762C4-30EE-3244-8E5B-BDE69A338E13}"/>
              </a:ext>
            </a:extLst>
          </p:cNvPr>
          <p:cNvSpPr txBox="1">
            <a:spLocks/>
          </p:cNvSpPr>
          <p:nvPr/>
        </p:nvSpPr>
        <p:spPr>
          <a:xfrm>
            <a:off x="1168469" y="2036133"/>
            <a:ext cx="6807061" cy="27857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/>
              <a:t>Fixing scaling by making detectors in both location</a:t>
            </a:r>
            <a:r>
              <a:rPr lang="en-US" sz="3600" b="1" dirty="0"/>
              <a:t> and scale</a:t>
            </a:r>
            <a:br>
              <a:rPr lang="en-US" sz="3600" b="1" dirty="0"/>
            </a:br>
            <a:endParaRPr lang="en-US" sz="3600" b="1" dirty="0"/>
          </a:p>
          <a:p>
            <a:r>
              <a:rPr lang="en-US" sz="3600" dirty="0"/>
              <a:t>Enabling matching between features by </a:t>
            </a:r>
            <a:r>
              <a:rPr lang="en-US" sz="3600" b="1" dirty="0"/>
              <a:t>describing regions</a:t>
            </a:r>
          </a:p>
        </p:txBody>
      </p:sp>
    </p:spTree>
    <p:extLst>
      <p:ext uri="{BB962C8B-B14F-4D97-AF65-F5344CB8AC3E}">
        <p14:creationId xmlns:p14="http://schemas.microsoft.com/office/powerpoint/2010/main" val="191118232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316D6-648A-A744-A854-D7D23523E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1 Solved!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A03EA2-0FA9-834A-96FA-B68E229CA2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</a:t>
            </a:r>
            <a:fld id="{AC1089D3-84F4-7045-A571-C61BEF9B13BC}" type="slidenum">
              <a:rPr lang="en-US" smtClean="0"/>
              <a:pPr/>
              <a:t>59</a:t>
            </a:fld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AD2CDC8-85B2-8541-90A8-BCB291C3CBF4}"/>
              </a:ext>
            </a:extLst>
          </p:cNvPr>
          <p:cNvSpPr txBox="1">
            <a:spLocks/>
          </p:cNvSpPr>
          <p:nvPr/>
        </p:nvSpPr>
        <p:spPr>
          <a:xfrm>
            <a:off x="628650" y="1547331"/>
            <a:ext cx="78867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How do we deal with scales: try them all</a:t>
            </a:r>
          </a:p>
          <a:p>
            <a:r>
              <a:rPr lang="en-US" b="1"/>
              <a:t>Why is this efficient?</a:t>
            </a:r>
            <a:endParaRPr lang="en-US" b="1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8D6B5B1-5DA3-9D4F-850B-7A9FFB7A34E6}"/>
              </a:ext>
            </a:extLst>
          </p:cNvPr>
          <p:cNvGrpSpPr/>
          <p:nvPr/>
        </p:nvGrpSpPr>
        <p:grpSpPr>
          <a:xfrm>
            <a:off x="4" y="3199780"/>
            <a:ext cx="9143996" cy="2405693"/>
            <a:chOff x="4" y="3478074"/>
            <a:chExt cx="9143996" cy="240569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99EDDE8F-6B37-554C-9679-C3D2B37C50D7}"/>
                    </a:ext>
                  </a:extLst>
                </p:cNvPr>
                <p:cNvSpPr txBox="1"/>
                <p:nvPr/>
              </p:nvSpPr>
              <p:spPr>
                <a:xfrm>
                  <a:off x="802218" y="4495182"/>
                  <a:ext cx="7539564" cy="138858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1+ </m:t>
                        </m:r>
                        <m:f>
                          <m:fPr>
                            <m:ctrlPr>
                              <a:rPr lang="en-US" sz="4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4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</a:rPr>
                              <m:t>16</m:t>
                            </m:r>
                          </m:den>
                        </m:f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4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</a:rPr>
                              <m:t>64</m:t>
                            </m:r>
                          </m:den>
                        </m:f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4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4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4800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  <m:sup>
                                <m:r>
                                  <a:rPr lang="en-US" sz="48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p>
                            </m:sSup>
                          </m:den>
                        </m:f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…=</m:t>
                        </m:r>
                        <m:f>
                          <m:fPr>
                            <m:ctrlPr>
                              <a:rPr lang="en-US" sz="4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en-US" sz="4800" dirty="0"/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3F3EDA4E-B253-4E38-9DDE-A87057DC3E6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2218" y="4495182"/>
                  <a:ext cx="7539564" cy="1388585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3FA33C8-87E2-8348-ABDC-5E0529A81FD7}"/>
                </a:ext>
              </a:extLst>
            </p:cNvPr>
            <p:cNvSpPr txBox="1"/>
            <p:nvPr/>
          </p:nvSpPr>
          <p:spPr>
            <a:xfrm>
              <a:off x="4" y="3478074"/>
              <a:ext cx="91439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Vast majority of effort is in the first and second scales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58772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891CD-851F-BC44-9C95-548914515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Last Time: Edges via Image Gradients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C58A19-5DB3-5C47-B2BC-F3E3C7E595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</a:t>
            </a:r>
            <a:fld id="{AC1089D3-84F4-7045-A571-C61BEF9B13BC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962E02-277C-AD44-896B-9FEFF8F47BBF}"/>
              </a:ext>
            </a:extLst>
          </p:cNvPr>
          <p:cNvSpPr txBox="1"/>
          <p:nvPr/>
        </p:nvSpPr>
        <p:spPr>
          <a:xfrm>
            <a:off x="348407" y="1545280"/>
            <a:ext cx="83673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Compute derivatives Ix and </a:t>
            </a:r>
            <a:r>
              <a:rPr lang="en-US" sz="3200" dirty="0" err="1"/>
              <a:t>Iy</a:t>
            </a:r>
            <a:r>
              <a:rPr lang="en-US" sz="3200" dirty="0"/>
              <a:t> with filters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4802F7-592B-7245-9399-425CE960EE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6" y="3038336"/>
            <a:ext cx="4404058" cy="28552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E9DEE0-2564-6742-9011-311D4CAC93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053" y="3038336"/>
            <a:ext cx="4404058" cy="28552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39E265-86E2-9941-8661-4646E0BE8958}"/>
              </a:ext>
            </a:extLst>
          </p:cNvPr>
          <p:cNvSpPr txBox="1"/>
          <p:nvPr/>
        </p:nvSpPr>
        <p:spPr>
          <a:xfrm>
            <a:off x="93837" y="2436275"/>
            <a:ext cx="44040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90E90B-60F3-A34F-8245-A086E5B47845}"/>
              </a:ext>
            </a:extLst>
          </p:cNvPr>
          <p:cNvSpPr txBox="1"/>
          <p:nvPr/>
        </p:nvSpPr>
        <p:spPr>
          <a:xfrm>
            <a:off x="4623053" y="2436275"/>
            <a:ext cx="44040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Iy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476784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9A1E0-7102-C149-B896-E02E3A125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Second Problem: Describing Features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D1BB5B-CE18-4440-B64D-6B5DEE1E80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</a:t>
            </a:r>
            <a:fld id="{AC1089D3-84F4-7045-A571-C61BEF9B13BC}" type="slidenum">
              <a:rPr lang="en-US" smtClean="0"/>
              <a:pPr/>
              <a:t>60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97AE879-CA28-FD42-9000-A2924367CF18}"/>
              </a:ext>
            </a:extLst>
          </p:cNvPr>
          <p:cNvGrpSpPr/>
          <p:nvPr/>
        </p:nvGrpSpPr>
        <p:grpSpPr>
          <a:xfrm>
            <a:off x="838200" y="1986916"/>
            <a:ext cx="7485063" cy="3359274"/>
            <a:chOff x="838200" y="2380560"/>
            <a:chExt cx="7485063" cy="3359274"/>
          </a:xfrm>
        </p:grpSpPr>
        <p:pic>
          <p:nvPicPr>
            <p:cNvPr id="6" name="Picture 5" descr="SIFT1">
              <a:extLst>
                <a:ext uri="{FF2B5EF4-FFF2-40B4-BE49-F238E27FC236}">
                  <a16:creationId xmlns:a16="http://schemas.microsoft.com/office/drawing/2014/main" id="{DA76CEB7-4AB1-0A4A-8500-F971A7D884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38200" y="2380560"/>
              <a:ext cx="3675063" cy="2663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6" descr="SIFT2">
              <a:extLst>
                <a:ext uri="{FF2B5EF4-FFF2-40B4-BE49-F238E27FC236}">
                  <a16:creationId xmlns:a16="http://schemas.microsoft.com/office/drawing/2014/main" id="{695083A7-CFB5-0449-994A-0FC6C63E9D9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48200" y="2380560"/>
              <a:ext cx="3675063" cy="2660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 Box 15">
              <a:extLst>
                <a:ext uri="{FF2B5EF4-FFF2-40B4-BE49-F238E27FC236}">
                  <a16:creationId xmlns:a16="http://schemas.microsoft.com/office/drawing/2014/main" id="{6B878C3C-8794-9B49-9C87-B9BDA8B33C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8200" y="5216614"/>
              <a:ext cx="7485063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2800" dirty="0"/>
                <a:t>1: find </a:t>
              </a:r>
              <a:r>
                <a:rPr lang="en-US" sz="2800" dirty="0" err="1"/>
                <a:t>corners+features</a:t>
              </a:r>
              <a:endParaRPr lang="en-US" sz="2800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4EC9AC3-3B3E-D249-B6DF-25B694C3791A}"/>
              </a:ext>
            </a:extLst>
          </p:cNvPr>
          <p:cNvGrpSpPr/>
          <p:nvPr/>
        </p:nvGrpSpPr>
        <p:grpSpPr>
          <a:xfrm>
            <a:off x="838201" y="2925218"/>
            <a:ext cx="7677150" cy="2915747"/>
            <a:chOff x="838201" y="3318862"/>
            <a:chExt cx="7677150" cy="2915747"/>
          </a:xfrm>
        </p:grpSpPr>
        <p:grpSp>
          <p:nvGrpSpPr>
            <p:cNvPr id="10" name="Group 18">
              <a:extLst>
                <a:ext uri="{FF2B5EF4-FFF2-40B4-BE49-F238E27FC236}">
                  <a16:creationId xmlns:a16="http://schemas.microsoft.com/office/drawing/2014/main" id="{A2BCFA9D-0C11-C244-A0C0-2B3B5955E83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68662" y="3318862"/>
              <a:ext cx="2759075" cy="1514475"/>
              <a:chOff x="2072" y="1924"/>
              <a:chExt cx="1738" cy="954"/>
            </a:xfrm>
          </p:grpSpPr>
          <p:sp>
            <p:nvSpPr>
              <p:cNvPr id="12" name="Line 8">
                <a:extLst>
                  <a:ext uri="{FF2B5EF4-FFF2-40B4-BE49-F238E27FC236}">
                    <a16:creationId xmlns:a16="http://schemas.microsoft.com/office/drawing/2014/main" id="{4C909B2B-9D86-D745-98DB-0EAD2A9558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72" y="1924"/>
                <a:ext cx="1200" cy="96"/>
              </a:xfrm>
              <a:prstGeom prst="line">
                <a:avLst/>
              </a:prstGeom>
              <a:noFill/>
              <a:ln w="76200">
                <a:solidFill>
                  <a:schemeClr val="accent2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Line 9">
                <a:extLst>
                  <a:ext uri="{FF2B5EF4-FFF2-40B4-BE49-F238E27FC236}">
                    <a16:creationId xmlns:a16="http://schemas.microsoft.com/office/drawing/2014/main" id="{14DCEE56-1C96-9340-A527-85B0898133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66" y="2094"/>
                <a:ext cx="1144" cy="9"/>
              </a:xfrm>
              <a:prstGeom prst="line">
                <a:avLst/>
              </a:prstGeom>
              <a:noFill/>
              <a:ln w="76200">
                <a:solidFill>
                  <a:schemeClr val="accent2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Line 10">
                <a:extLst>
                  <a:ext uri="{FF2B5EF4-FFF2-40B4-BE49-F238E27FC236}">
                    <a16:creationId xmlns:a16="http://schemas.microsoft.com/office/drawing/2014/main" id="{C9146045-B194-9245-B425-9B27F82939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46" y="2788"/>
                <a:ext cx="1070" cy="90"/>
              </a:xfrm>
              <a:prstGeom prst="line">
                <a:avLst/>
              </a:prstGeom>
              <a:noFill/>
              <a:ln w="76200">
                <a:solidFill>
                  <a:schemeClr val="accent2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id="{BD2BF6B7-31BE-EC4E-A5D9-BBB8EC8A2E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17" y="2415"/>
                <a:ext cx="1092" cy="30"/>
              </a:xfrm>
              <a:custGeom>
                <a:avLst/>
                <a:gdLst>
                  <a:gd name="T0" fmla="*/ 0 w 1092"/>
                  <a:gd name="T1" fmla="*/ 30 h 30"/>
                  <a:gd name="T2" fmla="*/ 1092 w 1092"/>
                  <a:gd name="T3" fmla="*/ 0 h 30"/>
                  <a:gd name="T4" fmla="*/ 0 60000 65536"/>
                  <a:gd name="T5" fmla="*/ 0 60000 65536"/>
                  <a:gd name="T6" fmla="*/ 0 w 1092"/>
                  <a:gd name="T7" fmla="*/ 0 h 30"/>
                  <a:gd name="T8" fmla="*/ 1092 w 1092"/>
                  <a:gd name="T9" fmla="*/ 30 h 3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092" h="30">
                    <a:moveTo>
                      <a:pt x="0" y="30"/>
                    </a:moveTo>
                    <a:lnTo>
                      <a:pt x="1092" y="0"/>
                    </a:lnTo>
                  </a:path>
                </a:pathLst>
              </a:custGeom>
              <a:noFill/>
              <a:ln w="76200">
                <a:solidFill>
                  <a:schemeClr val="accent2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Line 12">
                <a:extLst>
                  <a:ext uri="{FF2B5EF4-FFF2-40B4-BE49-F238E27FC236}">
                    <a16:creationId xmlns:a16="http://schemas.microsoft.com/office/drawing/2014/main" id="{38DDDC35-A035-C14D-BA75-723E1C5E9D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70" y="2236"/>
                <a:ext cx="1150" cy="82"/>
              </a:xfrm>
              <a:prstGeom prst="line">
                <a:avLst/>
              </a:prstGeom>
              <a:noFill/>
              <a:ln w="76200">
                <a:solidFill>
                  <a:schemeClr val="accent2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Freeform 17">
                <a:extLst>
                  <a:ext uri="{FF2B5EF4-FFF2-40B4-BE49-F238E27FC236}">
                    <a16:creationId xmlns:a16="http://schemas.microsoft.com/office/drawing/2014/main" id="{8F827D61-3A09-8545-A3C7-9CCABAFF26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617"/>
                <a:ext cx="1017" cy="65"/>
              </a:xfrm>
              <a:custGeom>
                <a:avLst/>
                <a:gdLst>
                  <a:gd name="T0" fmla="*/ 0 w 1017"/>
                  <a:gd name="T1" fmla="*/ 65 h 65"/>
                  <a:gd name="T2" fmla="*/ 1017 w 1017"/>
                  <a:gd name="T3" fmla="*/ 0 h 65"/>
                  <a:gd name="T4" fmla="*/ 0 60000 65536"/>
                  <a:gd name="T5" fmla="*/ 0 60000 65536"/>
                  <a:gd name="T6" fmla="*/ 0 w 1017"/>
                  <a:gd name="T7" fmla="*/ 0 h 65"/>
                  <a:gd name="T8" fmla="*/ 1017 w 1017"/>
                  <a:gd name="T9" fmla="*/ 65 h 6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017" h="65">
                    <a:moveTo>
                      <a:pt x="0" y="65"/>
                    </a:moveTo>
                    <a:lnTo>
                      <a:pt x="1017" y="0"/>
                    </a:lnTo>
                  </a:path>
                </a:pathLst>
              </a:custGeom>
              <a:noFill/>
              <a:ln w="76200">
                <a:solidFill>
                  <a:schemeClr val="accent2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" name="Text Box 15">
              <a:extLst>
                <a:ext uri="{FF2B5EF4-FFF2-40B4-BE49-F238E27FC236}">
                  <a16:creationId xmlns:a16="http://schemas.microsoft.com/office/drawing/2014/main" id="{A7E75DE5-55A5-FD41-B1E6-542C04ADA2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8201" y="5711389"/>
              <a:ext cx="767715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2800" dirty="0"/>
                <a:t>2: match based on local image data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B6AF3476-7D9A-8542-9441-B82A5CA9DD93}"/>
              </a:ext>
            </a:extLst>
          </p:cNvPr>
          <p:cNvSpPr txBox="1"/>
          <p:nvPr/>
        </p:nvSpPr>
        <p:spPr>
          <a:xfrm>
            <a:off x="357404" y="6171123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r>
              <a:rPr lang="en-US" sz="1200" dirty="0"/>
              <a:t>, original figure: M. Brown, D. Lowe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F898648-075A-8E44-9803-FCDC1639FF47}"/>
              </a:ext>
            </a:extLst>
          </p:cNvPr>
          <p:cNvSpPr txBox="1"/>
          <p:nvPr/>
        </p:nvSpPr>
        <p:spPr>
          <a:xfrm>
            <a:off x="454343" y="1418378"/>
            <a:ext cx="8235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Finding and Matching</a:t>
            </a:r>
          </a:p>
        </p:txBody>
      </p:sp>
    </p:spTree>
    <p:extLst>
      <p:ext uri="{BB962C8B-B14F-4D97-AF65-F5344CB8AC3E}">
        <p14:creationId xmlns:p14="http://schemas.microsoft.com/office/powerpoint/2010/main" val="88393015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6DD20-3FD8-4947-B326-E5565DADC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655" y="182880"/>
            <a:ext cx="8296689" cy="822960"/>
          </a:xfrm>
        </p:spPr>
        <p:txBody>
          <a:bodyPr>
            <a:normAutofit fontScale="90000"/>
          </a:bodyPr>
          <a:lstStyle/>
          <a:p>
            <a:r>
              <a:rPr lang="en-US" dirty="0"/>
              <a:t>Second Problem: Describing Features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0070D9-836E-514D-930B-7A0C3AF3C8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</a:t>
            </a:r>
            <a:fld id="{AC1089D3-84F4-7045-A571-C61BEF9B13BC}" type="slidenum">
              <a:rPr lang="en-US" smtClean="0"/>
              <a:pPr/>
              <a:t>61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A36E80-99E8-604A-95EA-F22612E8B93D}"/>
              </a:ext>
            </a:extLst>
          </p:cNvPr>
          <p:cNvSpPr txBox="1"/>
          <p:nvPr/>
        </p:nvSpPr>
        <p:spPr>
          <a:xfrm>
            <a:off x="2439105" y="1130892"/>
            <a:ext cx="3525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Image – 40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EF217F-B129-2240-9A74-A396E2BFCAF9}"/>
              </a:ext>
            </a:extLst>
          </p:cNvPr>
          <p:cNvSpPr txBox="1"/>
          <p:nvPr/>
        </p:nvSpPr>
        <p:spPr>
          <a:xfrm>
            <a:off x="276837" y="2809582"/>
            <a:ext cx="1283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Image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010A2D-F766-A149-AFA6-25D97A0410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105" y="2017671"/>
            <a:ext cx="3525964" cy="2286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DD63B24-EA18-9342-B29B-7FCABE69E232}"/>
              </a:ext>
            </a:extLst>
          </p:cNvPr>
          <p:cNvGrpSpPr/>
          <p:nvPr/>
        </p:nvGrpSpPr>
        <p:grpSpPr>
          <a:xfrm>
            <a:off x="5965069" y="1075111"/>
            <a:ext cx="3178931" cy="2567581"/>
            <a:chOff x="5965069" y="1432919"/>
            <a:chExt cx="3178931" cy="256758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3008DDF-D227-5548-846E-9E46F36F58C7}"/>
                </a:ext>
              </a:extLst>
            </p:cNvPr>
            <p:cNvSpPr txBox="1"/>
            <p:nvPr/>
          </p:nvSpPr>
          <p:spPr>
            <a:xfrm>
              <a:off x="5965069" y="1432919"/>
              <a:ext cx="317893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1/2 size, rot. 45°</a:t>
              </a:r>
            </a:p>
            <a:p>
              <a:pPr algn="ctr"/>
              <a:r>
                <a:rPr lang="en-US" sz="2400" dirty="0"/>
                <a:t>Lightened+40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492858D-A418-5C46-ADDE-62316AAAA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1760" y="2857500"/>
              <a:ext cx="1767526" cy="114300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2BC9AB1-AFFE-C544-8A32-125E25A974FE}"/>
              </a:ext>
            </a:extLst>
          </p:cNvPr>
          <p:cNvGrpSpPr/>
          <p:nvPr/>
        </p:nvGrpSpPr>
        <p:grpSpPr>
          <a:xfrm>
            <a:off x="0" y="4791798"/>
            <a:ext cx="8349872" cy="1371600"/>
            <a:chOff x="0" y="5149606"/>
            <a:chExt cx="8349872" cy="137160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1456FEF-3BB8-B146-8CDE-D36F255F13E9}"/>
                </a:ext>
              </a:extLst>
            </p:cNvPr>
            <p:cNvSpPr txBox="1"/>
            <p:nvPr/>
          </p:nvSpPr>
          <p:spPr>
            <a:xfrm>
              <a:off x="0" y="5358352"/>
              <a:ext cx="243910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100x100 crop at Glasses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B6432ED-97FB-1B40-BCD6-5F0A8BBFCB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5081" y="5149606"/>
              <a:ext cx="1371600" cy="13716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A055368-102E-8648-83AD-0374CC461C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8272" y="5149606"/>
              <a:ext cx="1371600" cy="1371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98856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BF2FB69-FAA9-864A-8BB6-26A9AABF94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</a:t>
            </a:r>
            <a:fld id="{AC1089D3-84F4-7045-A571-C61BEF9B13BC}" type="slidenum">
              <a:rPr lang="en-US" smtClean="0"/>
              <a:pPr/>
              <a:t>62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DDF66C9-7DC2-F24A-BC7C-F48646451DA7}"/>
              </a:ext>
            </a:extLst>
          </p:cNvPr>
          <p:cNvSpPr txBox="1">
            <a:spLocks/>
          </p:cNvSpPr>
          <p:nvPr/>
        </p:nvSpPr>
        <p:spPr>
          <a:xfrm>
            <a:off x="423655" y="182880"/>
            <a:ext cx="8296689" cy="82296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Second Problem: Describing Features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4287FF9-2728-614A-B019-47CB61C5E861}"/>
              </a:ext>
            </a:extLst>
          </p:cNvPr>
          <p:cNvSpPr txBox="1">
            <a:spLocks/>
          </p:cNvSpPr>
          <p:nvPr/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Once we’ve found a corner/blobs, we can’t just use the image nearby. What about: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Scale?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Rotation?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Additive light?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91955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E71D5-99C1-8348-BAF6-D2423BE8C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Handling Scale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0769283-B2A3-244A-BC82-0732B90ECE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</a:t>
            </a:r>
            <a:fld id="{AC1089D3-84F4-7045-A571-C61BEF9B13BC}" type="slidenum">
              <a:rPr lang="en-US" smtClean="0"/>
              <a:pPr/>
              <a:t>63</a:t>
            </a:fld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10293F0-0E49-2B4D-A51F-17E9AD81E093}"/>
              </a:ext>
            </a:extLst>
          </p:cNvPr>
          <p:cNvGrpSpPr/>
          <p:nvPr/>
        </p:nvGrpSpPr>
        <p:grpSpPr>
          <a:xfrm>
            <a:off x="496945" y="3021496"/>
            <a:ext cx="8150111" cy="2284835"/>
            <a:chOff x="365239" y="2918518"/>
            <a:chExt cx="4892561" cy="13716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FD278A6-E976-4D48-B129-CBF787B552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 b="51050"/>
            <a:stretch>
              <a:fillRect/>
            </a:stretch>
          </p:blipFill>
          <p:spPr bwMode="auto">
            <a:xfrm>
              <a:off x="365239" y="2918518"/>
              <a:ext cx="4892561" cy="137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AEDFB101-5E2C-EB47-8019-68F29BC3A976}"/>
                </a:ext>
              </a:extLst>
            </p:cNvPr>
            <p:cNvSpPr/>
            <p:nvPr/>
          </p:nvSpPr>
          <p:spPr bwMode="auto">
            <a:xfrm>
              <a:off x="1054332" y="2918518"/>
              <a:ext cx="1378187" cy="1347866"/>
            </a:xfrm>
            <a:prstGeom prst="ellipse">
              <a:avLst/>
            </a:prstGeom>
            <a:noFill/>
            <a:ln w="1524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2E64B94-1519-1144-997F-A2457FF41260}"/>
                </a:ext>
              </a:extLst>
            </p:cNvPr>
            <p:cNvSpPr/>
            <p:nvPr/>
          </p:nvSpPr>
          <p:spPr bwMode="auto">
            <a:xfrm>
              <a:off x="4155251" y="3527676"/>
              <a:ext cx="413456" cy="404360"/>
            </a:xfrm>
            <a:prstGeom prst="ellipse">
              <a:avLst/>
            </a:prstGeom>
            <a:noFill/>
            <a:ln w="1524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44DF273-DBBC-B441-9868-7A7D5B71DFAB}"/>
              </a:ext>
            </a:extLst>
          </p:cNvPr>
          <p:cNvSpPr txBox="1"/>
          <p:nvPr/>
        </p:nvSpPr>
        <p:spPr>
          <a:xfrm>
            <a:off x="415638" y="1283185"/>
            <a:ext cx="83127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Given characteristic scale (maximum Laplacian response), we can just rescale image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32629F-FDEB-C54D-BFFC-E88ACCEA9A1F}"/>
              </a:ext>
            </a:extLst>
          </p:cNvPr>
          <p:cNvSpPr txBox="1"/>
          <p:nvPr/>
        </p:nvSpPr>
        <p:spPr>
          <a:xfrm>
            <a:off x="357404" y="6022035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05029123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93982-B670-A140-9906-A2786BF84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Handling Rotation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974C28-8648-1C4B-AD96-364BDF852C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</a:t>
            </a:r>
            <a:fld id="{AC1089D3-84F4-7045-A571-C61BEF9B13BC}" type="slidenum">
              <a:rPr lang="en-US" smtClean="0"/>
              <a:pPr/>
              <a:t>64</a:t>
            </a:fld>
            <a:endParaRPr lang="en-US" dirty="0"/>
          </a:p>
        </p:txBody>
      </p:sp>
      <p:pic>
        <p:nvPicPr>
          <p:cNvPr id="4" name="Picture 55" descr="descrip">
            <a:extLst>
              <a:ext uri="{FF2B5EF4-FFF2-40B4-BE49-F238E27FC236}">
                <a16:creationId xmlns:a16="http://schemas.microsoft.com/office/drawing/2014/main" id="{F5252022-64AE-7C46-ACD7-A3AFAEA84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r="56557" b="8105"/>
          <a:stretch>
            <a:fillRect/>
          </a:stretch>
        </p:blipFill>
        <p:spPr bwMode="auto">
          <a:xfrm>
            <a:off x="1078295" y="2697455"/>
            <a:ext cx="3117806" cy="3138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58">
            <a:extLst>
              <a:ext uri="{FF2B5EF4-FFF2-40B4-BE49-F238E27FC236}">
                <a16:creationId xmlns:a16="http://schemas.microsoft.com/office/drawing/2014/main" id="{D4005848-A120-634B-A8E5-AF4980CE71C1}"/>
              </a:ext>
            </a:extLst>
          </p:cNvPr>
          <p:cNvGrpSpPr>
            <a:grpSpLocks/>
          </p:cNvGrpSpPr>
          <p:nvPr/>
        </p:nvGrpSpPr>
        <p:grpSpPr bwMode="auto">
          <a:xfrm>
            <a:off x="4243109" y="3524264"/>
            <a:ext cx="3827462" cy="2212975"/>
            <a:chOff x="2725" y="2782"/>
            <a:chExt cx="2411" cy="1394"/>
          </a:xfrm>
        </p:grpSpPr>
        <p:grpSp>
          <p:nvGrpSpPr>
            <p:cNvPr id="6" name="Group 10">
              <a:extLst>
                <a:ext uri="{FF2B5EF4-FFF2-40B4-BE49-F238E27FC236}">
                  <a16:creationId xmlns:a16="http://schemas.microsoft.com/office/drawing/2014/main" id="{F6D75406-7B72-5743-8A92-A6BE4980FA8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55" y="2782"/>
              <a:ext cx="1681" cy="1394"/>
              <a:chOff x="4080" y="3573"/>
              <a:chExt cx="1066" cy="699"/>
            </a:xfrm>
          </p:grpSpPr>
          <p:sp>
            <p:nvSpPr>
              <p:cNvPr id="8" name="Freeform 11">
                <a:extLst>
                  <a:ext uri="{FF2B5EF4-FFF2-40B4-BE49-F238E27FC236}">
                    <a16:creationId xmlns:a16="http://schemas.microsoft.com/office/drawing/2014/main" id="{7168FC2F-899D-F741-BB86-D4422C6C94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9" y="3573"/>
                <a:ext cx="958" cy="11"/>
              </a:xfrm>
              <a:custGeom>
                <a:avLst/>
                <a:gdLst>
                  <a:gd name="T0" fmla="*/ 0 w 8621"/>
                  <a:gd name="T1" fmla="*/ 0 h 101"/>
                  <a:gd name="T2" fmla="*/ 0 w 8621"/>
                  <a:gd name="T3" fmla="*/ 0 h 101"/>
                  <a:gd name="T4" fmla="*/ 0 w 8621"/>
                  <a:gd name="T5" fmla="*/ 0 h 101"/>
                  <a:gd name="T6" fmla="*/ 0 w 8621"/>
                  <a:gd name="T7" fmla="*/ 0 h 101"/>
                  <a:gd name="T8" fmla="*/ 0 w 8621"/>
                  <a:gd name="T9" fmla="*/ 0 h 101"/>
                  <a:gd name="T10" fmla="*/ 0 w 8621"/>
                  <a:gd name="T11" fmla="*/ 0 h 101"/>
                  <a:gd name="T12" fmla="*/ 0 w 8621"/>
                  <a:gd name="T13" fmla="*/ 0 h 101"/>
                  <a:gd name="T14" fmla="*/ 0 w 8621"/>
                  <a:gd name="T15" fmla="*/ 0 h 101"/>
                  <a:gd name="T16" fmla="*/ 0 w 8621"/>
                  <a:gd name="T17" fmla="*/ 0 h 101"/>
                  <a:gd name="T18" fmla="*/ 0 w 8621"/>
                  <a:gd name="T19" fmla="*/ 0 h 10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621"/>
                  <a:gd name="T31" fmla="*/ 0 h 101"/>
                  <a:gd name="T32" fmla="*/ 8621 w 8621"/>
                  <a:gd name="T33" fmla="*/ 101 h 10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621" h="101">
                    <a:moveTo>
                      <a:pt x="8621" y="51"/>
                    </a:moveTo>
                    <a:lnTo>
                      <a:pt x="8576" y="0"/>
                    </a:lnTo>
                    <a:lnTo>
                      <a:pt x="0" y="0"/>
                    </a:lnTo>
                    <a:lnTo>
                      <a:pt x="0" y="101"/>
                    </a:lnTo>
                    <a:lnTo>
                      <a:pt x="8576" y="101"/>
                    </a:lnTo>
                    <a:lnTo>
                      <a:pt x="8530" y="51"/>
                    </a:lnTo>
                    <a:lnTo>
                      <a:pt x="8621" y="51"/>
                    </a:lnTo>
                    <a:lnTo>
                      <a:pt x="8621" y="0"/>
                    </a:lnTo>
                    <a:lnTo>
                      <a:pt x="8576" y="0"/>
                    </a:lnTo>
                    <a:lnTo>
                      <a:pt x="8621" y="51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Freeform 12">
                <a:extLst>
                  <a:ext uri="{FF2B5EF4-FFF2-40B4-BE49-F238E27FC236}">
                    <a16:creationId xmlns:a16="http://schemas.microsoft.com/office/drawing/2014/main" id="{5CCDA89B-7D7F-5A49-8578-FC376CEB26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6" y="3579"/>
                <a:ext cx="11" cy="545"/>
              </a:xfrm>
              <a:custGeom>
                <a:avLst/>
                <a:gdLst>
                  <a:gd name="T0" fmla="*/ 0 w 91"/>
                  <a:gd name="T1" fmla="*/ 0 h 5457"/>
                  <a:gd name="T2" fmla="*/ 0 w 91"/>
                  <a:gd name="T3" fmla="*/ 0 h 5457"/>
                  <a:gd name="T4" fmla="*/ 0 w 91"/>
                  <a:gd name="T5" fmla="*/ 0 h 5457"/>
                  <a:gd name="T6" fmla="*/ 0 w 91"/>
                  <a:gd name="T7" fmla="*/ 0 h 5457"/>
                  <a:gd name="T8" fmla="*/ 0 w 91"/>
                  <a:gd name="T9" fmla="*/ 0 h 5457"/>
                  <a:gd name="T10" fmla="*/ 0 w 91"/>
                  <a:gd name="T11" fmla="*/ 0 h 5457"/>
                  <a:gd name="T12" fmla="*/ 0 w 91"/>
                  <a:gd name="T13" fmla="*/ 0 h 5457"/>
                  <a:gd name="T14" fmla="*/ 0 w 91"/>
                  <a:gd name="T15" fmla="*/ 0 h 5457"/>
                  <a:gd name="T16" fmla="*/ 0 w 91"/>
                  <a:gd name="T17" fmla="*/ 0 h 5457"/>
                  <a:gd name="T18" fmla="*/ 0 w 91"/>
                  <a:gd name="T19" fmla="*/ 0 h 545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1"/>
                  <a:gd name="T31" fmla="*/ 0 h 5457"/>
                  <a:gd name="T32" fmla="*/ 91 w 91"/>
                  <a:gd name="T33" fmla="*/ 5457 h 545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1" h="5457">
                    <a:moveTo>
                      <a:pt x="46" y="5457"/>
                    </a:moveTo>
                    <a:lnTo>
                      <a:pt x="91" y="5407"/>
                    </a:lnTo>
                    <a:lnTo>
                      <a:pt x="91" y="0"/>
                    </a:lnTo>
                    <a:lnTo>
                      <a:pt x="0" y="0"/>
                    </a:lnTo>
                    <a:lnTo>
                      <a:pt x="0" y="5407"/>
                    </a:lnTo>
                    <a:lnTo>
                      <a:pt x="46" y="5357"/>
                    </a:lnTo>
                    <a:lnTo>
                      <a:pt x="46" y="5457"/>
                    </a:lnTo>
                    <a:lnTo>
                      <a:pt x="91" y="5457"/>
                    </a:lnTo>
                    <a:lnTo>
                      <a:pt x="91" y="5407"/>
                    </a:lnTo>
                    <a:lnTo>
                      <a:pt x="46" y="5457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Freeform 13">
                <a:extLst>
                  <a:ext uri="{FF2B5EF4-FFF2-40B4-BE49-F238E27FC236}">
                    <a16:creationId xmlns:a16="http://schemas.microsoft.com/office/drawing/2014/main" id="{41A4389D-D79E-1749-B788-4D7270D6BC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4" y="4114"/>
                <a:ext cx="958" cy="10"/>
              </a:xfrm>
              <a:custGeom>
                <a:avLst/>
                <a:gdLst>
                  <a:gd name="T0" fmla="*/ 0 w 8622"/>
                  <a:gd name="T1" fmla="*/ 0 h 100"/>
                  <a:gd name="T2" fmla="*/ 0 w 8622"/>
                  <a:gd name="T3" fmla="*/ 0 h 100"/>
                  <a:gd name="T4" fmla="*/ 0 w 8622"/>
                  <a:gd name="T5" fmla="*/ 0 h 100"/>
                  <a:gd name="T6" fmla="*/ 0 w 8622"/>
                  <a:gd name="T7" fmla="*/ 0 h 100"/>
                  <a:gd name="T8" fmla="*/ 0 w 8622"/>
                  <a:gd name="T9" fmla="*/ 0 h 100"/>
                  <a:gd name="T10" fmla="*/ 0 w 8622"/>
                  <a:gd name="T11" fmla="*/ 0 h 100"/>
                  <a:gd name="T12" fmla="*/ 0 w 8622"/>
                  <a:gd name="T13" fmla="*/ 0 h 100"/>
                  <a:gd name="T14" fmla="*/ 0 w 8622"/>
                  <a:gd name="T15" fmla="*/ 0 h 100"/>
                  <a:gd name="T16" fmla="*/ 0 w 8622"/>
                  <a:gd name="T17" fmla="*/ 0 h 100"/>
                  <a:gd name="T18" fmla="*/ 0 w 8622"/>
                  <a:gd name="T19" fmla="*/ 0 h 10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622"/>
                  <a:gd name="T31" fmla="*/ 0 h 100"/>
                  <a:gd name="T32" fmla="*/ 8622 w 8622"/>
                  <a:gd name="T33" fmla="*/ 100 h 10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622" h="100">
                    <a:moveTo>
                      <a:pt x="0" y="50"/>
                    </a:moveTo>
                    <a:lnTo>
                      <a:pt x="46" y="100"/>
                    </a:lnTo>
                    <a:lnTo>
                      <a:pt x="8622" y="100"/>
                    </a:lnTo>
                    <a:lnTo>
                      <a:pt x="8622" y="0"/>
                    </a:lnTo>
                    <a:lnTo>
                      <a:pt x="46" y="0"/>
                    </a:lnTo>
                    <a:lnTo>
                      <a:pt x="91" y="50"/>
                    </a:lnTo>
                    <a:lnTo>
                      <a:pt x="0" y="50"/>
                    </a:lnTo>
                    <a:lnTo>
                      <a:pt x="0" y="100"/>
                    </a:lnTo>
                    <a:lnTo>
                      <a:pt x="46" y="100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Freeform 14">
                <a:extLst>
                  <a:ext uri="{FF2B5EF4-FFF2-40B4-BE49-F238E27FC236}">
                    <a16:creationId xmlns:a16="http://schemas.microsoft.com/office/drawing/2014/main" id="{480991AA-F5F1-874C-8206-B70E83969A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4" y="3573"/>
                <a:ext cx="10" cy="546"/>
              </a:xfrm>
              <a:custGeom>
                <a:avLst/>
                <a:gdLst>
                  <a:gd name="T0" fmla="*/ 0 w 91"/>
                  <a:gd name="T1" fmla="*/ 0 h 5458"/>
                  <a:gd name="T2" fmla="*/ 0 w 91"/>
                  <a:gd name="T3" fmla="*/ 0 h 5458"/>
                  <a:gd name="T4" fmla="*/ 0 w 91"/>
                  <a:gd name="T5" fmla="*/ 0 h 5458"/>
                  <a:gd name="T6" fmla="*/ 0 w 91"/>
                  <a:gd name="T7" fmla="*/ 0 h 5458"/>
                  <a:gd name="T8" fmla="*/ 0 w 91"/>
                  <a:gd name="T9" fmla="*/ 0 h 5458"/>
                  <a:gd name="T10" fmla="*/ 0 w 91"/>
                  <a:gd name="T11" fmla="*/ 0 h 5458"/>
                  <a:gd name="T12" fmla="*/ 0 w 91"/>
                  <a:gd name="T13" fmla="*/ 0 h 5458"/>
                  <a:gd name="T14" fmla="*/ 0 w 91"/>
                  <a:gd name="T15" fmla="*/ 0 h 5458"/>
                  <a:gd name="T16" fmla="*/ 0 w 91"/>
                  <a:gd name="T17" fmla="*/ 0 h 5458"/>
                  <a:gd name="T18" fmla="*/ 0 w 91"/>
                  <a:gd name="T19" fmla="*/ 0 h 545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1"/>
                  <a:gd name="T31" fmla="*/ 0 h 5458"/>
                  <a:gd name="T32" fmla="*/ 91 w 91"/>
                  <a:gd name="T33" fmla="*/ 5458 h 545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1" h="5458">
                    <a:moveTo>
                      <a:pt x="46" y="0"/>
                    </a:moveTo>
                    <a:lnTo>
                      <a:pt x="0" y="51"/>
                    </a:lnTo>
                    <a:lnTo>
                      <a:pt x="0" y="5458"/>
                    </a:lnTo>
                    <a:lnTo>
                      <a:pt x="91" y="5458"/>
                    </a:lnTo>
                    <a:lnTo>
                      <a:pt x="91" y="51"/>
                    </a:lnTo>
                    <a:lnTo>
                      <a:pt x="46" y="101"/>
                    </a:lnTo>
                    <a:lnTo>
                      <a:pt x="46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Rectangle 15">
                <a:extLst>
                  <a:ext uri="{FF2B5EF4-FFF2-40B4-BE49-F238E27FC236}">
                    <a16:creationId xmlns:a16="http://schemas.microsoft.com/office/drawing/2014/main" id="{A6B0D68B-1128-5343-B09E-6FD007AFEA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29" y="3984"/>
                <a:ext cx="136" cy="135"/>
              </a:xfrm>
              <a:prstGeom prst="rect">
                <a:avLst/>
              </a:prstGeom>
              <a:solidFill>
                <a:srgbClr val="DC2B1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Freeform 16">
                <a:extLst>
                  <a:ext uri="{FF2B5EF4-FFF2-40B4-BE49-F238E27FC236}">
                    <a16:creationId xmlns:a16="http://schemas.microsoft.com/office/drawing/2014/main" id="{FD4C475C-C5CD-C247-BCA8-2B558B557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9" y="3979"/>
                <a:ext cx="141" cy="10"/>
              </a:xfrm>
              <a:custGeom>
                <a:avLst/>
                <a:gdLst>
                  <a:gd name="T0" fmla="*/ 0 w 1270"/>
                  <a:gd name="T1" fmla="*/ 0 h 100"/>
                  <a:gd name="T2" fmla="*/ 0 w 1270"/>
                  <a:gd name="T3" fmla="*/ 0 h 100"/>
                  <a:gd name="T4" fmla="*/ 0 w 1270"/>
                  <a:gd name="T5" fmla="*/ 0 h 100"/>
                  <a:gd name="T6" fmla="*/ 0 w 1270"/>
                  <a:gd name="T7" fmla="*/ 0 h 100"/>
                  <a:gd name="T8" fmla="*/ 0 w 1270"/>
                  <a:gd name="T9" fmla="*/ 0 h 100"/>
                  <a:gd name="T10" fmla="*/ 0 w 1270"/>
                  <a:gd name="T11" fmla="*/ 0 h 100"/>
                  <a:gd name="T12" fmla="*/ 0 w 1270"/>
                  <a:gd name="T13" fmla="*/ 0 h 100"/>
                  <a:gd name="T14" fmla="*/ 0 w 1270"/>
                  <a:gd name="T15" fmla="*/ 0 h 100"/>
                  <a:gd name="T16" fmla="*/ 0 w 1270"/>
                  <a:gd name="T17" fmla="*/ 0 h 100"/>
                  <a:gd name="T18" fmla="*/ 0 w 1270"/>
                  <a:gd name="T19" fmla="*/ 0 h 10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70"/>
                  <a:gd name="T31" fmla="*/ 0 h 100"/>
                  <a:gd name="T32" fmla="*/ 1270 w 1270"/>
                  <a:gd name="T33" fmla="*/ 100 h 10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70" h="100">
                    <a:moveTo>
                      <a:pt x="1270" y="50"/>
                    </a:moveTo>
                    <a:lnTo>
                      <a:pt x="1225" y="0"/>
                    </a:lnTo>
                    <a:lnTo>
                      <a:pt x="0" y="0"/>
                    </a:lnTo>
                    <a:lnTo>
                      <a:pt x="0" y="100"/>
                    </a:lnTo>
                    <a:lnTo>
                      <a:pt x="1225" y="100"/>
                    </a:lnTo>
                    <a:lnTo>
                      <a:pt x="1180" y="50"/>
                    </a:lnTo>
                    <a:lnTo>
                      <a:pt x="1270" y="50"/>
                    </a:lnTo>
                    <a:lnTo>
                      <a:pt x="1270" y="0"/>
                    </a:lnTo>
                    <a:lnTo>
                      <a:pt x="1225" y="0"/>
                    </a:lnTo>
                    <a:lnTo>
                      <a:pt x="1270" y="5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Freeform 17">
                <a:extLst>
                  <a:ext uri="{FF2B5EF4-FFF2-40B4-BE49-F238E27FC236}">
                    <a16:creationId xmlns:a16="http://schemas.microsoft.com/office/drawing/2014/main" id="{0E66B622-1B3E-ED49-A6B3-690C48929A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60" y="3984"/>
                <a:ext cx="10" cy="140"/>
              </a:xfrm>
              <a:custGeom>
                <a:avLst/>
                <a:gdLst>
                  <a:gd name="T0" fmla="*/ 0 w 90"/>
                  <a:gd name="T1" fmla="*/ 0 h 1402"/>
                  <a:gd name="T2" fmla="*/ 0 w 90"/>
                  <a:gd name="T3" fmla="*/ 0 h 1402"/>
                  <a:gd name="T4" fmla="*/ 0 w 90"/>
                  <a:gd name="T5" fmla="*/ 0 h 1402"/>
                  <a:gd name="T6" fmla="*/ 0 w 90"/>
                  <a:gd name="T7" fmla="*/ 0 h 1402"/>
                  <a:gd name="T8" fmla="*/ 0 w 90"/>
                  <a:gd name="T9" fmla="*/ 0 h 1402"/>
                  <a:gd name="T10" fmla="*/ 0 w 90"/>
                  <a:gd name="T11" fmla="*/ 0 h 1402"/>
                  <a:gd name="T12" fmla="*/ 0 w 90"/>
                  <a:gd name="T13" fmla="*/ 0 h 1402"/>
                  <a:gd name="T14" fmla="*/ 0 w 90"/>
                  <a:gd name="T15" fmla="*/ 0 h 1402"/>
                  <a:gd name="T16" fmla="*/ 0 w 90"/>
                  <a:gd name="T17" fmla="*/ 0 h 1402"/>
                  <a:gd name="T18" fmla="*/ 0 w 90"/>
                  <a:gd name="T19" fmla="*/ 0 h 140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0"/>
                  <a:gd name="T31" fmla="*/ 0 h 1402"/>
                  <a:gd name="T32" fmla="*/ 90 w 90"/>
                  <a:gd name="T33" fmla="*/ 1402 h 140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0" h="1402">
                    <a:moveTo>
                      <a:pt x="45" y="1402"/>
                    </a:moveTo>
                    <a:lnTo>
                      <a:pt x="90" y="1352"/>
                    </a:lnTo>
                    <a:lnTo>
                      <a:pt x="90" y="0"/>
                    </a:lnTo>
                    <a:lnTo>
                      <a:pt x="0" y="0"/>
                    </a:lnTo>
                    <a:lnTo>
                      <a:pt x="0" y="1352"/>
                    </a:lnTo>
                    <a:lnTo>
                      <a:pt x="45" y="1302"/>
                    </a:lnTo>
                    <a:lnTo>
                      <a:pt x="45" y="1402"/>
                    </a:lnTo>
                    <a:lnTo>
                      <a:pt x="90" y="1402"/>
                    </a:lnTo>
                    <a:lnTo>
                      <a:pt x="90" y="1352"/>
                    </a:lnTo>
                    <a:lnTo>
                      <a:pt x="45" y="1402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Freeform 18">
                <a:extLst>
                  <a:ext uri="{FF2B5EF4-FFF2-40B4-BE49-F238E27FC236}">
                    <a16:creationId xmlns:a16="http://schemas.microsoft.com/office/drawing/2014/main" id="{489FACBA-273E-9142-B0DB-D802FBECF8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4" y="4114"/>
                <a:ext cx="141" cy="10"/>
              </a:xfrm>
              <a:custGeom>
                <a:avLst/>
                <a:gdLst>
                  <a:gd name="T0" fmla="*/ 0 w 1271"/>
                  <a:gd name="T1" fmla="*/ 0 h 100"/>
                  <a:gd name="T2" fmla="*/ 0 w 1271"/>
                  <a:gd name="T3" fmla="*/ 0 h 100"/>
                  <a:gd name="T4" fmla="*/ 0 w 1271"/>
                  <a:gd name="T5" fmla="*/ 0 h 100"/>
                  <a:gd name="T6" fmla="*/ 0 w 1271"/>
                  <a:gd name="T7" fmla="*/ 0 h 100"/>
                  <a:gd name="T8" fmla="*/ 0 w 1271"/>
                  <a:gd name="T9" fmla="*/ 0 h 100"/>
                  <a:gd name="T10" fmla="*/ 0 w 1271"/>
                  <a:gd name="T11" fmla="*/ 0 h 100"/>
                  <a:gd name="T12" fmla="*/ 0 w 1271"/>
                  <a:gd name="T13" fmla="*/ 0 h 100"/>
                  <a:gd name="T14" fmla="*/ 0 w 1271"/>
                  <a:gd name="T15" fmla="*/ 0 h 100"/>
                  <a:gd name="T16" fmla="*/ 0 w 1271"/>
                  <a:gd name="T17" fmla="*/ 0 h 100"/>
                  <a:gd name="T18" fmla="*/ 0 w 1271"/>
                  <a:gd name="T19" fmla="*/ 0 h 10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71"/>
                  <a:gd name="T31" fmla="*/ 0 h 100"/>
                  <a:gd name="T32" fmla="*/ 1271 w 1271"/>
                  <a:gd name="T33" fmla="*/ 100 h 10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71" h="100">
                    <a:moveTo>
                      <a:pt x="0" y="50"/>
                    </a:moveTo>
                    <a:lnTo>
                      <a:pt x="46" y="100"/>
                    </a:lnTo>
                    <a:lnTo>
                      <a:pt x="1271" y="100"/>
                    </a:lnTo>
                    <a:lnTo>
                      <a:pt x="1271" y="0"/>
                    </a:lnTo>
                    <a:lnTo>
                      <a:pt x="46" y="0"/>
                    </a:lnTo>
                    <a:lnTo>
                      <a:pt x="91" y="50"/>
                    </a:lnTo>
                    <a:lnTo>
                      <a:pt x="0" y="50"/>
                    </a:lnTo>
                    <a:lnTo>
                      <a:pt x="0" y="100"/>
                    </a:lnTo>
                    <a:lnTo>
                      <a:pt x="46" y="100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Freeform 19">
                <a:extLst>
                  <a:ext uri="{FF2B5EF4-FFF2-40B4-BE49-F238E27FC236}">
                    <a16:creationId xmlns:a16="http://schemas.microsoft.com/office/drawing/2014/main" id="{31DE415A-E263-6E43-85B9-423C3A93DE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4" y="3979"/>
                <a:ext cx="10" cy="140"/>
              </a:xfrm>
              <a:custGeom>
                <a:avLst/>
                <a:gdLst>
                  <a:gd name="T0" fmla="*/ 0 w 91"/>
                  <a:gd name="T1" fmla="*/ 0 h 1402"/>
                  <a:gd name="T2" fmla="*/ 0 w 91"/>
                  <a:gd name="T3" fmla="*/ 0 h 1402"/>
                  <a:gd name="T4" fmla="*/ 0 w 91"/>
                  <a:gd name="T5" fmla="*/ 0 h 1402"/>
                  <a:gd name="T6" fmla="*/ 0 w 91"/>
                  <a:gd name="T7" fmla="*/ 0 h 1402"/>
                  <a:gd name="T8" fmla="*/ 0 w 91"/>
                  <a:gd name="T9" fmla="*/ 0 h 1402"/>
                  <a:gd name="T10" fmla="*/ 0 w 91"/>
                  <a:gd name="T11" fmla="*/ 0 h 1402"/>
                  <a:gd name="T12" fmla="*/ 0 w 91"/>
                  <a:gd name="T13" fmla="*/ 0 h 1402"/>
                  <a:gd name="T14" fmla="*/ 0 w 91"/>
                  <a:gd name="T15" fmla="*/ 0 h 1402"/>
                  <a:gd name="T16" fmla="*/ 0 w 91"/>
                  <a:gd name="T17" fmla="*/ 0 h 1402"/>
                  <a:gd name="T18" fmla="*/ 0 w 91"/>
                  <a:gd name="T19" fmla="*/ 0 h 140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1"/>
                  <a:gd name="T31" fmla="*/ 0 h 1402"/>
                  <a:gd name="T32" fmla="*/ 91 w 91"/>
                  <a:gd name="T33" fmla="*/ 1402 h 140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1" h="1402">
                    <a:moveTo>
                      <a:pt x="46" y="0"/>
                    </a:moveTo>
                    <a:lnTo>
                      <a:pt x="0" y="50"/>
                    </a:lnTo>
                    <a:lnTo>
                      <a:pt x="0" y="1402"/>
                    </a:lnTo>
                    <a:lnTo>
                      <a:pt x="91" y="1402"/>
                    </a:lnTo>
                    <a:lnTo>
                      <a:pt x="91" y="50"/>
                    </a:lnTo>
                    <a:lnTo>
                      <a:pt x="46" y="100"/>
                    </a:lnTo>
                    <a:lnTo>
                      <a:pt x="46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Rectangle 20">
                <a:extLst>
                  <a:ext uri="{FF2B5EF4-FFF2-40B4-BE49-F238E27FC236}">
                    <a16:creationId xmlns:a16="http://schemas.microsoft.com/office/drawing/2014/main" id="{9D16950C-D0F7-AC40-841E-3D01A25AA6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65" y="3714"/>
                <a:ext cx="136" cy="405"/>
              </a:xfrm>
              <a:prstGeom prst="rect">
                <a:avLst/>
              </a:prstGeom>
              <a:solidFill>
                <a:srgbClr val="DC2B1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Freeform 21">
                <a:extLst>
                  <a:ext uri="{FF2B5EF4-FFF2-40B4-BE49-F238E27FC236}">
                    <a16:creationId xmlns:a16="http://schemas.microsoft.com/office/drawing/2014/main" id="{4E47C883-CE52-1945-8E26-025AC71EDB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65" y="3709"/>
                <a:ext cx="141" cy="10"/>
              </a:xfrm>
              <a:custGeom>
                <a:avLst/>
                <a:gdLst>
                  <a:gd name="T0" fmla="*/ 0 w 1271"/>
                  <a:gd name="T1" fmla="*/ 0 h 100"/>
                  <a:gd name="T2" fmla="*/ 0 w 1271"/>
                  <a:gd name="T3" fmla="*/ 0 h 100"/>
                  <a:gd name="T4" fmla="*/ 0 w 1271"/>
                  <a:gd name="T5" fmla="*/ 0 h 100"/>
                  <a:gd name="T6" fmla="*/ 0 w 1271"/>
                  <a:gd name="T7" fmla="*/ 0 h 100"/>
                  <a:gd name="T8" fmla="*/ 0 w 1271"/>
                  <a:gd name="T9" fmla="*/ 0 h 100"/>
                  <a:gd name="T10" fmla="*/ 0 w 1271"/>
                  <a:gd name="T11" fmla="*/ 0 h 100"/>
                  <a:gd name="T12" fmla="*/ 0 w 1271"/>
                  <a:gd name="T13" fmla="*/ 0 h 100"/>
                  <a:gd name="T14" fmla="*/ 0 w 1271"/>
                  <a:gd name="T15" fmla="*/ 0 h 100"/>
                  <a:gd name="T16" fmla="*/ 0 w 1271"/>
                  <a:gd name="T17" fmla="*/ 0 h 100"/>
                  <a:gd name="T18" fmla="*/ 0 w 1271"/>
                  <a:gd name="T19" fmla="*/ 0 h 10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71"/>
                  <a:gd name="T31" fmla="*/ 0 h 100"/>
                  <a:gd name="T32" fmla="*/ 1271 w 1271"/>
                  <a:gd name="T33" fmla="*/ 100 h 10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71" h="100">
                    <a:moveTo>
                      <a:pt x="1271" y="50"/>
                    </a:moveTo>
                    <a:lnTo>
                      <a:pt x="1225" y="0"/>
                    </a:lnTo>
                    <a:lnTo>
                      <a:pt x="0" y="0"/>
                    </a:lnTo>
                    <a:lnTo>
                      <a:pt x="0" y="100"/>
                    </a:lnTo>
                    <a:lnTo>
                      <a:pt x="1225" y="100"/>
                    </a:lnTo>
                    <a:lnTo>
                      <a:pt x="1179" y="50"/>
                    </a:lnTo>
                    <a:lnTo>
                      <a:pt x="1271" y="50"/>
                    </a:lnTo>
                    <a:lnTo>
                      <a:pt x="1271" y="0"/>
                    </a:lnTo>
                    <a:lnTo>
                      <a:pt x="1225" y="0"/>
                    </a:lnTo>
                    <a:lnTo>
                      <a:pt x="1271" y="5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Freeform 22">
                <a:extLst>
                  <a:ext uri="{FF2B5EF4-FFF2-40B4-BE49-F238E27FC236}">
                    <a16:creationId xmlns:a16="http://schemas.microsoft.com/office/drawing/2014/main" id="{64C570F9-BBCD-F841-AC1E-824D00C97C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6" y="3714"/>
                <a:ext cx="10" cy="410"/>
              </a:xfrm>
              <a:custGeom>
                <a:avLst/>
                <a:gdLst>
                  <a:gd name="T0" fmla="*/ 0 w 92"/>
                  <a:gd name="T1" fmla="*/ 0 h 4106"/>
                  <a:gd name="T2" fmla="*/ 0 w 92"/>
                  <a:gd name="T3" fmla="*/ 0 h 4106"/>
                  <a:gd name="T4" fmla="*/ 0 w 92"/>
                  <a:gd name="T5" fmla="*/ 0 h 4106"/>
                  <a:gd name="T6" fmla="*/ 0 w 92"/>
                  <a:gd name="T7" fmla="*/ 0 h 4106"/>
                  <a:gd name="T8" fmla="*/ 0 w 92"/>
                  <a:gd name="T9" fmla="*/ 0 h 4106"/>
                  <a:gd name="T10" fmla="*/ 0 w 92"/>
                  <a:gd name="T11" fmla="*/ 0 h 4106"/>
                  <a:gd name="T12" fmla="*/ 0 w 92"/>
                  <a:gd name="T13" fmla="*/ 0 h 4106"/>
                  <a:gd name="T14" fmla="*/ 0 w 92"/>
                  <a:gd name="T15" fmla="*/ 0 h 4106"/>
                  <a:gd name="T16" fmla="*/ 0 w 92"/>
                  <a:gd name="T17" fmla="*/ 0 h 4106"/>
                  <a:gd name="T18" fmla="*/ 0 w 92"/>
                  <a:gd name="T19" fmla="*/ 0 h 410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2"/>
                  <a:gd name="T31" fmla="*/ 0 h 4106"/>
                  <a:gd name="T32" fmla="*/ 92 w 92"/>
                  <a:gd name="T33" fmla="*/ 4106 h 410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2" h="4106">
                    <a:moveTo>
                      <a:pt x="46" y="4106"/>
                    </a:moveTo>
                    <a:lnTo>
                      <a:pt x="92" y="4056"/>
                    </a:lnTo>
                    <a:lnTo>
                      <a:pt x="92" y="0"/>
                    </a:lnTo>
                    <a:lnTo>
                      <a:pt x="0" y="0"/>
                    </a:lnTo>
                    <a:lnTo>
                      <a:pt x="0" y="4056"/>
                    </a:lnTo>
                    <a:lnTo>
                      <a:pt x="46" y="4006"/>
                    </a:lnTo>
                    <a:lnTo>
                      <a:pt x="46" y="4106"/>
                    </a:lnTo>
                    <a:lnTo>
                      <a:pt x="92" y="4106"/>
                    </a:lnTo>
                    <a:lnTo>
                      <a:pt x="92" y="4056"/>
                    </a:lnTo>
                    <a:lnTo>
                      <a:pt x="46" y="4106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Freeform 23">
                <a:extLst>
                  <a:ext uri="{FF2B5EF4-FFF2-40B4-BE49-F238E27FC236}">
                    <a16:creationId xmlns:a16="http://schemas.microsoft.com/office/drawing/2014/main" id="{4D4DA972-EFEF-D049-97B6-1B8463A680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60" y="4114"/>
                <a:ext cx="141" cy="10"/>
              </a:xfrm>
              <a:custGeom>
                <a:avLst/>
                <a:gdLst>
                  <a:gd name="T0" fmla="*/ 0 w 1270"/>
                  <a:gd name="T1" fmla="*/ 0 h 100"/>
                  <a:gd name="T2" fmla="*/ 0 w 1270"/>
                  <a:gd name="T3" fmla="*/ 0 h 100"/>
                  <a:gd name="T4" fmla="*/ 0 w 1270"/>
                  <a:gd name="T5" fmla="*/ 0 h 100"/>
                  <a:gd name="T6" fmla="*/ 0 w 1270"/>
                  <a:gd name="T7" fmla="*/ 0 h 100"/>
                  <a:gd name="T8" fmla="*/ 0 w 1270"/>
                  <a:gd name="T9" fmla="*/ 0 h 100"/>
                  <a:gd name="T10" fmla="*/ 0 w 1270"/>
                  <a:gd name="T11" fmla="*/ 0 h 100"/>
                  <a:gd name="T12" fmla="*/ 0 w 1270"/>
                  <a:gd name="T13" fmla="*/ 0 h 100"/>
                  <a:gd name="T14" fmla="*/ 0 w 1270"/>
                  <a:gd name="T15" fmla="*/ 0 h 100"/>
                  <a:gd name="T16" fmla="*/ 0 w 1270"/>
                  <a:gd name="T17" fmla="*/ 0 h 100"/>
                  <a:gd name="T18" fmla="*/ 0 w 1270"/>
                  <a:gd name="T19" fmla="*/ 0 h 10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70"/>
                  <a:gd name="T31" fmla="*/ 0 h 100"/>
                  <a:gd name="T32" fmla="*/ 1270 w 1270"/>
                  <a:gd name="T33" fmla="*/ 100 h 10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70" h="100">
                    <a:moveTo>
                      <a:pt x="0" y="50"/>
                    </a:moveTo>
                    <a:lnTo>
                      <a:pt x="45" y="100"/>
                    </a:lnTo>
                    <a:lnTo>
                      <a:pt x="1270" y="100"/>
                    </a:lnTo>
                    <a:lnTo>
                      <a:pt x="1270" y="0"/>
                    </a:lnTo>
                    <a:lnTo>
                      <a:pt x="45" y="0"/>
                    </a:lnTo>
                    <a:lnTo>
                      <a:pt x="90" y="50"/>
                    </a:lnTo>
                    <a:lnTo>
                      <a:pt x="0" y="50"/>
                    </a:lnTo>
                    <a:lnTo>
                      <a:pt x="0" y="100"/>
                    </a:lnTo>
                    <a:lnTo>
                      <a:pt x="45" y="100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Freeform 24">
                <a:extLst>
                  <a:ext uri="{FF2B5EF4-FFF2-40B4-BE49-F238E27FC236}">
                    <a16:creationId xmlns:a16="http://schemas.microsoft.com/office/drawing/2014/main" id="{AE3F88C7-D1FF-F549-B537-CAB04DE03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60" y="3709"/>
                <a:ext cx="10" cy="410"/>
              </a:xfrm>
              <a:custGeom>
                <a:avLst/>
                <a:gdLst>
                  <a:gd name="T0" fmla="*/ 0 w 90"/>
                  <a:gd name="T1" fmla="*/ 0 h 4106"/>
                  <a:gd name="T2" fmla="*/ 0 w 90"/>
                  <a:gd name="T3" fmla="*/ 0 h 4106"/>
                  <a:gd name="T4" fmla="*/ 0 w 90"/>
                  <a:gd name="T5" fmla="*/ 0 h 4106"/>
                  <a:gd name="T6" fmla="*/ 0 w 90"/>
                  <a:gd name="T7" fmla="*/ 0 h 4106"/>
                  <a:gd name="T8" fmla="*/ 0 w 90"/>
                  <a:gd name="T9" fmla="*/ 0 h 4106"/>
                  <a:gd name="T10" fmla="*/ 0 w 90"/>
                  <a:gd name="T11" fmla="*/ 0 h 4106"/>
                  <a:gd name="T12" fmla="*/ 0 w 90"/>
                  <a:gd name="T13" fmla="*/ 0 h 4106"/>
                  <a:gd name="T14" fmla="*/ 0 w 90"/>
                  <a:gd name="T15" fmla="*/ 0 h 4106"/>
                  <a:gd name="T16" fmla="*/ 0 w 90"/>
                  <a:gd name="T17" fmla="*/ 0 h 4106"/>
                  <a:gd name="T18" fmla="*/ 0 w 90"/>
                  <a:gd name="T19" fmla="*/ 0 h 410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0"/>
                  <a:gd name="T31" fmla="*/ 0 h 4106"/>
                  <a:gd name="T32" fmla="*/ 90 w 90"/>
                  <a:gd name="T33" fmla="*/ 4106 h 410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0" h="4106">
                    <a:moveTo>
                      <a:pt x="45" y="0"/>
                    </a:moveTo>
                    <a:lnTo>
                      <a:pt x="0" y="50"/>
                    </a:lnTo>
                    <a:lnTo>
                      <a:pt x="0" y="4106"/>
                    </a:lnTo>
                    <a:lnTo>
                      <a:pt x="90" y="4106"/>
                    </a:lnTo>
                    <a:lnTo>
                      <a:pt x="90" y="50"/>
                    </a:lnTo>
                    <a:lnTo>
                      <a:pt x="45" y="100"/>
                    </a:lnTo>
                    <a:lnTo>
                      <a:pt x="45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Rectangle 25">
                <a:extLst>
                  <a:ext uri="{FF2B5EF4-FFF2-40B4-BE49-F238E27FC236}">
                    <a16:creationId xmlns:a16="http://schemas.microsoft.com/office/drawing/2014/main" id="{B7CCF32E-4B3A-D64D-89A8-DACBD49EB8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01" y="3849"/>
                <a:ext cx="136" cy="270"/>
              </a:xfrm>
              <a:prstGeom prst="rect">
                <a:avLst/>
              </a:prstGeom>
              <a:solidFill>
                <a:srgbClr val="DC2B1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Freeform 26">
                <a:extLst>
                  <a:ext uri="{FF2B5EF4-FFF2-40B4-BE49-F238E27FC236}">
                    <a16:creationId xmlns:a16="http://schemas.microsoft.com/office/drawing/2014/main" id="{8CBA6E15-1E85-D947-9650-91394D046B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6" y="3844"/>
                <a:ext cx="141" cy="10"/>
              </a:xfrm>
              <a:custGeom>
                <a:avLst/>
                <a:gdLst>
                  <a:gd name="T0" fmla="*/ 0 w 1271"/>
                  <a:gd name="T1" fmla="*/ 0 h 100"/>
                  <a:gd name="T2" fmla="*/ 0 w 1271"/>
                  <a:gd name="T3" fmla="*/ 0 h 100"/>
                  <a:gd name="T4" fmla="*/ 0 w 1271"/>
                  <a:gd name="T5" fmla="*/ 0 h 100"/>
                  <a:gd name="T6" fmla="*/ 0 w 1271"/>
                  <a:gd name="T7" fmla="*/ 0 h 100"/>
                  <a:gd name="T8" fmla="*/ 0 w 1271"/>
                  <a:gd name="T9" fmla="*/ 0 h 100"/>
                  <a:gd name="T10" fmla="*/ 0 w 1271"/>
                  <a:gd name="T11" fmla="*/ 0 h 100"/>
                  <a:gd name="T12" fmla="*/ 0 w 1271"/>
                  <a:gd name="T13" fmla="*/ 0 h 100"/>
                  <a:gd name="T14" fmla="*/ 0 w 1271"/>
                  <a:gd name="T15" fmla="*/ 0 h 100"/>
                  <a:gd name="T16" fmla="*/ 0 w 1271"/>
                  <a:gd name="T17" fmla="*/ 0 h 100"/>
                  <a:gd name="T18" fmla="*/ 0 w 1271"/>
                  <a:gd name="T19" fmla="*/ 0 h 10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71"/>
                  <a:gd name="T31" fmla="*/ 0 h 100"/>
                  <a:gd name="T32" fmla="*/ 1271 w 1271"/>
                  <a:gd name="T33" fmla="*/ 100 h 10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71" h="100">
                    <a:moveTo>
                      <a:pt x="92" y="50"/>
                    </a:moveTo>
                    <a:lnTo>
                      <a:pt x="46" y="100"/>
                    </a:lnTo>
                    <a:lnTo>
                      <a:pt x="1271" y="100"/>
                    </a:lnTo>
                    <a:lnTo>
                      <a:pt x="1271" y="0"/>
                    </a:lnTo>
                    <a:lnTo>
                      <a:pt x="46" y="0"/>
                    </a:lnTo>
                    <a:lnTo>
                      <a:pt x="0" y="50"/>
                    </a:lnTo>
                    <a:lnTo>
                      <a:pt x="46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92" y="5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27">
                <a:extLst>
                  <a:ext uri="{FF2B5EF4-FFF2-40B4-BE49-F238E27FC236}">
                    <a16:creationId xmlns:a16="http://schemas.microsoft.com/office/drawing/2014/main" id="{87E15A82-DA66-6749-87AB-AB464D1D1D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6" y="3849"/>
                <a:ext cx="10" cy="275"/>
              </a:xfrm>
              <a:custGeom>
                <a:avLst/>
                <a:gdLst>
                  <a:gd name="T0" fmla="*/ 0 w 92"/>
                  <a:gd name="T1" fmla="*/ 0 h 2754"/>
                  <a:gd name="T2" fmla="*/ 0 w 92"/>
                  <a:gd name="T3" fmla="*/ 0 h 2754"/>
                  <a:gd name="T4" fmla="*/ 0 w 92"/>
                  <a:gd name="T5" fmla="*/ 0 h 2754"/>
                  <a:gd name="T6" fmla="*/ 0 w 92"/>
                  <a:gd name="T7" fmla="*/ 0 h 2754"/>
                  <a:gd name="T8" fmla="*/ 0 w 92"/>
                  <a:gd name="T9" fmla="*/ 0 h 2754"/>
                  <a:gd name="T10" fmla="*/ 0 w 92"/>
                  <a:gd name="T11" fmla="*/ 0 h 2754"/>
                  <a:gd name="T12" fmla="*/ 0 w 92"/>
                  <a:gd name="T13" fmla="*/ 0 h 2754"/>
                  <a:gd name="T14" fmla="*/ 0 w 92"/>
                  <a:gd name="T15" fmla="*/ 0 h 2754"/>
                  <a:gd name="T16" fmla="*/ 0 w 92"/>
                  <a:gd name="T17" fmla="*/ 0 h 2754"/>
                  <a:gd name="T18" fmla="*/ 0 w 92"/>
                  <a:gd name="T19" fmla="*/ 0 h 275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2"/>
                  <a:gd name="T31" fmla="*/ 0 h 2754"/>
                  <a:gd name="T32" fmla="*/ 92 w 92"/>
                  <a:gd name="T33" fmla="*/ 2754 h 275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2" h="2754">
                    <a:moveTo>
                      <a:pt x="46" y="2654"/>
                    </a:moveTo>
                    <a:lnTo>
                      <a:pt x="92" y="2704"/>
                    </a:lnTo>
                    <a:lnTo>
                      <a:pt x="92" y="0"/>
                    </a:lnTo>
                    <a:lnTo>
                      <a:pt x="0" y="0"/>
                    </a:lnTo>
                    <a:lnTo>
                      <a:pt x="0" y="2704"/>
                    </a:lnTo>
                    <a:lnTo>
                      <a:pt x="46" y="2754"/>
                    </a:lnTo>
                    <a:lnTo>
                      <a:pt x="0" y="2704"/>
                    </a:lnTo>
                    <a:lnTo>
                      <a:pt x="0" y="2754"/>
                    </a:lnTo>
                    <a:lnTo>
                      <a:pt x="46" y="2754"/>
                    </a:lnTo>
                    <a:lnTo>
                      <a:pt x="46" y="2654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28">
                <a:extLst>
                  <a:ext uri="{FF2B5EF4-FFF2-40B4-BE49-F238E27FC236}">
                    <a16:creationId xmlns:a16="http://schemas.microsoft.com/office/drawing/2014/main" id="{0AB1A551-D458-ED40-8A40-2D48547EF4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1" y="4114"/>
                <a:ext cx="141" cy="10"/>
              </a:xfrm>
              <a:custGeom>
                <a:avLst/>
                <a:gdLst>
                  <a:gd name="T0" fmla="*/ 0 w 1270"/>
                  <a:gd name="T1" fmla="*/ 0 h 100"/>
                  <a:gd name="T2" fmla="*/ 0 w 1270"/>
                  <a:gd name="T3" fmla="*/ 0 h 100"/>
                  <a:gd name="T4" fmla="*/ 0 w 1270"/>
                  <a:gd name="T5" fmla="*/ 0 h 100"/>
                  <a:gd name="T6" fmla="*/ 0 w 1270"/>
                  <a:gd name="T7" fmla="*/ 0 h 100"/>
                  <a:gd name="T8" fmla="*/ 0 w 1270"/>
                  <a:gd name="T9" fmla="*/ 0 h 100"/>
                  <a:gd name="T10" fmla="*/ 0 w 1270"/>
                  <a:gd name="T11" fmla="*/ 0 h 100"/>
                  <a:gd name="T12" fmla="*/ 0 w 1270"/>
                  <a:gd name="T13" fmla="*/ 0 h 100"/>
                  <a:gd name="T14" fmla="*/ 0 w 1270"/>
                  <a:gd name="T15" fmla="*/ 0 h 100"/>
                  <a:gd name="T16" fmla="*/ 0 w 1270"/>
                  <a:gd name="T17" fmla="*/ 0 h 100"/>
                  <a:gd name="T18" fmla="*/ 0 w 1270"/>
                  <a:gd name="T19" fmla="*/ 0 h 10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70"/>
                  <a:gd name="T31" fmla="*/ 0 h 100"/>
                  <a:gd name="T32" fmla="*/ 1270 w 1270"/>
                  <a:gd name="T33" fmla="*/ 100 h 10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70" h="100">
                    <a:moveTo>
                      <a:pt x="1179" y="50"/>
                    </a:moveTo>
                    <a:lnTo>
                      <a:pt x="1225" y="0"/>
                    </a:lnTo>
                    <a:lnTo>
                      <a:pt x="0" y="0"/>
                    </a:lnTo>
                    <a:lnTo>
                      <a:pt x="0" y="100"/>
                    </a:lnTo>
                    <a:lnTo>
                      <a:pt x="1225" y="100"/>
                    </a:lnTo>
                    <a:lnTo>
                      <a:pt x="1270" y="50"/>
                    </a:lnTo>
                    <a:lnTo>
                      <a:pt x="1225" y="100"/>
                    </a:lnTo>
                    <a:lnTo>
                      <a:pt x="1270" y="100"/>
                    </a:lnTo>
                    <a:lnTo>
                      <a:pt x="1270" y="50"/>
                    </a:lnTo>
                    <a:lnTo>
                      <a:pt x="1179" y="5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Freeform 29">
                <a:extLst>
                  <a:ext uri="{FF2B5EF4-FFF2-40B4-BE49-F238E27FC236}">
                    <a16:creationId xmlns:a16="http://schemas.microsoft.com/office/drawing/2014/main" id="{C3267EEB-0DBD-2642-9D69-62BFE73030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2" y="3844"/>
                <a:ext cx="10" cy="275"/>
              </a:xfrm>
              <a:custGeom>
                <a:avLst/>
                <a:gdLst>
                  <a:gd name="T0" fmla="*/ 0 w 91"/>
                  <a:gd name="T1" fmla="*/ 0 h 2754"/>
                  <a:gd name="T2" fmla="*/ 0 w 91"/>
                  <a:gd name="T3" fmla="*/ 0 h 2754"/>
                  <a:gd name="T4" fmla="*/ 0 w 91"/>
                  <a:gd name="T5" fmla="*/ 0 h 2754"/>
                  <a:gd name="T6" fmla="*/ 0 w 91"/>
                  <a:gd name="T7" fmla="*/ 0 h 2754"/>
                  <a:gd name="T8" fmla="*/ 0 w 91"/>
                  <a:gd name="T9" fmla="*/ 0 h 2754"/>
                  <a:gd name="T10" fmla="*/ 0 w 91"/>
                  <a:gd name="T11" fmla="*/ 0 h 2754"/>
                  <a:gd name="T12" fmla="*/ 0 w 91"/>
                  <a:gd name="T13" fmla="*/ 0 h 2754"/>
                  <a:gd name="T14" fmla="*/ 0 w 91"/>
                  <a:gd name="T15" fmla="*/ 0 h 2754"/>
                  <a:gd name="T16" fmla="*/ 0 w 91"/>
                  <a:gd name="T17" fmla="*/ 0 h 2754"/>
                  <a:gd name="T18" fmla="*/ 0 w 91"/>
                  <a:gd name="T19" fmla="*/ 0 h 275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1"/>
                  <a:gd name="T31" fmla="*/ 0 h 2754"/>
                  <a:gd name="T32" fmla="*/ 91 w 91"/>
                  <a:gd name="T33" fmla="*/ 2754 h 275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1" h="2754">
                    <a:moveTo>
                      <a:pt x="46" y="100"/>
                    </a:moveTo>
                    <a:lnTo>
                      <a:pt x="0" y="50"/>
                    </a:lnTo>
                    <a:lnTo>
                      <a:pt x="0" y="2754"/>
                    </a:lnTo>
                    <a:lnTo>
                      <a:pt x="91" y="2754"/>
                    </a:lnTo>
                    <a:lnTo>
                      <a:pt x="91" y="50"/>
                    </a:lnTo>
                    <a:lnTo>
                      <a:pt x="46" y="0"/>
                    </a:lnTo>
                    <a:lnTo>
                      <a:pt x="91" y="50"/>
                    </a:lnTo>
                    <a:lnTo>
                      <a:pt x="91" y="0"/>
                    </a:lnTo>
                    <a:lnTo>
                      <a:pt x="46" y="0"/>
                    </a:lnTo>
                    <a:lnTo>
                      <a:pt x="46" y="10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Rectangle 30">
                <a:extLst>
                  <a:ext uri="{FF2B5EF4-FFF2-40B4-BE49-F238E27FC236}">
                    <a16:creationId xmlns:a16="http://schemas.microsoft.com/office/drawing/2014/main" id="{D4202244-5164-9348-847A-DDDF3AE04D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37" y="4029"/>
                <a:ext cx="136" cy="90"/>
              </a:xfrm>
              <a:prstGeom prst="rect">
                <a:avLst/>
              </a:prstGeom>
              <a:solidFill>
                <a:srgbClr val="DC2B1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Freeform 31">
                <a:extLst>
                  <a:ext uri="{FF2B5EF4-FFF2-40B4-BE49-F238E27FC236}">
                    <a16:creationId xmlns:a16="http://schemas.microsoft.com/office/drawing/2014/main" id="{E3D5ECAC-5B13-A447-B5D0-035693C157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7" y="4024"/>
                <a:ext cx="141" cy="10"/>
              </a:xfrm>
              <a:custGeom>
                <a:avLst/>
                <a:gdLst>
                  <a:gd name="T0" fmla="*/ 0 w 1270"/>
                  <a:gd name="T1" fmla="*/ 0 h 100"/>
                  <a:gd name="T2" fmla="*/ 0 w 1270"/>
                  <a:gd name="T3" fmla="*/ 0 h 100"/>
                  <a:gd name="T4" fmla="*/ 0 w 1270"/>
                  <a:gd name="T5" fmla="*/ 0 h 100"/>
                  <a:gd name="T6" fmla="*/ 0 w 1270"/>
                  <a:gd name="T7" fmla="*/ 0 h 100"/>
                  <a:gd name="T8" fmla="*/ 0 w 1270"/>
                  <a:gd name="T9" fmla="*/ 0 h 100"/>
                  <a:gd name="T10" fmla="*/ 0 w 1270"/>
                  <a:gd name="T11" fmla="*/ 0 h 100"/>
                  <a:gd name="T12" fmla="*/ 0 w 1270"/>
                  <a:gd name="T13" fmla="*/ 0 h 100"/>
                  <a:gd name="T14" fmla="*/ 0 w 1270"/>
                  <a:gd name="T15" fmla="*/ 0 h 100"/>
                  <a:gd name="T16" fmla="*/ 0 w 1270"/>
                  <a:gd name="T17" fmla="*/ 0 h 100"/>
                  <a:gd name="T18" fmla="*/ 0 w 1270"/>
                  <a:gd name="T19" fmla="*/ 0 h 10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70"/>
                  <a:gd name="T31" fmla="*/ 0 h 100"/>
                  <a:gd name="T32" fmla="*/ 1270 w 1270"/>
                  <a:gd name="T33" fmla="*/ 100 h 10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70" h="100">
                    <a:moveTo>
                      <a:pt x="1270" y="50"/>
                    </a:moveTo>
                    <a:lnTo>
                      <a:pt x="1225" y="0"/>
                    </a:lnTo>
                    <a:lnTo>
                      <a:pt x="0" y="0"/>
                    </a:lnTo>
                    <a:lnTo>
                      <a:pt x="0" y="100"/>
                    </a:lnTo>
                    <a:lnTo>
                      <a:pt x="1225" y="100"/>
                    </a:lnTo>
                    <a:lnTo>
                      <a:pt x="1180" y="50"/>
                    </a:lnTo>
                    <a:lnTo>
                      <a:pt x="1270" y="50"/>
                    </a:lnTo>
                    <a:lnTo>
                      <a:pt x="1270" y="0"/>
                    </a:lnTo>
                    <a:lnTo>
                      <a:pt x="1225" y="0"/>
                    </a:lnTo>
                    <a:lnTo>
                      <a:pt x="1270" y="5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32">
                <a:extLst>
                  <a:ext uri="{FF2B5EF4-FFF2-40B4-BE49-F238E27FC236}">
                    <a16:creationId xmlns:a16="http://schemas.microsoft.com/office/drawing/2014/main" id="{1E59651A-244C-C644-B616-C52796C31A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68" y="4029"/>
                <a:ext cx="10" cy="95"/>
              </a:xfrm>
              <a:custGeom>
                <a:avLst/>
                <a:gdLst>
                  <a:gd name="T0" fmla="*/ 0 w 90"/>
                  <a:gd name="T1" fmla="*/ 0 h 952"/>
                  <a:gd name="T2" fmla="*/ 0 w 90"/>
                  <a:gd name="T3" fmla="*/ 0 h 952"/>
                  <a:gd name="T4" fmla="*/ 0 w 90"/>
                  <a:gd name="T5" fmla="*/ 0 h 952"/>
                  <a:gd name="T6" fmla="*/ 0 w 90"/>
                  <a:gd name="T7" fmla="*/ 0 h 952"/>
                  <a:gd name="T8" fmla="*/ 0 w 90"/>
                  <a:gd name="T9" fmla="*/ 0 h 952"/>
                  <a:gd name="T10" fmla="*/ 0 w 90"/>
                  <a:gd name="T11" fmla="*/ 0 h 952"/>
                  <a:gd name="T12" fmla="*/ 0 w 90"/>
                  <a:gd name="T13" fmla="*/ 0 h 952"/>
                  <a:gd name="T14" fmla="*/ 0 w 90"/>
                  <a:gd name="T15" fmla="*/ 0 h 952"/>
                  <a:gd name="T16" fmla="*/ 0 w 90"/>
                  <a:gd name="T17" fmla="*/ 0 h 952"/>
                  <a:gd name="T18" fmla="*/ 0 w 90"/>
                  <a:gd name="T19" fmla="*/ 0 h 95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0"/>
                  <a:gd name="T31" fmla="*/ 0 h 952"/>
                  <a:gd name="T32" fmla="*/ 90 w 90"/>
                  <a:gd name="T33" fmla="*/ 952 h 95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0" h="952">
                    <a:moveTo>
                      <a:pt x="45" y="952"/>
                    </a:moveTo>
                    <a:lnTo>
                      <a:pt x="90" y="902"/>
                    </a:lnTo>
                    <a:lnTo>
                      <a:pt x="90" y="0"/>
                    </a:lnTo>
                    <a:lnTo>
                      <a:pt x="0" y="0"/>
                    </a:lnTo>
                    <a:lnTo>
                      <a:pt x="0" y="902"/>
                    </a:lnTo>
                    <a:lnTo>
                      <a:pt x="45" y="852"/>
                    </a:lnTo>
                    <a:lnTo>
                      <a:pt x="45" y="952"/>
                    </a:lnTo>
                    <a:lnTo>
                      <a:pt x="90" y="952"/>
                    </a:lnTo>
                    <a:lnTo>
                      <a:pt x="90" y="902"/>
                    </a:lnTo>
                    <a:lnTo>
                      <a:pt x="45" y="952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Freeform 33">
                <a:extLst>
                  <a:ext uri="{FF2B5EF4-FFF2-40B4-BE49-F238E27FC236}">
                    <a16:creationId xmlns:a16="http://schemas.microsoft.com/office/drawing/2014/main" id="{A382914B-E7E8-604E-BE8F-F5A14C5C20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2" y="4114"/>
                <a:ext cx="141" cy="10"/>
              </a:xfrm>
              <a:custGeom>
                <a:avLst/>
                <a:gdLst>
                  <a:gd name="T0" fmla="*/ 0 w 1271"/>
                  <a:gd name="T1" fmla="*/ 0 h 100"/>
                  <a:gd name="T2" fmla="*/ 0 w 1271"/>
                  <a:gd name="T3" fmla="*/ 0 h 100"/>
                  <a:gd name="T4" fmla="*/ 0 w 1271"/>
                  <a:gd name="T5" fmla="*/ 0 h 100"/>
                  <a:gd name="T6" fmla="*/ 0 w 1271"/>
                  <a:gd name="T7" fmla="*/ 0 h 100"/>
                  <a:gd name="T8" fmla="*/ 0 w 1271"/>
                  <a:gd name="T9" fmla="*/ 0 h 100"/>
                  <a:gd name="T10" fmla="*/ 0 w 1271"/>
                  <a:gd name="T11" fmla="*/ 0 h 100"/>
                  <a:gd name="T12" fmla="*/ 0 w 1271"/>
                  <a:gd name="T13" fmla="*/ 0 h 100"/>
                  <a:gd name="T14" fmla="*/ 0 w 1271"/>
                  <a:gd name="T15" fmla="*/ 0 h 100"/>
                  <a:gd name="T16" fmla="*/ 0 w 1271"/>
                  <a:gd name="T17" fmla="*/ 0 h 100"/>
                  <a:gd name="T18" fmla="*/ 0 w 1271"/>
                  <a:gd name="T19" fmla="*/ 0 h 10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71"/>
                  <a:gd name="T31" fmla="*/ 0 h 100"/>
                  <a:gd name="T32" fmla="*/ 1271 w 1271"/>
                  <a:gd name="T33" fmla="*/ 100 h 10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71" h="100">
                    <a:moveTo>
                      <a:pt x="0" y="50"/>
                    </a:moveTo>
                    <a:lnTo>
                      <a:pt x="46" y="100"/>
                    </a:lnTo>
                    <a:lnTo>
                      <a:pt x="1271" y="100"/>
                    </a:lnTo>
                    <a:lnTo>
                      <a:pt x="1271" y="0"/>
                    </a:lnTo>
                    <a:lnTo>
                      <a:pt x="46" y="0"/>
                    </a:lnTo>
                    <a:lnTo>
                      <a:pt x="91" y="50"/>
                    </a:lnTo>
                    <a:lnTo>
                      <a:pt x="0" y="50"/>
                    </a:lnTo>
                    <a:lnTo>
                      <a:pt x="0" y="100"/>
                    </a:lnTo>
                    <a:lnTo>
                      <a:pt x="46" y="100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Freeform 34">
                <a:extLst>
                  <a:ext uri="{FF2B5EF4-FFF2-40B4-BE49-F238E27FC236}">
                    <a16:creationId xmlns:a16="http://schemas.microsoft.com/office/drawing/2014/main" id="{AB46B83A-24DD-7241-9E66-3C0B83D7AC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2" y="4024"/>
                <a:ext cx="10" cy="95"/>
              </a:xfrm>
              <a:custGeom>
                <a:avLst/>
                <a:gdLst>
                  <a:gd name="T0" fmla="*/ 0 w 91"/>
                  <a:gd name="T1" fmla="*/ 0 h 952"/>
                  <a:gd name="T2" fmla="*/ 0 w 91"/>
                  <a:gd name="T3" fmla="*/ 0 h 952"/>
                  <a:gd name="T4" fmla="*/ 0 w 91"/>
                  <a:gd name="T5" fmla="*/ 0 h 952"/>
                  <a:gd name="T6" fmla="*/ 0 w 91"/>
                  <a:gd name="T7" fmla="*/ 0 h 952"/>
                  <a:gd name="T8" fmla="*/ 0 w 91"/>
                  <a:gd name="T9" fmla="*/ 0 h 952"/>
                  <a:gd name="T10" fmla="*/ 0 w 91"/>
                  <a:gd name="T11" fmla="*/ 0 h 952"/>
                  <a:gd name="T12" fmla="*/ 0 w 91"/>
                  <a:gd name="T13" fmla="*/ 0 h 952"/>
                  <a:gd name="T14" fmla="*/ 0 w 91"/>
                  <a:gd name="T15" fmla="*/ 0 h 952"/>
                  <a:gd name="T16" fmla="*/ 0 w 91"/>
                  <a:gd name="T17" fmla="*/ 0 h 952"/>
                  <a:gd name="T18" fmla="*/ 0 w 91"/>
                  <a:gd name="T19" fmla="*/ 0 h 95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1"/>
                  <a:gd name="T31" fmla="*/ 0 h 952"/>
                  <a:gd name="T32" fmla="*/ 91 w 91"/>
                  <a:gd name="T33" fmla="*/ 952 h 95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1" h="952">
                    <a:moveTo>
                      <a:pt x="46" y="0"/>
                    </a:moveTo>
                    <a:lnTo>
                      <a:pt x="0" y="50"/>
                    </a:lnTo>
                    <a:lnTo>
                      <a:pt x="0" y="952"/>
                    </a:lnTo>
                    <a:lnTo>
                      <a:pt x="91" y="952"/>
                    </a:lnTo>
                    <a:lnTo>
                      <a:pt x="91" y="50"/>
                    </a:lnTo>
                    <a:lnTo>
                      <a:pt x="46" y="100"/>
                    </a:lnTo>
                    <a:lnTo>
                      <a:pt x="46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Rectangle 35">
                <a:extLst>
                  <a:ext uri="{FF2B5EF4-FFF2-40B4-BE49-F238E27FC236}">
                    <a16:creationId xmlns:a16="http://schemas.microsoft.com/office/drawing/2014/main" id="{1C4DB169-8708-364D-908C-BF23C3A3CA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73" y="3984"/>
                <a:ext cx="136" cy="135"/>
              </a:xfrm>
              <a:prstGeom prst="rect">
                <a:avLst/>
              </a:prstGeom>
              <a:solidFill>
                <a:srgbClr val="DC2B1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Freeform 36">
                <a:extLst>
                  <a:ext uri="{FF2B5EF4-FFF2-40B4-BE49-F238E27FC236}">
                    <a16:creationId xmlns:a16="http://schemas.microsoft.com/office/drawing/2014/main" id="{6EEFC8A2-3F77-484B-A058-C2FFDAA948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73" y="3979"/>
                <a:ext cx="141" cy="10"/>
              </a:xfrm>
              <a:custGeom>
                <a:avLst/>
                <a:gdLst>
                  <a:gd name="T0" fmla="*/ 0 w 1271"/>
                  <a:gd name="T1" fmla="*/ 0 h 100"/>
                  <a:gd name="T2" fmla="*/ 0 w 1271"/>
                  <a:gd name="T3" fmla="*/ 0 h 100"/>
                  <a:gd name="T4" fmla="*/ 0 w 1271"/>
                  <a:gd name="T5" fmla="*/ 0 h 100"/>
                  <a:gd name="T6" fmla="*/ 0 w 1271"/>
                  <a:gd name="T7" fmla="*/ 0 h 100"/>
                  <a:gd name="T8" fmla="*/ 0 w 1271"/>
                  <a:gd name="T9" fmla="*/ 0 h 100"/>
                  <a:gd name="T10" fmla="*/ 0 w 1271"/>
                  <a:gd name="T11" fmla="*/ 0 h 100"/>
                  <a:gd name="T12" fmla="*/ 0 w 1271"/>
                  <a:gd name="T13" fmla="*/ 0 h 100"/>
                  <a:gd name="T14" fmla="*/ 0 w 1271"/>
                  <a:gd name="T15" fmla="*/ 0 h 100"/>
                  <a:gd name="T16" fmla="*/ 0 w 1271"/>
                  <a:gd name="T17" fmla="*/ 0 h 100"/>
                  <a:gd name="T18" fmla="*/ 0 w 1271"/>
                  <a:gd name="T19" fmla="*/ 0 h 10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71"/>
                  <a:gd name="T31" fmla="*/ 0 h 100"/>
                  <a:gd name="T32" fmla="*/ 1271 w 1271"/>
                  <a:gd name="T33" fmla="*/ 100 h 10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71" h="100">
                    <a:moveTo>
                      <a:pt x="1271" y="50"/>
                    </a:moveTo>
                    <a:lnTo>
                      <a:pt x="1225" y="0"/>
                    </a:lnTo>
                    <a:lnTo>
                      <a:pt x="0" y="0"/>
                    </a:lnTo>
                    <a:lnTo>
                      <a:pt x="0" y="100"/>
                    </a:lnTo>
                    <a:lnTo>
                      <a:pt x="1225" y="100"/>
                    </a:lnTo>
                    <a:lnTo>
                      <a:pt x="1180" y="50"/>
                    </a:lnTo>
                    <a:lnTo>
                      <a:pt x="1271" y="50"/>
                    </a:lnTo>
                    <a:lnTo>
                      <a:pt x="1271" y="0"/>
                    </a:lnTo>
                    <a:lnTo>
                      <a:pt x="1225" y="0"/>
                    </a:lnTo>
                    <a:lnTo>
                      <a:pt x="1271" y="5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Freeform 37">
                <a:extLst>
                  <a:ext uri="{FF2B5EF4-FFF2-40B4-BE49-F238E27FC236}">
                    <a16:creationId xmlns:a16="http://schemas.microsoft.com/office/drawing/2014/main" id="{58871222-605E-654C-B59F-79C83CCF7E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4" y="3984"/>
                <a:ext cx="10" cy="140"/>
              </a:xfrm>
              <a:custGeom>
                <a:avLst/>
                <a:gdLst>
                  <a:gd name="T0" fmla="*/ 0 w 91"/>
                  <a:gd name="T1" fmla="*/ 0 h 1402"/>
                  <a:gd name="T2" fmla="*/ 0 w 91"/>
                  <a:gd name="T3" fmla="*/ 0 h 1402"/>
                  <a:gd name="T4" fmla="*/ 0 w 91"/>
                  <a:gd name="T5" fmla="*/ 0 h 1402"/>
                  <a:gd name="T6" fmla="*/ 0 w 91"/>
                  <a:gd name="T7" fmla="*/ 0 h 1402"/>
                  <a:gd name="T8" fmla="*/ 0 w 91"/>
                  <a:gd name="T9" fmla="*/ 0 h 1402"/>
                  <a:gd name="T10" fmla="*/ 0 w 91"/>
                  <a:gd name="T11" fmla="*/ 0 h 1402"/>
                  <a:gd name="T12" fmla="*/ 0 w 91"/>
                  <a:gd name="T13" fmla="*/ 0 h 1402"/>
                  <a:gd name="T14" fmla="*/ 0 w 91"/>
                  <a:gd name="T15" fmla="*/ 0 h 1402"/>
                  <a:gd name="T16" fmla="*/ 0 w 91"/>
                  <a:gd name="T17" fmla="*/ 0 h 1402"/>
                  <a:gd name="T18" fmla="*/ 0 w 91"/>
                  <a:gd name="T19" fmla="*/ 0 h 140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1"/>
                  <a:gd name="T31" fmla="*/ 0 h 1402"/>
                  <a:gd name="T32" fmla="*/ 91 w 91"/>
                  <a:gd name="T33" fmla="*/ 1402 h 140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1" h="1402">
                    <a:moveTo>
                      <a:pt x="45" y="1402"/>
                    </a:moveTo>
                    <a:lnTo>
                      <a:pt x="91" y="1352"/>
                    </a:lnTo>
                    <a:lnTo>
                      <a:pt x="91" y="0"/>
                    </a:lnTo>
                    <a:lnTo>
                      <a:pt x="0" y="0"/>
                    </a:lnTo>
                    <a:lnTo>
                      <a:pt x="0" y="1352"/>
                    </a:lnTo>
                    <a:lnTo>
                      <a:pt x="45" y="1302"/>
                    </a:lnTo>
                    <a:lnTo>
                      <a:pt x="45" y="1402"/>
                    </a:lnTo>
                    <a:lnTo>
                      <a:pt x="91" y="1402"/>
                    </a:lnTo>
                    <a:lnTo>
                      <a:pt x="91" y="1352"/>
                    </a:lnTo>
                    <a:lnTo>
                      <a:pt x="45" y="1402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38">
                <a:extLst>
                  <a:ext uri="{FF2B5EF4-FFF2-40B4-BE49-F238E27FC236}">
                    <a16:creationId xmlns:a16="http://schemas.microsoft.com/office/drawing/2014/main" id="{3310AE1D-2671-0A40-92DE-1F4CEA0F93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68" y="4114"/>
                <a:ext cx="141" cy="10"/>
              </a:xfrm>
              <a:custGeom>
                <a:avLst/>
                <a:gdLst>
                  <a:gd name="T0" fmla="*/ 0 w 1270"/>
                  <a:gd name="T1" fmla="*/ 0 h 100"/>
                  <a:gd name="T2" fmla="*/ 0 w 1270"/>
                  <a:gd name="T3" fmla="*/ 0 h 100"/>
                  <a:gd name="T4" fmla="*/ 0 w 1270"/>
                  <a:gd name="T5" fmla="*/ 0 h 100"/>
                  <a:gd name="T6" fmla="*/ 0 w 1270"/>
                  <a:gd name="T7" fmla="*/ 0 h 100"/>
                  <a:gd name="T8" fmla="*/ 0 w 1270"/>
                  <a:gd name="T9" fmla="*/ 0 h 100"/>
                  <a:gd name="T10" fmla="*/ 0 w 1270"/>
                  <a:gd name="T11" fmla="*/ 0 h 100"/>
                  <a:gd name="T12" fmla="*/ 0 w 1270"/>
                  <a:gd name="T13" fmla="*/ 0 h 100"/>
                  <a:gd name="T14" fmla="*/ 0 w 1270"/>
                  <a:gd name="T15" fmla="*/ 0 h 100"/>
                  <a:gd name="T16" fmla="*/ 0 w 1270"/>
                  <a:gd name="T17" fmla="*/ 0 h 100"/>
                  <a:gd name="T18" fmla="*/ 0 w 1270"/>
                  <a:gd name="T19" fmla="*/ 0 h 10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70"/>
                  <a:gd name="T31" fmla="*/ 0 h 100"/>
                  <a:gd name="T32" fmla="*/ 1270 w 1270"/>
                  <a:gd name="T33" fmla="*/ 100 h 10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70" h="100">
                    <a:moveTo>
                      <a:pt x="0" y="50"/>
                    </a:moveTo>
                    <a:lnTo>
                      <a:pt x="45" y="100"/>
                    </a:lnTo>
                    <a:lnTo>
                      <a:pt x="1270" y="100"/>
                    </a:lnTo>
                    <a:lnTo>
                      <a:pt x="1270" y="0"/>
                    </a:lnTo>
                    <a:lnTo>
                      <a:pt x="45" y="0"/>
                    </a:lnTo>
                    <a:lnTo>
                      <a:pt x="90" y="50"/>
                    </a:lnTo>
                    <a:lnTo>
                      <a:pt x="0" y="50"/>
                    </a:lnTo>
                    <a:lnTo>
                      <a:pt x="0" y="100"/>
                    </a:lnTo>
                    <a:lnTo>
                      <a:pt x="45" y="100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Freeform 39">
                <a:extLst>
                  <a:ext uri="{FF2B5EF4-FFF2-40B4-BE49-F238E27FC236}">
                    <a16:creationId xmlns:a16="http://schemas.microsoft.com/office/drawing/2014/main" id="{C8F33B4B-9F19-5C42-A1DB-7E6C444B28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68" y="3979"/>
                <a:ext cx="10" cy="140"/>
              </a:xfrm>
              <a:custGeom>
                <a:avLst/>
                <a:gdLst>
                  <a:gd name="T0" fmla="*/ 0 w 90"/>
                  <a:gd name="T1" fmla="*/ 0 h 1402"/>
                  <a:gd name="T2" fmla="*/ 0 w 90"/>
                  <a:gd name="T3" fmla="*/ 0 h 1402"/>
                  <a:gd name="T4" fmla="*/ 0 w 90"/>
                  <a:gd name="T5" fmla="*/ 0 h 1402"/>
                  <a:gd name="T6" fmla="*/ 0 w 90"/>
                  <a:gd name="T7" fmla="*/ 0 h 1402"/>
                  <a:gd name="T8" fmla="*/ 0 w 90"/>
                  <a:gd name="T9" fmla="*/ 0 h 1402"/>
                  <a:gd name="T10" fmla="*/ 0 w 90"/>
                  <a:gd name="T11" fmla="*/ 0 h 1402"/>
                  <a:gd name="T12" fmla="*/ 0 w 90"/>
                  <a:gd name="T13" fmla="*/ 0 h 1402"/>
                  <a:gd name="T14" fmla="*/ 0 w 90"/>
                  <a:gd name="T15" fmla="*/ 0 h 1402"/>
                  <a:gd name="T16" fmla="*/ 0 w 90"/>
                  <a:gd name="T17" fmla="*/ 0 h 1402"/>
                  <a:gd name="T18" fmla="*/ 0 w 90"/>
                  <a:gd name="T19" fmla="*/ 0 h 140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0"/>
                  <a:gd name="T31" fmla="*/ 0 h 1402"/>
                  <a:gd name="T32" fmla="*/ 90 w 90"/>
                  <a:gd name="T33" fmla="*/ 1402 h 140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0" h="1402">
                    <a:moveTo>
                      <a:pt x="45" y="0"/>
                    </a:moveTo>
                    <a:lnTo>
                      <a:pt x="0" y="50"/>
                    </a:lnTo>
                    <a:lnTo>
                      <a:pt x="0" y="1402"/>
                    </a:lnTo>
                    <a:lnTo>
                      <a:pt x="90" y="1402"/>
                    </a:lnTo>
                    <a:lnTo>
                      <a:pt x="90" y="50"/>
                    </a:lnTo>
                    <a:lnTo>
                      <a:pt x="45" y="100"/>
                    </a:lnTo>
                    <a:lnTo>
                      <a:pt x="45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Rectangle 40">
                <a:extLst>
                  <a:ext uri="{FF2B5EF4-FFF2-40B4-BE49-F238E27FC236}">
                    <a16:creationId xmlns:a16="http://schemas.microsoft.com/office/drawing/2014/main" id="{7B63825F-982B-C944-85DF-D79A89AF50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09" y="4074"/>
                <a:ext cx="136" cy="45"/>
              </a:xfrm>
              <a:prstGeom prst="rect">
                <a:avLst/>
              </a:prstGeom>
              <a:solidFill>
                <a:srgbClr val="DC2B1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Freeform 41">
                <a:extLst>
                  <a:ext uri="{FF2B5EF4-FFF2-40B4-BE49-F238E27FC236}">
                    <a16:creationId xmlns:a16="http://schemas.microsoft.com/office/drawing/2014/main" id="{A946C51C-FA40-2543-8C6B-FBA26510E6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4" y="4069"/>
                <a:ext cx="141" cy="10"/>
              </a:xfrm>
              <a:custGeom>
                <a:avLst/>
                <a:gdLst>
                  <a:gd name="T0" fmla="*/ 0 w 1271"/>
                  <a:gd name="T1" fmla="*/ 0 h 100"/>
                  <a:gd name="T2" fmla="*/ 0 w 1271"/>
                  <a:gd name="T3" fmla="*/ 0 h 100"/>
                  <a:gd name="T4" fmla="*/ 0 w 1271"/>
                  <a:gd name="T5" fmla="*/ 0 h 100"/>
                  <a:gd name="T6" fmla="*/ 0 w 1271"/>
                  <a:gd name="T7" fmla="*/ 0 h 100"/>
                  <a:gd name="T8" fmla="*/ 0 w 1271"/>
                  <a:gd name="T9" fmla="*/ 0 h 100"/>
                  <a:gd name="T10" fmla="*/ 0 w 1271"/>
                  <a:gd name="T11" fmla="*/ 0 h 100"/>
                  <a:gd name="T12" fmla="*/ 0 w 1271"/>
                  <a:gd name="T13" fmla="*/ 0 h 100"/>
                  <a:gd name="T14" fmla="*/ 0 w 1271"/>
                  <a:gd name="T15" fmla="*/ 0 h 100"/>
                  <a:gd name="T16" fmla="*/ 0 w 1271"/>
                  <a:gd name="T17" fmla="*/ 0 h 100"/>
                  <a:gd name="T18" fmla="*/ 0 w 1271"/>
                  <a:gd name="T19" fmla="*/ 0 h 10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71"/>
                  <a:gd name="T31" fmla="*/ 0 h 100"/>
                  <a:gd name="T32" fmla="*/ 1271 w 1271"/>
                  <a:gd name="T33" fmla="*/ 100 h 10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71" h="100">
                    <a:moveTo>
                      <a:pt x="91" y="50"/>
                    </a:moveTo>
                    <a:lnTo>
                      <a:pt x="45" y="100"/>
                    </a:lnTo>
                    <a:lnTo>
                      <a:pt x="1271" y="100"/>
                    </a:lnTo>
                    <a:lnTo>
                      <a:pt x="1271" y="0"/>
                    </a:lnTo>
                    <a:lnTo>
                      <a:pt x="45" y="0"/>
                    </a:lnTo>
                    <a:lnTo>
                      <a:pt x="0" y="50"/>
                    </a:lnTo>
                    <a:lnTo>
                      <a:pt x="45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91" y="5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Freeform 42">
                <a:extLst>
                  <a:ext uri="{FF2B5EF4-FFF2-40B4-BE49-F238E27FC236}">
                    <a16:creationId xmlns:a16="http://schemas.microsoft.com/office/drawing/2014/main" id="{6ADB25CE-F75A-6D44-82C4-C2DF93187A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4" y="4074"/>
                <a:ext cx="10" cy="50"/>
              </a:xfrm>
              <a:custGeom>
                <a:avLst/>
                <a:gdLst>
                  <a:gd name="T0" fmla="*/ 0 w 91"/>
                  <a:gd name="T1" fmla="*/ 0 h 501"/>
                  <a:gd name="T2" fmla="*/ 0 w 91"/>
                  <a:gd name="T3" fmla="*/ 0 h 501"/>
                  <a:gd name="T4" fmla="*/ 0 w 91"/>
                  <a:gd name="T5" fmla="*/ 0 h 501"/>
                  <a:gd name="T6" fmla="*/ 0 w 91"/>
                  <a:gd name="T7" fmla="*/ 0 h 501"/>
                  <a:gd name="T8" fmla="*/ 0 w 91"/>
                  <a:gd name="T9" fmla="*/ 0 h 501"/>
                  <a:gd name="T10" fmla="*/ 0 w 91"/>
                  <a:gd name="T11" fmla="*/ 0 h 501"/>
                  <a:gd name="T12" fmla="*/ 0 w 91"/>
                  <a:gd name="T13" fmla="*/ 0 h 501"/>
                  <a:gd name="T14" fmla="*/ 0 w 91"/>
                  <a:gd name="T15" fmla="*/ 0 h 501"/>
                  <a:gd name="T16" fmla="*/ 0 w 91"/>
                  <a:gd name="T17" fmla="*/ 0 h 501"/>
                  <a:gd name="T18" fmla="*/ 0 w 91"/>
                  <a:gd name="T19" fmla="*/ 0 h 50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1"/>
                  <a:gd name="T31" fmla="*/ 0 h 501"/>
                  <a:gd name="T32" fmla="*/ 91 w 91"/>
                  <a:gd name="T33" fmla="*/ 501 h 50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1" h="501">
                    <a:moveTo>
                      <a:pt x="45" y="401"/>
                    </a:moveTo>
                    <a:lnTo>
                      <a:pt x="91" y="451"/>
                    </a:lnTo>
                    <a:lnTo>
                      <a:pt x="91" y="0"/>
                    </a:lnTo>
                    <a:lnTo>
                      <a:pt x="0" y="0"/>
                    </a:lnTo>
                    <a:lnTo>
                      <a:pt x="0" y="451"/>
                    </a:lnTo>
                    <a:lnTo>
                      <a:pt x="45" y="501"/>
                    </a:lnTo>
                    <a:lnTo>
                      <a:pt x="0" y="451"/>
                    </a:lnTo>
                    <a:lnTo>
                      <a:pt x="0" y="501"/>
                    </a:lnTo>
                    <a:lnTo>
                      <a:pt x="45" y="501"/>
                    </a:lnTo>
                    <a:lnTo>
                      <a:pt x="45" y="401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Freeform 43">
                <a:extLst>
                  <a:ext uri="{FF2B5EF4-FFF2-40B4-BE49-F238E27FC236}">
                    <a16:creationId xmlns:a16="http://schemas.microsoft.com/office/drawing/2014/main" id="{1015356B-4400-7146-9F76-C9CB6FB15D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9" y="4114"/>
                <a:ext cx="141" cy="10"/>
              </a:xfrm>
              <a:custGeom>
                <a:avLst/>
                <a:gdLst>
                  <a:gd name="T0" fmla="*/ 0 w 1271"/>
                  <a:gd name="T1" fmla="*/ 0 h 100"/>
                  <a:gd name="T2" fmla="*/ 0 w 1271"/>
                  <a:gd name="T3" fmla="*/ 0 h 100"/>
                  <a:gd name="T4" fmla="*/ 0 w 1271"/>
                  <a:gd name="T5" fmla="*/ 0 h 100"/>
                  <a:gd name="T6" fmla="*/ 0 w 1271"/>
                  <a:gd name="T7" fmla="*/ 0 h 100"/>
                  <a:gd name="T8" fmla="*/ 0 w 1271"/>
                  <a:gd name="T9" fmla="*/ 0 h 100"/>
                  <a:gd name="T10" fmla="*/ 0 w 1271"/>
                  <a:gd name="T11" fmla="*/ 0 h 100"/>
                  <a:gd name="T12" fmla="*/ 0 w 1271"/>
                  <a:gd name="T13" fmla="*/ 0 h 100"/>
                  <a:gd name="T14" fmla="*/ 0 w 1271"/>
                  <a:gd name="T15" fmla="*/ 0 h 100"/>
                  <a:gd name="T16" fmla="*/ 0 w 1271"/>
                  <a:gd name="T17" fmla="*/ 0 h 100"/>
                  <a:gd name="T18" fmla="*/ 0 w 1271"/>
                  <a:gd name="T19" fmla="*/ 0 h 10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71"/>
                  <a:gd name="T31" fmla="*/ 0 h 100"/>
                  <a:gd name="T32" fmla="*/ 1271 w 1271"/>
                  <a:gd name="T33" fmla="*/ 100 h 10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71" h="100">
                    <a:moveTo>
                      <a:pt x="1180" y="50"/>
                    </a:moveTo>
                    <a:lnTo>
                      <a:pt x="1226" y="0"/>
                    </a:lnTo>
                    <a:lnTo>
                      <a:pt x="0" y="0"/>
                    </a:lnTo>
                    <a:lnTo>
                      <a:pt x="0" y="100"/>
                    </a:lnTo>
                    <a:lnTo>
                      <a:pt x="1226" y="100"/>
                    </a:lnTo>
                    <a:lnTo>
                      <a:pt x="1271" y="50"/>
                    </a:lnTo>
                    <a:lnTo>
                      <a:pt x="1226" y="100"/>
                    </a:lnTo>
                    <a:lnTo>
                      <a:pt x="1271" y="100"/>
                    </a:lnTo>
                    <a:lnTo>
                      <a:pt x="1271" y="50"/>
                    </a:lnTo>
                    <a:lnTo>
                      <a:pt x="1180" y="5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Freeform 44">
                <a:extLst>
                  <a:ext uri="{FF2B5EF4-FFF2-40B4-BE49-F238E27FC236}">
                    <a16:creationId xmlns:a16="http://schemas.microsoft.com/office/drawing/2014/main" id="{307368C0-14C9-CD41-9FEB-75E4998549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40" y="4069"/>
                <a:ext cx="10" cy="50"/>
              </a:xfrm>
              <a:custGeom>
                <a:avLst/>
                <a:gdLst>
                  <a:gd name="T0" fmla="*/ 0 w 91"/>
                  <a:gd name="T1" fmla="*/ 0 h 501"/>
                  <a:gd name="T2" fmla="*/ 0 w 91"/>
                  <a:gd name="T3" fmla="*/ 0 h 501"/>
                  <a:gd name="T4" fmla="*/ 0 w 91"/>
                  <a:gd name="T5" fmla="*/ 0 h 501"/>
                  <a:gd name="T6" fmla="*/ 0 w 91"/>
                  <a:gd name="T7" fmla="*/ 0 h 501"/>
                  <a:gd name="T8" fmla="*/ 0 w 91"/>
                  <a:gd name="T9" fmla="*/ 0 h 501"/>
                  <a:gd name="T10" fmla="*/ 0 w 91"/>
                  <a:gd name="T11" fmla="*/ 0 h 501"/>
                  <a:gd name="T12" fmla="*/ 0 w 91"/>
                  <a:gd name="T13" fmla="*/ 0 h 501"/>
                  <a:gd name="T14" fmla="*/ 0 w 91"/>
                  <a:gd name="T15" fmla="*/ 0 h 501"/>
                  <a:gd name="T16" fmla="*/ 0 w 91"/>
                  <a:gd name="T17" fmla="*/ 0 h 501"/>
                  <a:gd name="T18" fmla="*/ 0 w 91"/>
                  <a:gd name="T19" fmla="*/ 0 h 50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1"/>
                  <a:gd name="T31" fmla="*/ 0 h 501"/>
                  <a:gd name="T32" fmla="*/ 91 w 91"/>
                  <a:gd name="T33" fmla="*/ 501 h 50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1" h="501">
                    <a:moveTo>
                      <a:pt x="46" y="100"/>
                    </a:moveTo>
                    <a:lnTo>
                      <a:pt x="0" y="50"/>
                    </a:lnTo>
                    <a:lnTo>
                      <a:pt x="0" y="501"/>
                    </a:lnTo>
                    <a:lnTo>
                      <a:pt x="91" y="501"/>
                    </a:lnTo>
                    <a:lnTo>
                      <a:pt x="91" y="50"/>
                    </a:lnTo>
                    <a:lnTo>
                      <a:pt x="46" y="0"/>
                    </a:lnTo>
                    <a:lnTo>
                      <a:pt x="91" y="50"/>
                    </a:lnTo>
                    <a:lnTo>
                      <a:pt x="91" y="0"/>
                    </a:lnTo>
                    <a:lnTo>
                      <a:pt x="46" y="0"/>
                    </a:lnTo>
                    <a:lnTo>
                      <a:pt x="46" y="10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Rectangle 45">
                <a:extLst>
                  <a:ext uri="{FF2B5EF4-FFF2-40B4-BE49-F238E27FC236}">
                    <a16:creationId xmlns:a16="http://schemas.microsoft.com/office/drawing/2014/main" id="{3839A35B-475D-CD4F-AF33-43081D7AB9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45" y="4029"/>
                <a:ext cx="137" cy="90"/>
              </a:xfrm>
              <a:prstGeom prst="rect">
                <a:avLst/>
              </a:prstGeom>
              <a:solidFill>
                <a:srgbClr val="DC2B1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46">
                <a:extLst>
                  <a:ext uri="{FF2B5EF4-FFF2-40B4-BE49-F238E27FC236}">
                    <a16:creationId xmlns:a16="http://schemas.microsoft.com/office/drawing/2014/main" id="{F2B0E431-DCC8-B64C-9DE1-3A353D6B6D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45" y="4024"/>
                <a:ext cx="142" cy="10"/>
              </a:xfrm>
              <a:custGeom>
                <a:avLst/>
                <a:gdLst>
                  <a:gd name="T0" fmla="*/ 0 w 1270"/>
                  <a:gd name="T1" fmla="*/ 0 h 100"/>
                  <a:gd name="T2" fmla="*/ 0 w 1270"/>
                  <a:gd name="T3" fmla="*/ 0 h 100"/>
                  <a:gd name="T4" fmla="*/ 0 w 1270"/>
                  <a:gd name="T5" fmla="*/ 0 h 100"/>
                  <a:gd name="T6" fmla="*/ 0 w 1270"/>
                  <a:gd name="T7" fmla="*/ 0 h 100"/>
                  <a:gd name="T8" fmla="*/ 0 w 1270"/>
                  <a:gd name="T9" fmla="*/ 0 h 100"/>
                  <a:gd name="T10" fmla="*/ 0 w 1270"/>
                  <a:gd name="T11" fmla="*/ 0 h 100"/>
                  <a:gd name="T12" fmla="*/ 0 w 1270"/>
                  <a:gd name="T13" fmla="*/ 0 h 100"/>
                  <a:gd name="T14" fmla="*/ 0 w 1270"/>
                  <a:gd name="T15" fmla="*/ 0 h 100"/>
                  <a:gd name="T16" fmla="*/ 0 w 1270"/>
                  <a:gd name="T17" fmla="*/ 0 h 100"/>
                  <a:gd name="T18" fmla="*/ 0 w 1270"/>
                  <a:gd name="T19" fmla="*/ 0 h 10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70"/>
                  <a:gd name="T31" fmla="*/ 0 h 100"/>
                  <a:gd name="T32" fmla="*/ 1270 w 1270"/>
                  <a:gd name="T33" fmla="*/ 100 h 10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70" h="100">
                    <a:moveTo>
                      <a:pt x="1270" y="50"/>
                    </a:moveTo>
                    <a:lnTo>
                      <a:pt x="1225" y="0"/>
                    </a:lnTo>
                    <a:lnTo>
                      <a:pt x="0" y="0"/>
                    </a:lnTo>
                    <a:lnTo>
                      <a:pt x="0" y="100"/>
                    </a:lnTo>
                    <a:lnTo>
                      <a:pt x="1225" y="100"/>
                    </a:lnTo>
                    <a:lnTo>
                      <a:pt x="1179" y="50"/>
                    </a:lnTo>
                    <a:lnTo>
                      <a:pt x="1270" y="50"/>
                    </a:lnTo>
                    <a:lnTo>
                      <a:pt x="1270" y="0"/>
                    </a:lnTo>
                    <a:lnTo>
                      <a:pt x="1225" y="0"/>
                    </a:lnTo>
                    <a:lnTo>
                      <a:pt x="1270" y="5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Freeform 47">
                <a:extLst>
                  <a:ext uri="{FF2B5EF4-FFF2-40B4-BE49-F238E27FC236}">
                    <a16:creationId xmlns:a16="http://schemas.microsoft.com/office/drawing/2014/main" id="{2F2B671C-8A23-DA41-A104-6C288E9EDB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6" y="4029"/>
                <a:ext cx="11" cy="95"/>
              </a:xfrm>
              <a:custGeom>
                <a:avLst/>
                <a:gdLst>
                  <a:gd name="T0" fmla="*/ 0 w 91"/>
                  <a:gd name="T1" fmla="*/ 0 h 952"/>
                  <a:gd name="T2" fmla="*/ 0 w 91"/>
                  <a:gd name="T3" fmla="*/ 0 h 952"/>
                  <a:gd name="T4" fmla="*/ 0 w 91"/>
                  <a:gd name="T5" fmla="*/ 0 h 952"/>
                  <a:gd name="T6" fmla="*/ 0 w 91"/>
                  <a:gd name="T7" fmla="*/ 0 h 952"/>
                  <a:gd name="T8" fmla="*/ 0 w 91"/>
                  <a:gd name="T9" fmla="*/ 0 h 952"/>
                  <a:gd name="T10" fmla="*/ 0 w 91"/>
                  <a:gd name="T11" fmla="*/ 0 h 952"/>
                  <a:gd name="T12" fmla="*/ 0 w 91"/>
                  <a:gd name="T13" fmla="*/ 0 h 952"/>
                  <a:gd name="T14" fmla="*/ 0 w 91"/>
                  <a:gd name="T15" fmla="*/ 0 h 952"/>
                  <a:gd name="T16" fmla="*/ 0 w 91"/>
                  <a:gd name="T17" fmla="*/ 0 h 952"/>
                  <a:gd name="T18" fmla="*/ 0 w 91"/>
                  <a:gd name="T19" fmla="*/ 0 h 95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1"/>
                  <a:gd name="T31" fmla="*/ 0 h 952"/>
                  <a:gd name="T32" fmla="*/ 91 w 91"/>
                  <a:gd name="T33" fmla="*/ 952 h 95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1" h="952">
                    <a:moveTo>
                      <a:pt x="46" y="952"/>
                    </a:moveTo>
                    <a:lnTo>
                      <a:pt x="91" y="902"/>
                    </a:lnTo>
                    <a:lnTo>
                      <a:pt x="91" y="0"/>
                    </a:lnTo>
                    <a:lnTo>
                      <a:pt x="0" y="0"/>
                    </a:lnTo>
                    <a:lnTo>
                      <a:pt x="0" y="902"/>
                    </a:lnTo>
                    <a:lnTo>
                      <a:pt x="46" y="852"/>
                    </a:lnTo>
                    <a:lnTo>
                      <a:pt x="46" y="952"/>
                    </a:lnTo>
                    <a:lnTo>
                      <a:pt x="91" y="952"/>
                    </a:lnTo>
                    <a:lnTo>
                      <a:pt x="91" y="902"/>
                    </a:lnTo>
                    <a:lnTo>
                      <a:pt x="46" y="952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Freeform 48">
                <a:extLst>
                  <a:ext uri="{FF2B5EF4-FFF2-40B4-BE49-F238E27FC236}">
                    <a16:creationId xmlns:a16="http://schemas.microsoft.com/office/drawing/2014/main" id="{590FB616-D3CF-4146-905D-1B81552E4F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40" y="4114"/>
                <a:ext cx="142" cy="10"/>
              </a:xfrm>
              <a:custGeom>
                <a:avLst/>
                <a:gdLst>
                  <a:gd name="T0" fmla="*/ 0 w 1271"/>
                  <a:gd name="T1" fmla="*/ 0 h 100"/>
                  <a:gd name="T2" fmla="*/ 0 w 1271"/>
                  <a:gd name="T3" fmla="*/ 0 h 100"/>
                  <a:gd name="T4" fmla="*/ 0 w 1271"/>
                  <a:gd name="T5" fmla="*/ 0 h 100"/>
                  <a:gd name="T6" fmla="*/ 0 w 1271"/>
                  <a:gd name="T7" fmla="*/ 0 h 100"/>
                  <a:gd name="T8" fmla="*/ 0 w 1271"/>
                  <a:gd name="T9" fmla="*/ 0 h 100"/>
                  <a:gd name="T10" fmla="*/ 0 w 1271"/>
                  <a:gd name="T11" fmla="*/ 0 h 100"/>
                  <a:gd name="T12" fmla="*/ 0 w 1271"/>
                  <a:gd name="T13" fmla="*/ 0 h 100"/>
                  <a:gd name="T14" fmla="*/ 0 w 1271"/>
                  <a:gd name="T15" fmla="*/ 0 h 100"/>
                  <a:gd name="T16" fmla="*/ 0 w 1271"/>
                  <a:gd name="T17" fmla="*/ 0 h 100"/>
                  <a:gd name="T18" fmla="*/ 0 w 1271"/>
                  <a:gd name="T19" fmla="*/ 0 h 10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71"/>
                  <a:gd name="T31" fmla="*/ 0 h 100"/>
                  <a:gd name="T32" fmla="*/ 1271 w 1271"/>
                  <a:gd name="T33" fmla="*/ 100 h 10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71" h="100">
                    <a:moveTo>
                      <a:pt x="0" y="50"/>
                    </a:moveTo>
                    <a:lnTo>
                      <a:pt x="46" y="100"/>
                    </a:lnTo>
                    <a:lnTo>
                      <a:pt x="1271" y="100"/>
                    </a:lnTo>
                    <a:lnTo>
                      <a:pt x="1271" y="0"/>
                    </a:lnTo>
                    <a:lnTo>
                      <a:pt x="46" y="0"/>
                    </a:lnTo>
                    <a:lnTo>
                      <a:pt x="91" y="50"/>
                    </a:lnTo>
                    <a:lnTo>
                      <a:pt x="0" y="50"/>
                    </a:lnTo>
                    <a:lnTo>
                      <a:pt x="0" y="100"/>
                    </a:lnTo>
                    <a:lnTo>
                      <a:pt x="46" y="100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Freeform 49">
                <a:extLst>
                  <a:ext uri="{FF2B5EF4-FFF2-40B4-BE49-F238E27FC236}">
                    <a16:creationId xmlns:a16="http://schemas.microsoft.com/office/drawing/2014/main" id="{3127D6A5-D536-0E44-8B82-B289D106A9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40" y="4024"/>
                <a:ext cx="10" cy="95"/>
              </a:xfrm>
              <a:custGeom>
                <a:avLst/>
                <a:gdLst>
                  <a:gd name="T0" fmla="*/ 0 w 91"/>
                  <a:gd name="T1" fmla="*/ 0 h 952"/>
                  <a:gd name="T2" fmla="*/ 0 w 91"/>
                  <a:gd name="T3" fmla="*/ 0 h 952"/>
                  <a:gd name="T4" fmla="*/ 0 w 91"/>
                  <a:gd name="T5" fmla="*/ 0 h 952"/>
                  <a:gd name="T6" fmla="*/ 0 w 91"/>
                  <a:gd name="T7" fmla="*/ 0 h 952"/>
                  <a:gd name="T8" fmla="*/ 0 w 91"/>
                  <a:gd name="T9" fmla="*/ 0 h 952"/>
                  <a:gd name="T10" fmla="*/ 0 w 91"/>
                  <a:gd name="T11" fmla="*/ 0 h 952"/>
                  <a:gd name="T12" fmla="*/ 0 w 91"/>
                  <a:gd name="T13" fmla="*/ 0 h 952"/>
                  <a:gd name="T14" fmla="*/ 0 w 91"/>
                  <a:gd name="T15" fmla="*/ 0 h 952"/>
                  <a:gd name="T16" fmla="*/ 0 w 91"/>
                  <a:gd name="T17" fmla="*/ 0 h 952"/>
                  <a:gd name="T18" fmla="*/ 0 w 91"/>
                  <a:gd name="T19" fmla="*/ 0 h 95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1"/>
                  <a:gd name="T31" fmla="*/ 0 h 952"/>
                  <a:gd name="T32" fmla="*/ 91 w 91"/>
                  <a:gd name="T33" fmla="*/ 952 h 95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1" h="952">
                    <a:moveTo>
                      <a:pt x="46" y="0"/>
                    </a:moveTo>
                    <a:lnTo>
                      <a:pt x="0" y="50"/>
                    </a:lnTo>
                    <a:lnTo>
                      <a:pt x="0" y="952"/>
                    </a:lnTo>
                    <a:lnTo>
                      <a:pt x="91" y="952"/>
                    </a:lnTo>
                    <a:lnTo>
                      <a:pt x="91" y="50"/>
                    </a:lnTo>
                    <a:lnTo>
                      <a:pt x="46" y="100"/>
                    </a:lnTo>
                    <a:lnTo>
                      <a:pt x="46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Rectangle 50">
                <a:extLst>
                  <a:ext uri="{FF2B5EF4-FFF2-40B4-BE49-F238E27FC236}">
                    <a16:creationId xmlns:a16="http://schemas.microsoft.com/office/drawing/2014/main" id="{4216DAB5-A98B-2240-BB1B-923DB90105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0" y="4160"/>
                <a:ext cx="42" cy="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500">
                    <a:solidFill>
                      <a:srgbClr val="000000"/>
                    </a:solidFill>
                    <a:latin typeface="AvantGarde Bk BT" charset="0"/>
                  </a:rPr>
                  <a:t>0</a:t>
                </a:r>
                <a:endParaRPr lang="en-US"/>
              </a:p>
            </p:txBody>
          </p:sp>
          <p:sp>
            <p:nvSpPr>
              <p:cNvPr id="48" name="Rectangle 51">
                <a:extLst>
                  <a:ext uri="{FF2B5EF4-FFF2-40B4-BE49-F238E27FC236}">
                    <a16:creationId xmlns:a16="http://schemas.microsoft.com/office/drawing/2014/main" id="{B55B7AAF-DFF3-5841-8BBF-2BADDECC4B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6" y="4145"/>
                <a:ext cx="43" cy="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500">
                    <a:solidFill>
                      <a:srgbClr val="000000"/>
                    </a:solidFill>
                    <a:latin typeface="AvantGarde Bk BT" charset="0"/>
                  </a:rPr>
                  <a:t>2</a:t>
                </a:r>
                <a:endParaRPr lang="en-US"/>
              </a:p>
            </p:txBody>
          </p:sp>
          <p:sp>
            <p:nvSpPr>
              <p:cNvPr id="49" name="Rectangle 52">
                <a:extLst>
                  <a:ext uri="{FF2B5EF4-FFF2-40B4-BE49-F238E27FC236}">
                    <a16:creationId xmlns:a16="http://schemas.microsoft.com/office/drawing/2014/main" id="{BE3E79B8-132A-5F4E-856C-F2C45D4E3C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04" y="4133"/>
                <a:ext cx="42" cy="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500">
                    <a:solidFill>
                      <a:srgbClr val="000000"/>
                    </a:solidFill>
                    <a:latin typeface="Symbol" pitchFamily="18" charset="2"/>
                  </a:rPr>
                  <a:t>p</a:t>
                </a:r>
                <a:endParaRPr lang="en-US"/>
              </a:p>
            </p:txBody>
          </p:sp>
          <p:sp>
            <p:nvSpPr>
              <p:cNvPr id="50" name="Freeform 53">
                <a:extLst>
                  <a:ext uri="{FF2B5EF4-FFF2-40B4-BE49-F238E27FC236}">
                    <a16:creationId xmlns:a16="http://schemas.microsoft.com/office/drawing/2014/main" id="{59AAD393-7F47-784C-9CE5-F09D6219CC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29" y="4153"/>
                <a:ext cx="53" cy="47"/>
              </a:xfrm>
              <a:custGeom>
                <a:avLst/>
                <a:gdLst>
                  <a:gd name="T0" fmla="*/ 0 w 474"/>
                  <a:gd name="T1" fmla="*/ 0 h 476"/>
                  <a:gd name="T2" fmla="*/ 0 w 474"/>
                  <a:gd name="T3" fmla="*/ 0 h 476"/>
                  <a:gd name="T4" fmla="*/ 0 w 474"/>
                  <a:gd name="T5" fmla="*/ 0 h 476"/>
                  <a:gd name="T6" fmla="*/ 0 w 474"/>
                  <a:gd name="T7" fmla="*/ 0 h 476"/>
                  <a:gd name="T8" fmla="*/ 0 w 474"/>
                  <a:gd name="T9" fmla="*/ 0 h 476"/>
                  <a:gd name="T10" fmla="*/ 0 w 474"/>
                  <a:gd name="T11" fmla="*/ 0 h 47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4"/>
                  <a:gd name="T19" fmla="*/ 0 h 476"/>
                  <a:gd name="T20" fmla="*/ 474 w 474"/>
                  <a:gd name="T21" fmla="*/ 476 h 47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4" h="476">
                    <a:moveTo>
                      <a:pt x="474" y="476"/>
                    </a:moveTo>
                    <a:lnTo>
                      <a:pt x="238" y="0"/>
                    </a:lnTo>
                    <a:lnTo>
                      <a:pt x="0" y="476"/>
                    </a:lnTo>
                    <a:lnTo>
                      <a:pt x="474" y="476"/>
                    </a:lnTo>
                    <a:lnTo>
                      <a:pt x="238" y="0"/>
                    </a:lnTo>
                    <a:lnTo>
                      <a:pt x="474" y="476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Freeform 54">
                <a:extLst>
                  <a:ext uri="{FF2B5EF4-FFF2-40B4-BE49-F238E27FC236}">
                    <a16:creationId xmlns:a16="http://schemas.microsoft.com/office/drawing/2014/main" id="{466305F9-C223-4946-B6E3-1D0C6CD564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50" y="4196"/>
                <a:ext cx="11" cy="76"/>
              </a:xfrm>
              <a:custGeom>
                <a:avLst/>
                <a:gdLst>
                  <a:gd name="T0" fmla="*/ 0 w 91"/>
                  <a:gd name="T1" fmla="*/ 0 h 760"/>
                  <a:gd name="T2" fmla="*/ 0 w 91"/>
                  <a:gd name="T3" fmla="*/ 0 h 760"/>
                  <a:gd name="T4" fmla="*/ 0 w 91"/>
                  <a:gd name="T5" fmla="*/ 0 h 760"/>
                  <a:gd name="T6" fmla="*/ 0 w 91"/>
                  <a:gd name="T7" fmla="*/ 0 h 760"/>
                  <a:gd name="T8" fmla="*/ 0 w 91"/>
                  <a:gd name="T9" fmla="*/ 0 h 760"/>
                  <a:gd name="T10" fmla="*/ 0 w 91"/>
                  <a:gd name="T11" fmla="*/ 0 h 76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1"/>
                  <a:gd name="T19" fmla="*/ 0 h 760"/>
                  <a:gd name="T20" fmla="*/ 91 w 91"/>
                  <a:gd name="T21" fmla="*/ 760 h 76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1" h="760">
                    <a:moveTo>
                      <a:pt x="46" y="760"/>
                    </a:moveTo>
                    <a:lnTo>
                      <a:pt x="91" y="760"/>
                    </a:lnTo>
                    <a:lnTo>
                      <a:pt x="91" y="0"/>
                    </a:lnTo>
                    <a:lnTo>
                      <a:pt x="0" y="0"/>
                    </a:lnTo>
                    <a:lnTo>
                      <a:pt x="0" y="760"/>
                    </a:lnTo>
                    <a:lnTo>
                      <a:pt x="46" y="76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" name="AutoShape 57">
              <a:extLst>
                <a:ext uri="{FF2B5EF4-FFF2-40B4-BE49-F238E27FC236}">
                  <a16:creationId xmlns:a16="http://schemas.microsoft.com/office/drawing/2014/main" id="{96970A88-7DC8-6B4B-BFB2-07142FA2AD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5" y="3063"/>
              <a:ext cx="539" cy="540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chemeClr val="accent1"/>
            </a:solidFill>
            <a:ln w="19050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ED441396-7928-8C43-A06C-CDA04F1F89ED}"/>
              </a:ext>
            </a:extLst>
          </p:cNvPr>
          <p:cNvSpPr txBox="1"/>
          <p:nvPr/>
        </p:nvSpPr>
        <p:spPr>
          <a:xfrm>
            <a:off x="1393129" y="963114"/>
            <a:ext cx="63926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Given window, can compute dominant orientation and then rotate image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615862EC-0ECF-AA4C-A77B-92DA01C51A48}"/>
              </a:ext>
            </a:extLst>
          </p:cNvPr>
          <p:cNvGrpSpPr/>
          <p:nvPr/>
        </p:nvGrpSpPr>
        <p:grpSpPr>
          <a:xfrm>
            <a:off x="2490716" y="2937733"/>
            <a:ext cx="2180224" cy="2987896"/>
            <a:chOff x="2182595" y="3031958"/>
            <a:chExt cx="2406867" cy="3298500"/>
          </a:xfrm>
        </p:grpSpPr>
        <p:sp>
          <p:nvSpPr>
            <p:cNvPr id="55" name="Line 56">
              <a:extLst>
                <a:ext uri="{FF2B5EF4-FFF2-40B4-BE49-F238E27FC236}">
                  <a16:creationId xmlns:a16="http://schemas.microsoft.com/office/drawing/2014/main" id="{F484B095-A9AF-FD47-8CFA-E213E94A76B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95113" y="3276600"/>
              <a:ext cx="1538687" cy="1324276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Line 56">
              <a:extLst>
                <a:ext uri="{FF2B5EF4-FFF2-40B4-BE49-F238E27FC236}">
                  <a16:creationId xmlns:a16="http://schemas.microsoft.com/office/drawing/2014/main" id="{67ADAFD8-FDBF-9949-943D-C80CBEEFA2B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82595" y="4564929"/>
              <a:ext cx="1320921" cy="1324275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E74A753-B02E-F24E-AB03-3DE641047D1D}"/>
                </a:ext>
              </a:extLst>
            </p:cNvPr>
            <p:cNvSpPr txBox="1"/>
            <p:nvPr/>
          </p:nvSpPr>
          <p:spPr>
            <a:xfrm>
              <a:off x="3733800" y="3031958"/>
              <a:ext cx="85566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“y”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E14836F7-4B4F-3845-9567-F1899409909C}"/>
                </a:ext>
              </a:extLst>
            </p:cNvPr>
            <p:cNvSpPr txBox="1"/>
            <p:nvPr/>
          </p:nvSpPr>
          <p:spPr>
            <a:xfrm>
              <a:off x="3480652" y="5745683"/>
              <a:ext cx="85566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“x”</a:t>
              </a: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70D967C7-DD6C-0342-A25C-01A2CE56B81E}"/>
              </a:ext>
            </a:extLst>
          </p:cNvPr>
          <p:cNvSpPr txBox="1"/>
          <p:nvPr/>
        </p:nvSpPr>
        <p:spPr>
          <a:xfrm>
            <a:off x="990885" y="2082488"/>
            <a:ext cx="30959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Compute gradient direction at each pixel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6F7AB08-71C6-194B-AF1D-1348DE43FB5A}"/>
              </a:ext>
            </a:extLst>
          </p:cNvPr>
          <p:cNvSpPr txBox="1"/>
          <p:nvPr/>
        </p:nvSpPr>
        <p:spPr>
          <a:xfrm>
            <a:off x="4833117" y="2497987"/>
            <a:ext cx="37787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Build a histogram of gradient directions in window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D229CA36-6857-E046-BBCB-52876968616B}"/>
              </a:ext>
            </a:extLst>
          </p:cNvPr>
          <p:cNvSpPr txBox="1"/>
          <p:nvPr/>
        </p:nvSpPr>
        <p:spPr>
          <a:xfrm>
            <a:off x="5125062" y="5672393"/>
            <a:ext cx="33185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Find dominant direction from histogram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6407845-58F0-2D42-BDFD-57AE656BBD09}"/>
              </a:ext>
            </a:extLst>
          </p:cNvPr>
          <p:cNvSpPr txBox="1"/>
          <p:nvPr/>
        </p:nvSpPr>
        <p:spPr>
          <a:xfrm>
            <a:off x="143357" y="5877222"/>
            <a:ext cx="44719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Rotate so dominant direction is up</a:t>
            </a:r>
          </a:p>
        </p:txBody>
      </p:sp>
    </p:spTree>
    <p:extLst>
      <p:ext uri="{BB962C8B-B14F-4D97-AF65-F5344CB8AC3E}">
        <p14:creationId xmlns:p14="http://schemas.microsoft.com/office/powerpoint/2010/main" val="3582148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/>
      <p:bldP spid="61" grpId="0"/>
      <p:bldP spid="6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97A74-E27F-A54F-9EF7-5C24C9085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Scale and Rotation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7B2E9A-E7F2-924E-B4E6-FC4C40CDCF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</a:t>
            </a:r>
            <a:fld id="{AC1089D3-84F4-7045-A571-C61BEF9B13BC}" type="slidenum">
              <a:rPr lang="en-US" smtClean="0"/>
              <a:pPr/>
              <a:t>65</a:t>
            </a:fld>
            <a:endParaRPr lang="en-US" dirty="0"/>
          </a:p>
        </p:txBody>
      </p:sp>
      <p:pic>
        <p:nvPicPr>
          <p:cNvPr id="4" name="Picture 3" descr="SIFT_fade">
            <a:extLst>
              <a:ext uri="{FF2B5EF4-FFF2-40B4-BE49-F238E27FC236}">
                <a16:creationId xmlns:a16="http://schemas.microsoft.com/office/drawing/2014/main" id="{F2BEA964-EB9F-B940-A280-97F0A1447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3602" y="2191168"/>
            <a:ext cx="4866463" cy="3650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0B5259E-DEC3-4F42-B459-BA7344829CC8}"/>
              </a:ext>
            </a:extLst>
          </p:cNvPr>
          <p:cNvSpPr txBox="1"/>
          <p:nvPr/>
        </p:nvSpPr>
        <p:spPr>
          <a:xfrm>
            <a:off x="1444130" y="1100297"/>
            <a:ext cx="59454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Keypoints</a:t>
            </a:r>
            <a:r>
              <a:rPr lang="en-US" sz="3200" dirty="0"/>
              <a:t> at characteristic scales and dominant orientations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A39626-DD51-F04D-A8A9-1CE062B7CF09}"/>
              </a:ext>
            </a:extLst>
          </p:cNvPr>
          <p:cNvSpPr txBox="1"/>
          <p:nvPr/>
        </p:nvSpPr>
        <p:spPr>
          <a:xfrm>
            <a:off x="893209" y="5936117"/>
            <a:ext cx="7047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Picture credit: S. </a:t>
            </a:r>
            <a:r>
              <a:rPr lang="en-US" sz="1200" dirty="0" err="1"/>
              <a:t>Lazebnik</a:t>
            </a:r>
            <a:r>
              <a:rPr lang="en-US" sz="1200" dirty="0"/>
              <a:t>. Paper: David G. Lowe. </a:t>
            </a:r>
            <a:r>
              <a:rPr lang="en-US" sz="1200" b="1" dirty="0">
                <a:hlinkClick r:id="rId3"/>
              </a:rPr>
              <a:t>"Distinctive image features from scale-invariant </a:t>
            </a:r>
            <a:r>
              <a:rPr lang="en-US" sz="1200" b="1" dirty="0" err="1">
                <a:hlinkClick r:id="rId3"/>
              </a:rPr>
              <a:t>keypoints</a:t>
            </a:r>
            <a:r>
              <a:rPr lang="en-US" sz="1200" b="1" dirty="0">
                <a:hlinkClick r:id="rId3"/>
              </a:rPr>
              <a:t>.”</a:t>
            </a:r>
            <a:r>
              <a:rPr lang="en-US" sz="1200" b="1" dirty="0"/>
              <a:t> </a:t>
            </a:r>
            <a:r>
              <a:rPr lang="en-US" sz="1200" i="1" dirty="0"/>
              <a:t>IJCV</a:t>
            </a:r>
            <a:r>
              <a:rPr lang="en-US" sz="1200" dirty="0"/>
              <a:t> 60 (2), pp. 91-110, 2004. </a:t>
            </a:r>
          </a:p>
        </p:txBody>
      </p:sp>
    </p:spTree>
    <p:extLst>
      <p:ext uri="{BB962C8B-B14F-4D97-AF65-F5344CB8AC3E}">
        <p14:creationId xmlns:p14="http://schemas.microsoft.com/office/powerpoint/2010/main" val="151877611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97A74-E27F-A54F-9EF7-5C24C9085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Scale and Rotation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7B2E9A-E7F2-924E-B4E6-FC4C40CDCF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</a:t>
            </a:r>
            <a:fld id="{AC1089D3-84F4-7045-A571-C61BEF9B13BC}" type="slidenum">
              <a:rPr lang="en-US" smtClean="0"/>
              <a:pPr/>
              <a:t>66</a:t>
            </a:fld>
            <a:endParaRPr lang="en-US" dirty="0"/>
          </a:p>
        </p:txBody>
      </p:sp>
      <p:pic>
        <p:nvPicPr>
          <p:cNvPr id="4" name="Picture 3" descr="SIFT_fade">
            <a:extLst>
              <a:ext uri="{FF2B5EF4-FFF2-40B4-BE49-F238E27FC236}">
                <a16:creationId xmlns:a16="http://schemas.microsoft.com/office/drawing/2014/main" id="{F2BEA964-EB9F-B940-A280-97F0A1447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3602" y="2191168"/>
            <a:ext cx="4866463" cy="3650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0B5259E-DEC3-4F42-B459-BA7344829CC8}"/>
              </a:ext>
            </a:extLst>
          </p:cNvPr>
          <p:cNvSpPr txBox="1"/>
          <p:nvPr/>
        </p:nvSpPr>
        <p:spPr>
          <a:xfrm>
            <a:off x="1444130" y="1100297"/>
            <a:ext cx="59454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Keypoints</a:t>
            </a:r>
            <a:r>
              <a:rPr lang="en-US" sz="3200" dirty="0"/>
              <a:t> at characteristic scales and dominant orientations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A39626-DD51-F04D-A8A9-1CE062B7CF09}"/>
              </a:ext>
            </a:extLst>
          </p:cNvPr>
          <p:cNvSpPr txBox="1"/>
          <p:nvPr/>
        </p:nvSpPr>
        <p:spPr>
          <a:xfrm>
            <a:off x="893209" y="5936117"/>
            <a:ext cx="7047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Picture credit: S. </a:t>
            </a:r>
            <a:r>
              <a:rPr lang="en-US" sz="1200" dirty="0" err="1"/>
              <a:t>Lazebnik</a:t>
            </a:r>
            <a:r>
              <a:rPr lang="en-US" sz="1200" dirty="0"/>
              <a:t>. Paper: David G. Lowe. </a:t>
            </a:r>
            <a:r>
              <a:rPr lang="en-US" sz="1200" b="1" dirty="0">
                <a:hlinkClick r:id="rId3"/>
              </a:rPr>
              <a:t>"Distinctive image features from scale-invariant </a:t>
            </a:r>
            <a:r>
              <a:rPr lang="en-US" sz="1200" b="1" dirty="0" err="1">
                <a:hlinkClick r:id="rId3"/>
              </a:rPr>
              <a:t>keypoints</a:t>
            </a:r>
            <a:r>
              <a:rPr lang="en-US" sz="1200" b="1" dirty="0">
                <a:hlinkClick r:id="rId3"/>
              </a:rPr>
              <a:t>.”</a:t>
            </a:r>
            <a:r>
              <a:rPr lang="en-US" sz="1200" b="1" dirty="0"/>
              <a:t> </a:t>
            </a:r>
            <a:r>
              <a:rPr lang="en-US" sz="1200" i="1" dirty="0"/>
              <a:t>IJCV</a:t>
            </a:r>
            <a:r>
              <a:rPr lang="en-US" sz="1200" dirty="0"/>
              <a:t> 60 (2), pp. 91-110, 2004.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AD17812-29AA-5547-A9FE-F571E88CDA86}"/>
              </a:ext>
            </a:extLst>
          </p:cNvPr>
          <p:cNvGrpSpPr/>
          <p:nvPr/>
        </p:nvGrpSpPr>
        <p:grpSpPr>
          <a:xfrm>
            <a:off x="137474" y="2192909"/>
            <a:ext cx="4000762" cy="2711182"/>
            <a:chOff x="137474" y="2491079"/>
            <a:chExt cx="4000762" cy="271118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1858752-873B-A044-A17A-B63A8462A0E9}"/>
                </a:ext>
              </a:extLst>
            </p:cNvPr>
            <p:cNvGrpSpPr/>
            <p:nvPr/>
          </p:nvGrpSpPr>
          <p:grpSpPr>
            <a:xfrm>
              <a:off x="180472" y="2504265"/>
              <a:ext cx="1720771" cy="1822577"/>
              <a:chOff x="-209" y="2312894"/>
              <a:chExt cx="1721433" cy="1823278"/>
            </a:xfrm>
          </p:grpSpPr>
          <p:pic>
            <p:nvPicPr>
              <p:cNvPr id="14" name="Picture 13" descr="SIFT_fade">
                <a:extLst>
                  <a:ext uri="{FF2B5EF4-FFF2-40B4-BE49-F238E27FC236}">
                    <a16:creationId xmlns:a16="http://schemas.microsoft.com/office/drawing/2014/main" id="{2B8663B5-E645-6143-A930-F6E389A6F6D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90" t="45156" r="75040" b="29211"/>
              <a:stretch/>
            </p:blipFill>
            <p:spPr bwMode="auto">
              <a:xfrm rot="569431">
                <a:off x="177553" y="2508812"/>
                <a:ext cx="1365909" cy="13699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41C3226E-D74E-AE4B-8621-CC5B86CF2752}"/>
                  </a:ext>
                </a:extLst>
              </p:cNvPr>
              <p:cNvSpPr/>
              <p:nvPr/>
            </p:nvSpPr>
            <p:spPr>
              <a:xfrm>
                <a:off x="1472453" y="2312894"/>
                <a:ext cx="248771" cy="16103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C3D89320-8919-2747-9261-B7E144A6804E}"/>
                  </a:ext>
                </a:extLst>
              </p:cNvPr>
              <p:cNvSpPr/>
              <p:nvPr/>
            </p:nvSpPr>
            <p:spPr>
              <a:xfrm>
                <a:off x="-209" y="2525806"/>
                <a:ext cx="248771" cy="16103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E9D87A2-4560-BD4A-9172-80ED13A0E12D}"/>
                  </a:ext>
                </a:extLst>
              </p:cNvPr>
              <p:cNvSpPr/>
              <p:nvPr/>
            </p:nvSpPr>
            <p:spPr>
              <a:xfrm>
                <a:off x="123189" y="2312894"/>
                <a:ext cx="1494866" cy="2869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56CD9A9-115D-C44E-81DA-06F863DF9539}"/>
                  </a:ext>
                </a:extLst>
              </p:cNvPr>
              <p:cNvSpPr/>
              <p:nvPr/>
            </p:nvSpPr>
            <p:spPr>
              <a:xfrm>
                <a:off x="226358" y="3809143"/>
                <a:ext cx="1494866" cy="2869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9B1FC8D-7BAA-A648-B762-C18EA358E500}"/>
                </a:ext>
              </a:extLst>
            </p:cNvPr>
            <p:cNvSpPr/>
            <p:nvPr/>
          </p:nvSpPr>
          <p:spPr>
            <a:xfrm>
              <a:off x="2102665" y="3962185"/>
              <a:ext cx="1240076" cy="1240076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834C6E2-D9D7-C642-B2E1-C845C09D78D0}"/>
                </a:ext>
              </a:extLst>
            </p:cNvPr>
            <p:cNvSpPr/>
            <p:nvPr/>
          </p:nvSpPr>
          <p:spPr>
            <a:xfrm>
              <a:off x="137474" y="2491079"/>
              <a:ext cx="1757163" cy="1757163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FA3ADE0C-C32B-1444-A893-0BA335173F44}"/>
                </a:ext>
              </a:extLst>
            </p:cNvPr>
            <p:cNvCxnSpPr>
              <a:stCxn id="9" idx="0"/>
              <a:endCxn id="10" idx="7"/>
            </p:cNvCxnSpPr>
            <p:nvPr/>
          </p:nvCxnSpPr>
          <p:spPr>
            <a:xfrm flipH="1" flipV="1">
              <a:off x="1637306" y="2748410"/>
              <a:ext cx="1085397" cy="1213775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1DDC8B2A-D53A-664B-BF2D-D96477D6BE32}"/>
                </a:ext>
              </a:extLst>
            </p:cNvPr>
            <p:cNvCxnSpPr>
              <a:cxnSpLocks/>
              <a:stCxn id="9" idx="3"/>
            </p:cNvCxnSpPr>
            <p:nvPr/>
          </p:nvCxnSpPr>
          <p:spPr>
            <a:xfrm flipH="1" flipV="1">
              <a:off x="510416" y="4102220"/>
              <a:ext cx="1773854" cy="918436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ACDAF6A-5F8F-BE46-B950-A5CC12BBB915}"/>
                </a:ext>
              </a:extLst>
            </p:cNvPr>
            <p:cNvSpPr txBox="1"/>
            <p:nvPr/>
          </p:nvSpPr>
          <p:spPr>
            <a:xfrm>
              <a:off x="2179410" y="2811455"/>
              <a:ext cx="1958826" cy="64633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Rotate and set to common scale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7EE04AE-A7B3-0F48-84FA-E060FD97E7CA}"/>
              </a:ext>
            </a:extLst>
          </p:cNvPr>
          <p:cNvGrpSpPr/>
          <p:nvPr/>
        </p:nvGrpSpPr>
        <p:grpSpPr>
          <a:xfrm>
            <a:off x="5025655" y="1839684"/>
            <a:ext cx="4118345" cy="3005427"/>
            <a:chOff x="5025655" y="2137854"/>
            <a:chExt cx="4118345" cy="3005427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96410905-D691-A540-8AB4-62BADFD2BA32}"/>
                </a:ext>
              </a:extLst>
            </p:cNvPr>
            <p:cNvGrpSpPr/>
            <p:nvPr/>
          </p:nvGrpSpPr>
          <p:grpSpPr>
            <a:xfrm>
              <a:off x="6852279" y="2137854"/>
              <a:ext cx="2291721" cy="2272781"/>
              <a:chOff x="7090239" y="2110960"/>
              <a:chExt cx="1827403" cy="1812300"/>
            </a:xfrm>
          </p:grpSpPr>
          <p:pic>
            <p:nvPicPr>
              <p:cNvPr id="26" name="Picture 25" descr="SIFT_fade">
                <a:extLst>
                  <a:ext uri="{FF2B5EF4-FFF2-40B4-BE49-F238E27FC236}">
                    <a16:creationId xmlns:a16="http://schemas.microsoft.com/office/drawing/2014/main" id="{FCD1FBD7-5D5D-C14B-AE60-3F76B93F523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744" t="47988" r="22147" b="33443"/>
              <a:stretch/>
            </p:blipFill>
            <p:spPr bwMode="auto">
              <a:xfrm rot="20182491">
                <a:off x="7447100" y="2376887"/>
                <a:ext cx="1218996" cy="12034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8A3FF05C-511A-A940-854E-B093DC3B32FB}"/>
                  </a:ext>
                </a:extLst>
              </p:cNvPr>
              <p:cNvSpPr/>
              <p:nvPr/>
            </p:nvSpPr>
            <p:spPr>
              <a:xfrm>
                <a:off x="7187581" y="2235926"/>
                <a:ext cx="392284" cy="16103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DB89BBE0-BA51-BF48-812C-484277BE9402}"/>
                  </a:ext>
                </a:extLst>
              </p:cNvPr>
              <p:cNvSpPr/>
              <p:nvPr/>
            </p:nvSpPr>
            <p:spPr>
              <a:xfrm>
                <a:off x="8525358" y="2312894"/>
                <a:ext cx="392284" cy="16103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7BE4A805-E27D-9141-ACF2-6B300FB7D663}"/>
                  </a:ext>
                </a:extLst>
              </p:cNvPr>
              <p:cNvSpPr/>
              <p:nvPr/>
            </p:nvSpPr>
            <p:spPr>
              <a:xfrm>
                <a:off x="7090239" y="2110960"/>
                <a:ext cx="1494866" cy="38939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4C615F12-1BAC-934E-BF73-7C7CC4D7943B}"/>
                  </a:ext>
                </a:extLst>
              </p:cNvPr>
              <p:cNvSpPr/>
              <p:nvPr/>
            </p:nvSpPr>
            <p:spPr>
              <a:xfrm>
                <a:off x="7422776" y="3450171"/>
                <a:ext cx="1494866" cy="38939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j</a:t>
                </a:r>
              </a:p>
            </p:txBody>
          </p:sp>
        </p:grp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0D52CCF0-4D4B-8F49-83F2-62FD4351E028}"/>
                </a:ext>
              </a:extLst>
            </p:cNvPr>
            <p:cNvSpPr/>
            <p:nvPr/>
          </p:nvSpPr>
          <p:spPr>
            <a:xfrm>
              <a:off x="5025655" y="4122659"/>
              <a:ext cx="846988" cy="846988"/>
            </a:xfrm>
            <a:prstGeom prst="ellipse">
              <a:avLst/>
            </a:prstGeom>
            <a:noFill/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1E3F3E47-E661-974A-82BC-F103BC8A8E43}"/>
                </a:ext>
              </a:extLst>
            </p:cNvPr>
            <p:cNvSpPr/>
            <p:nvPr/>
          </p:nvSpPr>
          <p:spPr>
            <a:xfrm>
              <a:off x="7172775" y="2429703"/>
              <a:ext cx="1676269" cy="1676269"/>
            </a:xfrm>
            <a:prstGeom prst="ellipse">
              <a:avLst/>
            </a:prstGeom>
            <a:noFill/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07AC5D32-3E00-6A41-924E-38668D48EB50}"/>
                </a:ext>
              </a:extLst>
            </p:cNvPr>
            <p:cNvCxnSpPr>
              <a:cxnSpLocks/>
              <a:endCxn id="22" idx="1"/>
            </p:cNvCxnSpPr>
            <p:nvPr/>
          </p:nvCxnSpPr>
          <p:spPr>
            <a:xfrm flipV="1">
              <a:off x="5251076" y="2675187"/>
              <a:ext cx="2167183" cy="1497080"/>
            </a:xfrm>
            <a:prstGeom prst="straightConnector1">
              <a:avLst/>
            </a:prstGeom>
            <a:ln w="762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7F91E5B6-50FD-4B49-BE19-EDE9CC5AF35B}"/>
                </a:ext>
              </a:extLst>
            </p:cNvPr>
            <p:cNvCxnSpPr>
              <a:cxnSpLocks/>
              <a:stCxn id="21" idx="5"/>
            </p:cNvCxnSpPr>
            <p:nvPr/>
          </p:nvCxnSpPr>
          <p:spPr>
            <a:xfrm flipV="1">
              <a:off x="5748604" y="4102220"/>
              <a:ext cx="2458050" cy="743388"/>
            </a:xfrm>
            <a:prstGeom prst="straightConnector1">
              <a:avLst/>
            </a:prstGeom>
            <a:ln w="762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025A8A9-F420-D842-B704-4F2757D99CEB}"/>
                </a:ext>
              </a:extLst>
            </p:cNvPr>
            <p:cNvSpPr txBox="1"/>
            <p:nvPr/>
          </p:nvSpPr>
          <p:spPr>
            <a:xfrm>
              <a:off x="6693216" y="4496950"/>
              <a:ext cx="1958826" cy="64633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accent6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Rotate and set to common scale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15171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FB1D7-FD9F-2E4B-8C66-992DBAA4B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Scale and Rotation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FF324C-4D9F-1C4E-9A2E-5B904A48C8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</a:t>
            </a:r>
            <a:fld id="{AC1089D3-84F4-7045-A571-C61BEF9B13BC}" type="slidenum">
              <a:rPr lang="en-US" smtClean="0"/>
              <a:pPr/>
              <a:t>67</a:t>
            </a:fld>
            <a:endParaRPr lang="en-US" dirty="0"/>
          </a:p>
        </p:txBody>
      </p:sp>
      <p:pic>
        <p:nvPicPr>
          <p:cNvPr id="4" name="Picture 3" descr="SIFT_fade">
            <a:extLst>
              <a:ext uri="{FF2B5EF4-FFF2-40B4-BE49-F238E27FC236}">
                <a16:creationId xmlns:a16="http://schemas.microsoft.com/office/drawing/2014/main" id="{49AAF81F-5EF7-184D-AC96-7423A92EE6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87"/>
          <a:stretch/>
        </p:blipFill>
        <p:spPr bwMode="auto">
          <a:xfrm>
            <a:off x="250043" y="2418089"/>
            <a:ext cx="3178958" cy="3178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SIFT_fade">
            <a:extLst>
              <a:ext uri="{FF2B5EF4-FFF2-40B4-BE49-F238E27FC236}">
                <a16:creationId xmlns:a16="http://schemas.microsoft.com/office/drawing/2014/main" id="{B90351C0-C568-5744-A9DD-B8E0FCF075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87"/>
          <a:stretch/>
        </p:blipFill>
        <p:spPr bwMode="auto">
          <a:xfrm rot="5400000">
            <a:off x="6309138" y="2654178"/>
            <a:ext cx="2365513" cy="2365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7B38BB-919E-8649-9925-CFFA2393F752}"/>
              </a:ext>
            </a:extLst>
          </p:cNvPr>
          <p:cNvSpPr txBox="1"/>
          <p:nvPr/>
        </p:nvSpPr>
        <p:spPr>
          <a:xfrm>
            <a:off x="790920" y="1005840"/>
            <a:ext cx="75621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Now if we had two images of the same scene but different scale / rotation, we would find the same </a:t>
            </a:r>
            <a:r>
              <a:rPr lang="en-US" sz="2400" dirty="0" err="1"/>
              <a:t>keypoints</a:t>
            </a:r>
            <a:r>
              <a:rPr lang="en-US" sz="2400" dirty="0"/>
              <a:t> and set them to a common scale / rotation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879FBE1-68D9-7644-BA2E-2B401CA45099}"/>
              </a:ext>
            </a:extLst>
          </p:cNvPr>
          <p:cNvSpPr/>
          <p:nvPr/>
        </p:nvSpPr>
        <p:spPr>
          <a:xfrm>
            <a:off x="377804" y="3690337"/>
            <a:ext cx="1057688" cy="1127029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1E7DF6E-4BCE-164C-8843-2EC44074F33B}"/>
              </a:ext>
            </a:extLst>
          </p:cNvPr>
          <p:cNvGrpSpPr/>
          <p:nvPr/>
        </p:nvGrpSpPr>
        <p:grpSpPr>
          <a:xfrm>
            <a:off x="906648" y="2418089"/>
            <a:ext cx="4343141" cy="2399277"/>
            <a:chOff x="906648" y="2418089"/>
            <a:chExt cx="4343141" cy="239927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3D3C0EE-A6C6-2C4B-910E-7065B3A56ED1}"/>
                </a:ext>
              </a:extLst>
            </p:cNvPr>
            <p:cNvGrpSpPr/>
            <p:nvPr/>
          </p:nvGrpSpPr>
          <p:grpSpPr>
            <a:xfrm>
              <a:off x="3529018" y="2431275"/>
              <a:ext cx="1720771" cy="1822577"/>
              <a:chOff x="-209" y="2312894"/>
              <a:chExt cx="1721433" cy="1823278"/>
            </a:xfrm>
          </p:grpSpPr>
          <p:pic>
            <p:nvPicPr>
              <p:cNvPr id="14" name="Picture 13" descr="SIFT_fade">
                <a:extLst>
                  <a:ext uri="{FF2B5EF4-FFF2-40B4-BE49-F238E27FC236}">
                    <a16:creationId xmlns:a16="http://schemas.microsoft.com/office/drawing/2014/main" id="{AD733DC1-A421-4840-A712-9E4531C4C84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90" t="45156" r="75040" b="29211"/>
              <a:stretch/>
            </p:blipFill>
            <p:spPr bwMode="auto">
              <a:xfrm rot="569431">
                <a:off x="177553" y="2508812"/>
                <a:ext cx="1365909" cy="13699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4C67F81-6AA4-CB43-B242-F4906FFBB531}"/>
                  </a:ext>
                </a:extLst>
              </p:cNvPr>
              <p:cNvSpPr/>
              <p:nvPr/>
            </p:nvSpPr>
            <p:spPr>
              <a:xfrm>
                <a:off x="1472453" y="2312894"/>
                <a:ext cx="248771" cy="16103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A7EFA0AB-6840-AC4F-9AA3-297ADF7CA6B0}"/>
                  </a:ext>
                </a:extLst>
              </p:cNvPr>
              <p:cNvSpPr/>
              <p:nvPr/>
            </p:nvSpPr>
            <p:spPr>
              <a:xfrm>
                <a:off x="-209" y="2525806"/>
                <a:ext cx="248771" cy="16103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BF4F1CF3-7CCA-0843-BFF4-E199897E862B}"/>
                  </a:ext>
                </a:extLst>
              </p:cNvPr>
              <p:cNvSpPr/>
              <p:nvPr/>
            </p:nvSpPr>
            <p:spPr>
              <a:xfrm>
                <a:off x="123189" y="2312894"/>
                <a:ext cx="1494866" cy="2869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EE6DA07E-6EA7-D84F-8E0C-D18584844A21}"/>
                  </a:ext>
                </a:extLst>
              </p:cNvPr>
              <p:cNvSpPr/>
              <p:nvPr/>
            </p:nvSpPr>
            <p:spPr>
              <a:xfrm>
                <a:off x="226358" y="3809143"/>
                <a:ext cx="1494866" cy="2869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DB07FEE-0911-D744-99F8-4A48A17F84E7}"/>
                </a:ext>
              </a:extLst>
            </p:cNvPr>
            <p:cNvSpPr/>
            <p:nvPr/>
          </p:nvSpPr>
          <p:spPr>
            <a:xfrm>
              <a:off x="3486020" y="2418089"/>
              <a:ext cx="1757163" cy="1757163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DA87F734-CCC5-FA46-9A5F-97D01E716F37}"/>
                </a:ext>
              </a:extLst>
            </p:cNvPr>
            <p:cNvCxnSpPr>
              <a:cxnSpLocks/>
              <a:stCxn id="9" idx="0"/>
            </p:cNvCxnSpPr>
            <p:nvPr/>
          </p:nvCxnSpPr>
          <p:spPr>
            <a:xfrm flipV="1">
              <a:off x="906648" y="2601840"/>
              <a:ext cx="2960978" cy="1088497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05EF816B-3EE3-774D-B03C-4C9BE1D44624}"/>
                </a:ext>
              </a:extLst>
            </p:cNvPr>
            <p:cNvCxnSpPr>
              <a:cxnSpLocks/>
              <a:stCxn id="9" idx="4"/>
            </p:cNvCxnSpPr>
            <p:nvPr/>
          </p:nvCxnSpPr>
          <p:spPr>
            <a:xfrm flipV="1">
              <a:off x="906648" y="4175252"/>
              <a:ext cx="3595995" cy="642114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Oval 27">
            <a:extLst>
              <a:ext uri="{FF2B5EF4-FFF2-40B4-BE49-F238E27FC236}">
                <a16:creationId xmlns:a16="http://schemas.microsoft.com/office/drawing/2014/main" id="{02F5E0A3-CC44-D043-AB92-6BA9CA39CFAC}"/>
              </a:ext>
            </a:extLst>
          </p:cNvPr>
          <p:cNvSpPr/>
          <p:nvPr/>
        </p:nvSpPr>
        <p:spPr>
          <a:xfrm>
            <a:off x="6880894" y="2711077"/>
            <a:ext cx="834175" cy="807805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FC86FD6-B548-A54A-A461-94DA856D6AD0}"/>
              </a:ext>
            </a:extLst>
          </p:cNvPr>
          <p:cNvGrpSpPr/>
          <p:nvPr/>
        </p:nvGrpSpPr>
        <p:grpSpPr>
          <a:xfrm>
            <a:off x="4346775" y="2742538"/>
            <a:ext cx="3368294" cy="3599877"/>
            <a:chOff x="4346775" y="2742538"/>
            <a:chExt cx="3368294" cy="3599877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CAEF048A-DF49-C94E-972C-4C7F70F38A2E}"/>
                </a:ext>
              </a:extLst>
            </p:cNvPr>
            <p:cNvGrpSpPr/>
            <p:nvPr/>
          </p:nvGrpSpPr>
          <p:grpSpPr>
            <a:xfrm>
              <a:off x="4389773" y="4519838"/>
              <a:ext cx="1720771" cy="1822577"/>
              <a:chOff x="-209" y="2312894"/>
              <a:chExt cx="1721433" cy="1823278"/>
            </a:xfrm>
          </p:grpSpPr>
          <p:pic>
            <p:nvPicPr>
              <p:cNvPr id="32" name="Picture 31" descr="SIFT_fade">
                <a:extLst>
                  <a:ext uri="{FF2B5EF4-FFF2-40B4-BE49-F238E27FC236}">
                    <a16:creationId xmlns:a16="http://schemas.microsoft.com/office/drawing/2014/main" id="{6C55B0BA-24FE-C540-90E0-D98566A1472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90" t="45156" r="75040" b="29211"/>
              <a:stretch/>
            </p:blipFill>
            <p:spPr bwMode="auto">
              <a:xfrm rot="569431">
                <a:off x="177553" y="2508812"/>
                <a:ext cx="1365909" cy="13699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03F47A99-4D3E-1542-8D75-EDF72075F842}"/>
                  </a:ext>
                </a:extLst>
              </p:cNvPr>
              <p:cNvSpPr/>
              <p:nvPr/>
            </p:nvSpPr>
            <p:spPr>
              <a:xfrm>
                <a:off x="1472453" y="2312894"/>
                <a:ext cx="248771" cy="16103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00036671-9B66-484A-84A0-5ECE5D1CFADD}"/>
                  </a:ext>
                </a:extLst>
              </p:cNvPr>
              <p:cNvSpPr/>
              <p:nvPr/>
            </p:nvSpPr>
            <p:spPr>
              <a:xfrm>
                <a:off x="-209" y="2525806"/>
                <a:ext cx="248771" cy="16103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E26964FB-0405-F843-AEF5-93069DD6D70F}"/>
                  </a:ext>
                </a:extLst>
              </p:cNvPr>
              <p:cNvSpPr/>
              <p:nvPr/>
            </p:nvSpPr>
            <p:spPr>
              <a:xfrm>
                <a:off x="123189" y="2312894"/>
                <a:ext cx="1494866" cy="2869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410A2563-43BA-1D4E-BC50-A902F38A6F46}"/>
                  </a:ext>
                </a:extLst>
              </p:cNvPr>
              <p:cNvSpPr/>
              <p:nvPr/>
            </p:nvSpPr>
            <p:spPr>
              <a:xfrm>
                <a:off x="226358" y="3809143"/>
                <a:ext cx="1494866" cy="2869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9865E206-8E7D-0046-B79A-27C6C54F92C8}"/>
                </a:ext>
              </a:extLst>
            </p:cNvPr>
            <p:cNvSpPr/>
            <p:nvPr/>
          </p:nvSpPr>
          <p:spPr>
            <a:xfrm>
              <a:off x="4346775" y="4496713"/>
              <a:ext cx="1757163" cy="1757163"/>
            </a:xfrm>
            <a:prstGeom prst="ellipse">
              <a:avLst/>
            </a:prstGeom>
            <a:noFill/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A0BF4FC7-39A2-7A40-932C-245380DCF4D0}"/>
                </a:ext>
              </a:extLst>
            </p:cNvPr>
            <p:cNvCxnSpPr>
              <a:cxnSpLocks/>
              <a:stCxn id="29" idx="1"/>
            </p:cNvCxnSpPr>
            <p:nvPr/>
          </p:nvCxnSpPr>
          <p:spPr>
            <a:xfrm flipV="1">
              <a:off x="4604106" y="2742538"/>
              <a:ext cx="2491649" cy="2011506"/>
            </a:xfrm>
            <a:prstGeom prst="straightConnector1">
              <a:avLst/>
            </a:prstGeom>
            <a:ln w="76200">
              <a:solidFill>
                <a:schemeClr val="accent6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0D6D8F7B-3C45-E441-9C20-0610855BAF9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32432" y="3284224"/>
              <a:ext cx="1782637" cy="2606997"/>
            </a:xfrm>
            <a:prstGeom prst="straightConnector1">
              <a:avLst/>
            </a:prstGeom>
            <a:ln w="76200">
              <a:solidFill>
                <a:schemeClr val="accent6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6E8C6CD6-0072-AD4B-BBEA-A00AD68BBE68}"/>
              </a:ext>
            </a:extLst>
          </p:cNvPr>
          <p:cNvSpPr txBox="1"/>
          <p:nvPr/>
        </p:nvSpPr>
        <p:spPr>
          <a:xfrm>
            <a:off x="6435357" y="5286719"/>
            <a:ext cx="23655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Pixels of the rotated, rescaled patches should be the same!</a:t>
            </a:r>
          </a:p>
        </p:txBody>
      </p:sp>
    </p:spTree>
    <p:extLst>
      <p:ext uri="{BB962C8B-B14F-4D97-AF65-F5344CB8AC3E}">
        <p14:creationId xmlns:p14="http://schemas.microsoft.com/office/powerpoint/2010/main" val="3721732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8" grpId="0" animBg="1"/>
      <p:bldP spid="46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E7AE2-C9A2-084C-BA62-6F490B7B6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Illumination, Out-of-plane rotation?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D14B0E6-0BE6-7247-AE9E-F87DA6AB89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</a:t>
            </a:r>
            <a:fld id="{AC1089D3-84F4-7045-A571-C61BEF9B13BC}" type="slidenum">
              <a:rPr lang="en-US" smtClean="0"/>
              <a:pPr/>
              <a:t>68</a:t>
            </a:fld>
            <a:endParaRPr lang="en-US" dirty="0"/>
          </a:p>
        </p:txBody>
      </p:sp>
      <p:pic>
        <p:nvPicPr>
          <p:cNvPr id="5" name="Picture 4" descr="https://c1.staticflickr.com/3/2211/2045736290_5806382c7a_b.jpg">
            <a:extLst>
              <a:ext uri="{FF2B5EF4-FFF2-40B4-BE49-F238E27FC236}">
                <a16:creationId xmlns:a16="http://schemas.microsoft.com/office/drawing/2014/main" id="{FCA72362-841D-104E-96B0-3C1120ED60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2465" r="49409" b="19380"/>
          <a:stretch/>
        </p:blipFill>
        <p:spPr bwMode="auto">
          <a:xfrm>
            <a:off x="300660" y="1777189"/>
            <a:ext cx="2838852" cy="3824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https://cm-web-news-files.s3.amazonaws.com/uploads/2017/04/lurie-tower-intext.jpg">
            <a:extLst>
              <a:ext uri="{FF2B5EF4-FFF2-40B4-BE49-F238E27FC236}">
                <a16:creationId xmlns:a16="http://schemas.microsoft.com/office/drawing/2014/main" id="{1DB50F6A-9E7C-3B47-AD1E-1006C6AA2E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37" b="11072"/>
          <a:stretch/>
        </p:blipFill>
        <p:spPr bwMode="auto">
          <a:xfrm>
            <a:off x="5695123" y="1777188"/>
            <a:ext cx="3260742" cy="3824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ECC75BA5-84AB-9048-A010-E797E71D8A10}"/>
              </a:ext>
            </a:extLst>
          </p:cNvPr>
          <p:cNvSpPr/>
          <p:nvPr/>
        </p:nvSpPr>
        <p:spPr>
          <a:xfrm>
            <a:off x="1759344" y="3302026"/>
            <a:ext cx="526657" cy="561184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CB3E43E-EE03-ED4D-BD78-175641B9E461}"/>
              </a:ext>
            </a:extLst>
          </p:cNvPr>
          <p:cNvSpPr/>
          <p:nvPr/>
        </p:nvSpPr>
        <p:spPr>
          <a:xfrm>
            <a:off x="7136653" y="3196009"/>
            <a:ext cx="526657" cy="561184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1A5BE0F-7DB6-FF43-A512-8794EEE02120}"/>
              </a:ext>
            </a:extLst>
          </p:cNvPr>
          <p:cNvGrpSpPr/>
          <p:nvPr/>
        </p:nvGrpSpPr>
        <p:grpSpPr>
          <a:xfrm>
            <a:off x="1974421" y="1777188"/>
            <a:ext cx="3279214" cy="2026388"/>
            <a:chOff x="1974421" y="1836822"/>
            <a:chExt cx="3279214" cy="2026388"/>
          </a:xfrm>
        </p:grpSpPr>
        <p:pic>
          <p:nvPicPr>
            <p:cNvPr id="9" name="Picture 8" descr="https://c1.staticflickr.com/3/2211/2045736290_5806382c7a_b.jpg">
              <a:extLst>
                <a:ext uri="{FF2B5EF4-FFF2-40B4-BE49-F238E27FC236}">
                  <a16:creationId xmlns:a16="http://schemas.microsoft.com/office/drawing/2014/main" id="{E21B64CA-8492-2C4B-A9E0-D11B492D534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94" t="39639" r="64620" b="50360"/>
            <a:stretch/>
          </p:blipFill>
          <p:spPr bwMode="auto">
            <a:xfrm>
              <a:off x="3551500" y="1836822"/>
              <a:ext cx="1702135" cy="1813728"/>
            </a:xfrm>
            <a:prstGeom prst="rect">
              <a:avLst/>
            </a:prstGeom>
            <a:noFill/>
            <a:ln w="50800"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24F95DB2-BB5A-144C-ACA7-9670E24938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74421" y="1836822"/>
              <a:ext cx="1577076" cy="1524839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C6E54B2A-1DE6-E440-9513-0C0323B76C01}"/>
                </a:ext>
              </a:extLst>
            </p:cNvPr>
            <p:cNvCxnSpPr>
              <a:cxnSpLocks/>
              <a:stCxn id="7" idx="4"/>
            </p:cNvCxnSpPr>
            <p:nvPr/>
          </p:nvCxnSpPr>
          <p:spPr>
            <a:xfrm flipV="1">
              <a:off x="2022673" y="3582618"/>
              <a:ext cx="1528824" cy="280592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D800E93-3ABF-A347-9D49-BEFFD50252F5}"/>
              </a:ext>
            </a:extLst>
          </p:cNvPr>
          <p:cNvGrpSpPr/>
          <p:nvPr/>
        </p:nvGrpSpPr>
        <p:grpSpPr>
          <a:xfrm>
            <a:off x="3551497" y="3218558"/>
            <a:ext cx="3982364" cy="2409764"/>
            <a:chOff x="3551497" y="3278192"/>
            <a:chExt cx="3982364" cy="2409764"/>
          </a:xfrm>
        </p:grpSpPr>
        <p:pic>
          <p:nvPicPr>
            <p:cNvPr id="10" name="Picture 9" descr="https://cm-web-news-files.s3.amazonaws.com/uploads/2017/04/lurie-tower-intext.jpg">
              <a:extLst>
                <a:ext uri="{FF2B5EF4-FFF2-40B4-BE49-F238E27FC236}">
                  <a16:creationId xmlns:a16="http://schemas.microsoft.com/office/drawing/2014/main" id="{410F8ED1-5ABB-294B-A4F1-9B8C6E35A6A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209" t="40336" r="39640" b="48190"/>
            <a:stretch/>
          </p:blipFill>
          <p:spPr bwMode="auto">
            <a:xfrm>
              <a:off x="3551497" y="3847523"/>
              <a:ext cx="1702138" cy="1813728"/>
            </a:xfrm>
            <a:prstGeom prst="rect">
              <a:avLst/>
            </a:prstGeom>
            <a:noFill/>
            <a:ln w="50800">
              <a:solidFill>
                <a:schemeClr val="accent6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8CE2B8B9-662C-CC45-BCE4-FD516A66D7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72574" y="3816827"/>
              <a:ext cx="2261287" cy="1871129"/>
            </a:xfrm>
            <a:prstGeom prst="straightConnector1">
              <a:avLst/>
            </a:prstGeom>
            <a:ln w="76200">
              <a:solidFill>
                <a:schemeClr val="accent6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5DF635F2-061A-4043-9160-F233F767EC72}"/>
                </a:ext>
              </a:extLst>
            </p:cNvPr>
            <p:cNvCxnSpPr>
              <a:cxnSpLocks/>
              <a:endCxn id="8" idx="1"/>
            </p:cNvCxnSpPr>
            <p:nvPr/>
          </p:nvCxnSpPr>
          <p:spPr>
            <a:xfrm flipV="1">
              <a:off x="5253635" y="3278192"/>
              <a:ext cx="1960145" cy="509698"/>
            </a:xfrm>
            <a:prstGeom prst="straightConnector1">
              <a:avLst/>
            </a:prstGeom>
            <a:ln w="76200">
              <a:solidFill>
                <a:schemeClr val="accent6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860B4CD7-E2BA-574B-A6E9-6E53F52DCBCD}"/>
              </a:ext>
            </a:extLst>
          </p:cNvPr>
          <p:cNvSpPr txBox="1"/>
          <p:nvPr/>
        </p:nvSpPr>
        <p:spPr>
          <a:xfrm>
            <a:off x="1016277" y="912478"/>
            <a:ext cx="31682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We would like to be able to match these two points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82FF858-E06B-CE44-BB48-603B3418B977}"/>
              </a:ext>
            </a:extLst>
          </p:cNvPr>
          <p:cNvSpPr txBox="1"/>
          <p:nvPr/>
        </p:nvSpPr>
        <p:spPr>
          <a:xfrm>
            <a:off x="5272574" y="910556"/>
            <a:ext cx="25954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But the local patches look very different!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468C781-B0C9-1D4E-8A8F-FAA381ADD23F}"/>
              </a:ext>
            </a:extLst>
          </p:cNvPr>
          <p:cNvSpPr txBox="1"/>
          <p:nvPr/>
        </p:nvSpPr>
        <p:spPr>
          <a:xfrm>
            <a:off x="541552" y="5701379"/>
            <a:ext cx="77220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Idea: Instead of comparing the pixels, instead use a </a:t>
            </a:r>
            <a:r>
              <a:rPr lang="en-US" sz="2200" b="1" dirty="0"/>
              <a:t>feature vector</a:t>
            </a:r>
            <a:r>
              <a:rPr lang="en-US" sz="2200" dirty="0"/>
              <a:t> to describe the appearance of each patch</a:t>
            </a:r>
          </a:p>
        </p:txBody>
      </p:sp>
    </p:spTree>
    <p:extLst>
      <p:ext uri="{BB962C8B-B14F-4D97-AF65-F5344CB8AC3E}">
        <p14:creationId xmlns:p14="http://schemas.microsoft.com/office/powerpoint/2010/main" val="72685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25" grpId="0"/>
      <p:bldP spid="26" grpId="0"/>
      <p:bldP spid="27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95256E-43EF-2345-8C1D-AB9C3491B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SIFT Descriptors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7772EF-29E0-7143-BC03-172B634BAB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</a:t>
            </a:r>
            <a:fld id="{AC1089D3-84F4-7045-A571-C61BEF9B13BC}" type="slidenum">
              <a:rPr lang="en-US" smtClean="0"/>
              <a:pPr/>
              <a:t>69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C6E93C-FEC4-4A40-88DB-D40D6E5ADB0E}"/>
              </a:ext>
            </a:extLst>
          </p:cNvPr>
          <p:cNvSpPr txBox="1"/>
          <p:nvPr/>
        </p:nvSpPr>
        <p:spPr>
          <a:xfrm>
            <a:off x="0" y="6178508"/>
            <a:ext cx="8312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Figure from David G. Lowe. </a:t>
            </a:r>
            <a:r>
              <a:rPr lang="en-US" sz="1200" b="1" dirty="0">
                <a:hlinkClick r:id="rId2"/>
              </a:rPr>
              <a:t>"Distinctive image features from scale-invariant </a:t>
            </a:r>
            <a:r>
              <a:rPr lang="en-US" sz="1200" b="1" dirty="0" err="1">
                <a:hlinkClick r:id="rId2"/>
              </a:rPr>
              <a:t>keypoints</a:t>
            </a:r>
            <a:r>
              <a:rPr lang="en-US" sz="1200" b="1" dirty="0">
                <a:hlinkClick r:id="rId2"/>
              </a:rPr>
              <a:t>.”</a:t>
            </a:r>
            <a:r>
              <a:rPr lang="en-US" sz="1200" b="1" dirty="0"/>
              <a:t> </a:t>
            </a:r>
            <a:r>
              <a:rPr lang="en-US" sz="1200" i="1" dirty="0"/>
              <a:t>IJCV</a:t>
            </a:r>
            <a:r>
              <a:rPr lang="en-US" sz="1200" dirty="0"/>
              <a:t> 60 (2), pp. 91-110, 2004.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E351A42-C7B5-5C48-9DA0-F25DD433C068}"/>
              </a:ext>
            </a:extLst>
          </p:cNvPr>
          <p:cNvGrpSpPr/>
          <p:nvPr/>
        </p:nvGrpSpPr>
        <p:grpSpPr>
          <a:xfrm>
            <a:off x="3420067" y="946070"/>
            <a:ext cx="2956087" cy="2351108"/>
            <a:chOff x="3420067" y="1353568"/>
            <a:chExt cx="3241741" cy="257830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21A96B9-832D-FE4F-B17E-1CDA25D0CB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8781" b="7949"/>
            <a:stretch/>
          </p:blipFill>
          <p:spPr>
            <a:xfrm flipH="1">
              <a:off x="3420067" y="1353568"/>
              <a:ext cx="2456185" cy="2578301"/>
            </a:xfrm>
            <a:prstGeom prst="rect">
              <a:avLst/>
            </a:prstGeom>
          </p:spPr>
        </p:pic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453C1095-B15C-C54A-BDCE-19E6E162D4C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66722" y="2642718"/>
              <a:ext cx="595086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B1A344F-1207-FC44-9489-A69E4EDAA087}"/>
              </a:ext>
            </a:extLst>
          </p:cNvPr>
          <p:cNvGrpSpPr/>
          <p:nvPr/>
        </p:nvGrpSpPr>
        <p:grpSpPr>
          <a:xfrm>
            <a:off x="6702308" y="1085369"/>
            <a:ext cx="2089781" cy="2072510"/>
            <a:chOff x="6852279" y="2137854"/>
            <a:chExt cx="2291721" cy="2272781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4EB2881-C985-594C-A368-D5C761A82405}"/>
                </a:ext>
              </a:extLst>
            </p:cNvPr>
            <p:cNvGrpSpPr/>
            <p:nvPr/>
          </p:nvGrpSpPr>
          <p:grpSpPr>
            <a:xfrm>
              <a:off x="6852279" y="2137854"/>
              <a:ext cx="2291721" cy="2272781"/>
              <a:chOff x="7090239" y="2110960"/>
              <a:chExt cx="1827403" cy="1812300"/>
            </a:xfrm>
          </p:grpSpPr>
          <p:pic>
            <p:nvPicPr>
              <p:cNvPr id="11" name="Picture 10" descr="SIFT_fade">
                <a:extLst>
                  <a:ext uri="{FF2B5EF4-FFF2-40B4-BE49-F238E27FC236}">
                    <a16:creationId xmlns:a16="http://schemas.microsoft.com/office/drawing/2014/main" id="{92C06648-6419-D542-92D6-6915299AF14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744" t="47988" r="22147" b="33443"/>
              <a:stretch/>
            </p:blipFill>
            <p:spPr bwMode="auto">
              <a:xfrm rot="20182491">
                <a:off x="7447100" y="2376887"/>
                <a:ext cx="1218996" cy="12034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71A9CE0-BD26-774D-B808-16B8FC3DD2A6}"/>
                  </a:ext>
                </a:extLst>
              </p:cNvPr>
              <p:cNvSpPr/>
              <p:nvPr/>
            </p:nvSpPr>
            <p:spPr>
              <a:xfrm>
                <a:off x="7187581" y="2235926"/>
                <a:ext cx="392284" cy="16103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6F92C2CC-F903-354A-88C1-E3B9AEC597E7}"/>
                  </a:ext>
                </a:extLst>
              </p:cNvPr>
              <p:cNvSpPr/>
              <p:nvPr/>
            </p:nvSpPr>
            <p:spPr>
              <a:xfrm>
                <a:off x="8525358" y="2312894"/>
                <a:ext cx="392284" cy="16103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33610049-9792-414F-8557-82E67ED198E1}"/>
                  </a:ext>
                </a:extLst>
              </p:cNvPr>
              <p:cNvSpPr/>
              <p:nvPr/>
            </p:nvSpPr>
            <p:spPr>
              <a:xfrm>
                <a:off x="7090239" y="2110960"/>
                <a:ext cx="1494866" cy="38939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ABD2FD7-E58B-E042-B2B6-DBCA6F14B4FF}"/>
                  </a:ext>
                </a:extLst>
              </p:cNvPr>
              <p:cNvSpPr/>
              <p:nvPr/>
            </p:nvSpPr>
            <p:spPr>
              <a:xfrm>
                <a:off x="7422776" y="3450171"/>
                <a:ext cx="1494866" cy="38939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j</a:t>
                </a:r>
              </a:p>
            </p:txBody>
          </p:sp>
        </p:grp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50488DE-CC5A-D64C-B24B-A7CA0220E046}"/>
                </a:ext>
              </a:extLst>
            </p:cNvPr>
            <p:cNvSpPr/>
            <p:nvPr/>
          </p:nvSpPr>
          <p:spPr>
            <a:xfrm>
              <a:off x="7172775" y="2429703"/>
              <a:ext cx="1676269" cy="1676269"/>
            </a:xfrm>
            <a:prstGeom prst="ellipse">
              <a:avLst/>
            </a:prstGeom>
            <a:noFill/>
            <a:ln w="5715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61776ECF-B013-BF47-A3C4-2161DC113C80}"/>
              </a:ext>
            </a:extLst>
          </p:cNvPr>
          <p:cNvSpPr txBox="1"/>
          <p:nvPr/>
        </p:nvSpPr>
        <p:spPr>
          <a:xfrm>
            <a:off x="554926" y="3343986"/>
            <a:ext cx="80233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2800" dirty="0"/>
              <a:t>Normalize the rotation / scale of the patch</a:t>
            </a:r>
          </a:p>
          <a:p>
            <a:pPr marL="514350" indent="-514350">
              <a:buAutoNum type="arabicPeriod"/>
            </a:pPr>
            <a:r>
              <a:rPr lang="en-US" sz="2800" dirty="0"/>
              <a:t>Compute gradient at each pixel</a:t>
            </a:r>
          </a:p>
          <a:p>
            <a:pPr marL="514350" indent="-514350">
              <a:buAutoNum type="arabicPeriod"/>
            </a:pPr>
            <a:r>
              <a:rPr lang="en-US" sz="2800" dirty="0"/>
              <a:t>Divide into sub-patches (here 2x2, actually 4x4)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12F3683-30C2-D54F-B534-A6B386FA596A}"/>
              </a:ext>
            </a:extLst>
          </p:cNvPr>
          <p:cNvGrpSpPr/>
          <p:nvPr/>
        </p:nvGrpSpPr>
        <p:grpSpPr>
          <a:xfrm>
            <a:off x="138637" y="946070"/>
            <a:ext cx="2818593" cy="2351108"/>
            <a:chOff x="138637" y="1353568"/>
            <a:chExt cx="3090960" cy="257830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CE5A6EB-2BA3-914F-8AEE-5294D25451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1312" b="7949"/>
            <a:stretch/>
          </p:blipFill>
          <p:spPr>
            <a:xfrm flipH="1">
              <a:off x="138637" y="1353568"/>
              <a:ext cx="2305404" cy="2578301"/>
            </a:xfrm>
            <a:prstGeom prst="rect">
              <a:avLst/>
            </a:prstGeom>
          </p:spPr>
        </p:pic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1432CC17-6396-6846-9ADA-7DBF6DF7487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34511" y="2642718"/>
              <a:ext cx="595086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1861943B-5C27-214B-B81A-CF62DA3FECE1}"/>
              </a:ext>
            </a:extLst>
          </p:cNvPr>
          <p:cNvSpPr txBox="1"/>
          <p:nvPr/>
        </p:nvSpPr>
        <p:spPr>
          <a:xfrm>
            <a:off x="554926" y="4630277"/>
            <a:ext cx="79681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4.   In each sub-patch, compute histogram of 8       </a:t>
            </a:r>
            <a:br>
              <a:rPr lang="en-US" sz="2800" dirty="0"/>
            </a:br>
            <a:r>
              <a:rPr lang="en-US" sz="2800" dirty="0"/>
              <a:t>      gradient directions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09CAD53-E24E-0340-9E53-91831BEC65A5}"/>
              </a:ext>
            </a:extLst>
          </p:cNvPr>
          <p:cNvSpPr txBox="1"/>
          <p:nvPr/>
        </p:nvSpPr>
        <p:spPr>
          <a:xfrm>
            <a:off x="499731" y="5472535"/>
            <a:ext cx="79681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5.   Describe the patch with 4*4*8 = 128 numbers</a:t>
            </a:r>
          </a:p>
        </p:txBody>
      </p:sp>
    </p:spTree>
    <p:extLst>
      <p:ext uri="{BB962C8B-B14F-4D97-AF65-F5344CB8AC3E}">
        <p14:creationId xmlns:p14="http://schemas.microsoft.com/office/powerpoint/2010/main" val="1400922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891CD-851F-BC44-9C95-548914515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Last Time: Edges via Image Gradients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C58A19-5DB3-5C47-B2BC-F3E3C7E595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</a:t>
            </a:r>
            <a:fld id="{AC1089D3-84F4-7045-A571-C61BEF9B13BC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86D9A23-085C-1E45-833A-7267452C15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769" y="2343357"/>
            <a:ext cx="5750459" cy="372821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08F25C5-79C2-8049-B5E6-610236177793}"/>
              </a:ext>
            </a:extLst>
          </p:cNvPr>
          <p:cNvSpPr txBox="1"/>
          <p:nvPr/>
        </p:nvSpPr>
        <p:spPr>
          <a:xfrm>
            <a:off x="1696769" y="6094785"/>
            <a:ext cx="5750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I’m making the lightness equal to gradient magnitude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8F07A8A-EC92-574E-BE3C-98F295559F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887" y="4558403"/>
            <a:ext cx="1513169" cy="151316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A605B8B-2E03-224B-AED6-BFAC7F829B5F}"/>
              </a:ext>
            </a:extLst>
          </p:cNvPr>
          <p:cNvSpPr txBox="1"/>
          <p:nvPr/>
        </p:nvSpPr>
        <p:spPr>
          <a:xfrm>
            <a:off x="148016" y="1135989"/>
            <a:ext cx="83673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Gradient Direction: atan2(Ix, </a:t>
            </a:r>
            <a:r>
              <a:rPr lang="en-US" sz="3200" dirty="0" err="1"/>
              <a:t>Iy</a:t>
            </a:r>
            <a:r>
              <a:rPr lang="en-US" sz="3200" dirty="0"/>
              <a:t>)</a:t>
            </a:r>
            <a:endParaRPr lang="en-US" sz="3200" baseline="30000" dirty="0"/>
          </a:p>
          <a:p>
            <a:pPr algn="ctr"/>
            <a:r>
              <a:rPr lang="en-US" sz="3200" dirty="0"/>
              <a:t>Gradient Magnitude: sqrt(Ix</a:t>
            </a:r>
            <a:r>
              <a:rPr lang="en-US" sz="3200" baseline="30000" dirty="0"/>
              <a:t>2 </a:t>
            </a:r>
            <a:r>
              <a:rPr lang="en-US" sz="3200" dirty="0"/>
              <a:t>+ Iy</a:t>
            </a:r>
            <a:r>
              <a:rPr lang="en-US" sz="3200" baseline="30000" dirty="0"/>
              <a:t>2</a:t>
            </a:r>
            <a:r>
              <a:rPr lang="en-US" sz="3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8389572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95256E-43EF-2345-8C1D-AB9C3491B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SIFT Descriptors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7772EF-29E0-7143-BC03-172B634BAB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</a:t>
            </a:r>
            <a:fld id="{AC1089D3-84F4-7045-A571-C61BEF9B13BC}" type="slidenum">
              <a:rPr lang="en-US" smtClean="0"/>
              <a:pPr/>
              <a:t>70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C6E93C-FEC4-4A40-88DB-D40D6E5ADB0E}"/>
              </a:ext>
            </a:extLst>
          </p:cNvPr>
          <p:cNvSpPr txBox="1"/>
          <p:nvPr/>
        </p:nvSpPr>
        <p:spPr>
          <a:xfrm>
            <a:off x="0" y="6178508"/>
            <a:ext cx="8312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Figure from David G. Lowe. </a:t>
            </a:r>
            <a:r>
              <a:rPr lang="en-US" sz="1200" b="1" dirty="0">
                <a:hlinkClick r:id="rId2"/>
              </a:rPr>
              <a:t>"Distinctive image features from scale-invariant </a:t>
            </a:r>
            <a:r>
              <a:rPr lang="en-US" sz="1200" b="1" dirty="0" err="1">
                <a:hlinkClick r:id="rId2"/>
              </a:rPr>
              <a:t>keypoints</a:t>
            </a:r>
            <a:r>
              <a:rPr lang="en-US" sz="1200" b="1" dirty="0">
                <a:hlinkClick r:id="rId2"/>
              </a:rPr>
              <a:t>.”</a:t>
            </a:r>
            <a:r>
              <a:rPr lang="en-US" sz="1200" b="1" dirty="0"/>
              <a:t> </a:t>
            </a:r>
            <a:r>
              <a:rPr lang="en-US" sz="1200" i="1" dirty="0"/>
              <a:t>IJCV</a:t>
            </a:r>
            <a:r>
              <a:rPr lang="en-US" sz="1200" dirty="0"/>
              <a:t> 60 (2), pp. 91-110, 2004.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E351A42-C7B5-5C48-9DA0-F25DD433C068}"/>
              </a:ext>
            </a:extLst>
          </p:cNvPr>
          <p:cNvGrpSpPr/>
          <p:nvPr/>
        </p:nvGrpSpPr>
        <p:grpSpPr>
          <a:xfrm>
            <a:off x="3420067" y="946070"/>
            <a:ext cx="2956087" cy="2351108"/>
            <a:chOff x="3420067" y="1353568"/>
            <a:chExt cx="3241741" cy="257830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21A96B9-832D-FE4F-B17E-1CDA25D0CB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8781" b="7949"/>
            <a:stretch/>
          </p:blipFill>
          <p:spPr>
            <a:xfrm flipH="1">
              <a:off x="3420067" y="1353568"/>
              <a:ext cx="2456185" cy="2578301"/>
            </a:xfrm>
            <a:prstGeom prst="rect">
              <a:avLst/>
            </a:prstGeom>
          </p:spPr>
        </p:pic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453C1095-B15C-C54A-BDCE-19E6E162D4C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66722" y="2642718"/>
              <a:ext cx="595086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B1A344F-1207-FC44-9489-A69E4EDAA087}"/>
              </a:ext>
            </a:extLst>
          </p:cNvPr>
          <p:cNvGrpSpPr/>
          <p:nvPr/>
        </p:nvGrpSpPr>
        <p:grpSpPr>
          <a:xfrm>
            <a:off x="6702308" y="1085369"/>
            <a:ext cx="2089781" cy="2072510"/>
            <a:chOff x="6852279" y="2137854"/>
            <a:chExt cx="2291721" cy="2272781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4EB2881-C985-594C-A368-D5C761A82405}"/>
                </a:ext>
              </a:extLst>
            </p:cNvPr>
            <p:cNvGrpSpPr/>
            <p:nvPr/>
          </p:nvGrpSpPr>
          <p:grpSpPr>
            <a:xfrm>
              <a:off x="6852279" y="2137854"/>
              <a:ext cx="2291721" cy="2272781"/>
              <a:chOff x="7090239" y="2110960"/>
              <a:chExt cx="1827403" cy="1812300"/>
            </a:xfrm>
          </p:grpSpPr>
          <p:pic>
            <p:nvPicPr>
              <p:cNvPr id="11" name="Picture 10" descr="SIFT_fade">
                <a:extLst>
                  <a:ext uri="{FF2B5EF4-FFF2-40B4-BE49-F238E27FC236}">
                    <a16:creationId xmlns:a16="http://schemas.microsoft.com/office/drawing/2014/main" id="{92C06648-6419-D542-92D6-6915299AF14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744" t="47988" r="22147" b="33443"/>
              <a:stretch/>
            </p:blipFill>
            <p:spPr bwMode="auto">
              <a:xfrm rot="20182491">
                <a:off x="7447100" y="2376887"/>
                <a:ext cx="1218996" cy="12034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71A9CE0-BD26-774D-B808-16B8FC3DD2A6}"/>
                  </a:ext>
                </a:extLst>
              </p:cNvPr>
              <p:cNvSpPr/>
              <p:nvPr/>
            </p:nvSpPr>
            <p:spPr>
              <a:xfrm>
                <a:off x="7187581" y="2235926"/>
                <a:ext cx="392284" cy="16103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6F92C2CC-F903-354A-88C1-E3B9AEC597E7}"/>
                  </a:ext>
                </a:extLst>
              </p:cNvPr>
              <p:cNvSpPr/>
              <p:nvPr/>
            </p:nvSpPr>
            <p:spPr>
              <a:xfrm>
                <a:off x="8525358" y="2312894"/>
                <a:ext cx="392284" cy="16103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33610049-9792-414F-8557-82E67ED198E1}"/>
                  </a:ext>
                </a:extLst>
              </p:cNvPr>
              <p:cNvSpPr/>
              <p:nvPr/>
            </p:nvSpPr>
            <p:spPr>
              <a:xfrm>
                <a:off x="7090239" y="2110960"/>
                <a:ext cx="1494866" cy="38939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ABD2FD7-E58B-E042-B2B6-DBCA6F14B4FF}"/>
                  </a:ext>
                </a:extLst>
              </p:cNvPr>
              <p:cNvSpPr/>
              <p:nvPr/>
            </p:nvSpPr>
            <p:spPr>
              <a:xfrm>
                <a:off x="7422776" y="3450171"/>
                <a:ext cx="1494866" cy="38939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j</a:t>
                </a:r>
              </a:p>
            </p:txBody>
          </p:sp>
        </p:grp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50488DE-CC5A-D64C-B24B-A7CA0220E046}"/>
                </a:ext>
              </a:extLst>
            </p:cNvPr>
            <p:cNvSpPr/>
            <p:nvPr/>
          </p:nvSpPr>
          <p:spPr>
            <a:xfrm>
              <a:off x="7172775" y="2429703"/>
              <a:ext cx="1676269" cy="1676269"/>
            </a:xfrm>
            <a:prstGeom prst="ellipse">
              <a:avLst/>
            </a:prstGeom>
            <a:noFill/>
            <a:ln w="5715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12F3683-30C2-D54F-B534-A6B386FA596A}"/>
              </a:ext>
            </a:extLst>
          </p:cNvPr>
          <p:cNvGrpSpPr/>
          <p:nvPr/>
        </p:nvGrpSpPr>
        <p:grpSpPr>
          <a:xfrm>
            <a:off x="138637" y="946070"/>
            <a:ext cx="2818593" cy="2351108"/>
            <a:chOff x="138637" y="1353568"/>
            <a:chExt cx="3090960" cy="257830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CE5A6EB-2BA3-914F-8AEE-5294D25451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1312" b="7949"/>
            <a:stretch/>
          </p:blipFill>
          <p:spPr>
            <a:xfrm flipH="1">
              <a:off x="138637" y="1353568"/>
              <a:ext cx="2305404" cy="2578301"/>
            </a:xfrm>
            <a:prstGeom prst="rect">
              <a:avLst/>
            </a:prstGeom>
          </p:spPr>
        </p:pic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1432CC17-6396-6846-9ADA-7DBF6DF7487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34511" y="2642718"/>
              <a:ext cx="595086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83C7FC94-BE52-1B4F-86F0-A626D7FB149F}"/>
              </a:ext>
            </a:extLst>
          </p:cNvPr>
          <p:cNvSpPr txBox="1"/>
          <p:nvPr/>
        </p:nvSpPr>
        <p:spPr>
          <a:xfrm>
            <a:off x="990093" y="3375903"/>
            <a:ext cx="656696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Nice properties of SIFT:</a:t>
            </a:r>
          </a:p>
          <a:p>
            <a:endParaRPr lang="en-US" sz="2400" dirty="0"/>
          </a:p>
          <a:p>
            <a:pPr marL="342900" indent="-342900">
              <a:buAutoNum type="arabicPeriod"/>
            </a:pPr>
            <a:r>
              <a:rPr lang="en-US" sz="2400" dirty="0"/>
              <a:t>Using gradients gives invariance to illumination</a:t>
            </a:r>
          </a:p>
          <a:p>
            <a:pPr marL="342900" indent="-342900">
              <a:buAutoNum type="arabicPeriod"/>
            </a:pPr>
            <a:r>
              <a:rPr lang="en-US" sz="2400" dirty="0"/>
              <a:t>Using histograms of patches gives invariance to small shifts / rotations</a:t>
            </a:r>
          </a:p>
          <a:p>
            <a:pPr marL="342900" indent="-342900">
              <a:buAutoNum type="arabicPeriod"/>
            </a:pPr>
            <a:r>
              <a:rPr lang="en-US" sz="2400" dirty="0"/>
              <a:t>Compactly describe local appearance of patches with 128-dim vector</a:t>
            </a:r>
          </a:p>
        </p:txBody>
      </p:sp>
    </p:spTree>
    <p:extLst>
      <p:ext uri="{BB962C8B-B14F-4D97-AF65-F5344CB8AC3E}">
        <p14:creationId xmlns:p14="http://schemas.microsoft.com/office/powerpoint/2010/main" val="12339556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71ADA-CB28-DF44-9468-F2783AE34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SIFT Descriptors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4CDB8A-2B25-0544-92A3-9EE2ABEA2F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</a:t>
            </a:r>
            <a:fld id="{AC1089D3-84F4-7045-A571-C61BEF9B13BC}" type="slidenum">
              <a:rPr lang="en-US" smtClean="0"/>
              <a:pPr/>
              <a:t>71</a:t>
            </a:fld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64ABB95-6356-7746-B58A-7DF5A68B1E96}"/>
              </a:ext>
            </a:extLst>
          </p:cNvPr>
          <p:cNvSpPr txBox="1">
            <a:spLocks/>
          </p:cNvSpPr>
          <p:nvPr/>
        </p:nvSpPr>
        <p:spPr>
          <a:xfrm>
            <a:off x="628650" y="2104032"/>
            <a:ext cx="7886700" cy="264993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In principle: build a histogram of the gradients</a:t>
            </a:r>
          </a:p>
          <a:p>
            <a:r>
              <a:rPr lang="en-US"/>
              <a:t>In reality: quite complicated</a:t>
            </a:r>
          </a:p>
          <a:p>
            <a:pPr lvl="1"/>
            <a:r>
              <a:rPr lang="en-US"/>
              <a:t>Gaussian weighting: smooth response</a:t>
            </a:r>
          </a:p>
          <a:p>
            <a:pPr lvl="1"/>
            <a:r>
              <a:rPr lang="en-US"/>
              <a:t>Normalization: reduces illumination effects</a:t>
            </a:r>
          </a:p>
          <a:p>
            <a:pPr lvl="1"/>
            <a:r>
              <a:rPr lang="en-US"/>
              <a:t>Clamping</a:t>
            </a:r>
          </a:p>
          <a:p>
            <a:pPr lvl="1"/>
            <a:r>
              <a:rPr lang="en-US"/>
              <a:t>Affine adaptation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E446F2-C53D-CE42-952B-F918A9FFEF0D}"/>
              </a:ext>
            </a:extLst>
          </p:cNvPr>
          <p:cNvSpPr txBox="1"/>
          <p:nvPr/>
        </p:nvSpPr>
        <p:spPr>
          <a:xfrm>
            <a:off x="0" y="6179381"/>
            <a:ext cx="76020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Figure from David G. Lowe. </a:t>
            </a:r>
            <a:r>
              <a:rPr lang="en-US" sz="1200" b="1" dirty="0">
                <a:hlinkClick r:id="rId2"/>
              </a:rPr>
              <a:t>"Distinctive image features from scale-invariant </a:t>
            </a:r>
            <a:r>
              <a:rPr lang="en-US" sz="1200" b="1" dirty="0" err="1">
                <a:hlinkClick r:id="rId2"/>
              </a:rPr>
              <a:t>keypoints</a:t>
            </a:r>
            <a:r>
              <a:rPr lang="en-US" sz="1200" b="1" dirty="0">
                <a:hlinkClick r:id="rId2"/>
              </a:rPr>
              <a:t>.”</a:t>
            </a:r>
            <a:r>
              <a:rPr lang="en-US" sz="1200" b="1" dirty="0"/>
              <a:t> </a:t>
            </a:r>
            <a:r>
              <a:rPr lang="en-US" sz="1200" i="1" dirty="0"/>
              <a:t>IJCV</a:t>
            </a:r>
            <a:r>
              <a:rPr lang="en-US" sz="1200" dirty="0"/>
              <a:t> 60 (2), pp. 91-110, 2004.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264858-B26F-9944-B891-F8B565891359}"/>
              </a:ext>
            </a:extLst>
          </p:cNvPr>
          <p:cNvSpPr txBox="1"/>
          <p:nvPr/>
        </p:nvSpPr>
        <p:spPr>
          <a:xfrm>
            <a:off x="1615902" y="5328939"/>
            <a:ext cx="59121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Read the paper for all the gory details…</a:t>
            </a:r>
          </a:p>
        </p:txBody>
      </p:sp>
    </p:spTree>
    <p:extLst>
      <p:ext uri="{BB962C8B-B14F-4D97-AF65-F5344CB8AC3E}">
        <p14:creationId xmlns:p14="http://schemas.microsoft.com/office/powerpoint/2010/main" val="1793763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2508F-F597-B440-93CE-323709278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Properties of SIFT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0DC41C-0A98-CA4E-94D2-32C5B79AE2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</a:t>
            </a:r>
            <a:fld id="{AC1089D3-84F4-7045-A571-C61BEF9B13BC}" type="slidenum">
              <a:rPr lang="en-US" smtClean="0"/>
              <a:pPr/>
              <a:t>72</a:t>
            </a:fld>
            <a:endParaRPr lang="en-US" dirty="0"/>
          </a:p>
        </p:txBody>
      </p:sp>
      <p:pic>
        <p:nvPicPr>
          <p:cNvPr id="4" name="Picture 1" descr="C:\snavely\work\papers\2010\singbing\fig\TreviMatch1.png">
            <a:extLst>
              <a:ext uri="{FF2B5EF4-FFF2-40B4-BE49-F238E27FC236}">
                <a16:creationId xmlns:a16="http://schemas.microsoft.com/office/drawing/2014/main" id="{93B0F3DA-71A9-7449-BBD1-C73AE58C9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670282"/>
            <a:ext cx="4370388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snavely\work\papers\2010\singbing\fig\TreviMatch2.png">
            <a:extLst>
              <a:ext uri="{FF2B5EF4-FFF2-40B4-BE49-F238E27FC236}">
                <a16:creationId xmlns:a16="http://schemas.microsoft.com/office/drawing/2014/main" id="{19AA15D0-0124-0744-A3A8-7C8994AD2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538" y="2670282"/>
            <a:ext cx="43688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AC48DC-DD8E-1F42-9BD8-918C68F96095}"/>
              </a:ext>
            </a:extLst>
          </p:cNvPr>
          <p:cNvSpPr txBox="1"/>
          <p:nvPr/>
        </p:nvSpPr>
        <p:spPr>
          <a:xfrm>
            <a:off x="152400" y="1166693"/>
            <a:ext cx="88979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Can handle: up to ~60 degree out-of-plane rotation, Changes of illumination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Fast and efficient and lots of code available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245814-0E0C-EB4D-AC3F-BEF8CF04F072}"/>
              </a:ext>
            </a:extLst>
          </p:cNvPr>
          <p:cNvSpPr txBox="1"/>
          <p:nvPr/>
        </p:nvSpPr>
        <p:spPr>
          <a:xfrm>
            <a:off x="357404" y="6115775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N. Snavely</a:t>
            </a:r>
          </a:p>
        </p:txBody>
      </p:sp>
    </p:spTree>
    <p:extLst>
      <p:ext uri="{BB962C8B-B14F-4D97-AF65-F5344CB8AC3E}">
        <p14:creationId xmlns:p14="http://schemas.microsoft.com/office/powerpoint/2010/main" val="298696293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45C74-1953-A348-92FA-CECF9847A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 Descriptors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339DD1-70D3-4949-8340-4D6D00CDB4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</a:t>
            </a:r>
            <a:fld id="{AC1089D3-84F4-7045-A571-C61BEF9B13BC}" type="slidenum">
              <a:rPr lang="en-US" smtClean="0"/>
              <a:pPr/>
              <a:t>73</a:t>
            </a:fld>
            <a:endParaRPr lang="en-US" dirty="0"/>
          </a:p>
        </p:txBody>
      </p:sp>
      <p:pic>
        <p:nvPicPr>
          <p:cNvPr id="4" name="Picture 2" descr="C:\snavely\work\papers\2010\singbing\fig\TreviMatch2.png">
            <a:extLst>
              <a:ext uri="{FF2B5EF4-FFF2-40B4-BE49-F238E27FC236}">
                <a16:creationId xmlns:a16="http://schemas.microsoft.com/office/drawing/2014/main" id="{7109013E-A58F-554E-9136-7F2E3E255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05" y="2122498"/>
            <a:ext cx="5325144" cy="3993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8333C64-3A54-1642-97B0-2FF57EFA3F38}"/>
              </a:ext>
            </a:extLst>
          </p:cNvPr>
          <p:cNvCxnSpPr/>
          <p:nvPr/>
        </p:nvCxnSpPr>
        <p:spPr>
          <a:xfrm flipV="1">
            <a:off x="4916747" y="3062764"/>
            <a:ext cx="1098958" cy="96473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21C50325-A2EF-5943-84AE-C517D54454A5}"/>
              </a:ext>
            </a:extLst>
          </p:cNvPr>
          <p:cNvSpPr txBox="1"/>
          <p:nvPr/>
        </p:nvSpPr>
        <p:spPr>
          <a:xfrm>
            <a:off x="6183485" y="2524155"/>
            <a:ext cx="1981186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/>
              <a:t>128D vector </a:t>
            </a:r>
            <a:r>
              <a:rPr lang="en-US" sz="3200" b="1" dirty="0"/>
              <a:t>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97570D-15D1-C548-A03F-74EC9AFF6023}"/>
              </a:ext>
            </a:extLst>
          </p:cNvPr>
          <p:cNvSpPr txBox="1"/>
          <p:nvPr/>
        </p:nvSpPr>
        <p:spPr>
          <a:xfrm>
            <a:off x="1295400" y="1034340"/>
            <a:ext cx="6553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Think of feature as some non-linear filter that maps pixels to 128D feature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5AF7DB-BBE3-FA45-982D-605A4B6F3EDC}"/>
              </a:ext>
            </a:extLst>
          </p:cNvPr>
          <p:cNvSpPr txBox="1"/>
          <p:nvPr/>
        </p:nvSpPr>
        <p:spPr>
          <a:xfrm>
            <a:off x="357404" y="6053021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Photo credit: N. Snavely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AB2971-373D-F643-90B2-C29BF3EBDC52}"/>
              </a:ext>
            </a:extLst>
          </p:cNvPr>
          <p:cNvSpPr txBox="1"/>
          <p:nvPr/>
        </p:nvSpPr>
        <p:spPr>
          <a:xfrm>
            <a:off x="6037024" y="4334858"/>
            <a:ext cx="28204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Distance between vectors gives us the visual appearance between patches</a:t>
            </a:r>
          </a:p>
        </p:txBody>
      </p:sp>
    </p:spTree>
    <p:extLst>
      <p:ext uri="{BB962C8B-B14F-4D97-AF65-F5344CB8AC3E}">
        <p14:creationId xmlns:p14="http://schemas.microsoft.com/office/powerpoint/2010/main" val="258259142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A3DE6-F259-5447-AAA0-EBD698C78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SIFT Features: Instance Matching</a:t>
            </a: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42861A38-FBC6-1949-91DE-FAA82F568B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80" y="1641551"/>
            <a:ext cx="3429000" cy="4572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DB6AFD14-486A-1642-9131-54F4924231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120" y="1641551"/>
            <a:ext cx="3429000" cy="4572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23A54CE7-724E-B64F-ABF9-ED5C15E90825}"/>
              </a:ext>
            </a:extLst>
          </p:cNvPr>
          <p:cNvSpPr/>
          <p:nvPr/>
        </p:nvSpPr>
        <p:spPr>
          <a:xfrm>
            <a:off x="2333980" y="3927551"/>
            <a:ext cx="304800" cy="304800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8E2E26FB-9EF3-B340-AB8E-655628FA956B}"/>
                  </a:ext>
                </a:extLst>
              </p:cNvPr>
              <p:cNvSpPr txBox="1"/>
              <p:nvPr/>
            </p:nvSpPr>
            <p:spPr>
              <a:xfrm>
                <a:off x="1705800" y="3213455"/>
                <a:ext cx="531748" cy="49244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8E2E26FB-9EF3-B340-AB8E-655628FA95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5800" y="3213455"/>
                <a:ext cx="531748" cy="492443"/>
              </a:xfrm>
              <a:prstGeom prst="rect">
                <a:avLst/>
              </a:prstGeom>
              <a:blipFill>
                <a:blip r:embed="rId4"/>
                <a:stretch>
                  <a:fillRect l="-6818" b="-731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0" name="Group 79">
            <a:extLst>
              <a:ext uri="{FF2B5EF4-FFF2-40B4-BE49-F238E27FC236}">
                <a16:creationId xmlns:a16="http://schemas.microsoft.com/office/drawing/2014/main" id="{98A6CEE9-5591-C54F-9F24-A0E97537D739}"/>
              </a:ext>
            </a:extLst>
          </p:cNvPr>
          <p:cNvGrpSpPr/>
          <p:nvPr/>
        </p:nvGrpSpPr>
        <p:grpSpPr>
          <a:xfrm>
            <a:off x="2638780" y="4079951"/>
            <a:ext cx="4289459" cy="972978"/>
            <a:chOff x="2638780" y="4079951"/>
            <a:chExt cx="4289459" cy="972978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62234CDF-1EAD-FF4C-9232-822CF58E4AA4}"/>
                </a:ext>
              </a:extLst>
            </p:cNvPr>
            <p:cNvGrpSpPr/>
            <p:nvPr/>
          </p:nvGrpSpPr>
          <p:grpSpPr>
            <a:xfrm>
              <a:off x="2638780" y="4079951"/>
              <a:ext cx="4188332" cy="313346"/>
              <a:chOff x="2638780" y="4079951"/>
              <a:chExt cx="4188332" cy="313346"/>
            </a:xfrm>
          </p:grpSpPr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F04929A3-3EF8-4F4A-86F2-B4FEF09FFC42}"/>
                  </a:ext>
                </a:extLst>
              </p:cNvPr>
              <p:cNvSpPr/>
              <p:nvPr/>
            </p:nvSpPr>
            <p:spPr>
              <a:xfrm>
                <a:off x="6522312" y="4088497"/>
                <a:ext cx="304800" cy="304800"/>
              </a:xfrm>
              <a:prstGeom prst="rect">
                <a:avLst/>
              </a:prstGeom>
              <a:noFill/>
              <a:ln w="5715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84" name="Straight Arrow Connector 83">
                <a:extLst>
                  <a:ext uri="{FF2B5EF4-FFF2-40B4-BE49-F238E27FC236}">
                    <a16:creationId xmlns:a16="http://schemas.microsoft.com/office/drawing/2014/main" id="{C32CB210-1785-574E-8917-395C8C9ED210}"/>
                  </a:ext>
                </a:extLst>
              </p:cNvPr>
              <p:cNvCxnSpPr>
                <a:stCxn id="78" idx="3"/>
                <a:endCxn id="83" idx="1"/>
              </p:cNvCxnSpPr>
              <p:nvPr/>
            </p:nvCxnSpPr>
            <p:spPr>
              <a:xfrm>
                <a:off x="2638780" y="4079951"/>
                <a:ext cx="3883532" cy="160946"/>
              </a:xfrm>
              <a:prstGeom prst="straightConnector1">
                <a:avLst/>
              </a:prstGeom>
              <a:ln w="76200">
                <a:solidFill>
                  <a:srgbClr val="92D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24F1E3F5-2BAA-0448-9E94-424930184103}"/>
                    </a:ext>
                  </a:extLst>
                </p:cNvPr>
                <p:cNvSpPr txBox="1"/>
                <p:nvPr/>
              </p:nvSpPr>
              <p:spPr>
                <a:xfrm>
                  <a:off x="6387001" y="4560486"/>
                  <a:ext cx="541238" cy="49244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B80E0B4D-8F5E-4160-A220-BCE93A0A1F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87001" y="4560486"/>
                  <a:ext cx="541238" cy="49244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8B168950-865A-4B47-9C86-5B141E5C2024}"/>
                  </a:ext>
                </a:extLst>
              </p:cNvPr>
              <p:cNvSpPr txBox="1"/>
              <p:nvPr/>
            </p:nvSpPr>
            <p:spPr>
              <a:xfrm>
                <a:off x="5022208" y="5231450"/>
                <a:ext cx="3305007" cy="49244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‖"/>
                          <m:endChr m:val="‖"/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=0.61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8B168950-865A-4B47-9C86-5B141E5C20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2208" y="5231450"/>
                <a:ext cx="3305007" cy="492443"/>
              </a:xfrm>
              <a:prstGeom prst="rect">
                <a:avLst/>
              </a:prstGeom>
              <a:blipFill>
                <a:blip r:embed="rId6"/>
                <a:stretch>
                  <a:fillRect b="-731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6" name="Group 85">
            <a:extLst>
              <a:ext uri="{FF2B5EF4-FFF2-40B4-BE49-F238E27FC236}">
                <a16:creationId xmlns:a16="http://schemas.microsoft.com/office/drawing/2014/main" id="{C90AABE0-288A-1A40-A9F9-10FE15E8BBE4}"/>
              </a:ext>
            </a:extLst>
          </p:cNvPr>
          <p:cNvGrpSpPr/>
          <p:nvPr/>
        </p:nvGrpSpPr>
        <p:grpSpPr>
          <a:xfrm>
            <a:off x="2638780" y="3278936"/>
            <a:ext cx="5197274" cy="953415"/>
            <a:chOff x="2638780" y="3278936"/>
            <a:chExt cx="5197274" cy="953415"/>
          </a:xfrm>
        </p:grpSpPr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F58D6A16-8887-E64C-90C0-AA61C6EDC6DC}"/>
                </a:ext>
              </a:extLst>
            </p:cNvPr>
            <p:cNvSpPr/>
            <p:nvPr/>
          </p:nvSpPr>
          <p:spPr>
            <a:xfrm>
              <a:off x="7294816" y="3927551"/>
              <a:ext cx="304800" cy="304800"/>
            </a:xfrm>
            <a:prstGeom prst="rect">
              <a:avLst/>
            </a:prstGeom>
            <a:noFill/>
            <a:ln w="5715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FD323176-C7EE-0140-A7B5-703B3BF6CA0D}"/>
                </a:ext>
              </a:extLst>
            </p:cNvPr>
            <p:cNvCxnSpPr>
              <a:cxnSpLocks/>
              <a:stCxn id="78" idx="3"/>
              <a:endCxn id="87" idx="1"/>
            </p:cNvCxnSpPr>
            <p:nvPr/>
          </p:nvCxnSpPr>
          <p:spPr>
            <a:xfrm flipV="1">
              <a:off x="2638780" y="4079951"/>
              <a:ext cx="4656036" cy="8965"/>
            </a:xfrm>
            <a:prstGeom prst="straightConnector1">
              <a:avLst/>
            </a:prstGeom>
            <a:ln w="76200"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id="{74D4480A-8575-F44C-BBA1-7194B8BBFDEE}"/>
                    </a:ext>
                  </a:extLst>
                </p:cNvPr>
                <p:cNvSpPr txBox="1"/>
                <p:nvPr/>
              </p:nvSpPr>
              <p:spPr>
                <a:xfrm>
                  <a:off x="7294816" y="3278936"/>
                  <a:ext cx="541238" cy="49244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BA5A1844-7704-4445-9839-3E12395A24C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94816" y="3278936"/>
                  <a:ext cx="541238" cy="49244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9F83FD09-AEF5-E646-B238-74C973213006}"/>
                  </a:ext>
                </a:extLst>
              </p:cNvPr>
              <p:cNvSpPr txBox="1"/>
              <p:nvPr/>
            </p:nvSpPr>
            <p:spPr>
              <a:xfrm>
                <a:off x="5022208" y="2690776"/>
                <a:ext cx="3305007" cy="49244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‖"/>
                          <m:endChr m:val="‖"/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=1.22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9F83FD09-AEF5-E646-B238-74C9732130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2208" y="2690776"/>
                <a:ext cx="3305007" cy="492443"/>
              </a:xfrm>
              <a:prstGeom prst="rect">
                <a:avLst/>
              </a:prstGeom>
              <a:blipFill>
                <a:blip r:embed="rId8"/>
                <a:stretch>
                  <a:fillRect b="-1219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3" name="TextBox 92">
            <a:extLst>
              <a:ext uri="{FF2B5EF4-FFF2-40B4-BE49-F238E27FC236}">
                <a16:creationId xmlns:a16="http://schemas.microsoft.com/office/drawing/2014/main" id="{B57B5932-ACDB-A84F-82C0-A10D8868827A}"/>
              </a:ext>
            </a:extLst>
          </p:cNvPr>
          <p:cNvSpPr txBox="1"/>
          <p:nvPr/>
        </p:nvSpPr>
        <p:spPr>
          <a:xfrm>
            <a:off x="-13746" y="6213551"/>
            <a:ext cx="16596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Example credit: J. Hays</a:t>
            </a:r>
          </a:p>
        </p:txBody>
      </p:sp>
    </p:spTree>
    <p:extLst>
      <p:ext uri="{BB962C8B-B14F-4D97-AF65-F5344CB8AC3E}">
        <p14:creationId xmlns:p14="http://schemas.microsoft.com/office/powerpoint/2010/main" val="714205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85" grpId="0" animBg="1"/>
      <p:bldP spid="90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ACB5D-59C5-6348-BC3D-632ED73C4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SIFT Features: Instance Matching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9F517D20-A2FF-2141-BC9A-01DF77F796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80" y="1641551"/>
            <a:ext cx="3429000" cy="4572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7CA9B4BE-88CA-DC45-8B06-1FE3BEA0B1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120" y="1641551"/>
            <a:ext cx="3429000" cy="4572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511ACD76-597C-DB46-A5D4-064878F1B925}"/>
              </a:ext>
            </a:extLst>
          </p:cNvPr>
          <p:cNvSpPr/>
          <p:nvPr/>
        </p:nvSpPr>
        <p:spPr>
          <a:xfrm>
            <a:off x="1401000" y="4498392"/>
            <a:ext cx="304800" cy="304800"/>
          </a:xfrm>
          <a:prstGeom prst="rec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AB044E6-7751-514C-9A6B-63429EDC773B}"/>
              </a:ext>
            </a:extLst>
          </p:cNvPr>
          <p:cNvSpPr txBox="1"/>
          <p:nvPr/>
        </p:nvSpPr>
        <p:spPr>
          <a:xfrm>
            <a:off x="-13746" y="6213551"/>
            <a:ext cx="16596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Example credit: J. Hays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4FCC75D-31E3-8943-A695-23AD7B608F6D}"/>
              </a:ext>
            </a:extLst>
          </p:cNvPr>
          <p:cNvGrpSpPr/>
          <p:nvPr/>
        </p:nvGrpSpPr>
        <p:grpSpPr>
          <a:xfrm>
            <a:off x="1705800" y="4650792"/>
            <a:ext cx="4144108" cy="472761"/>
            <a:chOff x="1705800" y="4650792"/>
            <a:chExt cx="4144108" cy="472761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8F61C3C0-ACFC-E842-91BD-A0C074DBF691}"/>
                </a:ext>
              </a:extLst>
            </p:cNvPr>
            <p:cNvSpPr/>
            <p:nvPr/>
          </p:nvSpPr>
          <p:spPr>
            <a:xfrm>
              <a:off x="5545108" y="4818753"/>
              <a:ext cx="304800" cy="304800"/>
            </a:xfrm>
            <a:prstGeom prst="rect">
              <a:avLst/>
            </a:prstGeom>
            <a:noFill/>
            <a:ln w="571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D63D18A8-D9F1-C44C-9A50-8A599280BF33}"/>
                </a:ext>
              </a:extLst>
            </p:cNvPr>
            <p:cNvCxnSpPr>
              <a:stCxn id="54" idx="3"/>
              <a:endCxn id="57" idx="1"/>
            </p:cNvCxnSpPr>
            <p:nvPr/>
          </p:nvCxnSpPr>
          <p:spPr>
            <a:xfrm>
              <a:off x="1705800" y="4650792"/>
              <a:ext cx="3839308" cy="320361"/>
            </a:xfrm>
            <a:prstGeom prst="straightConnector1">
              <a:avLst/>
            </a:prstGeom>
            <a:ln w="7620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A402AC28-A82E-3940-B6F9-12402DB02911}"/>
              </a:ext>
            </a:extLst>
          </p:cNvPr>
          <p:cNvGrpSpPr/>
          <p:nvPr/>
        </p:nvGrpSpPr>
        <p:grpSpPr>
          <a:xfrm>
            <a:off x="1705800" y="4650792"/>
            <a:ext cx="5290356" cy="450836"/>
            <a:chOff x="1705800" y="4650792"/>
            <a:chExt cx="5290356" cy="450836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DB65261C-A5C7-A44D-B093-B2D905128ABF}"/>
                </a:ext>
              </a:extLst>
            </p:cNvPr>
            <p:cNvSpPr/>
            <p:nvPr/>
          </p:nvSpPr>
          <p:spPr>
            <a:xfrm>
              <a:off x="6691356" y="4796828"/>
              <a:ext cx="304800" cy="304800"/>
            </a:xfrm>
            <a:prstGeom prst="rect">
              <a:avLst/>
            </a:prstGeom>
            <a:noFill/>
            <a:ln w="571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9FCF20E2-7CC4-6D49-AC7B-4DEB9069CF69}"/>
                </a:ext>
              </a:extLst>
            </p:cNvPr>
            <p:cNvCxnSpPr>
              <a:cxnSpLocks/>
              <a:stCxn id="54" idx="3"/>
              <a:endCxn id="60" idx="1"/>
            </p:cNvCxnSpPr>
            <p:nvPr/>
          </p:nvCxnSpPr>
          <p:spPr>
            <a:xfrm>
              <a:off x="1705800" y="4650792"/>
              <a:ext cx="4985556" cy="298436"/>
            </a:xfrm>
            <a:prstGeom prst="straightConnector1">
              <a:avLst/>
            </a:prstGeom>
            <a:ln w="7620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03EC46F0-74C4-A444-ABB6-76634B6E324C}"/>
                  </a:ext>
                </a:extLst>
              </p:cNvPr>
              <p:cNvSpPr txBox="1"/>
              <p:nvPr/>
            </p:nvSpPr>
            <p:spPr>
              <a:xfrm>
                <a:off x="1282781" y="3835928"/>
                <a:ext cx="541238" cy="49244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03EC46F0-74C4-A444-ABB6-76634B6E32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2781" y="3835928"/>
                <a:ext cx="541238" cy="492443"/>
              </a:xfrm>
              <a:prstGeom prst="rect">
                <a:avLst/>
              </a:prstGeom>
              <a:blipFill>
                <a:blip r:embed="rId4"/>
                <a:stretch>
                  <a:fillRect l="-6667" b="-731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3" name="Group 62">
            <a:extLst>
              <a:ext uri="{FF2B5EF4-FFF2-40B4-BE49-F238E27FC236}">
                <a16:creationId xmlns:a16="http://schemas.microsoft.com/office/drawing/2014/main" id="{BD901F65-7B0A-8345-B956-BB3C910732CA}"/>
              </a:ext>
            </a:extLst>
          </p:cNvPr>
          <p:cNvGrpSpPr/>
          <p:nvPr/>
        </p:nvGrpSpPr>
        <p:grpSpPr>
          <a:xfrm>
            <a:off x="1705800" y="4650792"/>
            <a:ext cx="6197747" cy="472761"/>
            <a:chOff x="1705800" y="4650792"/>
            <a:chExt cx="6197747" cy="472761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92DAE722-4B89-644C-8439-BE7F9D660BA2}"/>
                </a:ext>
              </a:extLst>
            </p:cNvPr>
            <p:cNvSpPr/>
            <p:nvPr/>
          </p:nvSpPr>
          <p:spPr>
            <a:xfrm>
              <a:off x="7598747" y="4818753"/>
              <a:ext cx="304800" cy="304800"/>
            </a:xfrm>
            <a:prstGeom prst="rect">
              <a:avLst/>
            </a:prstGeom>
            <a:noFill/>
            <a:ln w="571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3E198B1A-85A7-644C-A24B-2304A8AE1470}"/>
                </a:ext>
              </a:extLst>
            </p:cNvPr>
            <p:cNvCxnSpPr>
              <a:cxnSpLocks/>
              <a:stCxn id="54" idx="3"/>
              <a:endCxn id="64" idx="1"/>
            </p:cNvCxnSpPr>
            <p:nvPr/>
          </p:nvCxnSpPr>
          <p:spPr>
            <a:xfrm>
              <a:off x="1705800" y="4650792"/>
              <a:ext cx="5892947" cy="320361"/>
            </a:xfrm>
            <a:prstGeom prst="straightConnector1">
              <a:avLst/>
            </a:prstGeom>
            <a:ln w="7620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6D8FF83C-54A9-7649-9575-4BAE6A29A7DB}"/>
              </a:ext>
            </a:extLst>
          </p:cNvPr>
          <p:cNvGrpSpPr/>
          <p:nvPr/>
        </p:nvGrpSpPr>
        <p:grpSpPr>
          <a:xfrm>
            <a:off x="5426889" y="5225427"/>
            <a:ext cx="2586976" cy="492444"/>
            <a:chOff x="5426889" y="5225427"/>
            <a:chExt cx="2586976" cy="49244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61525E5D-685E-EE44-9CB2-8193E0CD3546}"/>
                    </a:ext>
                  </a:extLst>
                </p:cNvPr>
                <p:cNvSpPr txBox="1"/>
                <p:nvPr/>
              </p:nvSpPr>
              <p:spPr>
                <a:xfrm>
                  <a:off x="5426889" y="5225428"/>
                  <a:ext cx="541237" cy="49244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A323C4A5-09EC-4087-BF00-EBE491E2B5B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26889" y="5225428"/>
                  <a:ext cx="541237" cy="49244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A4EE3852-4108-0F47-988C-428F3A177567}"/>
                    </a:ext>
                  </a:extLst>
                </p:cNvPr>
                <p:cNvSpPr txBox="1"/>
                <p:nvPr/>
              </p:nvSpPr>
              <p:spPr>
                <a:xfrm>
                  <a:off x="6573137" y="5225427"/>
                  <a:ext cx="541237" cy="49244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sub>
                        </m:sSub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AE1C8E1A-A9D6-40B4-BF1A-A58A1B5AC57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73137" y="5225427"/>
                  <a:ext cx="541237" cy="49244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71AC3C31-67E1-AE4B-AEF5-A00912292E4B}"/>
                    </a:ext>
                  </a:extLst>
                </p:cNvPr>
                <p:cNvSpPr txBox="1"/>
                <p:nvPr/>
              </p:nvSpPr>
              <p:spPr>
                <a:xfrm>
                  <a:off x="7472628" y="5225427"/>
                  <a:ext cx="541237" cy="49244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</m:sub>
                        </m:sSub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2E88A4CA-87A0-4C48-AC4C-A2D1D3B0455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72628" y="5225427"/>
                  <a:ext cx="541237" cy="49244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52D53A4D-FD8A-514C-A2B5-F7F70184813A}"/>
              </a:ext>
            </a:extLst>
          </p:cNvPr>
          <p:cNvGrpSpPr/>
          <p:nvPr/>
        </p:nvGrpSpPr>
        <p:grpSpPr>
          <a:xfrm>
            <a:off x="5061029" y="1868147"/>
            <a:ext cx="3193182" cy="1883765"/>
            <a:chOff x="5061029" y="1868147"/>
            <a:chExt cx="3193182" cy="188376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64C81FE2-44A7-A643-8E7C-FAF7946347F2}"/>
                    </a:ext>
                  </a:extLst>
                </p:cNvPr>
                <p:cNvSpPr txBox="1"/>
                <p:nvPr/>
              </p:nvSpPr>
              <p:spPr>
                <a:xfrm>
                  <a:off x="5061029" y="1868147"/>
                  <a:ext cx="3193182" cy="49244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‖"/>
                            <m:endChr m:val="‖"/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b>
                            </m:sSub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sub>
                            </m:sSub>
                          </m:e>
                        </m:d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=0.34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079229BE-9197-4359-A5F3-6B2D102DD26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61029" y="1868147"/>
                  <a:ext cx="3193182" cy="492443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FE3FEAB8-684A-D149-9E60-354556F982BD}"/>
                    </a:ext>
                  </a:extLst>
                </p:cNvPr>
                <p:cNvSpPr txBox="1"/>
                <p:nvPr/>
              </p:nvSpPr>
              <p:spPr>
                <a:xfrm>
                  <a:off x="5061029" y="2576578"/>
                  <a:ext cx="3193182" cy="49244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‖"/>
                            <m:endChr m:val="‖"/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b>
                            </m:sSub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sub>
                            </m:sSub>
                          </m:e>
                        </m:d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=0.30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588F81F9-12B1-4A7E-B092-A5DE685834F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61029" y="2576578"/>
                  <a:ext cx="3193182" cy="492443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DFC1BE07-674D-5D43-A3D1-802A1C8EFDF1}"/>
                    </a:ext>
                  </a:extLst>
                </p:cNvPr>
                <p:cNvSpPr txBox="1"/>
                <p:nvPr/>
              </p:nvSpPr>
              <p:spPr>
                <a:xfrm>
                  <a:off x="5061029" y="3259469"/>
                  <a:ext cx="3193182" cy="49244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‖"/>
                            <m:endChr m:val="‖"/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b>
                            </m:sSub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sub>
                            </m:sSub>
                          </m:e>
                        </m:d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=0.40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E1378CAF-48F7-4B2C-A826-0685B9B7EE1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61029" y="3259469"/>
                  <a:ext cx="3193182" cy="492443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674831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E9C66-D7F0-E249-ADB6-0AF845CDE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Nearest Neighbor Trick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D477C7-4FAD-5A4F-ACAC-D8C1BA6C37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</a:t>
            </a:r>
            <a:fld id="{AC1089D3-84F4-7045-A571-C61BEF9B13BC}" type="slidenum">
              <a:rPr lang="en-US" smtClean="0"/>
              <a:pPr/>
              <a:t>76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3BAC0E-F201-694D-84E4-8D4EA2E440E4}"/>
              </a:ext>
            </a:extLst>
          </p:cNvPr>
          <p:cNvSpPr txBox="1"/>
          <p:nvPr/>
        </p:nvSpPr>
        <p:spPr>
          <a:xfrm>
            <a:off x="123031" y="1596998"/>
            <a:ext cx="889793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Given a feature x, nearest neighbor to x is a good match, but distances can’t be </a:t>
            </a:r>
            <a:r>
              <a:rPr lang="en-US" sz="2800" dirty="0" err="1"/>
              <a:t>thresholded</a:t>
            </a:r>
            <a:r>
              <a:rPr lang="en-US" sz="2800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Instead, find nearest neighbor and second nearest neighbor. This ratio is a good test for matches: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7761854-E197-6240-9363-CA0BFD0E2560}"/>
                  </a:ext>
                </a:extLst>
              </p:cNvPr>
              <p:cNvSpPr txBox="1"/>
              <p:nvPr/>
            </p:nvSpPr>
            <p:spPr>
              <a:xfrm>
                <a:off x="3157670" y="3992062"/>
                <a:ext cx="3104440" cy="120212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‖"/>
                              <m:endChr m:val="‖"/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1" i="1" smtClean="0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sub>
                              </m:s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1" i="1" smtClean="0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𝑁𝑁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d>
                            <m:dPr>
                              <m:begChr m:val="‖"/>
                              <m:endChr m:val="‖"/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1" i="1" smtClean="0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sub>
                              </m:s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1" i="1" smtClean="0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𝑁𝑁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7761854-E197-6240-9363-CA0BFD0E25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7670" y="3992062"/>
                <a:ext cx="3104440" cy="1202124"/>
              </a:xfrm>
              <a:prstGeom prst="rect">
                <a:avLst/>
              </a:prstGeom>
              <a:blipFill>
                <a:blip r:embed="rId2"/>
                <a:stretch>
                  <a:fillRect l="-816"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49025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DD300-297C-C04C-9A97-82B183997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Nearest Neighbor Trick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EC049D-2B4D-8345-A893-A06B4BC6C5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</a:t>
            </a:r>
            <a:fld id="{AC1089D3-84F4-7045-A571-C61BEF9B13BC}" type="slidenum">
              <a:rPr lang="en-US" smtClean="0"/>
              <a:pPr/>
              <a:t>77</a:t>
            </a:fld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D20D69C-DE0D-2B49-9550-E418F674D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5412" y="1179699"/>
            <a:ext cx="635317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BA242B-A4E4-5D4B-888D-A4C0AE34B8D3}"/>
              </a:ext>
            </a:extLst>
          </p:cNvPr>
          <p:cNvSpPr txBox="1"/>
          <p:nvPr/>
        </p:nvSpPr>
        <p:spPr>
          <a:xfrm>
            <a:off x="154297" y="6106290"/>
            <a:ext cx="75942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Figure from David G. Lowe. </a:t>
            </a:r>
            <a:r>
              <a:rPr lang="en-US" sz="1200" b="1" dirty="0">
                <a:hlinkClick r:id="rId3"/>
              </a:rPr>
              <a:t>"Distinctive image features from scale-invariant </a:t>
            </a:r>
            <a:r>
              <a:rPr lang="en-US" sz="1200" b="1" dirty="0" err="1">
                <a:hlinkClick r:id="rId3"/>
              </a:rPr>
              <a:t>keypoints</a:t>
            </a:r>
            <a:r>
              <a:rPr lang="en-US" sz="1200" b="1" dirty="0">
                <a:hlinkClick r:id="rId3"/>
              </a:rPr>
              <a:t>.”</a:t>
            </a:r>
            <a:r>
              <a:rPr lang="en-US" sz="1200" b="1" dirty="0"/>
              <a:t> </a:t>
            </a:r>
            <a:r>
              <a:rPr lang="en-US" sz="1200" i="1" dirty="0"/>
              <a:t>IJCV</a:t>
            </a:r>
            <a:r>
              <a:rPr lang="en-US" sz="1200" dirty="0"/>
              <a:t> 60 (2), pp. 91-110, 2004. </a:t>
            </a:r>
          </a:p>
        </p:txBody>
      </p:sp>
    </p:spTree>
    <p:extLst>
      <p:ext uri="{BB962C8B-B14F-4D97-AF65-F5344CB8AC3E}">
        <p14:creationId xmlns:p14="http://schemas.microsoft.com/office/powerpoint/2010/main" val="148222936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9A1E0-7102-C149-B896-E02E3A125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D1BB5B-CE18-4440-B64D-6B5DEE1E80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</a:t>
            </a:r>
            <a:fld id="{AC1089D3-84F4-7045-A571-C61BEF9B13BC}" type="slidenum">
              <a:rPr lang="en-US" smtClean="0"/>
              <a:pPr/>
              <a:t>78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97AE879-CA28-FD42-9000-A2924367CF18}"/>
              </a:ext>
            </a:extLst>
          </p:cNvPr>
          <p:cNvGrpSpPr/>
          <p:nvPr/>
        </p:nvGrpSpPr>
        <p:grpSpPr>
          <a:xfrm>
            <a:off x="838200" y="1986916"/>
            <a:ext cx="7485063" cy="3359274"/>
            <a:chOff x="838200" y="2380560"/>
            <a:chExt cx="7485063" cy="3359274"/>
          </a:xfrm>
        </p:grpSpPr>
        <p:pic>
          <p:nvPicPr>
            <p:cNvPr id="6" name="Picture 5" descr="SIFT1">
              <a:extLst>
                <a:ext uri="{FF2B5EF4-FFF2-40B4-BE49-F238E27FC236}">
                  <a16:creationId xmlns:a16="http://schemas.microsoft.com/office/drawing/2014/main" id="{DA76CEB7-4AB1-0A4A-8500-F971A7D884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38200" y="2380560"/>
              <a:ext cx="3675063" cy="2663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6" descr="SIFT2">
              <a:extLst>
                <a:ext uri="{FF2B5EF4-FFF2-40B4-BE49-F238E27FC236}">
                  <a16:creationId xmlns:a16="http://schemas.microsoft.com/office/drawing/2014/main" id="{695083A7-CFB5-0449-994A-0FC6C63E9D9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48200" y="2380560"/>
              <a:ext cx="3675063" cy="2660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 Box 15">
              <a:extLst>
                <a:ext uri="{FF2B5EF4-FFF2-40B4-BE49-F238E27FC236}">
                  <a16:creationId xmlns:a16="http://schemas.microsoft.com/office/drawing/2014/main" id="{6B878C3C-8794-9B49-9C87-B9BDA8B33C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8200" y="5216614"/>
              <a:ext cx="7485063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2800" dirty="0"/>
                <a:t>1: find </a:t>
              </a:r>
              <a:r>
                <a:rPr lang="en-US" sz="2800" dirty="0" err="1"/>
                <a:t>corners+features</a:t>
              </a:r>
              <a:endParaRPr lang="en-US" sz="2800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4EC9AC3-3B3E-D249-B6DF-25B694C3791A}"/>
              </a:ext>
            </a:extLst>
          </p:cNvPr>
          <p:cNvGrpSpPr/>
          <p:nvPr/>
        </p:nvGrpSpPr>
        <p:grpSpPr>
          <a:xfrm>
            <a:off x="838201" y="2925218"/>
            <a:ext cx="7677150" cy="2915747"/>
            <a:chOff x="838201" y="3318862"/>
            <a:chExt cx="7677150" cy="2915747"/>
          </a:xfrm>
        </p:grpSpPr>
        <p:grpSp>
          <p:nvGrpSpPr>
            <p:cNvPr id="10" name="Group 18">
              <a:extLst>
                <a:ext uri="{FF2B5EF4-FFF2-40B4-BE49-F238E27FC236}">
                  <a16:creationId xmlns:a16="http://schemas.microsoft.com/office/drawing/2014/main" id="{A2BCFA9D-0C11-C244-A0C0-2B3B5955E83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68662" y="3318862"/>
              <a:ext cx="2759075" cy="1514475"/>
              <a:chOff x="2072" y="1924"/>
              <a:chExt cx="1738" cy="954"/>
            </a:xfrm>
          </p:grpSpPr>
          <p:sp>
            <p:nvSpPr>
              <p:cNvPr id="12" name="Line 8">
                <a:extLst>
                  <a:ext uri="{FF2B5EF4-FFF2-40B4-BE49-F238E27FC236}">
                    <a16:creationId xmlns:a16="http://schemas.microsoft.com/office/drawing/2014/main" id="{4C909B2B-9D86-D745-98DB-0EAD2A9558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72" y="1924"/>
                <a:ext cx="1200" cy="96"/>
              </a:xfrm>
              <a:prstGeom prst="line">
                <a:avLst/>
              </a:prstGeom>
              <a:noFill/>
              <a:ln w="76200">
                <a:solidFill>
                  <a:schemeClr val="accent2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Line 9">
                <a:extLst>
                  <a:ext uri="{FF2B5EF4-FFF2-40B4-BE49-F238E27FC236}">
                    <a16:creationId xmlns:a16="http://schemas.microsoft.com/office/drawing/2014/main" id="{14DCEE56-1C96-9340-A527-85B0898133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66" y="2094"/>
                <a:ext cx="1144" cy="9"/>
              </a:xfrm>
              <a:prstGeom prst="line">
                <a:avLst/>
              </a:prstGeom>
              <a:noFill/>
              <a:ln w="76200">
                <a:solidFill>
                  <a:schemeClr val="accent2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Line 10">
                <a:extLst>
                  <a:ext uri="{FF2B5EF4-FFF2-40B4-BE49-F238E27FC236}">
                    <a16:creationId xmlns:a16="http://schemas.microsoft.com/office/drawing/2014/main" id="{C9146045-B194-9245-B425-9B27F82939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46" y="2788"/>
                <a:ext cx="1070" cy="90"/>
              </a:xfrm>
              <a:prstGeom prst="line">
                <a:avLst/>
              </a:prstGeom>
              <a:noFill/>
              <a:ln w="76200">
                <a:solidFill>
                  <a:schemeClr val="accent2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id="{BD2BF6B7-31BE-EC4E-A5D9-BBB8EC8A2E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17" y="2415"/>
                <a:ext cx="1092" cy="30"/>
              </a:xfrm>
              <a:custGeom>
                <a:avLst/>
                <a:gdLst>
                  <a:gd name="T0" fmla="*/ 0 w 1092"/>
                  <a:gd name="T1" fmla="*/ 30 h 30"/>
                  <a:gd name="T2" fmla="*/ 1092 w 1092"/>
                  <a:gd name="T3" fmla="*/ 0 h 30"/>
                  <a:gd name="T4" fmla="*/ 0 60000 65536"/>
                  <a:gd name="T5" fmla="*/ 0 60000 65536"/>
                  <a:gd name="T6" fmla="*/ 0 w 1092"/>
                  <a:gd name="T7" fmla="*/ 0 h 30"/>
                  <a:gd name="T8" fmla="*/ 1092 w 1092"/>
                  <a:gd name="T9" fmla="*/ 30 h 3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092" h="30">
                    <a:moveTo>
                      <a:pt x="0" y="30"/>
                    </a:moveTo>
                    <a:lnTo>
                      <a:pt x="1092" y="0"/>
                    </a:lnTo>
                  </a:path>
                </a:pathLst>
              </a:custGeom>
              <a:noFill/>
              <a:ln w="76200">
                <a:solidFill>
                  <a:schemeClr val="accent2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Line 12">
                <a:extLst>
                  <a:ext uri="{FF2B5EF4-FFF2-40B4-BE49-F238E27FC236}">
                    <a16:creationId xmlns:a16="http://schemas.microsoft.com/office/drawing/2014/main" id="{38DDDC35-A035-C14D-BA75-723E1C5E9D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70" y="2236"/>
                <a:ext cx="1150" cy="82"/>
              </a:xfrm>
              <a:prstGeom prst="line">
                <a:avLst/>
              </a:prstGeom>
              <a:noFill/>
              <a:ln w="76200">
                <a:solidFill>
                  <a:schemeClr val="accent2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Freeform 17">
                <a:extLst>
                  <a:ext uri="{FF2B5EF4-FFF2-40B4-BE49-F238E27FC236}">
                    <a16:creationId xmlns:a16="http://schemas.microsoft.com/office/drawing/2014/main" id="{8F827D61-3A09-8545-A3C7-9CCABAFF26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617"/>
                <a:ext cx="1017" cy="65"/>
              </a:xfrm>
              <a:custGeom>
                <a:avLst/>
                <a:gdLst>
                  <a:gd name="T0" fmla="*/ 0 w 1017"/>
                  <a:gd name="T1" fmla="*/ 65 h 65"/>
                  <a:gd name="T2" fmla="*/ 1017 w 1017"/>
                  <a:gd name="T3" fmla="*/ 0 h 65"/>
                  <a:gd name="T4" fmla="*/ 0 60000 65536"/>
                  <a:gd name="T5" fmla="*/ 0 60000 65536"/>
                  <a:gd name="T6" fmla="*/ 0 w 1017"/>
                  <a:gd name="T7" fmla="*/ 0 h 65"/>
                  <a:gd name="T8" fmla="*/ 1017 w 1017"/>
                  <a:gd name="T9" fmla="*/ 65 h 6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017" h="65">
                    <a:moveTo>
                      <a:pt x="0" y="65"/>
                    </a:moveTo>
                    <a:lnTo>
                      <a:pt x="1017" y="0"/>
                    </a:lnTo>
                  </a:path>
                </a:pathLst>
              </a:custGeom>
              <a:noFill/>
              <a:ln w="76200">
                <a:solidFill>
                  <a:schemeClr val="accent2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" name="Text Box 15">
              <a:extLst>
                <a:ext uri="{FF2B5EF4-FFF2-40B4-BE49-F238E27FC236}">
                  <a16:creationId xmlns:a16="http://schemas.microsoft.com/office/drawing/2014/main" id="{A7E75DE5-55A5-FD41-B1E6-542C04ADA2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8201" y="5711389"/>
              <a:ext cx="767715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2800" dirty="0"/>
                <a:t>2: match based on local image data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B6AF3476-7D9A-8542-9441-B82A5CA9DD93}"/>
              </a:ext>
            </a:extLst>
          </p:cNvPr>
          <p:cNvSpPr txBox="1"/>
          <p:nvPr/>
        </p:nvSpPr>
        <p:spPr>
          <a:xfrm>
            <a:off x="357404" y="6171123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r>
              <a:rPr lang="en-US" sz="1200" dirty="0"/>
              <a:t>, original figure: M. Brown, D. Lowe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F898648-075A-8E44-9803-FCDC1639FF47}"/>
              </a:ext>
            </a:extLst>
          </p:cNvPr>
          <p:cNvSpPr txBox="1"/>
          <p:nvPr/>
        </p:nvSpPr>
        <p:spPr>
          <a:xfrm>
            <a:off x="454343" y="1418378"/>
            <a:ext cx="8235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Finding and Matching</a:t>
            </a:r>
          </a:p>
        </p:txBody>
      </p:sp>
    </p:spTree>
    <p:extLst>
      <p:ext uri="{BB962C8B-B14F-4D97-AF65-F5344CB8AC3E}">
        <p14:creationId xmlns:p14="http://schemas.microsoft.com/office/powerpoint/2010/main" val="133905001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2308C-37B6-E04B-AEE7-6C857B0CA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Task: Find a Transform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F4EE47-0C76-4A45-8380-7F8DF41995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</a:t>
            </a:r>
            <a:fld id="{AC1089D3-84F4-7045-A571-C61BEF9B13BC}" type="slidenum">
              <a:rPr lang="en-US" smtClean="0"/>
              <a:pPr/>
              <a:t>79</a:t>
            </a:fld>
            <a:endParaRPr lang="en-US" dirty="0"/>
          </a:p>
        </p:txBody>
      </p:sp>
      <p:pic>
        <p:nvPicPr>
          <p:cNvPr id="5" name="Picture 16" descr="homography">
            <a:extLst>
              <a:ext uri="{FF2B5EF4-FFF2-40B4-BE49-F238E27FC236}">
                <a16:creationId xmlns:a16="http://schemas.microsoft.com/office/drawing/2014/main" id="{1AE10159-5D9F-1A4C-8DDF-B84B4BB2B6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5821" y="3888926"/>
            <a:ext cx="4730581" cy="2365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96BF69F4-22DB-9740-873F-524F30920708}"/>
              </a:ext>
            </a:extLst>
          </p:cNvPr>
          <p:cNvGrpSpPr/>
          <p:nvPr/>
        </p:nvGrpSpPr>
        <p:grpSpPr>
          <a:xfrm>
            <a:off x="1194499" y="1175959"/>
            <a:ext cx="6755002" cy="2404007"/>
            <a:chOff x="838200" y="1986916"/>
            <a:chExt cx="7485063" cy="2663825"/>
          </a:xfrm>
        </p:grpSpPr>
        <p:pic>
          <p:nvPicPr>
            <p:cNvPr id="11" name="Picture 10" descr="SIFT1">
              <a:extLst>
                <a:ext uri="{FF2B5EF4-FFF2-40B4-BE49-F238E27FC236}">
                  <a16:creationId xmlns:a16="http://schemas.microsoft.com/office/drawing/2014/main" id="{D8CDE207-D75E-5047-A941-B19BF5E3E9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38200" y="1986916"/>
              <a:ext cx="3675063" cy="2663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11" descr="SIFT2">
              <a:extLst>
                <a:ext uri="{FF2B5EF4-FFF2-40B4-BE49-F238E27FC236}">
                  <a16:creationId xmlns:a16="http://schemas.microsoft.com/office/drawing/2014/main" id="{EF4855E8-C37A-0B40-B641-23CCF868A8BF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648200" y="1986916"/>
              <a:ext cx="3675063" cy="2660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5" name="Group 18">
              <a:extLst>
                <a:ext uri="{FF2B5EF4-FFF2-40B4-BE49-F238E27FC236}">
                  <a16:creationId xmlns:a16="http://schemas.microsoft.com/office/drawing/2014/main" id="{01A6F2C0-68CA-B345-A890-81998FA6167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68662" y="2925218"/>
              <a:ext cx="2759075" cy="1514475"/>
              <a:chOff x="2072" y="1924"/>
              <a:chExt cx="1738" cy="954"/>
            </a:xfrm>
          </p:grpSpPr>
          <p:sp>
            <p:nvSpPr>
              <p:cNvPr id="17" name="Line 8">
                <a:extLst>
                  <a:ext uri="{FF2B5EF4-FFF2-40B4-BE49-F238E27FC236}">
                    <a16:creationId xmlns:a16="http://schemas.microsoft.com/office/drawing/2014/main" id="{F4093100-F076-584C-9691-00D39AD5D5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72" y="1924"/>
                <a:ext cx="1200" cy="96"/>
              </a:xfrm>
              <a:prstGeom prst="line">
                <a:avLst/>
              </a:prstGeom>
              <a:noFill/>
              <a:ln w="76200">
                <a:solidFill>
                  <a:schemeClr val="accent2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Line 9">
                <a:extLst>
                  <a:ext uri="{FF2B5EF4-FFF2-40B4-BE49-F238E27FC236}">
                    <a16:creationId xmlns:a16="http://schemas.microsoft.com/office/drawing/2014/main" id="{A6FD30D8-AE38-CB4F-92A2-94BF4E5A5B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66" y="2094"/>
                <a:ext cx="1144" cy="9"/>
              </a:xfrm>
              <a:prstGeom prst="line">
                <a:avLst/>
              </a:prstGeom>
              <a:noFill/>
              <a:ln w="76200">
                <a:solidFill>
                  <a:schemeClr val="accent2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Line 10">
                <a:extLst>
                  <a:ext uri="{FF2B5EF4-FFF2-40B4-BE49-F238E27FC236}">
                    <a16:creationId xmlns:a16="http://schemas.microsoft.com/office/drawing/2014/main" id="{E93080AF-8806-0145-A832-80381421E0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46" y="2788"/>
                <a:ext cx="1070" cy="90"/>
              </a:xfrm>
              <a:prstGeom prst="line">
                <a:avLst/>
              </a:prstGeom>
              <a:noFill/>
              <a:ln w="76200">
                <a:solidFill>
                  <a:schemeClr val="accent2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Freeform 11">
                <a:extLst>
                  <a:ext uri="{FF2B5EF4-FFF2-40B4-BE49-F238E27FC236}">
                    <a16:creationId xmlns:a16="http://schemas.microsoft.com/office/drawing/2014/main" id="{CD3C83A5-C122-E440-B35B-13793D9E17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17" y="2415"/>
                <a:ext cx="1092" cy="30"/>
              </a:xfrm>
              <a:custGeom>
                <a:avLst/>
                <a:gdLst>
                  <a:gd name="T0" fmla="*/ 0 w 1092"/>
                  <a:gd name="T1" fmla="*/ 30 h 30"/>
                  <a:gd name="T2" fmla="*/ 1092 w 1092"/>
                  <a:gd name="T3" fmla="*/ 0 h 30"/>
                  <a:gd name="T4" fmla="*/ 0 60000 65536"/>
                  <a:gd name="T5" fmla="*/ 0 60000 65536"/>
                  <a:gd name="T6" fmla="*/ 0 w 1092"/>
                  <a:gd name="T7" fmla="*/ 0 h 30"/>
                  <a:gd name="T8" fmla="*/ 1092 w 1092"/>
                  <a:gd name="T9" fmla="*/ 30 h 3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092" h="30">
                    <a:moveTo>
                      <a:pt x="0" y="30"/>
                    </a:moveTo>
                    <a:lnTo>
                      <a:pt x="1092" y="0"/>
                    </a:lnTo>
                  </a:path>
                </a:pathLst>
              </a:custGeom>
              <a:noFill/>
              <a:ln w="76200">
                <a:solidFill>
                  <a:schemeClr val="accent2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Line 12">
                <a:extLst>
                  <a:ext uri="{FF2B5EF4-FFF2-40B4-BE49-F238E27FC236}">
                    <a16:creationId xmlns:a16="http://schemas.microsoft.com/office/drawing/2014/main" id="{00863700-2B7C-C345-BE96-75EE21943E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70" y="2236"/>
                <a:ext cx="1150" cy="82"/>
              </a:xfrm>
              <a:prstGeom prst="line">
                <a:avLst/>
              </a:prstGeom>
              <a:noFill/>
              <a:ln w="76200">
                <a:solidFill>
                  <a:schemeClr val="accent2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17">
                <a:extLst>
                  <a:ext uri="{FF2B5EF4-FFF2-40B4-BE49-F238E27FC236}">
                    <a16:creationId xmlns:a16="http://schemas.microsoft.com/office/drawing/2014/main" id="{ABD00246-3F0C-5640-96D6-90D1EF59D9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617"/>
                <a:ext cx="1017" cy="65"/>
              </a:xfrm>
              <a:custGeom>
                <a:avLst/>
                <a:gdLst>
                  <a:gd name="T0" fmla="*/ 0 w 1017"/>
                  <a:gd name="T1" fmla="*/ 65 h 65"/>
                  <a:gd name="T2" fmla="*/ 1017 w 1017"/>
                  <a:gd name="T3" fmla="*/ 0 h 65"/>
                  <a:gd name="T4" fmla="*/ 0 60000 65536"/>
                  <a:gd name="T5" fmla="*/ 0 60000 65536"/>
                  <a:gd name="T6" fmla="*/ 0 w 1017"/>
                  <a:gd name="T7" fmla="*/ 0 h 65"/>
                  <a:gd name="T8" fmla="*/ 1017 w 1017"/>
                  <a:gd name="T9" fmla="*/ 65 h 6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017" h="65">
                    <a:moveTo>
                      <a:pt x="0" y="65"/>
                    </a:moveTo>
                    <a:lnTo>
                      <a:pt x="1017" y="0"/>
                    </a:lnTo>
                  </a:path>
                </a:pathLst>
              </a:custGeom>
              <a:noFill/>
              <a:ln w="76200">
                <a:solidFill>
                  <a:schemeClr val="accent2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74C3168D-AE97-384F-ABA1-64D26F77F6A9}"/>
              </a:ext>
            </a:extLst>
          </p:cNvPr>
          <p:cNvSpPr txBox="1"/>
          <p:nvPr/>
        </p:nvSpPr>
        <p:spPr>
          <a:xfrm>
            <a:off x="48553" y="4410181"/>
            <a:ext cx="20972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Find a transform that brings our matched features together!</a:t>
            </a:r>
          </a:p>
        </p:txBody>
      </p:sp>
    </p:spTree>
    <p:extLst>
      <p:ext uri="{BB962C8B-B14F-4D97-AF65-F5344CB8AC3E}">
        <p14:creationId xmlns:p14="http://schemas.microsoft.com/office/powerpoint/2010/main" val="27390291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B57F6-86A8-284D-9FC2-3422A4FA2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651" y="158093"/>
            <a:ext cx="8448261" cy="822960"/>
          </a:xfrm>
        </p:spPr>
        <p:txBody>
          <a:bodyPr>
            <a:normAutofit fontScale="90000"/>
          </a:bodyPr>
          <a:lstStyle/>
          <a:p>
            <a:r>
              <a:rPr lang="en-US" dirty="0"/>
              <a:t>Last Time: Edges via Image Gradients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F6E1BC-934E-CB43-969C-B67899B157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</a:t>
            </a:r>
            <a:fld id="{AC1089D3-84F4-7045-A571-C61BEF9B13BC}" type="slidenum">
              <a:rPr lang="en-US" smtClean="0"/>
              <a:pPr/>
              <a:t>8</a:t>
            </a:fld>
            <a:endParaRPr lang="en-US" dirty="0"/>
          </a:p>
        </p:txBody>
      </p:sp>
      <p:graphicFrame>
        <p:nvGraphicFramePr>
          <p:cNvPr id="4" name="Object 8">
            <a:extLst>
              <a:ext uri="{FF2B5EF4-FFF2-40B4-BE49-F238E27FC236}">
                <a16:creationId xmlns:a16="http://schemas.microsoft.com/office/drawing/2014/main" id="{793082D8-1619-DC4F-B7B8-B7C6B575738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87622" y="2102845"/>
          <a:ext cx="4903778" cy="381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Photo Editor Photo" r:id="rId3" imgW="6001588" imgH="4847619" progId="">
                  <p:embed/>
                </p:oleObj>
              </mc:Choice>
              <mc:Fallback>
                <p:oleObj name="Photo Editor Photo" r:id="rId3" imgW="6001588" imgH="4847619" progId="">
                  <p:embed/>
                  <p:pic>
                    <p:nvPicPr>
                      <p:cNvPr id="4" name="Object 8">
                        <a:extLst>
                          <a:ext uri="{FF2B5EF4-FFF2-40B4-BE49-F238E27FC236}">
                            <a16:creationId xmlns:a16="http://schemas.microsoft.com/office/drawing/2014/main" id="{793082D8-1619-DC4F-B7B8-B7C6B575738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7622" y="2102845"/>
                        <a:ext cx="4903778" cy="3810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9">
            <a:extLst>
              <a:ext uri="{FF2B5EF4-FFF2-40B4-BE49-F238E27FC236}">
                <a16:creationId xmlns:a16="http://schemas.microsoft.com/office/drawing/2014/main" id="{731E3665-316F-AB4D-9CBC-F5D54584A20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95400" y="4843371"/>
          <a:ext cx="981028" cy="6644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Equation" r:id="rId5" imgW="558720" imgH="393480" progId="Equation.3">
                  <p:embed/>
                </p:oleObj>
              </mc:Choice>
              <mc:Fallback>
                <p:oleObj name="Equation" r:id="rId5" imgW="558720" imgH="393480" progId="Equation.3">
                  <p:embed/>
                  <p:pic>
                    <p:nvPicPr>
                      <p:cNvPr id="5" name="Object 9">
                        <a:extLst>
                          <a:ext uri="{FF2B5EF4-FFF2-40B4-BE49-F238E27FC236}">
                            <a16:creationId xmlns:a16="http://schemas.microsoft.com/office/drawing/2014/main" id="{731E3665-316F-AB4D-9CBC-F5D54584A20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4843371"/>
                        <a:ext cx="981028" cy="66448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10">
            <a:extLst>
              <a:ext uri="{FF2B5EF4-FFF2-40B4-BE49-F238E27FC236}">
                <a16:creationId xmlns:a16="http://schemas.microsoft.com/office/drawing/2014/main" id="{9C9F8FFF-1CEC-F44D-B9D1-6B7DF9F575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4552" y="2578604"/>
            <a:ext cx="268420" cy="457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latin typeface="Times New Roman" pitchFamily="18" charset="0"/>
              </a:rPr>
              <a:t>f</a:t>
            </a:r>
          </a:p>
        </p:txBody>
      </p:sp>
      <p:graphicFrame>
        <p:nvGraphicFramePr>
          <p:cNvPr id="7" name="Object 11">
            <a:extLst>
              <a:ext uri="{FF2B5EF4-FFF2-40B4-BE49-F238E27FC236}">
                <a16:creationId xmlns:a16="http://schemas.microsoft.com/office/drawing/2014/main" id="{271BB5E5-33FC-8A40-A788-D3E99E01EE1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72823" y="3648077"/>
          <a:ext cx="603605" cy="692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Equation" r:id="rId7" imgW="330120" imgH="393480" progId="Equation.3">
                  <p:embed/>
                </p:oleObj>
              </mc:Choice>
              <mc:Fallback>
                <p:oleObj name="Equation" r:id="rId7" imgW="330120" imgH="393480" progId="Equation.3">
                  <p:embed/>
                  <p:pic>
                    <p:nvPicPr>
                      <p:cNvPr id="7" name="Object 11">
                        <a:extLst>
                          <a:ext uri="{FF2B5EF4-FFF2-40B4-BE49-F238E27FC236}">
                            <a16:creationId xmlns:a16="http://schemas.microsoft.com/office/drawing/2014/main" id="{271BB5E5-33FC-8A40-A788-D3E99E01EE1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2823" y="3648077"/>
                        <a:ext cx="603605" cy="6920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43BCB45C-D9D8-3342-9955-1C20DCC78739}"/>
              </a:ext>
            </a:extLst>
          </p:cNvPr>
          <p:cNvSpPr txBox="1"/>
          <p:nvPr/>
        </p:nvSpPr>
        <p:spPr>
          <a:xfrm>
            <a:off x="357404" y="6200941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Seitz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12673E8-BFEF-C040-BB28-EC541C3B7A48}"/>
                  </a:ext>
                </a:extLst>
              </p:cNvPr>
              <p:cNvSpPr txBox="1"/>
              <p:nvPr/>
            </p:nvSpPr>
            <p:spPr>
              <a:xfrm>
                <a:off x="3031232" y="1125101"/>
                <a:ext cx="3816558" cy="9350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∗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12673E8-BFEF-C040-BB28-EC541C3B7A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1232" y="1125101"/>
                <a:ext cx="3816558" cy="935000"/>
              </a:xfrm>
              <a:prstGeom prst="rect">
                <a:avLst/>
              </a:prstGeom>
              <a:blipFill>
                <a:blip r:embed="rId9"/>
                <a:stretch>
                  <a:fillRect l="-1993" t="-1351" r="-1329" b="-13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014273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65DBC-21BA-5A4F-A7E8-115DC18A0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Last Time: Corners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3A3680-085D-C344-96CB-87CFB6C8B4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  </a:t>
            </a:r>
            <a:fld id="{AC1089D3-84F4-7045-A571-C61BEF9B13BC}" type="slidenum">
              <a:rPr lang="en-US" smtClean="0"/>
              <a:pPr/>
              <a:t>9</a:t>
            </a:fld>
            <a:endParaRPr lang="en-US" dirty="0"/>
          </a:p>
        </p:txBody>
      </p:sp>
      <p:grpSp>
        <p:nvGrpSpPr>
          <p:cNvPr id="4" name="Group 29">
            <a:extLst>
              <a:ext uri="{FF2B5EF4-FFF2-40B4-BE49-F238E27FC236}">
                <a16:creationId xmlns:a16="http://schemas.microsoft.com/office/drawing/2014/main" id="{8EA64DDA-AC94-F149-AA26-34AE3990CF8E}"/>
              </a:ext>
            </a:extLst>
          </p:cNvPr>
          <p:cNvGrpSpPr>
            <a:grpSpLocks/>
          </p:cNvGrpSpPr>
          <p:nvPr/>
        </p:nvGrpSpPr>
        <p:grpSpPr bwMode="auto">
          <a:xfrm>
            <a:off x="3429000" y="2127369"/>
            <a:ext cx="2438400" cy="3870325"/>
            <a:chOff x="2160" y="1824"/>
            <a:chExt cx="1536" cy="2438"/>
          </a:xfrm>
        </p:grpSpPr>
        <p:pic>
          <p:nvPicPr>
            <p:cNvPr id="5" name="Picture 8" descr="corner">
              <a:extLst>
                <a:ext uri="{FF2B5EF4-FFF2-40B4-BE49-F238E27FC236}">
                  <a16:creationId xmlns:a16="http://schemas.microsoft.com/office/drawing/2014/main" id="{69853B71-43CA-3143-8764-BCE586F2CD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60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6" name="Text Box 11">
              <a:extLst>
                <a:ext uri="{FF2B5EF4-FFF2-40B4-BE49-F238E27FC236}">
                  <a16:creationId xmlns:a16="http://schemas.microsoft.com/office/drawing/2014/main" id="{F9E19A70-BD64-064C-97FE-EF27C17A8F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60" y="3284"/>
              <a:ext cx="1536" cy="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sz="2400" dirty="0">
                  <a:solidFill>
                    <a:srgbClr val="003399"/>
                  </a:solidFill>
                  <a:latin typeface="Arial Unicode MS" pitchFamily="34" charset="-128"/>
                  <a:cs typeface="Times New Roman" pitchFamily="18" charset="0"/>
                </a:rPr>
                <a:t>“edge”</a:t>
              </a:r>
              <a:r>
                <a:rPr lang="en-US" sz="2400" dirty="0">
                  <a:latin typeface="Arial Unicode MS" pitchFamily="34" charset="-128"/>
                  <a:cs typeface="Times New Roman" pitchFamily="18" charset="0"/>
                </a:rPr>
                <a:t>:</a:t>
              </a:r>
              <a:br>
                <a:rPr lang="en-US" sz="2400" dirty="0">
                  <a:latin typeface="Arial Unicode MS" pitchFamily="34" charset="-128"/>
                  <a:cs typeface="Times New Roman" pitchFamily="18" charset="0"/>
                </a:rPr>
              </a:br>
              <a:r>
                <a:rPr lang="en-US" sz="2400" dirty="0">
                  <a:latin typeface="Arial Unicode MS" pitchFamily="34" charset="-128"/>
                  <a:cs typeface="Times New Roman" pitchFamily="18" charset="0"/>
                </a:rPr>
                <a:t>no change along the edge direction</a:t>
              </a:r>
              <a:endParaRPr lang="ru-RU" sz="2400" dirty="0">
                <a:latin typeface="Arial Unicode MS" pitchFamily="34" charset="-128"/>
                <a:cs typeface="Times New Roman" pitchFamily="18" charset="0"/>
              </a:endParaRPr>
            </a:p>
          </p:txBody>
        </p:sp>
        <p:sp>
          <p:nvSpPr>
            <p:cNvPr id="7" name="Rectangle 14">
              <a:extLst>
                <a:ext uri="{FF2B5EF4-FFF2-40B4-BE49-F238E27FC236}">
                  <a16:creationId xmlns:a16="http://schemas.microsoft.com/office/drawing/2014/main" id="{CB1EFBDD-BB29-A744-B03F-B2DDE70512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249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Line 16">
              <a:extLst>
                <a:ext uri="{FF2B5EF4-FFF2-40B4-BE49-F238E27FC236}">
                  <a16:creationId xmlns:a16="http://schemas.microsoft.com/office/drawing/2014/main" id="{A359669E-6E62-A342-876A-EABFC2D5712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52" y="2544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30">
            <a:extLst>
              <a:ext uri="{FF2B5EF4-FFF2-40B4-BE49-F238E27FC236}">
                <a16:creationId xmlns:a16="http://schemas.microsoft.com/office/drawing/2014/main" id="{1E7D6DED-E74D-FE48-A6D4-39D5D3893801}"/>
              </a:ext>
            </a:extLst>
          </p:cNvPr>
          <p:cNvGrpSpPr>
            <a:grpSpLocks/>
          </p:cNvGrpSpPr>
          <p:nvPr/>
        </p:nvGrpSpPr>
        <p:grpSpPr bwMode="auto">
          <a:xfrm>
            <a:off x="6019800" y="2127369"/>
            <a:ext cx="2438400" cy="3870325"/>
            <a:chOff x="3792" y="1824"/>
            <a:chExt cx="1536" cy="2438"/>
          </a:xfrm>
        </p:grpSpPr>
        <p:pic>
          <p:nvPicPr>
            <p:cNvPr id="10" name="Picture 9" descr="corner">
              <a:extLst>
                <a:ext uri="{FF2B5EF4-FFF2-40B4-BE49-F238E27FC236}">
                  <a16:creationId xmlns:a16="http://schemas.microsoft.com/office/drawing/2014/main" id="{5C85E1B5-47F7-A14F-B02B-9844C1AF8C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792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1" name="Text Box 12">
              <a:extLst>
                <a:ext uri="{FF2B5EF4-FFF2-40B4-BE49-F238E27FC236}">
                  <a16:creationId xmlns:a16="http://schemas.microsoft.com/office/drawing/2014/main" id="{E9362BA4-9D02-6E43-896F-DE4EB705A7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92" y="3284"/>
              <a:ext cx="1536" cy="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sz="2400" dirty="0">
                  <a:solidFill>
                    <a:srgbClr val="003399"/>
                  </a:solidFill>
                  <a:latin typeface="Arial Unicode MS" pitchFamily="34" charset="-128"/>
                  <a:cs typeface="Times New Roman" pitchFamily="18" charset="0"/>
                </a:rPr>
                <a:t>“corner”</a:t>
              </a:r>
              <a:r>
                <a:rPr lang="en-US" sz="2400" dirty="0">
                  <a:latin typeface="Arial Unicode MS" pitchFamily="34" charset="-128"/>
                  <a:cs typeface="Times New Roman" pitchFamily="18" charset="0"/>
                </a:rPr>
                <a:t>:</a:t>
              </a:r>
              <a:br>
                <a:rPr lang="en-US" sz="2400" dirty="0">
                  <a:latin typeface="Arial Unicode MS" pitchFamily="34" charset="-128"/>
                  <a:cs typeface="Times New Roman" pitchFamily="18" charset="0"/>
                </a:rPr>
              </a:br>
              <a:r>
                <a:rPr lang="en-US" sz="2400" dirty="0">
                  <a:latin typeface="Arial Unicode MS" pitchFamily="34" charset="-128"/>
                  <a:cs typeface="Times New Roman" pitchFamily="18" charset="0"/>
                </a:rPr>
                <a:t>significant change in all directions</a:t>
              </a:r>
              <a:endParaRPr lang="ru-RU" sz="2400" dirty="0">
                <a:latin typeface="Arial Unicode MS" pitchFamily="34" charset="-128"/>
                <a:cs typeface="Times New Roman" pitchFamily="18" charset="0"/>
              </a:endParaRPr>
            </a:p>
          </p:txBody>
        </p:sp>
        <p:sp>
          <p:nvSpPr>
            <p:cNvPr id="12" name="Rectangle 17">
              <a:extLst>
                <a:ext uri="{FF2B5EF4-FFF2-40B4-BE49-F238E27FC236}">
                  <a16:creationId xmlns:a16="http://schemas.microsoft.com/office/drawing/2014/main" id="{7C8BAE3E-0A60-5C42-B50B-D911949A04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4" y="201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Line 18">
              <a:extLst>
                <a:ext uri="{FF2B5EF4-FFF2-40B4-BE49-F238E27FC236}">
                  <a16:creationId xmlns:a16="http://schemas.microsoft.com/office/drawing/2014/main" id="{140B1838-7EA4-FD49-8C1A-264901F3965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080" y="2448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20">
              <a:extLst>
                <a:ext uri="{FF2B5EF4-FFF2-40B4-BE49-F238E27FC236}">
                  <a16:creationId xmlns:a16="http://schemas.microsoft.com/office/drawing/2014/main" id="{BB022D49-E8D5-114E-87F6-B8F2846EE3D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080" y="187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21">
              <a:extLst>
                <a:ext uri="{FF2B5EF4-FFF2-40B4-BE49-F238E27FC236}">
                  <a16:creationId xmlns:a16="http://schemas.microsoft.com/office/drawing/2014/main" id="{CA733EA3-F4F8-A745-9210-6E890F1AEC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56" y="244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22">
              <a:extLst>
                <a:ext uri="{FF2B5EF4-FFF2-40B4-BE49-F238E27FC236}">
                  <a16:creationId xmlns:a16="http://schemas.microsoft.com/office/drawing/2014/main" id="{4502CE0B-A84F-A04C-A4A1-1F5EE3F9A3D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656" y="187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28">
            <a:extLst>
              <a:ext uri="{FF2B5EF4-FFF2-40B4-BE49-F238E27FC236}">
                <a16:creationId xmlns:a16="http://schemas.microsoft.com/office/drawing/2014/main" id="{CB27F6B1-4A0A-A248-B9D9-2A4FC44A5EB8}"/>
              </a:ext>
            </a:extLst>
          </p:cNvPr>
          <p:cNvGrpSpPr>
            <a:grpSpLocks/>
          </p:cNvGrpSpPr>
          <p:nvPr/>
        </p:nvGrpSpPr>
        <p:grpSpPr bwMode="auto">
          <a:xfrm>
            <a:off x="762000" y="2127369"/>
            <a:ext cx="2362200" cy="3505200"/>
            <a:chOff x="480" y="1824"/>
            <a:chExt cx="1488" cy="2208"/>
          </a:xfrm>
        </p:grpSpPr>
        <p:pic>
          <p:nvPicPr>
            <p:cNvPr id="18" name="Picture 7" descr="corner">
              <a:extLst>
                <a:ext uri="{FF2B5EF4-FFF2-40B4-BE49-F238E27FC236}">
                  <a16:creationId xmlns:a16="http://schemas.microsoft.com/office/drawing/2014/main" id="{748CDC26-3EC2-4642-AE05-8C16A1D201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28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9" name="Text Box 10">
              <a:extLst>
                <a:ext uri="{FF2B5EF4-FFF2-40B4-BE49-F238E27FC236}">
                  <a16:creationId xmlns:a16="http://schemas.microsoft.com/office/drawing/2014/main" id="{5216F0D3-F367-D942-8855-DA0F0C5410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" y="3284"/>
              <a:ext cx="1296" cy="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sz="2400" dirty="0">
                  <a:solidFill>
                    <a:srgbClr val="003399"/>
                  </a:solidFill>
                  <a:latin typeface="Arial Unicode MS" pitchFamily="34" charset="-128"/>
                  <a:cs typeface="Times New Roman" pitchFamily="18" charset="0"/>
                </a:rPr>
                <a:t>“flat”</a:t>
              </a:r>
              <a:r>
                <a:rPr lang="en-US" sz="2400" dirty="0">
                  <a:latin typeface="Arial Unicode MS" pitchFamily="34" charset="-128"/>
                  <a:cs typeface="Times New Roman" pitchFamily="18" charset="0"/>
                </a:rPr>
                <a:t> region:</a:t>
              </a:r>
              <a:br>
                <a:rPr lang="en-US" sz="2400" dirty="0">
                  <a:latin typeface="Arial Unicode MS" pitchFamily="34" charset="-128"/>
                  <a:cs typeface="Times New Roman" pitchFamily="18" charset="0"/>
                </a:rPr>
              </a:br>
              <a:r>
                <a:rPr lang="en-US" sz="2400" dirty="0">
                  <a:latin typeface="Arial Unicode MS" pitchFamily="34" charset="-128"/>
                  <a:cs typeface="Times New Roman" pitchFamily="18" charset="0"/>
                </a:rPr>
                <a:t>no change in all directions</a:t>
              </a:r>
              <a:endParaRPr lang="ru-RU" sz="2400" dirty="0">
                <a:latin typeface="Arial Unicode MS" pitchFamily="34" charset="-128"/>
                <a:cs typeface="Times New Roman" pitchFamily="18" charset="0"/>
              </a:endParaRPr>
            </a:p>
          </p:txBody>
        </p:sp>
        <p:sp>
          <p:nvSpPr>
            <p:cNvPr id="20" name="Rectangle 13">
              <a:extLst>
                <a:ext uri="{FF2B5EF4-FFF2-40B4-BE49-F238E27FC236}">
                  <a16:creationId xmlns:a16="http://schemas.microsoft.com/office/drawing/2014/main" id="{955C3C07-5B7F-374D-ACAD-CBD907AD12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249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Line 23">
              <a:extLst>
                <a:ext uri="{FF2B5EF4-FFF2-40B4-BE49-F238E27FC236}">
                  <a16:creationId xmlns:a16="http://schemas.microsoft.com/office/drawing/2014/main" id="{23DD7FC6-F18E-7749-B232-A50DC5AF1A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76" y="292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24">
              <a:extLst>
                <a:ext uri="{FF2B5EF4-FFF2-40B4-BE49-F238E27FC236}">
                  <a16:creationId xmlns:a16="http://schemas.microsoft.com/office/drawing/2014/main" id="{CAA218F0-569E-B94E-AEAA-630085EB6B5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00" y="292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25">
              <a:extLst>
                <a:ext uri="{FF2B5EF4-FFF2-40B4-BE49-F238E27FC236}">
                  <a16:creationId xmlns:a16="http://schemas.microsoft.com/office/drawing/2014/main" id="{DC5C06B5-4D0D-2940-A30B-49CC75B3A84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200" y="2352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26">
              <a:extLst>
                <a:ext uri="{FF2B5EF4-FFF2-40B4-BE49-F238E27FC236}">
                  <a16:creationId xmlns:a16="http://schemas.microsoft.com/office/drawing/2014/main" id="{FB94E528-57A0-B346-9353-3F5DCE2F5AF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76" y="2352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1028BD59-CA84-B946-B137-9DEF79B01751}"/>
              </a:ext>
            </a:extLst>
          </p:cNvPr>
          <p:cNvSpPr txBox="1"/>
          <p:nvPr/>
        </p:nvSpPr>
        <p:spPr>
          <a:xfrm>
            <a:off x="838200" y="993457"/>
            <a:ext cx="7467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Can localize the location, or any shift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800" dirty="0"/>
              <a:t> </a:t>
            </a:r>
          </a:p>
          <a:p>
            <a:r>
              <a:rPr lang="en-US" sz="2800" dirty="0"/>
              <a:t>big intensity change.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530806F-E1C6-0645-9CB8-0DE3C781D5AB}"/>
              </a:ext>
            </a:extLst>
          </p:cNvPr>
          <p:cNvSpPr txBox="1"/>
          <p:nvPr/>
        </p:nvSpPr>
        <p:spPr>
          <a:xfrm>
            <a:off x="228600" y="6085370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Diagram credit: S.</a:t>
            </a:r>
            <a:r>
              <a:rPr kumimoji="0" lang="en-US" sz="12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lang="en-US" sz="1200" kern="0" dirty="0" err="1">
                <a:solidFill>
                  <a:sysClr val="windowText" lastClr="000000"/>
                </a:solidFill>
              </a:rPr>
              <a:t>Lazebnik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6032717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1194</TotalTime>
  <Words>2809</Words>
  <Application>Microsoft Macintosh PowerPoint</Application>
  <PresentationFormat>On-screen Show (4:3)</PresentationFormat>
  <Paragraphs>502</Paragraphs>
  <Slides>79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79</vt:i4>
      </vt:variant>
    </vt:vector>
  </HeadingPairs>
  <TitlesOfParts>
    <vt:vector size="91" baseType="lpstr">
      <vt:lpstr>Arial Unicode MS</vt:lpstr>
      <vt:lpstr>Arial</vt:lpstr>
      <vt:lpstr>AvantGarde Bk BT</vt:lpstr>
      <vt:lpstr>Calibri</vt:lpstr>
      <vt:lpstr>Calibri Light</vt:lpstr>
      <vt:lpstr>Cambria Math</vt:lpstr>
      <vt:lpstr>Symbol</vt:lpstr>
      <vt:lpstr>Times New Roman</vt:lpstr>
      <vt:lpstr>Office Theme</vt:lpstr>
      <vt:lpstr>Photo Editor Photo</vt:lpstr>
      <vt:lpstr>Equation</vt:lpstr>
      <vt:lpstr>Bitmap Image</vt:lpstr>
      <vt:lpstr>Lecture 10: Scales and Descriptors</vt:lpstr>
      <vt:lpstr>Administrative</vt:lpstr>
      <vt:lpstr>Last Time: Motivation</vt:lpstr>
      <vt:lpstr>Last Time: Finding + Matching</vt:lpstr>
      <vt:lpstr>Last Time: Edges + Corners</vt:lpstr>
      <vt:lpstr>Last Time: Edges via Image Gradients</vt:lpstr>
      <vt:lpstr>Last Time: Edges via Image Gradients</vt:lpstr>
      <vt:lpstr>Last Time: Edges via Image Gradients</vt:lpstr>
      <vt:lpstr>Last Time: Corners</vt:lpstr>
      <vt:lpstr>Last Time: Detecting Corners</vt:lpstr>
      <vt:lpstr>Last Time: Detecting Corners</vt:lpstr>
      <vt:lpstr>Harris Corner Detector</vt:lpstr>
      <vt:lpstr>Harris Corner Detector</vt:lpstr>
      <vt:lpstr>Computing R</vt:lpstr>
      <vt:lpstr>Computing R</vt:lpstr>
      <vt:lpstr>Harris Corner Detector</vt:lpstr>
      <vt:lpstr>Harris Corner Detector</vt:lpstr>
      <vt:lpstr>Harris Corner Detector</vt:lpstr>
      <vt:lpstr>Harris Corner Detector: NMS</vt:lpstr>
      <vt:lpstr>Harris Corner Detector</vt:lpstr>
      <vt:lpstr>Harris Corner Detector: Result</vt:lpstr>
      <vt:lpstr>Desirable Properties</vt:lpstr>
      <vt:lpstr>Affine Intensity Change</vt:lpstr>
      <vt:lpstr>Image Translation</vt:lpstr>
      <vt:lpstr>Image Rotation</vt:lpstr>
      <vt:lpstr>Image Scaling</vt:lpstr>
      <vt:lpstr>Today</vt:lpstr>
      <vt:lpstr>Key Idea: Scale</vt:lpstr>
      <vt:lpstr>Key Idea: Scale</vt:lpstr>
      <vt:lpstr>Solution to Scales: Try them all!</vt:lpstr>
      <vt:lpstr>Aside: This is a common trick!</vt:lpstr>
      <vt:lpstr>Aside: This is a common trick!</vt:lpstr>
      <vt:lpstr>Aside: This is a common trick!</vt:lpstr>
      <vt:lpstr>Aside: This is a common trick!</vt:lpstr>
      <vt:lpstr>Blob Detection</vt:lpstr>
      <vt:lpstr>Gaussian Derivatives (1D)</vt:lpstr>
      <vt:lpstr>Gaussian Derivatives (1D)</vt:lpstr>
      <vt:lpstr>Gaussian Derivatives (1D)</vt:lpstr>
      <vt:lpstr>Gaussian Derivatives (2D)</vt:lpstr>
      <vt:lpstr>Laplace of Gaussian (2D)</vt:lpstr>
      <vt:lpstr>Edge Detection with Laplacian</vt:lpstr>
      <vt:lpstr>Blob Detection with Laplacian</vt:lpstr>
      <vt:lpstr>Scale Selection with Laplacian</vt:lpstr>
      <vt:lpstr>Characteristic Scale</vt:lpstr>
      <vt:lpstr>Blob Detection in Scale Space</vt:lpstr>
      <vt:lpstr>Blob Detection in Scale Space</vt:lpstr>
      <vt:lpstr>Blob Detection in Scale Space</vt:lpstr>
      <vt:lpstr>Blob Detection in Scale Space</vt:lpstr>
      <vt:lpstr>Image and Scale Space</vt:lpstr>
      <vt:lpstr>Image-Space Neighbors</vt:lpstr>
      <vt:lpstr>Scale Space Neighbors</vt:lpstr>
      <vt:lpstr>Local Maxima in Scale and Image</vt:lpstr>
      <vt:lpstr>Blob Detection in Scale Space</vt:lpstr>
      <vt:lpstr>Blob Detection in Scale Space</vt:lpstr>
      <vt:lpstr>Efficient Implementation</vt:lpstr>
      <vt:lpstr>Efficient Implementation</vt:lpstr>
      <vt:lpstr>Efficient Implementation</vt:lpstr>
      <vt:lpstr>Recall Two Problems for Today:</vt:lpstr>
      <vt:lpstr>Problem 1 Solved!</vt:lpstr>
      <vt:lpstr>Second Problem: Describing Features</vt:lpstr>
      <vt:lpstr>Second Problem: Describing Features</vt:lpstr>
      <vt:lpstr>PowerPoint Presentation</vt:lpstr>
      <vt:lpstr>Handling Scale</vt:lpstr>
      <vt:lpstr>Handling Rotation</vt:lpstr>
      <vt:lpstr>Scale and Rotation</vt:lpstr>
      <vt:lpstr>Scale and Rotation</vt:lpstr>
      <vt:lpstr>Scale and Rotation</vt:lpstr>
      <vt:lpstr>Illumination, Out-of-plane rotation?</vt:lpstr>
      <vt:lpstr>SIFT Descriptors</vt:lpstr>
      <vt:lpstr>SIFT Descriptors</vt:lpstr>
      <vt:lpstr>SIFT Descriptors</vt:lpstr>
      <vt:lpstr>Properties of SIFT</vt:lpstr>
      <vt:lpstr>Feature Descriptors</vt:lpstr>
      <vt:lpstr>SIFT Features: Instance Matching</vt:lpstr>
      <vt:lpstr>SIFT Features: Instance Matching</vt:lpstr>
      <vt:lpstr>2nd Nearest Neighbor Trick</vt:lpstr>
      <vt:lpstr>2nd Nearest Neighbor Trick</vt:lpstr>
      <vt:lpstr>Recap</vt:lpstr>
      <vt:lpstr>Next Task: Find a Transform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EECS 442</dc:title>
  <dc:creator>Justin Johnson</dc:creator>
  <cp:lastModifiedBy>Justin Johnson</cp:lastModifiedBy>
  <cp:revision>46</cp:revision>
  <dcterms:created xsi:type="dcterms:W3CDTF">2020-01-09T00:27:39Z</dcterms:created>
  <dcterms:modified xsi:type="dcterms:W3CDTF">2020-02-11T05:00:15Z</dcterms:modified>
</cp:coreProperties>
</file>