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4"/>
  </p:notesMasterIdLst>
  <p:sldIdLst>
    <p:sldId id="399" r:id="rId2"/>
    <p:sldId id="438" r:id="rId3"/>
    <p:sldId id="415" r:id="rId4"/>
    <p:sldId id="439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  <p:sldId id="373" r:id="rId16"/>
    <p:sldId id="374" r:id="rId17"/>
    <p:sldId id="375" r:id="rId18"/>
    <p:sldId id="376" r:id="rId19"/>
    <p:sldId id="377" r:id="rId20"/>
    <p:sldId id="378" r:id="rId21"/>
    <p:sldId id="379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395" r:id="rId38"/>
    <p:sldId id="396" r:id="rId39"/>
    <p:sldId id="398" r:id="rId40"/>
    <p:sldId id="400" r:id="rId41"/>
    <p:sldId id="401" r:id="rId42"/>
    <p:sldId id="402" r:id="rId43"/>
    <p:sldId id="403" r:id="rId44"/>
    <p:sldId id="404" r:id="rId45"/>
    <p:sldId id="406" r:id="rId46"/>
    <p:sldId id="407" r:id="rId47"/>
    <p:sldId id="405" r:id="rId48"/>
    <p:sldId id="408" r:id="rId49"/>
    <p:sldId id="409" r:id="rId50"/>
    <p:sldId id="412" r:id="rId51"/>
    <p:sldId id="410" r:id="rId52"/>
    <p:sldId id="413" r:id="rId53"/>
    <p:sldId id="414" r:id="rId54"/>
    <p:sldId id="416" r:id="rId55"/>
    <p:sldId id="417" r:id="rId56"/>
    <p:sldId id="418" r:id="rId57"/>
    <p:sldId id="419" r:id="rId58"/>
    <p:sldId id="420" r:id="rId59"/>
    <p:sldId id="421" r:id="rId60"/>
    <p:sldId id="422" r:id="rId61"/>
    <p:sldId id="424" r:id="rId62"/>
    <p:sldId id="425" r:id="rId63"/>
    <p:sldId id="426" r:id="rId64"/>
    <p:sldId id="427" r:id="rId65"/>
    <p:sldId id="428" r:id="rId66"/>
    <p:sldId id="429" r:id="rId67"/>
    <p:sldId id="430" r:id="rId68"/>
    <p:sldId id="431" r:id="rId69"/>
    <p:sldId id="432" r:id="rId70"/>
    <p:sldId id="433" r:id="rId71"/>
    <p:sldId id="434" r:id="rId72"/>
    <p:sldId id="437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4CA53-B8E6-0449-8950-1889572A1E38}" type="datetimeFigureOut">
              <a:rPr lang="en-US" smtClean="0"/>
              <a:t>1/29/20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ADA93E-6958-324F-813E-19A365E81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137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B02E3C0-59E9-9F4D-B969-10E38A6FC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329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025C015-926E-3145-B082-09478829E9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68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1501D0B-49F0-B447-AA5C-62D16AC786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800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B447D9-C6D6-BA4A-AEE6-7715EF534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0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0B21F6-3712-FC4E-869D-F87CFAFF5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6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4398C-AA4F-4247-876C-A04EEDDC3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502179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90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DE9493-5A81-124C-8AEC-89127A6E87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9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3F9CC7-C4AA-3643-BFB8-2E08EA8709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420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9D047A3-590B-6D46-8863-85CDBCAC9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444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AD1BB-E2BB-D044-B5BF-C47832209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6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C0167-0599-744F-972B-575CA15BBA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97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82880"/>
            <a:ext cx="7886700" cy="82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143000"/>
            <a:ext cx="7891272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644EE4-00F5-214B-B966-78F8F752E0F3}"/>
              </a:ext>
            </a:extLst>
          </p:cNvPr>
          <p:cNvSpPr/>
          <p:nvPr userDrawn="1"/>
        </p:nvSpPr>
        <p:spPr>
          <a:xfrm>
            <a:off x="0" y="6491246"/>
            <a:ext cx="9144000" cy="365760"/>
          </a:xfrm>
          <a:prstGeom prst="rect">
            <a:avLst/>
          </a:prstGeom>
          <a:solidFill>
            <a:srgbClr val="00274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D6B2D-D6F1-9343-9E59-3B2E242F6530}"/>
              </a:ext>
            </a:extLst>
          </p:cNvPr>
          <p:cNvSpPr txBox="1"/>
          <p:nvPr userDrawn="1"/>
        </p:nvSpPr>
        <p:spPr>
          <a:xfrm>
            <a:off x="9144" y="6491246"/>
            <a:ext cx="1828800" cy="3657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Justin Johnson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F0F4CE-082B-3E49-88A0-1D11D8968BC0}"/>
              </a:ext>
            </a:extLst>
          </p:cNvPr>
          <p:cNvSpPr txBox="1"/>
          <p:nvPr userDrawn="1"/>
        </p:nvSpPr>
        <p:spPr>
          <a:xfrm>
            <a:off x="7306056" y="6505843"/>
            <a:ext cx="182880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January 30, 2020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627E1BC-749C-F74E-B011-FCB2E7183D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86401" y="6492240"/>
            <a:ext cx="8001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rgbClr val="FFCB05"/>
                </a:solidFill>
              </a:defRPr>
            </a:lvl1pPr>
          </a:lstStyle>
          <a:p>
            <a:r>
              <a:rPr lang="en-US" dirty="0"/>
              <a:t>  </a:t>
            </a:r>
            <a:fld id="{AC1089D3-84F4-7045-A571-C61BEF9B13B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9DA51D-2761-9544-A759-09055DD68FFD}"/>
              </a:ext>
            </a:extLst>
          </p:cNvPr>
          <p:cNvSpPr txBox="1"/>
          <p:nvPr userDrawn="1"/>
        </p:nvSpPr>
        <p:spPr>
          <a:xfrm>
            <a:off x="3016526" y="6506028"/>
            <a:ext cx="273697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FCB05"/>
                </a:solidFill>
              </a:rPr>
              <a:t>EECS 442 WI 2020: Lecture 7 - </a:t>
            </a:r>
          </a:p>
        </p:txBody>
      </p:sp>
    </p:spTree>
    <p:extLst>
      <p:ext uri="{BB962C8B-B14F-4D97-AF65-F5344CB8AC3E}">
        <p14:creationId xmlns:p14="http://schemas.microsoft.com/office/powerpoint/2010/main" val="181743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2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3" Type="http://schemas.openxmlformats.org/officeDocument/2006/relationships/image" Target="../media/image134.png"/><Relationship Id="rId7" Type="http://schemas.openxmlformats.org/officeDocument/2006/relationships/image" Target="../media/image1260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0.png"/><Relationship Id="rId11" Type="http://schemas.openxmlformats.org/officeDocument/2006/relationships/image" Target="../media/image138.png"/><Relationship Id="rId5" Type="http://schemas.openxmlformats.org/officeDocument/2006/relationships/image" Target="../media/image136.png"/><Relationship Id="rId10" Type="http://schemas.openxmlformats.org/officeDocument/2006/relationships/image" Target="../media/image137.png"/><Relationship Id="rId4" Type="http://schemas.openxmlformats.org/officeDocument/2006/relationships/image" Target="../media/image135.png"/><Relationship Id="rId9" Type="http://schemas.openxmlformats.org/officeDocument/2006/relationships/image" Target="../media/image128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1.png"/><Relationship Id="rId4" Type="http://schemas.openxmlformats.org/officeDocument/2006/relationships/image" Target="../media/image1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engin.umich.edu/event/numpy-a-look-at-the-past-present-and-future-of-array-computat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0.png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55320-D522-B24F-BFD9-0EEA996C0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806176"/>
            <a:ext cx="7772400" cy="2674384"/>
          </a:xfrm>
        </p:spPr>
        <p:txBody>
          <a:bodyPr>
            <a:normAutofit/>
          </a:bodyPr>
          <a:lstStyle/>
          <a:p>
            <a:r>
              <a:rPr lang="en-US" dirty="0"/>
              <a:t>Lecture 7:</a:t>
            </a:r>
            <a:br>
              <a:rPr lang="en-US" dirty="0"/>
            </a:br>
            <a:r>
              <a:rPr lang="en-US" dirty="0"/>
              <a:t>More Math +</a:t>
            </a:r>
            <a:br>
              <a:rPr lang="en-US" dirty="0"/>
            </a:br>
            <a:r>
              <a:rPr lang="en-US" dirty="0"/>
              <a:t>Image Filtering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80089-F125-9443-8EB6-1CB53FB4C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130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C4CD7-1720-C445-94E6-004390B37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5E2EE0-9852-B546-A701-2C3CA7D56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8" cy="5399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4302BC-C8B2-184B-ADC8-18045D73C672}"/>
              </a:ext>
            </a:extLst>
          </p:cNvPr>
          <p:cNvSpPr txBox="1"/>
          <p:nvPr/>
        </p:nvSpPr>
        <p:spPr>
          <a:xfrm>
            <a:off x="287616" y="5482778"/>
            <a:ext cx="896305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Red box – unit square, Blue box – after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. </a:t>
            </a:r>
          </a:p>
          <a:p>
            <a:pPr algn="ctr"/>
            <a:r>
              <a:rPr lang="en-US" sz="2800" b="1" dirty="0"/>
              <a:t>What are the yellow lines and why?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C0CEC75-3779-674E-8CB7-3496B71B2C84}"/>
              </a:ext>
            </a:extLst>
          </p:cNvPr>
          <p:cNvGrpSpPr/>
          <p:nvPr/>
        </p:nvGrpSpPr>
        <p:grpSpPr>
          <a:xfrm>
            <a:off x="112162" y="1848012"/>
            <a:ext cx="1940596" cy="1334020"/>
            <a:chOff x="112162" y="1378229"/>
            <a:chExt cx="1940596" cy="1334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905B92A-8BBC-3344-95AA-B2EE28BAB378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0CF41C1-DCA0-744F-963F-2C9BB1F2AB60}"/>
                    </a:ext>
                  </a:extLst>
                </p:cNvPr>
                <p:cNvSpPr txBox="1"/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.8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1.25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85041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570A4-9B21-0A47-9410-2CED361E2E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748753-18AC-0D4E-84BF-237E3C6C3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9" cy="5399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81F1CD-8C48-C640-B3A5-D8D305D9F606}"/>
              </a:ext>
            </a:extLst>
          </p:cNvPr>
          <p:cNvSpPr txBox="1"/>
          <p:nvPr/>
        </p:nvSpPr>
        <p:spPr>
          <a:xfrm>
            <a:off x="287616" y="5482778"/>
            <a:ext cx="896305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Red box – unit square, Blue box – after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. </a:t>
            </a:r>
          </a:p>
          <a:p>
            <a:pPr algn="ctr"/>
            <a:r>
              <a:rPr lang="en-US" sz="2800" b="1" dirty="0"/>
              <a:t>Can we draw any yellow lines?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40BEB7-498E-F94F-A357-384F0DB0ED78}"/>
              </a:ext>
            </a:extLst>
          </p:cNvPr>
          <p:cNvGrpSpPr/>
          <p:nvPr/>
        </p:nvGrpSpPr>
        <p:grpSpPr>
          <a:xfrm>
            <a:off x="112162" y="1848012"/>
            <a:ext cx="1886991" cy="1150636"/>
            <a:chOff x="112162" y="1378229"/>
            <a:chExt cx="1886991" cy="1150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4D2F8E7-0263-4D4D-B687-075CAC137547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62A019-B4F5-4E07-8E8C-E01359C91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AEECE7C-D49A-914E-855B-85369BE353BB}"/>
                    </a:ext>
                  </a:extLst>
                </p:cNvPr>
                <p:cNvSpPr txBox="1"/>
                <p:nvPr/>
              </p:nvSpPr>
              <p:spPr>
                <a:xfrm>
                  <a:off x="112162" y="1993782"/>
                  <a:ext cx="1886991" cy="5350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57B036E-9296-4158-A539-82F94A693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2"/>
                  <a:ext cx="1886991" cy="5350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3814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A515-5488-314F-8853-7472D302B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182880"/>
            <a:ext cx="8366263" cy="822960"/>
          </a:xfrm>
        </p:spPr>
        <p:txBody>
          <a:bodyPr>
            <a:normAutofit/>
          </a:bodyPr>
          <a:lstStyle/>
          <a:p>
            <a:r>
              <a:rPr lang="en-US" dirty="0"/>
              <a:t>Eigenvectors of Symmetric Matrices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75579-BD8A-3242-9F28-C3EDD93E0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A787747-E187-E24B-8658-71C431B861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517513"/>
                <a:ext cx="7886700" cy="43513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Always n mutually orthogonal eigenvectors with n (not necessarily) distinct eigenvalues</a:t>
                </a:r>
              </a:p>
              <a:p>
                <a:r>
                  <a:rPr lang="en-US" dirty="0"/>
                  <a:t>For symmetric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, the eigenvector with the largest eigenvalue maximizes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𝑨𝒙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(smallest/min)</a:t>
                </a:r>
                <a:endParaRPr lang="en-US" b="1" dirty="0"/>
              </a:p>
              <a:p>
                <a:r>
                  <a:rPr lang="en-US" dirty="0"/>
                  <a:t>So for unit vectors (where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), that eigenvector 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  <a:p>
                <a:r>
                  <a:rPr lang="en-US" dirty="0"/>
                  <a:t>A surprisingly large number of optimization problems rely on (max/min)</a:t>
                </a:r>
                <a:r>
                  <a:rPr lang="en-US" dirty="0" err="1"/>
                  <a:t>imizing</a:t>
                </a:r>
                <a:r>
                  <a:rPr lang="en-US" dirty="0"/>
                  <a:t> this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AA787747-E187-E24B-8658-71C431B86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17513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447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81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4C87-5A72-0541-BC1E-5FC21945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17043-730B-DE4C-876A-4138F5636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D2DC20-085E-E84C-97CD-CE224ED347F2}"/>
              </a:ext>
            </a:extLst>
          </p:cNvPr>
          <p:cNvSpPr/>
          <p:nvPr/>
        </p:nvSpPr>
        <p:spPr>
          <a:xfrm>
            <a:off x="1918239" y="2272552"/>
            <a:ext cx="1600200" cy="1600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C69424-8444-3847-B769-FA572D4D939F}"/>
              </a:ext>
            </a:extLst>
          </p:cNvPr>
          <p:cNvGrpSpPr/>
          <p:nvPr/>
        </p:nvGrpSpPr>
        <p:grpSpPr>
          <a:xfrm>
            <a:off x="347470" y="2272552"/>
            <a:ext cx="1447250" cy="1600200"/>
            <a:chOff x="347470" y="3297045"/>
            <a:chExt cx="1447250" cy="1600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5F2E74-2F60-E443-B889-FE6BEB15D396}"/>
                </a:ext>
              </a:extLst>
            </p:cNvPr>
            <p:cNvSpPr/>
            <p:nvPr/>
          </p:nvSpPr>
          <p:spPr>
            <a:xfrm>
              <a:off x="347470" y="3297045"/>
              <a:ext cx="914400" cy="16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8940C5-47B9-3A4E-B72B-A43ACDDF13E8}"/>
                </a:ext>
              </a:extLst>
            </p:cNvPr>
            <p:cNvSpPr txBox="1"/>
            <p:nvPr/>
          </p:nvSpPr>
          <p:spPr>
            <a:xfrm>
              <a:off x="1291380" y="3681646"/>
              <a:ext cx="503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=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61660B-090C-504B-A66F-D33B51549493}"/>
              </a:ext>
            </a:extLst>
          </p:cNvPr>
          <p:cNvSpPr txBox="1"/>
          <p:nvPr/>
        </p:nvSpPr>
        <p:spPr>
          <a:xfrm>
            <a:off x="1653406" y="4008901"/>
            <a:ext cx="212986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4E5E22E-3ADA-4B4F-99B8-6BCF5A8373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097329"/>
                <a:ext cx="7886700" cy="643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Can </a:t>
                </a:r>
                <a:r>
                  <a:rPr lang="en-US" b="1" dirty="0"/>
                  <a:t>always</a:t>
                </a:r>
                <a:r>
                  <a:rPr lang="en-US" dirty="0"/>
                  <a:t> write a </a:t>
                </a:r>
                <a:r>
                  <a:rPr lang="en-US" dirty="0" err="1"/>
                  <a:t>mxn</a:t>
                </a:r>
                <a:r>
                  <a:rPr lang="en-US" dirty="0"/>
                  <a:t> matrix </a:t>
                </a:r>
                <a:r>
                  <a:rPr lang="en-US" b="1" dirty="0"/>
                  <a:t>A</a:t>
                </a:r>
                <a:r>
                  <a:rPr lang="en-US" dirty="0"/>
                  <a:t> as: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4E5E22E-3ADA-4B4F-99B8-6BCF5A837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97329"/>
                <a:ext cx="7886700" cy="643387"/>
              </a:xfrm>
              <a:prstGeom prst="rect">
                <a:avLst/>
              </a:prstGeom>
              <a:blipFill>
                <a:blip r:embed="rId2"/>
                <a:stretch>
                  <a:fillRect l="-1608" t="-11538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F981398-9BBF-A14E-8C3F-CEA8397BC08C}"/>
              </a:ext>
            </a:extLst>
          </p:cNvPr>
          <p:cNvSpPr txBox="1"/>
          <p:nvPr/>
        </p:nvSpPr>
        <p:spPr>
          <a:xfrm>
            <a:off x="1401060" y="4664075"/>
            <a:ext cx="2634557" cy="1016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Eigenvectors 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AA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T</a:t>
            </a:r>
          </a:p>
          <a:p>
            <a:pPr algn="ctr"/>
            <a:endParaRPr lang="en-US" sz="2800" b="1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A4FE33-1950-3646-BE58-4EEA422F9438}"/>
              </a:ext>
            </a:extLst>
          </p:cNvPr>
          <p:cNvGrpSpPr/>
          <p:nvPr/>
        </p:nvGrpSpPr>
        <p:grpSpPr>
          <a:xfrm>
            <a:off x="3783272" y="2272552"/>
            <a:ext cx="2177320" cy="3763122"/>
            <a:chOff x="3783272" y="2729752"/>
            <a:chExt cx="2177320" cy="37631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411D91-3B87-824B-A7D8-715FD8D672DD}"/>
                </a:ext>
              </a:extLst>
            </p:cNvPr>
            <p:cNvSpPr/>
            <p:nvPr/>
          </p:nvSpPr>
          <p:spPr>
            <a:xfrm>
              <a:off x="4378517" y="2729752"/>
              <a:ext cx="914400" cy="1600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∑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D70576-4B80-1B4D-BC9A-B3613F4626D6}"/>
                </a:ext>
              </a:extLst>
            </p:cNvPr>
            <p:cNvSpPr txBox="1"/>
            <p:nvPr/>
          </p:nvSpPr>
          <p:spPr>
            <a:xfrm>
              <a:off x="4035617" y="4422155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Scale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0E1029-92F9-A146-A026-30EDD0600F88}"/>
                </a:ext>
              </a:extLst>
            </p:cNvPr>
            <p:cNvSpPr txBox="1"/>
            <p:nvPr/>
          </p:nvSpPr>
          <p:spPr>
            <a:xfrm>
              <a:off x="3783272" y="5121275"/>
              <a:ext cx="2177320" cy="1371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Sqrt of Eigenvalues of 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sz="2800" b="1" baseline="30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endParaRPr lang="en-US" sz="2800" b="1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67E2C23-DF1E-204C-B072-023FDB24C513}"/>
              </a:ext>
            </a:extLst>
          </p:cNvPr>
          <p:cNvGrpSpPr/>
          <p:nvPr/>
        </p:nvGrpSpPr>
        <p:grpSpPr>
          <a:xfrm>
            <a:off x="6091269" y="2272552"/>
            <a:ext cx="2057400" cy="3600450"/>
            <a:chOff x="6091269" y="2514598"/>
            <a:chExt cx="2057400" cy="360045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8133EAF-F733-C24C-A0FA-096B57313021}"/>
                </a:ext>
              </a:extLst>
            </p:cNvPr>
            <p:cNvSpPr/>
            <p:nvPr/>
          </p:nvSpPr>
          <p:spPr>
            <a:xfrm>
              <a:off x="6091269" y="2514598"/>
              <a:ext cx="2057400" cy="360045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AEE6488-B936-5649-9DF5-0264466A53DC}"/>
                </a:ext>
              </a:extLst>
            </p:cNvPr>
            <p:cNvSpPr/>
            <p:nvPr/>
          </p:nvSpPr>
          <p:spPr>
            <a:xfrm>
              <a:off x="6091269" y="2514598"/>
              <a:ext cx="685800" cy="685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28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800" baseline="-25000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3F4FCE-EA3A-1548-9264-C6F07D677B4A}"/>
                </a:ext>
              </a:extLst>
            </p:cNvPr>
            <p:cNvSpPr/>
            <p:nvPr/>
          </p:nvSpPr>
          <p:spPr>
            <a:xfrm>
              <a:off x="6777069" y="3199645"/>
              <a:ext cx="685800" cy="685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28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800" baseline="-25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3099B6-5CCD-9245-8102-4B0757B1DB01}"/>
                </a:ext>
              </a:extLst>
            </p:cNvPr>
            <p:cNvSpPr/>
            <p:nvPr/>
          </p:nvSpPr>
          <p:spPr>
            <a:xfrm>
              <a:off x="7462869" y="3884692"/>
              <a:ext cx="685800" cy="685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28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en-US" sz="2800" baseline="-25000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2E282F4-78F6-4340-A074-6D8C3D01176B}"/>
                </a:ext>
              </a:extLst>
            </p:cNvPr>
            <p:cNvSpPr txBox="1"/>
            <p:nvPr/>
          </p:nvSpPr>
          <p:spPr>
            <a:xfrm>
              <a:off x="6282131" y="4165398"/>
              <a:ext cx="9530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/>
                <a:t>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FBAECB-888F-2D4D-8EE4-8BF565EECFDA}"/>
                </a:ext>
              </a:extLst>
            </p:cNvPr>
            <p:cNvSpPr txBox="1"/>
            <p:nvPr/>
          </p:nvSpPr>
          <p:spPr>
            <a:xfrm>
              <a:off x="7462869" y="252650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379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04C87-5A72-0541-BC1E-5FC21945A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E17043-730B-DE4C-876A-4138F5636A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D2DC20-085E-E84C-97CD-CE224ED347F2}"/>
              </a:ext>
            </a:extLst>
          </p:cNvPr>
          <p:cNvSpPr/>
          <p:nvPr/>
        </p:nvSpPr>
        <p:spPr>
          <a:xfrm>
            <a:off x="1918239" y="2272552"/>
            <a:ext cx="1600200" cy="1600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C69424-8444-3847-B769-FA572D4D939F}"/>
              </a:ext>
            </a:extLst>
          </p:cNvPr>
          <p:cNvGrpSpPr/>
          <p:nvPr/>
        </p:nvGrpSpPr>
        <p:grpSpPr>
          <a:xfrm>
            <a:off x="347470" y="2272552"/>
            <a:ext cx="1447250" cy="1600200"/>
            <a:chOff x="347470" y="3297045"/>
            <a:chExt cx="1447250" cy="1600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5F2E74-2F60-E443-B889-FE6BEB15D396}"/>
                </a:ext>
              </a:extLst>
            </p:cNvPr>
            <p:cNvSpPr/>
            <p:nvPr/>
          </p:nvSpPr>
          <p:spPr>
            <a:xfrm>
              <a:off x="347470" y="3297045"/>
              <a:ext cx="914400" cy="16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8940C5-47B9-3A4E-B72B-A43ACDDF13E8}"/>
                </a:ext>
              </a:extLst>
            </p:cNvPr>
            <p:cNvSpPr txBox="1"/>
            <p:nvPr/>
          </p:nvSpPr>
          <p:spPr>
            <a:xfrm>
              <a:off x="1291380" y="3681646"/>
              <a:ext cx="503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=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661660B-090C-504B-A66F-D33B51549493}"/>
              </a:ext>
            </a:extLst>
          </p:cNvPr>
          <p:cNvSpPr txBox="1"/>
          <p:nvPr/>
        </p:nvSpPr>
        <p:spPr>
          <a:xfrm>
            <a:off x="1653406" y="4008901"/>
            <a:ext cx="212986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4E5E22E-3ADA-4B4F-99B8-6BCF5A83737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097329"/>
                <a:ext cx="7886700" cy="643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Can </a:t>
                </a:r>
                <a:r>
                  <a:rPr lang="en-US" b="1" dirty="0"/>
                  <a:t>always</a:t>
                </a:r>
                <a:r>
                  <a:rPr lang="en-US" dirty="0"/>
                  <a:t> write a </a:t>
                </a:r>
                <a:r>
                  <a:rPr lang="en-US" dirty="0" err="1"/>
                  <a:t>mxn</a:t>
                </a:r>
                <a:r>
                  <a:rPr lang="en-US" dirty="0"/>
                  <a:t> matrix </a:t>
                </a:r>
                <a:r>
                  <a:rPr lang="en-US" b="1" dirty="0"/>
                  <a:t>A</a:t>
                </a:r>
                <a:r>
                  <a:rPr lang="en-US" dirty="0"/>
                  <a:t> as: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64E5E22E-3ADA-4B4F-99B8-6BCF5A837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97329"/>
                <a:ext cx="7886700" cy="643387"/>
              </a:xfrm>
              <a:prstGeom prst="rect">
                <a:avLst/>
              </a:prstGeom>
              <a:blipFill>
                <a:blip r:embed="rId2"/>
                <a:stretch>
                  <a:fillRect l="-1608" t="-11538" b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CF981398-9BBF-A14E-8C3F-CEA8397BC08C}"/>
              </a:ext>
            </a:extLst>
          </p:cNvPr>
          <p:cNvSpPr txBox="1"/>
          <p:nvPr/>
        </p:nvSpPr>
        <p:spPr>
          <a:xfrm>
            <a:off x="1401060" y="4664075"/>
            <a:ext cx="2634557" cy="1016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Eigenvectors 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AA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T</a:t>
            </a:r>
          </a:p>
          <a:p>
            <a:pPr algn="ctr"/>
            <a:endParaRPr lang="en-US" sz="2800" b="1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2A4FE33-1950-3646-BE58-4EEA422F9438}"/>
              </a:ext>
            </a:extLst>
          </p:cNvPr>
          <p:cNvGrpSpPr/>
          <p:nvPr/>
        </p:nvGrpSpPr>
        <p:grpSpPr>
          <a:xfrm>
            <a:off x="3783272" y="2272552"/>
            <a:ext cx="2177320" cy="3763122"/>
            <a:chOff x="3783272" y="2729752"/>
            <a:chExt cx="2177320" cy="37631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1411D91-3B87-824B-A7D8-715FD8D672DD}"/>
                </a:ext>
              </a:extLst>
            </p:cNvPr>
            <p:cNvSpPr/>
            <p:nvPr/>
          </p:nvSpPr>
          <p:spPr>
            <a:xfrm>
              <a:off x="4378517" y="2729752"/>
              <a:ext cx="914400" cy="1600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∑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D70576-4B80-1B4D-BC9A-B3613F4626D6}"/>
                </a:ext>
              </a:extLst>
            </p:cNvPr>
            <p:cNvSpPr txBox="1"/>
            <p:nvPr/>
          </p:nvSpPr>
          <p:spPr>
            <a:xfrm>
              <a:off x="4035617" y="4422155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Scale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20E1029-92F9-A146-A026-30EDD0600F88}"/>
                </a:ext>
              </a:extLst>
            </p:cNvPr>
            <p:cNvSpPr txBox="1"/>
            <p:nvPr/>
          </p:nvSpPr>
          <p:spPr>
            <a:xfrm>
              <a:off x="3783272" y="5121275"/>
              <a:ext cx="2177320" cy="1371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Sqrt of Eigenvalues of 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sz="2800" b="1" baseline="30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endParaRPr lang="en-US" sz="2800" b="1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CE1B5F-BA09-5C4D-9CD6-637067AB17CD}"/>
              </a:ext>
            </a:extLst>
          </p:cNvPr>
          <p:cNvGrpSpPr/>
          <p:nvPr/>
        </p:nvGrpSpPr>
        <p:grpSpPr>
          <a:xfrm>
            <a:off x="6495895" y="2272552"/>
            <a:ext cx="1600200" cy="1477379"/>
            <a:chOff x="6454044" y="2514600"/>
            <a:chExt cx="1600200" cy="147737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6FACBCA-8C5C-F147-BBE2-13EA9FD78ABD}"/>
                </a:ext>
              </a:extLst>
            </p:cNvPr>
            <p:cNvSpPr/>
            <p:nvPr/>
          </p:nvSpPr>
          <p:spPr>
            <a:xfrm>
              <a:off x="6796944" y="2514600"/>
              <a:ext cx="914400" cy="914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  <a:r>
                <a:rPr lang="en-US" sz="3200" baseline="30000" dirty="0"/>
                <a:t>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784C69A-D0BD-DA41-A3AF-815AE902F0E6}"/>
                </a:ext>
              </a:extLst>
            </p:cNvPr>
            <p:cNvSpPr txBox="1"/>
            <p:nvPr/>
          </p:nvSpPr>
          <p:spPr>
            <a:xfrm>
              <a:off x="6454044" y="3468759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</a:rPr>
                <a:t>Rotation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4021F8D-F34B-B34A-9DDB-D402E5F3DFE7}"/>
              </a:ext>
            </a:extLst>
          </p:cNvPr>
          <p:cNvSpPr txBox="1"/>
          <p:nvPr/>
        </p:nvSpPr>
        <p:spPr>
          <a:xfrm>
            <a:off x="6098469" y="4664075"/>
            <a:ext cx="2395052" cy="1016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Eigenvectors </a:t>
            </a: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endParaRPr lang="en-US" sz="2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3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C78C3-F309-6A44-B0F9-C2F00F028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7170E2-3FCF-4647-BC56-7A6673F24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F0C1AD9-1916-4E4B-A443-EB4D51E64A50}"/>
              </a:ext>
            </a:extLst>
          </p:cNvPr>
          <p:cNvSpPr txBox="1">
            <a:spLocks/>
          </p:cNvSpPr>
          <p:nvPr/>
        </p:nvSpPr>
        <p:spPr>
          <a:xfrm>
            <a:off x="628650" y="132867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/>
              <a:t>Every</a:t>
            </a:r>
            <a:r>
              <a:rPr lang="en-US"/>
              <a:t> matrix is a rotation, scaling, and rotation</a:t>
            </a:r>
          </a:p>
          <a:p>
            <a:r>
              <a:rPr lang="en-US"/>
              <a:t>Number of non-zero singular values = rank / number of linearly independent vectors</a:t>
            </a:r>
          </a:p>
          <a:p>
            <a:r>
              <a:rPr lang="en-US"/>
              <a:t>“Closest” matrix to </a:t>
            </a:r>
            <a:r>
              <a:rPr lang="en-US" b="1"/>
              <a:t>A</a:t>
            </a:r>
            <a:r>
              <a:rPr lang="en-US"/>
              <a:t> with a lower rank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EE12BF-4C93-694B-9A46-BA46A43DF928}"/>
              </a:ext>
            </a:extLst>
          </p:cNvPr>
          <p:cNvGrpSpPr/>
          <p:nvPr/>
        </p:nvGrpSpPr>
        <p:grpSpPr>
          <a:xfrm>
            <a:off x="494426" y="3382093"/>
            <a:ext cx="8060923" cy="2432856"/>
            <a:chOff x="336765" y="4290104"/>
            <a:chExt cx="5302035" cy="1600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D0CE489-838B-4F4C-B56B-A46BC5C54316}"/>
                </a:ext>
              </a:extLst>
            </p:cNvPr>
            <p:cNvSpPr/>
            <p:nvPr/>
          </p:nvSpPr>
          <p:spPr>
            <a:xfrm>
              <a:off x="1867905" y="4290104"/>
              <a:ext cx="1600200" cy="160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U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E069B93-E4FF-5F4E-B9EF-6A952BAC58B0}"/>
                </a:ext>
              </a:extLst>
            </p:cNvPr>
            <p:cNvGrpSpPr/>
            <p:nvPr/>
          </p:nvGrpSpPr>
          <p:grpSpPr>
            <a:xfrm>
              <a:off x="336765" y="4290104"/>
              <a:ext cx="1447250" cy="1600200"/>
              <a:chOff x="347470" y="3297045"/>
              <a:chExt cx="1447250" cy="16002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829AE69-E840-864F-8B6A-997AEB29873C}"/>
                  </a:ext>
                </a:extLst>
              </p:cNvPr>
              <p:cNvSpPr/>
              <p:nvPr/>
            </p:nvSpPr>
            <p:spPr>
              <a:xfrm>
                <a:off x="347470" y="3297045"/>
                <a:ext cx="914400" cy="1600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A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7F9334D-0EC4-F743-AEFD-DFBDB60926ED}"/>
                  </a:ext>
                </a:extLst>
              </p:cNvPr>
              <p:cNvSpPr txBox="1"/>
              <p:nvPr/>
            </p:nvSpPr>
            <p:spPr>
              <a:xfrm>
                <a:off x="1291380" y="3681646"/>
                <a:ext cx="503340" cy="60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=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6FAB2FD-56E6-9744-A588-E012F4BA2839}"/>
                </a:ext>
              </a:extLst>
            </p:cNvPr>
            <p:cNvGrpSpPr/>
            <p:nvPr/>
          </p:nvGrpSpPr>
          <p:grpSpPr>
            <a:xfrm>
              <a:off x="3657600" y="4290104"/>
              <a:ext cx="914400" cy="1600200"/>
              <a:chOff x="6091269" y="2514598"/>
              <a:chExt cx="2057400" cy="360045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DBE4C13-FB13-E340-8D3F-8E2E657BCE17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2057400" cy="360045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F2562F0-9D60-F742-AA2B-98E168224168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200" baseline="-250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7D1BC57-DF0F-6C44-96F8-4F5D6E2B71D3}"/>
                  </a:ext>
                </a:extLst>
              </p:cNvPr>
              <p:cNvSpPr/>
              <p:nvPr/>
            </p:nvSpPr>
            <p:spPr>
              <a:xfrm>
                <a:off x="6777069" y="3199645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200" baseline="-25000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2D457DB-0321-7E45-B068-6AD71D7D6822}"/>
                  </a:ext>
                </a:extLst>
              </p:cNvPr>
              <p:cNvSpPr/>
              <p:nvPr/>
            </p:nvSpPr>
            <p:spPr>
              <a:xfrm>
                <a:off x="7462869" y="3884692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2200" baseline="-250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61D2127-C949-624F-A3B3-E69DFF23C9C9}"/>
                  </a:ext>
                </a:extLst>
              </p:cNvPr>
              <p:cNvSpPr txBox="1"/>
              <p:nvPr/>
            </p:nvSpPr>
            <p:spPr>
              <a:xfrm>
                <a:off x="6282131" y="4165398"/>
                <a:ext cx="953012" cy="120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0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B270777-9EAD-3542-AA71-D3F5061247C8}"/>
                  </a:ext>
                </a:extLst>
              </p:cNvPr>
              <p:cNvSpPr txBox="1"/>
              <p:nvPr/>
            </p:nvSpPr>
            <p:spPr>
              <a:xfrm>
                <a:off x="7462869" y="2526506"/>
                <a:ext cx="685800" cy="65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/>
                  <a:t>0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6246D5B-9CE8-9D47-AC73-2EA44995E82F}"/>
                </a:ext>
              </a:extLst>
            </p:cNvPr>
            <p:cNvSpPr/>
            <p:nvPr/>
          </p:nvSpPr>
          <p:spPr>
            <a:xfrm>
              <a:off x="4724400" y="4290104"/>
              <a:ext cx="914400" cy="914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  <a:r>
                <a:rPr lang="en-US" sz="3200" baseline="30000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43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0A509-C494-5D43-B1F1-553702147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7D053-A018-4E4F-8363-C4CA3D916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BFF2934-5459-104A-BA03-3CAA6939B3AB}"/>
              </a:ext>
            </a:extLst>
          </p:cNvPr>
          <p:cNvSpPr txBox="1">
            <a:spLocks/>
          </p:cNvSpPr>
          <p:nvPr/>
        </p:nvSpPr>
        <p:spPr>
          <a:xfrm>
            <a:off x="628650" y="132867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/>
              <a:t>Every</a:t>
            </a:r>
            <a:r>
              <a:rPr lang="en-US"/>
              <a:t> matrix is a rotation, scaling, and rotation</a:t>
            </a:r>
          </a:p>
          <a:p>
            <a:r>
              <a:rPr lang="en-US"/>
              <a:t>Number of non-zero singular values = rank / number of linearly independent vectors</a:t>
            </a:r>
          </a:p>
          <a:p>
            <a:r>
              <a:rPr lang="en-US"/>
              <a:t>“Closest” matrix to </a:t>
            </a:r>
            <a:r>
              <a:rPr lang="en-US" b="1"/>
              <a:t>A</a:t>
            </a:r>
            <a:r>
              <a:rPr lang="en-US"/>
              <a:t> with a lower rank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88971F4-6936-B640-B49F-622D49DA4224}"/>
              </a:ext>
            </a:extLst>
          </p:cNvPr>
          <p:cNvGrpSpPr/>
          <p:nvPr/>
        </p:nvGrpSpPr>
        <p:grpSpPr>
          <a:xfrm>
            <a:off x="494426" y="3382093"/>
            <a:ext cx="8060923" cy="2432856"/>
            <a:chOff x="336765" y="4290104"/>
            <a:chExt cx="5302035" cy="16002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72B566E-7AAD-524B-AED0-25A7DB6CB6AF}"/>
                </a:ext>
              </a:extLst>
            </p:cNvPr>
            <p:cNvSpPr/>
            <p:nvPr/>
          </p:nvSpPr>
          <p:spPr>
            <a:xfrm>
              <a:off x="1867905" y="4290104"/>
              <a:ext cx="1600200" cy="160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U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2AFD996-6F2E-414B-97E6-FE3E96A22C82}"/>
                </a:ext>
              </a:extLst>
            </p:cNvPr>
            <p:cNvGrpSpPr/>
            <p:nvPr/>
          </p:nvGrpSpPr>
          <p:grpSpPr>
            <a:xfrm>
              <a:off x="336765" y="4290104"/>
              <a:ext cx="1447250" cy="1600200"/>
              <a:chOff x="347470" y="3297045"/>
              <a:chExt cx="1447250" cy="16002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14ED334-EA72-504F-82EF-5C9D24AEC544}"/>
                  </a:ext>
                </a:extLst>
              </p:cNvPr>
              <p:cNvSpPr/>
              <p:nvPr/>
            </p:nvSpPr>
            <p:spPr>
              <a:xfrm>
                <a:off x="347470" y="3297045"/>
                <a:ext cx="914400" cy="1600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Â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F830604-2EFA-3440-BB7B-18868C5556A5}"/>
                  </a:ext>
                </a:extLst>
              </p:cNvPr>
              <p:cNvSpPr txBox="1"/>
              <p:nvPr/>
            </p:nvSpPr>
            <p:spPr>
              <a:xfrm>
                <a:off x="1291380" y="3681646"/>
                <a:ext cx="503340" cy="60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=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A5AFF2C-BD22-1148-8A8E-D06F6385FEEA}"/>
                </a:ext>
              </a:extLst>
            </p:cNvPr>
            <p:cNvGrpSpPr/>
            <p:nvPr/>
          </p:nvGrpSpPr>
          <p:grpSpPr>
            <a:xfrm>
              <a:off x="3657600" y="4290104"/>
              <a:ext cx="914400" cy="1600200"/>
              <a:chOff x="6091269" y="2514598"/>
              <a:chExt cx="2057400" cy="3600450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EB6CBE-008D-D448-ACB2-D2BFE0D13F3A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2057400" cy="360045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B4C016E8-722E-6E4B-9ED0-4A335BBC7E95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200" baseline="-250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ED6799D-590B-5742-85C5-32B5249D25AA}"/>
                  </a:ext>
                </a:extLst>
              </p:cNvPr>
              <p:cNvSpPr/>
              <p:nvPr/>
            </p:nvSpPr>
            <p:spPr>
              <a:xfrm>
                <a:off x="6777069" y="3199645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200" baseline="-250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5EDB5C-98A9-E042-878A-F08926B66770}"/>
                  </a:ext>
                </a:extLst>
              </p:cNvPr>
              <p:cNvSpPr txBox="1"/>
              <p:nvPr/>
            </p:nvSpPr>
            <p:spPr>
              <a:xfrm>
                <a:off x="6282131" y="4165398"/>
                <a:ext cx="953012" cy="120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C17EF4-B058-EF4D-AA54-F130FF620357}"/>
                  </a:ext>
                </a:extLst>
              </p:cNvPr>
              <p:cNvSpPr txBox="1"/>
              <p:nvPr/>
            </p:nvSpPr>
            <p:spPr>
              <a:xfrm>
                <a:off x="7462869" y="2526506"/>
                <a:ext cx="685800" cy="65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/>
                  <a:t>0</a:t>
                </a:r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BA00A6C-CA5A-044A-93F7-174607252764}"/>
                </a:ext>
              </a:extLst>
            </p:cNvPr>
            <p:cNvSpPr/>
            <p:nvPr/>
          </p:nvSpPr>
          <p:spPr>
            <a:xfrm>
              <a:off x="4724400" y="4290104"/>
              <a:ext cx="914400" cy="914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  <a:r>
                <a:rPr lang="en-US" sz="3200" baseline="30000" dirty="0"/>
                <a:t>T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B9F616D-52EC-3846-A841-4C452DBA92D2}"/>
              </a:ext>
            </a:extLst>
          </p:cNvPr>
          <p:cNvSpPr/>
          <p:nvPr/>
        </p:nvSpPr>
        <p:spPr>
          <a:xfrm>
            <a:off x="6470043" y="4308987"/>
            <a:ext cx="463401" cy="4634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n-US" sz="2200" b="1" u="sng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15225-7A70-4947-B122-8C6C637FA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56D404-A920-5F42-9B8D-DF47C43C6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605E33-F013-B545-B9CC-3A1859C5C266}"/>
              </a:ext>
            </a:extLst>
          </p:cNvPr>
          <p:cNvSpPr txBox="1">
            <a:spLocks/>
          </p:cNvSpPr>
          <p:nvPr/>
        </p:nvSpPr>
        <p:spPr>
          <a:xfrm>
            <a:off x="628650" y="132867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/>
              <a:t>Every</a:t>
            </a:r>
            <a:r>
              <a:rPr lang="en-US"/>
              <a:t> matrix is a rotation, scaling, and rotation</a:t>
            </a:r>
          </a:p>
          <a:p>
            <a:r>
              <a:rPr lang="en-US"/>
              <a:t>Number of non-zero singular values = rank / number of linearly independent vectors</a:t>
            </a:r>
          </a:p>
          <a:p>
            <a:r>
              <a:rPr lang="en-US"/>
              <a:t>“Closest” matrix to </a:t>
            </a:r>
            <a:r>
              <a:rPr lang="en-US" b="1"/>
              <a:t>A</a:t>
            </a:r>
            <a:r>
              <a:rPr lang="en-US"/>
              <a:t> with a lower rank</a:t>
            </a:r>
          </a:p>
          <a:p>
            <a:r>
              <a:rPr lang="en-US"/>
              <a:t>Secretly behind basically many things you do with matrices</a:t>
            </a:r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484B40D-5196-C647-B2CE-18C3A060D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4700" l="5500" r="9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63" y="3504344"/>
            <a:ext cx="2908461" cy="29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947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9D1A-1EC3-7B4E-8C80-5B383A4ED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64730-A3E9-7C42-ACB0-B723F08BD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88658-7A8A-464C-B316-D1999872AE4A}"/>
              </a:ext>
            </a:extLst>
          </p:cNvPr>
          <p:cNvSpPr txBox="1"/>
          <p:nvPr/>
        </p:nvSpPr>
        <p:spPr>
          <a:xfrm>
            <a:off x="3791823" y="1644276"/>
            <a:ext cx="489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Start with two points (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F7E901-7CB1-AE4E-A5D8-96C5280F9766}"/>
                  </a:ext>
                </a:extLst>
              </p:cNvPr>
              <p:cNvSpPr txBox="1"/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F7E901-7CB1-AE4E-A5D8-96C5280F9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blipFill>
                <a:blip r:embed="rId2"/>
                <a:stretch>
                  <a:fillRect t="-156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18DBA2-0216-644B-B59D-620EBBA23B41}"/>
                  </a:ext>
                </a:extLst>
              </p:cNvPr>
              <p:cNvSpPr txBox="1"/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D18DBA2-0216-644B-B59D-620EBBA23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blipFill>
                <a:blip r:embed="rId3"/>
                <a:stretch>
                  <a:fillRect l="-6122" r="-20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12B4F6-9B56-0946-98DA-A0C2C289B253}"/>
                  </a:ext>
                </a:extLst>
              </p:cNvPr>
              <p:cNvSpPr txBox="1"/>
              <p:nvPr/>
            </p:nvSpPr>
            <p:spPr>
              <a:xfrm>
                <a:off x="4571328" y="3606863"/>
                <a:ext cx="2748637" cy="81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D12B4F6-9B56-0946-98DA-A0C2C289B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328" y="3606863"/>
                <a:ext cx="2748637" cy="815031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8FFDF69-818D-0F48-93C5-1CB4F3698B48}"/>
              </a:ext>
            </a:extLst>
          </p:cNvPr>
          <p:cNvSpPr txBox="1"/>
          <p:nvPr/>
        </p:nvSpPr>
        <p:spPr>
          <a:xfrm>
            <a:off x="3655086" y="4604849"/>
            <a:ext cx="5170494" cy="14345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We know how to solve this – invert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en-US" sz="2800" dirty="0"/>
              <a:t> and find </a:t>
            </a:r>
            <a:r>
              <a:rPr lang="en-US" sz="2800" b="1" dirty="0">
                <a:solidFill>
                  <a:schemeClr val="accent2"/>
                </a:solidFill>
              </a:rPr>
              <a:t>v</a:t>
            </a:r>
            <a:r>
              <a:rPr lang="en-US" sz="2800" dirty="0"/>
              <a:t> (i.e., (</a:t>
            </a:r>
            <a:r>
              <a:rPr lang="en-US" sz="2800" dirty="0" err="1">
                <a:solidFill>
                  <a:schemeClr val="accent2"/>
                </a:solidFill>
              </a:rPr>
              <a:t>m,b</a:t>
            </a:r>
            <a:r>
              <a:rPr lang="en-US" sz="2800" dirty="0"/>
              <a:t>) that fits points)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813D47-50A8-364A-A8A5-4D464CA71EE4}"/>
              </a:ext>
            </a:extLst>
          </p:cNvPr>
          <p:cNvGrpSpPr/>
          <p:nvPr/>
        </p:nvGrpSpPr>
        <p:grpSpPr>
          <a:xfrm>
            <a:off x="455155" y="1700167"/>
            <a:ext cx="3196352" cy="3039613"/>
            <a:chOff x="455155" y="1700167"/>
            <a:chExt cx="3196352" cy="3039613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FA8B9B8-3E60-9348-9AF2-50F190CEF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2915" y="1700168"/>
              <a:ext cx="1686179" cy="303961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CB26FA1-3909-854D-AADD-21CC0DB3785B}"/>
                </a:ext>
              </a:extLst>
            </p:cNvPr>
            <p:cNvGrpSpPr/>
            <p:nvPr/>
          </p:nvGrpSpPr>
          <p:grpSpPr>
            <a:xfrm>
              <a:off x="455155" y="1894262"/>
              <a:ext cx="2743200" cy="2743200"/>
              <a:chOff x="2363682" y="1609036"/>
              <a:chExt cx="2743200" cy="2743200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8D3FE9F-221B-044C-913D-A1B29B82F23F}"/>
                  </a:ext>
                </a:extLst>
              </p:cNvPr>
              <p:cNvCxnSpPr/>
              <p:nvPr/>
            </p:nvCxnSpPr>
            <p:spPr>
              <a:xfrm rot="5400000" flipV="1">
                <a:off x="3735282" y="29806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528118D-D622-C044-A616-3E15EC26E3E9}"/>
                  </a:ext>
                </a:extLst>
              </p:cNvPr>
              <p:cNvCxnSpPr/>
              <p:nvPr/>
            </p:nvCxnSpPr>
            <p:spPr>
              <a:xfrm rot="5400000" flipV="1">
                <a:off x="3963882" y="2752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4D06F79-DE31-B641-B7B0-0A2B99B5A481}"/>
                  </a:ext>
                </a:extLst>
              </p:cNvPr>
              <p:cNvCxnSpPr/>
              <p:nvPr/>
            </p:nvCxnSpPr>
            <p:spPr>
              <a:xfrm rot="16200000" flipH="1" flipV="1">
                <a:off x="25922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ACC50D5-F4D3-E246-960E-7C107DC724AF}"/>
                  </a:ext>
                </a:extLst>
              </p:cNvPr>
              <p:cNvCxnSpPr/>
              <p:nvPr/>
            </p:nvCxnSpPr>
            <p:spPr>
              <a:xfrm rot="5400000" flipV="1">
                <a:off x="30494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EF55CCA-2BB9-B34A-ACDB-337C5BD68BED}"/>
                  </a:ext>
                </a:extLst>
              </p:cNvPr>
              <p:cNvCxnSpPr/>
              <p:nvPr/>
            </p:nvCxnSpPr>
            <p:spPr>
              <a:xfrm rot="5400000" flipV="1">
                <a:off x="3278082" y="34378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98113BF8-9FF2-E143-B6DE-1606186FC43C}"/>
                  </a:ext>
                </a:extLst>
              </p:cNvPr>
              <p:cNvCxnSpPr/>
              <p:nvPr/>
            </p:nvCxnSpPr>
            <p:spPr>
              <a:xfrm rot="5400000" flipV="1">
                <a:off x="3506682" y="32092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F13008C3-3E5D-7241-94AB-F57B7978C1D4}"/>
                  </a:ext>
                </a:extLst>
              </p:cNvPr>
              <p:cNvCxnSpPr/>
              <p:nvPr/>
            </p:nvCxnSpPr>
            <p:spPr>
              <a:xfrm>
                <a:off x="2820882" y="38950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7EA6FB64-C91F-C14B-A21D-DFCFCDB8A534}"/>
                  </a:ext>
                </a:extLst>
              </p:cNvPr>
              <p:cNvCxnSpPr/>
              <p:nvPr/>
            </p:nvCxnSpPr>
            <p:spPr>
              <a:xfrm flipV="1">
                <a:off x="2820882" y="34378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286D3E8-5538-0F45-A6F0-E00109271C58}"/>
                  </a:ext>
                </a:extLst>
              </p:cNvPr>
              <p:cNvCxnSpPr/>
              <p:nvPr/>
            </p:nvCxnSpPr>
            <p:spPr>
              <a:xfrm flipV="1">
                <a:off x="2820882" y="29806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14ECA88-0DD5-0647-82CC-1A9485D74515}"/>
                  </a:ext>
                </a:extLst>
              </p:cNvPr>
              <p:cNvCxnSpPr/>
              <p:nvPr/>
            </p:nvCxnSpPr>
            <p:spPr>
              <a:xfrm flipV="1">
                <a:off x="2820882" y="25234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B6490BC9-2471-8044-8C64-259D734C9982}"/>
                  </a:ext>
                </a:extLst>
              </p:cNvPr>
              <p:cNvCxnSpPr/>
              <p:nvPr/>
            </p:nvCxnSpPr>
            <p:spPr>
              <a:xfrm flipV="1">
                <a:off x="2820882" y="20662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7EFAEEE6-8909-C14E-BD21-D46D1EC16D18}"/>
                  </a:ext>
                </a:extLst>
              </p:cNvPr>
              <p:cNvCxnSpPr/>
              <p:nvPr/>
            </p:nvCxnSpPr>
            <p:spPr>
              <a:xfrm flipV="1">
                <a:off x="2820882" y="1609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41094978-24F8-2F44-90CE-E45E227B6DED}"/>
                  </a:ext>
                </a:extLst>
              </p:cNvPr>
              <p:cNvSpPr/>
              <p:nvPr/>
            </p:nvSpPr>
            <p:spPr>
              <a:xfrm>
                <a:off x="4078182" y="2866336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144A14BA-3EA7-7147-9E70-0D02F03DB31A}"/>
                  </a:ext>
                </a:extLst>
              </p:cNvPr>
              <p:cNvSpPr/>
              <p:nvPr/>
            </p:nvSpPr>
            <p:spPr>
              <a:xfrm>
                <a:off x="4535382" y="1948427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1162108-D028-FF48-A390-C6E1856887C9}"/>
                </a:ext>
              </a:extLst>
            </p:cNvPr>
            <p:cNvSpPr txBox="1"/>
            <p:nvPr/>
          </p:nvSpPr>
          <p:spPr>
            <a:xfrm>
              <a:off x="2279912" y="3227101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1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1</a:t>
              </a:r>
              <a:r>
                <a:rPr lang="en-US" sz="3200" dirty="0"/>
                <a:t>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74C37F-12D5-6B4E-B578-FA19FD234CE2}"/>
                </a:ext>
              </a:extLst>
            </p:cNvPr>
            <p:cNvSpPr txBox="1"/>
            <p:nvPr/>
          </p:nvSpPr>
          <p:spPr>
            <a:xfrm>
              <a:off x="1369560" y="1700167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2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2</a:t>
              </a:r>
              <a:r>
                <a:rPr lang="en-US" sz="32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54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6D399-7A6B-FA43-9FFF-FD65E7417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2A4759-2A8D-6949-8D67-04F70664DE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DF568-1CDE-E24E-87A6-EECF5638E0DE}"/>
              </a:ext>
            </a:extLst>
          </p:cNvPr>
          <p:cNvSpPr txBox="1"/>
          <p:nvPr/>
        </p:nvSpPr>
        <p:spPr>
          <a:xfrm>
            <a:off x="3791823" y="1644276"/>
            <a:ext cx="489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Start with two points (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E7DD2E-3B5E-A547-8BE0-0B819E231A74}"/>
                  </a:ext>
                </a:extLst>
              </p:cNvPr>
              <p:cNvSpPr txBox="1"/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9E7DD2E-3B5E-A547-8BE0-0B819E231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blipFill>
                <a:blip r:embed="rId2"/>
                <a:stretch>
                  <a:fillRect t="-1563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37D6D2-78A0-2F4D-B0BC-A543529B0AA6}"/>
                  </a:ext>
                </a:extLst>
              </p:cNvPr>
              <p:cNvSpPr txBox="1"/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37D6D2-78A0-2F4D-B0BC-A543529B0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blipFill>
                <a:blip r:embed="rId3"/>
                <a:stretch>
                  <a:fillRect l="-6122" r="-20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48DB48-BF8C-514E-A9A8-BD49ED158C6C}"/>
                  </a:ext>
                </a:extLst>
              </p:cNvPr>
              <p:cNvSpPr txBox="1"/>
              <p:nvPr/>
            </p:nvSpPr>
            <p:spPr>
              <a:xfrm>
                <a:off x="5648066" y="3395683"/>
                <a:ext cx="3270639" cy="900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48DB48-BF8C-514E-A9A8-BD49ED158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66" y="3395683"/>
                <a:ext cx="3270639" cy="900118"/>
              </a:xfrm>
              <a:prstGeom prst="rect">
                <a:avLst/>
              </a:prstGeom>
              <a:blipFill>
                <a:blip r:embed="rId4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2B3A06-107C-F246-BFFC-1CE2F18E6C0F}"/>
                  </a:ext>
                </a:extLst>
              </p:cNvPr>
              <p:cNvSpPr txBox="1"/>
              <p:nvPr/>
            </p:nvSpPr>
            <p:spPr>
              <a:xfrm>
                <a:off x="3651507" y="3724532"/>
                <a:ext cx="21078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32B3A06-107C-F246-BFFC-1CE2F18E6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07" y="3724532"/>
                <a:ext cx="2107820" cy="430887"/>
              </a:xfrm>
              <a:prstGeom prst="rect">
                <a:avLst/>
              </a:prstGeom>
              <a:blipFill>
                <a:blip r:embed="rId5"/>
                <a:stretch>
                  <a:fillRect r="-1212" b="-2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9E4088-7DFF-7242-B38D-5CC129F666F5}"/>
                  </a:ext>
                </a:extLst>
              </p:cNvPr>
              <p:cNvSpPr txBox="1"/>
              <p:nvPr/>
            </p:nvSpPr>
            <p:spPr>
              <a:xfrm>
                <a:off x="2410292" y="4303109"/>
                <a:ext cx="6654017" cy="571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39E4088-7DFF-7242-B38D-5CC129F66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92" y="4303109"/>
                <a:ext cx="6654017" cy="571438"/>
              </a:xfrm>
              <a:prstGeom prst="rect">
                <a:avLst/>
              </a:prstGeom>
              <a:blipFill>
                <a:blip r:embed="rId6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F8E5698-691A-4545-A428-4954646A0744}"/>
              </a:ext>
            </a:extLst>
          </p:cNvPr>
          <p:cNvGrpSpPr/>
          <p:nvPr/>
        </p:nvGrpSpPr>
        <p:grpSpPr>
          <a:xfrm>
            <a:off x="455155" y="1700167"/>
            <a:ext cx="3196352" cy="3039613"/>
            <a:chOff x="455155" y="1700167"/>
            <a:chExt cx="3196352" cy="3039613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A85290-0247-D44B-A21D-AD24EC5995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2915" y="1700168"/>
              <a:ext cx="1686179" cy="303961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73848F-33A7-1D49-91E6-DE1B7B0A702F}"/>
                </a:ext>
              </a:extLst>
            </p:cNvPr>
            <p:cNvGrpSpPr/>
            <p:nvPr/>
          </p:nvGrpSpPr>
          <p:grpSpPr>
            <a:xfrm>
              <a:off x="455155" y="1894262"/>
              <a:ext cx="2743200" cy="2743200"/>
              <a:chOff x="2363682" y="1609036"/>
              <a:chExt cx="2743200" cy="2743200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8CA05FB-9AC9-4B4D-BE76-7948B8CA56B9}"/>
                  </a:ext>
                </a:extLst>
              </p:cNvPr>
              <p:cNvCxnSpPr/>
              <p:nvPr/>
            </p:nvCxnSpPr>
            <p:spPr>
              <a:xfrm rot="5400000" flipV="1">
                <a:off x="3735282" y="29806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31F6C21E-B976-1C43-94AC-BD8B777C7D57}"/>
                  </a:ext>
                </a:extLst>
              </p:cNvPr>
              <p:cNvCxnSpPr/>
              <p:nvPr/>
            </p:nvCxnSpPr>
            <p:spPr>
              <a:xfrm rot="5400000" flipV="1">
                <a:off x="3963882" y="2752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528B980B-EBA2-EF47-AD38-07F58D750987}"/>
                  </a:ext>
                </a:extLst>
              </p:cNvPr>
              <p:cNvCxnSpPr/>
              <p:nvPr/>
            </p:nvCxnSpPr>
            <p:spPr>
              <a:xfrm rot="16200000" flipH="1" flipV="1">
                <a:off x="25922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97C86F5-DDC7-4B4B-BBE7-D50B1167A987}"/>
                  </a:ext>
                </a:extLst>
              </p:cNvPr>
              <p:cNvCxnSpPr/>
              <p:nvPr/>
            </p:nvCxnSpPr>
            <p:spPr>
              <a:xfrm rot="5400000" flipV="1">
                <a:off x="30494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3A69D13C-FF69-1647-8298-AD78D4976266}"/>
                  </a:ext>
                </a:extLst>
              </p:cNvPr>
              <p:cNvCxnSpPr/>
              <p:nvPr/>
            </p:nvCxnSpPr>
            <p:spPr>
              <a:xfrm rot="5400000" flipV="1">
                <a:off x="3278082" y="34378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EEDAA7DF-475A-614D-A12C-C916C353C2FF}"/>
                  </a:ext>
                </a:extLst>
              </p:cNvPr>
              <p:cNvCxnSpPr/>
              <p:nvPr/>
            </p:nvCxnSpPr>
            <p:spPr>
              <a:xfrm rot="5400000" flipV="1">
                <a:off x="3506682" y="32092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633DCE5A-8990-794F-9DFD-702B480E6C2C}"/>
                  </a:ext>
                </a:extLst>
              </p:cNvPr>
              <p:cNvCxnSpPr/>
              <p:nvPr/>
            </p:nvCxnSpPr>
            <p:spPr>
              <a:xfrm>
                <a:off x="2820882" y="38950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D9258C5-31DE-5A43-BAFE-F30D1BD8BF95}"/>
                  </a:ext>
                </a:extLst>
              </p:cNvPr>
              <p:cNvCxnSpPr/>
              <p:nvPr/>
            </p:nvCxnSpPr>
            <p:spPr>
              <a:xfrm flipV="1">
                <a:off x="2820882" y="34378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4DD0D5AF-545B-284D-A490-9CDFD55B72DA}"/>
                  </a:ext>
                </a:extLst>
              </p:cNvPr>
              <p:cNvCxnSpPr/>
              <p:nvPr/>
            </p:nvCxnSpPr>
            <p:spPr>
              <a:xfrm flipV="1">
                <a:off x="2820882" y="29806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63672FA0-5279-BE48-BCD7-B4EB77C1DD96}"/>
                  </a:ext>
                </a:extLst>
              </p:cNvPr>
              <p:cNvCxnSpPr/>
              <p:nvPr/>
            </p:nvCxnSpPr>
            <p:spPr>
              <a:xfrm flipV="1">
                <a:off x="2820882" y="25234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F9C2D133-140B-734B-A699-D3EFB57530C9}"/>
                  </a:ext>
                </a:extLst>
              </p:cNvPr>
              <p:cNvCxnSpPr/>
              <p:nvPr/>
            </p:nvCxnSpPr>
            <p:spPr>
              <a:xfrm flipV="1">
                <a:off x="2820882" y="20662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314BB639-A06B-C24B-B591-C6759C27ABE9}"/>
                  </a:ext>
                </a:extLst>
              </p:cNvPr>
              <p:cNvCxnSpPr/>
              <p:nvPr/>
            </p:nvCxnSpPr>
            <p:spPr>
              <a:xfrm flipV="1">
                <a:off x="2820882" y="1609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B8C9B61-E8C1-3F4F-A0D2-409A959F5ADF}"/>
                  </a:ext>
                </a:extLst>
              </p:cNvPr>
              <p:cNvSpPr/>
              <p:nvPr/>
            </p:nvSpPr>
            <p:spPr>
              <a:xfrm>
                <a:off x="4078182" y="2866336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F9CBB2D-66B3-954D-80F8-CD83A520EFF3}"/>
                  </a:ext>
                </a:extLst>
              </p:cNvPr>
              <p:cNvSpPr/>
              <p:nvPr/>
            </p:nvSpPr>
            <p:spPr>
              <a:xfrm>
                <a:off x="4535382" y="1948427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FD982F2-A59E-5E4C-B054-C50B950C6DBE}"/>
                </a:ext>
              </a:extLst>
            </p:cNvPr>
            <p:cNvSpPr txBox="1"/>
            <p:nvPr/>
          </p:nvSpPr>
          <p:spPr>
            <a:xfrm>
              <a:off x="2279912" y="3227101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1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1</a:t>
              </a:r>
              <a:r>
                <a:rPr lang="en-US" sz="3200" dirty="0"/>
                <a:t>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DF88B0-797E-BE4D-B7DD-05EBBBB4404C}"/>
                </a:ext>
              </a:extLst>
            </p:cNvPr>
            <p:cNvSpPr txBox="1"/>
            <p:nvPr/>
          </p:nvSpPr>
          <p:spPr>
            <a:xfrm>
              <a:off x="1369560" y="1700167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2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2</a:t>
              </a:r>
              <a:r>
                <a:rPr lang="en-US" sz="3200" dirty="0"/>
                <a:t>)</a:t>
              </a:r>
            </a:p>
          </p:txBody>
        </p:sp>
      </p:grp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5166BC9-952C-C247-B9E6-04419909281B}"/>
              </a:ext>
            </a:extLst>
          </p:cNvPr>
          <p:cNvCxnSpPr/>
          <p:nvPr/>
        </p:nvCxnSpPr>
        <p:spPr>
          <a:xfrm>
            <a:off x="4026716" y="4907625"/>
            <a:ext cx="1238001" cy="0"/>
          </a:xfrm>
          <a:prstGeom prst="line">
            <a:avLst/>
          </a:prstGeom>
          <a:ln w="1016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9688FF2-F8FB-2740-8285-E61F7F898C5F}"/>
              </a:ext>
            </a:extLst>
          </p:cNvPr>
          <p:cNvCxnSpPr/>
          <p:nvPr/>
        </p:nvCxnSpPr>
        <p:spPr>
          <a:xfrm>
            <a:off x="7207541" y="4874547"/>
            <a:ext cx="1238001" cy="0"/>
          </a:xfrm>
          <a:prstGeom prst="line">
            <a:avLst/>
          </a:prstGeom>
          <a:ln w="101600" cap="rnd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761A352-9C2E-974B-A89D-3E08806E5E67}"/>
              </a:ext>
            </a:extLst>
          </p:cNvPr>
          <p:cNvSpPr txBox="1"/>
          <p:nvPr/>
        </p:nvSpPr>
        <p:spPr>
          <a:xfrm>
            <a:off x="2055355" y="4916574"/>
            <a:ext cx="6293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sum of squared differences between </a:t>
            </a:r>
            <a:r>
              <a:rPr lang="en-US" sz="2800" b="1" dirty="0">
                <a:solidFill>
                  <a:schemeClr val="accent6"/>
                </a:solidFill>
              </a:rPr>
              <a:t>the actual value of y </a:t>
            </a:r>
            <a:r>
              <a:rPr lang="en-US" sz="2800" dirty="0"/>
              <a:t>and </a:t>
            </a:r>
          </a:p>
          <a:p>
            <a:r>
              <a:rPr lang="en-US" sz="2800" b="1" dirty="0">
                <a:solidFill>
                  <a:srgbClr val="7030A0"/>
                </a:solidFill>
              </a:rPr>
              <a:t>what the model says y should be.</a:t>
            </a:r>
          </a:p>
        </p:txBody>
      </p:sp>
    </p:spTree>
    <p:extLst>
      <p:ext uri="{BB962C8B-B14F-4D97-AF65-F5344CB8AC3E}">
        <p14:creationId xmlns:p14="http://schemas.microsoft.com/office/powerpoint/2010/main" val="249649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8D85E-31A3-7746-AAAF-F853C5DD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Administrative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6AA2C1F-3F39-A54F-A137-89FF2707B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09DC3-CBCE-C948-8ED3-01A4F19B691D}"/>
              </a:ext>
            </a:extLst>
          </p:cNvPr>
          <p:cNvSpPr txBox="1"/>
          <p:nvPr/>
        </p:nvSpPr>
        <p:spPr>
          <a:xfrm>
            <a:off x="677914" y="2151727"/>
            <a:ext cx="560858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HW0 was due yesterday!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HW1 due a week from yesterday</a:t>
            </a:r>
          </a:p>
        </p:txBody>
      </p:sp>
    </p:spTree>
    <p:extLst>
      <p:ext uri="{BB962C8B-B14F-4D97-AF65-F5344CB8AC3E}">
        <p14:creationId xmlns:p14="http://schemas.microsoft.com/office/powerpoint/2010/main" val="2516360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D1C5-2307-8949-88A6-C1797B47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9B48A3-F783-AD45-80B1-018E52A9E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20</a:t>
            </a:fld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872F98A-BA6F-684E-8BED-78858E7D6969}"/>
              </a:ext>
            </a:extLst>
          </p:cNvPr>
          <p:cNvCxnSpPr/>
          <p:nvPr/>
        </p:nvCxnSpPr>
        <p:spPr>
          <a:xfrm rot="5400000" flipV="1">
            <a:off x="1826755" y="3265862"/>
            <a:ext cx="0" cy="18288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164CFC5-4412-5A4F-90BF-A4A70622658B}"/>
              </a:ext>
            </a:extLst>
          </p:cNvPr>
          <p:cNvCxnSpPr/>
          <p:nvPr/>
        </p:nvCxnSpPr>
        <p:spPr>
          <a:xfrm rot="5400000" flipV="1">
            <a:off x="2055355" y="3037262"/>
            <a:ext cx="0" cy="2286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898D77-6805-B046-8EDC-1C358375BC13}"/>
              </a:ext>
            </a:extLst>
          </p:cNvPr>
          <p:cNvCxnSpPr/>
          <p:nvPr/>
        </p:nvCxnSpPr>
        <p:spPr>
          <a:xfrm rot="16200000" flipH="1" flipV="1">
            <a:off x="683755" y="39516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48B0081-3548-C54D-B87C-7588D726D25D}"/>
              </a:ext>
            </a:extLst>
          </p:cNvPr>
          <p:cNvCxnSpPr/>
          <p:nvPr/>
        </p:nvCxnSpPr>
        <p:spPr>
          <a:xfrm rot="5400000" flipV="1">
            <a:off x="1140955" y="39516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F1759D4-708E-B343-81E4-DB59E38BE377}"/>
              </a:ext>
            </a:extLst>
          </p:cNvPr>
          <p:cNvCxnSpPr/>
          <p:nvPr/>
        </p:nvCxnSpPr>
        <p:spPr>
          <a:xfrm rot="5400000" flipV="1">
            <a:off x="1369555" y="3723062"/>
            <a:ext cx="0" cy="9144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FEEDFF7-180B-FA4E-9AE8-8E179266F40D}"/>
              </a:ext>
            </a:extLst>
          </p:cNvPr>
          <p:cNvCxnSpPr/>
          <p:nvPr/>
        </p:nvCxnSpPr>
        <p:spPr>
          <a:xfrm rot="5400000" flipV="1">
            <a:off x="1598155" y="3494462"/>
            <a:ext cx="0" cy="1371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2E3622-9497-994D-A71E-4AF304FC9A40}"/>
              </a:ext>
            </a:extLst>
          </p:cNvPr>
          <p:cNvCxnSpPr/>
          <p:nvPr/>
        </p:nvCxnSpPr>
        <p:spPr>
          <a:xfrm>
            <a:off x="912355" y="41802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3B4F87-4911-5A4C-AC00-960E0C3BD7F9}"/>
              </a:ext>
            </a:extLst>
          </p:cNvPr>
          <p:cNvCxnSpPr/>
          <p:nvPr/>
        </p:nvCxnSpPr>
        <p:spPr>
          <a:xfrm flipV="1">
            <a:off x="912355" y="37230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EF308E3-2412-774F-926C-5BA221225365}"/>
              </a:ext>
            </a:extLst>
          </p:cNvPr>
          <p:cNvCxnSpPr/>
          <p:nvPr/>
        </p:nvCxnSpPr>
        <p:spPr>
          <a:xfrm flipV="1">
            <a:off x="912355" y="3265862"/>
            <a:ext cx="0" cy="9144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42C133E-3E1E-474D-929F-7418349B282D}"/>
              </a:ext>
            </a:extLst>
          </p:cNvPr>
          <p:cNvCxnSpPr/>
          <p:nvPr/>
        </p:nvCxnSpPr>
        <p:spPr>
          <a:xfrm flipV="1">
            <a:off x="912355" y="2808662"/>
            <a:ext cx="0" cy="1371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5175EA-296E-824C-B590-54FC777301A9}"/>
              </a:ext>
            </a:extLst>
          </p:cNvPr>
          <p:cNvCxnSpPr/>
          <p:nvPr/>
        </p:nvCxnSpPr>
        <p:spPr>
          <a:xfrm flipV="1">
            <a:off x="912355" y="2351462"/>
            <a:ext cx="0" cy="18288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A3A1BD0-89B4-CD43-8C0A-FF9AA54C6D53}"/>
              </a:ext>
            </a:extLst>
          </p:cNvPr>
          <p:cNvCxnSpPr/>
          <p:nvPr/>
        </p:nvCxnSpPr>
        <p:spPr>
          <a:xfrm flipV="1">
            <a:off x="912355" y="1894262"/>
            <a:ext cx="0" cy="2286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74E47C9-D973-7C45-BAE8-297EBD8FDA8B}"/>
              </a:ext>
            </a:extLst>
          </p:cNvPr>
          <p:cNvSpPr/>
          <p:nvPr/>
        </p:nvSpPr>
        <p:spPr>
          <a:xfrm>
            <a:off x="2169655" y="31515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6ECE425-6C69-DF46-8935-7842EA0B75E9}"/>
              </a:ext>
            </a:extLst>
          </p:cNvPr>
          <p:cNvSpPr/>
          <p:nvPr/>
        </p:nvSpPr>
        <p:spPr>
          <a:xfrm>
            <a:off x="2626855" y="223365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A96883A-92B4-1842-A5E3-C27F0D63514D}"/>
              </a:ext>
            </a:extLst>
          </p:cNvPr>
          <p:cNvSpPr/>
          <p:nvPr/>
        </p:nvSpPr>
        <p:spPr>
          <a:xfrm>
            <a:off x="1941055" y="36087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8E309B-4CE0-4C4A-A02B-371BD1DC5FD9}"/>
              </a:ext>
            </a:extLst>
          </p:cNvPr>
          <p:cNvSpPr/>
          <p:nvPr/>
        </p:nvSpPr>
        <p:spPr>
          <a:xfrm>
            <a:off x="2398255" y="248613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14AC053-66AD-F943-B11C-DAC00CC68FF1}"/>
              </a:ext>
            </a:extLst>
          </p:cNvPr>
          <p:cNvSpPr/>
          <p:nvPr/>
        </p:nvSpPr>
        <p:spPr>
          <a:xfrm>
            <a:off x="2398255" y="286932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D7006A3-F47A-174B-BBE6-E844AD347268}"/>
              </a:ext>
            </a:extLst>
          </p:cNvPr>
          <p:cNvSpPr/>
          <p:nvPr/>
        </p:nvSpPr>
        <p:spPr>
          <a:xfrm>
            <a:off x="1769604" y="40659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6C9027D-2961-E149-964C-64B5B4D3EC4A}"/>
              </a:ext>
            </a:extLst>
          </p:cNvPr>
          <p:cNvSpPr/>
          <p:nvPr/>
        </p:nvSpPr>
        <p:spPr>
          <a:xfrm>
            <a:off x="1541004" y="44166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BD434A0-2022-BA47-8DA3-FB27B7CA60FF}"/>
              </a:ext>
            </a:extLst>
          </p:cNvPr>
          <p:cNvSpPr/>
          <p:nvPr/>
        </p:nvSpPr>
        <p:spPr>
          <a:xfrm>
            <a:off x="2855455" y="19698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461DED8-4B57-D043-8C9B-B81B990F7C4B}"/>
              </a:ext>
            </a:extLst>
          </p:cNvPr>
          <p:cNvSpPr/>
          <p:nvPr/>
        </p:nvSpPr>
        <p:spPr>
          <a:xfrm>
            <a:off x="2074282" y="33723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F6B02D-0131-2A42-BBBF-1237643E8E6A}"/>
              </a:ext>
            </a:extLst>
          </p:cNvPr>
          <p:cNvSpPr txBox="1"/>
          <p:nvPr/>
        </p:nvSpPr>
        <p:spPr>
          <a:xfrm>
            <a:off x="3744786" y="1644276"/>
            <a:ext cx="524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there are n &gt; 2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7D5A0F-A2E2-AB4E-975B-30831C513B2C}"/>
                  </a:ext>
                </a:extLst>
              </p:cNvPr>
              <p:cNvSpPr txBox="1"/>
              <p:nvPr/>
            </p:nvSpPr>
            <p:spPr>
              <a:xfrm>
                <a:off x="4547082" y="2618731"/>
                <a:ext cx="3189784" cy="1209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F7D5A0F-A2E2-AB4E-975B-30831C513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82" y="2618731"/>
                <a:ext cx="3189784" cy="1209883"/>
              </a:xfrm>
              <a:prstGeom prst="rect">
                <a:avLst/>
              </a:prstGeom>
              <a:blipFill>
                <a:blip r:embed="rId2"/>
                <a:stretch>
                  <a:fillRect t="-1042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7D57B15-E0F3-8F49-801C-F4E90F433FCD}"/>
                  </a:ext>
                </a:extLst>
              </p:cNvPr>
              <p:cNvSpPr txBox="1"/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7D57B15-E0F3-8F49-801C-F4E90F433F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blipFill>
                <a:blip r:embed="rId3"/>
                <a:stretch>
                  <a:fillRect l="-6122" r="-2041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040527-DB3D-1944-860E-E7391F491149}"/>
                  </a:ext>
                </a:extLst>
              </p:cNvPr>
              <p:cNvSpPr txBox="1"/>
              <p:nvPr/>
            </p:nvSpPr>
            <p:spPr>
              <a:xfrm>
                <a:off x="3744786" y="3951662"/>
                <a:ext cx="5243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𝐴𝑥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again 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B040527-DB3D-1944-860E-E7391F491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786" y="3951662"/>
                <a:ext cx="5243117" cy="523220"/>
              </a:xfrm>
              <a:prstGeom prst="rect">
                <a:avLst/>
              </a:prstGeom>
              <a:blipFill>
                <a:blip r:embed="rId4"/>
                <a:stretch>
                  <a:fillRect t="-9524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FB9EFB-DEBE-DE49-A07F-D1B9B65A8303}"/>
                  </a:ext>
                </a:extLst>
              </p:cNvPr>
              <p:cNvSpPr txBox="1"/>
              <p:nvPr/>
            </p:nvSpPr>
            <p:spPr>
              <a:xfrm>
                <a:off x="3734822" y="4597930"/>
                <a:ext cx="5417830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FB9EFB-DEBE-DE49-A07F-D1B9B65A83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22" y="4597930"/>
                <a:ext cx="5417830" cy="1176219"/>
              </a:xfrm>
              <a:prstGeom prst="rect">
                <a:avLst/>
              </a:prstGeom>
              <a:blipFill>
                <a:blip r:embed="rId5"/>
                <a:stretch>
                  <a:fillRect t="-117021" b="-17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60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A3A67-1540-0542-8E39-3729233CF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3DE2DC-4B69-0845-B515-7DB9AF081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0BC48C-6FB0-B346-B6F9-2700F33DE571}"/>
                  </a:ext>
                </a:extLst>
              </p:cNvPr>
              <p:cNvSpPr txBox="1"/>
              <p:nvPr/>
            </p:nvSpPr>
            <p:spPr>
              <a:xfrm>
                <a:off x="628650" y="1071271"/>
                <a:ext cx="7886700" cy="13849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800" dirty="0"/>
                  <a:t>Given 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sz="2800" dirty="0"/>
                  <a:t>,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</a:t>
                </a:r>
                <a:r>
                  <a:rPr lang="en-US" sz="2800" dirty="0"/>
                  <a:t>, and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v</a:t>
                </a:r>
                <a:r>
                  <a:rPr lang="en-US" sz="2800" dirty="0"/>
                  <a:t> with 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sz="2800" dirty="0"/>
                  <a:t> =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v</a:t>
                </a:r>
                <a:r>
                  <a:rPr lang="en-US" sz="2800" dirty="0"/>
                  <a:t> overdetermined </a:t>
                </a:r>
              </a:p>
              <a:p>
                <a:pPr algn="ctr"/>
                <a:r>
                  <a:rPr lang="en-US" sz="2800" dirty="0"/>
                  <a:t>(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</a:t>
                </a:r>
                <a:r>
                  <a:rPr lang="en-US" sz="2800" dirty="0"/>
                  <a:t> tall / more equations than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unknowns</a:t>
                </a:r>
                <a:r>
                  <a:rPr lang="en-US" sz="2800" dirty="0"/>
                  <a:t>) </a:t>
                </a:r>
              </a:p>
              <a:p>
                <a:pPr algn="ctr"/>
                <a:r>
                  <a:rPr lang="en-US" sz="2800" dirty="0"/>
                  <a:t>We want to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/>
                  <a:t>, or find: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10BC48C-6FB0-B346-B6F9-2700F33DE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071271"/>
                <a:ext cx="7886700" cy="1384995"/>
              </a:xfrm>
              <a:prstGeom prst="rect">
                <a:avLst/>
              </a:prstGeom>
              <a:blipFill>
                <a:blip r:embed="rId2"/>
                <a:stretch>
                  <a:fillRect t="-4587" b="-1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8BC6085-1C06-7847-9ABE-3344F07B124B}"/>
              </a:ext>
            </a:extLst>
          </p:cNvPr>
          <p:cNvGrpSpPr/>
          <p:nvPr/>
        </p:nvGrpSpPr>
        <p:grpSpPr>
          <a:xfrm>
            <a:off x="168303" y="2486417"/>
            <a:ext cx="6275973" cy="1510855"/>
            <a:chOff x="168303" y="2844225"/>
            <a:chExt cx="6275973" cy="151085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EED5F51-AE4B-724D-9032-424A26B073BF}"/>
                </a:ext>
              </a:extLst>
            </p:cNvPr>
            <p:cNvGrpSpPr/>
            <p:nvPr/>
          </p:nvGrpSpPr>
          <p:grpSpPr>
            <a:xfrm>
              <a:off x="2725373" y="2844225"/>
              <a:ext cx="3718903" cy="584775"/>
              <a:chOff x="3483005" y="3330718"/>
              <a:chExt cx="3718903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37B6E1BE-61B3-4146-9044-CC9357CC025C}"/>
                      </a:ext>
                    </a:extLst>
                  </p:cNvPr>
                  <p:cNvSpPr/>
                  <p:nvPr/>
                </p:nvSpPr>
                <p:spPr>
                  <a:xfrm>
                    <a:off x="3483005" y="3330718"/>
                    <a:ext cx="3718903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mi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8743D443-7996-477B-B81F-36DEE86A6D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3005" y="3330718"/>
                    <a:ext cx="3718903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5C4E243-05A3-5E46-A32B-CE6AF67D52CC}"/>
                  </a:ext>
                </a:extLst>
              </p:cNvPr>
              <p:cNvSpPr/>
              <p:nvPr/>
            </p:nvSpPr>
            <p:spPr>
              <a:xfrm>
                <a:off x="3576334" y="3391538"/>
                <a:ext cx="1610686" cy="5239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ED6FA28-89CD-E248-B2B7-EAED5566D922}"/>
                </a:ext>
              </a:extLst>
            </p:cNvPr>
            <p:cNvSpPr txBox="1"/>
            <p:nvPr/>
          </p:nvSpPr>
          <p:spPr>
            <a:xfrm>
              <a:off x="168303" y="3400973"/>
              <a:ext cx="44036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(The value of x that makes the expression smallest)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CC3AB4F-CA26-F440-89F2-1180534FD3FE}"/>
              </a:ext>
            </a:extLst>
          </p:cNvPr>
          <p:cNvGrpSpPr/>
          <p:nvPr/>
        </p:nvGrpSpPr>
        <p:grpSpPr>
          <a:xfrm>
            <a:off x="628650" y="3895923"/>
            <a:ext cx="7886700" cy="2313882"/>
            <a:chOff x="628650" y="4253731"/>
            <a:chExt cx="7886700" cy="2313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CC24BF6D-6CA1-1047-9349-F5877DB1F767}"/>
                    </a:ext>
                  </a:extLst>
                </p:cNvPr>
                <p:cNvSpPr txBox="1"/>
                <p:nvPr/>
              </p:nvSpPr>
              <p:spPr>
                <a:xfrm>
                  <a:off x="628650" y="4253731"/>
                  <a:ext cx="7886700" cy="804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US" sz="3200" dirty="0"/>
                    <a:t>Solution satisfies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US" sz="3200" b="1" dirty="0"/>
                    <a:t> </a:t>
                  </a:r>
                </a:p>
                <a:p>
                  <a:pPr algn="ctr"/>
                  <a:r>
                    <a:rPr lang="en-US" sz="3200" u="sng" dirty="0"/>
                    <a:t>or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  <m:r>
                                  <a:rPr lang="en-US" sz="3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DC8DC0C-1009-4DAF-B14E-293467221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4253731"/>
                  <a:ext cx="7886700" cy="804604"/>
                </a:xfrm>
                <a:prstGeom prst="rect">
                  <a:avLst/>
                </a:prstGeom>
                <a:blipFill>
                  <a:blip r:embed="rId4"/>
                  <a:stretch>
                    <a:fillRect t="-6818" b="-1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41B3AC-824E-6D47-A78C-9F201D5DCBDB}"/>
                </a:ext>
              </a:extLst>
            </p:cNvPr>
            <p:cNvSpPr txBox="1"/>
            <p:nvPr/>
          </p:nvSpPr>
          <p:spPr>
            <a:xfrm>
              <a:off x="1322711" y="6003006"/>
              <a:ext cx="6498579" cy="5646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i="1" dirty="0"/>
                <a:t>(Don’t actually compute the inverse!)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697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E04D5-8C56-794C-BEB2-BD721ED0B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Least-Squares Possible?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8CDDD0-2E82-B648-9264-3D95A05F66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DEF820-57FF-4347-9F9A-FA9C2110F8EB}"/>
              </a:ext>
            </a:extLst>
          </p:cNvPr>
          <p:cNvSpPr/>
          <p:nvPr/>
        </p:nvSpPr>
        <p:spPr>
          <a:xfrm>
            <a:off x="1410366" y="1335478"/>
            <a:ext cx="5974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Given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. Want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 =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DDC334C-AA9F-5341-94FA-B8266ADC2398}"/>
              </a:ext>
            </a:extLst>
          </p:cNvPr>
          <p:cNvGrpSpPr/>
          <p:nvPr/>
        </p:nvGrpSpPr>
        <p:grpSpPr>
          <a:xfrm>
            <a:off x="628650" y="2223083"/>
            <a:ext cx="2891405" cy="1371600"/>
            <a:chOff x="628650" y="2223083"/>
            <a:chExt cx="2891405" cy="137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03E0A8-F7DD-C844-A95E-C1E36ABF2537}"/>
                </a:ext>
              </a:extLst>
            </p:cNvPr>
            <p:cNvSpPr/>
            <p:nvPr/>
          </p:nvSpPr>
          <p:spPr>
            <a:xfrm>
              <a:off x="1570274" y="2223083"/>
              <a:ext cx="13716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61C196-2345-664C-88C9-CD88B6CA735D}"/>
                </a:ext>
              </a:extLst>
            </p:cNvPr>
            <p:cNvSpPr/>
            <p:nvPr/>
          </p:nvSpPr>
          <p:spPr>
            <a:xfrm>
              <a:off x="628650" y="2223083"/>
              <a:ext cx="457200" cy="1371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61B20A-236F-BF4A-B22A-AC5BD6E72EAA}"/>
                </a:ext>
              </a:extLst>
            </p:cNvPr>
            <p:cNvSpPr txBox="1"/>
            <p:nvPr/>
          </p:nvSpPr>
          <p:spPr>
            <a:xfrm>
              <a:off x="1085850" y="2616496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76E3A43-D1E0-6E4B-B1F3-616A250ED6CA}"/>
                </a:ext>
              </a:extLst>
            </p:cNvPr>
            <p:cNvSpPr/>
            <p:nvPr/>
          </p:nvSpPr>
          <p:spPr>
            <a:xfrm>
              <a:off x="3062855" y="2223083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BB823B6-797A-0447-9913-E2FB14B4EE76}"/>
              </a:ext>
            </a:extLst>
          </p:cNvPr>
          <p:cNvSpPr txBox="1"/>
          <p:nvPr/>
        </p:nvSpPr>
        <p:spPr>
          <a:xfrm>
            <a:off x="3707934" y="2223083"/>
            <a:ext cx="5260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Want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 outputs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 knobs to fiddle with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every knob is useful if A is full rank</a:t>
            </a:r>
            <a:r>
              <a:rPr lang="en-US" sz="28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16B6D92-3667-584F-BB77-E01DA7447275}"/>
              </a:ext>
            </a:extLst>
          </p:cNvPr>
          <p:cNvGrpSpPr/>
          <p:nvPr/>
        </p:nvGrpSpPr>
        <p:grpSpPr>
          <a:xfrm>
            <a:off x="628650" y="4020190"/>
            <a:ext cx="8008454" cy="2246769"/>
            <a:chOff x="628650" y="4020190"/>
            <a:chExt cx="8008454" cy="224676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3A6BBD1-E97C-F948-BD0D-A5A5501B8395}"/>
                </a:ext>
              </a:extLst>
            </p:cNvPr>
            <p:cNvSpPr/>
            <p:nvPr/>
          </p:nvSpPr>
          <p:spPr>
            <a:xfrm>
              <a:off x="1570274" y="4053811"/>
              <a:ext cx="1371600" cy="2036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577848-D3FC-B648-ABF6-CFF3DE5826B4}"/>
                </a:ext>
              </a:extLst>
            </p:cNvPr>
            <p:cNvSpPr/>
            <p:nvPr/>
          </p:nvSpPr>
          <p:spPr>
            <a:xfrm>
              <a:off x="628650" y="4053811"/>
              <a:ext cx="457200" cy="203659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1B15925-6F50-EC4E-A3AD-E53032D33D73}"/>
                </a:ext>
              </a:extLst>
            </p:cNvPr>
            <p:cNvSpPr txBox="1"/>
            <p:nvPr/>
          </p:nvSpPr>
          <p:spPr>
            <a:xfrm>
              <a:off x="1085850" y="4127913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5831A1-0FBB-7C4D-9C43-EAE18F3B47FE}"/>
                </a:ext>
              </a:extLst>
            </p:cNvPr>
            <p:cNvSpPr/>
            <p:nvPr/>
          </p:nvSpPr>
          <p:spPr>
            <a:xfrm>
              <a:off x="3062855" y="4053811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5D7F6F-27CC-4E45-8174-2158A72EECB3}"/>
                </a:ext>
              </a:extLst>
            </p:cNvPr>
            <p:cNvSpPr txBox="1"/>
            <p:nvPr/>
          </p:nvSpPr>
          <p:spPr>
            <a:xfrm>
              <a:off x="3724053" y="4020190"/>
              <a:ext cx="491305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</a:rPr>
                <a:t>A: rows (outputs) &gt; columns (knobs). </a:t>
              </a:r>
              <a:r>
                <a:rPr lang="en-US" sz="2800" dirty="0"/>
                <a:t>Thus can’t get precise output you want (not enough knobs). So settle for “closest” knob setting.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06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39DDE-2479-384B-B34E-BBE0EB94A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Least-Squares Possible?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FD1B3F-ED06-EC40-B762-EAD0F16C9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44843A-E0BA-F94D-89E2-A55846E62C09}"/>
              </a:ext>
            </a:extLst>
          </p:cNvPr>
          <p:cNvSpPr/>
          <p:nvPr/>
        </p:nvSpPr>
        <p:spPr>
          <a:xfrm>
            <a:off x="1410366" y="1335478"/>
            <a:ext cx="5974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Given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. Want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 =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EE1263C-3D4F-8C47-B673-F2846D700B6A}"/>
              </a:ext>
            </a:extLst>
          </p:cNvPr>
          <p:cNvGrpSpPr/>
          <p:nvPr/>
        </p:nvGrpSpPr>
        <p:grpSpPr>
          <a:xfrm>
            <a:off x="628650" y="2223083"/>
            <a:ext cx="2891405" cy="1371600"/>
            <a:chOff x="628650" y="2223083"/>
            <a:chExt cx="2891405" cy="137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038705-7E70-9647-B9A0-E44DB8B58E07}"/>
                </a:ext>
              </a:extLst>
            </p:cNvPr>
            <p:cNvSpPr/>
            <p:nvPr/>
          </p:nvSpPr>
          <p:spPr>
            <a:xfrm>
              <a:off x="1570274" y="2223083"/>
              <a:ext cx="13716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8ADD03-D503-0C49-87E0-DE116BF2FAB9}"/>
                </a:ext>
              </a:extLst>
            </p:cNvPr>
            <p:cNvSpPr/>
            <p:nvPr/>
          </p:nvSpPr>
          <p:spPr>
            <a:xfrm>
              <a:off x="628650" y="2223083"/>
              <a:ext cx="457200" cy="1371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270AA46-E707-4B4B-A45C-B19A1E44765B}"/>
                </a:ext>
              </a:extLst>
            </p:cNvPr>
            <p:cNvSpPr txBox="1"/>
            <p:nvPr/>
          </p:nvSpPr>
          <p:spPr>
            <a:xfrm>
              <a:off x="1085850" y="2616496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2B0706F-879A-214B-BE1C-5268A6CBBDC3}"/>
                </a:ext>
              </a:extLst>
            </p:cNvPr>
            <p:cNvSpPr/>
            <p:nvPr/>
          </p:nvSpPr>
          <p:spPr>
            <a:xfrm>
              <a:off x="3062855" y="2223083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5AF3593-371F-9E4B-878A-EAA85B45CD09}"/>
              </a:ext>
            </a:extLst>
          </p:cNvPr>
          <p:cNvSpPr txBox="1"/>
          <p:nvPr/>
        </p:nvSpPr>
        <p:spPr>
          <a:xfrm>
            <a:off x="3707934" y="2223083"/>
            <a:ext cx="5260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Want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 outputs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 knobs to fiddle with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every knob is useful if A is full rank</a:t>
            </a:r>
            <a:r>
              <a:rPr lang="en-US" sz="2800" dirty="0"/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1EBB81C-8A14-F043-8466-4047B9F20636}"/>
              </a:ext>
            </a:extLst>
          </p:cNvPr>
          <p:cNvGrpSpPr/>
          <p:nvPr/>
        </p:nvGrpSpPr>
        <p:grpSpPr>
          <a:xfrm>
            <a:off x="628650" y="4020190"/>
            <a:ext cx="8355959" cy="1405221"/>
            <a:chOff x="628650" y="4020190"/>
            <a:chExt cx="8355959" cy="140522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0E32BCE-FD76-AA47-A37D-ED848AA930E0}"/>
                </a:ext>
              </a:extLst>
            </p:cNvPr>
            <p:cNvSpPr/>
            <p:nvPr/>
          </p:nvSpPr>
          <p:spPr>
            <a:xfrm>
              <a:off x="1570274" y="4053811"/>
              <a:ext cx="1371600" cy="678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36FFB4-1A10-3C44-8EBA-084227048318}"/>
                </a:ext>
              </a:extLst>
            </p:cNvPr>
            <p:cNvSpPr/>
            <p:nvPr/>
          </p:nvSpPr>
          <p:spPr>
            <a:xfrm>
              <a:off x="628650" y="4053811"/>
              <a:ext cx="457200" cy="6781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0D8B97-7E8C-4143-80E1-93A47AA1F5D9}"/>
                </a:ext>
              </a:extLst>
            </p:cNvPr>
            <p:cNvSpPr txBox="1"/>
            <p:nvPr/>
          </p:nvSpPr>
          <p:spPr>
            <a:xfrm>
              <a:off x="1085850" y="4127913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B70811E-867B-A44C-B59A-511B65E12BD6}"/>
                </a:ext>
              </a:extLst>
            </p:cNvPr>
            <p:cNvSpPr/>
            <p:nvPr/>
          </p:nvSpPr>
          <p:spPr>
            <a:xfrm>
              <a:off x="3062855" y="4053811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343168-AEEA-874B-94B3-B89EAAA3D645}"/>
                </a:ext>
              </a:extLst>
            </p:cNvPr>
            <p:cNvSpPr txBox="1"/>
            <p:nvPr/>
          </p:nvSpPr>
          <p:spPr>
            <a:xfrm>
              <a:off x="3724053" y="4020190"/>
              <a:ext cx="52605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</a:rPr>
                <a:t>A: columns (knobs) &gt; rows (outputs). </a:t>
              </a:r>
              <a:r>
                <a:rPr lang="en-US" sz="2800" dirty="0"/>
                <a:t>Thus, any output can be expressed in infinite ways.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2921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05B7-C90C-5147-ADAC-6334B0BF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Least-Squares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332B50-7D7C-5A48-9BA5-572748EEC8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40829E-CA1B-6547-B42B-DFAFF637C73F}"/>
                  </a:ext>
                </a:extLst>
              </p:cNvPr>
              <p:cNvSpPr txBox="1"/>
              <p:nvPr/>
            </p:nvSpPr>
            <p:spPr>
              <a:xfrm>
                <a:off x="336282" y="1164394"/>
                <a:ext cx="8471436" cy="14300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/>
                  <a:t>Given a set of unit vectors (aka directions)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/>
                  <a:t>and I want vector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dirty="0"/>
                  <a:t> that is as orthogonal to all the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as possible (for some definition of orthogonal)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A40829E-CA1B-6547-B42B-DFAFF637C7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2" y="1164394"/>
                <a:ext cx="8471436" cy="1430017"/>
              </a:xfrm>
              <a:prstGeom prst="rect">
                <a:avLst/>
              </a:prstGeom>
              <a:blipFill>
                <a:blip r:embed="rId2"/>
                <a:stretch>
                  <a:fillRect l="-1345" t="-4425" r="-2093" b="-7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1FC5010-703C-244A-BC70-F2B58C51E40C}"/>
              </a:ext>
            </a:extLst>
          </p:cNvPr>
          <p:cNvGrpSpPr/>
          <p:nvPr/>
        </p:nvGrpSpPr>
        <p:grpSpPr>
          <a:xfrm>
            <a:off x="2443463" y="2530757"/>
            <a:ext cx="5933923" cy="2157911"/>
            <a:chOff x="2443463" y="2729537"/>
            <a:chExt cx="5933923" cy="21579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6D20FE8-E419-064D-AFD6-E7D9E5413EBA}"/>
                </a:ext>
              </a:extLst>
            </p:cNvPr>
            <p:cNvGrpSpPr/>
            <p:nvPr/>
          </p:nvGrpSpPr>
          <p:grpSpPr>
            <a:xfrm>
              <a:off x="2443463" y="2729537"/>
              <a:ext cx="5933923" cy="2148697"/>
              <a:chOff x="2443463" y="2729537"/>
              <a:chExt cx="5933923" cy="21486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TextBox 7">
                    <a:extLst>
                      <a:ext uri="{FF2B5EF4-FFF2-40B4-BE49-F238E27FC236}">
                        <a16:creationId xmlns:a16="http://schemas.microsoft.com/office/drawing/2014/main" id="{CAC5802C-6765-364B-9B75-E52E19C345AA}"/>
                      </a:ext>
                    </a:extLst>
                  </p:cNvPr>
                  <p:cNvSpPr txBox="1"/>
                  <p:nvPr/>
                </p:nvSpPr>
                <p:spPr>
                  <a:xfrm>
                    <a:off x="2443463" y="3313062"/>
                    <a:ext cx="3697487" cy="15651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  <m:sup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58AB2A4-BDFE-48AE-B6C0-0D7AA5602A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3463" y="3313062"/>
                    <a:ext cx="3697487" cy="156517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Rectangle 8">
                    <a:extLst>
                      <a:ext uri="{FF2B5EF4-FFF2-40B4-BE49-F238E27FC236}">
                        <a16:creationId xmlns:a16="http://schemas.microsoft.com/office/drawing/2014/main" id="{DB513189-7A0C-D849-9FCD-5815E2F20A84}"/>
                      </a:ext>
                    </a:extLst>
                  </p:cNvPr>
                  <p:cNvSpPr/>
                  <p:nvPr/>
                </p:nvSpPr>
                <p:spPr>
                  <a:xfrm>
                    <a:off x="3030627" y="2729537"/>
                    <a:ext cx="5346759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800" dirty="0"/>
                      <a:t>Stack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a14:m>
                    <a:r>
                      <a:rPr lang="en-US" sz="2800" dirty="0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sz="2800" dirty="0"/>
                      <a:t>into </a:t>
                    </a:r>
                    <a:r>
                      <a:rPr lang="en-US" sz="2800" b="1" dirty="0">
                        <a:solidFill>
                          <a:schemeClr val="accent2"/>
                        </a:solidFill>
                      </a:rPr>
                      <a:t>A</a:t>
                    </a:r>
                    <a:r>
                      <a:rPr lang="en-US" sz="2800" dirty="0"/>
                      <a:t>, compute </a:t>
                    </a:r>
                    <a:r>
                      <a:rPr lang="en-US" sz="2800" b="1" dirty="0">
                        <a:solidFill>
                          <a:schemeClr val="accent2"/>
                        </a:solidFill>
                      </a:rPr>
                      <a:t>A</a:t>
                    </a:r>
                    <a:r>
                      <a:rPr lang="en-US" sz="2800" b="1" dirty="0">
                        <a:solidFill>
                          <a:schemeClr val="tx2"/>
                        </a:solidFill>
                      </a:rPr>
                      <a:t>v</a:t>
                    </a:r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C056979-B0ED-4F55-8DFD-502742B85A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0627" y="2729537"/>
                    <a:ext cx="5346759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791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950987B-BB78-3C4C-AABE-0BEBEBB7C7B9}"/>
                    </a:ext>
                  </a:extLst>
                </p:cNvPr>
                <p:cNvSpPr txBox="1"/>
                <p:nvPr/>
              </p:nvSpPr>
              <p:spPr>
                <a:xfrm>
                  <a:off x="6057788" y="3322276"/>
                  <a:ext cx="1554849" cy="1565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bSup>
                                  <m:r>
                                    <m:rPr>
                                      <m:brk m:alnAt="7"/>
                                    </m:rPr>
                                    <a:rPr lang="en-US" sz="32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4911B66-E14C-41FA-8CC0-044E68DC9F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788" y="3322276"/>
                  <a:ext cx="1554849" cy="15651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5EEA5F-6677-1941-B465-0B10D1CBE29F}"/>
              </a:ext>
            </a:extLst>
          </p:cNvPr>
          <p:cNvGrpSpPr/>
          <p:nvPr/>
        </p:nvGrpSpPr>
        <p:grpSpPr>
          <a:xfrm>
            <a:off x="426857" y="2710283"/>
            <a:ext cx="1847186" cy="2511214"/>
            <a:chOff x="426857" y="2909063"/>
            <a:chExt cx="1847186" cy="251121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4BF0A84-4DC7-E248-A15F-A6414996C65C}"/>
                </a:ext>
              </a:extLst>
            </p:cNvPr>
            <p:cNvGrpSpPr/>
            <p:nvPr/>
          </p:nvGrpSpPr>
          <p:grpSpPr>
            <a:xfrm flipH="1">
              <a:off x="426857" y="2909063"/>
              <a:ext cx="1847186" cy="1852610"/>
              <a:chOff x="332704" y="3073099"/>
              <a:chExt cx="1847186" cy="185261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7C08220-1A9E-EE48-B4B6-7FB13A607981}"/>
                  </a:ext>
                </a:extLst>
              </p:cNvPr>
              <p:cNvGrpSpPr/>
              <p:nvPr/>
            </p:nvGrpSpPr>
            <p:grpSpPr>
              <a:xfrm>
                <a:off x="628650" y="3429000"/>
                <a:ext cx="1551240" cy="1496709"/>
                <a:chOff x="1161876" y="3703739"/>
                <a:chExt cx="1165469" cy="1124500"/>
              </a:xfrm>
            </p:grpSpPr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2CA58EF7-D83B-D345-A689-690D577A82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33850" y="4051883"/>
                  <a:ext cx="738231" cy="562064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C82A063D-C4EF-5B4E-92BB-1FEF55F35FE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28468" y="3970332"/>
                  <a:ext cx="643614" cy="643614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63202E10-6946-5043-94E3-6D48020116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77130" y="3871990"/>
                  <a:ext cx="494951" cy="741956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1B7D29F-101A-7E4C-A351-7F39448E945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72081" y="3703739"/>
                  <a:ext cx="0" cy="11245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2DEEA6CC-F570-5C4F-88AF-A25943925D3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61876" y="4613945"/>
                  <a:ext cx="116546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33CF7DD0-0DBD-724A-AFBA-8B29A4D9DA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91309" y="3787864"/>
                  <a:ext cx="380772" cy="811267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Arrow Connector 24">
                  <a:extLst>
                    <a:ext uri="{FF2B5EF4-FFF2-40B4-BE49-F238E27FC236}">
                      <a16:creationId xmlns:a16="http://schemas.microsoft.com/office/drawing/2014/main" id="{EA268F75-7E6C-7344-8228-E85A715EA2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12580" y="3886505"/>
                  <a:ext cx="553672" cy="712626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6097B88E-1757-FB4B-BEBD-E5836CDC98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58349" y="4125473"/>
                  <a:ext cx="816647" cy="473659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52DAEB69-1A17-9F4F-B5B9-6F5A1B799A69}"/>
                      </a:ext>
                    </a:extLst>
                  </p:cNvPr>
                  <p:cNvSpPr txBox="1"/>
                  <p:nvPr/>
                </p:nvSpPr>
                <p:spPr>
                  <a:xfrm>
                    <a:off x="332704" y="3701391"/>
                    <a:ext cx="47814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43B6919-F0C1-491E-83DE-26622AFB9A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704" y="3701391"/>
                    <a:ext cx="478144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B0DFBADA-640B-E340-B909-DBF9ADEDD82D}"/>
                      </a:ext>
                    </a:extLst>
                  </p:cNvPr>
                  <p:cNvSpPr txBox="1"/>
                  <p:nvPr/>
                </p:nvSpPr>
                <p:spPr>
                  <a:xfrm>
                    <a:off x="569410" y="3403418"/>
                    <a:ext cx="47814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8EA6970-1411-463A-9FF3-6113F3C075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410" y="3403418"/>
                    <a:ext cx="478144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B4B63BB8-5DC5-854D-8906-22DEC9DDB8E9}"/>
                      </a:ext>
                    </a:extLst>
                  </p:cNvPr>
                  <p:cNvSpPr txBox="1"/>
                  <p:nvPr/>
                </p:nvSpPr>
                <p:spPr>
                  <a:xfrm>
                    <a:off x="985199" y="3073099"/>
                    <a:ext cx="490968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89ABDA9-603A-4196-8BD1-988EF79AC7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5199" y="3073099"/>
                    <a:ext cx="490968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61BB2816-6222-DC4D-8429-F09654506EAD}"/>
                      </a:ext>
                    </a:extLst>
                  </p:cNvPr>
                  <p:cNvSpPr txBox="1"/>
                  <p:nvPr/>
                </p:nvSpPr>
                <p:spPr>
                  <a:xfrm>
                    <a:off x="834251" y="3201350"/>
                    <a:ext cx="23724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12DAECB-9EDF-4614-816F-6D0E36654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251" y="3201350"/>
                    <a:ext cx="237244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51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7D71B72-611E-6F45-8642-D1621A65BAF0}"/>
                </a:ext>
              </a:extLst>
            </p:cNvPr>
            <p:cNvCxnSpPr>
              <a:cxnSpLocks/>
            </p:cNvCxnSpPr>
            <p:nvPr/>
          </p:nvCxnSpPr>
          <p:spPr>
            <a:xfrm>
              <a:off x="761999" y="4426278"/>
              <a:ext cx="543479" cy="770574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F03A2646-B2F3-844B-86C5-5ABDC58A9906}"/>
                    </a:ext>
                  </a:extLst>
                </p:cNvPr>
                <p:cNvSpPr txBox="1"/>
                <p:nvPr/>
              </p:nvSpPr>
              <p:spPr>
                <a:xfrm flipH="1">
                  <a:off x="1286589" y="4989390"/>
                  <a:ext cx="31418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91C5479-257E-4E7D-A8E3-F2B2974E1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86589" y="4989390"/>
                  <a:ext cx="314189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E6054C7-8D62-814C-80C7-AF42D00749B0}"/>
              </a:ext>
            </a:extLst>
          </p:cNvPr>
          <p:cNvGrpSpPr/>
          <p:nvPr/>
        </p:nvGrpSpPr>
        <p:grpSpPr>
          <a:xfrm>
            <a:off x="3112316" y="4661405"/>
            <a:ext cx="5029045" cy="1174296"/>
            <a:chOff x="3112316" y="4860185"/>
            <a:chExt cx="5029045" cy="1174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F6ECAE96-9044-5644-9E80-CDBC1B75C053}"/>
                    </a:ext>
                  </a:extLst>
                </p:cNvPr>
                <p:cNvSpPr txBox="1"/>
                <p:nvPr/>
              </p:nvSpPr>
              <p:spPr>
                <a:xfrm>
                  <a:off x="5000373" y="4860185"/>
                  <a:ext cx="3140988" cy="11742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bSup>
                                    <m:r>
                                      <a:rPr lang="en-US" sz="28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A882259-FA1F-408F-9299-43653D802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373" y="4860185"/>
                  <a:ext cx="3140988" cy="11742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68D9599C-F6C5-E346-B899-AF1BF618B33A}"/>
                </a:ext>
              </a:extLst>
            </p:cNvPr>
            <p:cNvSpPr/>
            <p:nvPr/>
          </p:nvSpPr>
          <p:spPr>
            <a:xfrm>
              <a:off x="3112316" y="5180850"/>
              <a:ext cx="1888057" cy="532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800" dirty="0"/>
                <a:t>Compute</a:t>
              </a:r>
              <a:endParaRPr lang="en-US" sz="2800" b="1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A96486-D8C6-EA42-9F38-F75B0ED49B0A}"/>
              </a:ext>
            </a:extLst>
          </p:cNvPr>
          <p:cNvGrpSpPr/>
          <p:nvPr/>
        </p:nvGrpSpPr>
        <p:grpSpPr>
          <a:xfrm>
            <a:off x="6514686" y="3040602"/>
            <a:ext cx="2451729" cy="1077218"/>
            <a:chOff x="6514686" y="3239382"/>
            <a:chExt cx="2451729" cy="1077218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321DCBA-1682-5049-A46E-BB1B4E496E14}"/>
                </a:ext>
              </a:extLst>
            </p:cNvPr>
            <p:cNvSpPr/>
            <p:nvPr/>
          </p:nvSpPr>
          <p:spPr>
            <a:xfrm>
              <a:off x="6514686" y="3311836"/>
              <a:ext cx="1003528" cy="64596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873983F-B0AD-144C-9D6F-BD31A8F03E2F}"/>
                </a:ext>
              </a:extLst>
            </p:cNvPr>
            <p:cNvSpPr txBox="1"/>
            <p:nvPr/>
          </p:nvSpPr>
          <p:spPr>
            <a:xfrm>
              <a:off x="7518214" y="3239382"/>
              <a:ext cx="14482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</a:rPr>
                <a:t>0 if </a:t>
              </a:r>
            </a:p>
            <a:p>
              <a:r>
                <a:rPr lang="en-US" sz="3200" dirty="0" err="1">
                  <a:solidFill>
                    <a:schemeClr val="tx2"/>
                  </a:solidFill>
                </a:rPr>
                <a:t>orthog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1D21CAB-5251-4947-AFD2-8E954CF78695}"/>
              </a:ext>
            </a:extLst>
          </p:cNvPr>
          <p:cNvGrpSpPr/>
          <p:nvPr/>
        </p:nvGrpSpPr>
        <p:grpSpPr>
          <a:xfrm>
            <a:off x="922281" y="4881939"/>
            <a:ext cx="7455105" cy="1465028"/>
            <a:chOff x="922281" y="5080719"/>
            <a:chExt cx="7455105" cy="146502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91B320A-FBA7-DE4F-B681-0BE01234BC2C}"/>
                </a:ext>
              </a:extLst>
            </p:cNvPr>
            <p:cNvSpPr txBox="1"/>
            <p:nvPr/>
          </p:nvSpPr>
          <p:spPr>
            <a:xfrm>
              <a:off x="922281" y="5960972"/>
              <a:ext cx="7455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2"/>
                  </a:solidFill>
                </a:rPr>
                <a:t>Sum of how </a:t>
              </a:r>
              <a:r>
                <a:rPr lang="en-US" sz="3200" dirty="0" err="1">
                  <a:solidFill>
                    <a:schemeClr val="tx2"/>
                  </a:solidFill>
                </a:rPr>
                <a:t>orthog</a:t>
              </a:r>
              <a:r>
                <a:rPr lang="en-US" sz="3200" dirty="0">
                  <a:solidFill>
                    <a:schemeClr val="tx2"/>
                  </a:solidFill>
                </a:rPr>
                <a:t>. v is to each x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1E6A13D-A547-884B-81E9-9EED40EA0025}"/>
                </a:ext>
              </a:extLst>
            </p:cNvPr>
            <p:cNvSpPr/>
            <p:nvPr/>
          </p:nvSpPr>
          <p:spPr>
            <a:xfrm>
              <a:off x="6325299" y="5080719"/>
              <a:ext cx="1979802" cy="79714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0622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FC6B5-5F9E-FE4C-BF9A-E5BB73DEF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Least-Squares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A9EC1D-E572-5949-8829-12EAE6E980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4721C78-1946-0E47-BDC7-D08442F58B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 lot of times, given a matrix </a:t>
                </a:r>
                <a:r>
                  <a:rPr lang="en-US" b="1" dirty="0"/>
                  <a:t>A</a:t>
                </a:r>
                <a:r>
                  <a:rPr lang="en-US" dirty="0"/>
                  <a:t> we want to find the </a:t>
                </a:r>
                <a:r>
                  <a:rPr lang="en-US" b="1" dirty="0"/>
                  <a:t>v </a:t>
                </a:r>
                <a:r>
                  <a:rPr lang="en-US" dirty="0"/>
                  <a:t>that minimizes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𝑨𝒗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I.e., want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b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lim>
                            </m:limLow>
                          </m:fName>
                          <m:e>
                            <m:sSubSup>
                              <m:sSub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𝑨𝒗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What’s a trivial solution? </a:t>
                </a:r>
              </a:p>
              <a:p>
                <a:r>
                  <a:rPr lang="en-US" dirty="0"/>
                  <a:t>Set </a:t>
                </a:r>
                <a:r>
                  <a:rPr lang="en-US" b="1" dirty="0"/>
                  <a:t>v = 0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 = 0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  <a:p>
                <a:r>
                  <a:rPr lang="en-US" dirty="0"/>
                  <a:t>Exclude this by forcing v to have unit norm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C4721C78-1946-0E47-BDC7-D08442F58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447" t="-2632" r="-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96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4521-BE34-1B48-9F3D-66842742C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Least-Squares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9CB185-F249-C141-AED9-0DF0B4ABA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6505FCA-0848-6D42-8A34-0F1EE35851A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Let’s look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𝑨𝒗</m:t>
                            </m:r>
                          </m:e>
                        </m:d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06505FCA-0848-6D42-8A34-0F1EE3585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608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B06B39B3-19A5-8D47-8939-F4E18A359146}"/>
              </a:ext>
            </a:extLst>
          </p:cNvPr>
          <p:cNvGrpSpPr/>
          <p:nvPr/>
        </p:nvGrpSpPr>
        <p:grpSpPr>
          <a:xfrm>
            <a:off x="628650" y="2420768"/>
            <a:ext cx="7986844" cy="523220"/>
            <a:chOff x="628650" y="2420768"/>
            <a:chExt cx="798684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F0E43A1-9D18-EF41-8409-0B1D35FE367B}"/>
                    </a:ext>
                  </a:extLst>
                </p:cNvPr>
                <p:cNvSpPr txBox="1"/>
                <p:nvPr/>
              </p:nvSpPr>
              <p:spPr>
                <a:xfrm>
                  <a:off x="628650" y="2432823"/>
                  <a:ext cx="1675908" cy="499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𝑨𝒗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8186469-867C-467E-995F-95C68F352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432823"/>
                  <a:ext cx="1675908" cy="4991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8CD9EE9-8534-6E4A-AED3-C8ED3D18D789}"/>
                </a:ext>
              </a:extLst>
            </p:cNvPr>
            <p:cNvSpPr txBox="1"/>
            <p:nvPr/>
          </p:nvSpPr>
          <p:spPr>
            <a:xfrm>
              <a:off x="4764947" y="2420768"/>
              <a:ext cx="3850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Rewrite as dot product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5827D2-7E86-B846-A055-BC589516D23C}"/>
                  </a:ext>
                </a:extLst>
              </p:cNvPr>
              <p:cNvSpPr txBox="1"/>
              <p:nvPr/>
            </p:nvSpPr>
            <p:spPr>
              <a:xfrm>
                <a:off x="628649" y="3539132"/>
                <a:ext cx="5546455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𝑨𝒗</m:t>
                              </m:r>
                            </m:e>
                          </m:d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𝐀𝐯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sup>
                          </m:s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15827D2-7E86-B846-A055-BC589516D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3539132"/>
                <a:ext cx="5546455" cy="555858"/>
              </a:xfrm>
              <a:prstGeom prst="rect">
                <a:avLst/>
              </a:prstGeom>
              <a:blipFill>
                <a:blip r:embed="rId4"/>
                <a:stretch>
                  <a:fillRect r="-228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ACA31C4E-F6D1-AC4C-859E-E6C32FCCBD62}"/>
              </a:ext>
            </a:extLst>
          </p:cNvPr>
          <p:cNvGrpSpPr/>
          <p:nvPr/>
        </p:nvGrpSpPr>
        <p:grpSpPr>
          <a:xfrm>
            <a:off x="628650" y="3005117"/>
            <a:ext cx="7986844" cy="523220"/>
            <a:chOff x="628650" y="3005117"/>
            <a:chExt cx="798684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82CFA02-CF76-ED49-85CA-A99B99352037}"/>
                    </a:ext>
                  </a:extLst>
                </p:cNvPr>
                <p:cNvSpPr txBox="1"/>
                <p:nvPr/>
              </p:nvSpPr>
              <p:spPr>
                <a:xfrm>
                  <a:off x="628650" y="3005117"/>
                  <a:ext cx="3681649" cy="5016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𝑨𝒗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𝐀𝐯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𝐀𝐯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851FA1-3F04-434C-8610-BE877A263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3005117"/>
                  <a:ext cx="3681649" cy="5016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F5042A-AB1C-A741-8CDB-FCAA66ABA36D}"/>
                </a:ext>
              </a:extLst>
            </p:cNvPr>
            <p:cNvSpPr txBox="1"/>
            <p:nvPr/>
          </p:nvSpPr>
          <p:spPr>
            <a:xfrm>
              <a:off x="4764947" y="3005117"/>
              <a:ext cx="3850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Distribute transpose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60945D-890D-AF41-9150-E011337F77FB}"/>
              </a:ext>
            </a:extLst>
          </p:cNvPr>
          <p:cNvSpPr txBox="1"/>
          <p:nvPr/>
        </p:nvSpPr>
        <p:spPr>
          <a:xfrm>
            <a:off x="457422" y="4518300"/>
            <a:ext cx="8229156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We want the vector minimizing this quadratic form</a:t>
            </a:r>
          </a:p>
          <a:p>
            <a:pPr algn="ctr"/>
            <a:r>
              <a:rPr lang="en-US" sz="2800" dirty="0"/>
              <a:t>Where have we seen this?</a:t>
            </a:r>
          </a:p>
        </p:txBody>
      </p:sp>
    </p:spTree>
    <p:extLst>
      <p:ext uri="{BB962C8B-B14F-4D97-AF65-F5344CB8AC3E}">
        <p14:creationId xmlns:p14="http://schemas.microsoft.com/office/powerpoint/2010/main" val="397714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4A7FE-5CAE-BE4D-90DB-502F6D603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Homogenous Least-Squares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365CC-58F1-6B46-AE3E-61A6D85B2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83D68-F1AA-8B47-99D7-B951A7D0B9A5}"/>
                  </a:ext>
                </a:extLst>
              </p:cNvPr>
              <p:cNvSpPr txBox="1"/>
              <p:nvPr/>
            </p:nvSpPr>
            <p:spPr>
              <a:xfrm>
                <a:off x="3100059" y="1920655"/>
                <a:ext cx="2943883" cy="715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𝒗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𝑨𝒗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2483D68-F1AA-8B47-99D7-B951A7D0B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059" y="1920655"/>
                <a:ext cx="2943883" cy="715837"/>
              </a:xfrm>
              <a:prstGeom prst="rect">
                <a:avLst/>
              </a:prstGeom>
              <a:blipFill>
                <a:blip r:embed="rId2"/>
                <a:stretch>
                  <a:fillRect l="-2146" b="-3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340089-F591-8349-917C-354D5ACC5A3F}"/>
                  </a:ext>
                </a:extLst>
              </p:cNvPr>
              <p:cNvSpPr txBox="1"/>
              <p:nvPr/>
            </p:nvSpPr>
            <p:spPr>
              <a:xfrm>
                <a:off x="427839" y="5908608"/>
                <a:ext cx="8271544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*Note: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 semi-definite so it has all non-negative eigenvalues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C340089-F591-8349-917C-354D5ACC5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39" y="5908608"/>
                <a:ext cx="8271544" cy="374270"/>
              </a:xfrm>
              <a:prstGeom prst="rect">
                <a:avLst/>
              </a:prstGeom>
              <a:blipFill>
                <a:blip r:embed="rId3"/>
                <a:stretch>
                  <a:fillRect l="-613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D10F081D-FAEE-FD4C-9659-B48318B1B210}"/>
              </a:ext>
            </a:extLst>
          </p:cNvPr>
          <p:cNvGrpSpPr/>
          <p:nvPr/>
        </p:nvGrpSpPr>
        <p:grpSpPr>
          <a:xfrm>
            <a:off x="1048624" y="2811728"/>
            <a:ext cx="8003096" cy="1040226"/>
            <a:chOff x="1048624" y="3080083"/>
            <a:chExt cx="8003096" cy="1040226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9F73D02-F6F0-1B4F-82D7-F7A8BC69A540}"/>
                </a:ext>
              </a:extLst>
            </p:cNvPr>
            <p:cNvCxnSpPr>
              <a:cxnSpLocks/>
            </p:cNvCxnSpPr>
            <p:nvPr/>
          </p:nvCxnSpPr>
          <p:spPr>
            <a:xfrm>
              <a:off x="1048624" y="3516560"/>
              <a:ext cx="62917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09233D8-C9F9-E74C-8BAB-BE7788A24C74}"/>
                    </a:ext>
                  </a:extLst>
                </p:cNvPr>
                <p:cNvSpPr txBox="1"/>
                <p:nvPr/>
              </p:nvSpPr>
              <p:spPr>
                <a:xfrm>
                  <a:off x="1878609" y="3080083"/>
                  <a:ext cx="7173111" cy="530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(1) </a:t>
                  </a:r>
                  <a:r>
                    <a:rPr lang="en-US" sz="2800" dirty="0"/>
                    <a:t>“Smallest”* eigenvector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147C27-1909-4F01-96CD-F0783B7BB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609" y="3080083"/>
                  <a:ext cx="7173111" cy="530915"/>
                </a:xfrm>
                <a:prstGeom prst="rect">
                  <a:avLst/>
                </a:prstGeom>
                <a:blipFill>
                  <a:blip r:embed="rId5"/>
                  <a:stretch>
                    <a:fillRect l="-1699" t="-10345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0A4FAA7-0F55-D948-86F2-6DA4B499D43B}"/>
                    </a:ext>
                  </a:extLst>
                </p:cNvPr>
                <p:cNvSpPr txBox="1"/>
                <p:nvPr/>
              </p:nvSpPr>
              <p:spPr>
                <a:xfrm>
                  <a:off x="1878610" y="3597089"/>
                  <a:ext cx="71731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(2) “</a:t>
                  </a:r>
                  <a:r>
                    <a:rPr lang="en-US" sz="2800" dirty="0"/>
                    <a:t>Smallest” right singular vector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3D09964-7A0C-494B-AA3B-6C7C84A5D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610" y="3597089"/>
                  <a:ext cx="7173110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699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D10AC18-48B0-CF4E-855E-D633546235A0}"/>
              </a:ext>
            </a:extLst>
          </p:cNvPr>
          <p:cNvSpPr txBox="1"/>
          <p:nvPr/>
        </p:nvSpPr>
        <p:spPr>
          <a:xfrm>
            <a:off x="628650" y="1389740"/>
            <a:ext cx="717311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Ubiquitious</a:t>
            </a:r>
            <a:r>
              <a:rPr lang="en-US" sz="2800" dirty="0"/>
              <a:t> tool in vision: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E9DC3B-AB9B-A041-BEEB-E39E8AC42168}"/>
              </a:ext>
            </a:extLst>
          </p:cNvPr>
          <p:cNvSpPr txBox="1"/>
          <p:nvPr/>
        </p:nvSpPr>
        <p:spPr>
          <a:xfrm>
            <a:off x="628650" y="4082736"/>
            <a:ext cx="7961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800" dirty="0"/>
              <a:t>max, switch smallest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800" dirty="0"/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3392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18CCE-DA9D-7846-8BE1-2F4AE9588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8954"/>
            <a:ext cx="7772400" cy="2387600"/>
          </a:xfrm>
        </p:spPr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36F00C-B5D9-4644-A582-465061162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040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79B4-84AC-1E48-8A34-4462196C2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Derivatives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26F93-BE67-A742-8D8A-3D47085B3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FDC729-4293-D047-A992-3CF7417C2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Remember derivatives?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Derivative: rate at which a function f(x) changes at a point as well as the direction that increases the function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254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44D5C-BABC-2846-8433-31A60581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 Talk Today: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F472B-F300-0B4A-81E3-2845C2A96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ADDAFE-0433-104A-92CA-69B96D359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630" y="1005840"/>
            <a:ext cx="7172739" cy="4885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2DAC76-03E9-DE43-BC01-7783D2B563DB}"/>
              </a:ext>
            </a:extLst>
          </p:cNvPr>
          <p:cNvSpPr/>
          <p:nvPr/>
        </p:nvSpPr>
        <p:spPr>
          <a:xfrm>
            <a:off x="198782" y="6040292"/>
            <a:ext cx="87464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hlinkClick r:id="rId3"/>
              </a:rPr>
              <a:t>https://cse.engin.umich.edu/event/numpy-a-look-at-the-past-present-and-future-of-array-computation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1244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F6836-5B06-9744-8F67-5281D299A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9AC1B-099A-D14B-9DA5-5BAD6352F6A2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Given quadratic function 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5BF9A9-A6A4-6B41-88DE-678EDB99436D}"/>
                  </a:ext>
                </a:extLst>
              </p:cNvPr>
              <p:cNvSpPr txBox="1"/>
              <p:nvPr/>
            </p:nvSpPr>
            <p:spPr>
              <a:xfrm>
                <a:off x="83890" y="1447228"/>
                <a:ext cx="3582099" cy="398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is function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aka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5BF9A9-A6A4-6B41-88DE-678EDB994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447228"/>
                <a:ext cx="3582099" cy="3981988"/>
              </a:xfrm>
              <a:prstGeom prst="rect">
                <a:avLst/>
              </a:prstGeom>
              <a:blipFill>
                <a:blip r:embed="rId2"/>
                <a:stretch>
                  <a:fillRect t="-1592" b="-1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EF1B4EE-86D6-F244-A104-E607A95B7E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560683"/>
            <a:ext cx="5228892" cy="4925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156CFA-D9BA-064C-8F2D-0BFD988C6D66}"/>
                  </a:ext>
                </a:extLst>
              </p:cNvPr>
              <p:cNvSpPr txBox="1"/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2156CFA-D9BA-064C-8F2D-0BFD988C6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blipFill>
                <a:blip r:embed="rId4"/>
                <a:stretch>
                  <a:fillRect l="-2867" r="-1792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887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0C323-A12E-C84C-B312-753F153F6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5281C3E-21A2-FA42-947D-B21B42FE7760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Given quadratic function 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375EBC-9160-2C45-A95F-C3026A6183DC}"/>
                  </a:ext>
                </a:extLst>
              </p:cNvPr>
              <p:cNvSpPr txBox="1"/>
              <p:nvPr/>
            </p:nvSpPr>
            <p:spPr>
              <a:xfrm>
                <a:off x="83890" y="1560683"/>
                <a:ext cx="36576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What’s special about x=2?</a:t>
                </a:r>
              </a:p>
              <a:p>
                <a:pPr algn="ctr"/>
                <a:endParaRPr lang="en-US" sz="28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minim. at 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at 2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a = minimum of f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Reverse is </a:t>
                </a:r>
                <a:r>
                  <a:rPr lang="en-US" sz="2800" b="1" i="1" u="sng" dirty="0"/>
                  <a:t>not true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0375EBC-9160-2C45-A95F-C3026A6183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560683"/>
                <a:ext cx="3657600" cy="4401205"/>
              </a:xfrm>
              <a:prstGeom prst="rect">
                <a:avLst/>
              </a:prstGeom>
              <a:blipFill>
                <a:blip r:embed="rId2"/>
                <a:stretch>
                  <a:fillRect t="-1441" b="-2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AA8C03C-1A9E-8747-8753-493851EA9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560683"/>
            <a:ext cx="5228891" cy="4925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88DA90-EE92-984F-B9D3-2B54E6EFB7BE}"/>
                  </a:ext>
                </a:extLst>
              </p:cNvPr>
              <p:cNvSpPr txBox="1"/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588DA90-EE92-984F-B9D3-2B54E6EFB7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blipFill>
                <a:blip r:embed="rId4"/>
                <a:stretch>
                  <a:fillRect l="-2867" r="-1792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6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3FC8D-BD50-DC48-B34A-32CC5D1A6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1B198D-5F4E-5A46-8D9A-E0E2FE617D4C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Rates of change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5E167-8DD3-8543-8650-1EBD5CFD9ABB}"/>
              </a:ext>
            </a:extLst>
          </p:cNvPr>
          <p:cNvSpPr txBox="1"/>
          <p:nvPr/>
        </p:nvSpPr>
        <p:spPr>
          <a:xfrm>
            <a:off x="83890" y="1560683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I want to increase f(x) by changing x: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Blue area: move left</a:t>
            </a:r>
          </a:p>
          <a:p>
            <a:pPr algn="ctr"/>
            <a:r>
              <a:rPr lang="en-US" sz="2800" dirty="0"/>
              <a:t>Red area: move right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Derivative tells you direction of ascent and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A0AF5-C1E9-7B41-898E-F038CC260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560683"/>
            <a:ext cx="5228891" cy="4925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1FFCAF-3544-C347-9D28-595A2C867841}"/>
                  </a:ext>
                </a:extLst>
              </p:cNvPr>
              <p:cNvSpPr txBox="1"/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B1FFCAF-3544-C347-9D28-595A2C867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blipFill>
                <a:blip r:embed="rId3"/>
                <a:stretch>
                  <a:fillRect l="-2867" r="-1792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3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5566E-00B2-1D49-85E2-644ECB37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Calculus to Know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23404A-D6C1-A249-B31C-F3300D329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DD50E9-7916-604E-A605-AF59CDEE2EDF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Really need intuition</a:t>
            </a:r>
          </a:p>
          <a:p>
            <a:r>
              <a:rPr lang="en-US"/>
              <a:t>Need chain rule</a:t>
            </a:r>
          </a:p>
          <a:p>
            <a:r>
              <a:rPr lang="en-US"/>
              <a:t>Rest you should look up / use a computer algebra system / use a cookbook </a:t>
            </a:r>
          </a:p>
          <a:p>
            <a:r>
              <a:rPr lang="en-US"/>
              <a:t>Partial derivatives (and that’s it from multivariable calculus)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9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F932-F3FC-4D46-91C9-B848F683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F11F0A-0CD8-2843-AA01-7F6A4E26AE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6918A7-1D33-BC49-80A6-8C3AE11B5C1B}"/>
              </a:ext>
            </a:extLst>
          </p:cNvPr>
          <p:cNvSpPr txBox="1">
            <a:spLocks/>
          </p:cNvSpPr>
          <p:nvPr/>
        </p:nvSpPr>
        <p:spPr>
          <a:xfrm>
            <a:off x="628650" y="1308790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Pretend other variables are constant, take a derivative. That’s it.</a:t>
            </a:r>
          </a:p>
          <a:p>
            <a:r>
              <a:rPr lang="en-US"/>
              <a:t>Make our function a function of two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A2F98-1C49-374A-A08B-534862004BA6}"/>
                  </a:ext>
                </a:extLst>
              </p:cNvPr>
              <p:cNvSpPr txBox="1"/>
              <p:nvPr/>
            </p:nvSpPr>
            <p:spPr>
              <a:xfrm>
                <a:off x="1077985" y="4323882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6CA2F98-1C49-374A-A08B-534862004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85" y="4323882"/>
                <a:ext cx="5358455" cy="430887"/>
              </a:xfrm>
              <a:prstGeom prst="rect">
                <a:avLst/>
              </a:prstGeom>
              <a:blipFill>
                <a:blip r:embed="rId2"/>
                <a:stretch>
                  <a:fillRect l="-1655" b="-3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619D807-039E-1543-A630-35F8071DB82A}"/>
              </a:ext>
            </a:extLst>
          </p:cNvPr>
          <p:cNvGrpSpPr/>
          <p:nvPr/>
        </p:nvGrpSpPr>
        <p:grpSpPr>
          <a:xfrm>
            <a:off x="1077985" y="2776199"/>
            <a:ext cx="5383589" cy="1302508"/>
            <a:chOff x="1077985" y="3293034"/>
            <a:chExt cx="5383589" cy="1302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7DAB3BA-02DA-F94E-862C-DFA4A8755989}"/>
                    </a:ext>
                  </a:extLst>
                </p:cNvPr>
                <p:cNvSpPr txBox="1"/>
                <p:nvPr/>
              </p:nvSpPr>
              <p:spPr>
                <a:xfrm>
                  <a:off x="1077985" y="3293034"/>
                  <a:ext cx="319286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C8865C-DF2F-45FC-8D45-C3FCE0DAE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985" y="3293034"/>
                  <a:ext cx="3192862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FE2C1F4-C027-8A40-8BF6-5553EB2EC483}"/>
                    </a:ext>
                  </a:extLst>
                </p:cNvPr>
                <p:cNvSpPr txBox="1"/>
                <p:nvPr/>
              </p:nvSpPr>
              <p:spPr>
                <a:xfrm>
                  <a:off x="1077985" y="3776279"/>
                  <a:ext cx="5383589" cy="8192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∗1=2(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8932F6F-C6DB-4C88-A140-3F0295841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985" y="3776279"/>
                  <a:ext cx="5383589" cy="8192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22BC7-C989-6349-A7DE-443ED156FEC0}"/>
              </a:ext>
            </a:extLst>
          </p:cNvPr>
          <p:cNvGrpSpPr/>
          <p:nvPr/>
        </p:nvGrpSpPr>
        <p:grpSpPr>
          <a:xfrm>
            <a:off x="1052851" y="3846827"/>
            <a:ext cx="8091149" cy="1865659"/>
            <a:chOff x="1052851" y="4363662"/>
            <a:chExt cx="8091149" cy="18656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7CF4C16-433A-6443-A946-0DAF9CEF4B81}"/>
                    </a:ext>
                  </a:extLst>
                </p:cNvPr>
                <p:cNvSpPr txBox="1"/>
                <p:nvPr/>
              </p:nvSpPr>
              <p:spPr>
                <a:xfrm>
                  <a:off x="1052851" y="5410058"/>
                  <a:ext cx="3160994" cy="8192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A61BF1-35E4-410F-A1DF-276A04277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851" y="5410058"/>
                  <a:ext cx="3160994" cy="8192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4E9A47D-C74A-764F-8E69-CE53DC4410BF}"/>
                </a:ext>
              </a:extLst>
            </p:cNvPr>
            <p:cNvSpPr/>
            <p:nvPr/>
          </p:nvSpPr>
          <p:spPr>
            <a:xfrm>
              <a:off x="5008228" y="4706224"/>
              <a:ext cx="1453346" cy="70383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01DA86-1B99-3F4C-ABA1-F5C66F2A2C52}"/>
                </a:ext>
              </a:extLst>
            </p:cNvPr>
            <p:cNvSpPr txBox="1"/>
            <p:nvPr/>
          </p:nvSpPr>
          <p:spPr>
            <a:xfrm>
              <a:off x="6551802" y="4363662"/>
              <a:ext cx="25921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Pretend it’s constant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US" sz="2800" dirty="0"/>
                <a:t>derivative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182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BAE0ED-1548-B04E-9528-042F6937F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4A38F5-1031-1E42-957E-729ADA87E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347838"/>
            <a:ext cx="5228892" cy="51525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3A5F0B-F440-194D-B0F6-ED636230FEF5}"/>
              </a:ext>
            </a:extLst>
          </p:cNvPr>
          <p:cNvSpPr txBox="1"/>
          <p:nvPr/>
        </p:nvSpPr>
        <p:spPr>
          <a:xfrm>
            <a:off x="2097248" y="15886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Zooming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D5FC78-ADC7-6548-AFDF-5F222BA9E6F2}"/>
                  </a:ext>
                </a:extLst>
              </p:cNvPr>
              <p:cNvSpPr txBox="1"/>
              <p:nvPr/>
            </p:nvSpPr>
            <p:spPr>
              <a:xfrm>
                <a:off x="1824605" y="76375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BD5FC78-ADC7-6548-AFDF-5F222BA9E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76375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 l="-1896" t="-2941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14564F7-3F7C-7B44-865D-7D7A35006AD3}"/>
              </a:ext>
            </a:extLst>
          </p:cNvPr>
          <p:cNvSpPr txBox="1"/>
          <p:nvPr/>
        </p:nvSpPr>
        <p:spPr>
          <a:xfrm>
            <a:off x="83890" y="1347838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Dark = f(</a:t>
            </a:r>
            <a:r>
              <a:rPr lang="en-US" sz="2800" dirty="0" err="1"/>
              <a:t>x,y</a:t>
            </a:r>
            <a:r>
              <a:rPr lang="en-US" sz="2800" dirty="0"/>
              <a:t>) low</a:t>
            </a:r>
          </a:p>
          <a:p>
            <a:pPr algn="ctr"/>
            <a:r>
              <a:rPr lang="en-US" sz="2800" dirty="0"/>
              <a:t>Bright = f(</a:t>
            </a:r>
            <a:r>
              <a:rPr lang="en-US" sz="2800" dirty="0" err="1"/>
              <a:t>x,y</a:t>
            </a:r>
            <a:r>
              <a:rPr lang="en-US" sz="2800" dirty="0"/>
              <a:t>) high</a:t>
            </a:r>
          </a:p>
        </p:txBody>
      </p:sp>
    </p:spTree>
    <p:extLst>
      <p:ext uri="{BB962C8B-B14F-4D97-AF65-F5344CB8AC3E}">
        <p14:creationId xmlns:p14="http://schemas.microsoft.com/office/powerpoint/2010/main" val="419975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58712-9587-5746-BA1B-F2D4463A9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523EE4-3CB5-CD42-B2E4-BA0FC83A1F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347838"/>
            <a:ext cx="5228892" cy="5152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A8844A-00A1-AA4C-9310-629C547EBB14}"/>
              </a:ext>
            </a:extLst>
          </p:cNvPr>
          <p:cNvSpPr txBox="1"/>
          <p:nvPr/>
        </p:nvSpPr>
        <p:spPr>
          <a:xfrm>
            <a:off x="2097248" y="15886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Taking a slice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C080D7-6122-B446-9929-042291862D25}"/>
                  </a:ext>
                </a:extLst>
              </p:cNvPr>
              <p:cNvSpPr txBox="1"/>
              <p:nvPr/>
            </p:nvSpPr>
            <p:spPr>
              <a:xfrm>
                <a:off x="1824605" y="76375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FC080D7-6122-B446-9929-042291862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76375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 l="-1896" t="-2941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56EAB0-F227-1140-A04A-87FAE0DA0912}"/>
                  </a:ext>
                </a:extLst>
              </p:cNvPr>
              <p:cNvSpPr txBox="1"/>
              <p:nvPr/>
            </p:nvSpPr>
            <p:spPr>
              <a:xfrm>
                <a:off x="83890" y="1347838"/>
                <a:ext cx="36576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Slice of y=0 is the function from before: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2800" b="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856EAB0-F227-1140-A04A-87FAE0DA0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347838"/>
                <a:ext cx="3657600" cy="2677656"/>
              </a:xfrm>
              <a:prstGeom prst="rect">
                <a:avLst/>
              </a:prstGeom>
              <a:blipFill>
                <a:blip r:embed="rId4"/>
                <a:stretch>
                  <a:fillRect t="-2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7E84C09-8905-234A-9D5E-2607DF6BD6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62" y="3441939"/>
            <a:ext cx="3246730" cy="3058413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A52FE90-E794-374E-BC5B-E71FB7CC19B7}"/>
              </a:ext>
            </a:extLst>
          </p:cNvPr>
          <p:cNvCxnSpPr>
            <a:cxnSpLocks/>
          </p:cNvCxnSpPr>
          <p:nvPr/>
        </p:nvCxnSpPr>
        <p:spPr>
          <a:xfrm flipH="1">
            <a:off x="511728" y="3247817"/>
            <a:ext cx="3464654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8DC2B3-9361-7D4A-ABEB-223194AAA000}"/>
              </a:ext>
            </a:extLst>
          </p:cNvPr>
          <p:cNvCxnSpPr>
            <a:cxnSpLocks/>
          </p:cNvCxnSpPr>
          <p:nvPr/>
        </p:nvCxnSpPr>
        <p:spPr>
          <a:xfrm flipH="1">
            <a:off x="3397541" y="3247817"/>
            <a:ext cx="5368955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529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064530-E2F5-3949-B3E5-060AC0E742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F11CFD-B182-4B49-9841-CAD6D1750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347838"/>
            <a:ext cx="5228891" cy="51525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5443B-3386-FB47-860E-8004990296D8}"/>
              </a:ext>
            </a:extLst>
          </p:cNvPr>
          <p:cNvSpPr txBox="1"/>
          <p:nvPr/>
        </p:nvSpPr>
        <p:spPr>
          <a:xfrm>
            <a:off x="2097248" y="15886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Taking a slice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7D94CC-FD53-AD4D-8118-AC3F56D2DC45}"/>
                  </a:ext>
                </a:extLst>
              </p:cNvPr>
              <p:cNvSpPr txBox="1"/>
              <p:nvPr/>
            </p:nvSpPr>
            <p:spPr>
              <a:xfrm>
                <a:off x="1824605" y="76375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A7D94CC-FD53-AD4D-8118-AC3F56D2D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76375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 l="-1896" t="-2941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2801F9E-F3CF-EC42-BD12-77FC7AFD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62" y="3441939"/>
            <a:ext cx="3246730" cy="30584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60AD24-BE42-F34D-99C7-26CA694FC2C9}"/>
              </a:ext>
            </a:extLst>
          </p:cNvPr>
          <p:cNvCxnSpPr>
            <a:cxnSpLocks/>
          </p:cNvCxnSpPr>
          <p:nvPr/>
        </p:nvCxnSpPr>
        <p:spPr>
          <a:xfrm flipH="1">
            <a:off x="511728" y="3247817"/>
            <a:ext cx="3464654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96DF8CF-CF17-0A44-A02B-941967F2C29C}"/>
              </a:ext>
            </a:extLst>
          </p:cNvPr>
          <p:cNvCxnSpPr>
            <a:cxnSpLocks/>
          </p:cNvCxnSpPr>
          <p:nvPr/>
        </p:nvCxnSpPr>
        <p:spPr>
          <a:xfrm flipH="1">
            <a:off x="3397541" y="3247817"/>
            <a:ext cx="5368955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C49230-711A-5A4A-9D70-4C0D7624A7AA}"/>
                  </a:ext>
                </a:extLst>
              </p:cNvPr>
              <p:cNvSpPr txBox="1"/>
              <p:nvPr/>
            </p:nvSpPr>
            <p:spPr>
              <a:xfrm>
                <a:off x="83890" y="1347838"/>
                <a:ext cx="3657600" cy="1587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is rate of change &amp; direction in x dimension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FC49230-711A-5A4A-9D70-4C0D7624A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347838"/>
                <a:ext cx="3657600" cy="1587550"/>
              </a:xfrm>
              <a:prstGeom prst="rect">
                <a:avLst/>
              </a:prstGeom>
              <a:blipFill>
                <a:blip r:embed="rId5"/>
                <a:stretch>
                  <a:fillRect l="-1384" r="-3114" b="-8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9983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5F85AB-16D0-EB47-A245-2DBFED1F1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A09544A-5764-F74E-9112-08D7CB707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347838"/>
            <a:ext cx="5228890" cy="51525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EB9402F-EEBF-2E40-85CF-CDBEAD73752B}"/>
              </a:ext>
            </a:extLst>
          </p:cNvPr>
          <p:cNvSpPr txBox="1"/>
          <p:nvPr/>
        </p:nvSpPr>
        <p:spPr>
          <a:xfrm>
            <a:off x="2097248" y="15886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Zooming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D643DB-98C3-C543-9F87-9BB0856264D5}"/>
                  </a:ext>
                </a:extLst>
              </p:cNvPr>
              <p:cNvSpPr txBox="1"/>
              <p:nvPr/>
            </p:nvSpPr>
            <p:spPr>
              <a:xfrm>
                <a:off x="1824605" y="76375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D643DB-98C3-C543-9F87-9BB0856264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76375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 l="-1896" t="-2941" b="-3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AF7946-7D89-F14B-A9CB-3633DB0F0091}"/>
                  </a:ext>
                </a:extLst>
              </p:cNvPr>
              <p:cNvSpPr txBox="1"/>
              <p:nvPr/>
            </p:nvSpPr>
            <p:spPr>
              <a:xfrm>
                <a:off x="83890" y="1347838"/>
                <a:ext cx="3657600" cy="4067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Gradient/Jacobian</a:t>
                </a:r>
                <a:r>
                  <a:rPr lang="en-US" sz="2800" dirty="0"/>
                  <a:t>:</a:t>
                </a:r>
              </a:p>
              <a:p>
                <a:pPr algn="ctr"/>
                <a:r>
                  <a:rPr lang="en-US" sz="2800" dirty="0"/>
                  <a:t>Making a vector of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gives rate and direction of change.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Arrows point OUT of minimum / basin.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AF7946-7D89-F14B-A9CB-3633DB0F0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347838"/>
                <a:ext cx="3657600" cy="4067396"/>
              </a:xfrm>
              <a:prstGeom prst="rect">
                <a:avLst/>
              </a:prstGeom>
              <a:blipFill>
                <a:blip r:embed="rId4"/>
                <a:stretch>
                  <a:fillRect l="-2076" t="-1558" r="-3806" b="-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591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04EFC-41A9-5B4C-AAA5-86C0F0A2B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Know?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A1C49E-2AE0-D141-94B5-B22AEFE60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202B330-4811-B54E-9E0F-2C73656D7DF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Gradients are simply partial derivatives per-dimension: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n dimensions,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n dimensions</a:t>
                </a:r>
              </a:p>
              <a:p>
                <a:r>
                  <a:rPr lang="en-US" dirty="0"/>
                  <a:t>Gradients point in direction of ascent and tell the rate of ascent</a:t>
                </a:r>
              </a:p>
              <a:p>
                <a:r>
                  <a:rPr lang="en-US" dirty="0"/>
                  <a:t>If a is minimum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d>
                    <m:r>
                      <a:rPr lang="en-US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Reverse is not true, especially in high-dimensional spaces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202B330-4811-B54E-9E0F-2C73656D7D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447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764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E861-2BF2-5543-8F62-3D600CBDA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Last Time:</a:t>
            </a:r>
            <a:br>
              <a:rPr lang="en-US" dirty="0"/>
            </a:br>
            <a:r>
              <a:rPr lang="en-US" dirty="0"/>
              <a:t>Matrices, Vectorization,</a:t>
            </a:r>
            <a:br>
              <a:rPr lang="en-US" dirty="0"/>
            </a:br>
            <a:r>
              <a:rPr lang="en-US" dirty="0"/>
              <a:t>Linear Algebra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C3F21-06B5-7E48-AED9-5D988A197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121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9491-0DB2-FE41-BDD6-C485F3FDC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59686"/>
            <a:ext cx="7772400" cy="2387600"/>
          </a:xfrm>
        </p:spPr>
        <p:txBody>
          <a:bodyPr/>
          <a:lstStyle/>
          <a:p>
            <a:r>
              <a:rPr lang="en-US" dirty="0"/>
              <a:t>Image Filtering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D6AC85-5873-504F-BDD1-463BA1D28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1515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C071D-9CF2-9540-91F3-4AF9DF320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Noisy Image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9544A7-C380-5547-85C0-CC40807F4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05A5BE-AA7F-7541-B558-9AB6BD75D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56" y="1559711"/>
            <a:ext cx="4124644" cy="4114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6B1D30-7049-364A-B61C-F93081D9F1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754" y="1559711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97A7E-69CC-0945-88C8-A02A0818A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Cleaning it 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AD8F1-6212-3D46-9A41-003E3F4C3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A905F7-9E1E-A549-81B7-5FE8A56F1404}"/>
              </a:ext>
            </a:extLst>
          </p:cNvPr>
          <p:cNvSpPr txBox="1"/>
          <p:nvPr/>
        </p:nvSpPr>
        <p:spPr>
          <a:xfrm>
            <a:off x="357404" y="6121428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0A507-FED2-0D44-A5C8-F77AAA8C471B}"/>
              </a:ext>
            </a:extLst>
          </p:cNvPr>
          <p:cNvSpPr txBox="1"/>
          <p:nvPr/>
        </p:nvSpPr>
        <p:spPr>
          <a:xfrm>
            <a:off x="553673" y="1382578"/>
            <a:ext cx="82463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 have noise in our image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Let’s replace each pixel with a </a:t>
            </a:r>
            <a:r>
              <a:rPr lang="en-US" sz="3200" i="1" dirty="0"/>
              <a:t>weighted</a:t>
            </a:r>
            <a:r>
              <a:rPr lang="en-US" sz="3200" dirty="0"/>
              <a:t> average of its neighborhood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Weights are </a:t>
            </a:r>
            <a:r>
              <a:rPr lang="en-US" sz="3200" i="1" dirty="0"/>
              <a:t>filter kernel</a:t>
            </a:r>
            <a:endParaRPr lang="en-US" sz="3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4B60A23-52F8-1444-9199-8F5A5F4D494C}"/>
              </a:ext>
            </a:extLst>
          </p:cNvPr>
          <p:cNvGrpSpPr/>
          <p:nvPr/>
        </p:nvGrpSpPr>
        <p:grpSpPr>
          <a:xfrm>
            <a:off x="5796793" y="3625649"/>
            <a:ext cx="2134562" cy="2096220"/>
            <a:chOff x="2038524" y="4278384"/>
            <a:chExt cx="1233184" cy="121103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F08F7DE-17BB-6048-A899-F966C0323FCC}"/>
                </a:ext>
              </a:extLst>
            </p:cNvPr>
            <p:cNvSpPr/>
            <p:nvPr/>
          </p:nvSpPr>
          <p:spPr>
            <a:xfrm>
              <a:off x="2038525" y="4278385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3DCAD7-577A-A14B-91A0-A5CDCBE78604}"/>
                </a:ext>
              </a:extLst>
            </p:cNvPr>
            <p:cNvSpPr/>
            <p:nvPr/>
          </p:nvSpPr>
          <p:spPr>
            <a:xfrm>
              <a:off x="2449586" y="427838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A2B1B83-FCF8-BE45-B211-E8BD8C839387}"/>
                </a:ext>
              </a:extLst>
            </p:cNvPr>
            <p:cNvSpPr/>
            <p:nvPr/>
          </p:nvSpPr>
          <p:spPr>
            <a:xfrm>
              <a:off x="2860647" y="427838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A8D142F-6931-D240-8F96-CAD6949DAB40}"/>
                </a:ext>
              </a:extLst>
            </p:cNvPr>
            <p:cNvSpPr/>
            <p:nvPr/>
          </p:nvSpPr>
          <p:spPr>
            <a:xfrm>
              <a:off x="2038524" y="4680104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EC56E1F-DD2A-7F4B-A839-C4B24069199C}"/>
                </a:ext>
              </a:extLst>
            </p:cNvPr>
            <p:cNvSpPr/>
            <p:nvPr/>
          </p:nvSpPr>
          <p:spPr>
            <a:xfrm>
              <a:off x="2449585" y="4680103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AC75CB-D696-D64F-AD48-58C926646908}"/>
                </a:ext>
              </a:extLst>
            </p:cNvPr>
            <p:cNvSpPr/>
            <p:nvPr/>
          </p:nvSpPr>
          <p:spPr>
            <a:xfrm>
              <a:off x="2860646" y="4680103"/>
              <a:ext cx="411061" cy="4110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9618573-949F-0E4D-AAC1-84476C4A0E98}"/>
                </a:ext>
              </a:extLst>
            </p:cNvPr>
            <p:cNvGrpSpPr/>
            <p:nvPr/>
          </p:nvGrpSpPr>
          <p:grpSpPr>
            <a:xfrm>
              <a:off x="2038524" y="5078355"/>
              <a:ext cx="1233183" cy="411062"/>
              <a:chOff x="2038524" y="5096324"/>
              <a:chExt cx="1233183" cy="411062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02D107-22E6-2543-B2F0-C0D366B5FACA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5D2242C-E03D-664B-9F97-98CB8DBBF758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D5C1DF6-75A7-F747-A457-5628A0936D1B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35485F-2CC7-D442-838E-31F65839564A}"/>
              </a:ext>
            </a:extLst>
          </p:cNvPr>
          <p:cNvGrpSpPr/>
          <p:nvPr/>
        </p:nvGrpSpPr>
        <p:grpSpPr>
          <a:xfrm>
            <a:off x="1568407" y="3628649"/>
            <a:ext cx="2134562" cy="2096220"/>
            <a:chOff x="1568407" y="3936760"/>
            <a:chExt cx="2134562" cy="209622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715E1D7-5AEA-0041-B746-5C10908081ED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6B4FB2E-A7BE-3040-8F78-5B54CF419A77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5F0A947-B805-7745-9061-BA1553689F62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458F5B2-8F0B-0741-8199-F7A5650D44B3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D223B1E-5E6A-DC4C-B5C8-5E52F4A19776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ysClr val="windowText" lastClr="000000"/>
                  </a:solidFill>
                </a:rPr>
                <a:t>Out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D16D45-4D03-ED4A-B6EF-99E6D9D8DB65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826EC59-6C3B-6F49-8314-8B8940B4C452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B82BCC9-298F-B04C-9D8C-A9D30A2E6B6F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FC97D51-F900-1249-8080-7A1D15A75AC8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2DABFF0-0068-B642-9DAB-AD1EB0BDF732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ysClr val="windowText" lastClr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37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BC64-352E-4747-A327-A480900D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DBDAB-4628-8C4E-8501-876525283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54D11A-B841-AE4D-B8A8-2616271581E4}"/>
              </a:ext>
            </a:extLst>
          </p:cNvPr>
          <p:cNvGrpSpPr/>
          <p:nvPr/>
        </p:nvGrpSpPr>
        <p:grpSpPr>
          <a:xfrm>
            <a:off x="2657258" y="3155342"/>
            <a:ext cx="2726735" cy="908918"/>
            <a:chOff x="1711757" y="3555182"/>
            <a:chExt cx="2260394" cy="7534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B151C5-115B-AE47-BA61-284DC618EBDE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56583-A93C-EB48-BB36-ED9E9129002C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60CF59-0CD0-D74B-B6E0-24212ED7BAD0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6804AE-AB43-AF43-A55E-2FE1CE3355A0}"/>
              </a:ext>
            </a:extLst>
          </p:cNvPr>
          <p:cNvSpPr txBox="1"/>
          <p:nvPr/>
        </p:nvSpPr>
        <p:spPr>
          <a:xfrm>
            <a:off x="124358" y="3317410"/>
            <a:ext cx="118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EB4AE-106E-0D43-9F3A-A18530F20D50}"/>
              </a:ext>
            </a:extLst>
          </p:cNvPr>
          <p:cNvSpPr txBox="1"/>
          <p:nvPr/>
        </p:nvSpPr>
        <p:spPr>
          <a:xfrm>
            <a:off x="124357" y="1989271"/>
            <a:ext cx="118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FCA815-B7C4-2046-B46E-77A5D2CA4201}"/>
              </a:ext>
            </a:extLst>
          </p:cNvPr>
          <p:cNvGrpSpPr/>
          <p:nvPr/>
        </p:nvGrpSpPr>
        <p:grpSpPr>
          <a:xfrm>
            <a:off x="2657259" y="1827203"/>
            <a:ext cx="6362383" cy="908919"/>
            <a:chOff x="2657259" y="2137015"/>
            <a:chExt cx="6362383" cy="9089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EB13AC-ACCF-114B-A325-F8C8FDFCD0A2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1CD1BB-7AD8-4E45-B115-3C957799B66F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E0FE71-C675-394A-BFD0-9B0AB14C0D3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422BF2-DB2F-BD48-8D0E-E1F8FDA22EC7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59ADDF-6AB3-C145-84ED-FA2FB19E96DE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C14D46-3966-0546-BBAB-6316266DCF8A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4B4309-799B-4D45-B6C4-5611FA1D3EFB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21E070-A5E7-084D-9B7D-8F6C1836B62C}"/>
              </a:ext>
            </a:extLst>
          </p:cNvPr>
          <p:cNvSpPr txBox="1"/>
          <p:nvPr/>
        </p:nvSpPr>
        <p:spPr>
          <a:xfrm>
            <a:off x="124357" y="4753904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CA2DAD-3894-D048-907C-9BC703FEBF62}"/>
              </a:ext>
            </a:extLst>
          </p:cNvPr>
          <p:cNvSpPr/>
          <p:nvPr/>
        </p:nvSpPr>
        <p:spPr>
          <a:xfrm>
            <a:off x="3566169" y="4524602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</p:spTree>
    <p:extLst>
      <p:ext uri="{BB962C8B-B14F-4D97-AF65-F5344CB8AC3E}">
        <p14:creationId xmlns:p14="http://schemas.microsoft.com/office/powerpoint/2010/main" val="118328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BC64-352E-4747-A327-A480900D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DBDAB-4628-8C4E-8501-876525283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44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54D11A-B841-AE4D-B8A8-2616271581E4}"/>
              </a:ext>
            </a:extLst>
          </p:cNvPr>
          <p:cNvGrpSpPr/>
          <p:nvPr/>
        </p:nvGrpSpPr>
        <p:grpSpPr>
          <a:xfrm>
            <a:off x="3566171" y="3155338"/>
            <a:ext cx="2726735" cy="908918"/>
            <a:chOff x="1711757" y="3555182"/>
            <a:chExt cx="2260394" cy="7534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B151C5-115B-AE47-BA61-284DC618EBDE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56583-A93C-EB48-BB36-ED9E9129002C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60CF59-0CD0-D74B-B6E0-24212ED7BAD0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6804AE-AB43-AF43-A55E-2FE1CE3355A0}"/>
              </a:ext>
            </a:extLst>
          </p:cNvPr>
          <p:cNvSpPr txBox="1"/>
          <p:nvPr/>
        </p:nvSpPr>
        <p:spPr>
          <a:xfrm>
            <a:off x="124358" y="3317410"/>
            <a:ext cx="118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EB4AE-106E-0D43-9F3A-A18530F20D50}"/>
              </a:ext>
            </a:extLst>
          </p:cNvPr>
          <p:cNvSpPr txBox="1"/>
          <p:nvPr/>
        </p:nvSpPr>
        <p:spPr>
          <a:xfrm>
            <a:off x="124357" y="1989271"/>
            <a:ext cx="118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FCA815-B7C4-2046-B46E-77A5D2CA4201}"/>
              </a:ext>
            </a:extLst>
          </p:cNvPr>
          <p:cNvGrpSpPr/>
          <p:nvPr/>
        </p:nvGrpSpPr>
        <p:grpSpPr>
          <a:xfrm>
            <a:off x="2657259" y="1827203"/>
            <a:ext cx="6362383" cy="908919"/>
            <a:chOff x="2657259" y="2137015"/>
            <a:chExt cx="6362383" cy="9089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EB13AC-ACCF-114B-A325-F8C8FDFCD0A2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1CD1BB-7AD8-4E45-B115-3C957799B66F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E0FE71-C675-394A-BFD0-9B0AB14C0D3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422BF2-DB2F-BD48-8D0E-E1F8FDA22EC7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59ADDF-6AB3-C145-84ED-FA2FB19E96DE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C14D46-3966-0546-BBAB-6316266DCF8A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4B4309-799B-4D45-B6C4-5611FA1D3EFB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21E070-A5E7-084D-9B7D-8F6C1836B62C}"/>
              </a:ext>
            </a:extLst>
          </p:cNvPr>
          <p:cNvSpPr txBox="1"/>
          <p:nvPr/>
        </p:nvSpPr>
        <p:spPr>
          <a:xfrm>
            <a:off x="124357" y="4753904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CA2DAD-3894-D048-907C-9BC703FEBF62}"/>
              </a:ext>
            </a:extLst>
          </p:cNvPr>
          <p:cNvSpPr/>
          <p:nvPr/>
        </p:nvSpPr>
        <p:spPr>
          <a:xfrm>
            <a:off x="3566169" y="4524602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D096DB-9CD3-CF43-B65F-B1B07FD3D952}"/>
              </a:ext>
            </a:extLst>
          </p:cNvPr>
          <p:cNvSpPr/>
          <p:nvPr/>
        </p:nvSpPr>
        <p:spPr>
          <a:xfrm>
            <a:off x="4475081" y="4524601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</p:spTree>
    <p:extLst>
      <p:ext uri="{BB962C8B-B14F-4D97-AF65-F5344CB8AC3E}">
        <p14:creationId xmlns:p14="http://schemas.microsoft.com/office/powerpoint/2010/main" val="944168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BC64-352E-4747-A327-A480900D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DBDAB-4628-8C4E-8501-876525283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54D11A-B841-AE4D-B8A8-2616271581E4}"/>
              </a:ext>
            </a:extLst>
          </p:cNvPr>
          <p:cNvGrpSpPr/>
          <p:nvPr/>
        </p:nvGrpSpPr>
        <p:grpSpPr>
          <a:xfrm>
            <a:off x="4475081" y="3155338"/>
            <a:ext cx="2726735" cy="908918"/>
            <a:chOff x="1711757" y="3555182"/>
            <a:chExt cx="2260394" cy="7534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B151C5-115B-AE47-BA61-284DC618EBDE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56583-A93C-EB48-BB36-ED9E9129002C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60CF59-0CD0-D74B-B6E0-24212ED7BAD0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6804AE-AB43-AF43-A55E-2FE1CE3355A0}"/>
              </a:ext>
            </a:extLst>
          </p:cNvPr>
          <p:cNvSpPr txBox="1"/>
          <p:nvPr/>
        </p:nvSpPr>
        <p:spPr>
          <a:xfrm>
            <a:off x="124358" y="3317410"/>
            <a:ext cx="118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EB4AE-106E-0D43-9F3A-A18530F20D50}"/>
              </a:ext>
            </a:extLst>
          </p:cNvPr>
          <p:cNvSpPr txBox="1"/>
          <p:nvPr/>
        </p:nvSpPr>
        <p:spPr>
          <a:xfrm>
            <a:off x="124357" y="1989271"/>
            <a:ext cx="118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FCA815-B7C4-2046-B46E-77A5D2CA4201}"/>
              </a:ext>
            </a:extLst>
          </p:cNvPr>
          <p:cNvGrpSpPr/>
          <p:nvPr/>
        </p:nvGrpSpPr>
        <p:grpSpPr>
          <a:xfrm>
            <a:off x="2657259" y="1827203"/>
            <a:ext cx="6362383" cy="908919"/>
            <a:chOff x="2657259" y="2137015"/>
            <a:chExt cx="6362383" cy="9089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EB13AC-ACCF-114B-A325-F8C8FDFCD0A2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1CD1BB-7AD8-4E45-B115-3C957799B66F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E0FE71-C675-394A-BFD0-9B0AB14C0D3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422BF2-DB2F-BD48-8D0E-E1F8FDA22EC7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59ADDF-6AB3-C145-84ED-FA2FB19E96DE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C14D46-3966-0546-BBAB-6316266DCF8A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4B4309-799B-4D45-B6C4-5611FA1D3EFB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21E070-A5E7-084D-9B7D-8F6C1836B62C}"/>
              </a:ext>
            </a:extLst>
          </p:cNvPr>
          <p:cNvSpPr txBox="1"/>
          <p:nvPr/>
        </p:nvSpPr>
        <p:spPr>
          <a:xfrm>
            <a:off x="124357" y="4753904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CA2DAD-3894-D048-907C-9BC703FEBF62}"/>
              </a:ext>
            </a:extLst>
          </p:cNvPr>
          <p:cNvSpPr/>
          <p:nvPr/>
        </p:nvSpPr>
        <p:spPr>
          <a:xfrm>
            <a:off x="3566169" y="4524602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D096DB-9CD3-CF43-B65F-B1B07FD3D952}"/>
              </a:ext>
            </a:extLst>
          </p:cNvPr>
          <p:cNvSpPr/>
          <p:nvPr/>
        </p:nvSpPr>
        <p:spPr>
          <a:xfrm>
            <a:off x="4475081" y="4524601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41EA20-A812-5C46-8198-3DDFC5D4916B}"/>
              </a:ext>
            </a:extLst>
          </p:cNvPr>
          <p:cNvSpPr/>
          <p:nvPr/>
        </p:nvSpPr>
        <p:spPr>
          <a:xfrm>
            <a:off x="5383993" y="4524599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8614116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BC64-352E-4747-A327-A480900D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DBDAB-4628-8C4E-8501-876525283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54D11A-B841-AE4D-B8A8-2616271581E4}"/>
              </a:ext>
            </a:extLst>
          </p:cNvPr>
          <p:cNvGrpSpPr/>
          <p:nvPr/>
        </p:nvGrpSpPr>
        <p:grpSpPr>
          <a:xfrm>
            <a:off x="5383995" y="3155338"/>
            <a:ext cx="2726735" cy="908918"/>
            <a:chOff x="1711757" y="3555182"/>
            <a:chExt cx="2260394" cy="7534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B151C5-115B-AE47-BA61-284DC618EBDE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56583-A93C-EB48-BB36-ED9E9129002C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60CF59-0CD0-D74B-B6E0-24212ED7BAD0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6804AE-AB43-AF43-A55E-2FE1CE3355A0}"/>
              </a:ext>
            </a:extLst>
          </p:cNvPr>
          <p:cNvSpPr txBox="1"/>
          <p:nvPr/>
        </p:nvSpPr>
        <p:spPr>
          <a:xfrm>
            <a:off x="124358" y="3317410"/>
            <a:ext cx="118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EB4AE-106E-0D43-9F3A-A18530F20D50}"/>
              </a:ext>
            </a:extLst>
          </p:cNvPr>
          <p:cNvSpPr txBox="1"/>
          <p:nvPr/>
        </p:nvSpPr>
        <p:spPr>
          <a:xfrm>
            <a:off x="124357" y="1989271"/>
            <a:ext cx="118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FCA815-B7C4-2046-B46E-77A5D2CA4201}"/>
              </a:ext>
            </a:extLst>
          </p:cNvPr>
          <p:cNvGrpSpPr/>
          <p:nvPr/>
        </p:nvGrpSpPr>
        <p:grpSpPr>
          <a:xfrm>
            <a:off x="2657259" y="1827203"/>
            <a:ext cx="6362383" cy="908919"/>
            <a:chOff x="2657259" y="2137015"/>
            <a:chExt cx="6362383" cy="9089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EB13AC-ACCF-114B-A325-F8C8FDFCD0A2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1CD1BB-7AD8-4E45-B115-3C957799B66F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E0FE71-C675-394A-BFD0-9B0AB14C0D3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422BF2-DB2F-BD48-8D0E-E1F8FDA22EC7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59ADDF-6AB3-C145-84ED-FA2FB19E96DE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C14D46-3966-0546-BBAB-6316266DCF8A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4B4309-799B-4D45-B6C4-5611FA1D3EFB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21E070-A5E7-084D-9B7D-8F6C1836B62C}"/>
              </a:ext>
            </a:extLst>
          </p:cNvPr>
          <p:cNvSpPr txBox="1"/>
          <p:nvPr/>
        </p:nvSpPr>
        <p:spPr>
          <a:xfrm>
            <a:off x="124357" y="4753904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CA2DAD-3894-D048-907C-9BC703FEBF62}"/>
              </a:ext>
            </a:extLst>
          </p:cNvPr>
          <p:cNvSpPr/>
          <p:nvPr/>
        </p:nvSpPr>
        <p:spPr>
          <a:xfrm>
            <a:off x="3566169" y="4524602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D096DB-9CD3-CF43-B65F-B1B07FD3D952}"/>
              </a:ext>
            </a:extLst>
          </p:cNvPr>
          <p:cNvSpPr/>
          <p:nvPr/>
        </p:nvSpPr>
        <p:spPr>
          <a:xfrm>
            <a:off x="4475081" y="4524601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341EA20-A812-5C46-8198-3DDFC5D4916B}"/>
              </a:ext>
            </a:extLst>
          </p:cNvPr>
          <p:cNvSpPr/>
          <p:nvPr/>
        </p:nvSpPr>
        <p:spPr>
          <a:xfrm>
            <a:off x="5383993" y="4524599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47CD0D-D8B4-6C42-BC59-01B5C47F0A14}"/>
              </a:ext>
            </a:extLst>
          </p:cNvPr>
          <p:cNvSpPr/>
          <p:nvPr/>
        </p:nvSpPr>
        <p:spPr>
          <a:xfrm>
            <a:off x="6292906" y="4524598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</p:spTree>
    <p:extLst>
      <p:ext uri="{BB962C8B-B14F-4D97-AF65-F5344CB8AC3E}">
        <p14:creationId xmlns:p14="http://schemas.microsoft.com/office/powerpoint/2010/main" val="9340445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9BC64-352E-4747-A327-A480900D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1D Case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DBDAB-4628-8C4E-8501-876525283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654D11A-B841-AE4D-B8A8-2616271581E4}"/>
              </a:ext>
            </a:extLst>
          </p:cNvPr>
          <p:cNvGrpSpPr/>
          <p:nvPr/>
        </p:nvGrpSpPr>
        <p:grpSpPr>
          <a:xfrm>
            <a:off x="6292907" y="3155338"/>
            <a:ext cx="2726735" cy="908918"/>
            <a:chOff x="1711757" y="3555182"/>
            <a:chExt cx="2260394" cy="7534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AB151C5-115B-AE47-BA61-284DC618EBDE}"/>
                </a:ext>
              </a:extLst>
            </p:cNvPr>
            <p:cNvSpPr/>
            <p:nvPr/>
          </p:nvSpPr>
          <p:spPr>
            <a:xfrm>
              <a:off x="1711757" y="3555187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B356583-A93C-EB48-BB36-ED9E9129002C}"/>
                </a:ext>
              </a:extLst>
            </p:cNvPr>
            <p:cNvSpPr/>
            <p:nvPr/>
          </p:nvSpPr>
          <p:spPr>
            <a:xfrm>
              <a:off x="2465221" y="3555185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60CF59-0CD0-D74B-B6E0-24212ED7BAD0}"/>
                </a:ext>
              </a:extLst>
            </p:cNvPr>
            <p:cNvSpPr/>
            <p:nvPr/>
          </p:nvSpPr>
          <p:spPr>
            <a:xfrm>
              <a:off x="3218686" y="3555182"/>
              <a:ext cx="753465" cy="7534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1/3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6804AE-AB43-AF43-A55E-2FE1CE3355A0}"/>
              </a:ext>
            </a:extLst>
          </p:cNvPr>
          <p:cNvSpPr txBox="1"/>
          <p:nvPr/>
        </p:nvSpPr>
        <p:spPr>
          <a:xfrm>
            <a:off x="124358" y="3317410"/>
            <a:ext cx="11876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Filter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CEB4AE-106E-0D43-9F3A-A18530F20D50}"/>
              </a:ext>
            </a:extLst>
          </p:cNvPr>
          <p:cNvSpPr txBox="1"/>
          <p:nvPr/>
        </p:nvSpPr>
        <p:spPr>
          <a:xfrm>
            <a:off x="124357" y="1989271"/>
            <a:ext cx="1187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Signal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FCA815-B7C4-2046-B46E-77A5D2CA4201}"/>
              </a:ext>
            </a:extLst>
          </p:cNvPr>
          <p:cNvGrpSpPr/>
          <p:nvPr/>
        </p:nvGrpSpPr>
        <p:grpSpPr>
          <a:xfrm>
            <a:off x="2657259" y="1827203"/>
            <a:ext cx="6362383" cy="908919"/>
            <a:chOff x="2657259" y="2137015"/>
            <a:chExt cx="6362383" cy="90891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EEB13AC-ACCF-114B-A325-F8C8FDFCD0A2}"/>
                </a:ext>
              </a:extLst>
            </p:cNvPr>
            <p:cNvSpPr/>
            <p:nvPr/>
          </p:nvSpPr>
          <p:spPr>
            <a:xfrm>
              <a:off x="2657259" y="2137022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1CD1BB-7AD8-4E45-B115-3C957799B66F}"/>
                </a:ext>
              </a:extLst>
            </p:cNvPr>
            <p:cNvSpPr/>
            <p:nvPr/>
          </p:nvSpPr>
          <p:spPr>
            <a:xfrm>
              <a:off x="3566171" y="2137021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BE0FE71-C675-394A-BFD0-9B0AB14C0D35}"/>
                </a:ext>
              </a:extLst>
            </p:cNvPr>
            <p:cNvSpPr/>
            <p:nvPr/>
          </p:nvSpPr>
          <p:spPr>
            <a:xfrm>
              <a:off x="4475083" y="2137020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C422BF2-DB2F-BD48-8D0E-E1F8FDA22EC7}"/>
                </a:ext>
              </a:extLst>
            </p:cNvPr>
            <p:cNvSpPr/>
            <p:nvPr/>
          </p:nvSpPr>
          <p:spPr>
            <a:xfrm>
              <a:off x="5383994" y="2137019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59ADDF-6AB3-C145-84ED-FA2FB19E96DE}"/>
                </a:ext>
              </a:extLst>
            </p:cNvPr>
            <p:cNvSpPr/>
            <p:nvPr/>
          </p:nvSpPr>
          <p:spPr>
            <a:xfrm>
              <a:off x="6292906" y="2137017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C14D46-3966-0546-BBAB-6316266DCF8A}"/>
                </a:ext>
              </a:extLst>
            </p:cNvPr>
            <p:cNvSpPr/>
            <p:nvPr/>
          </p:nvSpPr>
          <p:spPr>
            <a:xfrm>
              <a:off x="7201818" y="2137016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04B4309-799B-4D45-B6C4-5611FA1D3EFB}"/>
                </a:ext>
              </a:extLst>
            </p:cNvPr>
            <p:cNvSpPr/>
            <p:nvPr/>
          </p:nvSpPr>
          <p:spPr>
            <a:xfrm>
              <a:off x="8110730" y="2137015"/>
              <a:ext cx="908912" cy="9089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12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E21E070-A5E7-084D-9B7D-8F6C1836B62C}"/>
              </a:ext>
            </a:extLst>
          </p:cNvPr>
          <p:cNvSpPr txBox="1"/>
          <p:nvPr/>
        </p:nvSpPr>
        <p:spPr>
          <a:xfrm>
            <a:off x="124357" y="4753904"/>
            <a:ext cx="1419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Output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3CA2DAD-3894-D048-907C-9BC703FEBF62}"/>
              </a:ext>
            </a:extLst>
          </p:cNvPr>
          <p:cNvSpPr/>
          <p:nvPr/>
        </p:nvSpPr>
        <p:spPr>
          <a:xfrm>
            <a:off x="3566169" y="4524602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10.33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AD096DB-9CD3-CF43-B65F-B1B07FD3D952}"/>
              </a:ext>
            </a:extLst>
          </p:cNvPr>
          <p:cNvSpPr/>
          <p:nvPr/>
        </p:nvSpPr>
        <p:spPr>
          <a:xfrm>
            <a:off x="4475081" y="4524601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A307B9-7541-824B-9F08-D7626B122081}"/>
              </a:ext>
            </a:extLst>
          </p:cNvPr>
          <p:cNvSpPr/>
          <p:nvPr/>
        </p:nvSpPr>
        <p:spPr>
          <a:xfrm>
            <a:off x="5383993" y="4524599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BA29A05-5ECE-3343-AAE7-D8C02F107D53}"/>
              </a:ext>
            </a:extLst>
          </p:cNvPr>
          <p:cNvSpPr/>
          <p:nvPr/>
        </p:nvSpPr>
        <p:spPr>
          <a:xfrm>
            <a:off x="6292906" y="4524598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10.66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8509B8-03EA-6B4F-A949-2F3A8575AE63}"/>
              </a:ext>
            </a:extLst>
          </p:cNvPr>
          <p:cNvSpPr/>
          <p:nvPr/>
        </p:nvSpPr>
        <p:spPr>
          <a:xfrm>
            <a:off x="7201818" y="4524597"/>
            <a:ext cx="908912" cy="908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1675554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C8CA3-7E39-0A40-8A4A-3BEC8CEF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2D Filter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F7ED2A-0741-C14E-8AC1-6E48F2FC4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C88723-BA5F-4249-8960-8B9FAE9C2CFC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46CD6C-1D40-2246-8458-090848A7434E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F7A9E8-356F-4843-B016-5A9F8749A02F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736256-5A52-E64C-B2BC-904C4A727415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2CA883-177A-AE42-9159-2013F079AAB9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73C46-4022-7A4C-B347-C522E39FFFFF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A7A9140-67B1-054F-B87D-F288CF13CB16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FF0079E-D897-EC4E-9967-886948AD4A0B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F66577-D2B9-DD4D-B15B-A87E12C0D2C4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D14094-ACA8-8845-B5CE-67DD5B3C2E68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C31BD08-2481-FD42-B680-01F8A2E3FAA8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59F91B-F47E-C546-9422-C7C3E0CD7C80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729FD1-24A3-004B-86D1-9C350D4EB5D7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FD000C-FEF2-714F-8AAA-AABC1607C6CE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1BD071-4673-DE4A-AEE7-509D3DE23997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633E38-9100-564F-B3FF-6F26F4196943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DC4CBA-7C28-0C48-A9E6-3E1BF883D8CF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6E03E7-FBA6-0342-BD0C-31E047383BA2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094E3D-D9F4-4F40-9A57-97F2388FEAB8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1FE712-C980-8E4E-8F5A-CEA334E7C782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7BF9A56-24E1-7441-A703-A1F7A940D627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7D4CA8-5E24-8544-AA07-DEADAA172845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E107904-59D5-4446-88F2-08F4AA87DB3C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F62DDC-3F91-3C48-97EE-A8410B28F3B5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247A36-A28D-5242-80DC-B8977443BE58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E7E0B60-A002-D749-BFD4-0438ED6A2975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F7390AE-DBB6-CF4E-9171-58860AD99308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5504252-BF75-CD41-9E2B-A1A12C853E63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6DE931-E115-8145-9FAA-39ED0E525A3F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D8C02B3-DE9F-6141-BC36-E7A39966196D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5D0A121-A6E8-394D-8BE6-2BD650F3A99C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4E108FA-D191-9544-96B1-9FA1FE60FC98}"/>
              </a:ext>
            </a:extLst>
          </p:cNvPr>
          <p:cNvGrpSpPr/>
          <p:nvPr/>
        </p:nvGrpSpPr>
        <p:grpSpPr>
          <a:xfrm>
            <a:off x="4031951" y="2975050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DF3E760-E787-A943-9EC4-A08F8C0D0B57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BE17EDB-940C-3641-97E9-240F8A62032E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A4E1A53-F7B7-0E4F-8132-E7E8A1B09530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5D808D-3C74-6C47-A3E3-1937BCCC29CE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41BFC331-1AE7-D840-B863-C6C3CCE6E195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F59C6D5-D80A-4746-BDCD-D9D6301B60C4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5D5E169-DF75-924C-8C90-FFC415287BBC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EBB28B0-824E-4542-894B-5E0CDFB49963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0C2740E-3D28-EC49-8639-657B63DA975A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DFBCAFC-5E83-BC43-A1BA-0C126ECCB781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C637AEB-D86B-6C4B-99F0-41C246C9BA73}"/>
              </a:ext>
            </a:extLst>
          </p:cNvPr>
          <p:cNvSpPr txBox="1"/>
          <p:nvPr/>
        </p:nvSpPr>
        <p:spPr>
          <a:xfrm>
            <a:off x="4010385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249D5A5-6085-2642-91D3-54D005A091A7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C208687-DFBF-B74B-8885-11C45079F9E5}"/>
              </a:ext>
            </a:extLst>
          </p:cNvPr>
          <p:cNvSpPr/>
          <p:nvPr/>
        </p:nvSpPr>
        <p:spPr>
          <a:xfrm>
            <a:off x="7142438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FA427082-0ED3-384F-BF4E-ABCA08BC05D7}"/>
              </a:ext>
            </a:extLst>
          </p:cNvPr>
          <p:cNvSpPr/>
          <p:nvPr/>
        </p:nvSpPr>
        <p:spPr>
          <a:xfrm>
            <a:off x="7657667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O13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3D1B8FAE-EA8D-314A-BD66-AF6D97D29C35}"/>
              </a:ext>
            </a:extLst>
          </p:cNvPr>
          <p:cNvSpPr/>
          <p:nvPr/>
        </p:nvSpPr>
        <p:spPr>
          <a:xfrm>
            <a:off x="6627208" y="347736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O21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9DD6B79-394C-8A4C-8AD3-5D69C18A959A}"/>
              </a:ext>
            </a:extLst>
          </p:cNvPr>
          <p:cNvSpPr/>
          <p:nvPr/>
        </p:nvSpPr>
        <p:spPr>
          <a:xfrm>
            <a:off x="7142437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O22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3D87EE-4FC1-5A4C-870B-884AF9D42F27}"/>
              </a:ext>
            </a:extLst>
          </p:cNvPr>
          <p:cNvSpPr/>
          <p:nvPr/>
        </p:nvSpPr>
        <p:spPr>
          <a:xfrm>
            <a:off x="7657666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O23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BBBCC34-AE3A-E14D-9085-995822BA7F2B}"/>
              </a:ext>
            </a:extLst>
          </p:cNvPr>
          <p:cNvSpPr/>
          <p:nvPr/>
        </p:nvSpPr>
        <p:spPr>
          <a:xfrm>
            <a:off x="6627208" y="397653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O31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FFCD9C9B-5A31-A742-9E6A-B28DF40E3360}"/>
              </a:ext>
            </a:extLst>
          </p:cNvPr>
          <p:cNvSpPr/>
          <p:nvPr/>
        </p:nvSpPr>
        <p:spPr>
          <a:xfrm>
            <a:off x="7142437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O32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B495A62-E0EA-4E4A-9F2D-0844B13C5583}"/>
              </a:ext>
            </a:extLst>
          </p:cNvPr>
          <p:cNvSpPr/>
          <p:nvPr/>
        </p:nvSpPr>
        <p:spPr>
          <a:xfrm>
            <a:off x="7657666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O33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8C3A01C-62B5-9E41-A9B1-0225545AA697}"/>
              </a:ext>
            </a:extLst>
          </p:cNvPr>
          <p:cNvSpPr/>
          <p:nvPr/>
        </p:nvSpPr>
        <p:spPr>
          <a:xfrm>
            <a:off x="8172895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O14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2B97260-02C5-744A-93E9-590A914C74E5}"/>
              </a:ext>
            </a:extLst>
          </p:cNvPr>
          <p:cNvSpPr/>
          <p:nvPr/>
        </p:nvSpPr>
        <p:spPr>
          <a:xfrm>
            <a:off x="8172894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EB0BEBD-25F6-124C-BB66-4BFF21B1C8EA}"/>
              </a:ext>
            </a:extLst>
          </p:cNvPr>
          <p:cNvSpPr/>
          <p:nvPr/>
        </p:nvSpPr>
        <p:spPr>
          <a:xfrm>
            <a:off x="8172894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O34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52941C-550A-D64A-9CE0-073EF316E464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25472232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A8E89-794C-7142-B2DD-CCE6057E9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2D Filter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C40217-AFDD-404E-845C-FCD5E619D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91502D-CA81-664F-AEA5-D1EAF7339ED2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BE8E20-A13F-EE4D-8C6B-CDD4B9FC1C4C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8395D76-439C-FC4A-8A7B-7B73C324CBD2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7C94D8-EF09-6F40-9CA0-A66C548F2079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522BA8-32E0-9C40-95C7-A45B943D28F8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4C51AC-D2F7-B64E-A7B3-71ACEC1A5495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FF6FB0-2A63-D34C-9D65-006E83954591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4ED89F8-DB91-8141-BE69-7C9057F1766A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EBFA2F-FA60-2342-8F0B-FF29DC2269E4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33FA2C-3CBC-B845-95E5-6BC5B747F53E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6DDF6D-75C1-974A-B05C-442463FC3F84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0C34D8-B9F9-E542-8F8B-79B458E4C315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9FB55AB-94EF-8944-B5D0-5CEC8CF0B763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53DA2D-B502-DD4E-BADF-13AC9AB5D625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8A746F-7B2D-894B-B535-5B63F8C74C1E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DAE6D9-AFA9-D14C-8E16-608BA2169C5A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B750E2-85A0-8B41-8F8E-B5708C18A59D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2977581-9616-8C42-965A-A2412D0F019E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119DDB0-D6FC-AC49-A870-14548F136B52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D58F46-9AE9-B648-9559-9C11F1270F56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C5CCF0-7078-384D-8CAD-0F13C3068536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1C2079-5D9E-5B4D-B187-9F608842C4BC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6F1F8F-8E29-BE43-9322-90EC2A8C68E0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3552989-F21A-5F47-9443-155C7BE430BB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AA02E07-E4FD-E142-A314-CC6D85120E1F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5375ABB-7E91-FB4B-ACAE-0DFCD10E7549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2036992-3310-104C-8D02-EFB8364B78C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44E75B-A185-0546-9A00-78184D361AD3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A8FC68-54F8-6541-BE69-83641673C883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F26AFFC-3D76-B943-A9FE-69BA6D939882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A5C596-371F-6F40-A6FE-7F7804EDDD45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&amp; Filter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2B6CA3A-F2CF-2648-9B89-0D4364CC2EDD}"/>
              </a:ext>
            </a:extLst>
          </p:cNvPr>
          <p:cNvGrpSpPr/>
          <p:nvPr/>
        </p:nvGrpSpPr>
        <p:grpSpPr>
          <a:xfrm>
            <a:off x="339066" y="2472498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F6997DF-9D46-1841-9BD4-E8BCDBF5DA1B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8EC5985-B6FA-C046-B0CB-93EB86B604C1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F677FFE-B71B-7C4B-A156-F3127DE3F2A9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56A70FA-0E70-1C49-B9F9-09EB47741320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DCD30A-FC5E-BC47-95A9-80A1130E5ED2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ABCC900F-0142-D946-9949-22E71AEAF9E7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21A968C-DA77-2248-9A89-60A8F01FCAC3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DCF7543-3D4D-7D42-90E3-ECE6ED66A6BA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0B0AA9B2-A287-374B-8D49-0C16B30CD923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2C3509BE-4051-6043-A5E6-B6862EC075F6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C97DB2A-08C3-A748-943E-EDBFBF5E824C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FEF56F6-AA5B-3549-B57D-C0E025305560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7512D2-C840-3F41-92D9-4DA6B978DF48}"/>
              </a:ext>
            </a:extLst>
          </p:cNvPr>
          <p:cNvSpPr txBox="1"/>
          <p:nvPr/>
        </p:nvSpPr>
        <p:spPr>
          <a:xfrm>
            <a:off x="867212" y="5369357"/>
            <a:ext cx="7409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O11 = I11*F11 + I12*F12 + … + I33*F33</a:t>
            </a:r>
          </a:p>
        </p:txBody>
      </p:sp>
    </p:spTree>
    <p:extLst>
      <p:ext uri="{BB962C8B-B14F-4D97-AF65-F5344CB8AC3E}">
        <p14:creationId xmlns:p14="http://schemas.microsoft.com/office/powerpoint/2010/main" val="101668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05F44-E225-E44E-BE04-1B5A0AC08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Eigensystems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1FD776-20C6-524D-83C5-A57438B3B2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C5D93B4-6D37-BD40-BDA4-DFD53022FCC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573371"/>
                <a:ext cx="7886700" cy="435133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An 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a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satisfy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is scaled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Vectors and values are always paired and typically you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Biggest eigenvalue of A gives bounds on how much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stretches a vector </a:t>
                </a:r>
                <a:r>
                  <a:rPr lang="en-US" b="1" dirty="0"/>
                  <a:t>x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Hints of what people really mean:</a:t>
                </a:r>
              </a:p>
              <a:p>
                <a:pPr lvl="1"/>
                <a:r>
                  <a:rPr lang="en-US" dirty="0"/>
                  <a:t>“Largest eigenvector” = vector w/ largest value</a:t>
                </a:r>
              </a:p>
              <a:p>
                <a:pPr lvl="1"/>
                <a:r>
                  <a:rPr lang="en-US" dirty="0"/>
                  <a:t>“Spectral” just means there’s eigenvectors somewhere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FC5D93B4-6D37-BD40-BDA4-DFD53022F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73371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447" t="-2326" r="-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7A1C4-677B-9A4F-9552-9CD0EAB5B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2D Filter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3EEA11-8A83-034B-AFB0-D41CD2A481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20A8AF-275C-BB42-BB7D-D3711A34E19A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D8881-DBEB-0944-BBC9-D4702E6A2FC7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6AEFBD-1994-A44F-B375-131453CF5803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DA2031-BE58-064C-8DF4-91EF088EFAAF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7F8A72-9357-9746-8D7D-882F77D9E773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A7E579-109D-B24B-A744-E95B041FFCB1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6934BD9-26A9-4C44-8BEE-925E385296A6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D4630F-2E78-0D4E-A7FD-CCEE991B90D2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DC96A2F-D488-9842-8C0F-A583A5A6DFF0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68DFABA-15B2-9C45-96FD-3EC0391FB89B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721CDF-868E-5348-BE01-74A15AAFC36D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8FC816-F078-A24C-9636-A7875C66C5E9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ABEA52-CB5F-CC4F-9971-22E1AD3948EE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73622E-F302-3D4F-9A38-03DFB88E5FEB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F1FF56-53CA-7B44-BA4A-0A85EA570E8D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CFF93A-3169-8E4D-9422-486901E40EA3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8104140-6C0B-2C44-A396-FAF875A2539B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C5D13CD-26C6-5E41-9E28-43415C8A8F9E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E1F4CBF-64A9-1443-AD6E-A0388271A0B8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764CF5-18C0-1E46-9CC5-B132BD55005E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A0C776-229B-7F46-B649-17880F9619D8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A237F9B-B949-2A41-B0F7-2A6B6E67DDD3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677B44-880E-DB45-AD8B-90DC5F482745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DF73839-BE9A-1940-AEE7-8B241D68B666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32CF7C9-5483-044E-9267-1BA698B9262F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A7255C-00DE-AB42-9BD5-301662F47502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3BE4DCA-544C-A841-9517-B239FB517904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13AE94-16D7-9D40-9761-B12A0B9B25AB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B81213-838C-CC4D-BC02-DE87CD2DE0AA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8993B43-9629-C84C-90DF-436BDFE6E596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48F7E8-1A6E-BA49-AD75-DA6E46375AFE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 &amp; Filter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D92FF4E-E707-5A4E-B432-F5BE01871B6F}"/>
              </a:ext>
            </a:extLst>
          </p:cNvPr>
          <p:cNvGrpSpPr/>
          <p:nvPr/>
        </p:nvGrpSpPr>
        <p:grpSpPr>
          <a:xfrm>
            <a:off x="854295" y="2472498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BCEE433-8723-024F-81D4-302D026B9A08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CD80285-D624-D347-A5E3-592573921C55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1D91738-0599-7640-915E-3F99D289F79D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5206EDC-99BF-0649-B9DD-292E171DF86E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AB0FDD6-B6EF-7B44-9A50-90F7CB807242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47BBBB5-2113-A44F-B10C-70FC7849919F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27DBFAE-7E23-EC44-8B8B-7BA01B237CDB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A679FFF-BB0E-CC44-B9B4-958937645D0D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F0F4E360-84BC-404F-AAF9-F0CBF55309B0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C8BE3FC1-C405-2146-B847-D9DEBC7CA5B1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951BD2F-F081-8E46-A01A-F539F32457EB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F7C9C51-DA7E-9540-978A-B2D8F3CD0AA2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384FD3D-F02A-B34E-B447-175A428137C0}"/>
              </a:ext>
            </a:extLst>
          </p:cNvPr>
          <p:cNvSpPr txBox="1"/>
          <p:nvPr/>
        </p:nvSpPr>
        <p:spPr>
          <a:xfrm>
            <a:off x="496733" y="5369357"/>
            <a:ext cx="8150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O12 = I12*F11 + I13*F12 + … + I34*F33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BB5BB75-A87A-0748-AA36-7FBDEE3F9AA7}"/>
              </a:ext>
            </a:extLst>
          </p:cNvPr>
          <p:cNvSpPr/>
          <p:nvPr/>
        </p:nvSpPr>
        <p:spPr>
          <a:xfrm>
            <a:off x="7142437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</p:spTree>
    <p:extLst>
      <p:ext uri="{BB962C8B-B14F-4D97-AF65-F5344CB8AC3E}">
        <p14:creationId xmlns:p14="http://schemas.microsoft.com/office/powerpoint/2010/main" val="27057795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1EF92-B23F-A342-AA91-9789E61A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2D Filter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85E9C67-7CB1-0948-9286-F3EA4FF6B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36FD6E4-58B1-644E-980A-D719D7220FAC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F2B58-B246-6944-BF4A-780156A0BC51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4E7A36-2A7C-CF4F-B969-7213ED61B013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6B18F4-5157-7B45-BAE3-D339289D512F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876D63-8167-FD41-B205-06264056A53F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BD73AC-0BCD-1E45-ADF4-CDBA7D583C4A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5919D9-E75E-684A-9BC7-B6A899D7BC70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6A1DC2-29EC-FB48-B1A2-FF3DA7F2CBC0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9A5595-01CF-CB47-9FFE-830636DD37F9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B88E22-D189-E647-8080-7BE0631D90DF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C58A92-F84A-2147-9EE2-4CF32963650A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761821A-1770-0143-BE8E-BD1FCF0891F4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B00946-1C86-DA44-BD7E-57A64F004A6B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92656A4-1379-004A-AE97-2BC2A50D81C4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F235463-CD35-0B40-B562-A0E9385EDB6B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2092B0-7A5F-2342-9DFC-BF3213B5DDA3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6DEE4D6-0691-0241-AC66-059EDFEEECD2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7D1451D-E110-4C4F-9704-C64BAA0A6444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A0DF34E-52A8-5146-B8B5-E4C8A4D38803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D8ECBB-D8FB-2744-A93D-531A62D32D47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FB1EF4-A7FA-844E-8B33-3E6784F6F56F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57E949-7C08-974C-87E6-D377354BEA8A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6700-E882-664C-BA9E-87F0B1E235B1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E6D444-E7BF-054A-8DC8-DDCBF8216C11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7C21BF-8E95-DE44-AD01-B22F7F45A0F0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80115E-D11F-414D-BE5E-7B2EFA46FFB7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937612-3374-A94D-AA45-413C709B701D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E375FF1-C9EF-6142-9514-573F81F30019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D30D25F-6AC9-9E44-ACF3-15D4A9F3A622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C6F3E8B-79BE-944D-A2E4-A827B8CC21F3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182A38-72C3-964E-A050-9CC4522EC632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2A568B9-E8B2-DB43-863A-341CC8C6EF8D}"/>
              </a:ext>
            </a:extLst>
          </p:cNvPr>
          <p:cNvGrpSpPr/>
          <p:nvPr/>
        </p:nvGrpSpPr>
        <p:grpSpPr>
          <a:xfrm>
            <a:off x="4031951" y="2975050"/>
            <a:ext cx="1543232" cy="1515512"/>
            <a:chOff x="1568407" y="3936760"/>
            <a:chExt cx="2134562" cy="209622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F7FD67E-B7D2-B446-AD61-1D2A0F0FD06D}"/>
                </a:ext>
              </a:extLst>
            </p:cNvPr>
            <p:cNvSpPr/>
            <p:nvPr/>
          </p:nvSpPr>
          <p:spPr>
            <a:xfrm>
              <a:off x="1568409" y="3936762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F11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7D3BB00-11D5-1749-97FF-2B02074E3BCA}"/>
                </a:ext>
              </a:extLst>
            </p:cNvPr>
            <p:cNvSpPr/>
            <p:nvPr/>
          </p:nvSpPr>
          <p:spPr>
            <a:xfrm>
              <a:off x="227992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F12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C3017E6-8AFA-7D4C-87F5-57659CB3ACE3}"/>
                </a:ext>
              </a:extLst>
            </p:cNvPr>
            <p:cNvSpPr/>
            <p:nvPr/>
          </p:nvSpPr>
          <p:spPr>
            <a:xfrm>
              <a:off x="2991449" y="393676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F13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8A32C90B-E8CA-6E44-A961-F960F666299B}"/>
                </a:ext>
              </a:extLst>
            </p:cNvPr>
            <p:cNvSpPr/>
            <p:nvPr/>
          </p:nvSpPr>
          <p:spPr>
            <a:xfrm>
              <a:off x="1568407" y="4632111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C9B6E81-5430-5B4B-90F2-DA0EB2D7531A}"/>
                </a:ext>
              </a:extLst>
            </p:cNvPr>
            <p:cNvSpPr/>
            <p:nvPr/>
          </p:nvSpPr>
          <p:spPr>
            <a:xfrm>
              <a:off x="227992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F22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BDF92EB-6644-4947-A5E4-5AD38B650DED}"/>
                </a:ext>
              </a:extLst>
            </p:cNvPr>
            <p:cNvSpPr/>
            <p:nvPr/>
          </p:nvSpPr>
          <p:spPr>
            <a:xfrm>
              <a:off x="2991447" y="4632110"/>
              <a:ext cx="711520" cy="711520"/>
            </a:xfrm>
            <a:prstGeom prst="rect">
              <a:avLst/>
            </a:prstGeom>
            <a:grp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ysClr val="windowText" lastClr="000000"/>
                  </a:solidFill>
                </a:rPr>
                <a:t>F23</a:t>
              </a: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CF8D8B5-237B-8543-AA23-3368EDABC512}"/>
                </a:ext>
              </a:extLst>
            </p:cNvPr>
            <p:cNvGrpSpPr/>
            <p:nvPr/>
          </p:nvGrpSpPr>
          <p:grpSpPr>
            <a:xfrm>
              <a:off x="1568407" y="5321458"/>
              <a:ext cx="2134560" cy="711522"/>
              <a:chOff x="2038524" y="5096324"/>
              <a:chExt cx="1233183" cy="411062"/>
            </a:xfrm>
            <a:grpFill/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C80D4347-2ABD-6640-872B-71DEA649A64B}"/>
                  </a:ext>
                </a:extLst>
              </p:cNvPr>
              <p:cNvSpPr/>
              <p:nvPr/>
            </p:nvSpPr>
            <p:spPr>
              <a:xfrm>
                <a:off x="2038524" y="5096325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F31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3C42F8D9-DD75-F144-83B9-FB46542D91C9}"/>
                  </a:ext>
                </a:extLst>
              </p:cNvPr>
              <p:cNvSpPr/>
              <p:nvPr/>
            </p:nvSpPr>
            <p:spPr>
              <a:xfrm>
                <a:off x="2449585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F32</a:t>
                </a:r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C52403F-F30C-7A40-A4B8-61C615952700}"/>
                  </a:ext>
                </a:extLst>
              </p:cNvPr>
              <p:cNvSpPr/>
              <p:nvPr/>
            </p:nvSpPr>
            <p:spPr>
              <a:xfrm>
                <a:off x="2860646" y="5096324"/>
                <a:ext cx="411061" cy="411061"/>
              </a:xfrm>
              <a:prstGeom prst="rect">
                <a:avLst/>
              </a:prstGeom>
              <a:grp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F33</a:t>
                </a: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9315023-3B69-534E-8059-4DE87D137CF0}"/>
              </a:ext>
            </a:extLst>
          </p:cNvPr>
          <p:cNvSpPr txBox="1"/>
          <p:nvPr/>
        </p:nvSpPr>
        <p:spPr>
          <a:xfrm>
            <a:off x="4010385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Filter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B13D8B7-91F9-1346-831C-98C548983C25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83D0857-FB7F-2E45-AD39-6EB5C7BE66F9}"/>
              </a:ext>
            </a:extLst>
          </p:cNvPr>
          <p:cNvSpPr txBox="1"/>
          <p:nvPr/>
        </p:nvSpPr>
        <p:spPr>
          <a:xfrm>
            <a:off x="270662" y="5113325"/>
            <a:ext cx="8417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many times can we apply a </a:t>
            </a:r>
          </a:p>
          <a:p>
            <a:pPr algn="ctr"/>
            <a:r>
              <a:rPr lang="en-US" sz="2800" b="1" dirty="0"/>
              <a:t>3x3 filter to a 5x6 image?</a:t>
            </a:r>
          </a:p>
        </p:txBody>
      </p:sp>
    </p:spTree>
    <p:extLst>
      <p:ext uri="{BB962C8B-B14F-4D97-AF65-F5344CB8AC3E}">
        <p14:creationId xmlns:p14="http://schemas.microsoft.com/office/powerpoint/2010/main" val="42347789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0BE2-2A7F-D948-9849-1A88C865C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a 2D Filter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8673E-50E0-6D44-A3B5-C0859CB5D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1296DE3-9EE1-2D4A-9A60-710C536F80B5}"/>
              </a:ext>
            </a:extLst>
          </p:cNvPr>
          <p:cNvSpPr/>
          <p:nvPr/>
        </p:nvSpPr>
        <p:spPr>
          <a:xfrm>
            <a:off x="339068" y="247250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02ECF0-B2E5-7C45-907E-0CFFD15BB66E}"/>
              </a:ext>
            </a:extLst>
          </p:cNvPr>
          <p:cNvSpPr/>
          <p:nvPr/>
        </p:nvSpPr>
        <p:spPr>
          <a:xfrm>
            <a:off x="854297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8F9BCE-A6A7-9240-B520-7C47112C0638}"/>
              </a:ext>
            </a:extLst>
          </p:cNvPr>
          <p:cNvSpPr/>
          <p:nvPr/>
        </p:nvSpPr>
        <p:spPr>
          <a:xfrm>
            <a:off x="1369526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85A7D2-2067-CB40-96B6-9F0919451E18}"/>
              </a:ext>
            </a:extLst>
          </p:cNvPr>
          <p:cNvSpPr/>
          <p:nvPr/>
        </p:nvSpPr>
        <p:spPr>
          <a:xfrm>
            <a:off x="339067" y="2976020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6F9263-4F4B-1F47-B6A1-087F56622F8C}"/>
              </a:ext>
            </a:extLst>
          </p:cNvPr>
          <p:cNvSpPr/>
          <p:nvPr/>
        </p:nvSpPr>
        <p:spPr>
          <a:xfrm>
            <a:off x="854296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F47AE2-4BF3-5844-BA69-F0A0BB5DD546}"/>
              </a:ext>
            </a:extLst>
          </p:cNvPr>
          <p:cNvSpPr/>
          <p:nvPr/>
        </p:nvSpPr>
        <p:spPr>
          <a:xfrm>
            <a:off x="1369525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BEE3C1-CC8E-D040-91F3-2C115B7809CD}"/>
              </a:ext>
            </a:extLst>
          </p:cNvPr>
          <p:cNvSpPr/>
          <p:nvPr/>
        </p:nvSpPr>
        <p:spPr>
          <a:xfrm>
            <a:off x="339067" y="347519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FD863C-3A3A-D34F-8D38-ED8F1EBA947D}"/>
              </a:ext>
            </a:extLst>
          </p:cNvPr>
          <p:cNvSpPr/>
          <p:nvPr/>
        </p:nvSpPr>
        <p:spPr>
          <a:xfrm>
            <a:off x="854296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1D0FD1-52EB-E44C-AF28-05174A1F96E3}"/>
              </a:ext>
            </a:extLst>
          </p:cNvPr>
          <p:cNvSpPr/>
          <p:nvPr/>
        </p:nvSpPr>
        <p:spPr>
          <a:xfrm>
            <a:off x="1369525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A1BCDC-0380-1840-8F53-1D96FE7CB932}"/>
              </a:ext>
            </a:extLst>
          </p:cNvPr>
          <p:cNvSpPr/>
          <p:nvPr/>
        </p:nvSpPr>
        <p:spPr>
          <a:xfrm>
            <a:off x="1884754" y="247249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7A7C5E-7764-AE4F-BAA6-3F54C820D904}"/>
              </a:ext>
            </a:extLst>
          </p:cNvPr>
          <p:cNvSpPr/>
          <p:nvPr/>
        </p:nvSpPr>
        <p:spPr>
          <a:xfrm>
            <a:off x="2399983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I15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241A7B-67A8-0544-9A1E-3B9F3AF94A73}"/>
              </a:ext>
            </a:extLst>
          </p:cNvPr>
          <p:cNvSpPr/>
          <p:nvPr/>
        </p:nvSpPr>
        <p:spPr>
          <a:xfrm>
            <a:off x="2915212" y="247249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I16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AAA3D42-93A9-9544-94EE-9BC31729100B}"/>
              </a:ext>
            </a:extLst>
          </p:cNvPr>
          <p:cNvSpPr/>
          <p:nvPr/>
        </p:nvSpPr>
        <p:spPr>
          <a:xfrm>
            <a:off x="1884753" y="297601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1E60CC-998C-734A-93A8-732F4061829F}"/>
              </a:ext>
            </a:extLst>
          </p:cNvPr>
          <p:cNvSpPr/>
          <p:nvPr/>
        </p:nvSpPr>
        <p:spPr>
          <a:xfrm>
            <a:off x="2399982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I25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DFFFC2-4A23-DC40-8B3E-0C328DFE804C}"/>
              </a:ext>
            </a:extLst>
          </p:cNvPr>
          <p:cNvSpPr/>
          <p:nvPr/>
        </p:nvSpPr>
        <p:spPr>
          <a:xfrm>
            <a:off x="2915211" y="297601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I26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137C263-D7DC-974C-BA51-12F543D04FB1}"/>
              </a:ext>
            </a:extLst>
          </p:cNvPr>
          <p:cNvSpPr/>
          <p:nvPr/>
        </p:nvSpPr>
        <p:spPr>
          <a:xfrm>
            <a:off x="1884753" y="347519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I34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FAF15D-E168-3148-B4AB-17B5A8EE00E8}"/>
              </a:ext>
            </a:extLst>
          </p:cNvPr>
          <p:cNvSpPr/>
          <p:nvPr/>
        </p:nvSpPr>
        <p:spPr>
          <a:xfrm>
            <a:off x="2399982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A28217E-6372-F943-BE46-3F26E7FDDC05}"/>
              </a:ext>
            </a:extLst>
          </p:cNvPr>
          <p:cNvSpPr/>
          <p:nvPr/>
        </p:nvSpPr>
        <p:spPr>
          <a:xfrm>
            <a:off x="2915211" y="347519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I36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377D4B3-672A-D24C-8D0A-4553C0EF45DF}"/>
              </a:ext>
            </a:extLst>
          </p:cNvPr>
          <p:cNvSpPr/>
          <p:nvPr/>
        </p:nvSpPr>
        <p:spPr>
          <a:xfrm>
            <a:off x="339068" y="399042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560670-F23B-2A44-8663-487584429710}"/>
              </a:ext>
            </a:extLst>
          </p:cNvPr>
          <p:cNvSpPr/>
          <p:nvPr/>
        </p:nvSpPr>
        <p:spPr>
          <a:xfrm>
            <a:off x="854297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4C7A9B4-96A3-8341-AF63-9F5AC4D6077D}"/>
              </a:ext>
            </a:extLst>
          </p:cNvPr>
          <p:cNvSpPr/>
          <p:nvPr/>
        </p:nvSpPr>
        <p:spPr>
          <a:xfrm>
            <a:off x="1369526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I43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0D0CACB-EA50-3748-94CD-3F743826CD96}"/>
              </a:ext>
            </a:extLst>
          </p:cNvPr>
          <p:cNvSpPr/>
          <p:nvPr/>
        </p:nvSpPr>
        <p:spPr>
          <a:xfrm>
            <a:off x="339067" y="4493943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3CB89D-AC75-8F46-8D5D-0E684831E3CF}"/>
              </a:ext>
            </a:extLst>
          </p:cNvPr>
          <p:cNvSpPr/>
          <p:nvPr/>
        </p:nvSpPr>
        <p:spPr>
          <a:xfrm>
            <a:off x="854296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AA249E-FB76-F645-B3FF-511A7B1B564D}"/>
              </a:ext>
            </a:extLst>
          </p:cNvPr>
          <p:cNvSpPr/>
          <p:nvPr/>
        </p:nvSpPr>
        <p:spPr>
          <a:xfrm>
            <a:off x="1369525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33658DD-3926-6E40-9B7A-1A3F5BB599B6}"/>
              </a:ext>
            </a:extLst>
          </p:cNvPr>
          <p:cNvSpPr/>
          <p:nvPr/>
        </p:nvSpPr>
        <p:spPr>
          <a:xfrm>
            <a:off x="1884754" y="399042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A8F0CA6-A854-614C-B4C4-8D434B2402B9}"/>
              </a:ext>
            </a:extLst>
          </p:cNvPr>
          <p:cNvSpPr/>
          <p:nvPr/>
        </p:nvSpPr>
        <p:spPr>
          <a:xfrm>
            <a:off x="2399983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0CBA13-F482-B142-8C16-ACC594DA8C7B}"/>
              </a:ext>
            </a:extLst>
          </p:cNvPr>
          <p:cNvSpPr/>
          <p:nvPr/>
        </p:nvSpPr>
        <p:spPr>
          <a:xfrm>
            <a:off x="2915212" y="399042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I46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D5D64F-10B9-CD4E-B9D0-0961A6A1657C}"/>
              </a:ext>
            </a:extLst>
          </p:cNvPr>
          <p:cNvSpPr/>
          <p:nvPr/>
        </p:nvSpPr>
        <p:spPr>
          <a:xfrm>
            <a:off x="1884753" y="4493942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F0C81F-2DB1-E542-82DA-E724DA1EF3F6}"/>
              </a:ext>
            </a:extLst>
          </p:cNvPr>
          <p:cNvSpPr/>
          <p:nvPr/>
        </p:nvSpPr>
        <p:spPr>
          <a:xfrm>
            <a:off x="2399982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0DAE1A2-8A16-7145-AA92-E8B586B4DE1D}"/>
              </a:ext>
            </a:extLst>
          </p:cNvPr>
          <p:cNvSpPr/>
          <p:nvPr/>
        </p:nvSpPr>
        <p:spPr>
          <a:xfrm>
            <a:off x="2915211" y="4493941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I56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F8BA1B7-83AE-B349-B847-8E42BB01F00E}"/>
              </a:ext>
            </a:extLst>
          </p:cNvPr>
          <p:cNvSpPr txBox="1"/>
          <p:nvPr/>
        </p:nvSpPr>
        <p:spPr>
          <a:xfrm>
            <a:off x="339067" y="1748094"/>
            <a:ext cx="3091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Input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3EDB8E0-1B96-4B44-BA64-EF499465CFA4}"/>
              </a:ext>
            </a:extLst>
          </p:cNvPr>
          <p:cNvSpPr txBox="1"/>
          <p:nvPr/>
        </p:nvSpPr>
        <p:spPr>
          <a:xfrm>
            <a:off x="6864484" y="1748094"/>
            <a:ext cx="15863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Output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B6C775E-8DCD-734E-8CFD-8219FC6BE307}"/>
              </a:ext>
            </a:extLst>
          </p:cNvPr>
          <p:cNvSpPr txBox="1"/>
          <p:nvPr/>
        </p:nvSpPr>
        <p:spPr>
          <a:xfrm>
            <a:off x="89207" y="5508344"/>
            <a:ext cx="89655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Oij</a:t>
            </a:r>
            <a:r>
              <a:rPr lang="en-US" sz="3200" dirty="0"/>
              <a:t> = </a:t>
            </a:r>
            <a:r>
              <a:rPr lang="en-US" sz="3200" dirty="0" err="1"/>
              <a:t>Iij</a:t>
            </a:r>
            <a:r>
              <a:rPr lang="en-US" sz="3200" dirty="0"/>
              <a:t>*F11 + Ii(j+1)*F12 + … + I(i+2)(j+2)*F33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670BAC3-49D1-A445-8D51-BE37C5C021D8}"/>
              </a:ext>
            </a:extLst>
          </p:cNvPr>
          <p:cNvSpPr/>
          <p:nvPr/>
        </p:nvSpPr>
        <p:spPr>
          <a:xfrm>
            <a:off x="6627209" y="297384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9ECBF96-71A4-5D48-8114-D7FD1C6DCAE3}"/>
              </a:ext>
            </a:extLst>
          </p:cNvPr>
          <p:cNvSpPr/>
          <p:nvPr/>
        </p:nvSpPr>
        <p:spPr>
          <a:xfrm>
            <a:off x="7142438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O12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4DCA564-678F-9441-A9B8-E371BA2350E7}"/>
              </a:ext>
            </a:extLst>
          </p:cNvPr>
          <p:cNvSpPr/>
          <p:nvPr/>
        </p:nvSpPr>
        <p:spPr>
          <a:xfrm>
            <a:off x="7657667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O13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56CDE67-93BA-724E-B3C7-65DD430BF362}"/>
              </a:ext>
            </a:extLst>
          </p:cNvPr>
          <p:cNvSpPr/>
          <p:nvPr/>
        </p:nvSpPr>
        <p:spPr>
          <a:xfrm>
            <a:off x="6627208" y="3477365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O21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365C574-3FD9-FE45-B76D-D204FD01961E}"/>
              </a:ext>
            </a:extLst>
          </p:cNvPr>
          <p:cNvSpPr/>
          <p:nvPr/>
        </p:nvSpPr>
        <p:spPr>
          <a:xfrm>
            <a:off x="7142437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92A560E-96F5-5844-A7A4-A960A92162B8}"/>
              </a:ext>
            </a:extLst>
          </p:cNvPr>
          <p:cNvSpPr/>
          <p:nvPr/>
        </p:nvSpPr>
        <p:spPr>
          <a:xfrm>
            <a:off x="7657666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O23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C4C3182-458D-A345-B68A-5560B38911E5}"/>
              </a:ext>
            </a:extLst>
          </p:cNvPr>
          <p:cNvSpPr/>
          <p:nvPr/>
        </p:nvSpPr>
        <p:spPr>
          <a:xfrm>
            <a:off x="6627208" y="3976539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O31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D45DDA4-662A-1841-8D28-9D9FB6366820}"/>
              </a:ext>
            </a:extLst>
          </p:cNvPr>
          <p:cNvSpPr/>
          <p:nvPr/>
        </p:nvSpPr>
        <p:spPr>
          <a:xfrm>
            <a:off x="7142437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O32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4F3745A-C707-8F44-893B-0C84175C962F}"/>
              </a:ext>
            </a:extLst>
          </p:cNvPr>
          <p:cNvSpPr/>
          <p:nvPr/>
        </p:nvSpPr>
        <p:spPr>
          <a:xfrm>
            <a:off x="7657666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O33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CA0EE1A-B639-AB4F-B9E2-E90C2BF6349C}"/>
              </a:ext>
            </a:extLst>
          </p:cNvPr>
          <p:cNvSpPr/>
          <p:nvPr/>
        </p:nvSpPr>
        <p:spPr>
          <a:xfrm>
            <a:off x="8172895" y="297384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O14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EC461A8-DABB-5F49-9196-2DB82DB4B506}"/>
              </a:ext>
            </a:extLst>
          </p:cNvPr>
          <p:cNvSpPr/>
          <p:nvPr/>
        </p:nvSpPr>
        <p:spPr>
          <a:xfrm>
            <a:off x="8172894" y="3477364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O24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88EF4ED-B8F8-F147-990F-8B9678C8BAE5}"/>
              </a:ext>
            </a:extLst>
          </p:cNvPr>
          <p:cNvSpPr/>
          <p:nvPr/>
        </p:nvSpPr>
        <p:spPr>
          <a:xfrm>
            <a:off x="8172894" y="3976538"/>
            <a:ext cx="515229" cy="5152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ysClr val="windowText" lastClr="000000"/>
                </a:solidFill>
              </a:rPr>
              <a:t>O34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A656E22-58F2-0743-9304-58CD87E12C87}"/>
              </a:ext>
            </a:extLst>
          </p:cNvPr>
          <p:cNvGrpSpPr/>
          <p:nvPr/>
        </p:nvGrpSpPr>
        <p:grpSpPr>
          <a:xfrm>
            <a:off x="4010385" y="1748094"/>
            <a:ext cx="1586364" cy="2742468"/>
            <a:chOff x="4010385" y="1748094"/>
            <a:chExt cx="1586364" cy="2742468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EB9BD63-462F-444C-A295-7E4142B46E85}"/>
                </a:ext>
              </a:extLst>
            </p:cNvPr>
            <p:cNvGrpSpPr/>
            <p:nvPr/>
          </p:nvGrpSpPr>
          <p:grpSpPr>
            <a:xfrm>
              <a:off x="4031951" y="2975050"/>
              <a:ext cx="1543232" cy="1515512"/>
              <a:chOff x="1568407" y="3936760"/>
              <a:chExt cx="2134562" cy="2096220"/>
            </a:xfrm>
          </p:grpSpPr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304D453-74FF-6D45-9841-E86AA3B2B9E0}"/>
                  </a:ext>
                </a:extLst>
              </p:cNvPr>
              <p:cNvSpPr/>
              <p:nvPr/>
            </p:nvSpPr>
            <p:spPr>
              <a:xfrm>
                <a:off x="1568409" y="3936762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F11</a:t>
                </a: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1A744135-5E61-EE42-8585-CCF48F20085E}"/>
                  </a:ext>
                </a:extLst>
              </p:cNvPr>
              <p:cNvSpPr/>
              <p:nvPr/>
            </p:nvSpPr>
            <p:spPr>
              <a:xfrm>
                <a:off x="2279929" y="393676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F12</a:t>
                </a: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6BAF151-76FF-D447-93B5-12E92B36FF6F}"/>
                  </a:ext>
                </a:extLst>
              </p:cNvPr>
              <p:cNvSpPr/>
              <p:nvPr/>
            </p:nvSpPr>
            <p:spPr>
              <a:xfrm>
                <a:off x="2991449" y="393676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F13</a:t>
                </a: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BF53F9A-91B0-2C4A-94C0-8BFE01812C1E}"/>
                  </a:ext>
                </a:extLst>
              </p:cNvPr>
              <p:cNvSpPr/>
              <p:nvPr/>
            </p:nvSpPr>
            <p:spPr>
              <a:xfrm>
                <a:off x="1568407" y="4632111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F21</a:t>
                </a: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ED21977-0F31-CD48-AB03-32119B843653}"/>
                  </a:ext>
                </a:extLst>
              </p:cNvPr>
              <p:cNvSpPr/>
              <p:nvPr/>
            </p:nvSpPr>
            <p:spPr>
              <a:xfrm>
                <a:off x="2279927" y="463211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F22</a:t>
                </a: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6EE588C-04B2-4346-99F5-568BE23FC91B}"/>
                  </a:ext>
                </a:extLst>
              </p:cNvPr>
              <p:cNvSpPr/>
              <p:nvPr/>
            </p:nvSpPr>
            <p:spPr>
              <a:xfrm>
                <a:off x="2991447" y="4632110"/>
                <a:ext cx="711520" cy="71152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>
                    <a:solidFill>
                      <a:sysClr val="windowText" lastClr="000000"/>
                    </a:solidFill>
                  </a:rPr>
                  <a:t>F23</a:t>
                </a:r>
              </a:p>
            </p:txBody>
          </p:sp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84BC8A73-C8E9-624D-9F59-2E34CCC0D4E8}"/>
                  </a:ext>
                </a:extLst>
              </p:cNvPr>
              <p:cNvGrpSpPr/>
              <p:nvPr/>
            </p:nvGrpSpPr>
            <p:grpSpPr>
              <a:xfrm>
                <a:off x="1568407" y="5321458"/>
                <a:ext cx="2134560" cy="711522"/>
                <a:chOff x="2038524" y="5096324"/>
                <a:chExt cx="1233183" cy="411062"/>
              </a:xfrm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1887FFFE-7D32-B945-B27F-9D75CB2F2F96}"/>
                    </a:ext>
                  </a:extLst>
                </p:cNvPr>
                <p:cNvSpPr/>
                <p:nvPr/>
              </p:nvSpPr>
              <p:spPr>
                <a:xfrm>
                  <a:off x="2038524" y="5096325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F31</a:t>
                  </a:r>
                </a:p>
              </p:txBody>
            </p:sp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id="{AA3BCBC1-3160-674D-84B5-4071DA7CD63B}"/>
                    </a:ext>
                  </a:extLst>
                </p:cNvPr>
                <p:cNvSpPr/>
                <p:nvPr/>
              </p:nvSpPr>
              <p:spPr>
                <a:xfrm>
                  <a:off x="2449585" y="5096324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F32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DB5F17F-967B-5643-B168-1BD1CE1AC4F2}"/>
                    </a:ext>
                  </a:extLst>
                </p:cNvPr>
                <p:cNvSpPr/>
                <p:nvPr/>
              </p:nvSpPr>
              <p:spPr>
                <a:xfrm>
                  <a:off x="2860646" y="5096324"/>
                  <a:ext cx="411061" cy="411061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200" dirty="0">
                      <a:solidFill>
                        <a:sysClr val="windowText" lastClr="000000"/>
                      </a:solidFill>
                    </a:rPr>
                    <a:t>F33</a:t>
                  </a:r>
                </a:p>
              </p:txBody>
            </p:sp>
          </p:grp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65F74FF-60FC-404C-BA90-1A3EBE8533B8}"/>
                </a:ext>
              </a:extLst>
            </p:cNvPr>
            <p:cNvSpPr txBox="1"/>
            <p:nvPr/>
          </p:nvSpPr>
          <p:spPr>
            <a:xfrm>
              <a:off x="4010385" y="1748094"/>
              <a:ext cx="158636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Filter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653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53E4E-7B0C-A546-838A-AF24F3D6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EED82-D56E-DE4A-8F6F-63FB2BFF4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B9E89BD1-A417-5D47-B671-ED69D3F72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501555"/>
            <a:ext cx="2514600" cy="2438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822F18A-0031-4745-AAD3-A034E1BA52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730155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/>
              <a:t>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7D3F7-7C0C-5E4C-A264-B7550CC49C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33491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D22912A-AFE6-A64A-8143-6283FD041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3491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E5EE2F1-B41B-024C-8031-D8A3B797EF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56351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D94E2F7-28D2-8C4A-B983-3A97DD35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56351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87981BC-DB32-E540-9813-34D8908B0F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3730155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f</a:t>
            </a: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9F4F458F-E1ED-1446-BED5-69446ECB8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35015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F88D20A4-E8D9-F54D-A5D7-9A2582336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35015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B529E52D-7AA1-5248-B4CB-A633E637B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4827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4" name="Rectangle 17">
            <a:extLst>
              <a:ext uri="{FF2B5EF4-FFF2-40B4-BE49-F238E27FC236}">
                <a16:creationId xmlns:a16="http://schemas.microsoft.com/office/drawing/2014/main" id="{759AFC53-0E09-FA4F-A3E6-7E7BD1B7B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54827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/>
              <a:t>g</a:t>
            </a:r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CD7BDF6C-6615-C34F-A536-D426CCD9A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730155"/>
            <a:ext cx="2057400" cy="1981200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f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E9DB228B-327E-D048-A323-DB59F9C65C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3882555"/>
            <a:ext cx="1600200" cy="16002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0">
            <a:extLst>
              <a:ext uri="{FF2B5EF4-FFF2-40B4-BE49-F238E27FC236}">
                <a16:creationId xmlns:a16="http://schemas.microsoft.com/office/drawing/2014/main" id="{8A94F0D5-A278-DC44-A539-5D8D58AA6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7301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8" name="Rectangle 21">
            <a:extLst>
              <a:ext uri="{FF2B5EF4-FFF2-40B4-BE49-F238E27FC236}">
                <a16:creationId xmlns:a16="http://schemas.microsoft.com/office/drawing/2014/main" id="{06D74A90-4D68-5143-8E69-7EB78465E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37301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19" name="Rectangle 22">
            <a:extLst>
              <a:ext uri="{FF2B5EF4-FFF2-40B4-BE49-F238E27FC236}">
                <a16:creationId xmlns:a16="http://schemas.microsoft.com/office/drawing/2014/main" id="{9AF85101-E577-A248-A079-8AF0403576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52541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20" name="Rectangle 23">
            <a:extLst>
              <a:ext uri="{FF2B5EF4-FFF2-40B4-BE49-F238E27FC236}">
                <a16:creationId xmlns:a16="http://schemas.microsoft.com/office/drawing/2014/main" id="{4B55ED5D-A31F-1D4D-858E-24408B92E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254155"/>
            <a:ext cx="4572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/>
              <a:t>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4A26A1-59B7-9B43-99A2-E5A48B0793C5}"/>
              </a:ext>
            </a:extLst>
          </p:cNvPr>
          <p:cNvSpPr txBox="1"/>
          <p:nvPr/>
        </p:nvSpPr>
        <p:spPr>
          <a:xfrm>
            <a:off x="228600" y="1184652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Convolution doesn’t keep the whole image. </a:t>
            </a:r>
          </a:p>
          <a:p>
            <a:pPr algn="ctr"/>
            <a:r>
              <a:rPr lang="en-US" sz="2800" dirty="0"/>
              <a:t>Suppose</a:t>
            </a:r>
            <a:r>
              <a:rPr lang="en-US" sz="2800" b="1" dirty="0"/>
              <a:t> f </a:t>
            </a:r>
            <a:r>
              <a:rPr lang="en-US" sz="2800" dirty="0"/>
              <a:t>is the image and </a:t>
            </a:r>
            <a:r>
              <a:rPr lang="en-US" sz="2800" b="1" dirty="0"/>
              <a:t>g</a:t>
            </a:r>
            <a:r>
              <a:rPr lang="en-US" sz="2800" dirty="0"/>
              <a:t> the filter.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80A8D1-C9D4-BA48-9195-51C0F225AD11}"/>
              </a:ext>
            </a:extLst>
          </p:cNvPr>
          <p:cNvSpPr txBox="1"/>
          <p:nvPr/>
        </p:nvSpPr>
        <p:spPr>
          <a:xfrm>
            <a:off x="357404" y="6200942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f/g Diagram Credit: D. Lowe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3DE789-97E4-D34D-ADCB-65B6282A4F38}"/>
              </a:ext>
            </a:extLst>
          </p:cNvPr>
          <p:cNvSpPr/>
          <p:nvPr/>
        </p:nvSpPr>
        <p:spPr>
          <a:xfrm>
            <a:off x="632135" y="2425764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Full: </a:t>
            </a:r>
            <a:r>
              <a:rPr lang="en-US" sz="2400" dirty="0"/>
              <a:t>Any part of g touches f. 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251F83-FC39-864D-92EB-8E49AB03ED51}"/>
              </a:ext>
            </a:extLst>
          </p:cNvPr>
          <p:cNvSpPr/>
          <p:nvPr/>
        </p:nvSpPr>
        <p:spPr>
          <a:xfrm>
            <a:off x="3803523" y="2425764"/>
            <a:ext cx="2130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Same: </a:t>
            </a:r>
            <a:r>
              <a:rPr lang="en-US" sz="2400" dirty="0"/>
              <a:t>Output is same size as f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9F99A6-02E6-6747-B1C8-7BEF07921A2A}"/>
              </a:ext>
            </a:extLst>
          </p:cNvPr>
          <p:cNvSpPr/>
          <p:nvPr/>
        </p:nvSpPr>
        <p:spPr>
          <a:xfrm>
            <a:off x="6549573" y="2425763"/>
            <a:ext cx="2674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Valid: </a:t>
            </a:r>
            <a:r>
              <a:rPr lang="en-US" sz="2400" dirty="0"/>
              <a:t>Filter doesn’t fall off edge</a:t>
            </a:r>
          </a:p>
        </p:txBody>
      </p:sp>
    </p:spTree>
    <p:extLst>
      <p:ext uri="{BB962C8B-B14F-4D97-AF65-F5344CB8AC3E}">
        <p14:creationId xmlns:p14="http://schemas.microsoft.com/office/powerpoint/2010/main" val="224178515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1F20-368F-0045-B5AB-CB983716A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ABA02A-5E6D-B845-9371-E7292D803D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B81789-2342-864E-BF9D-2BC4F8F5021D}"/>
              </a:ext>
            </a:extLst>
          </p:cNvPr>
          <p:cNvSpPr txBox="1"/>
          <p:nvPr/>
        </p:nvSpPr>
        <p:spPr>
          <a:xfrm>
            <a:off x="1298037" y="1143340"/>
            <a:ext cx="6453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to about the “?” region?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1B8242-BB80-1942-99E6-BE8AE8C9CC44}"/>
              </a:ext>
            </a:extLst>
          </p:cNvPr>
          <p:cNvGrpSpPr/>
          <p:nvPr/>
        </p:nvGrpSpPr>
        <p:grpSpPr>
          <a:xfrm>
            <a:off x="3883244" y="2147958"/>
            <a:ext cx="4848455" cy="1030176"/>
            <a:chOff x="3883244" y="2505766"/>
            <a:chExt cx="4848455" cy="103017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CB787E-8DF1-8440-B230-C923E6DE1903}"/>
                </a:ext>
              </a:extLst>
            </p:cNvPr>
            <p:cNvSpPr txBox="1"/>
            <p:nvPr/>
          </p:nvSpPr>
          <p:spPr>
            <a:xfrm>
              <a:off x="3883244" y="25057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/>
                <a:t>Symm</a:t>
              </a:r>
              <a:r>
                <a:rPr lang="en-US" sz="2800" dirty="0"/>
                <a:t>: fold sides over 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84485F2-7106-A342-9DB0-BFFDA560FAE6}"/>
                </a:ext>
              </a:extLst>
            </p:cNvPr>
            <p:cNvGrpSpPr/>
            <p:nvPr/>
          </p:nvGrpSpPr>
          <p:grpSpPr>
            <a:xfrm>
              <a:off x="4656383" y="3073052"/>
              <a:ext cx="3240232" cy="462890"/>
              <a:chOff x="5169938" y="3112840"/>
              <a:chExt cx="2213122" cy="316160"/>
            </a:xfrm>
          </p:grpSpPr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id="{E8BE0375-100E-7042-91E9-8F802B8B9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3112840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9" name="Isosceles Triangle 28">
                <a:extLst>
                  <a:ext uri="{FF2B5EF4-FFF2-40B4-BE49-F238E27FC236}">
                    <a16:creationId xmlns:a16="http://schemas.microsoft.com/office/drawing/2014/main" id="{D8EF9D19-4C61-1F43-8602-0BA815B62F4A}"/>
                  </a:ext>
                </a:extLst>
              </p:cNvPr>
              <p:cNvSpPr/>
              <p:nvPr/>
            </p:nvSpPr>
            <p:spPr>
              <a:xfrm flipV="1">
                <a:off x="5204804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Isosceles Triangle 29">
                <a:extLst>
                  <a:ext uri="{FF2B5EF4-FFF2-40B4-BE49-F238E27FC236}">
                    <a16:creationId xmlns:a16="http://schemas.microsoft.com/office/drawing/2014/main" id="{B263C7E3-E41C-7E41-A499-EC581DA4DC79}"/>
                  </a:ext>
                </a:extLst>
              </p:cNvPr>
              <p:cNvSpPr/>
              <p:nvPr/>
            </p:nvSpPr>
            <p:spPr>
              <a:xfrm flipV="1">
                <a:off x="5580537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Isosceles Triangle 30">
                <a:extLst>
                  <a:ext uri="{FF2B5EF4-FFF2-40B4-BE49-F238E27FC236}">
                    <a16:creationId xmlns:a16="http://schemas.microsoft.com/office/drawing/2014/main" id="{5C1B2BC0-7DD5-9944-BB36-A62507EC5AFE}"/>
                  </a:ext>
                </a:extLst>
              </p:cNvPr>
              <p:cNvSpPr/>
              <p:nvPr/>
            </p:nvSpPr>
            <p:spPr>
              <a:xfrm flipV="1">
                <a:off x="5956270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Isosceles Triangle 31">
                <a:extLst>
                  <a:ext uri="{FF2B5EF4-FFF2-40B4-BE49-F238E27FC236}">
                    <a16:creationId xmlns:a16="http://schemas.microsoft.com/office/drawing/2014/main" id="{32CA7B7F-3268-3F4D-9729-8D9A2BDBCFFF}"/>
                  </a:ext>
                </a:extLst>
              </p:cNvPr>
              <p:cNvSpPr/>
              <p:nvPr/>
            </p:nvSpPr>
            <p:spPr>
              <a:xfrm flipV="1">
                <a:off x="6332003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Isosceles Triangle 32">
                <a:extLst>
                  <a:ext uri="{FF2B5EF4-FFF2-40B4-BE49-F238E27FC236}">
                    <a16:creationId xmlns:a16="http://schemas.microsoft.com/office/drawing/2014/main" id="{65D95195-374C-6E45-BAAC-08C505E9BAD2}"/>
                  </a:ext>
                </a:extLst>
              </p:cNvPr>
              <p:cNvSpPr/>
              <p:nvPr/>
            </p:nvSpPr>
            <p:spPr>
              <a:xfrm flipV="1">
                <a:off x="6707736" y="3150917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Isosceles Triangle 33">
                <a:extLst>
                  <a:ext uri="{FF2B5EF4-FFF2-40B4-BE49-F238E27FC236}">
                    <a16:creationId xmlns:a16="http://schemas.microsoft.com/office/drawing/2014/main" id="{27D1A247-459C-D140-AE7F-90480CF5472E}"/>
                  </a:ext>
                </a:extLst>
              </p:cNvPr>
              <p:cNvSpPr/>
              <p:nvPr/>
            </p:nvSpPr>
            <p:spPr>
              <a:xfrm flipV="1">
                <a:off x="7083468" y="3150917"/>
                <a:ext cx="278407" cy="24000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2742B70-BC11-3745-9876-35DAA58ACDAB}"/>
              </a:ext>
            </a:extLst>
          </p:cNvPr>
          <p:cNvGrpSpPr/>
          <p:nvPr/>
        </p:nvGrpSpPr>
        <p:grpSpPr>
          <a:xfrm>
            <a:off x="3883244" y="4707158"/>
            <a:ext cx="4848455" cy="986110"/>
            <a:chOff x="3883244" y="5064966"/>
            <a:chExt cx="4848455" cy="98611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1F521D9-F8E9-874F-BA9F-14C222F8B9F8}"/>
                </a:ext>
              </a:extLst>
            </p:cNvPr>
            <p:cNvSpPr txBox="1"/>
            <p:nvPr/>
          </p:nvSpPr>
          <p:spPr>
            <a:xfrm>
              <a:off x="3883244" y="506496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pad/fill: add value, often 0 </a:t>
              </a: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EF57FB12-5798-6E45-AC50-1ECD6B6F30B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4656383" y="5588186"/>
              <a:ext cx="3240232" cy="46289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i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2C5BC5-4283-CA4B-89CE-7B81C3DDB833}"/>
              </a:ext>
            </a:extLst>
          </p:cNvPr>
          <p:cNvGrpSpPr/>
          <p:nvPr/>
        </p:nvGrpSpPr>
        <p:grpSpPr>
          <a:xfrm>
            <a:off x="72878" y="2350989"/>
            <a:ext cx="3477762" cy="3372375"/>
            <a:chOff x="72878" y="2340528"/>
            <a:chExt cx="3477762" cy="3372375"/>
          </a:xfrm>
        </p:grpSpPr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3AB0E15B-5051-E643-A622-0A1ABF9D7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38" y="2656688"/>
              <a:ext cx="2845442" cy="274005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f</a:t>
              </a: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CA5F7A98-87D0-A541-9497-9C75463E4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4DA31A83-B2E9-6C4A-9EF1-7C73A98625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2340528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86E32849-8E68-0746-9FDB-ADB925628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8320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/>
                <a:t>g</a:t>
              </a: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725DB79A-61DB-8A4E-BF77-4323AA237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78" y="5080583"/>
              <a:ext cx="632320" cy="63232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g</a:t>
              </a:r>
            </a:p>
          </p:txBody>
        </p:sp>
        <p:sp>
          <p:nvSpPr>
            <p:cNvPr id="24" name="Rectangle 13">
              <a:extLst>
                <a:ext uri="{FF2B5EF4-FFF2-40B4-BE49-F238E27FC236}">
                  <a16:creationId xmlns:a16="http://schemas.microsoft.com/office/drawing/2014/main" id="{28CCCE6E-A12E-EA4B-BED5-E0B7A47E8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98" y="2340528"/>
              <a:ext cx="2213122" cy="316160"/>
            </a:xfrm>
            <a:prstGeom prst="rect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800" i="1" dirty="0"/>
                <a:t>? ? ? ?</a:t>
              </a:r>
            </a:p>
          </p:txBody>
        </p:sp>
        <p:sp>
          <p:nvSpPr>
            <p:cNvPr id="25" name="Isosceles Triangle 62">
              <a:extLst>
                <a:ext uri="{FF2B5EF4-FFF2-40B4-BE49-F238E27FC236}">
                  <a16:creationId xmlns:a16="http://schemas.microsoft.com/office/drawing/2014/main" id="{18877536-8058-4F4A-8FF9-08D57D8E36A2}"/>
                </a:ext>
              </a:extLst>
            </p:cNvPr>
            <p:cNvSpPr/>
            <p:nvPr/>
          </p:nvSpPr>
          <p:spPr>
            <a:xfrm>
              <a:off x="751521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Isosceles Triangle 63">
              <a:extLst>
                <a:ext uri="{FF2B5EF4-FFF2-40B4-BE49-F238E27FC236}">
                  <a16:creationId xmlns:a16="http://schemas.microsoft.com/office/drawing/2014/main" id="{04894463-604B-FC41-9040-7103D655B954}"/>
                </a:ext>
              </a:extLst>
            </p:cNvPr>
            <p:cNvSpPr/>
            <p:nvPr/>
          </p:nvSpPr>
          <p:spPr>
            <a:xfrm>
              <a:off x="1127254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Isosceles Triangle 64">
              <a:extLst>
                <a:ext uri="{FF2B5EF4-FFF2-40B4-BE49-F238E27FC236}">
                  <a16:creationId xmlns:a16="http://schemas.microsoft.com/office/drawing/2014/main" id="{A54DC232-6572-FE40-BCBD-7F13FA1EA737}"/>
                </a:ext>
              </a:extLst>
            </p:cNvPr>
            <p:cNvSpPr/>
            <p:nvPr/>
          </p:nvSpPr>
          <p:spPr>
            <a:xfrm>
              <a:off x="1502987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Isosceles Triangle 65">
              <a:extLst>
                <a:ext uri="{FF2B5EF4-FFF2-40B4-BE49-F238E27FC236}">
                  <a16:creationId xmlns:a16="http://schemas.microsoft.com/office/drawing/2014/main" id="{A50A1368-4FED-8748-B5BF-A54BAAFB596A}"/>
                </a:ext>
              </a:extLst>
            </p:cNvPr>
            <p:cNvSpPr/>
            <p:nvPr/>
          </p:nvSpPr>
          <p:spPr>
            <a:xfrm>
              <a:off x="1878720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Isosceles Triangle 66">
              <a:extLst>
                <a:ext uri="{FF2B5EF4-FFF2-40B4-BE49-F238E27FC236}">
                  <a16:creationId xmlns:a16="http://schemas.microsoft.com/office/drawing/2014/main" id="{C55591B5-E0AE-064D-A1C9-F562DE0B62BF}"/>
                </a:ext>
              </a:extLst>
            </p:cNvPr>
            <p:cNvSpPr/>
            <p:nvPr/>
          </p:nvSpPr>
          <p:spPr>
            <a:xfrm>
              <a:off x="2254453" y="2729742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Isosceles Triangle 67">
              <a:extLst>
                <a:ext uri="{FF2B5EF4-FFF2-40B4-BE49-F238E27FC236}">
                  <a16:creationId xmlns:a16="http://schemas.microsoft.com/office/drawing/2014/main" id="{AF259FFC-BFFC-DF46-A5DB-0CC085721B7B}"/>
                </a:ext>
              </a:extLst>
            </p:cNvPr>
            <p:cNvSpPr/>
            <p:nvPr/>
          </p:nvSpPr>
          <p:spPr>
            <a:xfrm>
              <a:off x="2630185" y="2729742"/>
              <a:ext cx="278407" cy="240006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Isosceles Triangle 68">
              <a:extLst>
                <a:ext uri="{FF2B5EF4-FFF2-40B4-BE49-F238E27FC236}">
                  <a16:creationId xmlns:a16="http://schemas.microsoft.com/office/drawing/2014/main" id="{5849D4AA-2042-5542-A47F-2355B4B06C15}"/>
                </a:ext>
              </a:extLst>
            </p:cNvPr>
            <p:cNvSpPr/>
            <p:nvPr/>
          </p:nvSpPr>
          <p:spPr>
            <a:xfrm>
              <a:off x="730835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Isosceles Triangle 69">
              <a:extLst>
                <a:ext uri="{FF2B5EF4-FFF2-40B4-BE49-F238E27FC236}">
                  <a16:creationId xmlns:a16="http://schemas.microsoft.com/office/drawing/2014/main" id="{B4166845-AA4A-C840-A570-BD1B26228527}"/>
                </a:ext>
              </a:extLst>
            </p:cNvPr>
            <p:cNvSpPr/>
            <p:nvPr/>
          </p:nvSpPr>
          <p:spPr>
            <a:xfrm>
              <a:off x="1106568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70">
              <a:extLst>
                <a:ext uri="{FF2B5EF4-FFF2-40B4-BE49-F238E27FC236}">
                  <a16:creationId xmlns:a16="http://schemas.microsoft.com/office/drawing/2014/main" id="{2B18C21A-1060-4C49-A287-21B659FAD1D1}"/>
                </a:ext>
              </a:extLst>
            </p:cNvPr>
            <p:cNvSpPr/>
            <p:nvPr/>
          </p:nvSpPr>
          <p:spPr>
            <a:xfrm>
              <a:off x="1482301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Isosceles Triangle 71">
              <a:extLst>
                <a:ext uri="{FF2B5EF4-FFF2-40B4-BE49-F238E27FC236}">
                  <a16:creationId xmlns:a16="http://schemas.microsoft.com/office/drawing/2014/main" id="{9F36F59D-3C14-D041-B0DA-768F0FBD306C}"/>
                </a:ext>
              </a:extLst>
            </p:cNvPr>
            <p:cNvSpPr/>
            <p:nvPr/>
          </p:nvSpPr>
          <p:spPr>
            <a:xfrm>
              <a:off x="1858034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Isosceles Triangle 72">
              <a:extLst>
                <a:ext uri="{FF2B5EF4-FFF2-40B4-BE49-F238E27FC236}">
                  <a16:creationId xmlns:a16="http://schemas.microsoft.com/office/drawing/2014/main" id="{E69BE409-7F6D-7A42-97E3-F731389CF417}"/>
                </a:ext>
              </a:extLst>
            </p:cNvPr>
            <p:cNvSpPr/>
            <p:nvPr/>
          </p:nvSpPr>
          <p:spPr>
            <a:xfrm>
              <a:off x="2233767" y="5086570"/>
              <a:ext cx="278407" cy="240006"/>
            </a:xfrm>
            <a:prstGeom prst="triangl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Isosceles Triangle 73">
              <a:extLst>
                <a:ext uri="{FF2B5EF4-FFF2-40B4-BE49-F238E27FC236}">
                  <a16:creationId xmlns:a16="http://schemas.microsoft.com/office/drawing/2014/main" id="{44BA4E1D-A963-B54D-98A4-97C907C2BB1A}"/>
                </a:ext>
              </a:extLst>
            </p:cNvPr>
            <p:cNvSpPr/>
            <p:nvPr/>
          </p:nvSpPr>
          <p:spPr>
            <a:xfrm>
              <a:off x="2609499" y="5086570"/>
              <a:ext cx="278407" cy="24000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90AE348-9202-B540-857B-077012A64443}"/>
              </a:ext>
            </a:extLst>
          </p:cNvPr>
          <p:cNvGrpSpPr/>
          <p:nvPr/>
        </p:nvGrpSpPr>
        <p:grpSpPr>
          <a:xfrm>
            <a:off x="3883244" y="3425827"/>
            <a:ext cx="4848455" cy="1033638"/>
            <a:chOff x="3883244" y="3824236"/>
            <a:chExt cx="4848455" cy="103363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48A6B54-5C42-2948-B7CC-82131904DB5F}"/>
                </a:ext>
              </a:extLst>
            </p:cNvPr>
            <p:cNvSpPr txBox="1"/>
            <p:nvPr/>
          </p:nvSpPr>
          <p:spPr>
            <a:xfrm>
              <a:off x="3883244" y="3824236"/>
              <a:ext cx="4848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Circular/Wrap: wrap around</a:t>
              </a: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409B6AB-312F-0D4C-8D17-7D27279688F0}"/>
                </a:ext>
              </a:extLst>
            </p:cNvPr>
            <p:cNvGrpSpPr/>
            <p:nvPr/>
          </p:nvGrpSpPr>
          <p:grpSpPr>
            <a:xfrm>
              <a:off x="4656383" y="4394984"/>
              <a:ext cx="3240232" cy="462890"/>
              <a:chOff x="5169938" y="4354232"/>
              <a:chExt cx="2213122" cy="316160"/>
            </a:xfrm>
          </p:grpSpPr>
          <p:sp>
            <p:nvSpPr>
              <p:cNvPr id="40" name="Rectangle 13">
                <a:extLst>
                  <a:ext uri="{FF2B5EF4-FFF2-40B4-BE49-F238E27FC236}">
                    <a16:creationId xmlns:a16="http://schemas.microsoft.com/office/drawing/2014/main" id="{2803627D-2BFA-D942-A614-3FDDAA73D2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169938" y="4354232"/>
                <a:ext cx="2213122" cy="316160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800" i="1" dirty="0"/>
              </a:p>
            </p:txBody>
          </p:sp>
          <p:sp>
            <p:nvSpPr>
              <p:cNvPr id="41" name="Isosceles Triangle 101">
                <a:extLst>
                  <a:ext uri="{FF2B5EF4-FFF2-40B4-BE49-F238E27FC236}">
                    <a16:creationId xmlns:a16="http://schemas.microsoft.com/office/drawing/2014/main" id="{969BC7D3-0F91-AE45-A3E6-E20CA2A9F954}"/>
                  </a:ext>
                </a:extLst>
              </p:cNvPr>
              <p:cNvSpPr/>
              <p:nvPr/>
            </p:nvSpPr>
            <p:spPr>
              <a:xfrm>
                <a:off x="5204804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Isosceles Triangle 102">
                <a:extLst>
                  <a:ext uri="{FF2B5EF4-FFF2-40B4-BE49-F238E27FC236}">
                    <a16:creationId xmlns:a16="http://schemas.microsoft.com/office/drawing/2014/main" id="{20F53E10-F52C-B145-B371-D2C28CB5FE4C}"/>
                  </a:ext>
                </a:extLst>
              </p:cNvPr>
              <p:cNvSpPr/>
              <p:nvPr/>
            </p:nvSpPr>
            <p:spPr>
              <a:xfrm>
                <a:off x="5580537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Isosceles Triangle 103">
                <a:extLst>
                  <a:ext uri="{FF2B5EF4-FFF2-40B4-BE49-F238E27FC236}">
                    <a16:creationId xmlns:a16="http://schemas.microsoft.com/office/drawing/2014/main" id="{F7007DC1-B423-1447-80C0-4B7D3B37056B}"/>
                  </a:ext>
                </a:extLst>
              </p:cNvPr>
              <p:cNvSpPr/>
              <p:nvPr/>
            </p:nvSpPr>
            <p:spPr>
              <a:xfrm>
                <a:off x="5956270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Isosceles Triangle 104">
                <a:extLst>
                  <a:ext uri="{FF2B5EF4-FFF2-40B4-BE49-F238E27FC236}">
                    <a16:creationId xmlns:a16="http://schemas.microsoft.com/office/drawing/2014/main" id="{ED537EFD-B6A6-7742-BE0B-27AEA9055B16}"/>
                  </a:ext>
                </a:extLst>
              </p:cNvPr>
              <p:cNvSpPr/>
              <p:nvPr/>
            </p:nvSpPr>
            <p:spPr>
              <a:xfrm>
                <a:off x="6332003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Isosceles Triangle 105">
                <a:extLst>
                  <a:ext uri="{FF2B5EF4-FFF2-40B4-BE49-F238E27FC236}">
                    <a16:creationId xmlns:a16="http://schemas.microsoft.com/office/drawing/2014/main" id="{96FF8A57-6724-2A49-A4F9-8A174483C3DC}"/>
                  </a:ext>
                </a:extLst>
              </p:cNvPr>
              <p:cNvSpPr/>
              <p:nvPr/>
            </p:nvSpPr>
            <p:spPr>
              <a:xfrm>
                <a:off x="6707736" y="4398629"/>
                <a:ext cx="278407" cy="240006"/>
              </a:xfrm>
              <a:prstGeom prst="triangle">
                <a:avLst/>
              </a:prstGeom>
              <a:solidFill>
                <a:schemeClr val="accent3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Isosceles Triangle 106">
                <a:extLst>
                  <a:ext uri="{FF2B5EF4-FFF2-40B4-BE49-F238E27FC236}">
                    <a16:creationId xmlns:a16="http://schemas.microsoft.com/office/drawing/2014/main" id="{850B9B44-B0BC-B443-849F-701A28968D85}"/>
                  </a:ext>
                </a:extLst>
              </p:cNvPr>
              <p:cNvSpPr/>
              <p:nvPr/>
            </p:nvSpPr>
            <p:spPr>
              <a:xfrm>
                <a:off x="7083468" y="4398629"/>
                <a:ext cx="278407" cy="240006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05BF7B9-540F-0D49-9E5A-375FFCBBBBDD}"/>
              </a:ext>
            </a:extLst>
          </p:cNvPr>
          <p:cNvSpPr txBox="1"/>
          <p:nvPr/>
        </p:nvSpPr>
        <p:spPr>
          <a:xfrm>
            <a:off x="357404" y="6071731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f/g Diagram Credit: D. Lowe</a:t>
            </a:r>
          </a:p>
        </p:txBody>
      </p:sp>
    </p:spTree>
    <p:extLst>
      <p:ext uri="{BB962C8B-B14F-4D97-AF65-F5344CB8AC3E}">
        <p14:creationId xmlns:p14="http://schemas.microsoft.com/office/powerpoint/2010/main" val="16841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68CB3-CFF7-F34F-BC76-0569AFC7E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Cases: Does It Matter?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508C1E9-3F4D-644D-990C-BC13B47346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55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C7118FF-FE2B-4B46-A3A0-E1F3F593077A}"/>
              </a:ext>
            </a:extLst>
          </p:cNvPr>
          <p:cNvGrpSpPr/>
          <p:nvPr/>
        </p:nvGrpSpPr>
        <p:grpSpPr>
          <a:xfrm>
            <a:off x="255702" y="2247641"/>
            <a:ext cx="2725875" cy="3730431"/>
            <a:chOff x="255702" y="2645201"/>
            <a:chExt cx="2725875" cy="37304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40ECFCD-3953-DC4C-97ED-40E03B709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5" b="59395"/>
            <a:stretch/>
          </p:blipFill>
          <p:spPr>
            <a:xfrm>
              <a:off x="255702" y="3649757"/>
              <a:ext cx="2725875" cy="27258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B31AAE-C93F-3A47-BF41-961A9F4388E1}"/>
                </a:ext>
              </a:extLst>
            </p:cNvPr>
            <p:cNvSpPr txBox="1"/>
            <p:nvPr/>
          </p:nvSpPr>
          <p:spPr>
            <a:xfrm>
              <a:off x="379605" y="2645201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Input</a:t>
              </a:r>
            </a:p>
            <a:p>
              <a:pPr algn="ctr"/>
              <a:r>
                <a:rPr lang="en-US" sz="2800" dirty="0"/>
                <a:t>Image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F69B6A5-DEFB-AF4E-92A9-885D5E0BA583}"/>
              </a:ext>
            </a:extLst>
          </p:cNvPr>
          <p:cNvGrpSpPr/>
          <p:nvPr/>
        </p:nvGrpSpPr>
        <p:grpSpPr>
          <a:xfrm>
            <a:off x="3209063" y="2252808"/>
            <a:ext cx="2725875" cy="3725264"/>
            <a:chOff x="3209063" y="2650368"/>
            <a:chExt cx="2725875" cy="37252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D8ECCBD-8BC9-764B-B48F-7BBED1196A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3209063" y="3649757"/>
              <a:ext cx="2725875" cy="27258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222FBAE-C95E-E545-BC3D-EE4E5F9512EC}"/>
                </a:ext>
              </a:extLst>
            </p:cNvPr>
            <p:cNvSpPr txBox="1"/>
            <p:nvPr/>
          </p:nvSpPr>
          <p:spPr>
            <a:xfrm>
              <a:off x="3332966" y="2650368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/>
                <a:t>???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D26DC75-FF15-B241-B695-7CBB579B33FA}"/>
              </a:ext>
            </a:extLst>
          </p:cNvPr>
          <p:cNvGrpSpPr/>
          <p:nvPr/>
        </p:nvGrpSpPr>
        <p:grpSpPr>
          <a:xfrm>
            <a:off x="6162424" y="2247640"/>
            <a:ext cx="2725875" cy="3730432"/>
            <a:chOff x="6162424" y="2645200"/>
            <a:chExt cx="2725875" cy="37304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F429D6-7175-8E4D-938E-993287DE08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6162424" y="3649757"/>
              <a:ext cx="2725875" cy="27258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71A05D-EA2C-664E-978B-979C054FCAD2}"/>
                </a:ext>
              </a:extLst>
            </p:cNvPr>
            <p:cNvSpPr txBox="1"/>
            <p:nvPr/>
          </p:nvSpPr>
          <p:spPr>
            <a:xfrm>
              <a:off x="6286327" y="2645200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/>
                <a:t>???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1D41EFC-8A50-7444-B58E-A598EC239B5B}"/>
              </a:ext>
            </a:extLst>
          </p:cNvPr>
          <p:cNvSpPr txBox="1"/>
          <p:nvPr/>
        </p:nvSpPr>
        <p:spPr>
          <a:xfrm>
            <a:off x="228600" y="1243083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(I’ve applied the filter per-color channel)</a:t>
            </a:r>
          </a:p>
          <a:p>
            <a:pPr algn="ctr"/>
            <a:r>
              <a:rPr lang="en-US" sz="2800" b="1" dirty="0"/>
              <a:t>Which padding did I use and </a:t>
            </a:r>
            <a:r>
              <a:rPr lang="en-US" sz="2800" b="1" i="1" u="sng" dirty="0"/>
              <a:t>why</a:t>
            </a:r>
            <a:r>
              <a:rPr lang="en-US" sz="2800" b="1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5F877B-FD95-7144-B0A4-F254785992CE}"/>
              </a:ext>
            </a:extLst>
          </p:cNvPr>
          <p:cNvSpPr txBox="1"/>
          <p:nvPr/>
        </p:nvSpPr>
        <p:spPr>
          <a:xfrm>
            <a:off x="255702" y="6053574"/>
            <a:ext cx="865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– this is a zoom of the filtered, not a filter of the zoomed</a:t>
            </a:r>
          </a:p>
        </p:txBody>
      </p:sp>
    </p:spTree>
    <p:extLst>
      <p:ext uri="{BB962C8B-B14F-4D97-AF65-F5344CB8AC3E}">
        <p14:creationId xmlns:p14="http://schemas.microsoft.com/office/powerpoint/2010/main" val="220630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9A76-FE07-0940-83F4-48A544A39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 Cases: Does It Matter?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EC68B8-EC21-6E47-86ED-3DAD8109E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517DF0-16A6-BA4A-9F98-D409D16C911E}"/>
              </a:ext>
            </a:extLst>
          </p:cNvPr>
          <p:cNvGrpSpPr/>
          <p:nvPr/>
        </p:nvGrpSpPr>
        <p:grpSpPr>
          <a:xfrm>
            <a:off x="255702" y="2247641"/>
            <a:ext cx="2725875" cy="3730431"/>
            <a:chOff x="255702" y="2645201"/>
            <a:chExt cx="2725875" cy="373043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DAFF4E6-C9CE-C04C-8519-B4B1A5EAA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395" b="59395"/>
            <a:stretch/>
          </p:blipFill>
          <p:spPr>
            <a:xfrm>
              <a:off x="255702" y="3649757"/>
              <a:ext cx="2725875" cy="27258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5CB4B9-EBD8-064F-9723-B7ABDE5F9B9A}"/>
                </a:ext>
              </a:extLst>
            </p:cNvPr>
            <p:cNvSpPr txBox="1"/>
            <p:nvPr/>
          </p:nvSpPr>
          <p:spPr>
            <a:xfrm>
              <a:off x="379605" y="2645201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Input</a:t>
              </a:r>
            </a:p>
            <a:p>
              <a:pPr algn="ctr"/>
              <a:r>
                <a:rPr lang="en-US" sz="2800" dirty="0"/>
                <a:t>Image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A760798-9B12-1642-82E7-CE7006D4BA46}"/>
              </a:ext>
            </a:extLst>
          </p:cNvPr>
          <p:cNvGrpSpPr/>
          <p:nvPr/>
        </p:nvGrpSpPr>
        <p:grpSpPr>
          <a:xfrm>
            <a:off x="3209063" y="2252808"/>
            <a:ext cx="2725875" cy="3725264"/>
            <a:chOff x="3209063" y="2650368"/>
            <a:chExt cx="2725875" cy="372526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C0B24B-7C60-DE46-AC90-AD4612976C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3209063" y="3649757"/>
              <a:ext cx="2725875" cy="272587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DC7396B-8BA7-234D-930F-D8E0FF9420C7}"/>
                </a:ext>
              </a:extLst>
            </p:cNvPr>
            <p:cNvSpPr txBox="1"/>
            <p:nvPr/>
          </p:nvSpPr>
          <p:spPr>
            <a:xfrm>
              <a:off x="3332966" y="2650368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 err="1"/>
                <a:t>Symm</a:t>
              </a:r>
              <a:r>
                <a:rPr lang="en-US" sz="2800" dirty="0"/>
                <a:t> Pad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83510B-288B-3744-8D90-E94C72CADB37}"/>
              </a:ext>
            </a:extLst>
          </p:cNvPr>
          <p:cNvGrpSpPr/>
          <p:nvPr/>
        </p:nvGrpSpPr>
        <p:grpSpPr>
          <a:xfrm>
            <a:off x="6162424" y="2247640"/>
            <a:ext cx="2725875" cy="3730432"/>
            <a:chOff x="6162424" y="2645200"/>
            <a:chExt cx="2725875" cy="373043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CBE16D-CE7E-584A-95F4-E028786CF3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1" r="59393" b="59393"/>
            <a:stretch/>
          </p:blipFill>
          <p:spPr>
            <a:xfrm>
              <a:off x="6162424" y="3649757"/>
              <a:ext cx="2725875" cy="272587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7F4F69-4CFD-DA45-BE9F-2D4B874D7B01}"/>
                </a:ext>
              </a:extLst>
            </p:cNvPr>
            <p:cNvSpPr txBox="1"/>
            <p:nvPr/>
          </p:nvSpPr>
          <p:spPr>
            <a:xfrm>
              <a:off x="6286327" y="2645200"/>
              <a:ext cx="247806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Box Filtered</a:t>
              </a:r>
            </a:p>
            <a:p>
              <a:pPr algn="ctr"/>
              <a:r>
                <a:rPr lang="en-US" sz="2800" dirty="0"/>
                <a:t>Zero Pad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77DC59-D252-754B-AC01-E6136522F521}"/>
              </a:ext>
            </a:extLst>
          </p:cNvPr>
          <p:cNvSpPr txBox="1"/>
          <p:nvPr/>
        </p:nvSpPr>
        <p:spPr>
          <a:xfrm>
            <a:off x="228600" y="1243083"/>
            <a:ext cx="868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(I’ve applied the filter per-color channel)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BE2130-1DF2-404F-ACC8-F64B9DE1EC68}"/>
              </a:ext>
            </a:extLst>
          </p:cNvPr>
          <p:cNvSpPr txBox="1"/>
          <p:nvPr/>
        </p:nvSpPr>
        <p:spPr>
          <a:xfrm>
            <a:off x="255702" y="6053574"/>
            <a:ext cx="865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– this is a zoom of the filtered, not a filter of the zoomed</a:t>
            </a:r>
          </a:p>
        </p:txBody>
      </p:sp>
    </p:spTree>
    <p:extLst>
      <p:ext uri="{BB962C8B-B14F-4D97-AF65-F5344CB8AC3E}">
        <p14:creationId xmlns:p14="http://schemas.microsoft.com/office/powerpoint/2010/main" val="10525868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99D13-0D45-DC44-8CFF-3850A655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A6BAD0-9BF5-2645-8B9A-198A925CCD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909713-5D47-A54D-B6DF-021A308C7BE7}"/>
              </a:ext>
            </a:extLst>
          </p:cNvPr>
          <p:cNvSpPr txBox="1"/>
          <p:nvPr/>
        </p:nvSpPr>
        <p:spPr>
          <a:xfrm>
            <a:off x="357404" y="613136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2C1ADE-6725-1948-BEF6-4C45F0E6D4AB}"/>
              </a:ext>
            </a:extLst>
          </p:cNvPr>
          <p:cNvGrpSpPr/>
          <p:nvPr/>
        </p:nvGrpSpPr>
        <p:grpSpPr>
          <a:xfrm>
            <a:off x="457200" y="2292630"/>
            <a:ext cx="1876425" cy="2466320"/>
            <a:chOff x="457200" y="2590800"/>
            <a:chExt cx="1876425" cy="2466320"/>
          </a:xfrm>
        </p:grpSpPr>
        <p:pic>
          <p:nvPicPr>
            <p:cNvPr id="22" name="Picture 3">
              <a:extLst>
                <a:ext uri="{FF2B5EF4-FFF2-40B4-BE49-F238E27FC236}">
                  <a16:creationId xmlns:a16="http://schemas.microsoft.com/office/drawing/2014/main" id="{0B0372FB-F2BA-1549-AD8C-BCB2BC7397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3BB485-0004-934B-BA2A-FCFB7F9B1BA6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24" name="Text Box 23">
            <a:extLst>
              <a:ext uri="{FF2B5EF4-FFF2-40B4-BE49-F238E27FC236}">
                <a16:creationId xmlns:a16="http://schemas.microsoft.com/office/drawing/2014/main" id="{1DFA42BE-1419-474B-989C-0BF5D6F76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2713485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50BEF1-B7E5-9D44-A99F-FE641D486CB6}"/>
              </a:ext>
            </a:extLst>
          </p:cNvPr>
          <p:cNvGrpSpPr/>
          <p:nvPr/>
        </p:nvGrpSpPr>
        <p:grpSpPr>
          <a:xfrm>
            <a:off x="3609769" y="2304432"/>
            <a:ext cx="1867311" cy="1833769"/>
            <a:chOff x="3771808" y="2761730"/>
            <a:chExt cx="1543232" cy="151551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8B53DC4-C543-D34F-BD27-E8D16AE8EA80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91B859B-3826-FA47-993F-BDEFD79F91CB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B9A8799-A2E3-0642-A2BC-A128801D1C13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39702B0-8F61-B341-9AF5-B09928F4C8C8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5D404BB-D9B0-D545-BAC1-6336E9F574F4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412A17-8FA3-8F48-99B0-417F71E6E858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E6EA32E6-9D3B-E141-8534-7EA293E05654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6A0047A-76C6-D047-A97C-0931269A96B4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98F91F8-DE44-C340-A1C5-636F0C8C6F24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83429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23817-F629-2A43-ABC9-C79AD56A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9A08A5-AF45-7044-977B-60198F85C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4" name="Picture 22">
            <a:extLst>
              <a:ext uri="{FF2B5EF4-FFF2-40B4-BE49-F238E27FC236}">
                <a16:creationId xmlns:a16="http://schemas.microsoft.com/office/drawing/2014/main" id="{A5ACD556-7F2A-3D4E-BCC1-041E1B230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229263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E34A87-4901-EE41-A899-A8446AD12FC1}"/>
              </a:ext>
            </a:extLst>
          </p:cNvPr>
          <p:cNvSpPr txBox="1"/>
          <p:nvPr/>
        </p:nvSpPr>
        <p:spPr>
          <a:xfrm>
            <a:off x="357404" y="613136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345CD0F-DF05-5945-BE9B-F2B43A1F3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9263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FED518-513B-EC46-8FB7-B8316268E74A}"/>
              </a:ext>
            </a:extLst>
          </p:cNvPr>
          <p:cNvSpPr txBox="1"/>
          <p:nvPr/>
        </p:nvSpPr>
        <p:spPr>
          <a:xfrm>
            <a:off x="457200" y="423573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2E602E9-0209-CF4F-8F77-FB0591F6D5A3}"/>
              </a:ext>
            </a:extLst>
          </p:cNvPr>
          <p:cNvGrpSpPr/>
          <p:nvPr/>
        </p:nvGrpSpPr>
        <p:grpSpPr>
          <a:xfrm>
            <a:off x="3609769" y="2304432"/>
            <a:ext cx="1867311" cy="1833769"/>
            <a:chOff x="3771808" y="2761730"/>
            <a:chExt cx="1543232" cy="15155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DF52C3-9D0B-5348-B8DA-7DFF591AC66F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FDDBC9-B5C7-C249-A0C9-E4C153492AEE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5872C38-A011-764B-BC50-ABDDD1BE9EC3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FAE2A77-EC65-FF47-B712-2F6F524D6C3A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AD17ABC-2CF1-E545-80A5-B9A0DB697F37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5749878-09F0-374A-B574-F8B3B3CA7D59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133733-1987-D04C-8419-FA899D2312C2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7222050-3B70-3B43-AE61-1EA13BA132C2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29453B-580D-184F-B40C-6F64CC542300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3F2E574-605B-274A-B3EC-EAF1D621744F}"/>
              </a:ext>
            </a:extLst>
          </p:cNvPr>
          <p:cNvSpPr txBox="1"/>
          <p:nvPr/>
        </p:nvSpPr>
        <p:spPr>
          <a:xfrm>
            <a:off x="6707980" y="4235730"/>
            <a:ext cx="2043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Same!</a:t>
            </a:r>
          </a:p>
        </p:txBody>
      </p:sp>
    </p:spTree>
    <p:extLst>
      <p:ext uri="{BB962C8B-B14F-4D97-AF65-F5344CB8AC3E}">
        <p14:creationId xmlns:p14="http://schemas.microsoft.com/office/powerpoint/2010/main" val="25310059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BB94-C440-E64E-AFD9-863330E4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63D12E-D36D-BE45-A21E-E07AA1841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5B920-860E-C24C-9B87-A05E64C57E91}"/>
              </a:ext>
            </a:extLst>
          </p:cNvPr>
          <p:cNvSpPr txBox="1"/>
          <p:nvPr/>
        </p:nvSpPr>
        <p:spPr>
          <a:xfrm>
            <a:off x="357404" y="613136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3E3CC-67DA-774A-A243-3F7F398503A0}"/>
              </a:ext>
            </a:extLst>
          </p:cNvPr>
          <p:cNvGrpSpPr/>
          <p:nvPr/>
        </p:nvGrpSpPr>
        <p:grpSpPr>
          <a:xfrm>
            <a:off x="457200" y="2292630"/>
            <a:ext cx="1876425" cy="2466320"/>
            <a:chOff x="457200" y="2590800"/>
            <a:chExt cx="1876425" cy="246632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69CC0D4F-BF5C-B442-8A66-ECDCE3D33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508C3-CAFB-6B49-8474-EED4F562E435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8" name="Text Box 23">
            <a:extLst>
              <a:ext uri="{FF2B5EF4-FFF2-40B4-BE49-F238E27FC236}">
                <a16:creationId xmlns:a16="http://schemas.microsoft.com/office/drawing/2014/main" id="{12B6F218-C276-A24D-A171-C070E85D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2646811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C81F52-B788-FB4A-9F7F-0A6810CAC9EE}"/>
              </a:ext>
            </a:extLst>
          </p:cNvPr>
          <p:cNvGrpSpPr/>
          <p:nvPr/>
        </p:nvGrpSpPr>
        <p:grpSpPr>
          <a:xfrm>
            <a:off x="3609769" y="2304432"/>
            <a:ext cx="1867311" cy="1833769"/>
            <a:chOff x="3771808" y="2761730"/>
            <a:chExt cx="1543232" cy="15155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ED70E9-49BB-0D40-A069-42E480813D1E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1AF1D6-4036-094E-BA1D-7FFC56901AD0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692D75-B94F-B643-92B9-5C29A8AAC733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EC52EE-3150-3A49-8519-A2760B06CB12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102EF5-4B56-D747-9366-D95AE2318F24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1582AE-A060-684A-9EEE-D0D2CF08491C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F72FF3-12F3-2D42-91BD-2BA20B18ACB0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FDC15C-F709-814F-A6C2-A591156FFD0C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BAA932-42D2-DF44-8C67-9F28CB58CD3F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6366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C01536-23AF-304B-BFF6-7516D38BC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E59CC7-3188-BE42-BE60-7E1A5CB1B9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40" cy="5399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C32882-3DBE-4B49-AEA4-1667A1588032}"/>
              </a:ext>
            </a:extLst>
          </p:cNvPr>
          <p:cNvSpPr txBox="1"/>
          <p:nvPr/>
        </p:nvSpPr>
        <p:spPr>
          <a:xfrm>
            <a:off x="1065402" y="5482778"/>
            <a:ext cx="740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I have points in a grid</a:t>
            </a:r>
          </a:p>
        </p:txBody>
      </p:sp>
    </p:spTree>
    <p:extLst>
      <p:ext uri="{BB962C8B-B14F-4D97-AF65-F5344CB8AC3E}">
        <p14:creationId xmlns:p14="http://schemas.microsoft.com/office/powerpoint/2010/main" val="35076263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E795-FB89-D74C-91DF-24D3145FB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D1077F-DA4D-D64C-9CB5-8A87A1D01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45183D-5668-224E-889B-4221ED45FA38}"/>
              </a:ext>
            </a:extLst>
          </p:cNvPr>
          <p:cNvGrpSpPr/>
          <p:nvPr/>
        </p:nvGrpSpPr>
        <p:grpSpPr>
          <a:xfrm>
            <a:off x="6753224" y="2292630"/>
            <a:ext cx="1905001" cy="1857375"/>
            <a:chOff x="6753224" y="2514600"/>
            <a:chExt cx="1905001" cy="1857375"/>
          </a:xfrm>
        </p:grpSpPr>
        <p:pic>
          <p:nvPicPr>
            <p:cNvPr id="5" name="Picture 23">
              <a:extLst>
                <a:ext uri="{FF2B5EF4-FFF2-40B4-BE49-F238E27FC236}">
                  <a16:creationId xmlns:a16="http://schemas.microsoft.com/office/drawing/2014/main" id="{6DA8B60F-9173-C446-9B3A-B20F317CDF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8000"/>
            <a:stretch>
              <a:fillRect/>
            </a:stretch>
          </p:blipFill>
          <p:spPr bwMode="auto">
            <a:xfrm>
              <a:off x="6753224" y="2514600"/>
              <a:ext cx="1828800" cy="185737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6" name="Rectangle 24">
              <a:extLst>
                <a:ext uri="{FF2B5EF4-FFF2-40B4-BE49-F238E27FC236}">
                  <a16:creationId xmlns:a16="http://schemas.microsoft.com/office/drawing/2014/main" id="{51353F11-BA7A-2B44-9C56-F28EC1906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225" y="2514600"/>
              <a:ext cx="1905000" cy="18288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7491BE-6607-5F48-8066-38CFC5115023}"/>
              </a:ext>
            </a:extLst>
          </p:cNvPr>
          <p:cNvSpPr txBox="1"/>
          <p:nvPr/>
        </p:nvSpPr>
        <p:spPr>
          <a:xfrm>
            <a:off x="357404" y="613136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</a:t>
            </a:r>
            <a:r>
              <a:rPr lang="en-US" sz="1200"/>
              <a:t>. Lowe</a:t>
            </a:r>
            <a:endParaRPr lang="en-US" sz="1200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EEEE688-23F0-1249-8BA6-20C2DBD3E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9263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9F5AB6-A443-AE47-ACAC-2489F7445E83}"/>
              </a:ext>
            </a:extLst>
          </p:cNvPr>
          <p:cNvSpPr txBox="1"/>
          <p:nvPr/>
        </p:nvSpPr>
        <p:spPr>
          <a:xfrm>
            <a:off x="457200" y="423573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5C38333-E765-8D40-977D-721D9C7A4A08}"/>
              </a:ext>
            </a:extLst>
          </p:cNvPr>
          <p:cNvGrpSpPr/>
          <p:nvPr/>
        </p:nvGrpSpPr>
        <p:grpSpPr>
          <a:xfrm>
            <a:off x="3609769" y="2304432"/>
            <a:ext cx="1867311" cy="1833769"/>
            <a:chOff x="3771808" y="2761730"/>
            <a:chExt cx="1543232" cy="151551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CB4F7A-DE8F-5A4E-8099-472409E5A2D3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C9FCFC-FDF7-B74A-AA77-479C7E0CF0CF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ED33010-98CE-574F-BC1A-A512930EA53B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4D15B28-DB04-E048-8AAD-AF1E30E5F2E5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848EF50-14BC-534A-B0CA-5AEE7F9EADBF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F22C5B1-FAAD-6C4D-8134-9CBEBBE8B544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6AF999E-6953-0C48-894C-A95F5646E1B9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A8F7916-1FEE-B141-BA31-7C102D7FADC9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527AE71-E6A2-744E-9186-0B3D04AE5845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7D1A2B0-0305-CB4F-95B4-20A45E6ADBF1}"/>
              </a:ext>
            </a:extLst>
          </p:cNvPr>
          <p:cNvSpPr txBox="1"/>
          <p:nvPr/>
        </p:nvSpPr>
        <p:spPr>
          <a:xfrm>
            <a:off x="6707980" y="4235730"/>
            <a:ext cx="2043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Shifted </a:t>
            </a:r>
          </a:p>
          <a:p>
            <a:pPr algn="ctr"/>
            <a:r>
              <a:rPr lang="en-US" sz="2800" b="1" i="1" u="sng" dirty="0"/>
              <a:t>LEFT</a:t>
            </a:r>
            <a:r>
              <a:rPr lang="en-US" sz="2800" dirty="0"/>
              <a:t>  </a:t>
            </a:r>
          </a:p>
          <a:p>
            <a:pPr algn="ctr"/>
            <a:r>
              <a:rPr lang="en-US" sz="2800" dirty="0"/>
              <a:t>1 pixel</a:t>
            </a:r>
          </a:p>
        </p:txBody>
      </p:sp>
    </p:spTree>
    <p:extLst>
      <p:ext uri="{BB962C8B-B14F-4D97-AF65-F5344CB8AC3E}">
        <p14:creationId xmlns:p14="http://schemas.microsoft.com/office/powerpoint/2010/main" val="336253281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FBB94-C440-E64E-AFD9-863330E4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63D12E-D36D-BE45-A21E-E07AA1841A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E5B920-860E-C24C-9B87-A05E64C57E91}"/>
              </a:ext>
            </a:extLst>
          </p:cNvPr>
          <p:cNvSpPr txBox="1"/>
          <p:nvPr/>
        </p:nvSpPr>
        <p:spPr>
          <a:xfrm>
            <a:off x="357404" y="613136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3E3CC-67DA-774A-A243-3F7F398503A0}"/>
              </a:ext>
            </a:extLst>
          </p:cNvPr>
          <p:cNvGrpSpPr/>
          <p:nvPr/>
        </p:nvGrpSpPr>
        <p:grpSpPr>
          <a:xfrm>
            <a:off x="457200" y="2292630"/>
            <a:ext cx="1876425" cy="2466320"/>
            <a:chOff x="457200" y="2590800"/>
            <a:chExt cx="1876425" cy="246632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69CC0D4F-BF5C-B442-8A66-ECDCE3D33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508C3-CAFB-6B49-8474-EED4F562E435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sp>
        <p:nvSpPr>
          <p:cNvPr id="8" name="Text Box 23">
            <a:extLst>
              <a:ext uri="{FF2B5EF4-FFF2-40B4-BE49-F238E27FC236}">
                <a16:creationId xmlns:a16="http://schemas.microsoft.com/office/drawing/2014/main" id="{12B6F218-C276-A24D-A171-C070E85D0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2839" y="2646811"/>
            <a:ext cx="654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+mj-lt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7C81F52-B788-FB4A-9F7F-0A6810CAC9EE}"/>
              </a:ext>
            </a:extLst>
          </p:cNvPr>
          <p:cNvGrpSpPr/>
          <p:nvPr/>
        </p:nvGrpSpPr>
        <p:grpSpPr>
          <a:xfrm>
            <a:off x="3609769" y="2304432"/>
            <a:ext cx="1867311" cy="1833769"/>
            <a:chOff x="3771808" y="2761730"/>
            <a:chExt cx="1543232" cy="151551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BED70E9-49BB-0D40-A069-42E480813D1E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61AF1D6-4036-094E-BA1D-7FFC56901AD0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692D75-B94F-B643-92B9-5C29A8AAC733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EC52EE-3150-3A49-8519-A2760B06CB12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3102EF5-4B56-D747-9366-D95AE2318F24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1582AE-A060-684A-9EEE-D0D2CF08491C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0F72FF3-12F3-2D42-91BD-2BA20B18ACB0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FDC15C-F709-814F-A6C2-A591156FFD0C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EBAA932-42D2-DF44-8C67-9F28CB58CD3F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608372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60681-7DE6-EB47-8CBF-026D54F84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AE1AE8-4C48-B642-A620-F97376E93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3993D4-A9F2-B941-AE7E-EC209ECB3129}"/>
              </a:ext>
            </a:extLst>
          </p:cNvPr>
          <p:cNvSpPr txBox="1"/>
          <p:nvPr/>
        </p:nvSpPr>
        <p:spPr>
          <a:xfrm>
            <a:off x="357404" y="613136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C187E1-EF1E-7043-92DA-6858AF5A34B9}"/>
              </a:ext>
            </a:extLst>
          </p:cNvPr>
          <p:cNvGrpSpPr/>
          <p:nvPr/>
        </p:nvGrpSpPr>
        <p:grpSpPr>
          <a:xfrm>
            <a:off x="457200" y="2292630"/>
            <a:ext cx="1876425" cy="2466320"/>
            <a:chOff x="457200" y="2590800"/>
            <a:chExt cx="1876425" cy="2466320"/>
          </a:xfrm>
        </p:grpSpPr>
        <p:pic>
          <p:nvPicPr>
            <p:cNvPr id="6" name="Picture 3">
              <a:extLst>
                <a:ext uri="{FF2B5EF4-FFF2-40B4-BE49-F238E27FC236}">
                  <a16:creationId xmlns:a16="http://schemas.microsoft.com/office/drawing/2014/main" id="{C7530CB5-6AD0-244D-A509-DA88CC62BF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2590800"/>
              <a:ext cx="1876425" cy="18573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919D61F-0180-4B48-901C-00E252E2F838}"/>
                </a:ext>
              </a:extLst>
            </p:cNvPr>
            <p:cNvSpPr txBox="1"/>
            <p:nvPr/>
          </p:nvSpPr>
          <p:spPr>
            <a:xfrm>
              <a:off x="457200" y="4533900"/>
              <a:ext cx="18573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Original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CCD977-E563-C84B-87B6-09848C6299BC}"/>
              </a:ext>
            </a:extLst>
          </p:cNvPr>
          <p:cNvGrpSpPr/>
          <p:nvPr/>
        </p:nvGrpSpPr>
        <p:grpSpPr>
          <a:xfrm>
            <a:off x="3609769" y="2304432"/>
            <a:ext cx="1867311" cy="1833769"/>
            <a:chOff x="3771808" y="2761730"/>
            <a:chExt cx="1543232" cy="15155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0C2B4D-7A81-4046-BAE0-43D612BF957B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B803D6B-A58E-194B-9E57-36DD58DD8738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1FBA8FC-B713-564B-87D7-B55604B6AA77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A3143FC-A5FA-894B-8A5F-41BC61552FA0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09C1B60-F38C-5943-A806-228962CBB519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79D04FE-584A-AA43-AA01-F19E7ACBC50D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1499EE2-B8A9-FD42-8915-E9F84469E42E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43ADC15-DF34-4446-AA5C-B6EE4EB238B4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ED79CD-B4C4-8044-9728-E06BF65B3039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0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3FA1675-D4CC-CB4E-A3C9-822680603B34}"/>
              </a:ext>
            </a:extLst>
          </p:cNvPr>
          <p:cNvSpPr txBox="1"/>
          <p:nvPr/>
        </p:nvSpPr>
        <p:spPr>
          <a:xfrm>
            <a:off x="6707980" y="4235730"/>
            <a:ext cx="20431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Shifted </a:t>
            </a:r>
          </a:p>
          <a:p>
            <a:pPr algn="ctr"/>
            <a:r>
              <a:rPr lang="en-US" sz="2800" b="1" i="1" u="sng" dirty="0"/>
              <a:t>DOWN</a:t>
            </a:r>
            <a:r>
              <a:rPr lang="en-US" sz="2800" dirty="0"/>
              <a:t>  </a:t>
            </a:r>
          </a:p>
          <a:p>
            <a:pPr algn="ctr"/>
            <a:r>
              <a:rPr lang="en-US" sz="2800" dirty="0"/>
              <a:t>1 pixel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8AB0AEFB-7F17-B24E-8D77-7BBB8FA841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-1549" b="4678"/>
          <a:stretch/>
        </p:blipFill>
        <p:spPr bwMode="auto">
          <a:xfrm>
            <a:off x="6767512" y="2338936"/>
            <a:ext cx="1876425" cy="17992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0" name="Rectangle 24">
            <a:extLst>
              <a:ext uri="{FF2B5EF4-FFF2-40B4-BE49-F238E27FC236}">
                <a16:creationId xmlns:a16="http://schemas.microsoft.com/office/drawing/2014/main" id="{DC1E9545-2D3F-464F-AD19-BFA2DAC72D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3225" y="229263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0500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ABB8F-F4F1-2A4E-B84A-74E10A8F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1D7B55-D0EF-1D4F-B3C3-2C1846219B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6EE166E3-DAD2-8C4B-80B4-E069915C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6012" y="267363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95E02B-5307-FA43-8542-949ED751B720}"/>
              </a:ext>
            </a:extLst>
          </p:cNvPr>
          <p:cNvSpPr txBox="1"/>
          <p:nvPr/>
        </p:nvSpPr>
        <p:spPr>
          <a:xfrm>
            <a:off x="357404" y="613136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4B9A576-5CE2-B54E-A2B1-C3F51F25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9263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CC2B706-8D8C-104D-9019-7AEE88D80EE5}"/>
              </a:ext>
            </a:extLst>
          </p:cNvPr>
          <p:cNvSpPr txBox="1"/>
          <p:nvPr/>
        </p:nvSpPr>
        <p:spPr>
          <a:xfrm>
            <a:off x="457200" y="423573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B621ACB-BA19-FA46-9F30-1366DA3290D4}"/>
              </a:ext>
            </a:extLst>
          </p:cNvPr>
          <p:cNvGrpSpPr/>
          <p:nvPr/>
        </p:nvGrpSpPr>
        <p:grpSpPr>
          <a:xfrm>
            <a:off x="3609769" y="2304432"/>
            <a:ext cx="1867311" cy="1833769"/>
            <a:chOff x="3771808" y="2761730"/>
            <a:chExt cx="1543232" cy="15155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D230868-CBE8-B24B-BC95-76854564372C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8C319A3-0048-2B48-9E1C-E4587C1EC4B7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3625C28-7818-9141-A5B4-4D9CC4F3AB12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C49F76-7FF6-6D4C-8C2E-A69CE5D57CB0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04F8D5-5434-4D4C-AB7C-34089A9B6A7E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28B12DB-4407-D147-99C1-1C03EC5753FF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A42BEE-0A7D-914F-BFE7-A1D6F7C3A7AF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2A2E82F-11ED-3942-B561-F9BFC0E1D234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783C8B0-3970-584F-9C53-30EDFAFF79DD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4801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4FE0E-BF57-0F4D-B0B2-9C27171A0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F0304B-8832-9A4E-9BD6-678E84BED4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64</a:t>
            </a:fld>
            <a:endParaRPr lang="en-US" dirty="0"/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B56B4A4E-7877-7144-B73F-0488F6321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0850" y="227358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61BEEC-EC3A-5D4D-8AE0-BF629CB3BD57}"/>
              </a:ext>
            </a:extLst>
          </p:cNvPr>
          <p:cNvSpPr txBox="1"/>
          <p:nvPr/>
        </p:nvSpPr>
        <p:spPr>
          <a:xfrm>
            <a:off x="357404" y="613136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FEB6AB86-89FB-BF4A-8426-3C1DB5A2A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9263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CD545E-EA59-0847-8BB1-4C04921FF599}"/>
              </a:ext>
            </a:extLst>
          </p:cNvPr>
          <p:cNvSpPr txBox="1"/>
          <p:nvPr/>
        </p:nvSpPr>
        <p:spPr>
          <a:xfrm>
            <a:off x="457200" y="423573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CF2344B-6134-044A-B638-383372ABE035}"/>
              </a:ext>
            </a:extLst>
          </p:cNvPr>
          <p:cNvGrpSpPr/>
          <p:nvPr/>
        </p:nvGrpSpPr>
        <p:grpSpPr>
          <a:xfrm>
            <a:off x="3609769" y="2304432"/>
            <a:ext cx="1867311" cy="1833769"/>
            <a:chOff x="3771808" y="2761730"/>
            <a:chExt cx="1543232" cy="151551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2D9B3C3-DF64-9840-9F27-DAC9519B61E0}"/>
                </a:ext>
              </a:extLst>
            </p:cNvPr>
            <p:cNvSpPr/>
            <p:nvPr/>
          </p:nvSpPr>
          <p:spPr>
            <a:xfrm>
              <a:off x="3771809" y="276173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7DD99E-C5BA-3D45-85DB-10B4E14EFEFA}"/>
                </a:ext>
              </a:extLst>
            </p:cNvPr>
            <p:cNvSpPr/>
            <p:nvPr/>
          </p:nvSpPr>
          <p:spPr>
            <a:xfrm>
              <a:off x="428622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285B42-D59C-2246-88F8-FDB5A6B7B2D8}"/>
                </a:ext>
              </a:extLst>
            </p:cNvPr>
            <p:cNvSpPr/>
            <p:nvPr/>
          </p:nvSpPr>
          <p:spPr>
            <a:xfrm>
              <a:off x="4800630" y="276173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33CD9BE-F660-0E47-A967-FA18B8FB7EE4}"/>
                </a:ext>
              </a:extLst>
            </p:cNvPr>
            <p:cNvSpPr/>
            <p:nvPr/>
          </p:nvSpPr>
          <p:spPr>
            <a:xfrm>
              <a:off x="3771808" y="3264451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9F55036-4C74-9648-844F-180B849BBDC7}"/>
                </a:ext>
              </a:extLst>
            </p:cNvPr>
            <p:cNvSpPr/>
            <p:nvPr/>
          </p:nvSpPr>
          <p:spPr>
            <a:xfrm>
              <a:off x="428621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91A908-6654-194C-BC0D-29B275B110EF}"/>
                </a:ext>
              </a:extLst>
            </p:cNvPr>
            <p:cNvSpPr/>
            <p:nvPr/>
          </p:nvSpPr>
          <p:spPr>
            <a:xfrm>
              <a:off x="4800628" y="3264450"/>
              <a:ext cx="514410" cy="5144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4E24C6-8406-B54B-91F7-5661D80461E7}"/>
                </a:ext>
              </a:extLst>
            </p:cNvPr>
            <p:cNvSpPr/>
            <p:nvPr/>
          </p:nvSpPr>
          <p:spPr>
            <a:xfrm>
              <a:off x="3771808" y="3762831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D84F1D-F7CB-974F-9F15-6DD83DA73E40}"/>
                </a:ext>
              </a:extLst>
            </p:cNvPr>
            <p:cNvSpPr/>
            <p:nvPr/>
          </p:nvSpPr>
          <p:spPr>
            <a:xfrm>
              <a:off x="4286218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71D94E-23DC-4742-BCC2-26857F6155BD}"/>
                </a:ext>
              </a:extLst>
            </p:cNvPr>
            <p:cNvSpPr/>
            <p:nvPr/>
          </p:nvSpPr>
          <p:spPr>
            <a:xfrm>
              <a:off x="4800629" y="3762830"/>
              <a:ext cx="514410" cy="51441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ysClr val="windowText" lastClr="000000"/>
                  </a:solidFill>
                </a:rPr>
                <a:t>1/9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5CDBDA2-9DD9-0846-8A58-A25E2C8A34A9}"/>
              </a:ext>
            </a:extLst>
          </p:cNvPr>
          <p:cNvSpPr txBox="1"/>
          <p:nvPr/>
        </p:nvSpPr>
        <p:spPr>
          <a:xfrm>
            <a:off x="6707980" y="4235730"/>
            <a:ext cx="2043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Blur</a:t>
            </a:r>
          </a:p>
          <a:p>
            <a:pPr algn="ctr"/>
            <a:r>
              <a:rPr lang="en-US" sz="2800" dirty="0"/>
              <a:t>(Box Filter)</a:t>
            </a:r>
          </a:p>
        </p:txBody>
      </p:sp>
    </p:spTree>
    <p:extLst>
      <p:ext uri="{BB962C8B-B14F-4D97-AF65-F5344CB8AC3E}">
        <p14:creationId xmlns:p14="http://schemas.microsoft.com/office/powerpoint/2010/main" val="27106940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69B8A-CDAE-BA48-95BB-C5634CB9F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D4EA26-D420-E94C-88AE-33B15572F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4" name="Text Box 44">
            <a:extLst>
              <a:ext uri="{FF2B5EF4-FFF2-40B4-BE49-F238E27FC236}">
                <a16:creationId xmlns:a16="http://schemas.microsoft.com/office/drawing/2014/main" id="{1A1FE56C-AC06-404D-8D3B-64C8A28D5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199" y="2718079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 dirty="0">
                <a:latin typeface="Times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979DEB-C13B-8043-9390-3FF82DEB5B17}"/>
              </a:ext>
            </a:extLst>
          </p:cNvPr>
          <p:cNvSpPr txBox="1"/>
          <p:nvPr/>
        </p:nvSpPr>
        <p:spPr>
          <a:xfrm>
            <a:off x="357404" y="613136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8334523B-3FF0-A849-B45E-64A4A390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9263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4B89407-4A9E-3248-A034-44AB77D2F474}"/>
              </a:ext>
            </a:extLst>
          </p:cNvPr>
          <p:cNvSpPr txBox="1"/>
          <p:nvPr/>
        </p:nvSpPr>
        <p:spPr>
          <a:xfrm>
            <a:off x="457200" y="423573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CD47C4-9682-7748-97F8-F2D78BF023B8}"/>
              </a:ext>
            </a:extLst>
          </p:cNvPr>
          <p:cNvGrpSpPr/>
          <p:nvPr/>
        </p:nvGrpSpPr>
        <p:grpSpPr>
          <a:xfrm>
            <a:off x="3609769" y="1397693"/>
            <a:ext cx="1867311" cy="4426695"/>
            <a:chOff x="3609769" y="1695863"/>
            <a:chExt cx="1867311" cy="44266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0D3C80-AB2D-D14A-BF34-419743F771F7}"/>
                </a:ext>
              </a:extLst>
            </p:cNvPr>
            <p:cNvGrpSpPr/>
            <p:nvPr/>
          </p:nvGrpSpPr>
          <p:grpSpPr>
            <a:xfrm>
              <a:off x="3609769" y="4288789"/>
              <a:ext cx="1867311" cy="1833769"/>
              <a:chOff x="3771808" y="2761730"/>
              <a:chExt cx="1543232" cy="151551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FFA30422-6392-0342-9D9E-86091985252F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9244959-F71D-C443-B71F-BD3F62D06059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9DD30D9-3D7D-7145-BE69-0F79225D42A0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A35EE4E-4BD8-624E-A99A-8FCBA308E8B5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87FB267-A872-D748-B66D-B472FEAE997E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D2D5AAE-15F5-6A47-AA5D-29AAA90C8CD8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17910EE-D74E-2E4A-9E36-7C1C8E964BDC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A5E4785-F80A-384E-AE1C-32F905668553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54A77-39D4-6A40-AE95-C747B9989745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DD81066-404B-7C43-AA69-52C17F587EC0}"/>
                </a:ext>
              </a:extLst>
            </p:cNvPr>
            <p:cNvGrpSpPr/>
            <p:nvPr/>
          </p:nvGrpSpPr>
          <p:grpSpPr>
            <a:xfrm>
              <a:off x="3609769" y="1695863"/>
              <a:ext cx="1867311" cy="1833769"/>
              <a:chOff x="3771808" y="2761730"/>
              <a:chExt cx="1543232" cy="151551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A05591E4-F7C9-9A4B-9053-3763DCB6E573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6BD6955-8F3B-694D-92BA-3CABBA72C887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086E93F-5EB7-8943-93E4-85C40E654BE8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C8D10AE-DCEF-934D-9596-9AE70454500A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EB11462-7C50-364F-B3AA-89D5654C068B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BB08380-D704-E940-A665-995DA6D2D15D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D3082F6-100D-B34D-A9A4-33146DBF3026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1B30130-4764-A44E-A6C5-C9589C0EE61B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E6970D3-3727-6840-B410-9C230A951966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99BB10-49B7-F343-B4A7-E594936CC256}"/>
                </a:ext>
              </a:extLst>
            </p:cNvPr>
            <p:cNvSpPr txBox="1"/>
            <p:nvPr/>
          </p:nvSpPr>
          <p:spPr>
            <a:xfrm>
              <a:off x="3609769" y="3590488"/>
              <a:ext cx="186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57320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258F2-3FE1-1248-958C-387FF486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with Linear Filters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CC42F-42CB-8248-AA7C-33F6138C7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6499B-FF8D-174F-B926-1D3C13FF06A1}"/>
              </a:ext>
            </a:extLst>
          </p:cNvPr>
          <p:cNvSpPr txBox="1"/>
          <p:nvPr/>
        </p:nvSpPr>
        <p:spPr>
          <a:xfrm>
            <a:off x="357404" y="6131369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0C3500E-4E60-9547-855C-3032CCB37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9263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570163-E5E7-6647-A9B7-DDAA24DADF86}"/>
              </a:ext>
            </a:extLst>
          </p:cNvPr>
          <p:cNvSpPr txBox="1"/>
          <p:nvPr/>
        </p:nvSpPr>
        <p:spPr>
          <a:xfrm>
            <a:off x="457200" y="4235730"/>
            <a:ext cx="1857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Original</a:t>
            </a:r>
          </a:p>
        </p:txBody>
      </p:sp>
      <p:pic>
        <p:nvPicPr>
          <p:cNvPr id="7" name="Picture 45">
            <a:extLst>
              <a:ext uri="{FF2B5EF4-FFF2-40B4-BE49-F238E27FC236}">
                <a16:creationId xmlns:a16="http://schemas.microsoft.com/office/drawing/2014/main" id="{B5E3084F-B3D7-EF41-A120-B0A90D150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273580"/>
            <a:ext cx="1876425" cy="18764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7A74A95-EAC6-D54A-9465-446AA52981B9}"/>
              </a:ext>
            </a:extLst>
          </p:cNvPr>
          <p:cNvGrpSpPr/>
          <p:nvPr/>
        </p:nvGrpSpPr>
        <p:grpSpPr>
          <a:xfrm>
            <a:off x="3609769" y="1397693"/>
            <a:ext cx="1867311" cy="4426695"/>
            <a:chOff x="3609769" y="1695863"/>
            <a:chExt cx="1867311" cy="44266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D1C8A05-41B3-D64E-A4D5-BC8D892F1AD0}"/>
                </a:ext>
              </a:extLst>
            </p:cNvPr>
            <p:cNvGrpSpPr/>
            <p:nvPr/>
          </p:nvGrpSpPr>
          <p:grpSpPr>
            <a:xfrm>
              <a:off x="3609769" y="4288789"/>
              <a:ext cx="1867311" cy="1833769"/>
              <a:chOff x="3771808" y="2761730"/>
              <a:chExt cx="1543232" cy="1515512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9273E92-E40E-E242-977B-86BBB2FD82A5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4C0B8F3-70D4-F144-9EEF-2F431B7CF29B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C8909A1E-A8D0-8F44-9AE6-009D8273A5F7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9BE5E8D7-5C1D-D74A-BF48-9F2600770F2F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3099314F-37CE-B14E-B79E-31AA7BB833F8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F9C640B-30E6-5045-8D85-4831D2EB2C56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F176643-9F88-4341-A20F-A0D2D6CBF1A4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9B9A4E7F-6F3C-D248-AB10-7A10F474A43A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E874C861-9E56-7A47-91E1-1E2CCF85638E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1/9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6B23D6F-E7B1-E048-A0D3-0B63DA97D30F}"/>
                </a:ext>
              </a:extLst>
            </p:cNvPr>
            <p:cNvGrpSpPr/>
            <p:nvPr/>
          </p:nvGrpSpPr>
          <p:grpSpPr>
            <a:xfrm>
              <a:off x="3609769" y="1695863"/>
              <a:ext cx="1867311" cy="1833769"/>
              <a:chOff x="3771808" y="2761730"/>
              <a:chExt cx="1543232" cy="151551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7BFE308-C1D8-4843-A2B7-F5E150A16A14}"/>
                  </a:ext>
                </a:extLst>
              </p:cNvPr>
              <p:cNvSpPr/>
              <p:nvPr/>
            </p:nvSpPr>
            <p:spPr>
              <a:xfrm>
                <a:off x="3771809" y="276173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EDD2095-2E1B-AF4B-82D2-4F8AE659FCEE}"/>
                  </a:ext>
                </a:extLst>
              </p:cNvPr>
              <p:cNvSpPr/>
              <p:nvPr/>
            </p:nvSpPr>
            <p:spPr>
              <a:xfrm>
                <a:off x="428622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B86CDD4-D46A-3E4D-88ED-69B7399E1E42}"/>
                  </a:ext>
                </a:extLst>
              </p:cNvPr>
              <p:cNvSpPr/>
              <p:nvPr/>
            </p:nvSpPr>
            <p:spPr>
              <a:xfrm>
                <a:off x="4800630" y="276173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E09D886-0D90-DF4A-9845-DBF9D4112266}"/>
                  </a:ext>
                </a:extLst>
              </p:cNvPr>
              <p:cNvSpPr/>
              <p:nvPr/>
            </p:nvSpPr>
            <p:spPr>
              <a:xfrm>
                <a:off x="3771808" y="3264451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3F170D1-BC7B-7C48-B190-5976D0825D77}"/>
                  </a:ext>
                </a:extLst>
              </p:cNvPr>
              <p:cNvSpPr/>
              <p:nvPr/>
            </p:nvSpPr>
            <p:spPr>
              <a:xfrm>
                <a:off x="428621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2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18BF461-CBEA-A642-A5E0-1BF0381D9288}"/>
                  </a:ext>
                </a:extLst>
              </p:cNvPr>
              <p:cNvSpPr/>
              <p:nvPr/>
            </p:nvSpPr>
            <p:spPr>
              <a:xfrm>
                <a:off x="4800628" y="3264450"/>
                <a:ext cx="514410" cy="51441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68E2F4D-13EC-FF4B-BAD2-951A186F354F}"/>
                  </a:ext>
                </a:extLst>
              </p:cNvPr>
              <p:cNvSpPr/>
              <p:nvPr/>
            </p:nvSpPr>
            <p:spPr>
              <a:xfrm>
                <a:off x="3771808" y="3762831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CF8FA55B-927E-BC44-9EBA-05E104023F11}"/>
                  </a:ext>
                </a:extLst>
              </p:cNvPr>
              <p:cNvSpPr/>
              <p:nvPr/>
            </p:nvSpPr>
            <p:spPr>
              <a:xfrm>
                <a:off x="4286218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137797C-E218-834D-A4FB-8AE93EF9DBED}"/>
                  </a:ext>
                </a:extLst>
              </p:cNvPr>
              <p:cNvSpPr/>
              <p:nvPr/>
            </p:nvSpPr>
            <p:spPr>
              <a:xfrm>
                <a:off x="4800629" y="3762830"/>
                <a:ext cx="514410" cy="51441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ysClr val="windowText" lastClr="000000"/>
                    </a:solidFill>
                  </a:rPr>
                  <a:t>0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05726-11AC-1B42-8C8A-17FD75C0756F}"/>
                </a:ext>
              </a:extLst>
            </p:cNvPr>
            <p:cNvSpPr txBox="1"/>
            <p:nvPr/>
          </p:nvSpPr>
          <p:spPr>
            <a:xfrm>
              <a:off x="3609769" y="3590488"/>
              <a:ext cx="18673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-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6E0846D-E726-6640-A012-0A357B9353ED}"/>
              </a:ext>
            </a:extLst>
          </p:cNvPr>
          <p:cNvSpPr txBox="1"/>
          <p:nvPr/>
        </p:nvSpPr>
        <p:spPr>
          <a:xfrm>
            <a:off x="6781800" y="4235730"/>
            <a:ext cx="19050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Sharpened</a:t>
            </a:r>
          </a:p>
          <a:p>
            <a:pPr algn="ctr"/>
            <a:r>
              <a:rPr lang="en-US" sz="2000" dirty="0"/>
              <a:t>(</a:t>
            </a:r>
            <a:r>
              <a:rPr lang="en-US" sz="2000" dirty="0" err="1"/>
              <a:t>Acccentuates</a:t>
            </a:r>
            <a:r>
              <a:rPr lang="en-US" sz="2000" dirty="0"/>
              <a:t> difference from local average)</a:t>
            </a:r>
          </a:p>
        </p:txBody>
      </p:sp>
    </p:spTree>
    <p:extLst>
      <p:ext uri="{BB962C8B-B14F-4D97-AF65-F5344CB8AC3E}">
        <p14:creationId xmlns:p14="http://schemas.microsoft.com/office/powerpoint/2010/main" val="213784114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D2A79-8FEC-4D46-9FFB-377275A6C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Sharpening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CA761-C954-B34C-896E-9BC8EEFB07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CCC38C-0BE9-FF4B-9EF3-0C995F3BC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18013"/>
          <a:stretch>
            <a:fillRect/>
          </a:stretch>
        </p:blipFill>
        <p:spPr bwMode="auto">
          <a:xfrm>
            <a:off x="762000" y="1358351"/>
            <a:ext cx="7586663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A7FAF8-8FCA-E046-9C84-2DA32987B751}"/>
              </a:ext>
            </a:extLst>
          </p:cNvPr>
          <p:cNvSpPr txBox="1"/>
          <p:nvPr/>
        </p:nvSpPr>
        <p:spPr>
          <a:xfrm>
            <a:off x="357404" y="6111490"/>
            <a:ext cx="5516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Slide Credit: D. Lowe</a:t>
            </a:r>
          </a:p>
        </p:txBody>
      </p:sp>
    </p:spTree>
    <p:extLst>
      <p:ext uri="{BB962C8B-B14F-4D97-AF65-F5344CB8AC3E}">
        <p14:creationId xmlns:p14="http://schemas.microsoft.com/office/powerpoint/2010/main" val="9985725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C4E-E7ED-1B4A-ABC0-76095AAF2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Linear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7D44C6-1E1D-2540-B6AF-69CF09AC0B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A4EF8-8AA0-D94D-BCEB-0972EE876318}"/>
              </a:ext>
            </a:extLst>
          </p:cNvPr>
          <p:cNvSpPr txBox="1"/>
          <p:nvPr/>
        </p:nvSpPr>
        <p:spPr>
          <a:xfrm>
            <a:off x="453845" y="1152848"/>
            <a:ext cx="82866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Assume: I image f1, f2 filters </a:t>
            </a:r>
          </a:p>
          <a:p>
            <a:r>
              <a:rPr lang="en-US" sz="2800" b="1" dirty="0"/>
              <a:t>Linear:	</a:t>
            </a:r>
            <a:r>
              <a:rPr lang="en-US" sz="2800" dirty="0"/>
              <a:t>apply(I,f1+f2) = apply(I,f1) + apply(I,f2)</a:t>
            </a:r>
          </a:p>
          <a:p>
            <a:r>
              <a:rPr lang="en-US" sz="2800" dirty="0"/>
              <a:t>I is a white box on black, and f1, f2 are rectangles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64529-CC7A-4B4D-A6EE-ADC14D0E0FC4}"/>
              </a:ext>
            </a:extLst>
          </p:cNvPr>
          <p:cNvSpPr txBox="1"/>
          <p:nvPr/>
        </p:nvSpPr>
        <p:spPr>
          <a:xfrm>
            <a:off x="357404" y="5526498"/>
            <a:ext cx="8518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Note: I am showing filters un-normalized and blown up. They’re a smaller box filter (i.e., each entry is 1/(size^2))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62522A-0CCC-8547-A25B-B30B5440451B}"/>
              </a:ext>
            </a:extLst>
          </p:cNvPr>
          <p:cNvGrpSpPr/>
          <p:nvPr/>
        </p:nvGrpSpPr>
        <p:grpSpPr>
          <a:xfrm>
            <a:off x="7734470" y="4501883"/>
            <a:ext cx="1164360" cy="731520"/>
            <a:chOff x="7734470" y="4909387"/>
            <a:chExt cx="1164360" cy="73152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930138E-7C3F-DA44-8FD5-7757308E2CA7}"/>
                </a:ext>
              </a:extLst>
            </p:cNvPr>
            <p:cNvSpPr txBox="1"/>
            <p:nvPr/>
          </p:nvSpPr>
          <p:spPr>
            <a:xfrm>
              <a:off x="7734470" y="4951982"/>
              <a:ext cx="4864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B95A9D6-A544-5443-A770-89D2282D3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310" y="4909387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E09DE2C-A89A-D247-A150-D8367D65664B}"/>
              </a:ext>
            </a:extLst>
          </p:cNvPr>
          <p:cNvGrpSpPr/>
          <p:nvPr/>
        </p:nvGrpSpPr>
        <p:grpSpPr>
          <a:xfrm>
            <a:off x="5533575" y="4501883"/>
            <a:ext cx="2254527" cy="731520"/>
            <a:chOff x="5533575" y="4909387"/>
            <a:chExt cx="2254527" cy="7315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DA4A179-7F1F-E04D-8E9D-0C2CDBB3BAFA}"/>
                </a:ext>
              </a:extLst>
            </p:cNvPr>
            <p:cNvSpPr txBox="1"/>
            <p:nvPr/>
          </p:nvSpPr>
          <p:spPr>
            <a:xfrm>
              <a:off x="5533575" y="4951982"/>
              <a:ext cx="3831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4DB967A-2A5A-8649-88A7-8897EDDA67AE}"/>
                </a:ext>
              </a:extLst>
            </p:cNvPr>
            <p:cNvGrpSpPr/>
            <p:nvPr/>
          </p:nvGrpSpPr>
          <p:grpSpPr>
            <a:xfrm>
              <a:off x="5953062" y="4909387"/>
              <a:ext cx="1835040" cy="731520"/>
              <a:chOff x="5953062" y="4909387"/>
              <a:chExt cx="1835040" cy="731520"/>
            </a:xfrm>
          </p:grpSpPr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A8CA74D-92B8-D247-B9FE-6C21558703CF}"/>
                  </a:ext>
                </a:extLst>
              </p:cNvPr>
              <p:cNvSpPr txBox="1"/>
              <p:nvPr/>
            </p:nvSpPr>
            <p:spPr>
              <a:xfrm>
                <a:off x="6657082" y="4951982"/>
                <a:ext cx="4864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+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EC60BAE6-7005-0E44-85D4-297AE7F21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5306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EE00D558-A266-7648-B02E-8AF3679825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6582" y="4909387"/>
                <a:ext cx="731520" cy="731520"/>
              </a:xfrm>
              <a:prstGeom prst="rect">
                <a:avLst/>
              </a:prstGeom>
              <a:ln w="38100">
                <a:solidFill>
                  <a:schemeClr val="accent1"/>
                </a:solidFill>
              </a:ln>
            </p:spPr>
          </p:pic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178DFC-EBD6-A24E-9EB3-C09BF29AD4C5}"/>
              </a:ext>
            </a:extLst>
          </p:cNvPr>
          <p:cNvGrpSpPr/>
          <p:nvPr/>
        </p:nvGrpSpPr>
        <p:grpSpPr>
          <a:xfrm>
            <a:off x="4342070" y="2773103"/>
            <a:ext cx="3275551" cy="731520"/>
            <a:chOff x="4323477" y="3225091"/>
            <a:chExt cx="3275551" cy="73152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247256-1F6C-EF4C-B76E-58A69CC0BE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91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8501AB7-B2E2-9B44-8CFC-4A7453EC2A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6707242" y="3375787"/>
              <a:ext cx="430129" cy="430129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1E7A04-BFE9-EF46-879E-CA7ECCB5BD8B}"/>
                </a:ext>
              </a:extLst>
            </p:cNvPr>
            <p:cNvSpPr txBox="1"/>
            <p:nvPr/>
          </p:nvSpPr>
          <p:spPr>
            <a:xfrm>
              <a:off x="4323477" y="3267686"/>
              <a:ext cx="16369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=A(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0710FE9-B3AF-A64A-89A7-8E171D2682D3}"/>
                </a:ext>
              </a:extLst>
            </p:cNvPr>
            <p:cNvSpPr txBox="1"/>
            <p:nvPr/>
          </p:nvSpPr>
          <p:spPr>
            <a:xfrm>
              <a:off x="6177073" y="3267686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58BDAA-C13E-4E42-AB64-3044EC160608}"/>
                </a:ext>
              </a:extLst>
            </p:cNvPr>
            <p:cNvSpPr txBox="1"/>
            <p:nvPr/>
          </p:nvSpPr>
          <p:spPr>
            <a:xfrm>
              <a:off x="7265430" y="3267686"/>
              <a:ext cx="333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02B2C4B-3771-F740-9D1E-BE1C7005F5AD}"/>
              </a:ext>
            </a:extLst>
          </p:cNvPr>
          <p:cNvGrpSpPr/>
          <p:nvPr/>
        </p:nvGrpSpPr>
        <p:grpSpPr>
          <a:xfrm>
            <a:off x="402987" y="2773103"/>
            <a:ext cx="4034486" cy="731520"/>
            <a:chOff x="510535" y="3225091"/>
            <a:chExt cx="4034486" cy="73152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88A7BC3-090C-1241-8CC6-15F7F1A8A4B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178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DD158B5-230A-0D4E-9419-033F935FF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198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D46273B-1915-D849-A923-E4AC50C0B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6534" y="3384389"/>
              <a:ext cx="412924" cy="412924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3E5CC22-EFA9-EC4F-BC43-E28CEE4931D8}"/>
                </a:ext>
              </a:extLst>
            </p:cNvPr>
            <p:cNvSpPr txBox="1"/>
            <p:nvPr/>
          </p:nvSpPr>
          <p:spPr>
            <a:xfrm>
              <a:off x="2984321" y="3267686"/>
              <a:ext cx="43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+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1179E49-7733-BD4B-A07A-BDCB6B3FFD8B}"/>
                </a:ext>
              </a:extLst>
            </p:cNvPr>
            <p:cNvSpPr txBox="1"/>
            <p:nvPr/>
          </p:nvSpPr>
          <p:spPr>
            <a:xfrm>
              <a:off x="510535" y="326768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73E7B8-1E46-D548-B975-64798067FA2D}"/>
                </a:ext>
              </a:extLst>
            </p:cNvPr>
            <p:cNvSpPr txBox="1"/>
            <p:nvPr/>
          </p:nvSpPr>
          <p:spPr>
            <a:xfrm>
              <a:off x="1852055" y="3267686"/>
              <a:ext cx="3939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,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2708ABF-3E7A-424B-9E1B-08CBDC57E323}"/>
                </a:ext>
              </a:extLst>
            </p:cNvPr>
            <p:cNvSpPr txBox="1"/>
            <p:nvPr/>
          </p:nvSpPr>
          <p:spPr>
            <a:xfrm>
              <a:off x="4109023" y="3267686"/>
              <a:ext cx="435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444202A-D7BF-484A-A195-E381E6743805}"/>
              </a:ext>
            </a:extLst>
          </p:cNvPr>
          <p:cNvGrpSpPr/>
          <p:nvPr/>
        </p:nvGrpSpPr>
        <p:grpSpPr>
          <a:xfrm>
            <a:off x="7546972" y="2773103"/>
            <a:ext cx="1194041" cy="731520"/>
            <a:chOff x="7528379" y="3225091"/>
            <a:chExt cx="1194041" cy="73152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3ABEB7F-2029-B348-B4B0-204F996B1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0900" y="3225091"/>
              <a:ext cx="731520" cy="73152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E018FAC-CD16-D547-9E93-E03B791DD912}"/>
                </a:ext>
              </a:extLst>
            </p:cNvPr>
            <p:cNvSpPr txBox="1"/>
            <p:nvPr/>
          </p:nvSpPr>
          <p:spPr>
            <a:xfrm>
              <a:off x="7528379" y="3267686"/>
              <a:ext cx="3335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19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F9E64-B992-5A46-8300-F0E876239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Properties: Shift-Invariant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CDD3C8-2C3E-7742-A012-AA61C9735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AA0FF3D-5561-3044-82A2-35B89657ACAA}"/>
              </a:ext>
            </a:extLst>
          </p:cNvPr>
          <p:cNvSpPr txBox="1">
            <a:spLocks/>
          </p:cNvSpPr>
          <p:nvPr/>
        </p:nvSpPr>
        <p:spPr>
          <a:xfrm>
            <a:off x="628650" y="1070249"/>
            <a:ext cx="78867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Assume: I image, f filter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Shift-invariant: </a:t>
            </a:r>
            <a:r>
              <a:rPr lang="en-US"/>
              <a:t>shift(apply(I,f)) = apply(shift(I,f))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Intuitively: only depends on filter neighborhood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/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/>
              <a:t>	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BB49886-3195-9F49-8E0E-62A4E6BF4CD6}"/>
              </a:ext>
            </a:extLst>
          </p:cNvPr>
          <p:cNvGrpSpPr/>
          <p:nvPr/>
        </p:nvGrpSpPr>
        <p:grpSpPr>
          <a:xfrm>
            <a:off x="747588" y="2736802"/>
            <a:ext cx="5538913" cy="1600200"/>
            <a:chOff x="377307" y="3093611"/>
            <a:chExt cx="5538913" cy="16002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507922-79D8-2B4C-BCEA-381ECDA76E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3093611"/>
              <a:ext cx="1600200" cy="1600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943DE5E-6D37-064F-8D1E-FCA719CFAD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020" y="3093611"/>
              <a:ext cx="1600200" cy="16002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C3052F-3F79-F049-A377-732D836AD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04962" y="361824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45A98B-D402-984C-9EE3-2C8220781F28}"/>
                </a:ext>
              </a:extLst>
            </p:cNvPr>
            <p:cNvSpPr txBox="1"/>
            <p:nvPr/>
          </p:nvSpPr>
          <p:spPr>
            <a:xfrm>
              <a:off x="377307" y="357054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BEA9916-BC95-3C4F-AB83-055605D125C4}"/>
                </a:ext>
              </a:extLst>
            </p:cNvPr>
            <p:cNvSpPr txBox="1"/>
            <p:nvPr/>
          </p:nvSpPr>
          <p:spPr>
            <a:xfrm>
              <a:off x="2567449" y="3570546"/>
              <a:ext cx="290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,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F27197-B054-B84C-98D2-7021BAD6CFE0}"/>
                </a:ext>
              </a:extLst>
            </p:cNvPr>
            <p:cNvSpPr txBox="1"/>
            <p:nvPr/>
          </p:nvSpPr>
          <p:spPr>
            <a:xfrm>
              <a:off x="3545499" y="3570546"/>
              <a:ext cx="912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 =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B2C24F8-4673-0744-9C71-012AC340D437}"/>
              </a:ext>
            </a:extLst>
          </p:cNvPr>
          <p:cNvGrpSpPr/>
          <p:nvPr/>
        </p:nvGrpSpPr>
        <p:grpSpPr>
          <a:xfrm>
            <a:off x="747588" y="4610342"/>
            <a:ext cx="5538913" cy="1600200"/>
            <a:chOff x="377307" y="4967151"/>
            <a:chExt cx="5538913" cy="16002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20F5F2F-9933-C647-A4B4-7D80FD721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49" y="4967151"/>
              <a:ext cx="1600200" cy="16002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5D80D86-1683-BC4D-8723-D2D3C6A8FFB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6020" y="4967151"/>
              <a:ext cx="1600200" cy="16002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C13B999-8F64-E940-A210-2385EAEA0600}"/>
                </a:ext>
              </a:extLst>
            </p:cNvPr>
            <p:cNvSpPr txBox="1"/>
            <p:nvPr/>
          </p:nvSpPr>
          <p:spPr>
            <a:xfrm>
              <a:off x="377307" y="5444086"/>
              <a:ext cx="841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A(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9F74F1B-6D9C-BC4B-B9AB-3C3B12CEB82A}"/>
                </a:ext>
              </a:extLst>
            </p:cNvPr>
            <p:cNvSpPr txBox="1"/>
            <p:nvPr/>
          </p:nvSpPr>
          <p:spPr>
            <a:xfrm>
              <a:off x="2614619" y="5444086"/>
              <a:ext cx="2903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,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CDDCF2-1F2A-1843-9841-FC9EA75426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318" t="46318"/>
            <a:stretch/>
          </p:blipFill>
          <p:spPr>
            <a:xfrm>
              <a:off x="2922364" y="5491780"/>
              <a:ext cx="550943" cy="550943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CAACEC8-D08D-3D43-B917-AD9D8216473F}"/>
                </a:ext>
              </a:extLst>
            </p:cNvPr>
            <p:cNvSpPr txBox="1"/>
            <p:nvPr/>
          </p:nvSpPr>
          <p:spPr>
            <a:xfrm>
              <a:off x="3521448" y="5444086"/>
              <a:ext cx="9124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) =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2491F5C-2938-D844-AB78-09E1DF3D6974}"/>
              </a:ext>
            </a:extLst>
          </p:cNvPr>
          <p:cNvSpPr txBox="1"/>
          <p:nvPr/>
        </p:nvSpPr>
        <p:spPr>
          <a:xfrm>
            <a:off x="6408780" y="3468757"/>
            <a:ext cx="267189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Note</a:t>
            </a:r>
            <a:r>
              <a:rPr lang="en-US" sz="2000" dirty="0">
                <a:solidFill>
                  <a:srgbClr val="C00000"/>
                </a:solidFill>
              </a:rPr>
              <a:t>: “Shift-Invariant” is standard terminology, but I think “Shift-Equivariant” is more correct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F33120-BB39-074F-B505-58D495D45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C4592-0369-4844-A63E-C53AEB799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40" cy="539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A56E98-A69C-3941-96DD-A2DC9A76B9CA}"/>
              </a:ext>
            </a:extLst>
          </p:cNvPr>
          <p:cNvSpPr txBox="1"/>
          <p:nvPr/>
        </p:nvSpPr>
        <p:spPr>
          <a:xfrm>
            <a:off x="1065402" y="5482778"/>
            <a:ext cx="7407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Now I apply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 to these points</a:t>
            </a:r>
          </a:p>
          <a:p>
            <a:pPr algn="ctr"/>
            <a:r>
              <a:rPr lang="en-US" sz="2800" dirty="0"/>
              <a:t>Pointy-end: </a:t>
            </a:r>
            <a:r>
              <a:rPr lang="en-US" sz="2800" b="1" dirty="0"/>
              <a:t>Ax</a:t>
            </a:r>
            <a:r>
              <a:rPr lang="en-US" sz="2800" dirty="0"/>
              <a:t> . Non-Pointy-End: </a:t>
            </a:r>
            <a:r>
              <a:rPr lang="en-US" sz="2800" b="1" dirty="0"/>
              <a:t>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4456058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A0A33-4DE2-0B40-AB36-9072EEB80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Annoying Terminology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8545A3-2330-9443-9B73-269B94863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7F95E3-FDE9-254B-8EA4-577C8488E127}"/>
              </a:ext>
            </a:extLst>
          </p:cNvPr>
          <p:cNvSpPr txBox="1">
            <a:spLocks/>
          </p:cNvSpPr>
          <p:nvPr/>
        </p:nvSpPr>
        <p:spPr>
          <a:xfrm>
            <a:off x="628650" y="1176249"/>
            <a:ext cx="7886700" cy="6094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Often called “convolution”. </a:t>
            </a:r>
            <a:r>
              <a:rPr lang="en-US" i="1" dirty="0"/>
              <a:t>Actually</a:t>
            </a:r>
            <a:r>
              <a:rPr lang="en-US" dirty="0"/>
              <a:t> cross-correlation. </a:t>
            </a:r>
          </a:p>
          <a:p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17513D-171F-7240-8ED8-BE82CF70750C}"/>
              </a:ext>
            </a:extLst>
          </p:cNvPr>
          <p:cNvGrpSpPr/>
          <p:nvPr/>
        </p:nvGrpSpPr>
        <p:grpSpPr>
          <a:xfrm>
            <a:off x="414286" y="2192959"/>
            <a:ext cx="4067995" cy="3521605"/>
            <a:chOff x="404347" y="2898637"/>
            <a:chExt cx="4067995" cy="352160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E8B2A87-4AB4-AB47-A718-73EE61739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47" y="3852744"/>
              <a:ext cx="2573639" cy="256749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B462AB-6794-9045-8098-308BA41BDC3B}"/>
                </a:ext>
              </a:extLst>
            </p:cNvPr>
            <p:cNvSpPr txBox="1"/>
            <p:nvPr/>
          </p:nvSpPr>
          <p:spPr>
            <a:xfrm>
              <a:off x="404348" y="2898637"/>
              <a:ext cx="406799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Cross-Correlation</a:t>
              </a:r>
            </a:p>
            <a:p>
              <a:pPr algn="ctr"/>
              <a:r>
                <a:rPr lang="en-US" sz="2800" dirty="0"/>
                <a:t>(Slide filter over image)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1547CD4-736B-B041-873D-FD0A92CBC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673" y="3852744"/>
              <a:ext cx="1326668" cy="1326668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12583-5662-9843-BDA8-067F04E413FA}"/>
              </a:ext>
            </a:extLst>
          </p:cNvPr>
          <p:cNvGrpSpPr/>
          <p:nvPr/>
        </p:nvGrpSpPr>
        <p:grpSpPr>
          <a:xfrm>
            <a:off x="4942686" y="2192959"/>
            <a:ext cx="4012458" cy="3521606"/>
            <a:chOff x="4932747" y="2898637"/>
            <a:chExt cx="4012458" cy="352160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C2E5EA-503E-3144-A4EB-A913AA27572F}"/>
                </a:ext>
              </a:extLst>
            </p:cNvPr>
            <p:cNvSpPr txBox="1"/>
            <p:nvPr/>
          </p:nvSpPr>
          <p:spPr>
            <a:xfrm>
              <a:off x="4932747" y="2898637"/>
              <a:ext cx="40124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Convolution</a:t>
              </a:r>
            </a:p>
            <a:p>
              <a:pPr algn="ctr"/>
              <a:r>
                <a:rPr lang="en-US" sz="2800" dirty="0"/>
                <a:t>(Flip filter, then slide it)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93C91C-685B-C24A-AFCC-711B9D0D2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747" y="3852744"/>
              <a:ext cx="2573639" cy="256749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E31A875-DEBB-8D40-B839-2999E4CBB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 flipV="1">
              <a:off x="7618537" y="3852744"/>
              <a:ext cx="1326668" cy="1326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288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7CA9C-8ED1-7D47-87E2-8C7CA9D4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Convolution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6C7CD6-04D3-7C4A-96BA-D451E3349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2BC0A6-76F7-774D-8490-C26E4369FE55}"/>
              </a:ext>
            </a:extLst>
          </p:cNvPr>
          <p:cNvSpPr txBox="1">
            <a:spLocks/>
          </p:cNvSpPr>
          <p:nvPr/>
        </p:nvSpPr>
        <p:spPr>
          <a:xfrm>
            <a:off x="628650" y="1216790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Any shift-invariant, linear operation is a convolution (</a:t>
            </a:r>
            <a:r>
              <a:rPr lang="en-US" sz="2400">
                <a:cs typeface="Times New Roman" panose="02020603050405020304" pitchFamily="18" charset="0"/>
              </a:rPr>
              <a:t>⁎)</a:t>
            </a:r>
            <a:endParaRPr lang="en-US" sz="2400"/>
          </a:p>
          <a:p>
            <a:r>
              <a:rPr lang="en-US" sz="2400"/>
              <a:t>Commutative: f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g = g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f</a:t>
            </a:r>
          </a:p>
          <a:p>
            <a:r>
              <a:rPr lang="en-US" sz="2400"/>
              <a:t>Associative: (f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g)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h = f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(g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h)</a:t>
            </a:r>
          </a:p>
          <a:p>
            <a:r>
              <a:rPr lang="en-US" sz="2400"/>
              <a:t>Distributes over +: f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(g + h) = f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g + f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h</a:t>
            </a:r>
          </a:p>
          <a:p>
            <a:r>
              <a:rPr lang="en-US" sz="2400"/>
              <a:t>Scalars factor out: kf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g = f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kg = k (f </a:t>
            </a:r>
            <a:r>
              <a:rPr lang="en-US" sz="2400">
                <a:cs typeface="Times New Roman" panose="02020603050405020304" pitchFamily="18" charset="0"/>
              </a:rPr>
              <a:t>⁎</a:t>
            </a:r>
            <a:r>
              <a:rPr lang="en-US" sz="2400"/>
              <a:t> g)</a:t>
            </a:r>
          </a:p>
          <a:p>
            <a:r>
              <a:rPr lang="en-US" sz="2400"/>
              <a:t>Identity (a single one with all zeros):</a:t>
            </a:r>
          </a:p>
          <a:p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9A2065-F8AE-F544-85CB-A7EE494B6C57}"/>
              </a:ext>
            </a:extLst>
          </p:cNvPr>
          <p:cNvSpPr txBox="1"/>
          <p:nvPr/>
        </p:nvSpPr>
        <p:spPr>
          <a:xfrm>
            <a:off x="1" y="6215241"/>
            <a:ext cx="17791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Property List: K. </a:t>
            </a:r>
            <a:r>
              <a:rPr lang="en-US" sz="1200" dirty="0" err="1"/>
              <a:t>Grauman</a:t>
            </a:r>
            <a:endParaRPr lang="en-US" sz="1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E0B8D4-2BFF-F44F-B42F-6966F2935F67}"/>
              </a:ext>
            </a:extLst>
          </p:cNvPr>
          <p:cNvGrpSpPr/>
          <p:nvPr/>
        </p:nvGrpSpPr>
        <p:grpSpPr>
          <a:xfrm>
            <a:off x="1199102" y="3985452"/>
            <a:ext cx="6745796" cy="2106161"/>
            <a:chOff x="1199102" y="4198164"/>
            <a:chExt cx="6745796" cy="21061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880DC08-54FB-204D-98F5-73C6D42B61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102" y="4198164"/>
              <a:ext cx="2106161" cy="210616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324268-1A7F-0542-9AC1-B39B567E6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3887" y="4870244"/>
              <a:ext cx="762000" cy="7620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A9D7AFA-E78A-1442-9748-6E3C33527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8737" y="4198164"/>
              <a:ext cx="2106161" cy="21061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2BEDB0-F2D3-8A4A-BAEE-CD1E3560AC50}"/>
                </a:ext>
              </a:extLst>
            </p:cNvPr>
            <p:cNvSpPr txBox="1"/>
            <p:nvPr/>
          </p:nvSpPr>
          <p:spPr>
            <a:xfrm>
              <a:off x="4948804" y="4835746"/>
              <a:ext cx="8270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=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0AC5A9-04DB-5649-B1C9-25841454EA34}"/>
                </a:ext>
              </a:extLst>
            </p:cNvPr>
            <p:cNvSpPr txBox="1"/>
            <p:nvPr/>
          </p:nvSpPr>
          <p:spPr>
            <a:xfrm>
              <a:off x="3368180" y="4835746"/>
              <a:ext cx="692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2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F5EFF-E910-BD44-BE4A-D79FC7781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35200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Next Time:</a:t>
            </a:r>
            <a:br>
              <a:rPr lang="en-US" dirty="0"/>
            </a:br>
            <a:r>
              <a:rPr lang="en-US" dirty="0"/>
              <a:t>More Image Filtering, </a:t>
            </a:r>
            <a:br>
              <a:rPr lang="en-US" dirty="0"/>
            </a:br>
            <a:r>
              <a:rPr lang="en-US" dirty="0"/>
              <a:t>Edge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B21A35-3909-7745-B1AB-9C7DF2D40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464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8B82EFA-7A19-FE4F-8F78-773718CD2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8B4D0-85C2-704D-9A40-5BD0BA67F4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9" cy="53994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E9583-5CE5-2349-9EDD-5F10F5D7762A}"/>
              </a:ext>
            </a:extLst>
          </p:cNvPr>
          <p:cNvSpPr txBox="1"/>
          <p:nvPr/>
        </p:nvSpPr>
        <p:spPr>
          <a:xfrm>
            <a:off x="287616" y="5482778"/>
            <a:ext cx="896305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Red box – unit square, Blue box – after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. </a:t>
            </a:r>
          </a:p>
          <a:p>
            <a:pPr algn="ctr"/>
            <a:r>
              <a:rPr lang="en-US" sz="2800" b="1" dirty="0"/>
              <a:t>What are the yellow lines and why?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8D24DDB-E772-C149-BB25-82C203CDD10B}"/>
              </a:ext>
            </a:extLst>
          </p:cNvPr>
          <p:cNvGrpSpPr/>
          <p:nvPr/>
        </p:nvGrpSpPr>
        <p:grpSpPr>
          <a:xfrm>
            <a:off x="112162" y="1848012"/>
            <a:ext cx="1741823" cy="1334020"/>
            <a:chOff x="112162" y="1378229"/>
            <a:chExt cx="1741823" cy="1334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038622B-E9F8-C74C-877B-CFAA741D6637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FA400BE-AE0B-4645-8569-666EFA7748B8}"/>
                    </a:ext>
                  </a:extLst>
                </p:cNvPr>
                <p:cNvSpPr txBox="1"/>
                <p:nvPr/>
              </p:nvSpPr>
              <p:spPr>
                <a:xfrm>
                  <a:off x="112162" y="1993783"/>
                  <a:ext cx="1741823" cy="718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1.1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3"/>
                  <a:ext cx="1741823" cy="7184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3070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3CF71-6472-2242-B1FA-A4E059C4AC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  </a:t>
            </a:r>
            <a:fld id="{AC1089D3-84F4-7045-A571-C61BEF9B13BC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EA0442-BD54-A64E-ABF7-C8F11CB30E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9" cy="539945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2B6C4EC-87B6-7D40-8CA7-674E675BF763}"/>
              </a:ext>
            </a:extLst>
          </p:cNvPr>
          <p:cNvGrpSpPr/>
          <p:nvPr/>
        </p:nvGrpSpPr>
        <p:grpSpPr>
          <a:xfrm>
            <a:off x="112162" y="1848012"/>
            <a:ext cx="1940596" cy="1334020"/>
            <a:chOff x="112162" y="1378229"/>
            <a:chExt cx="1940596" cy="1334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B4F11C85-57C7-004F-B244-F873D48E789F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71F2EC35-45B4-414D-9188-D5CAC46E9300}"/>
                    </a:ext>
                  </a:extLst>
                </p:cNvPr>
                <p:cNvSpPr txBox="1"/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.8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1.25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93C513A-8584-4848-87BB-D60BBA949F15}"/>
              </a:ext>
            </a:extLst>
          </p:cNvPr>
          <p:cNvSpPr txBox="1"/>
          <p:nvPr/>
        </p:nvSpPr>
        <p:spPr>
          <a:xfrm>
            <a:off x="1065402" y="5482778"/>
            <a:ext cx="7407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Now I apply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 to these points</a:t>
            </a:r>
          </a:p>
          <a:p>
            <a:pPr algn="ctr"/>
            <a:r>
              <a:rPr lang="en-US" sz="2800" dirty="0"/>
              <a:t>Pointy-end: </a:t>
            </a:r>
            <a:r>
              <a:rPr lang="en-US" sz="2800" b="1" dirty="0"/>
              <a:t>Ax</a:t>
            </a:r>
            <a:r>
              <a:rPr lang="en-US" sz="2800" dirty="0"/>
              <a:t> . Non-Pointy-End: </a:t>
            </a:r>
            <a:r>
              <a:rPr lang="en-US" sz="2800" b="1" dirty="0"/>
              <a:t>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5348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1257</TotalTime>
  <Words>2892</Words>
  <Application>Microsoft Macintosh PowerPoint</Application>
  <PresentationFormat>On-screen Show (4:3)</PresentationFormat>
  <Paragraphs>946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8" baseType="lpstr">
      <vt:lpstr>Arial</vt:lpstr>
      <vt:lpstr>Calibri</vt:lpstr>
      <vt:lpstr>Calibri Light</vt:lpstr>
      <vt:lpstr>Cambria Math</vt:lpstr>
      <vt:lpstr>Times</vt:lpstr>
      <vt:lpstr>Office Theme</vt:lpstr>
      <vt:lpstr>Lecture 7: More Math + Image Filtering</vt:lpstr>
      <vt:lpstr>Administrative</vt:lpstr>
      <vt:lpstr>Cool Talk Today: </vt:lpstr>
      <vt:lpstr>Last Time: Matrices, Vectorization, Linear Algebra</vt:lpstr>
      <vt:lpstr>Eigensystems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Eigenvectors of Symmetric Matrices</vt:lpstr>
      <vt:lpstr>Singular Value Decomposition</vt:lpstr>
      <vt:lpstr>Singular Value Decomposition</vt:lpstr>
      <vt:lpstr>Singular Value Decomposition</vt:lpstr>
      <vt:lpstr>Singular Value Decomposition</vt:lpstr>
      <vt:lpstr>Singular Value Decomposition</vt:lpstr>
      <vt:lpstr>Solving Least-Squares</vt:lpstr>
      <vt:lpstr>Solving Least-Squares</vt:lpstr>
      <vt:lpstr>Solving Least-Squares</vt:lpstr>
      <vt:lpstr>Solving Least-Squares</vt:lpstr>
      <vt:lpstr>When is Least-Squares Possible?</vt:lpstr>
      <vt:lpstr>When is Least-Squares Possible?</vt:lpstr>
      <vt:lpstr>Homogeneous Least-Squares</vt:lpstr>
      <vt:lpstr>Homogenous Least-Squares</vt:lpstr>
      <vt:lpstr>Homogenous Least-Squares</vt:lpstr>
      <vt:lpstr>Homogenous Least-Squares</vt:lpstr>
      <vt:lpstr>Derivatives</vt:lpstr>
      <vt:lpstr>Derivatives</vt:lpstr>
      <vt:lpstr>PowerPoint Presentation</vt:lpstr>
      <vt:lpstr>PowerPoint Presentation</vt:lpstr>
      <vt:lpstr>PowerPoint Presentation</vt:lpstr>
      <vt:lpstr>Calculus to Know</vt:lpstr>
      <vt:lpstr>Partial Derivatives</vt:lpstr>
      <vt:lpstr>PowerPoint Presentation</vt:lpstr>
      <vt:lpstr>PowerPoint Presentation</vt:lpstr>
      <vt:lpstr>PowerPoint Presentation</vt:lpstr>
      <vt:lpstr>PowerPoint Presentation</vt:lpstr>
      <vt:lpstr>What Should I Know?</vt:lpstr>
      <vt:lpstr>Image Filtering</vt:lpstr>
      <vt:lpstr>A Noisy Image</vt:lpstr>
      <vt:lpstr>Cleaning it up</vt:lpstr>
      <vt:lpstr>1D Case</vt:lpstr>
      <vt:lpstr>1D Case</vt:lpstr>
      <vt:lpstr>1D Case</vt:lpstr>
      <vt:lpstr>1D Case</vt:lpstr>
      <vt:lpstr>1D Case</vt:lpstr>
      <vt:lpstr>Applying a 2D Filter</vt:lpstr>
      <vt:lpstr>Applying a 2D Filter</vt:lpstr>
      <vt:lpstr>Applying a 2D Filter</vt:lpstr>
      <vt:lpstr>Applying a 2D Filter</vt:lpstr>
      <vt:lpstr>Applying a 2D Filter</vt:lpstr>
      <vt:lpstr>Edge Cases</vt:lpstr>
      <vt:lpstr>Edge Cases</vt:lpstr>
      <vt:lpstr>Edge Cases: Does It Matter?</vt:lpstr>
      <vt:lpstr>Edge Cases: Does It Matter?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Sharpening</vt:lpstr>
      <vt:lpstr>Properties: Linear</vt:lpstr>
      <vt:lpstr>Properties: Shift-Invariant</vt:lpstr>
      <vt:lpstr>Annoying Terminology</vt:lpstr>
      <vt:lpstr>Properties of Convolution</vt:lpstr>
      <vt:lpstr>Next Time: More Image Filtering,  Edge Detection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442</dc:title>
  <dc:creator>Justin Johnson</dc:creator>
  <cp:lastModifiedBy>Justin Johnson</cp:lastModifiedBy>
  <cp:revision>40</cp:revision>
  <dcterms:created xsi:type="dcterms:W3CDTF">2020-01-09T00:27:39Z</dcterms:created>
  <dcterms:modified xsi:type="dcterms:W3CDTF">2020-01-30T03:41:03Z</dcterms:modified>
</cp:coreProperties>
</file>