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0"/>
  </p:notesMasterIdLst>
  <p:sldIdLst>
    <p:sldId id="256" r:id="rId2"/>
    <p:sldId id="400" r:id="rId3"/>
    <p:sldId id="257" r:id="rId4"/>
    <p:sldId id="258" r:id="rId5"/>
    <p:sldId id="297" r:id="rId6"/>
    <p:sldId id="298" r:id="rId7"/>
    <p:sldId id="301" r:id="rId8"/>
    <p:sldId id="299" r:id="rId9"/>
    <p:sldId id="300" r:id="rId10"/>
    <p:sldId id="302" r:id="rId11"/>
    <p:sldId id="303" r:id="rId12"/>
    <p:sldId id="304" r:id="rId13"/>
    <p:sldId id="305" r:id="rId14"/>
    <p:sldId id="309" r:id="rId15"/>
    <p:sldId id="310" r:id="rId16"/>
    <p:sldId id="311" r:id="rId17"/>
    <p:sldId id="312" r:id="rId18"/>
    <p:sldId id="315" r:id="rId19"/>
    <p:sldId id="316" r:id="rId20"/>
    <p:sldId id="313" r:id="rId21"/>
    <p:sldId id="318" r:id="rId22"/>
    <p:sldId id="332" r:id="rId23"/>
    <p:sldId id="306" r:id="rId24"/>
    <p:sldId id="307" r:id="rId25"/>
    <p:sldId id="308" r:id="rId26"/>
    <p:sldId id="317" r:id="rId27"/>
    <p:sldId id="333" r:id="rId28"/>
    <p:sldId id="401" r:id="rId29"/>
    <p:sldId id="402" r:id="rId30"/>
    <p:sldId id="334" r:id="rId31"/>
    <p:sldId id="335" r:id="rId32"/>
    <p:sldId id="336" r:id="rId33"/>
    <p:sldId id="337" r:id="rId34"/>
    <p:sldId id="339" r:id="rId35"/>
    <p:sldId id="340" r:id="rId36"/>
    <p:sldId id="341" r:id="rId37"/>
    <p:sldId id="342" r:id="rId38"/>
    <p:sldId id="343" r:id="rId39"/>
    <p:sldId id="344" r:id="rId40"/>
    <p:sldId id="345" r:id="rId41"/>
    <p:sldId id="338" r:id="rId42"/>
    <p:sldId id="346" r:id="rId43"/>
    <p:sldId id="347" r:id="rId44"/>
    <p:sldId id="348" r:id="rId45"/>
    <p:sldId id="349" r:id="rId46"/>
    <p:sldId id="350" r:id="rId47"/>
    <p:sldId id="352" r:id="rId48"/>
    <p:sldId id="353" r:id="rId49"/>
    <p:sldId id="354" r:id="rId50"/>
    <p:sldId id="355" r:id="rId51"/>
    <p:sldId id="356" r:id="rId52"/>
    <p:sldId id="357" r:id="rId53"/>
    <p:sldId id="358" r:id="rId54"/>
    <p:sldId id="359" r:id="rId55"/>
    <p:sldId id="360" r:id="rId56"/>
    <p:sldId id="361" r:id="rId57"/>
    <p:sldId id="362" r:id="rId58"/>
    <p:sldId id="399" r:id="rId5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37"/>
    <p:restoredTop sz="96327"/>
  </p:normalViewPr>
  <p:slideViewPr>
    <p:cSldViewPr snapToGrid="0" snapToObjects="1">
      <p:cViewPr varScale="1">
        <p:scale>
          <a:sx n="152" d="100"/>
          <a:sy n="152" d="100"/>
        </p:scale>
        <p:origin x="136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44CA53-B8E6-0449-8950-1889572A1E38}" type="datetimeFigureOut">
              <a:rPr lang="en-US" smtClean="0"/>
              <a:t>1/28/20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ADA93E-6958-324F-813E-19A365E81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137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B02E3C0-59E9-9F4D-B969-10E38A6FC6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86401" y="6492240"/>
            <a:ext cx="800100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rgbClr val="FFCB05"/>
                </a:solidFill>
              </a:defRPr>
            </a:lvl1pPr>
          </a:lstStyle>
          <a:p>
            <a:r>
              <a:rPr lang="en-US" dirty="0"/>
              <a:t>  </a:t>
            </a:r>
            <a:fld id="{AC1089D3-84F4-7045-A571-C61BEF9B13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329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025C015-926E-3145-B082-09478829E9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86401" y="6492240"/>
            <a:ext cx="800100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rgbClr val="FFCB05"/>
                </a:solidFill>
              </a:defRPr>
            </a:lvl1pPr>
          </a:lstStyle>
          <a:p>
            <a:r>
              <a:rPr lang="en-US" dirty="0"/>
              <a:t>  </a:t>
            </a:r>
            <a:fld id="{AC1089D3-84F4-7045-A571-C61BEF9B13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685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1501D0B-49F0-B447-AA5C-62D16AC786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86401" y="6492240"/>
            <a:ext cx="800100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rgbClr val="FFCB05"/>
                </a:solidFill>
              </a:defRPr>
            </a:lvl1pPr>
          </a:lstStyle>
          <a:p>
            <a:r>
              <a:rPr lang="en-US" dirty="0"/>
              <a:t>  </a:t>
            </a:r>
            <a:fld id="{AC1089D3-84F4-7045-A571-C61BEF9B13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800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7B447D9-C6D6-BA4A-AEE6-7715EF5345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86401" y="6492240"/>
            <a:ext cx="800100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rgbClr val="FFCB05"/>
                </a:solidFill>
              </a:defRPr>
            </a:lvl1pPr>
          </a:lstStyle>
          <a:p>
            <a:r>
              <a:rPr lang="en-US" dirty="0"/>
              <a:t>  </a:t>
            </a:r>
            <a:fld id="{AC1089D3-84F4-7045-A571-C61BEF9B13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908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C0B21F6-3712-FC4E-869D-F87CFAFF5D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86401" y="6492240"/>
            <a:ext cx="800100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rgbClr val="FFCB05"/>
                </a:solidFill>
              </a:defRPr>
            </a:lvl1pPr>
          </a:lstStyle>
          <a:p>
            <a:r>
              <a:rPr lang="en-US" dirty="0"/>
              <a:t>  </a:t>
            </a:r>
            <a:fld id="{AC1089D3-84F4-7045-A571-C61BEF9B13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268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24398C-AA4F-4247-876C-A04EEDDC3E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86401" y="6502179"/>
            <a:ext cx="800100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rgbClr val="FFCB05"/>
                </a:solidFill>
              </a:defRPr>
            </a:lvl1pPr>
          </a:lstStyle>
          <a:p>
            <a:r>
              <a:rPr lang="en-US" dirty="0"/>
              <a:t>  </a:t>
            </a:r>
            <a:fld id="{AC1089D3-84F4-7045-A571-C61BEF9B13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907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4DE9493-5A81-124C-8AEC-89127A6E879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486401" y="6492240"/>
            <a:ext cx="800100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rgbClr val="FFCB05"/>
                </a:solidFill>
              </a:defRPr>
            </a:lvl1pPr>
          </a:lstStyle>
          <a:p>
            <a:r>
              <a:rPr lang="en-US" dirty="0"/>
              <a:t>  </a:t>
            </a:r>
            <a:fld id="{AC1089D3-84F4-7045-A571-C61BEF9B13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598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13F9CC7-C4AA-3643-BFB8-2E08EA8709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86401" y="6492240"/>
            <a:ext cx="800100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rgbClr val="FFCB05"/>
                </a:solidFill>
              </a:defRPr>
            </a:lvl1pPr>
          </a:lstStyle>
          <a:p>
            <a:r>
              <a:rPr lang="en-US" dirty="0"/>
              <a:t>  </a:t>
            </a:r>
            <a:fld id="{AC1089D3-84F4-7045-A571-C61BEF9B13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420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99D047A3-590B-6D46-8863-85CDBCAC92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86401" y="6492240"/>
            <a:ext cx="800100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rgbClr val="FFCB05"/>
                </a:solidFill>
              </a:defRPr>
            </a:lvl1pPr>
          </a:lstStyle>
          <a:p>
            <a:r>
              <a:rPr lang="en-US" dirty="0"/>
              <a:t>  </a:t>
            </a:r>
            <a:fld id="{AC1089D3-84F4-7045-A571-C61BEF9B13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444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DAD1BB-E2BB-D044-B5BF-C478322097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86401" y="6492240"/>
            <a:ext cx="800100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rgbClr val="FFCB05"/>
                </a:solidFill>
              </a:defRPr>
            </a:lvl1pPr>
          </a:lstStyle>
          <a:p>
            <a:r>
              <a:rPr lang="en-US" dirty="0"/>
              <a:t>  </a:t>
            </a:r>
            <a:fld id="{AC1089D3-84F4-7045-A571-C61BEF9B13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666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DC0167-0599-744F-972B-575CA15BBA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86401" y="6492240"/>
            <a:ext cx="800100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rgbClr val="FFCB05"/>
                </a:solidFill>
              </a:defRPr>
            </a:lvl1pPr>
          </a:lstStyle>
          <a:p>
            <a:r>
              <a:rPr lang="en-US" dirty="0"/>
              <a:t>  </a:t>
            </a:r>
            <a:fld id="{AC1089D3-84F4-7045-A571-C61BEF9B13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797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82880"/>
            <a:ext cx="7886700" cy="8229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143000"/>
            <a:ext cx="7891272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644EE4-00F5-214B-B966-78F8F752E0F3}"/>
              </a:ext>
            </a:extLst>
          </p:cNvPr>
          <p:cNvSpPr/>
          <p:nvPr userDrawn="1"/>
        </p:nvSpPr>
        <p:spPr>
          <a:xfrm>
            <a:off x="0" y="6491246"/>
            <a:ext cx="9144000" cy="365760"/>
          </a:xfrm>
          <a:prstGeom prst="rect">
            <a:avLst/>
          </a:prstGeom>
          <a:solidFill>
            <a:srgbClr val="0027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1D6B2D-D6F1-9343-9E59-3B2E242F6530}"/>
              </a:ext>
            </a:extLst>
          </p:cNvPr>
          <p:cNvSpPr txBox="1"/>
          <p:nvPr userDrawn="1"/>
        </p:nvSpPr>
        <p:spPr>
          <a:xfrm>
            <a:off x="9144" y="6491246"/>
            <a:ext cx="1828800" cy="3657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rgbClr val="FFCB05"/>
                </a:solidFill>
              </a:rPr>
              <a:t>Justin Johnson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8F0F4CE-082B-3E49-88A0-1D11D8968BC0}"/>
              </a:ext>
            </a:extLst>
          </p:cNvPr>
          <p:cNvSpPr txBox="1"/>
          <p:nvPr userDrawn="1"/>
        </p:nvSpPr>
        <p:spPr>
          <a:xfrm>
            <a:off x="7306056" y="6505843"/>
            <a:ext cx="182880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rgbClr val="FFCB05"/>
                </a:solidFill>
              </a:rPr>
              <a:t>January 28, 2020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627E1BC-749C-F74E-B011-FCB2E7183D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86401" y="6492240"/>
            <a:ext cx="800100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rgbClr val="FFCB05"/>
                </a:solidFill>
              </a:defRPr>
            </a:lvl1pPr>
          </a:lstStyle>
          <a:p>
            <a:r>
              <a:rPr lang="en-US" dirty="0"/>
              <a:t>  </a:t>
            </a:r>
            <a:fld id="{AC1089D3-84F4-7045-A571-C61BEF9B13B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69DA51D-2761-9544-A759-09055DD68FFD}"/>
              </a:ext>
            </a:extLst>
          </p:cNvPr>
          <p:cNvSpPr txBox="1"/>
          <p:nvPr userDrawn="1"/>
        </p:nvSpPr>
        <p:spPr>
          <a:xfrm>
            <a:off x="3016526" y="6506028"/>
            <a:ext cx="2736971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rgbClr val="FFCB05"/>
                </a:solidFill>
              </a:rPr>
              <a:t>EECS 442 WI 2020: Lecture 6 - </a:t>
            </a:r>
          </a:p>
        </p:txBody>
      </p:sp>
    </p:spTree>
    <p:extLst>
      <p:ext uri="{BB962C8B-B14F-4D97-AF65-F5344CB8AC3E}">
        <p14:creationId xmlns:p14="http://schemas.microsoft.com/office/powerpoint/2010/main" val="1817436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7" Type="http://schemas.openxmlformats.org/officeDocument/2006/relationships/image" Target="../media/image640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Relationship Id="rId9" Type="http://schemas.openxmlformats.org/officeDocument/2006/relationships/image" Target="../media/image7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9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image" Target="../media/image16.png"/><Relationship Id="rId7" Type="http://schemas.openxmlformats.org/officeDocument/2006/relationships/image" Target="../media/image10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9.png"/><Relationship Id="rId4" Type="http://schemas.openxmlformats.org/officeDocument/2006/relationships/image" Target="../media/image17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7" Type="http://schemas.openxmlformats.org/officeDocument/2006/relationships/image" Target="../media/image3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image" Target="../media/image50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AA3DC-1417-FE4A-884E-3C59494CF1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947311"/>
            <a:ext cx="7772400" cy="2387600"/>
          </a:xfrm>
        </p:spPr>
        <p:txBody>
          <a:bodyPr/>
          <a:lstStyle/>
          <a:p>
            <a:r>
              <a:rPr lang="en-US" dirty="0"/>
              <a:t>Lecture 6:</a:t>
            </a:r>
            <a:br>
              <a:rPr lang="en-US" dirty="0"/>
            </a:br>
            <a:r>
              <a:rPr lang="en-US" dirty="0"/>
              <a:t>Math Review II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A15A39-8C52-E141-BD18-626A8E740D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7826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DCC79-3127-6D43-A457-1A0A48398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Matrix-vector Product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E849B1-DA3D-914D-8E0A-59B9B33634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10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4E21D79-1F8D-8C4C-950E-BB14D1229DB5}"/>
                  </a:ext>
                </a:extLst>
              </p:cNvPr>
              <p:cNvSpPr txBox="1"/>
              <p:nvPr/>
            </p:nvSpPr>
            <p:spPr>
              <a:xfrm>
                <a:off x="2862371" y="1382912"/>
                <a:ext cx="3790461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4E21D79-1F8D-8C4C-950E-BB14D1229D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2371" y="1382912"/>
                <a:ext cx="3790461" cy="615553"/>
              </a:xfrm>
              <a:prstGeom prst="rect">
                <a:avLst/>
              </a:prstGeom>
              <a:blipFill>
                <a:blip r:embed="rId2"/>
                <a:stretch>
                  <a:fillRect l="-2333" b="-265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A5093C92-4B0C-0542-B1C4-55248748C21F}"/>
              </a:ext>
            </a:extLst>
          </p:cNvPr>
          <p:cNvGrpSpPr/>
          <p:nvPr/>
        </p:nvGrpSpPr>
        <p:grpSpPr>
          <a:xfrm>
            <a:off x="475846" y="4473641"/>
            <a:ext cx="8192307" cy="1528291"/>
            <a:chOff x="475846" y="4473641"/>
            <a:chExt cx="8192307" cy="152829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052CB9D2-E8C9-6C4A-B854-E4AFD0559053}"/>
                    </a:ext>
                  </a:extLst>
                </p:cNvPr>
                <p:cNvSpPr txBox="1"/>
                <p:nvPr/>
              </p:nvSpPr>
              <p:spPr>
                <a:xfrm>
                  <a:off x="2005918" y="4473641"/>
                  <a:ext cx="2191690" cy="65235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4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Sup>
                          <m:sSubSupPr>
                            <m:ctrlP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  <m:t>𝑻</m:t>
                            </m:r>
                          </m:sup>
                        </m:sSubSup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oMath>
                    </m:oMathPara>
                  </a14:m>
                  <a:endParaRPr lang="en-US" sz="4000" b="1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E8917AD7-B852-436A-A654-27BF9B312E3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05918" y="4473641"/>
                  <a:ext cx="2191690" cy="65235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1E58496-E727-C046-AE07-23A0C939D158}"/>
                </a:ext>
              </a:extLst>
            </p:cNvPr>
            <p:cNvSpPr txBox="1"/>
            <p:nvPr/>
          </p:nvSpPr>
          <p:spPr>
            <a:xfrm>
              <a:off x="475846" y="5475088"/>
              <a:ext cx="8192307" cy="52684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2800" i="1" dirty="0"/>
                <a:t>Dot product between rows of </a:t>
              </a:r>
              <a:r>
                <a:rPr lang="en-US" sz="2800" b="1" i="1" dirty="0"/>
                <a:t>A </a:t>
              </a:r>
              <a:r>
                <a:rPr lang="en-US" sz="2800" i="1" dirty="0"/>
                <a:t>and </a:t>
              </a:r>
              <a:r>
                <a:rPr lang="en-US" sz="2800" b="1" i="1" dirty="0"/>
                <a:t>x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175B5F48-4B65-BB4A-8DA8-9D23C50AC28C}"/>
                    </a:ext>
                  </a:extLst>
                </p:cNvPr>
                <p:cNvSpPr txBox="1"/>
                <p:nvPr/>
              </p:nvSpPr>
              <p:spPr>
                <a:xfrm>
                  <a:off x="4876351" y="4473641"/>
                  <a:ext cx="2203552" cy="65235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4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Sup>
                          <m:sSubSupPr>
                            <m:ctrlP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  <m:t>𝑻</m:t>
                            </m:r>
                          </m:sup>
                        </m:sSubSup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oMath>
                    </m:oMathPara>
                  </a14:m>
                  <a:endParaRPr lang="en-US" sz="4000" b="1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86DAD6F7-4264-494F-9573-C65C32F04A1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76351" y="4473641"/>
                  <a:ext cx="2203552" cy="65235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4FA5A3B-E8C0-DF4C-B441-FEDE313822BC}"/>
              </a:ext>
            </a:extLst>
          </p:cNvPr>
          <p:cNvGrpSpPr/>
          <p:nvPr/>
        </p:nvGrpSpPr>
        <p:grpSpPr>
          <a:xfrm>
            <a:off x="2781636" y="2212110"/>
            <a:ext cx="4723795" cy="1876191"/>
            <a:chOff x="2781636" y="2212110"/>
            <a:chExt cx="4723795" cy="187619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86B9CFB0-2E2E-2143-A5A4-CAD18D925F46}"/>
                    </a:ext>
                  </a:extLst>
                </p:cNvPr>
                <p:cNvSpPr/>
                <p:nvPr/>
              </p:nvSpPr>
              <p:spPr>
                <a:xfrm>
                  <a:off x="4236560" y="2602830"/>
                  <a:ext cx="2430281" cy="148547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Sup>
                                    <m:sSubSupPr>
                                      <m:ctrlPr>
                                        <a:rPr lang="en-US" sz="40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4000" b="1" i="1" smtClean="0">
                                          <a:latin typeface="Cambria Math" panose="02040503050406030204" pitchFamily="18" charset="0"/>
                                        </a:rPr>
                                        <m:t>     </m:t>
                                      </m:r>
                                      <m:r>
                                        <m:rPr>
                                          <m:brk m:alnAt="7"/>
                                        </m:rPr>
                                        <a:rPr lang="en-US" sz="4000" b="1" i="1">
                                          <a:latin typeface="Cambria Math" panose="02040503050406030204" pitchFamily="18" charset="0"/>
                                        </a:rPr>
                                        <m:t>𝒖</m:t>
                                      </m:r>
                                    </m:e>
                                    <m:sub>
                                      <m:r>
                                        <a:rPr lang="en-US" sz="4000" b="1" i="1" smtClean="0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  <m:sup>
                                      <m:r>
                                        <a:rPr lang="en-US" sz="4000" b="1" i="1" smtClean="0">
                                          <a:latin typeface="Cambria Math" panose="02040503050406030204" pitchFamily="18" charset="0"/>
                                        </a:rPr>
                                        <m:t>𝑻</m:t>
                                      </m:r>
                                    </m:sup>
                                  </m:sSubSup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     </m:t>
                                  </m:r>
                                </m:e>
                              </m:mr>
                              <m:mr>
                                <m:e>
                                  <m:sSubSup>
                                    <m:sSubSupPr>
                                      <m:ctrlPr>
                                        <a:rPr lang="en-US" sz="40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4000" b="1" i="1">
                                          <a:latin typeface="Cambria Math" panose="02040503050406030204" pitchFamily="18" charset="0"/>
                                        </a:rPr>
                                        <m:t>𝒖</m:t>
                                      </m:r>
                                    </m:e>
                                    <m:sub>
                                      <m:r>
                                        <a:rPr lang="en-US" sz="4000" b="1" i="1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b>
                                    <m:sup>
                                      <m:r>
                                        <a:rPr lang="en-US" sz="4000" b="1" i="1" smtClean="0">
                                          <a:latin typeface="Cambria Math" panose="02040503050406030204" pitchFamily="18" charset="0"/>
                                        </a:rPr>
                                        <m:t>𝑻</m:t>
                                      </m:r>
                                    </m:sup>
                                  </m:sSubSup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US" sz="4000" dirty="0"/>
                </a:p>
              </p:txBody>
            </p:sp>
          </mc:Choice>
          <mc:Fallback xmlns="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2AB4756C-A539-452B-B1CC-34BB659AB7A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36560" y="2602830"/>
                  <a:ext cx="2430281" cy="148547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BDB78449-DD4D-054B-9835-379944AAFFC5}"/>
                    </a:ext>
                  </a:extLst>
                </p:cNvPr>
                <p:cNvSpPr txBox="1"/>
                <p:nvPr/>
              </p:nvSpPr>
              <p:spPr>
                <a:xfrm>
                  <a:off x="2781636" y="2651274"/>
                  <a:ext cx="1552092" cy="102919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400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sz="40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40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en-US" sz="40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sz="40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0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40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d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US" sz="4000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FA73E82B-A5A7-49DD-97E0-E9264FCD7AB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81636" y="2651274"/>
                  <a:ext cx="1552092" cy="102919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55803B3E-F0E8-DA4F-9382-9D2F3F400341}"/>
                    </a:ext>
                  </a:extLst>
                </p:cNvPr>
                <p:cNvSpPr/>
                <p:nvPr/>
              </p:nvSpPr>
              <p:spPr>
                <a:xfrm>
                  <a:off x="6652832" y="2811925"/>
                  <a:ext cx="623889" cy="70788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𝒙</m:t>
                        </m:r>
                      </m:oMath>
                    </m:oMathPara>
                  </a14:m>
                  <a:endParaRPr lang="en-US" sz="4000" dirty="0"/>
                </a:p>
              </p:txBody>
            </p:sp>
          </mc:Choice>
          <mc:Fallback xmlns=""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5C966CE0-240A-4A4B-BC93-0083DDE31CE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52832" y="2811925"/>
                  <a:ext cx="623889" cy="707886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5C2FF0D6-38B6-7C42-82E0-C45FAE1E22B9}"/>
                </a:ext>
              </a:extLst>
            </p:cNvPr>
            <p:cNvGrpSpPr/>
            <p:nvPr/>
          </p:nvGrpSpPr>
          <p:grpSpPr>
            <a:xfrm>
              <a:off x="4564945" y="2212110"/>
              <a:ext cx="1744910" cy="369332"/>
              <a:chOff x="4564945" y="2212110"/>
              <a:chExt cx="1744910" cy="369332"/>
            </a:xfrm>
          </p:grpSpPr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3331DBD5-DF12-7C41-AC58-16155D53A363}"/>
                  </a:ext>
                </a:extLst>
              </p:cNvPr>
              <p:cNvCxnSpPr/>
              <p:nvPr/>
            </p:nvCxnSpPr>
            <p:spPr>
              <a:xfrm>
                <a:off x="4564945" y="2396776"/>
                <a:ext cx="1744910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BAB5849-3B89-9143-A0DA-ACC3A2402408}"/>
                  </a:ext>
                </a:extLst>
              </p:cNvPr>
              <p:cNvSpPr txBox="1"/>
              <p:nvPr/>
            </p:nvSpPr>
            <p:spPr>
              <a:xfrm>
                <a:off x="5311828" y="2212110"/>
                <a:ext cx="251145" cy="36933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3</a:t>
                </a:r>
              </a:p>
            </p:txBody>
          </p:sp>
        </p:grp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C1A8FA32-538B-0B49-BFF0-AD1E64775A97}"/>
                </a:ext>
              </a:extLst>
            </p:cNvPr>
            <p:cNvCxnSpPr>
              <a:cxnSpLocks/>
            </p:cNvCxnSpPr>
            <p:nvPr/>
          </p:nvCxnSpPr>
          <p:spPr>
            <a:xfrm>
              <a:off x="7379859" y="2651274"/>
              <a:ext cx="0" cy="1108852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588A8F6-3E82-584D-8B90-3BE9DC0EC909}"/>
                </a:ext>
              </a:extLst>
            </p:cNvPr>
            <p:cNvSpPr txBox="1"/>
            <p:nvPr/>
          </p:nvSpPr>
          <p:spPr>
            <a:xfrm>
              <a:off x="7254286" y="3017917"/>
              <a:ext cx="251145" cy="36933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29048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D4D87-613F-DB4A-86EA-2CE4E30C3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 Multiplication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4ECBC4-B3F3-EB4F-8365-1DA03853CA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11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D7B8841-FCB7-1B4F-8CA3-A94CDD178625}"/>
                  </a:ext>
                </a:extLst>
              </p:cNvPr>
              <p:cNvSpPr txBox="1"/>
              <p:nvPr/>
            </p:nvSpPr>
            <p:spPr>
              <a:xfrm>
                <a:off x="2262998" y="2686875"/>
                <a:ext cx="3104311" cy="19564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0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e>
                              <m:e>
                                <m:sSubSup>
                                  <m:sSubSupPr>
                                    <m:ctrlPr>
                                      <a:rPr lang="en-US" sz="40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4000" b="1" i="1" smtClean="0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US" sz="40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  <m:sup>
                                    <m:r>
                                      <a:rPr lang="en-US" sz="4000" b="1" i="1" smtClean="0">
                                        <a:latin typeface="Cambria Math" panose="02040503050406030204" pitchFamily="18" charset="0"/>
                                      </a:rPr>
                                      <m:t>𝑻</m:t>
                                    </m:r>
                                  </m:sup>
                                </m:sSubSup>
                              </m:e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e>
                              <m:e>
                                <m:sSubSup>
                                  <m:sSubSupPr>
                                    <m:ctrlPr>
                                      <a:rPr lang="en-US" sz="40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4000" b="1" i="1" smtClean="0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US" sz="4000" b="1" i="1" smtClean="0">
                                        <a:latin typeface="Cambria Math" panose="02040503050406030204" pitchFamily="18" charset="0"/>
                                      </a:rPr>
                                      <m:t>𝒎</m:t>
                                    </m:r>
                                  </m:sub>
                                  <m:sup>
                                    <m:r>
                                      <a:rPr lang="en-US" sz="4000" b="1" i="1" smtClean="0">
                                        <a:latin typeface="Cambria Math" panose="02040503050406030204" pitchFamily="18" charset="0"/>
                                      </a:rPr>
                                      <m:t>𝑻</m:t>
                                    </m:r>
                                  </m:sup>
                                </m:sSubSup>
                              </m:e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D7B8841-FCB7-1B4F-8CA3-A94CDD1786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2998" y="2686875"/>
                <a:ext cx="3104311" cy="1956433"/>
              </a:xfrm>
              <a:prstGeom prst="rect">
                <a:avLst/>
              </a:prstGeom>
              <a:blipFill>
                <a:blip r:embed="rId2"/>
                <a:stretch>
                  <a:fillRect b="-6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AC26847-5456-994F-A0D2-CC52BE744A89}"/>
                  </a:ext>
                </a:extLst>
              </p:cNvPr>
              <p:cNvSpPr txBox="1"/>
              <p:nvPr/>
            </p:nvSpPr>
            <p:spPr>
              <a:xfrm>
                <a:off x="5367309" y="2686875"/>
                <a:ext cx="3148041" cy="19564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0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</m:e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1" i="1" smtClean="0">
                                        <a:latin typeface="Cambria Math" panose="02040503050406030204" pitchFamily="18" charset="0"/>
                                      </a:rPr>
                                      <m:t>𝒃</m:t>
                                    </m:r>
                                  </m:e>
                                  <m:sub>
                                    <m:r>
                                      <a:rPr lang="en-US" sz="40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40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1" i="1" smtClean="0">
                                        <a:latin typeface="Cambria Math" panose="02040503050406030204" pitchFamily="18" charset="0"/>
                                      </a:rPr>
                                      <m:t>𝒃</m:t>
                                    </m:r>
                                  </m:e>
                                  <m:sub>
                                    <m:r>
                                      <a:rPr lang="en-US" sz="4000" b="1" i="1" smtClean="0">
                                        <a:latin typeface="Cambria Math" panose="02040503050406030204" pitchFamily="18" charset="0"/>
                                      </a:rPr>
                                      <m:t>𝒑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</m:e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AC26847-5456-994F-A0D2-CC52BE744A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7309" y="2686875"/>
                <a:ext cx="3148041" cy="1956433"/>
              </a:xfrm>
              <a:prstGeom prst="rect">
                <a:avLst/>
              </a:prstGeom>
              <a:blipFill>
                <a:blip r:embed="rId3"/>
                <a:stretch>
                  <a:fillRect t="-2581" b="-103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0635CAF-7356-5849-9FA6-38993F1B3720}"/>
                  </a:ext>
                </a:extLst>
              </p:cNvPr>
              <p:cNvSpPr txBox="1"/>
              <p:nvPr/>
            </p:nvSpPr>
            <p:spPr>
              <a:xfrm>
                <a:off x="825393" y="3339337"/>
                <a:ext cx="1378391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𝑨𝑩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0635CAF-7356-5849-9FA6-38993F1B37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393" y="3339337"/>
                <a:ext cx="1378391" cy="615553"/>
              </a:xfrm>
              <a:prstGeom prst="rect">
                <a:avLst/>
              </a:prstGeom>
              <a:blipFill>
                <a:blip r:embed="rId4"/>
                <a:stretch>
                  <a:fillRect l="-6364" r="-1818" b="-6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A07B9973-705B-3042-A497-40ABC0B1FC70}"/>
              </a:ext>
            </a:extLst>
          </p:cNvPr>
          <p:cNvSpPr txBox="1"/>
          <p:nvPr/>
        </p:nvSpPr>
        <p:spPr>
          <a:xfrm>
            <a:off x="475846" y="1457725"/>
            <a:ext cx="8192307" cy="97508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3200" i="1" dirty="0"/>
              <a:t>Generally: </a:t>
            </a:r>
            <a:r>
              <a:rPr lang="en-US" sz="3200" b="1" i="1" dirty="0" err="1"/>
              <a:t>A</a:t>
            </a:r>
            <a:r>
              <a:rPr lang="en-US" sz="3200" i="1" baseline="-25000" dirty="0" err="1">
                <a:solidFill>
                  <a:srgbClr val="C00000"/>
                </a:solidFill>
              </a:rPr>
              <a:t>m</a:t>
            </a:r>
            <a:r>
              <a:rPr lang="en-US" sz="3200" i="1" baseline="-25000" dirty="0" err="1">
                <a:solidFill>
                  <a:schemeClr val="accent1"/>
                </a:solidFill>
              </a:rPr>
              <a:t>n</a:t>
            </a:r>
            <a:r>
              <a:rPr lang="en-US" sz="3200" i="1" dirty="0"/>
              <a:t> and </a:t>
            </a:r>
            <a:r>
              <a:rPr lang="en-US" sz="3200" b="1" i="1" dirty="0" err="1"/>
              <a:t>B</a:t>
            </a:r>
            <a:r>
              <a:rPr lang="en-US" sz="3200" i="1" baseline="-25000" dirty="0" err="1">
                <a:solidFill>
                  <a:schemeClr val="accent1"/>
                </a:solidFill>
              </a:rPr>
              <a:t>n</a:t>
            </a:r>
            <a:r>
              <a:rPr lang="en-US" sz="3200" i="1" baseline="-25000" dirty="0" err="1">
                <a:solidFill>
                  <a:schemeClr val="accent6"/>
                </a:solidFill>
              </a:rPr>
              <a:t>p</a:t>
            </a:r>
            <a:r>
              <a:rPr lang="en-US" sz="3200" i="1" baseline="-25000" dirty="0"/>
              <a:t> </a:t>
            </a:r>
            <a:r>
              <a:rPr lang="en-US" sz="3200" i="1" dirty="0"/>
              <a:t>yield product (</a:t>
            </a:r>
            <a:r>
              <a:rPr lang="en-US" sz="3200" b="1" i="1" dirty="0"/>
              <a:t>AB</a:t>
            </a:r>
            <a:r>
              <a:rPr lang="en-US" sz="3200" i="1" dirty="0"/>
              <a:t>)</a:t>
            </a:r>
            <a:r>
              <a:rPr lang="en-US" sz="3200" i="1" baseline="-25000" dirty="0" err="1">
                <a:solidFill>
                  <a:srgbClr val="C00000"/>
                </a:solidFill>
              </a:rPr>
              <a:t>m</a:t>
            </a:r>
            <a:r>
              <a:rPr lang="en-US" sz="3200" i="1" baseline="-25000" dirty="0" err="1">
                <a:solidFill>
                  <a:schemeClr val="accent6"/>
                </a:solidFill>
              </a:rPr>
              <a:t>p</a:t>
            </a:r>
            <a:endParaRPr lang="en-US" sz="3200" b="1" i="1" baseline="-25000" dirty="0">
              <a:solidFill>
                <a:schemeClr val="accent6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8577C2-20AB-AE4C-BAED-97D029023AA0}"/>
              </a:ext>
            </a:extLst>
          </p:cNvPr>
          <p:cNvSpPr txBox="1"/>
          <p:nvPr/>
        </p:nvSpPr>
        <p:spPr>
          <a:xfrm>
            <a:off x="628650" y="4915949"/>
            <a:ext cx="7886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Yes – in </a:t>
            </a:r>
            <a:r>
              <a:rPr lang="en-US" sz="2800" b="1" dirty="0"/>
              <a:t>A</a:t>
            </a:r>
            <a:r>
              <a:rPr lang="en-US" sz="2800" dirty="0"/>
              <a:t>, I’m referring to the rows, and in </a:t>
            </a:r>
            <a:r>
              <a:rPr lang="en-US" sz="2800" b="1" dirty="0"/>
              <a:t>B</a:t>
            </a:r>
            <a:r>
              <a:rPr lang="en-US" sz="2800" dirty="0"/>
              <a:t>, I’m referring to the columns</a:t>
            </a:r>
          </a:p>
        </p:txBody>
      </p:sp>
    </p:spTree>
    <p:extLst>
      <p:ext uri="{BB962C8B-B14F-4D97-AF65-F5344CB8AC3E}">
        <p14:creationId xmlns:p14="http://schemas.microsoft.com/office/powerpoint/2010/main" val="2363702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B5A65-3F24-0A43-8CEC-2A97166DA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 Multiplication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979BFB8-5FCF-9B46-891E-A961C3FBE6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12</a:t>
            </a:fld>
            <a:endParaRPr lang="en-US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8A513F4E-2EAA-2E46-B504-5455E4D96DF3}"/>
              </a:ext>
            </a:extLst>
          </p:cNvPr>
          <p:cNvCxnSpPr>
            <a:cxnSpLocks/>
          </p:cNvCxnSpPr>
          <p:nvPr/>
        </p:nvCxnSpPr>
        <p:spPr>
          <a:xfrm>
            <a:off x="2223082" y="5555713"/>
            <a:ext cx="2315362" cy="0"/>
          </a:xfrm>
          <a:prstGeom prst="straightConnector1">
            <a:avLst/>
          </a:prstGeom>
          <a:ln w="127000" cap="rnd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B349F17-DD55-FE4E-96FD-2E07D670EB7B}"/>
              </a:ext>
            </a:extLst>
          </p:cNvPr>
          <p:cNvCxnSpPr>
            <a:cxnSpLocks/>
          </p:cNvCxnSpPr>
          <p:nvPr/>
        </p:nvCxnSpPr>
        <p:spPr>
          <a:xfrm>
            <a:off x="2223082" y="4581192"/>
            <a:ext cx="2315362" cy="0"/>
          </a:xfrm>
          <a:prstGeom prst="straightConnector1">
            <a:avLst/>
          </a:prstGeom>
          <a:ln w="127000" cap="rnd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68361C7-A8F0-3B44-9C8E-A583A846D0DE}"/>
              </a:ext>
            </a:extLst>
          </p:cNvPr>
          <p:cNvCxnSpPr>
            <a:cxnSpLocks/>
          </p:cNvCxnSpPr>
          <p:nvPr/>
        </p:nvCxnSpPr>
        <p:spPr>
          <a:xfrm>
            <a:off x="5135460" y="2441705"/>
            <a:ext cx="0" cy="1796069"/>
          </a:xfrm>
          <a:prstGeom prst="straightConnector1">
            <a:avLst/>
          </a:prstGeom>
          <a:ln w="127000" cap="rnd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2AD9494-F4F0-D64F-A98D-4E44F79A5B16}"/>
                  </a:ext>
                </a:extLst>
              </p:cNvPr>
              <p:cNvSpPr txBox="1"/>
              <p:nvPr/>
            </p:nvSpPr>
            <p:spPr>
              <a:xfrm>
                <a:off x="2075577" y="4237774"/>
                <a:ext cx="2431243" cy="15651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e>
                              <m:e>
                                <m:sSubSup>
                                  <m:sSubSupPr>
                                    <m:ctrlPr>
                                      <a:rPr lang="en-US" sz="32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3200" b="1" i="1" smtClean="0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US" sz="32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  <m:sup>
                                    <m:r>
                                      <a:rPr lang="en-US" sz="3200" b="1" i="1" smtClean="0">
                                        <a:latin typeface="Cambria Math" panose="02040503050406030204" pitchFamily="18" charset="0"/>
                                      </a:rPr>
                                      <m:t>𝑻</m:t>
                                    </m:r>
                                  </m:sup>
                                </m:sSubSup>
                              </m:e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e>
                              <m:e>
                                <m:sSubSup>
                                  <m:sSubSupPr>
                                    <m:ctrlPr>
                                      <a:rPr lang="en-US" sz="32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3200" b="1" i="1" smtClean="0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US" sz="3200" b="1" i="1" smtClean="0">
                                        <a:latin typeface="Cambria Math" panose="02040503050406030204" pitchFamily="18" charset="0"/>
                                      </a:rPr>
                                      <m:t>𝒎</m:t>
                                    </m:r>
                                  </m:sub>
                                  <m:sup>
                                    <m:r>
                                      <a:rPr lang="en-US" sz="3200" b="1" i="1" smtClean="0">
                                        <a:latin typeface="Cambria Math" panose="02040503050406030204" pitchFamily="18" charset="0"/>
                                      </a:rPr>
                                      <m:t>𝑻</m:t>
                                    </m:r>
                                  </m:sup>
                                </m:sSubSup>
                              </m:e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2AD9494-F4F0-D64F-A98D-4E44F79A5B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5577" y="4237774"/>
                <a:ext cx="2431243" cy="1565172"/>
              </a:xfrm>
              <a:prstGeom prst="rect">
                <a:avLst/>
              </a:prstGeom>
              <a:blipFill>
                <a:blip r:embed="rId2"/>
                <a:stretch>
                  <a:fillRect b="-1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BE3E30A-BC9B-614C-AA40-843A9F1F3434}"/>
                  </a:ext>
                </a:extLst>
              </p:cNvPr>
              <p:cNvSpPr txBox="1"/>
              <p:nvPr/>
            </p:nvSpPr>
            <p:spPr>
              <a:xfrm>
                <a:off x="4538391" y="2561040"/>
                <a:ext cx="3504677" cy="15651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</m:e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32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1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3200" b="1" i="1" smtClean="0">
                                        <a:latin typeface="Cambria Math" panose="02040503050406030204" pitchFamily="18" charset="0"/>
                                      </a:rPr>
                                      <m:t>𝒃</m:t>
                                    </m:r>
                                  </m:e>
                                  <m:sub>
                                    <m:r>
                                      <a:rPr lang="en-US" sz="32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   ⋯   </m:t>
                                </m:r>
                              </m:e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sz="32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1" i="1" smtClean="0">
                                        <a:latin typeface="Cambria Math" panose="02040503050406030204" pitchFamily="18" charset="0"/>
                                      </a:rPr>
                                      <m:t>𝒃</m:t>
                                    </m:r>
                                  </m:e>
                                  <m:sub>
                                    <m:r>
                                      <a:rPr lang="en-US" sz="3200" b="1" i="1" smtClean="0">
                                        <a:latin typeface="Cambria Math" panose="02040503050406030204" pitchFamily="18" charset="0"/>
                                      </a:rPr>
                                      <m:t>𝒑</m:t>
                                    </m:r>
                                  </m:sub>
                                </m:sSub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</m:e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BE3E30A-BC9B-614C-AA40-843A9F1F34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8391" y="2561040"/>
                <a:ext cx="3504677" cy="1565172"/>
              </a:xfrm>
              <a:prstGeom prst="rect">
                <a:avLst/>
              </a:prstGeom>
              <a:blipFill>
                <a:blip r:embed="rId3"/>
                <a:stretch>
                  <a:fillRect t="-2419" b="-104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F51F19A-3CA2-554E-8A3E-5DB10845FE9A}"/>
                  </a:ext>
                </a:extLst>
              </p:cNvPr>
              <p:cNvSpPr txBox="1"/>
              <p:nvPr/>
            </p:nvSpPr>
            <p:spPr>
              <a:xfrm>
                <a:off x="974122" y="4774139"/>
                <a:ext cx="110145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𝑨𝑩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F51F19A-3CA2-554E-8A3E-5DB10845FE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122" y="4774139"/>
                <a:ext cx="1101455" cy="492443"/>
              </a:xfrm>
              <a:prstGeom prst="rect">
                <a:avLst/>
              </a:prstGeom>
              <a:blipFill>
                <a:blip r:embed="rId4"/>
                <a:stretch>
                  <a:fillRect l="-6897" r="-2299" b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724C7F5-CBCD-884C-9F46-35E0AB97621C}"/>
                  </a:ext>
                </a:extLst>
              </p:cNvPr>
              <p:cNvSpPr txBox="1"/>
              <p:nvPr/>
            </p:nvSpPr>
            <p:spPr>
              <a:xfrm>
                <a:off x="4500628" y="4237774"/>
                <a:ext cx="3615733" cy="15878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en-US" sz="3200" b="1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3200" b="1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US" sz="3200" b="1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  <m:sup>
                                    <m:r>
                                      <a:rPr lang="en-US" sz="3200" b="1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𝑻</m:t>
                                    </m:r>
                                  </m:sup>
                                </m:sSubSup>
                                <m:sSub>
                                  <m:sSubPr>
                                    <m:ctrlPr>
                                      <a:rPr lang="en-US" sz="3200" b="1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1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𝒃</m:t>
                                    </m:r>
                                  </m:e>
                                  <m:sub>
                                    <m:r>
                                      <a:rPr lang="en-US" sz="3200" b="1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Sup>
                                  <m:sSubSupPr>
                                    <m:ctrlPr>
                                      <a:rPr lang="en-US" sz="3200" b="1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3200" b="1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US" sz="3200" b="1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  <m:sup>
                                    <m:r>
                                      <a:rPr lang="en-US" sz="3200" b="1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𝑻</m:t>
                                    </m:r>
                                  </m:sup>
                                </m:sSubSup>
                                <m:sSub>
                                  <m:sSubPr>
                                    <m:ctrlPr>
                                      <a:rPr lang="en-US" sz="3200" b="1" i="1" smtClean="0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1" i="1" smtClean="0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𝒃</m:t>
                                    </m:r>
                                  </m:e>
                                  <m:sub>
                                    <m:r>
                                      <a:rPr lang="en-US" sz="3200" b="1" i="1" smtClean="0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𝒑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sz="3200" b="1" i="1" smtClean="0">
                                        <a:solidFill>
                                          <a:schemeClr val="accent3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3200" b="1" i="1" smtClean="0">
                                        <a:solidFill>
                                          <a:schemeClr val="accent3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US" sz="3200" b="1" i="1" smtClean="0">
                                        <a:solidFill>
                                          <a:schemeClr val="accent3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𝒎</m:t>
                                    </m:r>
                                  </m:sub>
                                  <m:sup>
                                    <m:r>
                                      <a:rPr lang="en-US" sz="3200" b="1" i="1" smtClean="0">
                                        <a:solidFill>
                                          <a:schemeClr val="accent3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𝑻</m:t>
                                    </m:r>
                                  </m:sup>
                                </m:sSubSup>
                                <m:sSub>
                                  <m:sSubPr>
                                    <m:ctrlPr>
                                      <a:rPr lang="en-US" sz="3200" b="1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1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𝒃</m:t>
                                    </m:r>
                                  </m:e>
                                  <m:sub>
                                    <m:r>
                                      <a:rPr lang="en-US" sz="3200" b="1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Sup>
                                  <m:sSubSupPr>
                                    <m:ctrlPr>
                                      <a:rPr lang="en-US" sz="3200" b="1" i="1" smtClean="0">
                                        <a:solidFill>
                                          <a:schemeClr val="accent3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3200" b="1" i="1" smtClean="0">
                                        <a:solidFill>
                                          <a:schemeClr val="accent3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US" sz="3200" b="1" i="1" smtClean="0">
                                        <a:solidFill>
                                          <a:schemeClr val="accent3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𝒎</m:t>
                                    </m:r>
                                  </m:sub>
                                  <m:sup>
                                    <m:r>
                                      <a:rPr lang="en-US" sz="3200" b="1" i="1" smtClean="0">
                                        <a:solidFill>
                                          <a:schemeClr val="accent3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𝑻</m:t>
                                    </m:r>
                                  </m:sup>
                                </m:sSubSup>
                                <m:sSub>
                                  <m:sSubPr>
                                    <m:ctrlPr>
                                      <a:rPr lang="en-US" sz="3200" b="1" i="1" smtClean="0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1" i="1" smtClean="0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𝒃</m:t>
                                    </m:r>
                                  </m:e>
                                  <m:sub>
                                    <m:r>
                                      <a:rPr lang="en-US" sz="3200" b="1" i="1" smtClean="0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𝒑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724C7F5-CBCD-884C-9F46-35E0AB9762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0628" y="4237774"/>
                <a:ext cx="3615733" cy="1587807"/>
              </a:xfrm>
              <a:prstGeom prst="rect">
                <a:avLst/>
              </a:prstGeom>
              <a:blipFill>
                <a:blip r:embed="rId5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90BBC6E-231F-584A-82FF-5F6BA6952F91}"/>
              </a:ext>
            </a:extLst>
          </p:cNvPr>
          <p:cNvCxnSpPr>
            <a:cxnSpLocks/>
          </p:cNvCxnSpPr>
          <p:nvPr/>
        </p:nvCxnSpPr>
        <p:spPr>
          <a:xfrm>
            <a:off x="7435442" y="2441705"/>
            <a:ext cx="0" cy="1796069"/>
          </a:xfrm>
          <a:prstGeom prst="straightConnector1">
            <a:avLst/>
          </a:prstGeom>
          <a:ln w="127000" cap="rnd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A327877-7EE6-6D49-A601-B9AA43FF9F47}"/>
                  </a:ext>
                </a:extLst>
              </p:cNvPr>
              <p:cNvSpPr txBox="1"/>
              <p:nvPr/>
            </p:nvSpPr>
            <p:spPr>
              <a:xfrm>
                <a:off x="1889311" y="2969172"/>
                <a:ext cx="2331664" cy="5740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𝑨</m:t>
                      </m:r>
                      <m:sSub>
                        <m:sSub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  <m:sup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bSup>
                      <m:sSub>
                        <m:sSub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</m:sSub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A327877-7EE6-6D49-A601-B9AA43FF9F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9311" y="2969172"/>
                <a:ext cx="2331664" cy="574003"/>
              </a:xfrm>
              <a:prstGeom prst="rect">
                <a:avLst/>
              </a:prstGeom>
              <a:blipFill>
                <a:blip r:embed="rId6"/>
                <a:stretch>
                  <a:fillRect l="-2717" r="-2174" b="-21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DC00326D-F56B-9E48-A57E-18CBB5D1ECDA}"/>
              </a:ext>
            </a:extLst>
          </p:cNvPr>
          <p:cNvSpPr txBox="1"/>
          <p:nvPr/>
        </p:nvSpPr>
        <p:spPr>
          <a:xfrm>
            <a:off x="475846" y="1457725"/>
            <a:ext cx="8192307" cy="97508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3200" i="1" dirty="0"/>
              <a:t>Generally: </a:t>
            </a:r>
            <a:r>
              <a:rPr lang="en-US" sz="3200" b="1" i="1" dirty="0" err="1"/>
              <a:t>A</a:t>
            </a:r>
            <a:r>
              <a:rPr lang="en-US" sz="3200" i="1" baseline="-25000" dirty="0" err="1">
                <a:solidFill>
                  <a:srgbClr val="C00000"/>
                </a:solidFill>
              </a:rPr>
              <a:t>m</a:t>
            </a:r>
            <a:r>
              <a:rPr lang="en-US" sz="3200" i="1" baseline="-25000" dirty="0" err="1">
                <a:solidFill>
                  <a:schemeClr val="accent1"/>
                </a:solidFill>
              </a:rPr>
              <a:t>n</a:t>
            </a:r>
            <a:r>
              <a:rPr lang="en-US" sz="3200" i="1" dirty="0"/>
              <a:t> and </a:t>
            </a:r>
            <a:r>
              <a:rPr lang="en-US" sz="3200" b="1" i="1" dirty="0" err="1"/>
              <a:t>B</a:t>
            </a:r>
            <a:r>
              <a:rPr lang="en-US" sz="3200" i="1" baseline="-25000" dirty="0" err="1">
                <a:solidFill>
                  <a:schemeClr val="accent1"/>
                </a:solidFill>
              </a:rPr>
              <a:t>n</a:t>
            </a:r>
            <a:r>
              <a:rPr lang="en-US" sz="3200" i="1" baseline="-25000" dirty="0" err="1">
                <a:solidFill>
                  <a:schemeClr val="accent6"/>
                </a:solidFill>
              </a:rPr>
              <a:t>p</a:t>
            </a:r>
            <a:r>
              <a:rPr lang="en-US" sz="3200" i="1" baseline="-25000" dirty="0"/>
              <a:t> </a:t>
            </a:r>
            <a:r>
              <a:rPr lang="en-US" sz="3200" i="1" dirty="0"/>
              <a:t>yield product (</a:t>
            </a:r>
            <a:r>
              <a:rPr lang="en-US" sz="3200" b="1" i="1" dirty="0"/>
              <a:t>AB</a:t>
            </a:r>
            <a:r>
              <a:rPr lang="en-US" sz="3200" i="1" dirty="0"/>
              <a:t>)</a:t>
            </a:r>
            <a:r>
              <a:rPr lang="en-US" sz="3200" i="1" baseline="-25000" dirty="0" err="1">
                <a:solidFill>
                  <a:srgbClr val="C00000"/>
                </a:solidFill>
              </a:rPr>
              <a:t>m</a:t>
            </a:r>
            <a:r>
              <a:rPr lang="en-US" sz="3200" i="1" baseline="-25000" dirty="0" err="1">
                <a:solidFill>
                  <a:schemeClr val="accent6"/>
                </a:solidFill>
              </a:rPr>
              <a:t>p</a:t>
            </a:r>
            <a:endParaRPr lang="en-US" sz="3200" b="1" i="1" baseline="-250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1094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D18D1-5679-C247-9C6F-D915C1A48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 Multiplication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70CBBB-4495-1447-BF59-9FF83BA892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0DB33E6-20F4-3E4B-9D05-C77FDA4D6B71}"/>
              </a:ext>
            </a:extLst>
          </p:cNvPr>
          <p:cNvSpPr txBox="1">
            <a:spLocks/>
          </p:cNvSpPr>
          <p:nvPr/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Dimensions must match</a:t>
            </a:r>
          </a:p>
          <a:p>
            <a:r>
              <a:rPr lang="en-US" dirty="0"/>
              <a:t>Dimensions must match</a:t>
            </a:r>
          </a:p>
          <a:p>
            <a:r>
              <a:rPr lang="en-US" dirty="0"/>
              <a:t>Dimensions must match</a:t>
            </a:r>
          </a:p>
          <a:p>
            <a:r>
              <a:rPr lang="en-US" dirty="0"/>
              <a:t>(Associative): </a:t>
            </a:r>
            <a:r>
              <a:rPr lang="en-US" dirty="0" err="1"/>
              <a:t>ABx</a:t>
            </a:r>
            <a:r>
              <a:rPr lang="en-US" dirty="0"/>
              <a:t> = (A)(Bx) = (AB)x</a:t>
            </a:r>
          </a:p>
          <a:p>
            <a:r>
              <a:rPr lang="en-US" dirty="0"/>
              <a:t>(Not Commutative): </a:t>
            </a:r>
            <a:r>
              <a:rPr lang="en-US" dirty="0" err="1"/>
              <a:t>ABx</a:t>
            </a:r>
            <a:r>
              <a:rPr lang="en-US" dirty="0"/>
              <a:t> ≠ (BA)x ≠ (</a:t>
            </a:r>
            <a:r>
              <a:rPr lang="en-US" dirty="0" err="1"/>
              <a:t>BxA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91319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9208D-57E1-0042-9F20-3C7647C2F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uses for Matrices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7CC16D1-1A66-A74D-9E22-92377D50BB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1FEE6FB-AD76-B94F-8E11-5935EB362C41}"/>
              </a:ext>
            </a:extLst>
          </p:cNvPr>
          <p:cNvSpPr txBox="1">
            <a:spLocks/>
          </p:cNvSpPr>
          <p:nvPr/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dirty="0"/>
              <a:t>Storing things in a rectangular array (e.g. images)</a:t>
            </a:r>
          </a:p>
          <a:p>
            <a:pPr lvl="1"/>
            <a:r>
              <a:rPr lang="en-US" i="1" dirty="0"/>
              <a:t>Typical operations</a:t>
            </a:r>
            <a:r>
              <a:rPr lang="en-US" dirty="0"/>
              <a:t>: element-wise operations, convolution (which we’ll cover later)</a:t>
            </a:r>
          </a:p>
          <a:p>
            <a:pPr lvl="1"/>
            <a:r>
              <a:rPr lang="en-US" i="1" dirty="0"/>
              <a:t>Atypical operations</a:t>
            </a:r>
            <a:r>
              <a:rPr lang="en-US" dirty="0"/>
              <a:t>: almost anything you learned in a math linear algebra class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 linear operator that maps vectors to another space (</a:t>
            </a:r>
            <a:r>
              <a:rPr lang="en-US" b="1" dirty="0"/>
              <a:t>Ax</a:t>
            </a:r>
            <a:r>
              <a:rPr lang="en-US" dirty="0"/>
              <a:t>)</a:t>
            </a:r>
          </a:p>
          <a:p>
            <a:pPr lvl="1"/>
            <a:r>
              <a:rPr lang="en-US" i="1" dirty="0"/>
              <a:t>Typical/Atypical: </a:t>
            </a:r>
            <a:r>
              <a:rPr lang="en-US" dirty="0"/>
              <a:t>reverse of above</a:t>
            </a:r>
            <a:endParaRPr lang="en-US" i="1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974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51972-A373-9A4E-A73B-28E847C09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Images as Matrices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D2E0CBF-7E03-3144-B187-F51C8C1545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011563-752E-A942-AAFE-D62C45D257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262" y="2083752"/>
            <a:ext cx="6245475" cy="409832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16976C6-7471-D44A-BD76-15C8A5A782D4}"/>
              </a:ext>
            </a:extLst>
          </p:cNvPr>
          <p:cNvSpPr txBox="1"/>
          <p:nvPr/>
        </p:nvSpPr>
        <p:spPr>
          <a:xfrm>
            <a:off x="559625" y="1001573"/>
            <a:ext cx="8385476" cy="108217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2800" dirty="0"/>
              <a:t>Suppose someone hands you this matrix.</a:t>
            </a:r>
          </a:p>
          <a:p>
            <a:pPr algn="ctr"/>
            <a:r>
              <a:rPr lang="en-US" sz="2800" b="1" dirty="0"/>
              <a:t>What’s wrong with it?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6C2BF33-4C76-1647-951D-F438A68C43B8}"/>
              </a:ext>
            </a:extLst>
          </p:cNvPr>
          <p:cNvGrpSpPr/>
          <p:nvPr/>
        </p:nvGrpSpPr>
        <p:grpSpPr>
          <a:xfrm>
            <a:off x="2751589" y="3508756"/>
            <a:ext cx="4543791" cy="1913815"/>
            <a:chOff x="2751589" y="4025591"/>
            <a:chExt cx="4543791" cy="191381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E7F014F-F5B3-0147-ADB7-D489BA872ADB}"/>
                </a:ext>
              </a:extLst>
            </p:cNvPr>
            <p:cNvSpPr txBox="1"/>
            <p:nvPr/>
          </p:nvSpPr>
          <p:spPr>
            <a:xfrm>
              <a:off x="4519576" y="4649750"/>
              <a:ext cx="2775804" cy="128965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4000" b="1" dirty="0">
                  <a:ln w="28575">
                    <a:noFill/>
                  </a:ln>
                  <a:solidFill>
                    <a:srgbClr val="C00000"/>
                  </a:solidFill>
                </a:rPr>
                <a:t>No contrast!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3673B30A-6FCB-824B-8AE4-CBFA306F8CBB}"/>
                </a:ext>
              </a:extLst>
            </p:cNvPr>
            <p:cNvCxnSpPr/>
            <p:nvPr/>
          </p:nvCxnSpPr>
          <p:spPr>
            <a:xfrm flipH="1" flipV="1">
              <a:off x="3892492" y="4563611"/>
              <a:ext cx="889233" cy="989901"/>
            </a:xfrm>
            <a:prstGeom prst="straightConnector1">
              <a:avLst/>
            </a:prstGeom>
            <a:ln w="101600" cap="rnd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8DCAA9D9-CABB-D040-A808-4539A334EED1}"/>
                </a:ext>
              </a:extLst>
            </p:cNvPr>
            <p:cNvCxnSpPr/>
            <p:nvPr/>
          </p:nvCxnSpPr>
          <p:spPr>
            <a:xfrm flipH="1" flipV="1">
              <a:off x="4536788" y="4025591"/>
              <a:ext cx="889233" cy="989901"/>
            </a:xfrm>
            <a:prstGeom prst="straightConnector1">
              <a:avLst/>
            </a:prstGeom>
            <a:ln w="101600" cap="rnd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8CABF9D3-F4B0-0E43-83C6-2D76DAB1EC8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31365" y="4140938"/>
              <a:ext cx="802299" cy="759206"/>
            </a:xfrm>
            <a:prstGeom prst="straightConnector1">
              <a:avLst/>
            </a:prstGeom>
            <a:ln w="101600" cap="rnd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EFFD8657-9DA2-C444-AE41-A0881D08E1F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751589" y="4025591"/>
              <a:ext cx="2000774" cy="1749107"/>
            </a:xfrm>
            <a:prstGeom prst="straightConnector1">
              <a:avLst/>
            </a:prstGeom>
            <a:ln w="101600" cap="rnd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09585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3C341-690B-3448-B773-241A07F08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Contrast: Gamma Curve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4056574-6E59-AC45-B1D2-1D1C2C9BC0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76BDFF-EB10-5541-AFCA-8F92F5F81F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077" y="1127212"/>
            <a:ext cx="5364555" cy="51525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A2218BE-3581-D843-9011-BCD864CD4B2D}"/>
                  </a:ext>
                </a:extLst>
              </p:cNvPr>
              <p:cNvSpPr txBox="1"/>
              <p:nvPr/>
            </p:nvSpPr>
            <p:spPr>
              <a:xfrm>
                <a:off x="251670" y="1127212"/>
                <a:ext cx="3363985" cy="4401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Typical way to change the contrast is to apply a nonlinear correction</a:t>
                </a:r>
              </a:p>
              <a:p>
                <a:endParaRPr lang="en-US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pixelvalue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  <a:p>
                <a:endParaRPr lang="en-US" sz="2800" dirty="0"/>
              </a:p>
              <a:p>
                <a:r>
                  <a:rPr lang="en-US" sz="2800" dirty="0"/>
                  <a:t>The quantity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sz="2800" dirty="0"/>
                  <a:t> controls how much contrast gets added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A2218BE-3581-D843-9011-BCD864CD4B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670" y="1127212"/>
                <a:ext cx="3363985" cy="4401205"/>
              </a:xfrm>
              <a:prstGeom prst="rect">
                <a:avLst/>
              </a:prstGeom>
              <a:blipFill>
                <a:blip r:embed="rId3"/>
                <a:stretch>
                  <a:fillRect l="-3759" t="-1441" r="-4511" b="-2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73854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A3BA7-DBEF-6D41-874C-275066417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Contrast: Gamma Curve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39EAFE-D227-B143-9D43-FC3028DA5F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A2D913C-CF9C-B842-84CA-2F8D3248BB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52078" y="1127212"/>
            <a:ext cx="5364553" cy="515251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A5A944F-5E16-AC4C-8FF2-DC13AE6BB3D2}"/>
              </a:ext>
            </a:extLst>
          </p:cNvPr>
          <p:cNvSpPr txBox="1"/>
          <p:nvPr/>
        </p:nvSpPr>
        <p:spPr>
          <a:xfrm>
            <a:off x="4219662" y="3031415"/>
            <a:ext cx="22734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/>
              <a:t>10%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C1DB5FC-10F5-374C-9018-95AD05FE33CA}"/>
              </a:ext>
            </a:extLst>
          </p:cNvPr>
          <p:cNvSpPr txBox="1"/>
          <p:nvPr/>
        </p:nvSpPr>
        <p:spPr>
          <a:xfrm>
            <a:off x="5297647" y="2051301"/>
            <a:ext cx="22734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/>
              <a:t>50%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A24C7D5-47F9-DB4C-9C33-70B9D4AB111E}"/>
              </a:ext>
            </a:extLst>
          </p:cNvPr>
          <p:cNvSpPr txBox="1"/>
          <p:nvPr/>
        </p:nvSpPr>
        <p:spPr>
          <a:xfrm>
            <a:off x="5978554" y="1397953"/>
            <a:ext cx="22734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/>
              <a:t>90%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CEB8651-EE65-DF40-84BB-0F8FEA2D281D}"/>
              </a:ext>
            </a:extLst>
          </p:cNvPr>
          <p:cNvSpPr txBox="1"/>
          <p:nvPr/>
        </p:nvSpPr>
        <p:spPr>
          <a:xfrm>
            <a:off x="201336" y="1127212"/>
            <a:ext cx="364501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Now the darkest regions (10</a:t>
            </a:r>
            <a:r>
              <a:rPr lang="en-US" sz="2800" baseline="30000" dirty="0"/>
              <a:t>th</a:t>
            </a:r>
            <a:r>
              <a:rPr lang="en-US" sz="2800" dirty="0"/>
              <a:t> </a:t>
            </a:r>
            <a:r>
              <a:rPr lang="en-US" sz="2800" dirty="0" err="1"/>
              <a:t>pctile</a:t>
            </a:r>
            <a:r>
              <a:rPr lang="en-US" sz="2800" dirty="0"/>
              <a:t>) are </a:t>
            </a:r>
            <a:r>
              <a:rPr lang="en-US" sz="2800" b="1" dirty="0"/>
              <a:t>much</a:t>
            </a:r>
            <a:r>
              <a:rPr lang="en-US" sz="2800" dirty="0"/>
              <a:t> darker than the moderately dark regions (50</a:t>
            </a:r>
            <a:r>
              <a:rPr lang="en-US" sz="2800" baseline="30000" dirty="0"/>
              <a:t>th</a:t>
            </a:r>
            <a:r>
              <a:rPr lang="en-US" sz="2800" dirty="0"/>
              <a:t> </a:t>
            </a:r>
            <a:r>
              <a:rPr lang="en-US" sz="2800" dirty="0" err="1"/>
              <a:t>pctile</a:t>
            </a:r>
            <a:r>
              <a:rPr lang="en-US" sz="2800" dirty="0"/>
              <a:t>).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AC67ED8-54C4-8147-85D7-9B41AB60E7BE}"/>
              </a:ext>
            </a:extLst>
          </p:cNvPr>
          <p:cNvSpPr txBox="1"/>
          <p:nvPr/>
        </p:nvSpPr>
        <p:spPr>
          <a:xfrm>
            <a:off x="3816992" y="4793326"/>
            <a:ext cx="2761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/>
              <a:t>new 10%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3DC7120-E211-CE44-ADF1-A2DAB91804D9}"/>
              </a:ext>
            </a:extLst>
          </p:cNvPr>
          <p:cNvSpPr txBox="1"/>
          <p:nvPr/>
        </p:nvSpPr>
        <p:spPr>
          <a:xfrm>
            <a:off x="7624387" y="4362439"/>
            <a:ext cx="10330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new </a:t>
            </a:r>
          </a:p>
          <a:p>
            <a:r>
              <a:rPr lang="en-US" sz="2800" dirty="0"/>
              <a:t>50%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54A6DBE-4B84-C54A-906F-25AE911FF3AC}"/>
              </a:ext>
            </a:extLst>
          </p:cNvPr>
          <p:cNvSpPr txBox="1"/>
          <p:nvPr/>
        </p:nvSpPr>
        <p:spPr>
          <a:xfrm>
            <a:off x="8251971" y="2744902"/>
            <a:ext cx="10330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new </a:t>
            </a:r>
          </a:p>
          <a:p>
            <a:r>
              <a:rPr lang="en-US" sz="2800" dirty="0"/>
              <a:t>90%</a:t>
            </a:r>
          </a:p>
        </p:txBody>
      </p:sp>
    </p:spTree>
    <p:extLst>
      <p:ext uri="{BB962C8B-B14F-4D97-AF65-F5344CB8AC3E}">
        <p14:creationId xmlns:p14="http://schemas.microsoft.com/office/powerpoint/2010/main" val="14441012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AB5868A-AECB-3D43-AAA9-F100A7E518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4C356C3-7C5B-F742-BEBE-8F7EEB77D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2880"/>
            <a:ext cx="7886700" cy="822960"/>
          </a:xfrm>
        </p:spPr>
        <p:txBody>
          <a:bodyPr/>
          <a:lstStyle/>
          <a:p>
            <a:r>
              <a:rPr lang="en-US" dirty="0"/>
              <a:t>Contrast: Gamma Correction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8D0CD7C-088B-6A4A-8B3C-84BE57E4CF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262" y="2083752"/>
            <a:ext cx="6245475" cy="4098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4397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AB5868A-AECB-3D43-AAA9-F100A7E518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DF06A1-A706-384C-841E-73FA54512A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49264" y="2083753"/>
            <a:ext cx="6245473" cy="409832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889A06C-F3CF-3F40-B2AD-962C19D40744}"/>
              </a:ext>
            </a:extLst>
          </p:cNvPr>
          <p:cNvSpPr txBox="1"/>
          <p:nvPr/>
        </p:nvSpPr>
        <p:spPr>
          <a:xfrm>
            <a:off x="2571751" y="1234601"/>
            <a:ext cx="3714750" cy="53899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2800" dirty="0"/>
              <a:t>Phew! Much Better.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4C356C3-7C5B-F742-BEBE-8F7EEB77D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2880"/>
            <a:ext cx="7886700" cy="822960"/>
          </a:xfrm>
        </p:spPr>
        <p:txBody>
          <a:bodyPr/>
          <a:lstStyle/>
          <a:p>
            <a:r>
              <a:rPr lang="en-US" dirty="0"/>
              <a:t>Contrast: Gamma Correction</a:t>
            </a:r>
          </a:p>
        </p:txBody>
      </p:sp>
    </p:spTree>
    <p:extLst>
      <p:ext uri="{BB962C8B-B14F-4D97-AF65-F5344CB8AC3E}">
        <p14:creationId xmlns:p14="http://schemas.microsoft.com/office/powerpoint/2010/main" val="1570092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5C7E9-56CD-CA42-A42E-973545728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Administrative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4D547C-386E-3B47-8723-2AF3EDFD0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494722"/>
            <a:ext cx="7891272" cy="2514600"/>
          </a:xfrm>
        </p:spPr>
        <p:txBody>
          <a:bodyPr/>
          <a:lstStyle/>
          <a:p>
            <a:r>
              <a:rPr lang="en-US" dirty="0"/>
              <a:t>HW0 due </a:t>
            </a:r>
            <a:r>
              <a:rPr lang="en-US" b="1" dirty="0"/>
              <a:t>tomorrow</a:t>
            </a:r>
            <a:r>
              <a:rPr lang="en-US" dirty="0"/>
              <a:t>, 1/29 11:59pm</a:t>
            </a:r>
          </a:p>
          <a:p>
            <a:r>
              <a:rPr lang="en-US" dirty="0"/>
              <a:t>HW1 due </a:t>
            </a:r>
            <a:r>
              <a:rPr lang="en-US" b="1" dirty="0"/>
              <a:t>1 week from tomorrow</a:t>
            </a:r>
            <a:r>
              <a:rPr lang="en-US" dirty="0"/>
              <a:t>, 2/5 11:59pm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4D098B-0391-0D41-8593-9899E6C06C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2766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8CDF8-DE19-FA4D-9928-1093147BA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45F878-FC20-F844-9F0C-93F4202D5F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20</a:t>
            </a:fld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D954C28-0FCE-6345-A2BF-18A97535798B}"/>
              </a:ext>
            </a:extLst>
          </p:cNvPr>
          <p:cNvGrpSpPr/>
          <p:nvPr/>
        </p:nvGrpSpPr>
        <p:grpSpPr>
          <a:xfrm>
            <a:off x="752278" y="1709120"/>
            <a:ext cx="4952236" cy="1106408"/>
            <a:chOff x="752278" y="1709120"/>
            <a:chExt cx="4952236" cy="110640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31A585A-1F7D-8D45-9306-8BEF5B2349F9}"/>
                </a:ext>
              </a:extLst>
            </p:cNvPr>
            <p:cNvSpPr txBox="1"/>
            <p:nvPr/>
          </p:nvSpPr>
          <p:spPr>
            <a:xfrm>
              <a:off x="1191236" y="2292308"/>
              <a:ext cx="44293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imNew</a:t>
              </a:r>
              <a:r>
                <a:rPr lang="en-US" sz="2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= </a:t>
              </a:r>
              <a:r>
                <a:rPr lang="en-US" sz="2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im</a:t>
              </a:r>
              <a:r>
                <a:rPr lang="en-US" sz="2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**4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78F4146-D9C6-BB46-816E-A86EE8CA9666}"/>
                </a:ext>
              </a:extLst>
            </p:cNvPr>
            <p:cNvSpPr txBox="1"/>
            <p:nvPr/>
          </p:nvSpPr>
          <p:spPr>
            <a:xfrm>
              <a:off x="752278" y="1709120"/>
              <a:ext cx="49522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Python+Numpy</a:t>
              </a:r>
              <a:r>
                <a:rPr lang="en-US" sz="2800" dirty="0"/>
                <a:t> (right way):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7750D29-5998-C541-9899-5F2A0FC5CDE2}"/>
              </a:ext>
            </a:extLst>
          </p:cNvPr>
          <p:cNvGrpSpPr/>
          <p:nvPr/>
        </p:nvGrpSpPr>
        <p:grpSpPr>
          <a:xfrm>
            <a:off x="752278" y="2905780"/>
            <a:ext cx="8391723" cy="2431830"/>
            <a:chOff x="752278" y="2905780"/>
            <a:chExt cx="8391723" cy="243183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80E5A5A-B441-0545-BD8B-34802C60F8B6}"/>
                </a:ext>
              </a:extLst>
            </p:cNvPr>
            <p:cNvSpPr txBox="1"/>
            <p:nvPr/>
          </p:nvSpPr>
          <p:spPr>
            <a:xfrm>
              <a:off x="752278" y="2905780"/>
              <a:ext cx="767865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Python+Numpy</a:t>
              </a:r>
              <a:r>
                <a:rPr lang="en-US" sz="2800" dirty="0"/>
                <a:t> (slow way – </a:t>
              </a:r>
              <a:r>
                <a:rPr lang="en-US" sz="2800" b="1" dirty="0"/>
                <a:t>why? </a:t>
              </a:r>
              <a:r>
                <a:rPr lang="en-US" sz="2800" dirty="0"/>
                <a:t>):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DE5EDD6-BCF9-BE42-BADB-5D571B028AE3}"/>
                </a:ext>
              </a:extLst>
            </p:cNvPr>
            <p:cNvSpPr txBox="1"/>
            <p:nvPr/>
          </p:nvSpPr>
          <p:spPr>
            <a:xfrm>
              <a:off x="1191237" y="3521728"/>
              <a:ext cx="7952764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imNew</a:t>
              </a:r>
              <a:r>
                <a:rPr lang="en-US" sz="2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= </a:t>
              </a:r>
              <a:r>
                <a:rPr lang="en-US" sz="2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np.zeros</a:t>
              </a:r>
              <a:r>
                <a:rPr lang="en-US" sz="2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(</a:t>
              </a:r>
              <a:r>
                <a:rPr lang="en-US" sz="2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im.shape</a:t>
              </a:r>
              <a:r>
                <a:rPr lang="en-US" sz="2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</a:p>
            <a:p>
              <a:r>
                <a:rPr lang="en-US" sz="2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for y in range(</a:t>
              </a:r>
              <a:r>
                <a:rPr lang="en-US" sz="2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im.shape</a:t>
              </a:r>
              <a:r>
                <a:rPr lang="en-US" sz="2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[0]):</a:t>
              </a:r>
            </a:p>
            <a:p>
              <a:r>
                <a:rPr lang="en-US" sz="2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for x in range(</a:t>
              </a:r>
              <a:r>
                <a:rPr lang="en-US" sz="2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im.shape</a:t>
              </a:r>
              <a:r>
                <a:rPr lang="en-US" sz="2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[1]):</a:t>
              </a:r>
            </a:p>
            <a:p>
              <a:r>
                <a:rPr lang="en-US" sz="2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  </a:t>
              </a:r>
              <a:r>
                <a:rPr lang="en-US" sz="2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imNew</a:t>
              </a:r>
              <a:r>
                <a:rPr lang="en-US" sz="2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[</a:t>
              </a:r>
              <a:r>
                <a:rPr lang="en-US" sz="2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y,x</a:t>
              </a:r>
              <a:r>
                <a:rPr lang="en-US" sz="2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] = </a:t>
              </a:r>
              <a:r>
                <a:rPr lang="en-US" sz="2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im</a:t>
              </a:r>
              <a:r>
                <a:rPr lang="en-US" sz="2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[</a:t>
              </a:r>
              <a:r>
                <a:rPr lang="en-US" sz="2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y,x</a:t>
              </a:r>
              <a:r>
                <a:rPr lang="en-US" sz="2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]**</a:t>
              </a:r>
              <a:r>
                <a:rPr lang="en-US" sz="2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expFactor</a:t>
              </a:r>
              <a:endParaRPr lang="en-US" sz="2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90141E84-C746-CE43-8796-DA63D5E4001D}"/>
              </a:ext>
            </a:extLst>
          </p:cNvPr>
          <p:cNvSpPr txBox="1"/>
          <p:nvPr/>
        </p:nvSpPr>
        <p:spPr>
          <a:xfrm>
            <a:off x="6003235" y="602311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490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C3687-C211-0F48-A3B1-59E55C6A0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Elementwise Operations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8C5DCFF-A106-7142-93FF-2858E99603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21</a:t>
            </a:fld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C1A6E92-1884-E64E-AE19-6193D644BAC9}"/>
              </a:ext>
            </a:extLst>
          </p:cNvPr>
          <p:cNvGrpSpPr/>
          <p:nvPr/>
        </p:nvGrpSpPr>
        <p:grpSpPr>
          <a:xfrm>
            <a:off x="465588" y="2808501"/>
            <a:ext cx="8049762" cy="1183958"/>
            <a:chOff x="465588" y="3076856"/>
            <a:chExt cx="8049762" cy="118395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E7E4C0FC-9887-3F4F-AC39-5D9EDDAA09C9}"/>
                    </a:ext>
                  </a:extLst>
                </p:cNvPr>
                <p:cNvSpPr txBox="1"/>
                <p:nvPr/>
              </p:nvSpPr>
              <p:spPr>
                <a:xfrm>
                  <a:off x="2612842" y="3728809"/>
                  <a:ext cx="3918316" cy="53200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⊙</m:t>
                                </m:r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</m:e>
                            </m:d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096D9A87-DBE9-4641-8C29-86091D336F7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12842" y="3728809"/>
                  <a:ext cx="3918316" cy="532005"/>
                </a:xfrm>
                <a:prstGeom prst="rect">
                  <a:avLst/>
                </a:prstGeom>
                <a:blipFill>
                  <a:blip r:embed="rId2"/>
                  <a:stretch>
                    <a:fillRect b="-114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384304F-0B5A-1742-BB6D-4DAE4207CC7D}"/>
                </a:ext>
              </a:extLst>
            </p:cNvPr>
            <p:cNvSpPr txBox="1"/>
            <p:nvPr/>
          </p:nvSpPr>
          <p:spPr>
            <a:xfrm>
              <a:off x="465588" y="3076856"/>
              <a:ext cx="80497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“Hadamard Product” / Element-wise multiplication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7135C74-6890-5541-985A-33DBECA06CC0}"/>
              </a:ext>
            </a:extLst>
          </p:cNvPr>
          <p:cNvGrpSpPr/>
          <p:nvPr/>
        </p:nvGrpSpPr>
        <p:grpSpPr>
          <a:xfrm>
            <a:off x="465588" y="4214466"/>
            <a:ext cx="8049762" cy="1640963"/>
            <a:chOff x="465588" y="4482821"/>
            <a:chExt cx="8049762" cy="164096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3B01A6DB-D4D0-8D40-A1A0-ED6DAD4CE1B8}"/>
                    </a:ext>
                  </a:extLst>
                </p:cNvPr>
                <p:cNvSpPr txBox="1"/>
                <p:nvPr/>
              </p:nvSpPr>
              <p:spPr>
                <a:xfrm>
                  <a:off x="3288956" y="5045540"/>
                  <a:ext cx="2566087" cy="10782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en-US" sz="320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</m:e>
                            </m:d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65D4DA83-0C9A-443F-B460-3786274311F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88956" y="5045540"/>
                  <a:ext cx="2566087" cy="1078244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CAFDC73-E253-FD4B-B74F-99DE963D0608}"/>
                </a:ext>
              </a:extLst>
            </p:cNvPr>
            <p:cNvSpPr txBox="1"/>
            <p:nvPr/>
          </p:nvSpPr>
          <p:spPr>
            <a:xfrm>
              <a:off x="465588" y="4482821"/>
              <a:ext cx="80497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Element-wise division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5FD0297-C86E-FA4B-9ED4-A7920789F8C0}"/>
              </a:ext>
            </a:extLst>
          </p:cNvPr>
          <p:cNvGrpSpPr/>
          <p:nvPr/>
        </p:nvGrpSpPr>
        <p:grpSpPr>
          <a:xfrm>
            <a:off x="463205" y="1422334"/>
            <a:ext cx="8049762" cy="1133140"/>
            <a:chOff x="463205" y="1690689"/>
            <a:chExt cx="8049762" cy="11331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010A3F72-AB69-4A4F-9B56-40BE7F0ED1DF}"/>
                    </a:ext>
                  </a:extLst>
                </p:cNvPr>
                <p:cNvSpPr txBox="1"/>
                <p:nvPr/>
              </p:nvSpPr>
              <p:spPr>
                <a:xfrm>
                  <a:off x="3361602" y="2205326"/>
                  <a:ext cx="2292038" cy="61850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en-US" sz="320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b="1" i="1" smtClean="0"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p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p>
                                </m:sSup>
                              </m:e>
                            </m:d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Sup>
                          <m:sSub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p>
                        </m:sSubSup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A160D65C-9E6B-4E97-B871-ACEEDEB9DED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61602" y="2205326"/>
                  <a:ext cx="2292038" cy="61850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358406F-7DDC-F746-878B-25BAED4E0116}"/>
                </a:ext>
              </a:extLst>
            </p:cNvPr>
            <p:cNvSpPr txBox="1"/>
            <p:nvPr/>
          </p:nvSpPr>
          <p:spPr>
            <a:xfrm>
              <a:off x="463205" y="1690689"/>
              <a:ext cx="80497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Element-wise power – beware notation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42613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25F527-7AAF-B547-A14C-7B7319BD59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5C1AD7B-B908-D247-877A-5407E98BE63C}"/>
              </a:ext>
            </a:extLst>
          </p:cNvPr>
          <p:cNvSpPr txBox="1">
            <a:spLocks/>
          </p:cNvSpPr>
          <p:nvPr/>
        </p:nvSpPr>
        <p:spPr>
          <a:xfrm>
            <a:off x="628650" y="182880"/>
            <a:ext cx="7886700" cy="8229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Sums Across Axes</a:t>
            </a: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BF7A109-E299-D247-86B9-F85E4693389D}"/>
              </a:ext>
            </a:extLst>
          </p:cNvPr>
          <p:cNvGrpSpPr/>
          <p:nvPr/>
        </p:nvGrpSpPr>
        <p:grpSpPr>
          <a:xfrm>
            <a:off x="486561" y="1428060"/>
            <a:ext cx="5265248" cy="1304653"/>
            <a:chOff x="486561" y="1428060"/>
            <a:chExt cx="5265248" cy="130465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CCECB151-B002-0A48-95B5-9452580D3931}"/>
                    </a:ext>
                  </a:extLst>
                </p:cNvPr>
                <p:cNvSpPr txBox="1"/>
                <p:nvPr/>
              </p:nvSpPr>
              <p:spPr>
                <a:xfrm>
                  <a:off x="3262794" y="1428060"/>
                  <a:ext cx="2489015" cy="130465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320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FA6EDCF6-35F0-4463-9698-75A518307E0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62794" y="1428060"/>
                  <a:ext cx="2489015" cy="1304653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2F0313A-D5B5-2D47-91DC-1C26862F6FBF}"/>
                </a:ext>
              </a:extLst>
            </p:cNvPr>
            <p:cNvSpPr txBox="1"/>
            <p:nvPr/>
          </p:nvSpPr>
          <p:spPr>
            <a:xfrm>
              <a:off x="486561" y="1603332"/>
              <a:ext cx="263414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Suppose have Nx2 matrix </a:t>
              </a:r>
              <a:r>
                <a:rPr lang="en-US" sz="2800" b="1" dirty="0"/>
                <a:t>A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304EC33-646D-D14A-9D66-78E5507A1E1A}"/>
              </a:ext>
            </a:extLst>
          </p:cNvPr>
          <p:cNvGrpSpPr/>
          <p:nvPr/>
        </p:nvGrpSpPr>
        <p:grpSpPr>
          <a:xfrm>
            <a:off x="486561" y="2769532"/>
            <a:ext cx="6295850" cy="1355756"/>
            <a:chOff x="486561" y="2769532"/>
            <a:chExt cx="6295850" cy="135575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D89A4961-1C9A-F64C-B603-B4F4F80FA712}"/>
                    </a:ext>
                  </a:extLst>
                </p:cNvPr>
                <p:cNvSpPr txBox="1"/>
                <p:nvPr/>
              </p:nvSpPr>
              <p:spPr>
                <a:xfrm>
                  <a:off x="3262794" y="2769532"/>
                  <a:ext cx="3519617" cy="135575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 1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320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m:rPr>
                                      <m:brk m:alnAt="7"/>
                                    </m:r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23B5D558-D388-47E9-AE53-289BFC8285E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62794" y="2769532"/>
                  <a:ext cx="3519617" cy="135575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A2742FC-B5CD-7A4E-B94A-5DF7AC82A10C}"/>
                </a:ext>
              </a:extLst>
            </p:cNvPr>
            <p:cNvSpPr txBox="1"/>
            <p:nvPr/>
          </p:nvSpPr>
          <p:spPr>
            <a:xfrm>
              <a:off x="486561" y="3165589"/>
              <a:ext cx="26341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ND col. </a:t>
              </a:r>
              <a:r>
                <a:rPr lang="en-US" sz="2800" dirty="0" err="1"/>
                <a:t>vec</a:t>
              </a:r>
              <a:r>
                <a:rPr lang="en-US" sz="2800" dirty="0"/>
                <a:t>.</a:t>
              </a:r>
              <a:endParaRPr lang="en-US" sz="2800" b="1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5F88A868-2916-004E-8110-AB5596DB1FB6}"/>
              </a:ext>
            </a:extLst>
          </p:cNvPr>
          <p:cNvGrpSpPr/>
          <p:nvPr/>
        </p:nvGrpSpPr>
        <p:grpSpPr>
          <a:xfrm>
            <a:off x="486561" y="4148076"/>
            <a:ext cx="7812483" cy="1344342"/>
            <a:chOff x="486561" y="4148076"/>
            <a:chExt cx="7812483" cy="134434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DB7187D5-BD98-2B4D-8E49-929384EFC0A3}"/>
                    </a:ext>
                  </a:extLst>
                </p:cNvPr>
                <p:cNvSpPr txBox="1"/>
                <p:nvPr/>
              </p:nvSpPr>
              <p:spPr>
                <a:xfrm>
                  <a:off x="3262794" y="4148076"/>
                  <a:ext cx="5036250" cy="134434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 0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320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nary>
                                    <m:naryPr>
                                      <m:chr m:val="∑"/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nary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  </m:t>
                                  </m:r>
                                </m:e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  , </m:t>
                                  </m:r>
                                  <m:nary>
                                    <m:naryPr>
                                      <m:chr m:val="∑"/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nary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EAECEC23-C515-4E83-8603-60472242140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62794" y="4148076"/>
                  <a:ext cx="5036250" cy="134434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105A205-3B62-704B-A1BC-9B3E09C62A85}"/>
                </a:ext>
              </a:extLst>
            </p:cNvPr>
            <p:cNvSpPr txBox="1"/>
            <p:nvPr/>
          </p:nvSpPr>
          <p:spPr>
            <a:xfrm>
              <a:off x="486561" y="4557416"/>
              <a:ext cx="26341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2D row </a:t>
              </a:r>
              <a:r>
                <a:rPr lang="en-US" sz="2800" dirty="0" err="1"/>
                <a:t>vec</a:t>
              </a:r>
              <a:endParaRPr lang="en-US" sz="2800" b="1" dirty="0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659AC2CE-EAE2-BD4C-B34E-840403D1DC9E}"/>
              </a:ext>
            </a:extLst>
          </p:cNvPr>
          <p:cNvSpPr txBox="1"/>
          <p:nvPr/>
        </p:nvSpPr>
        <p:spPr>
          <a:xfrm>
            <a:off x="486560" y="5949243"/>
            <a:ext cx="78124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Note – libraries distinguish between N-D column vector and Nx1 matrix.</a:t>
            </a:r>
          </a:p>
        </p:txBody>
      </p:sp>
    </p:spTree>
    <p:extLst>
      <p:ext uri="{BB962C8B-B14F-4D97-AF65-F5344CB8AC3E}">
        <p14:creationId xmlns:p14="http://schemas.microsoft.com/office/powerpoint/2010/main" val="2101736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7CA16-7EF3-2F4F-9581-5461D4CFE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Operations they don’t teach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006DE27-0F75-1F45-84F8-38D1425AA2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23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3C0287D-9963-FA46-8AB7-8E49C98B9E0B}"/>
                  </a:ext>
                </a:extLst>
              </p:cNvPr>
              <p:cNvSpPr/>
              <p:nvPr/>
            </p:nvSpPr>
            <p:spPr>
              <a:xfrm>
                <a:off x="5088321" y="4485113"/>
                <a:ext cx="3608231" cy="11413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e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e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3C0287D-9963-FA46-8AB7-8E49C98B9E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8321" y="4485113"/>
                <a:ext cx="3608231" cy="1141338"/>
              </a:xfrm>
              <a:prstGeom prst="rect">
                <a:avLst/>
              </a:prstGeom>
              <a:blipFill>
                <a:blip r:embed="rId2"/>
                <a:stretch>
                  <a:fillRect b="-8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BB7F4B9A-FD6E-3747-B72A-EABF9E247BBC}"/>
              </a:ext>
            </a:extLst>
          </p:cNvPr>
          <p:cNvGrpSpPr/>
          <p:nvPr/>
        </p:nvGrpSpPr>
        <p:grpSpPr>
          <a:xfrm>
            <a:off x="788811" y="1605623"/>
            <a:ext cx="7932620" cy="1884221"/>
            <a:chOff x="788811" y="1605623"/>
            <a:chExt cx="7932620" cy="188422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8FE15DA6-DAB9-DA44-9050-7BBC0C631D00}"/>
                    </a:ext>
                  </a:extLst>
                </p:cNvPr>
                <p:cNvSpPr txBox="1"/>
                <p:nvPr/>
              </p:nvSpPr>
              <p:spPr>
                <a:xfrm>
                  <a:off x="788811" y="2263226"/>
                  <a:ext cx="4299510" cy="118045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sz="40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400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e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e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</m:mr>
                            </m:m>
                          </m:e>
                        </m:d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e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e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mr>
                            </m:m>
                          </m:e>
                        </m:d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US" sz="4000" dirty="0"/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C8B71416-0A1D-410E-BCA0-C9DF3047B5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8811" y="2263226"/>
                  <a:ext cx="4299510" cy="118045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43C3DBA7-F45F-A34B-AEEA-D943000C677F}"/>
                    </a:ext>
                  </a:extLst>
                </p:cNvPr>
                <p:cNvSpPr/>
                <p:nvPr/>
              </p:nvSpPr>
              <p:spPr>
                <a:xfrm>
                  <a:off x="5088321" y="2217060"/>
                  <a:ext cx="3633110" cy="127278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4000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e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e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US" sz="4000" dirty="0"/>
                </a:p>
              </p:txBody>
            </p:sp>
          </mc:Choice>
          <mc:Fallback xmlns="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0E2149F8-58CA-4A04-896B-BDC9754AB9C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88321" y="2217060"/>
                  <a:ext cx="3633110" cy="1272784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4EEEE66-16B3-D84C-A003-6CA978CEA845}"/>
                </a:ext>
              </a:extLst>
            </p:cNvPr>
            <p:cNvSpPr txBox="1"/>
            <p:nvPr/>
          </p:nvSpPr>
          <p:spPr>
            <a:xfrm>
              <a:off x="848224" y="1605623"/>
              <a:ext cx="7447552" cy="58477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3200" dirty="0"/>
                <a:t>You Probably Saw Matrix Addition 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9ADFB4D-B12B-6047-87A2-11667E32C170}"/>
              </a:ext>
            </a:extLst>
          </p:cNvPr>
          <p:cNvGrpSpPr/>
          <p:nvPr/>
        </p:nvGrpSpPr>
        <p:grpSpPr>
          <a:xfrm>
            <a:off x="788811" y="3821903"/>
            <a:ext cx="7726539" cy="1753349"/>
            <a:chOff x="788811" y="3821903"/>
            <a:chExt cx="7726539" cy="175334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FE5EB926-8A4E-2F43-B0CD-038825614D54}"/>
                    </a:ext>
                  </a:extLst>
                </p:cNvPr>
                <p:cNvSpPr txBox="1"/>
                <p:nvPr/>
              </p:nvSpPr>
              <p:spPr>
                <a:xfrm>
                  <a:off x="788811" y="4536313"/>
                  <a:ext cx="3043910" cy="103893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sz="40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400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e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e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</m:mr>
                            </m:m>
                          </m:e>
                        </m:d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US" sz="4000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E675B288-91E6-49ED-8F84-996C64262DA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8811" y="4536313"/>
                  <a:ext cx="3043910" cy="1038939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833E689-8F2B-B94F-85F7-99EA7BC460B4}"/>
                </a:ext>
              </a:extLst>
            </p:cNvPr>
            <p:cNvSpPr txBox="1"/>
            <p:nvPr/>
          </p:nvSpPr>
          <p:spPr>
            <a:xfrm>
              <a:off x="1067798" y="3821903"/>
              <a:ext cx="7447552" cy="58477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3200" b="1" dirty="0"/>
                <a:t>What is this? FYI: e is a scalar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71341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7E216-33E5-3D4C-9031-138F66D8D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Broadcasting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C15F4C-21D3-8B43-B16F-F2620EF301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24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C101037-D790-6441-9FCB-0C79AEBB725F}"/>
                  </a:ext>
                </a:extLst>
              </p:cNvPr>
              <p:cNvSpPr txBox="1"/>
              <p:nvPr/>
            </p:nvSpPr>
            <p:spPr>
              <a:xfrm>
                <a:off x="1325740" y="2680782"/>
                <a:ext cx="2014654" cy="831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C101037-D790-6441-9FCB-0C79AEBB72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5740" y="2680782"/>
                <a:ext cx="2014654" cy="831190"/>
              </a:xfrm>
              <a:prstGeom prst="rect">
                <a:avLst/>
              </a:prstGeom>
              <a:blipFill>
                <a:blip r:embed="rId2"/>
                <a:stretch>
                  <a:fillRect r="-625" b="-164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A36B5C9-8082-0442-A5F4-C087F7E73BE7}"/>
                  </a:ext>
                </a:extLst>
              </p:cNvPr>
              <p:cNvSpPr/>
              <p:nvPr/>
            </p:nvSpPr>
            <p:spPr>
              <a:xfrm>
                <a:off x="3419595" y="3734234"/>
                <a:ext cx="3542315" cy="923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A36B5C9-8082-0442-A5F4-C087F7E73B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595" y="3734234"/>
                <a:ext cx="3542315" cy="923523"/>
              </a:xfrm>
              <a:prstGeom prst="rect">
                <a:avLst/>
              </a:prstGeom>
              <a:blipFill>
                <a:blip r:embed="rId3"/>
                <a:stretch>
                  <a:fillRect b="-9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54F00C84-D822-C149-8328-45D39600AB12}"/>
                  </a:ext>
                </a:extLst>
              </p:cNvPr>
              <p:cNvSpPr/>
              <p:nvPr/>
            </p:nvSpPr>
            <p:spPr>
              <a:xfrm>
                <a:off x="3419595" y="2634615"/>
                <a:ext cx="3404394" cy="923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54F00C84-D822-C149-8328-45D39600AB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595" y="2634615"/>
                <a:ext cx="3404394" cy="923523"/>
              </a:xfrm>
              <a:prstGeom prst="rect">
                <a:avLst/>
              </a:prstGeom>
              <a:blipFill>
                <a:blip r:embed="rId4"/>
                <a:stretch>
                  <a:fillRect b="-10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86C6A35E-BAB8-5F4C-BCBD-3E2118248C4B}"/>
              </a:ext>
            </a:extLst>
          </p:cNvPr>
          <p:cNvSpPr txBox="1"/>
          <p:nvPr/>
        </p:nvSpPr>
        <p:spPr>
          <a:xfrm>
            <a:off x="475847" y="1605624"/>
            <a:ext cx="8192307" cy="102899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2800" dirty="0"/>
              <a:t>If you want to be pedantic and proper, you expand e by multiplying a matrix of 1s (denoted </a:t>
            </a:r>
            <a:r>
              <a:rPr lang="en-US" sz="2800" b="1" dirty="0"/>
              <a:t>1</a:t>
            </a:r>
            <a:r>
              <a:rPr lang="en-US" sz="2800" dirty="0"/>
              <a:t>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57184B-9681-8943-AB85-ADFADABA99B7}"/>
              </a:ext>
            </a:extLst>
          </p:cNvPr>
          <p:cNvSpPr txBox="1"/>
          <p:nvPr/>
        </p:nvSpPr>
        <p:spPr>
          <a:xfrm>
            <a:off x="475847" y="4908614"/>
            <a:ext cx="8192307" cy="102899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2800" dirty="0"/>
              <a:t>Many smart matrix libraries do this automatically. This is the source of many bugs.</a:t>
            </a:r>
          </a:p>
        </p:txBody>
      </p:sp>
    </p:spTree>
    <p:extLst>
      <p:ext uri="{BB962C8B-B14F-4D97-AF65-F5344CB8AC3E}">
        <p14:creationId xmlns:p14="http://schemas.microsoft.com/office/powerpoint/2010/main" val="32059327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E67B8-C12C-0E4E-93DA-E1A391A27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Broadcasting Example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FFC0B23-3E0D-A149-9949-C7CF17EF7C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25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5D691F0-DAEA-A646-8524-D88A578F40D0}"/>
                  </a:ext>
                </a:extLst>
              </p:cNvPr>
              <p:cNvSpPr txBox="1"/>
              <p:nvPr/>
            </p:nvSpPr>
            <p:spPr>
              <a:xfrm>
                <a:off x="175645" y="2918733"/>
                <a:ext cx="2507418" cy="13046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5D691F0-DAEA-A646-8524-D88A578F40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645" y="2918733"/>
                <a:ext cx="2507418" cy="1304653"/>
              </a:xfrm>
              <a:prstGeom prst="rect">
                <a:avLst/>
              </a:prstGeom>
              <a:blipFill>
                <a:blip r:embed="rId2"/>
                <a:stretch>
                  <a:fillRect l="-2525" t="-962" b="-8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DB66F3F-84C2-0647-9F68-E3FBD0AF8EED}"/>
                  </a:ext>
                </a:extLst>
              </p:cNvPr>
              <p:cNvSpPr txBox="1"/>
              <p:nvPr/>
            </p:nvSpPr>
            <p:spPr>
              <a:xfrm>
                <a:off x="2873135" y="3232559"/>
                <a:ext cx="1433919" cy="7394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DB66F3F-84C2-0647-9F68-E3FBD0AF8E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3135" y="3232559"/>
                <a:ext cx="1433919" cy="739433"/>
              </a:xfrm>
              <a:prstGeom prst="rect">
                <a:avLst/>
              </a:prstGeom>
              <a:blipFill>
                <a:blip r:embed="rId3"/>
                <a:stretch>
                  <a:fillRect l="-2632" b="-16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C2BA75CE-9A53-B44F-ACC5-A67766812F26}"/>
              </a:ext>
            </a:extLst>
          </p:cNvPr>
          <p:cNvSpPr txBox="1"/>
          <p:nvPr/>
        </p:nvSpPr>
        <p:spPr>
          <a:xfrm>
            <a:off x="475847" y="1605624"/>
            <a:ext cx="8192307" cy="102899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800" dirty="0"/>
              <a:t>Given: a nx2 matrix </a:t>
            </a:r>
            <a:r>
              <a:rPr lang="en-US" sz="2800" b="1" dirty="0"/>
              <a:t>P</a:t>
            </a:r>
            <a:r>
              <a:rPr lang="en-US" sz="2800" dirty="0"/>
              <a:t> and a 2D column vector </a:t>
            </a:r>
            <a:r>
              <a:rPr lang="en-US" sz="2800" b="1" dirty="0"/>
              <a:t>v</a:t>
            </a:r>
            <a:r>
              <a:rPr lang="en-US" sz="2800" dirty="0"/>
              <a:t>, Want: nx2 difference matrix </a:t>
            </a:r>
            <a:r>
              <a:rPr lang="en-US" sz="2800" b="1" dirty="0"/>
              <a:t>D</a:t>
            </a:r>
            <a:r>
              <a:rPr lang="en-US" sz="2800" dirty="0"/>
              <a:t>  </a:t>
            </a:r>
            <a:endParaRPr 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70C476F-36A0-D746-AAD9-8830C83D894D}"/>
                  </a:ext>
                </a:extLst>
              </p:cNvPr>
              <p:cNvSpPr txBox="1"/>
              <p:nvPr/>
            </p:nvSpPr>
            <p:spPr>
              <a:xfrm>
                <a:off x="4597103" y="2949948"/>
                <a:ext cx="4117730" cy="13962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𝑫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70C476F-36A0-D746-AAD9-8830C83D89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7103" y="2949948"/>
                <a:ext cx="4117730" cy="1396216"/>
              </a:xfrm>
              <a:prstGeom prst="rect">
                <a:avLst/>
              </a:prstGeom>
              <a:blipFill>
                <a:blip r:embed="rId4"/>
                <a:stretch>
                  <a:fillRect b="-90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4601FC2-8405-6346-8B28-E02F7F385F3F}"/>
                  </a:ext>
                </a:extLst>
              </p:cNvPr>
              <p:cNvSpPr txBox="1"/>
              <p:nvPr/>
            </p:nvSpPr>
            <p:spPr>
              <a:xfrm>
                <a:off x="489787" y="5252376"/>
                <a:ext cx="176195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4601FC2-8405-6346-8B28-E02F7F385F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787" y="5252376"/>
                <a:ext cx="1761957" cy="492443"/>
              </a:xfrm>
              <a:prstGeom prst="rect">
                <a:avLst/>
              </a:prstGeom>
              <a:blipFill>
                <a:blip r:embed="rId5"/>
                <a:stretch>
                  <a:fillRect l="-4317" t="-2564" r="-1439" b="-5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064ED46-E5F0-5547-B9FC-A261503F29A4}"/>
                  </a:ext>
                </a:extLst>
              </p:cNvPr>
              <p:cNvSpPr/>
              <p:nvPr/>
            </p:nvSpPr>
            <p:spPr>
              <a:xfrm>
                <a:off x="2321857" y="4800104"/>
                <a:ext cx="2273122" cy="13969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064ED46-E5F0-5547-B9FC-A261503F29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1857" y="4800104"/>
                <a:ext cx="2273122" cy="1396985"/>
              </a:xfrm>
              <a:prstGeom prst="rect">
                <a:avLst/>
              </a:prstGeom>
              <a:blipFill>
                <a:blip r:embed="rId6"/>
                <a:stretch>
                  <a:fillRect b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CF9EC0C-D1D5-C34B-A739-2D838212EBC7}"/>
                  </a:ext>
                </a:extLst>
              </p:cNvPr>
              <p:cNvSpPr/>
              <p:nvPr/>
            </p:nvSpPr>
            <p:spPr>
              <a:xfrm>
                <a:off x="4487739" y="4800104"/>
                <a:ext cx="146572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CF9EC0C-D1D5-C34B-A739-2D838212EB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7739" y="4800104"/>
                <a:ext cx="1465722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FE3CFD56-FAC3-EA40-BF24-E1FABE71D565}"/>
              </a:ext>
            </a:extLst>
          </p:cNvPr>
          <p:cNvGrpSpPr/>
          <p:nvPr/>
        </p:nvGrpSpPr>
        <p:grpSpPr>
          <a:xfrm>
            <a:off x="4487739" y="4800104"/>
            <a:ext cx="4397166" cy="1396985"/>
            <a:chOff x="4487739" y="4800104"/>
            <a:chExt cx="4397166" cy="139698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BB5D06E2-E1AB-A54E-A6C4-4AE12FE25CE8}"/>
                    </a:ext>
                  </a:extLst>
                </p:cNvPr>
                <p:cNvSpPr/>
                <p:nvPr/>
              </p:nvSpPr>
              <p:spPr>
                <a:xfrm>
                  <a:off x="4487739" y="5612314"/>
                  <a:ext cx="1465722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sz="320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320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32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e>
                                  <m:r>
                                    <a:rPr lang="en-US" sz="32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US" sz="320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CFECA4BE-7689-4410-BE09-7CE3EAF9B12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87739" y="5612314"/>
                  <a:ext cx="1465722" cy="58477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3A6C8FDC-590B-F649-913E-B79A9D7AA8CA}"/>
                    </a:ext>
                  </a:extLst>
                </p:cNvPr>
                <p:cNvSpPr/>
                <p:nvPr/>
              </p:nvSpPr>
              <p:spPr>
                <a:xfrm>
                  <a:off x="5007240" y="5206209"/>
                  <a:ext cx="426720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⋮</m:t>
                        </m:r>
                      </m:oMath>
                    </m:oMathPara>
                  </a14:m>
                  <a:endParaRPr lang="en-US" sz="320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B07CD141-E56E-4756-B925-14B57B1C04B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07240" y="5206209"/>
                  <a:ext cx="426720" cy="58477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1671891-15BA-9F46-97B3-801F19443C8A}"/>
                </a:ext>
              </a:extLst>
            </p:cNvPr>
            <p:cNvSpPr txBox="1"/>
            <p:nvPr/>
          </p:nvSpPr>
          <p:spPr>
            <a:xfrm>
              <a:off x="6174297" y="4800104"/>
              <a:ext cx="271060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accent1"/>
                  </a:solidFill>
                </a:rPr>
                <a:t>Blue stuff is assumed / broadcast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7980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6714E-B539-C843-A319-6F04749BF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Broadcasting Rules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35452EC-3BB4-774E-8C14-DD56821FE5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F28949-A718-694A-86D2-589E121D8A4E}"/>
              </a:ext>
            </a:extLst>
          </p:cNvPr>
          <p:cNvSpPr txBox="1"/>
          <p:nvPr/>
        </p:nvSpPr>
        <p:spPr>
          <a:xfrm>
            <a:off x="1597916" y="978975"/>
            <a:ext cx="594816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Suppose we have </a:t>
            </a:r>
            <a:r>
              <a:rPr lang="en-US" sz="2800" dirty="0" err="1"/>
              <a:t>numpy</a:t>
            </a:r>
            <a:r>
              <a:rPr lang="en-US" sz="2800" dirty="0"/>
              <a:t> arrays x and y.</a:t>
            </a:r>
          </a:p>
          <a:p>
            <a:r>
              <a:rPr lang="en-US" sz="2800" dirty="0"/>
              <a:t>How will they broadcast?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E3F035-D987-9C41-AAC6-E2A792A981CF}"/>
              </a:ext>
            </a:extLst>
          </p:cNvPr>
          <p:cNvSpPr txBox="1"/>
          <p:nvPr/>
        </p:nvSpPr>
        <p:spPr>
          <a:xfrm>
            <a:off x="176096" y="1950211"/>
            <a:ext cx="896790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/>
              <a:t>Write down the </a:t>
            </a:r>
            <a:r>
              <a:rPr lang="en-US" sz="2800" b="1" dirty="0"/>
              <a:t>shape</a:t>
            </a:r>
            <a:r>
              <a:rPr lang="en-US" sz="2800" dirty="0"/>
              <a:t> of each array as a tuple of integers:</a:t>
            </a:r>
          </a:p>
          <a:p>
            <a:r>
              <a:rPr lang="en-US" sz="2800" dirty="0"/>
              <a:t>For example: x: (10,)    y: (20, 10)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BDA47C-618B-E246-B68B-1CBCEAE6D8C7}"/>
              </a:ext>
            </a:extLst>
          </p:cNvPr>
          <p:cNvSpPr txBox="1"/>
          <p:nvPr/>
        </p:nvSpPr>
        <p:spPr>
          <a:xfrm>
            <a:off x="176096" y="2877453"/>
            <a:ext cx="86299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2. If they have different numbers of dimensions, </a:t>
            </a:r>
            <a:r>
              <a:rPr lang="en-US" sz="2800" b="1" dirty="0"/>
              <a:t>prepend </a:t>
            </a:r>
            <a:r>
              <a:rPr lang="en-US" sz="2800" dirty="0"/>
              <a:t>with ones until they have the same number of dimensions</a:t>
            </a:r>
          </a:p>
          <a:p>
            <a:r>
              <a:rPr lang="en-US" sz="2800" dirty="0"/>
              <a:t>For example: x: (10,)   y: (20, 10)    </a:t>
            </a:r>
            <a:r>
              <a:rPr lang="en-US" sz="2800" dirty="0">
                <a:sym typeface="Wingdings" pitchFamily="2" charset="2"/>
              </a:rPr>
              <a:t> x: (1, 10)   y: (20, 10)</a:t>
            </a:r>
            <a:endParaRPr lang="en-US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626884-D017-A44B-BD52-E908E9956D38}"/>
              </a:ext>
            </a:extLst>
          </p:cNvPr>
          <p:cNvSpPr txBox="1"/>
          <p:nvPr/>
        </p:nvSpPr>
        <p:spPr>
          <a:xfrm>
            <a:off x="176096" y="4245471"/>
            <a:ext cx="862997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3. Compare each dimension. There are 3 cases:</a:t>
            </a:r>
          </a:p>
          <a:p>
            <a:r>
              <a:rPr lang="en-US" sz="2800" dirty="0"/>
              <a:t>     (a) Dimension match. Everything is good</a:t>
            </a:r>
          </a:p>
          <a:p>
            <a:r>
              <a:rPr lang="en-US" sz="2800" dirty="0"/>
              <a:t>     (b) Dimensions don’t match, but one is =1. </a:t>
            </a:r>
          </a:p>
          <a:p>
            <a:r>
              <a:rPr lang="en-US" sz="2800" dirty="0"/>
              <a:t>         ”Duplicate” the smaller array along that axis to match</a:t>
            </a:r>
          </a:p>
          <a:p>
            <a:r>
              <a:rPr lang="en-US" sz="2800" dirty="0"/>
              <a:t>     (c) Dimensions don’t match, neither are =1. Error!</a:t>
            </a:r>
          </a:p>
        </p:txBody>
      </p:sp>
    </p:spTree>
    <p:extLst>
      <p:ext uri="{BB962C8B-B14F-4D97-AF65-F5344CB8AC3E}">
        <p14:creationId xmlns:p14="http://schemas.microsoft.com/office/powerpoint/2010/main" val="3217798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B07F7-7BD3-C542-832C-7C7140E76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Broadcasting Examples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609E78E-304A-C945-8EE6-E96F9DAD05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23B9D4-D271-1F44-9AC9-AFF3DB228912}"/>
              </a:ext>
            </a:extLst>
          </p:cNvPr>
          <p:cNvSpPr txBox="1"/>
          <p:nvPr/>
        </p:nvSpPr>
        <p:spPr>
          <a:xfrm>
            <a:off x="628650" y="1414472"/>
            <a:ext cx="368722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ndale Mono" panose="020B0509000000000004" pitchFamily="49" charset="0"/>
              </a:rPr>
              <a:t>x = </a:t>
            </a:r>
            <a:r>
              <a:rPr lang="en-US" sz="2400" dirty="0" err="1">
                <a:latin typeface="Andale Mono" panose="020B0509000000000004" pitchFamily="49" charset="0"/>
              </a:rPr>
              <a:t>np.ones</a:t>
            </a:r>
            <a:r>
              <a:rPr lang="en-US" sz="2400" dirty="0">
                <a:latin typeface="Andale Mono" panose="020B0509000000000004" pitchFamily="49" charset="0"/>
              </a:rPr>
              <a:t>(10, 20)</a:t>
            </a:r>
          </a:p>
          <a:p>
            <a:r>
              <a:rPr lang="en-US" sz="2400" dirty="0">
                <a:latin typeface="Andale Mono" panose="020B0509000000000004" pitchFamily="49" charset="0"/>
              </a:rPr>
              <a:t>y = </a:t>
            </a:r>
            <a:r>
              <a:rPr lang="en-US" sz="2400" dirty="0" err="1">
                <a:latin typeface="Andale Mono" panose="020B0509000000000004" pitchFamily="49" charset="0"/>
              </a:rPr>
              <a:t>np.ones</a:t>
            </a:r>
            <a:r>
              <a:rPr lang="en-US" sz="2400" dirty="0">
                <a:latin typeface="Andale Mono" panose="020B0509000000000004" pitchFamily="49" charset="0"/>
              </a:rPr>
              <a:t>(20)</a:t>
            </a:r>
          </a:p>
          <a:p>
            <a:r>
              <a:rPr lang="en-US" sz="2400" dirty="0">
                <a:latin typeface="Andale Mono" panose="020B0509000000000004" pitchFamily="49" charset="0"/>
              </a:rPr>
              <a:t>z = x + y</a:t>
            </a:r>
          </a:p>
          <a:p>
            <a:r>
              <a:rPr lang="en-US" sz="2400" dirty="0">
                <a:latin typeface="Andale Mono" panose="020B0509000000000004" pitchFamily="49" charset="0"/>
              </a:rPr>
              <a:t>print(</a:t>
            </a:r>
            <a:r>
              <a:rPr lang="en-US" sz="2400" dirty="0" err="1">
                <a:latin typeface="Andale Mono" panose="020B0509000000000004" pitchFamily="49" charset="0"/>
              </a:rPr>
              <a:t>z.shape</a:t>
            </a:r>
            <a:r>
              <a:rPr lang="en-US" sz="2400" dirty="0">
                <a:latin typeface="Andale Mono" panose="020B0509000000000004" pitchFamily="49" charset="0"/>
              </a:rPr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E83400-A3E8-ED49-8078-68482598185C}"/>
              </a:ext>
            </a:extLst>
          </p:cNvPr>
          <p:cNvSpPr txBox="1"/>
          <p:nvPr/>
        </p:nvSpPr>
        <p:spPr>
          <a:xfrm>
            <a:off x="628650" y="3876260"/>
            <a:ext cx="368722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ndale Mono" panose="020B0509000000000004" pitchFamily="49" charset="0"/>
              </a:rPr>
              <a:t>x = </a:t>
            </a:r>
            <a:r>
              <a:rPr lang="en-US" sz="2400" dirty="0" err="1">
                <a:latin typeface="Andale Mono" panose="020B0509000000000004" pitchFamily="49" charset="0"/>
              </a:rPr>
              <a:t>np.ones</a:t>
            </a:r>
            <a:r>
              <a:rPr lang="en-US" sz="2400" dirty="0">
                <a:latin typeface="Andale Mono" panose="020B0509000000000004" pitchFamily="49" charset="0"/>
              </a:rPr>
              <a:t>(10, 20)</a:t>
            </a:r>
          </a:p>
          <a:p>
            <a:r>
              <a:rPr lang="en-US" sz="2400" dirty="0">
                <a:latin typeface="Andale Mono" panose="020B0509000000000004" pitchFamily="49" charset="0"/>
              </a:rPr>
              <a:t>y = </a:t>
            </a:r>
            <a:r>
              <a:rPr lang="en-US" sz="2400" dirty="0" err="1">
                <a:latin typeface="Andale Mono" panose="020B0509000000000004" pitchFamily="49" charset="0"/>
              </a:rPr>
              <a:t>np.ones</a:t>
            </a:r>
            <a:r>
              <a:rPr lang="en-US" sz="2400" dirty="0">
                <a:latin typeface="Andale Mono" panose="020B0509000000000004" pitchFamily="49" charset="0"/>
              </a:rPr>
              <a:t>(10, 1)</a:t>
            </a:r>
          </a:p>
          <a:p>
            <a:r>
              <a:rPr lang="en-US" sz="2400" dirty="0">
                <a:latin typeface="Andale Mono" panose="020B0509000000000004" pitchFamily="49" charset="0"/>
              </a:rPr>
              <a:t>z = x + y</a:t>
            </a:r>
          </a:p>
          <a:p>
            <a:r>
              <a:rPr lang="en-US" sz="2400" dirty="0">
                <a:latin typeface="Andale Mono" panose="020B0509000000000004" pitchFamily="49" charset="0"/>
              </a:rPr>
              <a:t>print(</a:t>
            </a:r>
            <a:r>
              <a:rPr lang="en-US" sz="2400" dirty="0" err="1">
                <a:latin typeface="Andale Mono" panose="020B0509000000000004" pitchFamily="49" charset="0"/>
              </a:rPr>
              <a:t>z.shape</a:t>
            </a:r>
            <a:r>
              <a:rPr lang="en-US" sz="2400" dirty="0">
                <a:latin typeface="Andale Mono" panose="020B0509000000000004" pitchFamily="49" charset="0"/>
              </a:rPr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2E1EBD-E33A-7145-8F7B-1FCE3CCB4CE5}"/>
              </a:ext>
            </a:extLst>
          </p:cNvPr>
          <p:cNvSpPr txBox="1"/>
          <p:nvPr/>
        </p:nvSpPr>
        <p:spPr>
          <a:xfrm>
            <a:off x="5094633" y="1414472"/>
            <a:ext cx="368722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ndale Mono" panose="020B0509000000000004" pitchFamily="49" charset="0"/>
              </a:rPr>
              <a:t>x = </a:t>
            </a:r>
            <a:r>
              <a:rPr lang="en-US" sz="2400" dirty="0" err="1">
                <a:latin typeface="Andale Mono" panose="020B0509000000000004" pitchFamily="49" charset="0"/>
              </a:rPr>
              <a:t>np.ones</a:t>
            </a:r>
            <a:r>
              <a:rPr lang="en-US" sz="2400" dirty="0">
                <a:latin typeface="Andale Mono" panose="020B0509000000000004" pitchFamily="49" charset="0"/>
              </a:rPr>
              <a:t>(10, 20)</a:t>
            </a:r>
          </a:p>
          <a:p>
            <a:r>
              <a:rPr lang="en-US" sz="2400" dirty="0">
                <a:latin typeface="Andale Mono" panose="020B0509000000000004" pitchFamily="49" charset="0"/>
              </a:rPr>
              <a:t>y = </a:t>
            </a:r>
            <a:r>
              <a:rPr lang="en-US" sz="2400" dirty="0" err="1">
                <a:latin typeface="Andale Mono" panose="020B0509000000000004" pitchFamily="49" charset="0"/>
              </a:rPr>
              <a:t>np.ones</a:t>
            </a:r>
            <a:r>
              <a:rPr lang="en-US" sz="2400" dirty="0">
                <a:latin typeface="Andale Mono" panose="020B0509000000000004" pitchFamily="49" charset="0"/>
              </a:rPr>
              <a:t>(10)</a:t>
            </a:r>
          </a:p>
          <a:p>
            <a:r>
              <a:rPr lang="en-US" sz="2400" dirty="0">
                <a:latin typeface="Andale Mono" panose="020B0509000000000004" pitchFamily="49" charset="0"/>
              </a:rPr>
              <a:t>z = x + y</a:t>
            </a:r>
          </a:p>
          <a:p>
            <a:r>
              <a:rPr lang="en-US" sz="2400" dirty="0">
                <a:latin typeface="Andale Mono" panose="020B0509000000000004" pitchFamily="49" charset="0"/>
              </a:rPr>
              <a:t>print(</a:t>
            </a:r>
            <a:r>
              <a:rPr lang="en-US" sz="2400" dirty="0" err="1">
                <a:latin typeface="Andale Mono" panose="020B0509000000000004" pitchFamily="49" charset="0"/>
              </a:rPr>
              <a:t>z.shape</a:t>
            </a:r>
            <a:r>
              <a:rPr lang="en-US" sz="2400" dirty="0">
                <a:latin typeface="Andale Mono" panose="020B0509000000000004" pitchFamily="49" charset="0"/>
              </a:rPr>
              <a:t>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CF5EDC-1783-E644-8484-EF82D6536216}"/>
              </a:ext>
            </a:extLst>
          </p:cNvPr>
          <p:cNvSpPr txBox="1"/>
          <p:nvPr/>
        </p:nvSpPr>
        <p:spPr>
          <a:xfrm>
            <a:off x="5094633" y="3876260"/>
            <a:ext cx="350288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ndale Mono" panose="020B0509000000000004" pitchFamily="49" charset="0"/>
              </a:rPr>
              <a:t>x = </a:t>
            </a:r>
            <a:r>
              <a:rPr lang="en-US" sz="2400" dirty="0" err="1">
                <a:latin typeface="Andale Mono" panose="020B0509000000000004" pitchFamily="49" charset="0"/>
              </a:rPr>
              <a:t>np.ones</a:t>
            </a:r>
            <a:r>
              <a:rPr lang="en-US" sz="2400" dirty="0">
                <a:latin typeface="Andale Mono" panose="020B0509000000000004" pitchFamily="49" charset="0"/>
              </a:rPr>
              <a:t>(1, 20)</a:t>
            </a:r>
          </a:p>
          <a:p>
            <a:r>
              <a:rPr lang="en-US" sz="2400" dirty="0">
                <a:latin typeface="Andale Mono" panose="020B0509000000000004" pitchFamily="49" charset="0"/>
              </a:rPr>
              <a:t>y = </a:t>
            </a:r>
            <a:r>
              <a:rPr lang="en-US" sz="2400" dirty="0" err="1">
                <a:latin typeface="Andale Mono" panose="020B0509000000000004" pitchFamily="49" charset="0"/>
              </a:rPr>
              <a:t>np.ones</a:t>
            </a:r>
            <a:r>
              <a:rPr lang="en-US" sz="2400" dirty="0">
                <a:latin typeface="Andale Mono" panose="020B0509000000000004" pitchFamily="49" charset="0"/>
              </a:rPr>
              <a:t>(10, 1)</a:t>
            </a:r>
          </a:p>
          <a:p>
            <a:r>
              <a:rPr lang="en-US" sz="2400" dirty="0">
                <a:latin typeface="Andale Mono" panose="020B0509000000000004" pitchFamily="49" charset="0"/>
              </a:rPr>
              <a:t>z = x + y</a:t>
            </a:r>
          </a:p>
          <a:p>
            <a:r>
              <a:rPr lang="en-US" sz="2400" dirty="0">
                <a:latin typeface="Andale Mono" panose="020B0509000000000004" pitchFamily="49" charset="0"/>
              </a:rPr>
              <a:t>print(</a:t>
            </a:r>
            <a:r>
              <a:rPr lang="en-US" sz="2400" dirty="0" err="1">
                <a:latin typeface="Andale Mono" panose="020B0509000000000004" pitchFamily="49" charset="0"/>
              </a:rPr>
              <a:t>z.shape</a:t>
            </a:r>
            <a:r>
              <a:rPr lang="en-US" sz="2400" dirty="0">
                <a:latin typeface="Andale Mono" panose="020B0509000000000004" pitchFamily="49" charset="0"/>
              </a:rPr>
              <a:t>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692059B-EA3F-084B-B827-3C8E1611A573}"/>
              </a:ext>
            </a:extLst>
          </p:cNvPr>
          <p:cNvSpPr/>
          <p:nvPr/>
        </p:nvSpPr>
        <p:spPr>
          <a:xfrm>
            <a:off x="628650" y="2968530"/>
            <a:ext cx="14750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Andale Mono" panose="020B0509000000000004" pitchFamily="49" charset="0"/>
              </a:rPr>
              <a:t>(10,20)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800C248-4E70-C940-AA47-B90F58FF1F19}"/>
              </a:ext>
            </a:extLst>
          </p:cNvPr>
          <p:cNvSpPr/>
          <p:nvPr/>
        </p:nvSpPr>
        <p:spPr>
          <a:xfrm>
            <a:off x="5073785" y="2968530"/>
            <a:ext cx="11063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Andale Mono" panose="020B0509000000000004" pitchFamily="49" charset="0"/>
              </a:rPr>
              <a:t>ERROR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B6B558C-45B5-6C43-B31A-A0CE24C8E9F4}"/>
              </a:ext>
            </a:extLst>
          </p:cNvPr>
          <p:cNvSpPr/>
          <p:nvPr/>
        </p:nvSpPr>
        <p:spPr>
          <a:xfrm>
            <a:off x="628650" y="5430320"/>
            <a:ext cx="14750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Andale Mono" panose="020B0509000000000004" pitchFamily="49" charset="0"/>
              </a:rPr>
              <a:t>(10,20)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4BE66F0-CF6D-3F44-986B-C02159415B06}"/>
              </a:ext>
            </a:extLst>
          </p:cNvPr>
          <p:cNvSpPr/>
          <p:nvPr/>
        </p:nvSpPr>
        <p:spPr>
          <a:xfrm>
            <a:off x="5073785" y="5430319"/>
            <a:ext cx="14750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Andale Mono" panose="020B0509000000000004" pitchFamily="49" charset="0"/>
              </a:rPr>
              <a:t>(10,20)</a:t>
            </a:r>
          </a:p>
        </p:txBody>
      </p:sp>
    </p:spTree>
    <p:extLst>
      <p:ext uri="{BB962C8B-B14F-4D97-AF65-F5344CB8AC3E}">
        <p14:creationId xmlns:p14="http://schemas.microsoft.com/office/powerpoint/2010/main" val="4283678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F8402-4F3C-214C-B1C7-DD03C108D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Tensors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6CBE5A8-4877-EB47-B02E-183543CDD2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BFE26F-55EA-0147-83FF-2C3F5C4DF9FE}"/>
              </a:ext>
            </a:extLst>
          </p:cNvPr>
          <p:cNvSpPr txBox="1"/>
          <p:nvPr/>
        </p:nvSpPr>
        <p:spPr>
          <a:xfrm>
            <a:off x="643836" y="1377552"/>
            <a:ext cx="7871514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Scalar</a:t>
            </a:r>
            <a:r>
              <a:rPr lang="en-US" sz="3600" dirty="0"/>
              <a:t>: Just one number</a:t>
            </a:r>
          </a:p>
          <a:p>
            <a:endParaRPr lang="en-US" sz="3600" dirty="0"/>
          </a:p>
          <a:p>
            <a:r>
              <a:rPr lang="en-US" sz="3600" b="1" dirty="0"/>
              <a:t>Vector</a:t>
            </a:r>
            <a:r>
              <a:rPr lang="en-US" sz="3600" dirty="0"/>
              <a:t>: 1D list of numbers</a:t>
            </a:r>
          </a:p>
          <a:p>
            <a:endParaRPr lang="en-US" sz="3600" dirty="0"/>
          </a:p>
          <a:p>
            <a:r>
              <a:rPr lang="en-US" sz="3600" b="1" dirty="0"/>
              <a:t>Matrix</a:t>
            </a:r>
            <a:r>
              <a:rPr lang="en-US" sz="3600" dirty="0"/>
              <a:t>: 2D grid of numbers</a:t>
            </a:r>
          </a:p>
          <a:p>
            <a:endParaRPr lang="en-US" sz="3600" dirty="0"/>
          </a:p>
          <a:p>
            <a:r>
              <a:rPr lang="en-US" sz="3600" b="1" dirty="0"/>
              <a:t>Tensor</a:t>
            </a:r>
            <a:r>
              <a:rPr lang="en-US" sz="3600" dirty="0"/>
              <a:t>: N-dimensional grid of numbers</a:t>
            </a:r>
            <a:br>
              <a:rPr lang="en-US" sz="3600" dirty="0"/>
            </a:br>
            <a:r>
              <a:rPr lang="en-US" sz="3600" dirty="0"/>
              <a:t>(Lots of other meanings in math, physics)</a:t>
            </a:r>
          </a:p>
        </p:txBody>
      </p:sp>
    </p:spTree>
    <p:extLst>
      <p:ext uri="{BB962C8B-B14F-4D97-AF65-F5344CB8AC3E}">
        <p14:creationId xmlns:p14="http://schemas.microsoft.com/office/powerpoint/2010/main" val="6477582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F4168-5150-0B4D-A3BE-BE397BBCF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Broadcasting with Tensors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6F089D-D2CF-A745-92F7-096515876C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6CA3C5-ED21-8044-8652-513B7503F6D3}"/>
              </a:ext>
            </a:extLst>
          </p:cNvPr>
          <p:cNvSpPr txBox="1"/>
          <p:nvPr/>
        </p:nvSpPr>
        <p:spPr>
          <a:xfrm>
            <a:off x="2116840" y="2764862"/>
            <a:ext cx="4910319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ndale Mono" panose="020B0509000000000004" pitchFamily="49" charset="0"/>
              </a:rPr>
              <a:t>x = </a:t>
            </a:r>
            <a:r>
              <a:rPr lang="en-US" sz="2800" dirty="0" err="1">
                <a:latin typeface="Andale Mono" panose="020B0509000000000004" pitchFamily="49" charset="0"/>
              </a:rPr>
              <a:t>np.ones</a:t>
            </a:r>
            <a:r>
              <a:rPr lang="en-US" sz="2800" dirty="0">
                <a:latin typeface="Andale Mono" panose="020B0509000000000004" pitchFamily="49" charset="0"/>
              </a:rPr>
              <a:t>(30)</a:t>
            </a:r>
          </a:p>
          <a:p>
            <a:r>
              <a:rPr lang="en-US" sz="2800" dirty="0">
                <a:latin typeface="Andale Mono" panose="020B0509000000000004" pitchFamily="49" charset="0"/>
              </a:rPr>
              <a:t>y = </a:t>
            </a:r>
            <a:r>
              <a:rPr lang="en-US" sz="2800" dirty="0" err="1">
                <a:latin typeface="Andale Mono" panose="020B0509000000000004" pitchFamily="49" charset="0"/>
              </a:rPr>
              <a:t>np.ones</a:t>
            </a:r>
            <a:r>
              <a:rPr lang="en-US" sz="2800" dirty="0">
                <a:latin typeface="Andale Mono" panose="020B0509000000000004" pitchFamily="49" charset="0"/>
              </a:rPr>
              <a:t>(20, 1)</a:t>
            </a:r>
          </a:p>
          <a:p>
            <a:r>
              <a:rPr lang="en-US" sz="2800" dirty="0">
                <a:latin typeface="Andale Mono" panose="020B0509000000000004" pitchFamily="49" charset="0"/>
              </a:rPr>
              <a:t>z = </a:t>
            </a:r>
            <a:r>
              <a:rPr lang="en-US" sz="2800" dirty="0" err="1">
                <a:latin typeface="Andale Mono" panose="020B0509000000000004" pitchFamily="49" charset="0"/>
              </a:rPr>
              <a:t>np.ones</a:t>
            </a:r>
            <a:r>
              <a:rPr lang="en-US" sz="2800" dirty="0">
                <a:latin typeface="Andale Mono" panose="020B0509000000000004" pitchFamily="49" charset="0"/>
              </a:rPr>
              <a:t>(10, 1, 1) </a:t>
            </a:r>
          </a:p>
          <a:p>
            <a:r>
              <a:rPr lang="en-US" sz="2800" dirty="0">
                <a:latin typeface="Andale Mono" panose="020B0509000000000004" pitchFamily="49" charset="0"/>
              </a:rPr>
              <a:t>w = x + y + z</a:t>
            </a:r>
          </a:p>
          <a:p>
            <a:r>
              <a:rPr lang="en-US" sz="2800" dirty="0">
                <a:latin typeface="Andale Mono" panose="020B0509000000000004" pitchFamily="49" charset="0"/>
              </a:rPr>
              <a:t>print(</a:t>
            </a:r>
            <a:r>
              <a:rPr lang="en-US" sz="2800" dirty="0" err="1">
                <a:latin typeface="Andale Mono" panose="020B0509000000000004" pitchFamily="49" charset="0"/>
              </a:rPr>
              <a:t>w.shape</a:t>
            </a:r>
            <a:r>
              <a:rPr lang="en-US" sz="2800" dirty="0">
                <a:latin typeface="Andale Mono" panose="020B0509000000000004" pitchFamily="49" charset="0"/>
              </a:rPr>
              <a:t>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C379B14-03F1-9C46-8DA5-FBC595D1A40F}"/>
              </a:ext>
            </a:extLst>
          </p:cNvPr>
          <p:cNvSpPr/>
          <p:nvPr/>
        </p:nvSpPr>
        <p:spPr>
          <a:xfrm>
            <a:off x="2116840" y="5094171"/>
            <a:ext cx="27622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Andale Mono" panose="020B0509000000000004" pitchFamily="49" charset="0"/>
              </a:rPr>
              <a:t>(10, 20, 30)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CC176A-23E9-5140-8B29-57FFBF48F239}"/>
              </a:ext>
            </a:extLst>
          </p:cNvPr>
          <p:cNvSpPr txBox="1"/>
          <p:nvPr/>
        </p:nvSpPr>
        <p:spPr>
          <a:xfrm>
            <a:off x="1440240" y="1313877"/>
            <a:ext cx="62635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same broadcasting rules apply to tensors with any number of dimensions!</a:t>
            </a:r>
          </a:p>
        </p:txBody>
      </p:sp>
    </p:spTree>
    <p:extLst>
      <p:ext uri="{BB962C8B-B14F-4D97-AF65-F5344CB8AC3E}">
        <p14:creationId xmlns:p14="http://schemas.microsoft.com/office/powerpoint/2010/main" val="575105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7EEDE-29BD-C64F-9019-619BE3F23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Time: Floating Point Math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DCBBAA6-DB4A-1D47-9A28-639C5B8364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3</a:t>
            </a:fld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33EE9D1-5AC3-BC44-AE8A-9B9CF8AA93A5}"/>
              </a:ext>
            </a:extLst>
          </p:cNvPr>
          <p:cNvGrpSpPr/>
          <p:nvPr/>
        </p:nvGrpSpPr>
        <p:grpSpPr>
          <a:xfrm>
            <a:off x="442761" y="1939142"/>
            <a:ext cx="8258479" cy="1411307"/>
            <a:chOff x="442761" y="1591442"/>
            <a:chExt cx="8258479" cy="1411307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3EE7739-BF3A-6543-84FC-4BD964C863AE}"/>
                </a:ext>
              </a:extLst>
            </p:cNvPr>
            <p:cNvGrpSpPr/>
            <p:nvPr/>
          </p:nvGrpSpPr>
          <p:grpSpPr>
            <a:xfrm>
              <a:off x="442761" y="2545549"/>
              <a:ext cx="8258479" cy="457200"/>
              <a:chOff x="628650" y="2545549"/>
              <a:chExt cx="8258479" cy="457200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E6C07CE-6E3F-1849-8B6F-6989003CB833}"/>
                  </a:ext>
                </a:extLst>
              </p:cNvPr>
              <p:cNvSpPr/>
              <p:nvPr/>
            </p:nvSpPr>
            <p:spPr>
              <a:xfrm>
                <a:off x="628650" y="2545549"/>
                <a:ext cx="258077" cy="457200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S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F52C830-DC24-724C-A8DA-877F6D2604F9}"/>
                  </a:ext>
                </a:extLst>
              </p:cNvPr>
              <p:cNvSpPr/>
              <p:nvPr/>
            </p:nvSpPr>
            <p:spPr>
              <a:xfrm>
                <a:off x="886727" y="2545549"/>
                <a:ext cx="2064617" cy="457200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Exponent</a:t>
                </a: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EE46470-FACB-0041-A764-457F87868496}"/>
                  </a:ext>
                </a:extLst>
              </p:cNvPr>
              <p:cNvSpPr/>
              <p:nvPr/>
            </p:nvSpPr>
            <p:spPr>
              <a:xfrm>
                <a:off x="2951346" y="2545549"/>
                <a:ext cx="5935783" cy="457200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tx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Fraction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1F2AAD3-1D94-1F41-897C-11FE39FD320E}"/>
                </a:ext>
              </a:extLst>
            </p:cNvPr>
            <p:cNvSpPr txBox="1"/>
            <p:nvPr/>
          </p:nvSpPr>
          <p:spPr>
            <a:xfrm>
              <a:off x="700838" y="1591442"/>
              <a:ext cx="206462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8 bits</a:t>
              </a:r>
            </a:p>
            <a:p>
              <a:pPr algn="ctr"/>
              <a:r>
                <a:rPr lang="en-US" sz="2800" dirty="0"/>
                <a:t>2</a:t>
              </a:r>
              <a:r>
                <a:rPr lang="en-US" sz="2800" baseline="30000" dirty="0"/>
                <a:t>127</a:t>
              </a:r>
              <a:r>
                <a:rPr lang="en-US" sz="2800" dirty="0"/>
                <a:t> ≈ 10</a:t>
              </a:r>
              <a:r>
                <a:rPr lang="en-US" sz="2800" baseline="30000" dirty="0"/>
                <a:t>38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D2C994A-A747-EE4C-8C1D-E944004AF524}"/>
                </a:ext>
              </a:extLst>
            </p:cNvPr>
            <p:cNvSpPr txBox="1"/>
            <p:nvPr/>
          </p:nvSpPr>
          <p:spPr>
            <a:xfrm>
              <a:off x="2765457" y="1591442"/>
              <a:ext cx="593578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23 bits</a:t>
              </a:r>
            </a:p>
            <a:p>
              <a:pPr algn="ctr"/>
              <a:r>
                <a:rPr lang="en-US" sz="2800" dirty="0"/>
                <a:t>≈ 7 decimal digits</a:t>
              </a:r>
              <a:endParaRPr lang="en-US" sz="2800" baseline="30000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DAFD4D2-4A49-ED4E-93F4-388A6E116AB8}"/>
              </a:ext>
            </a:extLst>
          </p:cNvPr>
          <p:cNvGrpSpPr/>
          <p:nvPr/>
        </p:nvGrpSpPr>
        <p:grpSpPr>
          <a:xfrm>
            <a:off x="442761" y="5266558"/>
            <a:ext cx="8258477" cy="457200"/>
            <a:chOff x="442761" y="4694964"/>
            <a:chExt cx="5865956" cy="4572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D3A1F18-3DBD-1C46-9D4E-0F96ED079987}"/>
                </a:ext>
              </a:extLst>
            </p:cNvPr>
            <p:cNvSpPr/>
            <p:nvPr/>
          </p:nvSpPr>
          <p:spPr>
            <a:xfrm>
              <a:off x="442761" y="4694964"/>
              <a:ext cx="91440" cy="457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S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04EF2D6-F50E-514F-A192-D6DFEC1C675F}"/>
                </a:ext>
              </a:extLst>
            </p:cNvPr>
            <p:cNvSpPr/>
            <p:nvPr/>
          </p:nvSpPr>
          <p:spPr>
            <a:xfrm>
              <a:off x="541099" y="4694964"/>
              <a:ext cx="1005840" cy="457200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Exponent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4A909CD-E7CD-F84D-A832-E459C0B35841}"/>
                </a:ext>
              </a:extLst>
            </p:cNvPr>
            <p:cNvSpPr/>
            <p:nvPr/>
          </p:nvSpPr>
          <p:spPr>
            <a:xfrm>
              <a:off x="1553837" y="4694964"/>
              <a:ext cx="4754880" cy="4572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Fraction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FBE2F00E-8E21-AA41-B997-07430CB77E71}"/>
              </a:ext>
            </a:extLst>
          </p:cNvPr>
          <p:cNvSpPr txBox="1"/>
          <p:nvPr/>
        </p:nvSpPr>
        <p:spPr>
          <a:xfrm>
            <a:off x="197124" y="4312451"/>
            <a:ext cx="21842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11 bits</a:t>
            </a:r>
          </a:p>
          <a:p>
            <a:pPr algn="ctr"/>
            <a:r>
              <a:rPr lang="en-US" sz="2800" dirty="0"/>
              <a:t>2</a:t>
            </a:r>
            <a:r>
              <a:rPr lang="en-US" sz="2800" baseline="30000" dirty="0"/>
              <a:t>1023</a:t>
            </a:r>
            <a:r>
              <a:rPr lang="en-US" sz="2800" dirty="0"/>
              <a:t> ≈ 10</a:t>
            </a:r>
            <a:r>
              <a:rPr lang="en-US" sz="2800" baseline="30000" dirty="0"/>
              <a:t>308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68630D9-675C-F148-BE1C-4C10A4657883}"/>
              </a:ext>
            </a:extLst>
          </p:cNvPr>
          <p:cNvSpPr txBox="1"/>
          <p:nvPr/>
        </p:nvSpPr>
        <p:spPr>
          <a:xfrm>
            <a:off x="2007007" y="4312451"/>
            <a:ext cx="66942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52 bits</a:t>
            </a:r>
          </a:p>
          <a:p>
            <a:pPr algn="ctr"/>
            <a:r>
              <a:rPr lang="en-US" sz="2800" dirty="0"/>
              <a:t>≈ 15 decimal digits</a:t>
            </a:r>
            <a:endParaRPr lang="en-US" sz="2800" baseline="30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F4E1FF8-D33A-A74E-9260-22A55CF0F82E}"/>
              </a:ext>
            </a:extLst>
          </p:cNvPr>
          <p:cNvSpPr txBox="1"/>
          <p:nvPr/>
        </p:nvSpPr>
        <p:spPr>
          <a:xfrm>
            <a:off x="442761" y="1429079"/>
            <a:ext cx="82584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IEEE 754 Single Precision / Single / float32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7278236-9A7F-7641-BE9C-5510DADCC422}"/>
              </a:ext>
            </a:extLst>
          </p:cNvPr>
          <p:cNvSpPr txBox="1"/>
          <p:nvPr/>
        </p:nvSpPr>
        <p:spPr>
          <a:xfrm>
            <a:off x="442760" y="3767384"/>
            <a:ext cx="82584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IEEE 754 Double Precision / Double / float64</a:t>
            </a:r>
          </a:p>
        </p:txBody>
      </p:sp>
    </p:spTree>
    <p:extLst>
      <p:ext uri="{BB962C8B-B14F-4D97-AF65-F5344CB8AC3E}">
        <p14:creationId xmlns:p14="http://schemas.microsoft.com/office/powerpoint/2010/main" val="25142677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B30CB-784A-C347-B2E0-6051FD2FF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Vectorization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CC4AE7-FCEC-FF42-8268-D9DAF9EEA7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0C82A1-982B-6E47-8AB6-420E0F7F919E}"/>
              </a:ext>
            </a:extLst>
          </p:cNvPr>
          <p:cNvSpPr txBox="1"/>
          <p:nvPr/>
        </p:nvSpPr>
        <p:spPr>
          <a:xfrm>
            <a:off x="1679713" y="2397948"/>
            <a:ext cx="608274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Writing code without explicit loops: use broadcasting, matrix multiply, and other (optimized) </a:t>
            </a:r>
            <a:r>
              <a:rPr lang="en-US" sz="3200" dirty="0" err="1"/>
              <a:t>numpy</a:t>
            </a:r>
            <a:r>
              <a:rPr lang="en-US" sz="3200" dirty="0"/>
              <a:t> primitives instead</a:t>
            </a:r>
          </a:p>
        </p:txBody>
      </p:sp>
    </p:spTree>
    <p:extLst>
      <p:ext uri="{BB962C8B-B14F-4D97-AF65-F5344CB8AC3E}">
        <p14:creationId xmlns:p14="http://schemas.microsoft.com/office/powerpoint/2010/main" val="14155720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0D744-7BA3-CE4D-99A0-EB1E5A295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Vectorization Example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B5C5E6-121D-A941-91C3-EC551E8A23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31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696186CC-781C-454B-8551-6FE931EA74D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8650" y="1825625"/>
                <a:ext cx="7886700" cy="4351338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Suppose I represent each image as a 128-dimensional vector</a:t>
                </a:r>
              </a:p>
              <a:p>
                <a:r>
                  <a:rPr lang="en-US" dirty="0"/>
                  <a:t>I want to compute all the pairwise distances between {</a:t>
                </a:r>
                <a:r>
                  <a:rPr lang="en-US" b="1" dirty="0"/>
                  <a:t>x</a:t>
                </a:r>
                <a:r>
                  <a:rPr lang="en-US" baseline="-25000" dirty="0"/>
                  <a:t>1</a:t>
                </a:r>
                <a:r>
                  <a:rPr lang="en-US" dirty="0"/>
                  <a:t>, …, </a:t>
                </a:r>
                <a:r>
                  <a:rPr lang="en-US" b="1" dirty="0" err="1"/>
                  <a:t>x</a:t>
                </a:r>
                <a:r>
                  <a:rPr lang="en-US" baseline="-25000" dirty="0" err="1"/>
                  <a:t>N</a:t>
                </a:r>
                <a:r>
                  <a:rPr lang="en-US" dirty="0"/>
                  <a:t>} and {</a:t>
                </a:r>
                <a:r>
                  <a:rPr lang="en-US" b="1" dirty="0"/>
                  <a:t>y</a:t>
                </a:r>
                <a:r>
                  <a:rPr lang="en-US" baseline="-25000" dirty="0"/>
                  <a:t>1</a:t>
                </a:r>
                <a:r>
                  <a:rPr lang="en-US" dirty="0"/>
                  <a:t>, …, </a:t>
                </a:r>
                <a:r>
                  <a:rPr lang="en-US" b="1" dirty="0" err="1"/>
                  <a:t>y</a:t>
                </a:r>
                <a:r>
                  <a:rPr lang="en-US" baseline="-25000" dirty="0" err="1"/>
                  <a:t>M</a:t>
                </a:r>
                <a:r>
                  <a:rPr lang="en-US" dirty="0"/>
                  <a:t>} so I can find, for every </a:t>
                </a:r>
                <a:r>
                  <a:rPr lang="en-US" b="1" dirty="0"/>
                  <a:t>x</a:t>
                </a:r>
                <a:r>
                  <a:rPr lang="en-US" baseline="-25000" dirty="0"/>
                  <a:t>i</a:t>
                </a:r>
                <a:r>
                  <a:rPr lang="en-US" dirty="0"/>
                  <a:t> the nearest </a:t>
                </a:r>
                <a:r>
                  <a:rPr lang="en-US" b="1" dirty="0" err="1"/>
                  <a:t>y</a:t>
                </a:r>
                <a:r>
                  <a:rPr lang="en-US" baseline="-25000" dirty="0" err="1"/>
                  <a:t>j</a:t>
                </a:r>
                <a:endParaRPr lang="en-US" dirty="0"/>
              </a:p>
              <a:p>
                <a:r>
                  <a:rPr lang="en-US" dirty="0"/>
                  <a:t>Identity: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</m:d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</m:d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−2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b="1" dirty="0"/>
                  <a:t> </a:t>
                </a:r>
              </a:p>
              <a:p>
                <a:r>
                  <a:rPr lang="en-US" dirty="0"/>
                  <a:t>Or: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d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</m:d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−2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</m:d>
                      </m:e>
                      <m:sup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1/2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696186CC-781C-454B-8551-6FE931EA74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825625"/>
                <a:ext cx="7886700" cy="4351338"/>
              </a:xfrm>
              <a:prstGeom prst="rect">
                <a:avLst/>
              </a:prstGeom>
              <a:blipFill>
                <a:blip r:embed="rId2"/>
                <a:stretch>
                  <a:fillRect l="-1447" t="-2632" r="-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1948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26152-734E-0843-8775-13A209470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Vectorization Example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2383C0-468C-BA44-B47D-17230C6B8F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32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CA77690-D344-2D4A-A34F-55FE4C230126}"/>
                  </a:ext>
                </a:extLst>
              </p:cNvPr>
              <p:cNvSpPr txBox="1"/>
              <p:nvPr/>
            </p:nvSpPr>
            <p:spPr>
              <a:xfrm>
                <a:off x="107034" y="1470440"/>
                <a:ext cx="2781724" cy="11444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CA77690-D344-2D4A-A34F-55FE4C2301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34" y="1470440"/>
                <a:ext cx="2781724" cy="1144480"/>
              </a:xfrm>
              <a:prstGeom prst="rect">
                <a:avLst/>
              </a:prstGeom>
              <a:blipFill>
                <a:blip r:embed="rId2"/>
                <a:stretch>
                  <a:fillRect l="-1818" b="-6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1947337-8EEB-434A-9634-B159044B45A9}"/>
                  </a:ext>
                </a:extLst>
              </p:cNvPr>
              <p:cNvSpPr txBox="1"/>
              <p:nvPr/>
            </p:nvSpPr>
            <p:spPr>
              <a:xfrm>
                <a:off x="2972228" y="1468773"/>
                <a:ext cx="2801216" cy="11478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𝒀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i="1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i="1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1947337-8EEB-434A-9634-B159044B45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2228" y="1468773"/>
                <a:ext cx="2801216" cy="1147815"/>
              </a:xfrm>
              <a:prstGeom prst="rect">
                <a:avLst/>
              </a:prstGeom>
              <a:blipFill>
                <a:blip r:embed="rId3"/>
                <a:stretch>
                  <a:fillRect l="-2252" t="-1099" b="-98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01FC4C-60A9-8B4E-925A-D007196125B2}"/>
                  </a:ext>
                </a:extLst>
              </p:cNvPr>
              <p:cNvSpPr txBox="1"/>
              <p:nvPr/>
            </p:nvSpPr>
            <p:spPr>
              <a:xfrm>
                <a:off x="4005528" y="5094066"/>
                <a:ext cx="2491964" cy="5935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  <m:sSup>
                                <m:sSupPr>
                                  <m:ctrlPr>
                                    <a:rPr lang="en-US" sz="2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</a:rPr>
                                    <m:t>𝒀</m:t>
                                  </m:r>
                                </m:e>
                                <m:sup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</a:rPr>
                                    <m:t>𝑻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bSup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</m:sSub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01FC4C-60A9-8B4E-925A-D007196125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5528" y="5094066"/>
                <a:ext cx="2491964" cy="593560"/>
              </a:xfrm>
              <a:prstGeom prst="rect">
                <a:avLst/>
              </a:prstGeom>
              <a:blipFill>
                <a:blip r:embed="rId4"/>
                <a:stretch>
                  <a:fillRect r="-1515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8F1DDCF-AC9B-D144-AAEE-315B23FFC6D6}"/>
                  </a:ext>
                </a:extLst>
              </p:cNvPr>
              <p:cNvSpPr txBox="1"/>
              <p:nvPr/>
            </p:nvSpPr>
            <p:spPr>
              <a:xfrm>
                <a:off x="5790062" y="1357942"/>
                <a:ext cx="3154774" cy="13694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𝒀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i="1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i="1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8F1DDCF-AC9B-D144-AAEE-315B23FFC6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0062" y="1357942"/>
                <a:ext cx="3154774" cy="1369477"/>
              </a:xfrm>
              <a:prstGeom prst="rect">
                <a:avLst/>
              </a:prstGeom>
              <a:blipFill>
                <a:blip r:embed="rId5"/>
                <a:stretch>
                  <a:fillRect l="-1613" t="-4587" b="-18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ADE5B6F6-32D9-2943-BEE1-96D71760645B}"/>
              </a:ext>
            </a:extLst>
          </p:cNvPr>
          <p:cNvGrpSpPr/>
          <p:nvPr/>
        </p:nvGrpSpPr>
        <p:grpSpPr>
          <a:xfrm>
            <a:off x="176169" y="2903588"/>
            <a:ext cx="7145780" cy="1610228"/>
            <a:chOff x="176169" y="3012917"/>
            <a:chExt cx="7145780" cy="161022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90C886CE-9A90-534A-AB46-7B96E8997148}"/>
                    </a:ext>
                  </a:extLst>
                </p:cNvPr>
                <p:cNvSpPr/>
                <p:nvPr/>
              </p:nvSpPr>
              <p:spPr>
                <a:xfrm>
                  <a:off x="4005528" y="3012917"/>
                  <a:ext cx="3316421" cy="14618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0" smtClean="0">
                            <a:latin typeface="Cambria Math" panose="02040503050406030204" pitchFamily="18" charset="0"/>
                          </a:rPr>
                          <m:t>𝚺</m:t>
                        </m:r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1" i="1"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</m:e>
                              <m:sup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b="1" i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p>
                                    <m:sSupPr>
                                      <m:ctrlPr>
                                        <a:rPr lang="en-US" sz="28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‖"/>
                                          <m:endChr m:val="‖"/>
                                          <m:ctrlPr>
                                            <a:rPr lang="en-US" sz="2800" b="1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800" b="1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800" b="1" i="1" smtClean="0">
                                                  <a:latin typeface="Cambria Math" panose="02040503050406030204" pitchFamily="18" charset="0"/>
                                                </a:rPr>
                                                <m:t>𝒙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800" b="1" i="1" smtClean="0">
                                                  <a:latin typeface="Cambria Math" panose="02040503050406030204" pitchFamily="18" charset="0"/>
                                                </a:rPr>
                                                <m:t>𝟏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m:rPr>
                                          <m:brk m:alnAt="7"/>
                                        </m:rPr>
                                        <a:rPr lang="en-US" sz="2800" b="1" i="1" smtClean="0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e>
                              </m:mr>
                              <m:mr>
                                <m:e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</m:mr>
                              <m:mr>
                                <m:e>
                                  <m:sSup>
                                    <m:sSupPr>
                                      <m:ctrlPr>
                                        <a:rPr lang="en-US" sz="28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‖"/>
                                          <m:endChr m:val="‖"/>
                                          <m:ctrlPr>
                                            <a:rPr lang="en-US" sz="2800" b="1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800" b="1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800" b="1" i="1" smtClean="0">
                                                  <a:latin typeface="Cambria Math" panose="02040503050406030204" pitchFamily="18" charset="0"/>
                                                </a:rPr>
                                                <m:t>𝒙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800" b="1" i="1" smtClean="0">
                                                  <a:latin typeface="Cambria Math" panose="02040503050406030204" pitchFamily="18" charset="0"/>
                                                </a:rPr>
                                                <m:t>𝑵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800" b="1" i="1" smtClean="0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6639CAB8-146B-472A-853B-80557C006EC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05528" y="3012917"/>
                  <a:ext cx="3316421" cy="146181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17DE40F-AB48-8C4B-828E-3A7BC064C148}"/>
                </a:ext>
              </a:extLst>
            </p:cNvPr>
            <p:cNvSpPr txBox="1"/>
            <p:nvPr/>
          </p:nvSpPr>
          <p:spPr>
            <a:xfrm>
              <a:off x="176169" y="3238150"/>
              <a:ext cx="3716323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Compute a Nx1 vector of norms</a:t>
              </a:r>
            </a:p>
            <a:p>
              <a:r>
                <a:rPr lang="en-US" sz="2800" dirty="0"/>
                <a:t>(can also do Mx1)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1D3E48EE-2DA3-C740-A5B0-504CF36E560A}"/>
              </a:ext>
            </a:extLst>
          </p:cNvPr>
          <p:cNvSpPr txBox="1"/>
          <p:nvPr/>
        </p:nvSpPr>
        <p:spPr>
          <a:xfrm>
            <a:off x="176169" y="4913792"/>
            <a:ext cx="37163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Compute a </a:t>
            </a:r>
            <a:r>
              <a:rPr lang="en-US" sz="2800" dirty="0" err="1"/>
              <a:t>NxM</a:t>
            </a:r>
            <a:r>
              <a:rPr lang="en-US" sz="2800" dirty="0"/>
              <a:t> matrix of dot products</a:t>
            </a:r>
          </a:p>
        </p:txBody>
      </p:sp>
    </p:spTree>
    <p:extLst>
      <p:ext uri="{BB962C8B-B14F-4D97-AF65-F5344CB8AC3E}">
        <p14:creationId xmlns:p14="http://schemas.microsoft.com/office/powerpoint/2010/main" val="2859695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18A11-A200-6348-917D-C37EF3495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Vectorization Example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960791-E1DA-AE4D-985D-8BA16E9D46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33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0A41713-28DA-F245-9115-CD3F07AEB404}"/>
                  </a:ext>
                </a:extLst>
              </p:cNvPr>
              <p:cNvSpPr/>
              <p:nvPr/>
            </p:nvSpPr>
            <p:spPr>
              <a:xfrm>
                <a:off x="722683" y="1354315"/>
                <a:ext cx="6229141" cy="8544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𝐃</m:t>
                      </m:r>
                      <m: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  <m:d>
                                <m:dPr>
                                  <m:ctrlPr>
                                    <a:rPr lang="en-US" sz="2800" b="1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800" b="1" i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1" i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𝑿</m:t>
                                      </m:r>
                                    </m:e>
                                    <m:sup>
                                      <m:r>
                                        <a:rPr lang="en-US" sz="2800" b="1" i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sz="2800" b="1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8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a:rPr lang="en-US" sz="28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en-US" sz="28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  <m:sSup>
                                <m:sSupPr>
                                  <m:ctrlPr>
                                    <a:rPr lang="en-US" sz="2800" b="1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800" b="1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800" b="1" i="1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800" b="1" i="1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𝒀</m:t>
                                          </m:r>
                                        </m:e>
                                        <m:sup>
                                          <m:r>
                                            <a:rPr lang="en-US" sz="2800" b="1" i="1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sup>
                                      </m:sSup>
                                      <m:r>
                                        <a:rPr lang="en-US" sz="2800" b="1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8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800" b="1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𝑻</m:t>
                                  </m:r>
                                </m:sup>
                              </m:sSup>
                              <m:r>
                                <a:rPr lang="en-US" sz="28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800" b="1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  <m:sSup>
                                <m:sSupPr>
                                  <m:ctrlPr>
                                    <a:rPr lang="en-US" sz="2800" b="1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𝒀</m:t>
                                  </m:r>
                                </m:e>
                                <m:sup>
                                  <m:r>
                                    <a:rPr lang="en-US" sz="2800" b="1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𝑻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1/2</m:t>
                          </m:r>
                        </m:sup>
                      </m:sSup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0A41713-28DA-F245-9115-CD3F07AEB4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683" y="1354315"/>
                <a:ext cx="6229141" cy="8544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72ED954-B3A1-8747-82D4-C8C12F18A326}"/>
                  </a:ext>
                </a:extLst>
              </p:cNvPr>
              <p:cNvSpPr/>
              <p:nvPr/>
            </p:nvSpPr>
            <p:spPr>
              <a:xfrm>
                <a:off x="628650" y="2312288"/>
                <a:ext cx="1549335" cy="14618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8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b="1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sz="2800" b="1" i="1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begChr m:val="‖"/>
                                        <m:endChr m:val="‖"/>
                                        <m:ctrlPr>
                                          <a:rPr lang="en-US" sz="2800" b="1" i="1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2800" b="1" i="1">
                                                <a:solidFill>
                                                  <a:schemeClr val="tx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800" b="1" i="1">
                                                <a:solidFill>
                                                  <a:schemeClr val="tx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𝒙</m:t>
                                            </m:r>
                                          </m:e>
                                          <m:sub>
                                            <m:r>
                                              <a:rPr lang="en-US" sz="2800" b="1" i="1">
                                                <a:solidFill>
                                                  <a:schemeClr val="tx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𝟏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p>
                                    <m:r>
                                      <m:rPr>
                                        <m:brk m:alnAt="7"/>
                                      </m:rPr>
                                      <a:rPr lang="en-US" sz="2800" b="1" i="1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r>
                                  <a:rPr lang="en-US" sz="2800" b="1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sz="2800" b="1" i="1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begChr m:val="‖"/>
                                        <m:endChr m:val="‖"/>
                                        <m:ctrlPr>
                                          <a:rPr lang="en-US" sz="2800" b="1" i="1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2800" b="1" i="1">
                                                <a:solidFill>
                                                  <a:schemeClr val="tx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800" b="1" i="1">
                                                <a:solidFill>
                                                  <a:schemeClr val="tx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𝒙</m:t>
                                            </m:r>
                                          </m:e>
                                          <m:sub>
                                            <m:r>
                                              <a:rPr lang="en-US" sz="2800" b="1" i="1">
                                                <a:solidFill>
                                                  <a:schemeClr val="tx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𝑵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p>
                                    <m:r>
                                      <a:rPr lang="en-US" sz="2800" b="1" i="1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72ED954-B3A1-8747-82D4-C8C12F18A3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2312288"/>
                <a:ext cx="1549335" cy="14618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07471F1-69A3-EF40-BBF4-121252B9A1AE}"/>
                  </a:ext>
                </a:extLst>
              </p:cNvPr>
              <p:cNvSpPr/>
              <p:nvPr/>
            </p:nvSpPr>
            <p:spPr>
              <a:xfrm>
                <a:off x="2177985" y="2513368"/>
                <a:ext cx="3773149" cy="5298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b="1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sz="2800" b="1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begChr m:val="‖"/>
                                        <m:endChr m:val="‖"/>
                                        <m:ctrlPr>
                                          <a:rPr lang="en-US" sz="2800" b="1" i="1" smtClean="0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2800" b="1" i="1" smtClean="0">
                                                <a:solidFill>
                                                  <a:schemeClr val="accent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800" b="1" i="1" smtClean="0">
                                                <a:solidFill>
                                                  <a:schemeClr val="accent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𝒚</m:t>
                                            </m:r>
                                          </m:e>
                                          <m:sub>
                                            <m:r>
                                              <a:rPr lang="en-US" sz="2800" b="0" i="1" smtClean="0">
                                                <a:solidFill>
                                                  <a:schemeClr val="accent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p>
                                    <m:r>
                                      <m:rPr>
                                        <m:brk m:alnAt="7"/>
                                      </m:rPr>
                                      <a:rPr lang="en-US" sz="2800" b="1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sz="2800" b="1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n-US" sz="2800" b="1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begChr m:val="‖"/>
                                        <m:endChr m:val="‖"/>
                                        <m:ctrlPr>
                                          <a:rPr lang="en-US" sz="2800" b="1" i="1" smtClean="0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2800" b="1" i="1" smtClean="0">
                                                <a:solidFill>
                                                  <a:schemeClr val="accent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800" b="1" i="1" smtClean="0">
                                                <a:solidFill>
                                                  <a:schemeClr val="accent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𝒚</m:t>
                                            </m:r>
                                          </m:e>
                                          <m:sub>
                                            <m:r>
                                              <a:rPr lang="en-US" sz="2800" b="0" i="1" smtClean="0">
                                                <a:solidFill>
                                                  <a:schemeClr val="accent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𝑀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p>
                                    <m:r>
                                      <a:rPr lang="en-US" sz="2800" b="1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07471F1-69A3-EF40-BBF4-121252B9A1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7985" y="2513368"/>
                <a:ext cx="3773149" cy="529825"/>
              </a:xfrm>
              <a:prstGeom prst="rect">
                <a:avLst/>
              </a:prstGeom>
              <a:blipFill>
                <a:blip r:embed="rId4"/>
                <a:stretch>
                  <a:fillRect b="-11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9E7780B-9FAE-1647-80D0-57C0083BA4F3}"/>
                  </a:ext>
                </a:extLst>
              </p:cNvPr>
              <p:cNvSpPr txBox="1"/>
              <p:nvPr/>
            </p:nvSpPr>
            <p:spPr>
              <a:xfrm>
                <a:off x="167780" y="5385732"/>
                <a:ext cx="7625592" cy="6738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800" b="0" i="1" smtClean="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1" i="1" smtClean="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𝑿</m:t>
                                      </m:r>
                                    </m:e>
                                    <m:sup>
                                      <m:r>
                                        <a:rPr lang="en-US" sz="2800" b="0" i="1" smtClean="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,1</m:t>
                                  </m:r>
                                </m:e>
                              </m:d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  <m:sSup>
                                <m:sSupPr>
                                  <m:ctrlPr>
                                    <a:rPr lang="en-US" sz="28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8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800" b="0" i="1" smtClean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800" b="1" i="1" smtClean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𝒀</m:t>
                                          </m:r>
                                        </m:e>
                                        <m:sup>
                                          <m:r>
                                            <a:rPr lang="en-US" sz="2800" b="0" i="1" smtClean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sz="28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8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9E7780B-9FAE-1647-80D0-57C0083BA4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780" y="5385732"/>
                <a:ext cx="7625592" cy="673839"/>
              </a:xfrm>
              <a:prstGeom prst="rect">
                <a:avLst/>
              </a:prstGeom>
              <a:blipFill>
                <a:blip r:embed="rId5"/>
                <a:stretch>
                  <a:fillRect b="-9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889F4195-9EFF-B143-8B42-980DA49A64DB}"/>
              </a:ext>
            </a:extLst>
          </p:cNvPr>
          <p:cNvGrpSpPr/>
          <p:nvPr/>
        </p:nvGrpSpPr>
        <p:grpSpPr>
          <a:xfrm>
            <a:off x="722683" y="3862727"/>
            <a:ext cx="7901200" cy="1369477"/>
            <a:chOff x="722683" y="3862727"/>
            <a:chExt cx="7901200" cy="136947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C7757DA9-79EC-8247-9A8F-9504C3328641}"/>
                    </a:ext>
                  </a:extLst>
                </p:cNvPr>
                <p:cNvSpPr txBox="1"/>
                <p:nvPr/>
              </p:nvSpPr>
              <p:spPr>
                <a:xfrm>
                  <a:off x="722683" y="3862727"/>
                  <a:ext cx="6207469" cy="13694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8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p>
                                    <m:sSupPr>
                                      <m:ctrlPr>
                                        <a:rPr lang="en-US" sz="2800" b="0" i="1" smtClean="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‖"/>
                                          <m:endChr m:val="‖"/>
                                          <m:ctrlPr>
                                            <a:rPr lang="en-US" sz="2800" i="1" smtClean="0">
                                              <a:solidFill>
                                                <a:schemeClr val="tx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800" b="1" i="1" smtClean="0">
                                                  <a:solidFill>
                                                    <a:schemeClr val="tx2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800" b="1" i="1" smtClean="0">
                                                  <a:solidFill>
                                                    <a:schemeClr val="tx2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𝒙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800" b="1" i="1" smtClean="0">
                                                  <a:solidFill>
                                                    <a:schemeClr val="tx2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𝟏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m:rPr>
                                          <m:brk m:alnAt="7"/>
                                        </m:rPr>
                                        <a:rPr lang="en-US" sz="2800" b="0" i="1" smtClean="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m:rPr>
                                      <m:brk m:alnAt="7"/>
                                    </m:rP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sz="28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‖"/>
                                          <m:endChr m:val="‖"/>
                                          <m:ctrlPr>
                                            <a:rPr lang="en-US" sz="2800" b="0" i="1" smtClean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800" b="1" i="1" smtClean="0">
                                                  <a:solidFill>
                                                    <a:schemeClr val="accent2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800" b="1" i="1" smtClean="0">
                                                  <a:solidFill>
                                                    <a:schemeClr val="accent2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𝒚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800" b="1" i="1" smtClean="0">
                                                  <a:solidFill>
                                                    <a:schemeClr val="accent2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𝟏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m:rPr>
                                          <m:brk m:alnAt="7"/>
                                        </m:rPr>
                                        <a:rPr lang="en-US" sz="28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⋯</m:t>
                                  </m:r>
                                </m:e>
                                <m:e>
                                  <m:sSup>
                                    <m:sSupPr>
                                      <m:ctrlPr>
                                        <a:rPr lang="en-US" sz="2800" b="0" i="1" smtClean="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‖"/>
                                          <m:endChr m:val="‖"/>
                                          <m:ctrlPr>
                                            <a:rPr lang="en-US" sz="2800" i="1" smtClean="0">
                                              <a:solidFill>
                                                <a:schemeClr val="tx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800" b="1" i="1" smtClean="0">
                                                  <a:solidFill>
                                                    <a:schemeClr val="tx2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800" b="1" i="1" smtClean="0">
                                                  <a:solidFill>
                                                    <a:schemeClr val="tx2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𝒙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800" b="1" i="1" smtClean="0">
                                                  <a:solidFill>
                                                    <a:schemeClr val="tx2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𝟏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800" b="0" i="1" smtClean="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sz="28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‖"/>
                                          <m:endChr m:val="‖"/>
                                          <m:ctrlPr>
                                            <a:rPr lang="en-US" sz="2800" b="0" i="1" smtClean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800" b="1" i="1" smtClean="0">
                                                  <a:solidFill>
                                                    <a:schemeClr val="accent2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800" b="1" i="1" smtClean="0">
                                                  <a:solidFill>
                                                    <a:schemeClr val="accent2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𝒚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800" b="1" i="1" smtClean="0">
                                                  <a:solidFill>
                                                    <a:schemeClr val="accent2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𝑴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8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mr>
                              <m:m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⋱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</m:mr>
                              <m:mr>
                                <m:e>
                                  <m:sSup>
                                    <m:sSupPr>
                                      <m:ctrlPr>
                                        <a:rPr lang="en-US" sz="2800" b="0" i="1" smtClean="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‖"/>
                                          <m:endChr m:val="‖"/>
                                          <m:ctrlPr>
                                            <a:rPr lang="en-US" sz="2800" i="1" smtClean="0">
                                              <a:solidFill>
                                                <a:schemeClr val="tx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800" b="1" i="1" smtClean="0">
                                                  <a:solidFill>
                                                    <a:schemeClr val="tx2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800" b="1" i="1" smtClean="0">
                                                  <a:solidFill>
                                                    <a:schemeClr val="tx2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𝒙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800" b="1" i="1" smtClean="0">
                                                  <a:solidFill>
                                                    <a:schemeClr val="tx2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𝑵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800" b="0" i="1" smtClean="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sz="28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‖"/>
                                          <m:endChr m:val="‖"/>
                                          <m:ctrlPr>
                                            <a:rPr lang="en-US" sz="2800" b="0" i="1" smtClean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800" b="1" i="1" smtClean="0">
                                                  <a:solidFill>
                                                    <a:schemeClr val="accent2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800" b="1" i="1" smtClean="0">
                                                  <a:solidFill>
                                                    <a:schemeClr val="accent2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𝒚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800" b="1" i="1" smtClean="0">
                                                  <a:solidFill>
                                                    <a:schemeClr val="accent2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𝟏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8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⋯</m:t>
                                  </m:r>
                                </m:e>
                                <m:e>
                                  <m:sSup>
                                    <m:sSupPr>
                                      <m:ctrlPr>
                                        <a:rPr lang="en-US" sz="2800" b="0" i="1" smtClean="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‖"/>
                                          <m:endChr m:val="‖"/>
                                          <m:ctrlPr>
                                            <a:rPr lang="en-US" sz="2800" i="1" smtClean="0">
                                              <a:solidFill>
                                                <a:schemeClr val="tx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800" b="1" i="1" smtClean="0">
                                                  <a:solidFill>
                                                    <a:schemeClr val="tx2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800" b="1" i="1" smtClean="0">
                                                  <a:solidFill>
                                                    <a:schemeClr val="tx2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𝒙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800" b="1" i="1" smtClean="0">
                                                  <a:solidFill>
                                                    <a:schemeClr val="tx2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𝑵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800" b="0" i="1" smtClean="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sz="28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‖"/>
                                          <m:endChr m:val="‖"/>
                                          <m:ctrlPr>
                                            <a:rPr lang="en-US" sz="2800" b="0" i="1" smtClean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800" b="1" i="1" smtClean="0">
                                                  <a:solidFill>
                                                    <a:schemeClr val="accent2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800" b="1" i="1" smtClean="0">
                                                  <a:solidFill>
                                                    <a:schemeClr val="accent2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𝒚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800" b="1" i="1" smtClean="0">
                                                  <a:solidFill>
                                                    <a:schemeClr val="accent2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𝑴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8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8FE53956-4B96-4C13-81DF-478F70B29B3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2683" y="3862727"/>
                  <a:ext cx="6207469" cy="136947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463C7F2-B41A-134A-8715-44B83CE57B55}"/>
                </a:ext>
              </a:extLst>
            </p:cNvPr>
            <p:cNvSpPr txBox="1"/>
            <p:nvPr/>
          </p:nvSpPr>
          <p:spPr>
            <a:xfrm>
              <a:off x="7222921" y="4255077"/>
              <a:ext cx="140096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/>
                <a:t>Why?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59469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CC37F-B626-8B43-A67F-7F904E508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Vectorization Example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6B56D5-5EA5-8E43-BF39-9FB275864F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34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85DC0F2-9984-F54C-B115-09803DB626DE}"/>
                  </a:ext>
                </a:extLst>
              </p:cNvPr>
              <p:cNvSpPr txBox="1"/>
              <p:nvPr/>
            </p:nvSpPr>
            <p:spPr>
              <a:xfrm>
                <a:off x="823351" y="2262045"/>
                <a:ext cx="4540537" cy="5875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0" smtClean="0">
                              <a:latin typeface="Cambria Math" panose="02040503050406030204" pitchFamily="18" charset="0"/>
                            </a:rPr>
                            <m:t>𝐃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1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1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𝒋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i="1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en-US" sz="280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sz="2800" b="1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800" b="1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US" sz="2800" b="1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85DC0F2-9984-F54C-B115-09803DB626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351" y="2262045"/>
                <a:ext cx="4540537" cy="587597"/>
              </a:xfrm>
              <a:prstGeom prst="rect">
                <a:avLst/>
              </a:prstGeom>
              <a:blipFill>
                <a:blip r:embed="rId2"/>
                <a:stretch>
                  <a:fillRect l="-1117" r="-1397" b="-21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64F784C1-54BB-934F-8F08-34B5DD6BC735}"/>
              </a:ext>
            </a:extLst>
          </p:cNvPr>
          <p:cNvSpPr txBox="1"/>
          <p:nvPr/>
        </p:nvSpPr>
        <p:spPr>
          <a:xfrm>
            <a:off x="280739" y="3590488"/>
            <a:ext cx="886326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/>
              <a:t>Numpy</a:t>
            </a:r>
            <a:r>
              <a:rPr lang="en-US" sz="2600" dirty="0"/>
              <a:t> code:</a:t>
            </a:r>
          </a:p>
          <a:p>
            <a:r>
              <a:rPr lang="en-US" sz="2600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XNorm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60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2600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np.sum</a:t>
            </a:r>
            <a:r>
              <a:rPr lang="en-US" sz="260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(X**2,axis=1,keepdims=True) </a:t>
            </a:r>
          </a:p>
          <a:p>
            <a:r>
              <a:rPr lang="en-US" sz="2600" dirty="0" err="1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YNorm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600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2600" dirty="0" err="1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np.sum</a:t>
            </a:r>
            <a:r>
              <a:rPr lang="en-US" sz="2600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(Y**2,axis=1,keepdims=True)</a:t>
            </a:r>
          </a:p>
          <a:p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D = (</a:t>
            </a:r>
            <a:r>
              <a:rPr lang="en-US" sz="260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XNorm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en-US" sz="2600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YNorm.T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2*np.dot(X,Y.T)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)**0.5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435D786-5FBF-414E-9DFF-6AF5E935D100}"/>
                  </a:ext>
                </a:extLst>
              </p:cNvPr>
              <p:cNvSpPr/>
              <p:nvPr/>
            </p:nvSpPr>
            <p:spPr>
              <a:xfrm>
                <a:off x="722683" y="1354315"/>
                <a:ext cx="6229141" cy="8544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𝐃</m:t>
                      </m:r>
                      <m: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  <m:d>
                                <m:dPr>
                                  <m:ctrlPr>
                                    <a:rPr lang="en-US" sz="2800" b="1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800" b="1" i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1" i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𝑿</m:t>
                                      </m:r>
                                    </m:e>
                                    <m:sup>
                                      <m:r>
                                        <a:rPr lang="en-US" sz="2800" b="1" i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sz="2800" b="1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8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a:rPr lang="en-US" sz="28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en-US" sz="28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  <m:sSup>
                                <m:sSupPr>
                                  <m:ctrlPr>
                                    <a:rPr lang="en-US" sz="2800" b="1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800" b="1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800" b="1" i="1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800" b="1" i="1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𝒀</m:t>
                                          </m:r>
                                        </m:e>
                                        <m:sup>
                                          <m:r>
                                            <a:rPr lang="en-US" sz="2800" b="1" i="1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sup>
                                      </m:sSup>
                                      <m:r>
                                        <a:rPr lang="en-US" sz="2800" b="1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8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800" b="1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𝑻</m:t>
                                  </m:r>
                                </m:sup>
                              </m:sSup>
                              <m:r>
                                <a:rPr lang="en-US" sz="28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800" b="1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  <m:sSup>
                                <m:sSupPr>
                                  <m:ctrlPr>
                                    <a:rPr lang="en-US" sz="2800" b="1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𝒀</m:t>
                                  </m:r>
                                </m:e>
                                <m:sup>
                                  <m:r>
                                    <a:rPr lang="en-US" sz="2800" b="1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𝑻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1/2</m:t>
                          </m:r>
                        </m:sup>
                      </m:sSup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435D786-5FBF-414E-9DFF-6AF5E935D1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683" y="1354315"/>
                <a:ext cx="6229141" cy="8544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3982046E-ADFA-2545-89BA-07F84AD733A2}"/>
              </a:ext>
            </a:extLst>
          </p:cNvPr>
          <p:cNvSpPr txBox="1"/>
          <p:nvPr/>
        </p:nvSpPr>
        <p:spPr>
          <a:xfrm>
            <a:off x="909244" y="5297007"/>
            <a:ext cx="760624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Get in the habit of thinking about shapes as tuples.</a:t>
            </a:r>
          </a:p>
          <a:p>
            <a:r>
              <a:rPr lang="en-US" sz="2800" dirty="0"/>
              <a:t>Suppose X is (N, D), Y is (M, D):</a:t>
            </a:r>
          </a:p>
        </p:txBody>
      </p:sp>
    </p:spTree>
    <p:extLst>
      <p:ext uri="{BB962C8B-B14F-4D97-AF65-F5344CB8AC3E}">
        <p14:creationId xmlns:p14="http://schemas.microsoft.com/office/powerpoint/2010/main" val="2280138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CC37F-B626-8B43-A67F-7F904E508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Vectorization Example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6B56D5-5EA5-8E43-BF39-9FB275864F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35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85DC0F2-9984-F54C-B115-09803DB626DE}"/>
                  </a:ext>
                </a:extLst>
              </p:cNvPr>
              <p:cNvSpPr txBox="1"/>
              <p:nvPr/>
            </p:nvSpPr>
            <p:spPr>
              <a:xfrm>
                <a:off x="823351" y="2262045"/>
                <a:ext cx="4540537" cy="5875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0" smtClean="0">
                              <a:latin typeface="Cambria Math" panose="02040503050406030204" pitchFamily="18" charset="0"/>
                            </a:rPr>
                            <m:t>𝐃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1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1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𝒋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i="1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en-US" sz="280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sz="2800" b="1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800" b="1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US" sz="2800" b="1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85DC0F2-9984-F54C-B115-09803DB626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351" y="2262045"/>
                <a:ext cx="4540537" cy="587597"/>
              </a:xfrm>
              <a:prstGeom prst="rect">
                <a:avLst/>
              </a:prstGeom>
              <a:blipFill>
                <a:blip r:embed="rId2"/>
                <a:stretch>
                  <a:fillRect l="-1117" r="-1397" b="-21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64F784C1-54BB-934F-8F08-34B5DD6BC735}"/>
              </a:ext>
            </a:extLst>
          </p:cNvPr>
          <p:cNvSpPr txBox="1"/>
          <p:nvPr/>
        </p:nvSpPr>
        <p:spPr>
          <a:xfrm>
            <a:off x="280739" y="3590488"/>
            <a:ext cx="886326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/>
              <a:t>Numpy</a:t>
            </a:r>
            <a:r>
              <a:rPr lang="en-US" sz="2600" dirty="0"/>
              <a:t> code:</a:t>
            </a:r>
          </a:p>
          <a:p>
            <a:r>
              <a:rPr lang="en-US" sz="2600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XNorm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60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2600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np.sum</a:t>
            </a:r>
            <a:r>
              <a:rPr lang="en-US" sz="260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(X**2,axis=1,keepdims=True) </a:t>
            </a:r>
          </a:p>
          <a:p>
            <a:r>
              <a:rPr lang="en-US" sz="2600" dirty="0" err="1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YNorm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600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2600" dirty="0" err="1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np.sum</a:t>
            </a:r>
            <a:r>
              <a:rPr lang="en-US" sz="2600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(Y**2,axis=1,keepdims=True)</a:t>
            </a:r>
          </a:p>
          <a:p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D = (</a:t>
            </a:r>
            <a:r>
              <a:rPr lang="en-US" sz="260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XNorm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en-US" sz="2600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YNorm.T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2*np.dot(X,Y.T)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)**0.5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435D786-5FBF-414E-9DFF-6AF5E935D100}"/>
                  </a:ext>
                </a:extLst>
              </p:cNvPr>
              <p:cNvSpPr/>
              <p:nvPr/>
            </p:nvSpPr>
            <p:spPr>
              <a:xfrm>
                <a:off x="722683" y="1354315"/>
                <a:ext cx="6229141" cy="8544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𝐃</m:t>
                      </m:r>
                      <m: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  <m:d>
                                <m:dPr>
                                  <m:ctrlPr>
                                    <a:rPr lang="en-US" sz="2800" b="1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800" b="1" i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1" i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𝑿</m:t>
                                      </m:r>
                                    </m:e>
                                    <m:sup>
                                      <m:r>
                                        <a:rPr lang="en-US" sz="2800" b="1" i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sz="2800" b="1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8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a:rPr lang="en-US" sz="28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en-US" sz="28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  <m:sSup>
                                <m:sSupPr>
                                  <m:ctrlPr>
                                    <a:rPr lang="en-US" sz="2800" b="1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800" b="1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800" b="1" i="1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800" b="1" i="1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𝒀</m:t>
                                          </m:r>
                                        </m:e>
                                        <m:sup>
                                          <m:r>
                                            <a:rPr lang="en-US" sz="2800" b="1" i="1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sup>
                                      </m:sSup>
                                      <m:r>
                                        <a:rPr lang="en-US" sz="2800" b="1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8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800" b="1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𝑻</m:t>
                                  </m:r>
                                </m:sup>
                              </m:sSup>
                              <m:r>
                                <a:rPr lang="en-US" sz="28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800" b="1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  <m:sSup>
                                <m:sSupPr>
                                  <m:ctrlPr>
                                    <a:rPr lang="en-US" sz="2800" b="1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𝒀</m:t>
                                  </m:r>
                                </m:e>
                                <m:sup>
                                  <m:r>
                                    <a:rPr lang="en-US" sz="2800" b="1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𝑻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1/2</m:t>
                          </m:r>
                        </m:sup>
                      </m:sSup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435D786-5FBF-414E-9DFF-6AF5E935D1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683" y="1354315"/>
                <a:ext cx="6229141" cy="8544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3982046E-ADFA-2545-89BA-07F84AD733A2}"/>
              </a:ext>
            </a:extLst>
          </p:cNvPr>
          <p:cNvSpPr txBox="1"/>
          <p:nvPr/>
        </p:nvSpPr>
        <p:spPr>
          <a:xfrm>
            <a:off x="909244" y="5297007"/>
            <a:ext cx="760624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Get in the habit of thinking about shapes as tuples.</a:t>
            </a:r>
          </a:p>
          <a:p>
            <a:r>
              <a:rPr lang="en-US" sz="2800" dirty="0"/>
              <a:t>Suppose X is (N, D), Y is (M, D):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BA3A13-24FB-3A48-BA42-6FD1DBC42DDC}"/>
              </a:ext>
            </a:extLst>
          </p:cNvPr>
          <p:cNvSpPr/>
          <p:nvPr/>
        </p:nvSpPr>
        <p:spPr>
          <a:xfrm>
            <a:off x="1918252" y="4022628"/>
            <a:ext cx="6679096" cy="417443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tx2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0733306-4750-BE4F-BC4C-582ACE24E787}"/>
              </a:ext>
            </a:extLst>
          </p:cNvPr>
          <p:cNvSpPr txBox="1"/>
          <p:nvPr/>
        </p:nvSpPr>
        <p:spPr>
          <a:xfrm>
            <a:off x="2345452" y="3356159"/>
            <a:ext cx="12153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2"/>
                </a:solidFill>
              </a:rPr>
              <a:t>(N, 1)</a:t>
            </a:r>
          </a:p>
        </p:txBody>
      </p:sp>
    </p:spTree>
    <p:extLst>
      <p:ext uri="{BB962C8B-B14F-4D97-AF65-F5344CB8AC3E}">
        <p14:creationId xmlns:p14="http://schemas.microsoft.com/office/powerpoint/2010/main" val="3838483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CC37F-B626-8B43-A67F-7F904E508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Vectorization Example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6B56D5-5EA5-8E43-BF39-9FB275864F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36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85DC0F2-9984-F54C-B115-09803DB626DE}"/>
                  </a:ext>
                </a:extLst>
              </p:cNvPr>
              <p:cNvSpPr txBox="1"/>
              <p:nvPr/>
            </p:nvSpPr>
            <p:spPr>
              <a:xfrm>
                <a:off x="823351" y="2262045"/>
                <a:ext cx="4540537" cy="5875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0" smtClean="0">
                              <a:latin typeface="Cambria Math" panose="02040503050406030204" pitchFamily="18" charset="0"/>
                            </a:rPr>
                            <m:t>𝐃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1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1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𝒋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i="1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en-US" sz="280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sz="2800" b="1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800" b="1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US" sz="2800" b="1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85DC0F2-9984-F54C-B115-09803DB626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351" y="2262045"/>
                <a:ext cx="4540537" cy="587597"/>
              </a:xfrm>
              <a:prstGeom prst="rect">
                <a:avLst/>
              </a:prstGeom>
              <a:blipFill>
                <a:blip r:embed="rId2"/>
                <a:stretch>
                  <a:fillRect l="-1117" r="-1397" b="-21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64F784C1-54BB-934F-8F08-34B5DD6BC735}"/>
              </a:ext>
            </a:extLst>
          </p:cNvPr>
          <p:cNvSpPr txBox="1"/>
          <p:nvPr/>
        </p:nvSpPr>
        <p:spPr>
          <a:xfrm>
            <a:off x="280739" y="3590488"/>
            <a:ext cx="886326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/>
              <a:t>Numpy</a:t>
            </a:r>
            <a:r>
              <a:rPr lang="en-US" sz="2600" dirty="0"/>
              <a:t> code:</a:t>
            </a:r>
          </a:p>
          <a:p>
            <a:r>
              <a:rPr lang="en-US" sz="2600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XNorm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60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2600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np.sum</a:t>
            </a:r>
            <a:r>
              <a:rPr lang="en-US" sz="260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(X**2,axis=1,keepdims=True) </a:t>
            </a:r>
          </a:p>
          <a:p>
            <a:r>
              <a:rPr lang="en-US" sz="2600" dirty="0" err="1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YNorm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600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2600" dirty="0" err="1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np.sum</a:t>
            </a:r>
            <a:r>
              <a:rPr lang="en-US" sz="2600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(Y**2,axis=1,keepdims=True)</a:t>
            </a:r>
          </a:p>
          <a:p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D = (</a:t>
            </a:r>
            <a:r>
              <a:rPr lang="en-US" sz="260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XNorm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en-US" sz="2600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YNorm.T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2*np.dot(X,Y.T)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)**0.5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435D786-5FBF-414E-9DFF-6AF5E935D100}"/>
                  </a:ext>
                </a:extLst>
              </p:cNvPr>
              <p:cNvSpPr/>
              <p:nvPr/>
            </p:nvSpPr>
            <p:spPr>
              <a:xfrm>
                <a:off x="722683" y="1354315"/>
                <a:ext cx="6229141" cy="8544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𝐃</m:t>
                      </m:r>
                      <m: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  <m:d>
                                <m:dPr>
                                  <m:ctrlPr>
                                    <a:rPr lang="en-US" sz="2800" b="1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800" b="1" i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1" i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𝑿</m:t>
                                      </m:r>
                                    </m:e>
                                    <m:sup>
                                      <m:r>
                                        <a:rPr lang="en-US" sz="2800" b="1" i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sz="2800" b="1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8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a:rPr lang="en-US" sz="28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en-US" sz="28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  <m:sSup>
                                <m:sSupPr>
                                  <m:ctrlPr>
                                    <a:rPr lang="en-US" sz="2800" b="1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800" b="1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800" b="1" i="1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800" b="1" i="1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𝒀</m:t>
                                          </m:r>
                                        </m:e>
                                        <m:sup>
                                          <m:r>
                                            <a:rPr lang="en-US" sz="2800" b="1" i="1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sup>
                                      </m:sSup>
                                      <m:r>
                                        <a:rPr lang="en-US" sz="2800" b="1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8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800" b="1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𝑻</m:t>
                                  </m:r>
                                </m:sup>
                              </m:sSup>
                              <m:r>
                                <a:rPr lang="en-US" sz="28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800" b="1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  <m:sSup>
                                <m:sSupPr>
                                  <m:ctrlPr>
                                    <a:rPr lang="en-US" sz="2800" b="1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𝒀</m:t>
                                  </m:r>
                                </m:e>
                                <m:sup>
                                  <m:r>
                                    <a:rPr lang="en-US" sz="2800" b="1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𝑻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1/2</m:t>
                          </m:r>
                        </m:sup>
                      </m:sSup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435D786-5FBF-414E-9DFF-6AF5E935D1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683" y="1354315"/>
                <a:ext cx="6229141" cy="8544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3982046E-ADFA-2545-89BA-07F84AD733A2}"/>
              </a:ext>
            </a:extLst>
          </p:cNvPr>
          <p:cNvSpPr txBox="1"/>
          <p:nvPr/>
        </p:nvSpPr>
        <p:spPr>
          <a:xfrm>
            <a:off x="909244" y="5297007"/>
            <a:ext cx="760624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Get in the habit of thinking about shapes as tuples.</a:t>
            </a:r>
          </a:p>
          <a:p>
            <a:r>
              <a:rPr lang="en-US" sz="2800" dirty="0"/>
              <a:t>Suppose X is (N, D), Y is (M, D):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BA3A13-24FB-3A48-BA42-6FD1DBC42DDC}"/>
              </a:ext>
            </a:extLst>
          </p:cNvPr>
          <p:cNvSpPr/>
          <p:nvPr/>
        </p:nvSpPr>
        <p:spPr>
          <a:xfrm>
            <a:off x="1836254" y="4434153"/>
            <a:ext cx="6679096" cy="417443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7D34500-01B5-A749-928B-938CB3890F57}"/>
              </a:ext>
            </a:extLst>
          </p:cNvPr>
          <p:cNvSpPr txBox="1"/>
          <p:nvPr/>
        </p:nvSpPr>
        <p:spPr>
          <a:xfrm>
            <a:off x="3802467" y="3356159"/>
            <a:ext cx="13115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2"/>
                </a:solidFill>
              </a:rPr>
              <a:t>(M, 1)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CD642B-C620-C54D-8D02-9B08640EAC59}"/>
              </a:ext>
            </a:extLst>
          </p:cNvPr>
          <p:cNvSpPr txBox="1"/>
          <p:nvPr/>
        </p:nvSpPr>
        <p:spPr>
          <a:xfrm>
            <a:off x="2345452" y="3356159"/>
            <a:ext cx="12153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2"/>
                </a:solidFill>
              </a:rPr>
              <a:t>(N, 1)</a:t>
            </a:r>
          </a:p>
        </p:txBody>
      </p:sp>
    </p:spTree>
    <p:extLst>
      <p:ext uri="{BB962C8B-B14F-4D97-AF65-F5344CB8AC3E}">
        <p14:creationId xmlns:p14="http://schemas.microsoft.com/office/powerpoint/2010/main" val="3157778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CC37F-B626-8B43-A67F-7F904E508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Vectorization Example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6B56D5-5EA5-8E43-BF39-9FB275864F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37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85DC0F2-9984-F54C-B115-09803DB626DE}"/>
                  </a:ext>
                </a:extLst>
              </p:cNvPr>
              <p:cNvSpPr txBox="1"/>
              <p:nvPr/>
            </p:nvSpPr>
            <p:spPr>
              <a:xfrm>
                <a:off x="823351" y="2262045"/>
                <a:ext cx="4540537" cy="5875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0" smtClean="0">
                              <a:latin typeface="Cambria Math" panose="02040503050406030204" pitchFamily="18" charset="0"/>
                            </a:rPr>
                            <m:t>𝐃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1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1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𝒋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i="1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en-US" sz="280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sz="2800" b="1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800" b="1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US" sz="2800" b="1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85DC0F2-9984-F54C-B115-09803DB626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351" y="2262045"/>
                <a:ext cx="4540537" cy="587597"/>
              </a:xfrm>
              <a:prstGeom prst="rect">
                <a:avLst/>
              </a:prstGeom>
              <a:blipFill>
                <a:blip r:embed="rId2"/>
                <a:stretch>
                  <a:fillRect l="-1117" r="-1397" b="-21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64F784C1-54BB-934F-8F08-34B5DD6BC735}"/>
              </a:ext>
            </a:extLst>
          </p:cNvPr>
          <p:cNvSpPr txBox="1"/>
          <p:nvPr/>
        </p:nvSpPr>
        <p:spPr>
          <a:xfrm>
            <a:off x="280739" y="3590488"/>
            <a:ext cx="886326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/>
              <a:t>Numpy</a:t>
            </a:r>
            <a:r>
              <a:rPr lang="en-US" sz="2600" dirty="0"/>
              <a:t> code:</a:t>
            </a:r>
          </a:p>
          <a:p>
            <a:r>
              <a:rPr lang="en-US" sz="2600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XNorm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60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2600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np.sum</a:t>
            </a:r>
            <a:r>
              <a:rPr lang="en-US" sz="260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(X**2,axis=1,keepdims=True) </a:t>
            </a:r>
          </a:p>
          <a:p>
            <a:r>
              <a:rPr lang="en-US" sz="2600" dirty="0" err="1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YNorm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600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2600" dirty="0" err="1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np.sum</a:t>
            </a:r>
            <a:r>
              <a:rPr lang="en-US" sz="2600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(Y**2,axis=1,keepdims=True)</a:t>
            </a:r>
          </a:p>
          <a:p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D = (</a:t>
            </a:r>
            <a:r>
              <a:rPr lang="en-US" sz="260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XNorm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en-US" sz="2600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YNorm.T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2*np.dot(X,Y.T)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)**0.5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435D786-5FBF-414E-9DFF-6AF5E935D100}"/>
                  </a:ext>
                </a:extLst>
              </p:cNvPr>
              <p:cNvSpPr/>
              <p:nvPr/>
            </p:nvSpPr>
            <p:spPr>
              <a:xfrm>
                <a:off x="722683" y="1354315"/>
                <a:ext cx="6229141" cy="8544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𝐃</m:t>
                      </m:r>
                      <m: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  <m:d>
                                <m:dPr>
                                  <m:ctrlPr>
                                    <a:rPr lang="en-US" sz="2800" b="1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800" b="1" i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1" i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𝑿</m:t>
                                      </m:r>
                                    </m:e>
                                    <m:sup>
                                      <m:r>
                                        <a:rPr lang="en-US" sz="2800" b="1" i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sz="2800" b="1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8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a:rPr lang="en-US" sz="28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en-US" sz="28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  <m:sSup>
                                <m:sSupPr>
                                  <m:ctrlPr>
                                    <a:rPr lang="en-US" sz="2800" b="1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800" b="1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800" b="1" i="1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800" b="1" i="1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𝒀</m:t>
                                          </m:r>
                                        </m:e>
                                        <m:sup>
                                          <m:r>
                                            <a:rPr lang="en-US" sz="2800" b="1" i="1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sup>
                                      </m:sSup>
                                      <m:r>
                                        <a:rPr lang="en-US" sz="2800" b="1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8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800" b="1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𝑻</m:t>
                                  </m:r>
                                </m:sup>
                              </m:sSup>
                              <m:r>
                                <a:rPr lang="en-US" sz="28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800" b="1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  <m:sSup>
                                <m:sSupPr>
                                  <m:ctrlPr>
                                    <a:rPr lang="en-US" sz="2800" b="1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𝒀</m:t>
                                  </m:r>
                                </m:e>
                                <m:sup>
                                  <m:r>
                                    <a:rPr lang="en-US" sz="2800" b="1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𝑻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1/2</m:t>
                          </m:r>
                        </m:sup>
                      </m:sSup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435D786-5FBF-414E-9DFF-6AF5E935D1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683" y="1354315"/>
                <a:ext cx="6229141" cy="8544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3982046E-ADFA-2545-89BA-07F84AD733A2}"/>
              </a:ext>
            </a:extLst>
          </p:cNvPr>
          <p:cNvSpPr txBox="1"/>
          <p:nvPr/>
        </p:nvSpPr>
        <p:spPr>
          <a:xfrm>
            <a:off x="909244" y="5297007"/>
            <a:ext cx="760624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Get in the habit of thinking about shapes as tuples.</a:t>
            </a:r>
          </a:p>
          <a:p>
            <a:r>
              <a:rPr lang="en-US" sz="2800" dirty="0"/>
              <a:t>Suppose X is (N, D), Y is (M, D):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BA3A13-24FB-3A48-BA42-6FD1DBC42DDC}"/>
              </a:ext>
            </a:extLst>
          </p:cNvPr>
          <p:cNvSpPr/>
          <p:nvPr/>
        </p:nvSpPr>
        <p:spPr>
          <a:xfrm>
            <a:off x="4065960" y="4793429"/>
            <a:ext cx="3020640" cy="471174"/>
          </a:xfrm>
          <a:prstGeom prst="rect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2CE5B7E-C5D7-0E4B-A486-47196C9F96C2}"/>
              </a:ext>
            </a:extLst>
          </p:cNvPr>
          <p:cNvSpPr txBox="1"/>
          <p:nvPr/>
        </p:nvSpPr>
        <p:spPr>
          <a:xfrm>
            <a:off x="3802467" y="3356159"/>
            <a:ext cx="13115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2"/>
                </a:solidFill>
              </a:rPr>
              <a:t>(M, 1)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EC2E089-F7B9-2E4B-9370-EAD17A844D63}"/>
              </a:ext>
            </a:extLst>
          </p:cNvPr>
          <p:cNvSpPr txBox="1"/>
          <p:nvPr/>
        </p:nvSpPr>
        <p:spPr>
          <a:xfrm>
            <a:off x="2345452" y="3356159"/>
            <a:ext cx="12153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2"/>
                </a:solidFill>
              </a:rPr>
              <a:t>(N, 1)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E17813-55AE-D246-906A-01E0DA7B14BE}"/>
              </a:ext>
            </a:extLst>
          </p:cNvPr>
          <p:cNvSpPr txBox="1"/>
          <p:nvPr/>
        </p:nvSpPr>
        <p:spPr>
          <a:xfrm>
            <a:off x="5363888" y="3356159"/>
            <a:ext cx="13756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6"/>
                </a:solidFill>
              </a:rPr>
              <a:t>(N, M)</a:t>
            </a:r>
          </a:p>
        </p:txBody>
      </p:sp>
    </p:spTree>
    <p:extLst>
      <p:ext uri="{BB962C8B-B14F-4D97-AF65-F5344CB8AC3E}">
        <p14:creationId xmlns:p14="http://schemas.microsoft.com/office/powerpoint/2010/main" val="3855171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CC37F-B626-8B43-A67F-7F904E508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Vectorization Example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6B56D5-5EA5-8E43-BF39-9FB275864F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38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85DC0F2-9984-F54C-B115-09803DB626DE}"/>
                  </a:ext>
                </a:extLst>
              </p:cNvPr>
              <p:cNvSpPr txBox="1"/>
              <p:nvPr/>
            </p:nvSpPr>
            <p:spPr>
              <a:xfrm>
                <a:off x="823351" y="2262045"/>
                <a:ext cx="4540537" cy="5875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0" smtClean="0">
                              <a:latin typeface="Cambria Math" panose="02040503050406030204" pitchFamily="18" charset="0"/>
                            </a:rPr>
                            <m:t>𝐃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1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1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𝒋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i="1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en-US" sz="280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sz="2800" b="1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800" b="1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US" sz="2800" b="1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85DC0F2-9984-F54C-B115-09803DB626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351" y="2262045"/>
                <a:ext cx="4540537" cy="587597"/>
              </a:xfrm>
              <a:prstGeom prst="rect">
                <a:avLst/>
              </a:prstGeom>
              <a:blipFill>
                <a:blip r:embed="rId2"/>
                <a:stretch>
                  <a:fillRect l="-1117" r="-1397" b="-21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64F784C1-54BB-934F-8F08-34B5DD6BC735}"/>
              </a:ext>
            </a:extLst>
          </p:cNvPr>
          <p:cNvSpPr txBox="1"/>
          <p:nvPr/>
        </p:nvSpPr>
        <p:spPr>
          <a:xfrm>
            <a:off x="280739" y="3590488"/>
            <a:ext cx="886326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/>
              <a:t>Numpy</a:t>
            </a:r>
            <a:r>
              <a:rPr lang="en-US" sz="2600" dirty="0"/>
              <a:t> code:</a:t>
            </a:r>
          </a:p>
          <a:p>
            <a:r>
              <a:rPr lang="en-US" sz="2600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XNorm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60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2600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np.sum</a:t>
            </a:r>
            <a:r>
              <a:rPr lang="en-US" sz="260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(X**2,axis=1,keepdims=True) </a:t>
            </a:r>
          </a:p>
          <a:p>
            <a:r>
              <a:rPr lang="en-US" sz="2600" dirty="0" err="1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YNorm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600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2600" dirty="0" err="1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np.sum</a:t>
            </a:r>
            <a:r>
              <a:rPr lang="en-US" sz="2600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(Y**2,axis=1,keepdims=True)</a:t>
            </a:r>
          </a:p>
          <a:p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D = (</a:t>
            </a:r>
            <a:r>
              <a:rPr lang="en-US" sz="260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XNorm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en-US" sz="2600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YNorm.T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2*np.dot(X,Y.T)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)**0.5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435D786-5FBF-414E-9DFF-6AF5E935D100}"/>
                  </a:ext>
                </a:extLst>
              </p:cNvPr>
              <p:cNvSpPr/>
              <p:nvPr/>
            </p:nvSpPr>
            <p:spPr>
              <a:xfrm>
                <a:off x="722683" y="1354315"/>
                <a:ext cx="6229141" cy="8544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𝐃</m:t>
                      </m:r>
                      <m: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  <m:d>
                                <m:dPr>
                                  <m:ctrlPr>
                                    <a:rPr lang="en-US" sz="2800" b="1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800" b="1" i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1" i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𝑿</m:t>
                                      </m:r>
                                    </m:e>
                                    <m:sup>
                                      <m:r>
                                        <a:rPr lang="en-US" sz="2800" b="1" i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sz="2800" b="1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8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a:rPr lang="en-US" sz="28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en-US" sz="28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  <m:sSup>
                                <m:sSupPr>
                                  <m:ctrlPr>
                                    <a:rPr lang="en-US" sz="2800" b="1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800" b="1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800" b="1" i="1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800" b="1" i="1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𝒀</m:t>
                                          </m:r>
                                        </m:e>
                                        <m:sup>
                                          <m:r>
                                            <a:rPr lang="en-US" sz="2800" b="1" i="1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sup>
                                      </m:sSup>
                                      <m:r>
                                        <a:rPr lang="en-US" sz="2800" b="1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8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800" b="1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𝑻</m:t>
                                  </m:r>
                                </m:sup>
                              </m:sSup>
                              <m:r>
                                <a:rPr lang="en-US" sz="28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800" b="1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  <m:sSup>
                                <m:sSupPr>
                                  <m:ctrlPr>
                                    <a:rPr lang="en-US" sz="2800" b="1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𝒀</m:t>
                                  </m:r>
                                </m:e>
                                <m:sup>
                                  <m:r>
                                    <a:rPr lang="en-US" sz="2800" b="1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𝑻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1/2</m:t>
                          </m:r>
                        </m:sup>
                      </m:sSup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435D786-5FBF-414E-9DFF-6AF5E935D1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683" y="1354315"/>
                <a:ext cx="6229141" cy="8544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3982046E-ADFA-2545-89BA-07F84AD733A2}"/>
              </a:ext>
            </a:extLst>
          </p:cNvPr>
          <p:cNvSpPr txBox="1"/>
          <p:nvPr/>
        </p:nvSpPr>
        <p:spPr>
          <a:xfrm>
            <a:off x="909244" y="5297007"/>
            <a:ext cx="760624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Get in the habit of thinking about shapes as tuples.</a:t>
            </a:r>
          </a:p>
          <a:p>
            <a:r>
              <a:rPr lang="en-US" sz="2800" dirty="0"/>
              <a:t>Suppose X is (N, D), Y is (M, D):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BA3A13-24FB-3A48-BA42-6FD1DBC42DDC}"/>
              </a:ext>
            </a:extLst>
          </p:cNvPr>
          <p:cNvSpPr/>
          <p:nvPr/>
        </p:nvSpPr>
        <p:spPr>
          <a:xfrm>
            <a:off x="1263125" y="4807727"/>
            <a:ext cx="2702588" cy="471174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C0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2CE5B7E-C5D7-0E4B-A486-47196C9F96C2}"/>
              </a:ext>
            </a:extLst>
          </p:cNvPr>
          <p:cNvSpPr txBox="1"/>
          <p:nvPr/>
        </p:nvSpPr>
        <p:spPr>
          <a:xfrm>
            <a:off x="3802467" y="3356159"/>
            <a:ext cx="13115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2"/>
                </a:solidFill>
              </a:rPr>
              <a:t>(M, 1)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EC2E089-F7B9-2E4B-9370-EAD17A844D63}"/>
              </a:ext>
            </a:extLst>
          </p:cNvPr>
          <p:cNvSpPr txBox="1"/>
          <p:nvPr/>
        </p:nvSpPr>
        <p:spPr>
          <a:xfrm>
            <a:off x="2345452" y="3356159"/>
            <a:ext cx="12153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2"/>
                </a:solidFill>
              </a:rPr>
              <a:t>(N, 1)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E17813-55AE-D246-906A-01E0DA7B14BE}"/>
              </a:ext>
            </a:extLst>
          </p:cNvPr>
          <p:cNvSpPr txBox="1"/>
          <p:nvPr/>
        </p:nvSpPr>
        <p:spPr>
          <a:xfrm>
            <a:off x="5363888" y="3356159"/>
            <a:ext cx="13756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6"/>
                </a:solidFill>
              </a:rPr>
              <a:t>(N, M)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D35507A-C0FD-C247-B47B-0C6EC71BF896}"/>
              </a:ext>
            </a:extLst>
          </p:cNvPr>
          <p:cNvSpPr txBox="1"/>
          <p:nvPr/>
        </p:nvSpPr>
        <p:spPr>
          <a:xfrm>
            <a:off x="6989429" y="3356159"/>
            <a:ext cx="13756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</a:rPr>
              <a:t>(N, M)</a:t>
            </a:r>
          </a:p>
        </p:txBody>
      </p:sp>
    </p:spTree>
    <p:extLst>
      <p:ext uri="{BB962C8B-B14F-4D97-AF65-F5344CB8AC3E}">
        <p14:creationId xmlns:p14="http://schemas.microsoft.com/office/powerpoint/2010/main" val="299805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CC37F-B626-8B43-A67F-7F904E508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Vectorization Example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6B56D5-5EA5-8E43-BF39-9FB275864F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39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85DC0F2-9984-F54C-B115-09803DB626DE}"/>
                  </a:ext>
                </a:extLst>
              </p:cNvPr>
              <p:cNvSpPr txBox="1"/>
              <p:nvPr/>
            </p:nvSpPr>
            <p:spPr>
              <a:xfrm>
                <a:off x="823351" y="2262045"/>
                <a:ext cx="4540537" cy="5875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0" smtClean="0">
                              <a:latin typeface="Cambria Math" panose="02040503050406030204" pitchFamily="18" charset="0"/>
                            </a:rPr>
                            <m:t>𝐃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1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1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𝒋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i="1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en-US" sz="280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sz="2800" b="1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800" b="1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US" sz="2800" b="1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85DC0F2-9984-F54C-B115-09803DB626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351" y="2262045"/>
                <a:ext cx="4540537" cy="587597"/>
              </a:xfrm>
              <a:prstGeom prst="rect">
                <a:avLst/>
              </a:prstGeom>
              <a:blipFill>
                <a:blip r:embed="rId2"/>
                <a:stretch>
                  <a:fillRect l="-1117" r="-1397" b="-21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64F784C1-54BB-934F-8F08-34B5DD6BC735}"/>
              </a:ext>
            </a:extLst>
          </p:cNvPr>
          <p:cNvSpPr txBox="1"/>
          <p:nvPr/>
        </p:nvSpPr>
        <p:spPr>
          <a:xfrm>
            <a:off x="280739" y="3590488"/>
            <a:ext cx="886326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/>
              <a:t>Numpy</a:t>
            </a:r>
            <a:r>
              <a:rPr lang="en-US" sz="2600" dirty="0"/>
              <a:t> code:</a:t>
            </a:r>
          </a:p>
          <a:p>
            <a:r>
              <a:rPr lang="en-US" sz="2600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XNorm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60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2600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np.sum</a:t>
            </a:r>
            <a:r>
              <a:rPr lang="en-US" sz="260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(X**2,axis=1,keepdims=True) </a:t>
            </a:r>
          </a:p>
          <a:p>
            <a:r>
              <a:rPr lang="en-US" sz="2600" dirty="0" err="1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YNorm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600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2600" dirty="0" err="1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np.sum</a:t>
            </a:r>
            <a:r>
              <a:rPr lang="en-US" sz="2600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(Y**2,axis=1,keepdims=True)</a:t>
            </a:r>
          </a:p>
          <a:p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D = (</a:t>
            </a:r>
            <a:r>
              <a:rPr lang="en-US" sz="260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XNorm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en-US" sz="2600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YNorm.T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2*np.dot(X,Y.T)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)**0.5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435D786-5FBF-414E-9DFF-6AF5E935D100}"/>
                  </a:ext>
                </a:extLst>
              </p:cNvPr>
              <p:cNvSpPr/>
              <p:nvPr/>
            </p:nvSpPr>
            <p:spPr>
              <a:xfrm>
                <a:off x="722683" y="1354315"/>
                <a:ext cx="6229141" cy="8544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𝐃</m:t>
                      </m:r>
                      <m: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  <m:d>
                                <m:dPr>
                                  <m:ctrlPr>
                                    <a:rPr lang="en-US" sz="2800" b="1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800" b="1" i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1" i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𝑿</m:t>
                                      </m:r>
                                    </m:e>
                                    <m:sup>
                                      <m:r>
                                        <a:rPr lang="en-US" sz="2800" b="1" i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sz="2800" b="1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8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a:rPr lang="en-US" sz="28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en-US" sz="28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  <m:sSup>
                                <m:sSupPr>
                                  <m:ctrlPr>
                                    <a:rPr lang="en-US" sz="2800" b="1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800" b="1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800" b="1" i="1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800" b="1" i="1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𝒀</m:t>
                                          </m:r>
                                        </m:e>
                                        <m:sup>
                                          <m:r>
                                            <a:rPr lang="en-US" sz="2800" b="1" i="1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sup>
                                      </m:sSup>
                                      <m:r>
                                        <a:rPr lang="en-US" sz="2800" b="1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8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800" b="1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𝑻</m:t>
                                  </m:r>
                                </m:sup>
                              </m:sSup>
                              <m:r>
                                <a:rPr lang="en-US" sz="28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800" b="1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  <m:sSup>
                                <m:sSupPr>
                                  <m:ctrlPr>
                                    <a:rPr lang="en-US" sz="2800" b="1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𝒀</m:t>
                                  </m:r>
                                </m:e>
                                <m:sup>
                                  <m:r>
                                    <a:rPr lang="en-US" sz="2800" b="1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𝑻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1/2</m:t>
                          </m:r>
                        </m:sup>
                      </m:sSup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435D786-5FBF-414E-9DFF-6AF5E935D1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683" y="1354315"/>
                <a:ext cx="6229141" cy="8544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3982046E-ADFA-2545-89BA-07F84AD733A2}"/>
              </a:ext>
            </a:extLst>
          </p:cNvPr>
          <p:cNvSpPr txBox="1"/>
          <p:nvPr/>
        </p:nvSpPr>
        <p:spPr>
          <a:xfrm>
            <a:off x="909244" y="5297007"/>
            <a:ext cx="760624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Get in the habit of thinking about shapes as tuples.</a:t>
            </a:r>
          </a:p>
          <a:p>
            <a:r>
              <a:rPr lang="en-US" sz="2800" dirty="0"/>
              <a:t>Suppose X is (N, D), Y is (M, D):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BA3A13-24FB-3A48-BA42-6FD1DBC42DDC}"/>
              </a:ext>
            </a:extLst>
          </p:cNvPr>
          <p:cNvSpPr/>
          <p:nvPr/>
        </p:nvSpPr>
        <p:spPr>
          <a:xfrm>
            <a:off x="1263125" y="4807727"/>
            <a:ext cx="6022258" cy="471174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C0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2CE5B7E-C5D7-0E4B-A486-47196C9F96C2}"/>
              </a:ext>
            </a:extLst>
          </p:cNvPr>
          <p:cNvSpPr txBox="1"/>
          <p:nvPr/>
        </p:nvSpPr>
        <p:spPr>
          <a:xfrm>
            <a:off x="3802467" y="3356159"/>
            <a:ext cx="13115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2"/>
                </a:solidFill>
              </a:rPr>
              <a:t>(M, 1)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EC2E089-F7B9-2E4B-9370-EAD17A844D63}"/>
              </a:ext>
            </a:extLst>
          </p:cNvPr>
          <p:cNvSpPr txBox="1"/>
          <p:nvPr/>
        </p:nvSpPr>
        <p:spPr>
          <a:xfrm>
            <a:off x="2345452" y="3356159"/>
            <a:ext cx="12153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2"/>
                </a:solidFill>
              </a:rPr>
              <a:t>(N, 1)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E17813-55AE-D246-906A-01E0DA7B14BE}"/>
              </a:ext>
            </a:extLst>
          </p:cNvPr>
          <p:cNvSpPr txBox="1"/>
          <p:nvPr/>
        </p:nvSpPr>
        <p:spPr>
          <a:xfrm>
            <a:off x="5363888" y="3356159"/>
            <a:ext cx="13756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6"/>
                </a:solidFill>
              </a:rPr>
              <a:t>(N, M)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D35507A-C0FD-C247-B47B-0C6EC71BF896}"/>
              </a:ext>
            </a:extLst>
          </p:cNvPr>
          <p:cNvSpPr txBox="1"/>
          <p:nvPr/>
        </p:nvSpPr>
        <p:spPr>
          <a:xfrm>
            <a:off x="6989429" y="3356159"/>
            <a:ext cx="13756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</a:rPr>
              <a:t>(N, M)</a:t>
            </a:r>
          </a:p>
        </p:txBody>
      </p:sp>
    </p:spTree>
    <p:extLst>
      <p:ext uri="{BB962C8B-B14F-4D97-AF65-F5344CB8AC3E}">
        <p14:creationId xmlns:p14="http://schemas.microsoft.com/office/powerpoint/2010/main" val="2231944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86710-4FEA-CA4B-BCF7-EF10A1595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Time: Vectors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484EB94-7AAB-AE45-A50D-8B1BEBA7BB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C19F713-3C5A-A042-B9B6-7FAF8EEB7BF6}"/>
              </a:ext>
            </a:extLst>
          </p:cNvPr>
          <p:cNvSpPr txBox="1">
            <a:spLocks/>
          </p:cNvSpPr>
          <p:nvPr/>
        </p:nvSpPr>
        <p:spPr>
          <a:xfrm>
            <a:off x="628650" y="1573371"/>
            <a:ext cx="78867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+mj-lt"/>
              </a:rPr>
              <a:t>Scale (vector, scalar 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→ vector)</a:t>
            </a:r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Add (vector, vector 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→ vector)</a:t>
            </a:r>
          </a:p>
          <a:p>
            <a:r>
              <a:rPr lang="en-US" dirty="0">
                <a:latin typeface="+mj-lt"/>
                <a:cs typeface="Times New Roman" panose="02020603050405020304" pitchFamily="18" charset="0"/>
              </a:rPr>
              <a:t>Magnitude (vector </a:t>
            </a:r>
            <a:r>
              <a:rPr lang="en-US" dirty="0">
                <a:cs typeface="Times New Roman" panose="02020603050405020304" pitchFamily="18" charset="0"/>
              </a:rPr>
              <a:t>→ scalar)</a:t>
            </a:r>
            <a:endParaRPr lang="en-US" dirty="0">
              <a:latin typeface="+mj-lt"/>
              <a:cs typeface="Times New Roman" panose="02020603050405020304" pitchFamily="18" charset="0"/>
            </a:endParaRPr>
          </a:p>
          <a:p>
            <a:r>
              <a:rPr lang="en-US" dirty="0">
                <a:latin typeface="+mj-lt"/>
                <a:cs typeface="Times New Roman" panose="02020603050405020304" pitchFamily="18" charset="0"/>
              </a:rPr>
              <a:t>Dot product (vector, vector </a:t>
            </a:r>
            <a:r>
              <a:rPr lang="en-US" dirty="0">
                <a:cs typeface="Times New Roman" panose="02020603050405020304" pitchFamily="18" charset="0"/>
              </a:rPr>
              <a:t>→ scalar)</a:t>
            </a:r>
          </a:p>
          <a:p>
            <a:pPr lvl="1"/>
            <a:r>
              <a:rPr lang="en-US" dirty="0">
                <a:cs typeface="Times New Roman" panose="02020603050405020304" pitchFamily="18" charset="0"/>
              </a:rPr>
              <a:t>Dot products are projection / angles </a:t>
            </a:r>
          </a:p>
          <a:p>
            <a:r>
              <a:rPr lang="en-US" dirty="0">
                <a:latin typeface="+mj-lt"/>
                <a:cs typeface="Times New Roman" panose="02020603050405020304" pitchFamily="18" charset="0"/>
              </a:rPr>
              <a:t>Cross product (vector, vector </a:t>
            </a:r>
            <a:r>
              <a:rPr lang="en-US" dirty="0">
                <a:cs typeface="Times New Roman" panose="02020603050405020304" pitchFamily="18" charset="0"/>
              </a:rPr>
              <a:t>→ vector)</a:t>
            </a:r>
          </a:p>
          <a:p>
            <a:pPr lvl="1"/>
            <a:r>
              <a:rPr lang="en-US" dirty="0">
                <a:latin typeface="+mj-lt"/>
                <a:cs typeface="Times New Roman" panose="02020603050405020304" pitchFamily="18" charset="0"/>
              </a:rPr>
              <a:t>Vectors facing same direction have cross product </a:t>
            </a:r>
            <a:r>
              <a:rPr lang="en-US" b="1" dirty="0">
                <a:latin typeface="+mj-lt"/>
                <a:cs typeface="Times New Roman" panose="02020603050405020304" pitchFamily="18" charset="0"/>
              </a:rPr>
              <a:t>0</a:t>
            </a:r>
          </a:p>
          <a:p>
            <a:r>
              <a:rPr lang="en-US" dirty="0">
                <a:cs typeface="Times New Roman" panose="02020603050405020304" pitchFamily="18" charset="0"/>
              </a:rPr>
              <a:t>You can </a:t>
            </a:r>
            <a:r>
              <a:rPr lang="en-US" b="1" dirty="0">
                <a:cs typeface="Times New Roman" panose="02020603050405020304" pitchFamily="18" charset="0"/>
              </a:rPr>
              <a:t>never </a:t>
            </a:r>
            <a:r>
              <a:rPr lang="en-US" dirty="0">
                <a:cs typeface="Times New Roman" panose="02020603050405020304" pitchFamily="18" charset="0"/>
              </a:rPr>
              <a:t>mix vectors of different sizes</a:t>
            </a:r>
          </a:p>
        </p:txBody>
      </p:sp>
    </p:spTree>
    <p:extLst>
      <p:ext uri="{BB962C8B-B14F-4D97-AF65-F5344CB8AC3E}">
        <p14:creationId xmlns:p14="http://schemas.microsoft.com/office/powerpoint/2010/main" val="64107011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CC37F-B626-8B43-A67F-7F904E508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Vectorization Example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6B56D5-5EA5-8E43-BF39-9FB275864F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40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85DC0F2-9984-F54C-B115-09803DB626DE}"/>
                  </a:ext>
                </a:extLst>
              </p:cNvPr>
              <p:cNvSpPr txBox="1"/>
              <p:nvPr/>
            </p:nvSpPr>
            <p:spPr>
              <a:xfrm>
                <a:off x="823351" y="2262045"/>
                <a:ext cx="4540537" cy="5875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0" smtClean="0">
                              <a:latin typeface="Cambria Math" panose="02040503050406030204" pitchFamily="18" charset="0"/>
                            </a:rPr>
                            <m:t>𝐃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1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1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𝒋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i="1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en-US" sz="280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sz="2800" b="1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800" b="1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US" sz="2800" b="1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85DC0F2-9984-F54C-B115-09803DB626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351" y="2262045"/>
                <a:ext cx="4540537" cy="587597"/>
              </a:xfrm>
              <a:prstGeom prst="rect">
                <a:avLst/>
              </a:prstGeom>
              <a:blipFill>
                <a:blip r:embed="rId2"/>
                <a:stretch>
                  <a:fillRect l="-1117" r="-1397" b="-21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64F784C1-54BB-934F-8F08-34B5DD6BC735}"/>
              </a:ext>
            </a:extLst>
          </p:cNvPr>
          <p:cNvSpPr txBox="1"/>
          <p:nvPr/>
        </p:nvSpPr>
        <p:spPr>
          <a:xfrm>
            <a:off x="280739" y="3590488"/>
            <a:ext cx="886326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/>
              <a:t>Numpy</a:t>
            </a:r>
            <a:r>
              <a:rPr lang="en-US" sz="2600" dirty="0"/>
              <a:t> code:</a:t>
            </a:r>
          </a:p>
          <a:p>
            <a:r>
              <a:rPr lang="en-US" sz="2600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XNorm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60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2600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np.sum</a:t>
            </a:r>
            <a:r>
              <a:rPr lang="en-US" sz="260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(X**2,axis=1,keepdims=True) </a:t>
            </a:r>
          </a:p>
          <a:p>
            <a:r>
              <a:rPr lang="en-US" sz="2600" dirty="0" err="1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YNorm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600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2600" dirty="0" err="1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np.sum</a:t>
            </a:r>
            <a:r>
              <a:rPr lang="en-US" sz="2600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(Y**2,axis=1,keepdims=True)</a:t>
            </a:r>
          </a:p>
          <a:p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D = (</a:t>
            </a:r>
            <a:r>
              <a:rPr lang="en-US" sz="260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XNorm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en-US" sz="2600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YNorm.T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2*np.dot(X,Y.T)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)**0.5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435D786-5FBF-414E-9DFF-6AF5E935D100}"/>
                  </a:ext>
                </a:extLst>
              </p:cNvPr>
              <p:cNvSpPr/>
              <p:nvPr/>
            </p:nvSpPr>
            <p:spPr>
              <a:xfrm>
                <a:off x="722683" y="1354315"/>
                <a:ext cx="6229141" cy="8544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𝐃</m:t>
                      </m:r>
                      <m: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  <m:d>
                                <m:dPr>
                                  <m:ctrlPr>
                                    <a:rPr lang="en-US" sz="2800" b="1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800" b="1" i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1" i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𝑿</m:t>
                                      </m:r>
                                    </m:e>
                                    <m:sup>
                                      <m:r>
                                        <a:rPr lang="en-US" sz="2800" b="1" i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sz="2800" b="1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8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a:rPr lang="en-US" sz="28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en-US" sz="28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  <m:sSup>
                                <m:sSupPr>
                                  <m:ctrlPr>
                                    <a:rPr lang="en-US" sz="2800" b="1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800" b="1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800" b="1" i="1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800" b="1" i="1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𝒀</m:t>
                                          </m:r>
                                        </m:e>
                                        <m:sup>
                                          <m:r>
                                            <a:rPr lang="en-US" sz="2800" b="1" i="1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sup>
                                      </m:sSup>
                                      <m:r>
                                        <a:rPr lang="en-US" sz="2800" b="1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8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800" b="1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𝑻</m:t>
                                  </m:r>
                                </m:sup>
                              </m:sSup>
                              <m:r>
                                <a:rPr lang="en-US" sz="28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800" b="1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  <m:sSup>
                                <m:sSupPr>
                                  <m:ctrlPr>
                                    <a:rPr lang="en-US" sz="2800" b="1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𝒀</m:t>
                                  </m:r>
                                </m:e>
                                <m:sup>
                                  <m:r>
                                    <a:rPr lang="en-US" sz="2800" b="1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𝑻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1/2</m:t>
                          </m:r>
                        </m:sup>
                      </m:sSup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435D786-5FBF-414E-9DFF-6AF5E935D1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683" y="1354315"/>
                <a:ext cx="6229141" cy="8544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3982046E-ADFA-2545-89BA-07F84AD733A2}"/>
              </a:ext>
            </a:extLst>
          </p:cNvPr>
          <p:cNvSpPr txBox="1"/>
          <p:nvPr/>
        </p:nvSpPr>
        <p:spPr>
          <a:xfrm>
            <a:off x="909244" y="5297007"/>
            <a:ext cx="760624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Get in the habit of thinking about shapes as tuples.</a:t>
            </a:r>
          </a:p>
          <a:p>
            <a:r>
              <a:rPr lang="en-US" sz="2800" dirty="0"/>
              <a:t>Suppose X is (N, D), Y is (M, D):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BA3A13-24FB-3A48-BA42-6FD1DBC42DDC}"/>
              </a:ext>
            </a:extLst>
          </p:cNvPr>
          <p:cNvSpPr/>
          <p:nvPr/>
        </p:nvSpPr>
        <p:spPr>
          <a:xfrm>
            <a:off x="1263125" y="4807727"/>
            <a:ext cx="7102002" cy="471174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C0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2CE5B7E-C5D7-0E4B-A486-47196C9F96C2}"/>
              </a:ext>
            </a:extLst>
          </p:cNvPr>
          <p:cNvSpPr txBox="1"/>
          <p:nvPr/>
        </p:nvSpPr>
        <p:spPr>
          <a:xfrm>
            <a:off x="3802467" y="3356159"/>
            <a:ext cx="13115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2"/>
                </a:solidFill>
              </a:rPr>
              <a:t>(M, 1)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EC2E089-F7B9-2E4B-9370-EAD17A844D63}"/>
              </a:ext>
            </a:extLst>
          </p:cNvPr>
          <p:cNvSpPr txBox="1"/>
          <p:nvPr/>
        </p:nvSpPr>
        <p:spPr>
          <a:xfrm>
            <a:off x="2345452" y="3356159"/>
            <a:ext cx="12153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2"/>
                </a:solidFill>
              </a:rPr>
              <a:t>(N, 1)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E17813-55AE-D246-906A-01E0DA7B14BE}"/>
              </a:ext>
            </a:extLst>
          </p:cNvPr>
          <p:cNvSpPr txBox="1"/>
          <p:nvPr/>
        </p:nvSpPr>
        <p:spPr>
          <a:xfrm>
            <a:off x="5363888" y="3356159"/>
            <a:ext cx="13756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6"/>
                </a:solidFill>
              </a:rPr>
              <a:t>(N, M)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D35507A-C0FD-C247-B47B-0C6EC71BF896}"/>
              </a:ext>
            </a:extLst>
          </p:cNvPr>
          <p:cNvSpPr txBox="1"/>
          <p:nvPr/>
        </p:nvSpPr>
        <p:spPr>
          <a:xfrm>
            <a:off x="6989429" y="3356159"/>
            <a:ext cx="13756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</a:rPr>
              <a:t>(N, M)</a:t>
            </a:r>
          </a:p>
        </p:txBody>
      </p:sp>
    </p:spTree>
    <p:extLst>
      <p:ext uri="{BB962C8B-B14F-4D97-AF65-F5344CB8AC3E}">
        <p14:creationId xmlns:p14="http://schemas.microsoft.com/office/powerpoint/2010/main" val="143761333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CC37F-B626-8B43-A67F-7F904E508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Vectorization Example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6B56D5-5EA5-8E43-BF39-9FB275864F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41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85DC0F2-9984-F54C-B115-09803DB626DE}"/>
                  </a:ext>
                </a:extLst>
              </p:cNvPr>
              <p:cNvSpPr txBox="1"/>
              <p:nvPr/>
            </p:nvSpPr>
            <p:spPr>
              <a:xfrm>
                <a:off x="823351" y="2262045"/>
                <a:ext cx="4540537" cy="5875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0" smtClean="0">
                              <a:latin typeface="Cambria Math" panose="02040503050406030204" pitchFamily="18" charset="0"/>
                            </a:rPr>
                            <m:t>𝐃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1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1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𝒋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i="1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en-US" sz="280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sz="2800" b="1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800" b="1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US" sz="2800" b="1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85DC0F2-9984-F54C-B115-09803DB626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351" y="2262045"/>
                <a:ext cx="4540537" cy="587597"/>
              </a:xfrm>
              <a:prstGeom prst="rect">
                <a:avLst/>
              </a:prstGeom>
              <a:blipFill>
                <a:blip r:embed="rId2"/>
                <a:stretch>
                  <a:fillRect l="-1117" r="-1397" b="-21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64F784C1-54BB-934F-8F08-34B5DD6BC735}"/>
              </a:ext>
            </a:extLst>
          </p:cNvPr>
          <p:cNvSpPr txBox="1"/>
          <p:nvPr/>
        </p:nvSpPr>
        <p:spPr>
          <a:xfrm>
            <a:off x="280739" y="3590488"/>
            <a:ext cx="886326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/>
              <a:t>Numpy</a:t>
            </a:r>
            <a:r>
              <a:rPr lang="en-US" sz="2600" dirty="0"/>
              <a:t> code:</a:t>
            </a:r>
          </a:p>
          <a:p>
            <a:r>
              <a:rPr lang="en-US" sz="2600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XNorm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60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2600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np.sum</a:t>
            </a:r>
            <a:r>
              <a:rPr lang="en-US" sz="260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(X**2,axis=1,keepdims=True) </a:t>
            </a:r>
          </a:p>
          <a:p>
            <a:r>
              <a:rPr lang="en-US" sz="2600" dirty="0" err="1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YNorm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600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2600" dirty="0" err="1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np.sum</a:t>
            </a:r>
            <a:r>
              <a:rPr lang="en-US" sz="2600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(Y**2,axis=1,keepdims=True)</a:t>
            </a:r>
          </a:p>
          <a:p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D = (</a:t>
            </a:r>
            <a:r>
              <a:rPr lang="en-US" sz="260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XNorm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en-US" sz="2600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YNorm.T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2*np.dot(X,Y.T)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)**0.5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435D786-5FBF-414E-9DFF-6AF5E935D100}"/>
                  </a:ext>
                </a:extLst>
              </p:cNvPr>
              <p:cNvSpPr/>
              <p:nvPr/>
            </p:nvSpPr>
            <p:spPr>
              <a:xfrm>
                <a:off x="722683" y="1354315"/>
                <a:ext cx="6229141" cy="8544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𝐃</m:t>
                      </m:r>
                      <m: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  <m:d>
                                <m:dPr>
                                  <m:ctrlPr>
                                    <a:rPr lang="en-US" sz="2800" b="1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800" b="1" i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1" i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𝑿</m:t>
                                      </m:r>
                                    </m:e>
                                    <m:sup>
                                      <m:r>
                                        <a:rPr lang="en-US" sz="2800" b="1" i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sz="2800" b="1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8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a:rPr lang="en-US" sz="28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en-US" sz="28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  <m:sSup>
                                <m:sSupPr>
                                  <m:ctrlPr>
                                    <a:rPr lang="en-US" sz="2800" b="1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800" b="1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800" b="1" i="1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800" b="1" i="1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𝒀</m:t>
                                          </m:r>
                                        </m:e>
                                        <m:sup>
                                          <m:r>
                                            <a:rPr lang="en-US" sz="2800" b="1" i="1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sup>
                                      </m:sSup>
                                      <m:r>
                                        <a:rPr lang="en-US" sz="2800" b="1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8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800" b="1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𝑻</m:t>
                                  </m:r>
                                </m:sup>
                              </m:sSup>
                              <m:r>
                                <a:rPr lang="en-US" sz="28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800" b="1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  <m:sSup>
                                <m:sSupPr>
                                  <m:ctrlPr>
                                    <a:rPr lang="en-US" sz="2800" b="1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𝒀</m:t>
                                  </m:r>
                                </m:e>
                                <m:sup>
                                  <m:r>
                                    <a:rPr lang="en-US" sz="2800" b="1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𝑻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1/2</m:t>
                          </m:r>
                        </m:sup>
                      </m:sSup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435D786-5FBF-414E-9DFF-6AF5E935D1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683" y="1354315"/>
                <a:ext cx="6229141" cy="8544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0D529BCC-7630-9F47-867D-A61A2356B59B}"/>
              </a:ext>
            </a:extLst>
          </p:cNvPr>
          <p:cNvGrpSpPr/>
          <p:nvPr/>
        </p:nvGrpSpPr>
        <p:grpSpPr>
          <a:xfrm>
            <a:off x="1310633" y="5283259"/>
            <a:ext cx="6803472" cy="830997"/>
            <a:chOff x="1310633" y="5283259"/>
            <a:chExt cx="6803472" cy="830997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D308A14-116D-3D49-90AE-791857BAFBD3}"/>
                </a:ext>
              </a:extLst>
            </p:cNvPr>
            <p:cNvCxnSpPr/>
            <p:nvPr/>
          </p:nvCxnSpPr>
          <p:spPr>
            <a:xfrm>
              <a:off x="1543574" y="5283259"/>
              <a:ext cx="576323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31C2379-388A-A949-AC5E-822CCF3C4ACB}"/>
                </a:ext>
              </a:extLst>
            </p:cNvPr>
            <p:cNvSpPr txBox="1"/>
            <p:nvPr/>
          </p:nvSpPr>
          <p:spPr>
            <a:xfrm>
              <a:off x="1310633" y="5283259"/>
              <a:ext cx="68034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*May have to make sure this is at least 0 (sometimes roundoff issues happen)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11243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C9757-6ED2-3745-92B4-5C78E97A1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Vectorization Matter?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15C88E-DEB9-9B46-94E3-AC1BBD4DC4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EC9BE3D-FA01-B34A-998E-2490E33BFA6D}"/>
              </a:ext>
            </a:extLst>
          </p:cNvPr>
          <p:cNvSpPr txBox="1">
            <a:spLocks/>
          </p:cNvSpPr>
          <p:nvPr/>
        </p:nvSpPr>
        <p:spPr>
          <a:xfrm>
            <a:off x="628650" y="1253330"/>
            <a:ext cx="7886700" cy="502819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Computing pairwise distances between 300 and 400 128-dimensional vectors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for x in X, for y in Y, using native python: 9s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for x in X, for y in Y, using </a:t>
            </a:r>
            <a:r>
              <a:rPr lang="en-US" dirty="0" err="1"/>
              <a:t>numpy</a:t>
            </a:r>
            <a:r>
              <a:rPr lang="en-US" dirty="0"/>
              <a:t> to compute distance: 0.8s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vectorized: 0.0045s (~2000x faster than 1, 175x faster than 2)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i="1" dirty="0"/>
              <a:t>Expressing things in primitives that are optimized is usually faster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i="1" dirty="0"/>
              <a:t>Even more important with special hardware like GPUs or TPUs!</a:t>
            </a:r>
          </a:p>
        </p:txBody>
      </p:sp>
    </p:spTree>
    <p:extLst>
      <p:ext uri="{BB962C8B-B14F-4D97-AF65-F5344CB8AC3E}">
        <p14:creationId xmlns:p14="http://schemas.microsoft.com/office/powerpoint/2010/main" val="3871809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DE6AC-B376-5449-853B-891F0E4461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678954"/>
            <a:ext cx="7772400" cy="2387600"/>
          </a:xfrm>
        </p:spPr>
        <p:txBody>
          <a:bodyPr/>
          <a:lstStyle/>
          <a:p>
            <a:r>
              <a:rPr lang="en-US" dirty="0"/>
              <a:t>Linear Algebra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57AF3E-E393-B644-811E-B48754B6E5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12093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A8B2F-CB75-6F46-8772-1008B9D01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Linear Independence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FD91534-4AA2-CF4B-A33B-CAB5CAEAFB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44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823EAB3-FAEF-7A4B-B349-FD713DDB7A9E}"/>
                  </a:ext>
                </a:extLst>
              </p:cNvPr>
              <p:cNvSpPr txBox="1"/>
              <p:nvPr/>
            </p:nvSpPr>
            <p:spPr>
              <a:xfrm>
                <a:off x="4319144" y="3339566"/>
                <a:ext cx="1901867" cy="11365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823EAB3-FAEF-7A4B-B349-FD713DDB7A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9144" y="3339566"/>
                <a:ext cx="1901867" cy="1136593"/>
              </a:xfrm>
              <a:prstGeom prst="rect">
                <a:avLst/>
              </a:prstGeom>
              <a:blipFill>
                <a:blip r:embed="rId2"/>
                <a:stretch>
                  <a:fillRect l="-3311" r="-662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B007FAD-6DF7-3A45-AE78-2F2F9A68D73B}"/>
                  </a:ext>
                </a:extLst>
              </p:cNvPr>
              <p:cNvSpPr/>
              <p:nvPr/>
            </p:nvSpPr>
            <p:spPr>
              <a:xfrm>
                <a:off x="6221011" y="3423413"/>
                <a:ext cx="1669303" cy="9017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800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B007FAD-6DF7-3A45-AE78-2F2F9A68D7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1011" y="3423413"/>
                <a:ext cx="1669303" cy="901785"/>
              </a:xfrm>
              <a:prstGeom prst="rect">
                <a:avLst/>
              </a:prstGeom>
              <a:blipFill>
                <a:blip r:embed="rId3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B424D10-3D26-354E-90B6-0B45D82B47E3}"/>
                  </a:ext>
                </a:extLst>
              </p:cNvPr>
              <p:cNvSpPr txBox="1"/>
              <p:nvPr/>
            </p:nvSpPr>
            <p:spPr>
              <a:xfrm>
                <a:off x="1253687" y="3309978"/>
                <a:ext cx="2065825" cy="113659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B424D10-3D26-354E-90B6-0B45D82B47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3687" y="3309978"/>
                <a:ext cx="2065825" cy="1136593"/>
              </a:xfrm>
              <a:prstGeom prst="rect">
                <a:avLst/>
              </a:prstGeom>
              <a:blipFill>
                <a:blip r:embed="rId4"/>
                <a:stretch>
                  <a:fillRect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679FFA2E-C11A-994B-BEC3-865AB1831A96}"/>
              </a:ext>
            </a:extLst>
          </p:cNvPr>
          <p:cNvSpPr txBox="1"/>
          <p:nvPr/>
        </p:nvSpPr>
        <p:spPr>
          <a:xfrm>
            <a:off x="317602" y="4740131"/>
            <a:ext cx="80692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2800" b="1" dirty="0"/>
              <a:t>Is the set {</a:t>
            </a:r>
            <a:r>
              <a:rPr lang="en-US" sz="2800" b="1" dirty="0" err="1"/>
              <a:t>a,b,c</a:t>
            </a:r>
            <a:r>
              <a:rPr lang="en-US" sz="2800" b="1" dirty="0"/>
              <a:t>} linearly independent?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2800" b="1" dirty="0"/>
              <a:t>Is the set {</a:t>
            </a:r>
            <a:r>
              <a:rPr lang="en-US" sz="2800" b="1" dirty="0" err="1"/>
              <a:t>a,b,x</a:t>
            </a:r>
            <a:r>
              <a:rPr lang="en-US" sz="2800" b="1" dirty="0"/>
              <a:t>} linearly independent?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2800" b="1" dirty="0"/>
              <a:t>Max # of independent 3D vectors?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968EEE7-6A51-DA4B-9DC3-0967E0FA9A80}"/>
              </a:ext>
            </a:extLst>
          </p:cNvPr>
          <p:cNvGrpSpPr/>
          <p:nvPr/>
        </p:nvGrpSpPr>
        <p:grpSpPr>
          <a:xfrm>
            <a:off x="1649067" y="2082471"/>
            <a:ext cx="5845866" cy="1148199"/>
            <a:chOff x="889233" y="1476599"/>
            <a:chExt cx="5845866" cy="1148199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1CF654E-1423-6149-868C-3C299773BD2E}"/>
                </a:ext>
              </a:extLst>
            </p:cNvPr>
            <p:cNvGrpSpPr/>
            <p:nvPr/>
          </p:nvGrpSpPr>
          <p:grpSpPr>
            <a:xfrm>
              <a:off x="2955058" y="1476599"/>
              <a:ext cx="3780041" cy="1148199"/>
              <a:chOff x="1467482" y="1476599"/>
              <a:chExt cx="3780041" cy="114819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3AF8010C-8255-DF49-873B-286C8743B837}"/>
                      </a:ext>
                    </a:extLst>
                  </p:cNvPr>
                  <p:cNvSpPr txBox="1"/>
                  <p:nvPr/>
                </p:nvSpPr>
                <p:spPr>
                  <a:xfrm>
                    <a:off x="1467482" y="1482402"/>
                    <a:ext cx="1274708" cy="1136593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80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80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mr>
                              </m:m>
                            </m:e>
                          </m:d>
                        </m:oMath>
                      </m:oMathPara>
                    </a14:m>
                    <a:endParaRPr lang="en-US" sz="2800" dirty="0">
                      <a:solidFill>
                        <a:schemeClr val="tx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" name="TextBox 4">
                    <a:extLst>
                      <a:ext uri="{FF2B5EF4-FFF2-40B4-BE49-F238E27FC236}">
                        <a16:creationId xmlns:a16="http://schemas.microsoft.com/office/drawing/2014/main" id="{DDC10EE2-5FF4-41B2-BF90-930E0A1539B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67482" y="1482402"/>
                    <a:ext cx="1274708" cy="1136593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06F32F3C-4EB7-5342-A22A-175E6DBF9890}"/>
                      </a:ext>
                    </a:extLst>
                  </p:cNvPr>
                  <p:cNvSpPr txBox="1"/>
                  <p:nvPr/>
                </p:nvSpPr>
                <p:spPr>
                  <a:xfrm>
                    <a:off x="2744595" y="1480991"/>
                    <a:ext cx="1269898" cy="113941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80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80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800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d>
                        </m:oMath>
                      </m:oMathPara>
                    </a14:m>
                    <a:endParaRPr lang="en-US" sz="2800" dirty="0">
                      <a:solidFill>
                        <a:schemeClr val="accent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" name="TextBox 6">
                    <a:extLst>
                      <a:ext uri="{FF2B5EF4-FFF2-40B4-BE49-F238E27FC236}">
                        <a16:creationId xmlns:a16="http://schemas.microsoft.com/office/drawing/2014/main" id="{102D8942-DADB-4A3E-BA6B-A860F20AF76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44595" y="1480991"/>
                    <a:ext cx="1269898" cy="1139414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84341B28-93AB-7E4A-B4B1-C448D8A0FED0}"/>
                      </a:ext>
                    </a:extLst>
                  </p:cNvPr>
                  <p:cNvSpPr txBox="1"/>
                  <p:nvPr/>
                </p:nvSpPr>
                <p:spPr>
                  <a:xfrm>
                    <a:off x="4014493" y="1476599"/>
                    <a:ext cx="1233030" cy="11481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  <m:r>
                            <a:rPr lang="en-US" sz="28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80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80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800" b="0" i="1" smtClean="0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d>
                        </m:oMath>
                      </m:oMathPara>
                    </a14:m>
                    <a:endParaRPr lang="en-US" sz="2800" dirty="0">
                      <a:solidFill>
                        <a:schemeClr val="accent6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1E3B5E7E-E697-4BD4-B897-6535EA5DEDD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14493" y="1476599"/>
                    <a:ext cx="1233030" cy="1148199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091617D-AD38-E84B-8493-14A62AB22BFC}"/>
                </a:ext>
              </a:extLst>
            </p:cNvPr>
            <p:cNvSpPr txBox="1"/>
            <p:nvPr/>
          </p:nvSpPr>
          <p:spPr>
            <a:xfrm>
              <a:off x="889233" y="1758310"/>
              <a:ext cx="20658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/>
                <a:t>Suppose: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ED3CCA32-870A-9E4A-9B92-65B140C86DF5}"/>
              </a:ext>
            </a:extLst>
          </p:cNvPr>
          <p:cNvSpPr txBox="1"/>
          <p:nvPr/>
        </p:nvSpPr>
        <p:spPr>
          <a:xfrm>
            <a:off x="284500" y="1051579"/>
            <a:ext cx="80692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 set of vectors is </a:t>
            </a:r>
            <a:r>
              <a:rPr lang="en-US" sz="2800" b="1" dirty="0"/>
              <a:t>linearly independent </a:t>
            </a:r>
            <a:r>
              <a:rPr lang="en-US" sz="2800" dirty="0"/>
              <a:t>if you can’t write one as a linear combination of the others.</a:t>
            </a:r>
          </a:p>
        </p:txBody>
      </p:sp>
    </p:spTree>
    <p:extLst>
      <p:ext uri="{BB962C8B-B14F-4D97-AF65-F5344CB8AC3E}">
        <p14:creationId xmlns:p14="http://schemas.microsoft.com/office/powerpoint/2010/main" val="1107521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BBC1C-2DE7-324A-88EA-A6E7D5F72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Span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1774DE-C020-964C-B3E3-3574E288E7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45</a:t>
            </a:fld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F8F064D-CC62-7147-8139-2278390FD02C}"/>
              </a:ext>
            </a:extLst>
          </p:cNvPr>
          <p:cNvGrpSpPr/>
          <p:nvPr/>
        </p:nvGrpSpPr>
        <p:grpSpPr>
          <a:xfrm>
            <a:off x="534882" y="3895036"/>
            <a:ext cx="4572000" cy="0"/>
            <a:chOff x="534882" y="3895036"/>
            <a:chExt cx="4572000" cy="0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D148EC21-083F-8541-8036-77B801FACD47}"/>
                </a:ext>
              </a:extLst>
            </p:cNvPr>
            <p:cNvCxnSpPr/>
            <p:nvPr/>
          </p:nvCxnSpPr>
          <p:spPr>
            <a:xfrm rot="16200000" flipH="1" flipV="1">
              <a:off x="2363682" y="3437836"/>
              <a:ext cx="0" cy="9144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3147458E-3D99-8F47-BC89-B61DD7C8ECBE}"/>
                </a:ext>
              </a:extLst>
            </p:cNvPr>
            <p:cNvCxnSpPr/>
            <p:nvPr/>
          </p:nvCxnSpPr>
          <p:spPr>
            <a:xfrm rot="16200000" flipH="1" flipV="1">
              <a:off x="2135082" y="3209236"/>
              <a:ext cx="0" cy="13716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9BD14E10-4E81-224D-8CAE-27BF9AC0A106}"/>
                </a:ext>
              </a:extLst>
            </p:cNvPr>
            <p:cNvCxnSpPr/>
            <p:nvPr/>
          </p:nvCxnSpPr>
          <p:spPr>
            <a:xfrm rot="16200000" flipH="1" flipV="1">
              <a:off x="1906482" y="2980636"/>
              <a:ext cx="0" cy="18288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16A25264-F086-F04B-B941-D076D5589683}"/>
                </a:ext>
              </a:extLst>
            </p:cNvPr>
            <p:cNvCxnSpPr/>
            <p:nvPr/>
          </p:nvCxnSpPr>
          <p:spPr>
            <a:xfrm rot="5400000" flipV="1">
              <a:off x="3735282" y="2980636"/>
              <a:ext cx="0" cy="18288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21304456-0F36-F04D-9F37-EFD46AFCE408}"/>
                </a:ext>
              </a:extLst>
            </p:cNvPr>
            <p:cNvCxnSpPr/>
            <p:nvPr/>
          </p:nvCxnSpPr>
          <p:spPr>
            <a:xfrm rot="16200000" flipH="1" flipV="1">
              <a:off x="1677882" y="2752036"/>
              <a:ext cx="0" cy="22860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B9A0D8F3-C023-CF4F-A957-E80BB26651EE}"/>
                </a:ext>
              </a:extLst>
            </p:cNvPr>
            <p:cNvCxnSpPr/>
            <p:nvPr/>
          </p:nvCxnSpPr>
          <p:spPr>
            <a:xfrm rot="5400000" flipV="1">
              <a:off x="3963882" y="2752036"/>
              <a:ext cx="0" cy="22860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3B374793-CA66-3E4F-B1A7-768AFFEC4853}"/>
                </a:ext>
              </a:extLst>
            </p:cNvPr>
            <p:cNvCxnSpPr/>
            <p:nvPr/>
          </p:nvCxnSpPr>
          <p:spPr>
            <a:xfrm rot="16200000" flipH="1" flipV="1">
              <a:off x="2592282" y="3666436"/>
              <a:ext cx="0" cy="4572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A3FD2976-DD7A-9140-B9C5-149C4E5171BC}"/>
                </a:ext>
              </a:extLst>
            </p:cNvPr>
            <p:cNvCxnSpPr/>
            <p:nvPr/>
          </p:nvCxnSpPr>
          <p:spPr>
            <a:xfrm rot="5400000" flipV="1">
              <a:off x="3049482" y="3666436"/>
              <a:ext cx="0" cy="4572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040B0277-B705-AE48-928E-8E6708756626}"/>
                </a:ext>
              </a:extLst>
            </p:cNvPr>
            <p:cNvCxnSpPr/>
            <p:nvPr/>
          </p:nvCxnSpPr>
          <p:spPr>
            <a:xfrm rot="5400000" flipV="1">
              <a:off x="3278082" y="3437836"/>
              <a:ext cx="0" cy="9144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A0B2160C-0085-C246-902A-01B306423B34}"/>
                </a:ext>
              </a:extLst>
            </p:cNvPr>
            <p:cNvCxnSpPr/>
            <p:nvPr/>
          </p:nvCxnSpPr>
          <p:spPr>
            <a:xfrm rot="5400000" flipV="1">
              <a:off x="3506682" y="3209236"/>
              <a:ext cx="0" cy="13716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831673B-4A72-2540-BFD3-D92123C959B1}"/>
              </a:ext>
            </a:extLst>
          </p:cNvPr>
          <p:cNvGrpSpPr/>
          <p:nvPr/>
        </p:nvGrpSpPr>
        <p:grpSpPr>
          <a:xfrm>
            <a:off x="2820882" y="1609036"/>
            <a:ext cx="0" cy="4572000"/>
            <a:chOff x="2820882" y="1609036"/>
            <a:chExt cx="0" cy="4572000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C5066D3B-D970-2D4D-9ABC-888FBE6DF138}"/>
                </a:ext>
              </a:extLst>
            </p:cNvPr>
            <p:cNvCxnSpPr/>
            <p:nvPr/>
          </p:nvCxnSpPr>
          <p:spPr>
            <a:xfrm>
              <a:off x="2820882" y="3895036"/>
              <a:ext cx="0" cy="4572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DCC578A6-06DB-ED46-8775-B5FCA19B60E6}"/>
                </a:ext>
              </a:extLst>
            </p:cNvPr>
            <p:cNvCxnSpPr/>
            <p:nvPr/>
          </p:nvCxnSpPr>
          <p:spPr>
            <a:xfrm flipV="1">
              <a:off x="2820882" y="3437836"/>
              <a:ext cx="0" cy="4572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82327D86-74B0-DC47-B780-93BFB459523E}"/>
                </a:ext>
              </a:extLst>
            </p:cNvPr>
            <p:cNvCxnSpPr/>
            <p:nvPr/>
          </p:nvCxnSpPr>
          <p:spPr>
            <a:xfrm>
              <a:off x="2820882" y="3895036"/>
              <a:ext cx="0" cy="9144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9E280C71-CAAB-F043-9A32-22176A813EFA}"/>
                </a:ext>
              </a:extLst>
            </p:cNvPr>
            <p:cNvCxnSpPr/>
            <p:nvPr/>
          </p:nvCxnSpPr>
          <p:spPr>
            <a:xfrm flipV="1">
              <a:off x="2820882" y="2980636"/>
              <a:ext cx="0" cy="9144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E2961B3C-2CF1-6B49-AA79-96D23CE6B8A9}"/>
                </a:ext>
              </a:extLst>
            </p:cNvPr>
            <p:cNvCxnSpPr/>
            <p:nvPr/>
          </p:nvCxnSpPr>
          <p:spPr>
            <a:xfrm>
              <a:off x="2820882" y="3895036"/>
              <a:ext cx="0" cy="13716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DFF52A65-8F7D-8F4E-AE47-D5AE618B1848}"/>
                </a:ext>
              </a:extLst>
            </p:cNvPr>
            <p:cNvCxnSpPr/>
            <p:nvPr/>
          </p:nvCxnSpPr>
          <p:spPr>
            <a:xfrm flipV="1">
              <a:off x="2820882" y="2523436"/>
              <a:ext cx="0" cy="13716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90995579-E40D-0B41-9166-47D1ADC58B4F}"/>
                </a:ext>
              </a:extLst>
            </p:cNvPr>
            <p:cNvCxnSpPr/>
            <p:nvPr/>
          </p:nvCxnSpPr>
          <p:spPr>
            <a:xfrm>
              <a:off x="2820882" y="3895036"/>
              <a:ext cx="0" cy="18288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E3DAD70A-4C61-7F40-A80F-545005AA0C8E}"/>
                </a:ext>
              </a:extLst>
            </p:cNvPr>
            <p:cNvCxnSpPr/>
            <p:nvPr/>
          </p:nvCxnSpPr>
          <p:spPr>
            <a:xfrm flipV="1">
              <a:off x="2820882" y="2066236"/>
              <a:ext cx="0" cy="18288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195C3DE1-8894-DC46-BC8D-7C6ED93E5EB1}"/>
                </a:ext>
              </a:extLst>
            </p:cNvPr>
            <p:cNvCxnSpPr/>
            <p:nvPr/>
          </p:nvCxnSpPr>
          <p:spPr>
            <a:xfrm>
              <a:off x="2820882" y="3895036"/>
              <a:ext cx="0" cy="22860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C194EC94-8177-6D47-A906-C1043970101A}"/>
                </a:ext>
              </a:extLst>
            </p:cNvPr>
            <p:cNvCxnSpPr/>
            <p:nvPr/>
          </p:nvCxnSpPr>
          <p:spPr>
            <a:xfrm flipV="1">
              <a:off x="2820882" y="1609036"/>
              <a:ext cx="0" cy="22860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25FAAB9-44A9-9047-A10F-FD4C1656B92C}"/>
              </a:ext>
            </a:extLst>
          </p:cNvPr>
          <p:cNvCxnSpPr>
            <a:cxnSpLocks/>
          </p:cNvCxnSpPr>
          <p:nvPr/>
        </p:nvCxnSpPr>
        <p:spPr>
          <a:xfrm flipV="1">
            <a:off x="2820882" y="2980636"/>
            <a:ext cx="0" cy="914399"/>
          </a:xfrm>
          <a:prstGeom prst="straightConnector1">
            <a:avLst/>
          </a:prstGeom>
          <a:ln w="127000" cap="rnd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A65EFF85-8E41-4944-A23B-A0250C395871}"/>
              </a:ext>
            </a:extLst>
          </p:cNvPr>
          <p:cNvSpPr txBox="1"/>
          <p:nvPr/>
        </p:nvSpPr>
        <p:spPr>
          <a:xfrm>
            <a:off x="5553512" y="1518407"/>
            <a:ext cx="34190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Span: all linear combinations of a set of vectors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8954656-94B9-6644-AB4E-E8FAACE02390}"/>
                  </a:ext>
                </a:extLst>
              </p:cNvPr>
              <p:cNvSpPr txBox="1"/>
              <p:nvPr/>
            </p:nvSpPr>
            <p:spPr>
              <a:xfrm>
                <a:off x="5408721" y="3145872"/>
                <a:ext cx="3563826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Span({    }) =</a:t>
                </a:r>
              </a:p>
              <a:p>
                <a:r>
                  <a:rPr lang="en-US" sz="2800" b="1" dirty="0"/>
                  <a:t>Span({[0,2]}) = ?</a:t>
                </a:r>
              </a:p>
              <a:p>
                <a:r>
                  <a:rPr lang="en-US" sz="2800" dirty="0"/>
                  <a:t>All vertical lines through origin =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8954656-94B9-6644-AB4E-E8FAACE023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8721" y="3145872"/>
                <a:ext cx="3563826" cy="2246769"/>
              </a:xfrm>
              <a:prstGeom prst="rect">
                <a:avLst/>
              </a:prstGeom>
              <a:blipFill>
                <a:blip r:embed="rId2"/>
                <a:stretch>
                  <a:fillRect l="-3559" t="-28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A40D63F-5B03-1247-98A8-02AC67BABA8B}"/>
              </a:ext>
            </a:extLst>
          </p:cNvPr>
          <p:cNvCxnSpPr>
            <a:cxnSpLocks/>
          </p:cNvCxnSpPr>
          <p:nvPr/>
        </p:nvCxnSpPr>
        <p:spPr>
          <a:xfrm flipV="1">
            <a:off x="6609182" y="3145872"/>
            <a:ext cx="0" cy="457200"/>
          </a:xfrm>
          <a:prstGeom prst="straightConnector1">
            <a:avLst/>
          </a:prstGeom>
          <a:ln w="63500" cap="rnd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9590FB77-B2BF-0D4E-927D-3FE7F1D5ADDB}"/>
              </a:ext>
            </a:extLst>
          </p:cNvPr>
          <p:cNvCxnSpPr>
            <a:cxnSpLocks/>
          </p:cNvCxnSpPr>
          <p:nvPr/>
        </p:nvCxnSpPr>
        <p:spPr>
          <a:xfrm rot="5400000" flipV="1">
            <a:off x="3278081" y="3437836"/>
            <a:ext cx="0" cy="914399"/>
          </a:xfrm>
          <a:prstGeom prst="straightConnector1">
            <a:avLst/>
          </a:prstGeom>
          <a:ln w="127000" cap="rnd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B33AF315-DC01-A84F-AA06-DAD18F760249}"/>
              </a:ext>
            </a:extLst>
          </p:cNvPr>
          <p:cNvSpPr txBox="1"/>
          <p:nvPr/>
        </p:nvSpPr>
        <p:spPr>
          <a:xfrm>
            <a:off x="5481117" y="5339593"/>
            <a:ext cx="3563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Is </a:t>
            </a:r>
            <a:r>
              <a:rPr lang="en-US" sz="2800" b="1" dirty="0">
                <a:solidFill>
                  <a:schemeClr val="accent1"/>
                </a:solidFill>
              </a:rPr>
              <a:t>blue</a:t>
            </a:r>
            <a:r>
              <a:rPr lang="en-US" sz="2800" b="1" dirty="0"/>
              <a:t> in {</a:t>
            </a:r>
            <a:r>
              <a:rPr lang="en-US" sz="2800" b="1" dirty="0">
                <a:solidFill>
                  <a:srgbClr val="C00000"/>
                </a:solidFill>
              </a:rPr>
              <a:t>red</a:t>
            </a:r>
            <a:r>
              <a:rPr lang="en-US" sz="2800" b="1" dirty="0"/>
              <a:t>}’s span? </a:t>
            </a:r>
          </a:p>
        </p:txBody>
      </p:sp>
    </p:spTree>
    <p:extLst>
      <p:ext uri="{BB962C8B-B14F-4D97-AF65-F5344CB8AC3E}">
        <p14:creationId xmlns:p14="http://schemas.microsoft.com/office/powerpoint/2010/main" val="1396343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uild="p"/>
      <p:bldP spid="31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163E5-8D7A-8A4B-A108-C1B3D845C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Span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65BC00-5EC6-3147-97B5-20B3904469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46</a:t>
            </a:fld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72922B4-2B9C-F740-9A64-63FC6CE07F64}"/>
              </a:ext>
            </a:extLst>
          </p:cNvPr>
          <p:cNvGrpSpPr/>
          <p:nvPr/>
        </p:nvGrpSpPr>
        <p:grpSpPr>
          <a:xfrm>
            <a:off x="534882" y="3895036"/>
            <a:ext cx="4572000" cy="0"/>
            <a:chOff x="534882" y="3895036"/>
            <a:chExt cx="4572000" cy="0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08264E28-D5C8-594B-9312-E7252D659EAC}"/>
                </a:ext>
              </a:extLst>
            </p:cNvPr>
            <p:cNvCxnSpPr/>
            <p:nvPr/>
          </p:nvCxnSpPr>
          <p:spPr>
            <a:xfrm rot="16200000" flipH="1" flipV="1">
              <a:off x="2363682" y="3437836"/>
              <a:ext cx="0" cy="9144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BCA4F17E-BD02-B74A-A3BE-0B8D80985F18}"/>
                </a:ext>
              </a:extLst>
            </p:cNvPr>
            <p:cNvCxnSpPr/>
            <p:nvPr/>
          </p:nvCxnSpPr>
          <p:spPr>
            <a:xfrm rot="16200000" flipH="1" flipV="1">
              <a:off x="2135082" y="3209236"/>
              <a:ext cx="0" cy="13716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E7A1EC42-2B2B-1042-BD7E-7D954C006679}"/>
                </a:ext>
              </a:extLst>
            </p:cNvPr>
            <p:cNvCxnSpPr/>
            <p:nvPr/>
          </p:nvCxnSpPr>
          <p:spPr>
            <a:xfrm rot="16200000" flipH="1" flipV="1">
              <a:off x="1906482" y="2980636"/>
              <a:ext cx="0" cy="18288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9EDDDEBA-2FAB-8942-98B4-05FFBC0115DD}"/>
                </a:ext>
              </a:extLst>
            </p:cNvPr>
            <p:cNvCxnSpPr/>
            <p:nvPr/>
          </p:nvCxnSpPr>
          <p:spPr>
            <a:xfrm rot="5400000" flipV="1">
              <a:off x="3735282" y="2980636"/>
              <a:ext cx="0" cy="18288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7234F601-5DFB-9D42-9E54-111B26BA2697}"/>
                </a:ext>
              </a:extLst>
            </p:cNvPr>
            <p:cNvCxnSpPr/>
            <p:nvPr/>
          </p:nvCxnSpPr>
          <p:spPr>
            <a:xfrm rot="16200000" flipH="1" flipV="1">
              <a:off x="1677882" y="2752036"/>
              <a:ext cx="0" cy="22860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C9F1EEDD-AB6E-FA41-A664-BF261FBF507D}"/>
                </a:ext>
              </a:extLst>
            </p:cNvPr>
            <p:cNvCxnSpPr/>
            <p:nvPr/>
          </p:nvCxnSpPr>
          <p:spPr>
            <a:xfrm rot="5400000" flipV="1">
              <a:off x="3963882" y="2752036"/>
              <a:ext cx="0" cy="22860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6D8D2A40-9623-1449-85F8-5B1DBF9E6894}"/>
                </a:ext>
              </a:extLst>
            </p:cNvPr>
            <p:cNvCxnSpPr/>
            <p:nvPr/>
          </p:nvCxnSpPr>
          <p:spPr>
            <a:xfrm rot="16200000" flipH="1" flipV="1">
              <a:off x="2592282" y="3666436"/>
              <a:ext cx="0" cy="4572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F02F8652-C775-C641-B03E-8C28474E67B3}"/>
                </a:ext>
              </a:extLst>
            </p:cNvPr>
            <p:cNvCxnSpPr/>
            <p:nvPr/>
          </p:nvCxnSpPr>
          <p:spPr>
            <a:xfrm rot="5400000" flipV="1">
              <a:off x="3049482" y="3666436"/>
              <a:ext cx="0" cy="4572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9A5916F2-C9BD-144B-9922-843195F456FD}"/>
                </a:ext>
              </a:extLst>
            </p:cNvPr>
            <p:cNvCxnSpPr/>
            <p:nvPr/>
          </p:nvCxnSpPr>
          <p:spPr>
            <a:xfrm rot="5400000" flipV="1">
              <a:off x="3278082" y="3437836"/>
              <a:ext cx="0" cy="9144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8A5CFF71-DA3F-1C4E-AAB2-4BEA907F296D}"/>
                </a:ext>
              </a:extLst>
            </p:cNvPr>
            <p:cNvCxnSpPr/>
            <p:nvPr/>
          </p:nvCxnSpPr>
          <p:spPr>
            <a:xfrm rot="5400000" flipV="1">
              <a:off x="3506682" y="3209236"/>
              <a:ext cx="0" cy="13716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CA60C1E-B720-9242-92F5-7AFFBA2DB066}"/>
              </a:ext>
            </a:extLst>
          </p:cNvPr>
          <p:cNvGrpSpPr/>
          <p:nvPr/>
        </p:nvGrpSpPr>
        <p:grpSpPr>
          <a:xfrm>
            <a:off x="2820882" y="1609036"/>
            <a:ext cx="0" cy="4572000"/>
            <a:chOff x="2820882" y="1609036"/>
            <a:chExt cx="0" cy="4572000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A28EF4A1-5699-D949-9DAB-51FF56E7B115}"/>
                </a:ext>
              </a:extLst>
            </p:cNvPr>
            <p:cNvCxnSpPr/>
            <p:nvPr/>
          </p:nvCxnSpPr>
          <p:spPr>
            <a:xfrm>
              <a:off x="2820882" y="3895036"/>
              <a:ext cx="0" cy="4572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D15033EC-9A99-0941-BB61-3CD7E5D000C8}"/>
                </a:ext>
              </a:extLst>
            </p:cNvPr>
            <p:cNvCxnSpPr/>
            <p:nvPr/>
          </p:nvCxnSpPr>
          <p:spPr>
            <a:xfrm flipV="1">
              <a:off x="2820882" y="3437836"/>
              <a:ext cx="0" cy="4572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70EFEE3E-0835-4E41-8144-C01DDFC639C0}"/>
                </a:ext>
              </a:extLst>
            </p:cNvPr>
            <p:cNvCxnSpPr/>
            <p:nvPr/>
          </p:nvCxnSpPr>
          <p:spPr>
            <a:xfrm>
              <a:off x="2820882" y="3895036"/>
              <a:ext cx="0" cy="9144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05231D0B-78BA-3F4D-A6E6-CB4E4E44B463}"/>
                </a:ext>
              </a:extLst>
            </p:cNvPr>
            <p:cNvCxnSpPr/>
            <p:nvPr/>
          </p:nvCxnSpPr>
          <p:spPr>
            <a:xfrm flipV="1">
              <a:off x="2820882" y="2980636"/>
              <a:ext cx="0" cy="9144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60B562AA-CA63-0547-AD24-B7298E4CD3D0}"/>
                </a:ext>
              </a:extLst>
            </p:cNvPr>
            <p:cNvCxnSpPr/>
            <p:nvPr/>
          </p:nvCxnSpPr>
          <p:spPr>
            <a:xfrm>
              <a:off x="2820882" y="3895036"/>
              <a:ext cx="0" cy="13716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B0F96D57-29F0-E34C-B310-0799AC424C5E}"/>
                </a:ext>
              </a:extLst>
            </p:cNvPr>
            <p:cNvCxnSpPr/>
            <p:nvPr/>
          </p:nvCxnSpPr>
          <p:spPr>
            <a:xfrm flipV="1">
              <a:off x="2820882" y="2523436"/>
              <a:ext cx="0" cy="13716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AF659A75-0A59-DF41-A3A9-A4503A424547}"/>
                </a:ext>
              </a:extLst>
            </p:cNvPr>
            <p:cNvCxnSpPr/>
            <p:nvPr/>
          </p:nvCxnSpPr>
          <p:spPr>
            <a:xfrm>
              <a:off x="2820882" y="3895036"/>
              <a:ext cx="0" cy="18288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6DE18CFF-1716-7142-A1F7-543E192EEFB5}"/>
                </a:ext>
              </a:extLst>
            </p:cNvPr>
            <p:cNvCxnSpPr/>
            <p:nvPr/>
          </p:nvCxnSpPr>
          <p:spPr>
            <a:xfrm flipV="1">
              <a:off x="2820882" y="2066236"/>
              <a:ext cx="0" cy="18288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40F930E9-77BD-0342-A6AF-CF20DA30FA8D}"/>
                </a:ext>
              </a:extLst>
            </p:cNvPr>
            <p:cNvCxnSpPr/>
            <p:nvPr/>
          </p:nvCxnSpPr>
          <p:spPr>
            <a:xfrm>
              <a:off x="2820882" y="3895036"/>
              <a:ext cx="0" cy="22860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0FAE0DD8-25D1-7C4E-B9DA-6BB889A2FD2C}"/>
                </a:ext>
              </a:extLst>
            </p:cNvPr>
            <p:cNvCxnSpPr/>
            <p:nvPr/>
          </p:nvCxnSpPr>
          <p:spPr>
            <a:xfrm flipV="1">
              <a:off x="2820882" y="1609036"/>
              <a:ext cx="0" cy="22860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715CF61-5D60-F34E-89D1-4E3AB2AACEBE}"/>
              </a:ext>
            </a:extLst>
          </p:cNvPr>
          <p:cNvCxnSpPr/>
          <p:nvPr/>
        </p:nvCxnSpPr>
        <p:spPr>
          <a:xfrm flipV="1">
            <a:off x="2820882" y="2980636"/>
            <a:ext cx="0" cy="914399"/>
          </a:xfrm>
          <a:prstGeom prst="straightConnector1">
            <a:avLst/>
          </a:prstGeom>
          <a:ln w="127000" cap="rnd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8FC8CF32-588D-724F-8186-58C8D6E92C55}"/>
              </a:ext>
            </a:extLst>
          </p:cNvPr>
          <p:cNvSpPr txBox="1"/>
          <p:nvPr/>
        </p:nvSpPr>
        <p:spPr>
          <a:xfrm>
            <a:off x="5553512" y="1518407"/>
            <a:ext cx="34190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Span: all linear combinations of a set of vectors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3826868-EDBC-3C4F-8402-BE7B26BCFAB8}"/>
              </a:ext>
            </a:extLst>
          </p:cNvPr>
          <p:cNvCxnSpPr>
            <a:cxnSpLocks/>
          </p:cNvCxnSpPr>
          <p:nvPr/>
        </p:nvCxnSpPr>
        <p:spPr>
          <a:xfrm rot="5400000" flipV="1">
            <a:off x="3278081" y="3437836"/>
            <a:ext cx="0" cy="914399"/>
          </a:xfrm>
          <a:prstGeom prst="straightConnector1">
            <a:avLst/>
          </a:prstGeom>
          <a:ln w="127000" cap="rnd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B0845F6F-FF68-B940-B79C-10262515DDEA}"/>
              </a:ext>
            </a:extLst>
          </p:cNvPr>
          <p:cNvSpPr/>
          <p:nvPr/>
        </p:nvSpPr>
        <p:spPr>
          <a:xfrm>
            <a:off x="5553511" y="3244334"/>
            <a:ext cx="36575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Span({    ,      }) </a:t>
            </a:r>
            <a:r>
              <a:rPr lang="en-US" sz="2800" b="1" dirty="0"/>
              <a:t>= ? 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1BD6206-A2D7-234A-B1F7-A9ABB2DE93C5}"/>
              </a:ext>
            </a:extLst>
          </p:cNvPr>
          <p:cNvCxnSpPr>
            <a:cxnSpLocks/>
          </p:cNvCxnSpPr>
          <p:nvPr/>
        </p:nvCxnSpPr>
        <p:spPr>
          <a:xfrm flipV="1">
            <a:off x="6686871" y="3244334"/>
            <a:ext cx="0" cy="457200"/>
          </a:xfrm>
          <a:prstGeom prst="straightConnector1">
            <a:avLst/>
          </a:prstGeom>
          <a:ln w="63500" cap="rnd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E1FDD3F-5EFC-0A46-9A65-38CD22FDF9EA}"/>
              </a:ext>
            </a:extLst>
          </p:cNvPr>
          <p:cNvCxnSpPr>
            <a:cxnSpLocks/>
          </p:cNvCxnSpPr>
          <p:nvPr/>
        </p:nvCxnSpPr>
        <p:spPr>
          <a:xfrm rot="5400000" flipV="1">
            <a:off x="7223342" y="3279288"/>
            <a:ext cx="0" cy="457200"/>
          </a:xfrm>
          <a:prstGeom prst="straightConnector1">
            <a:avLst/>
          </a:prstGeom>
          <a:ln w="63500" cap="rnd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799650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163E5-8D7A-8A4B-A108-C1B3D845C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Span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65BC00-5EC6-3147-97B5-20B3904469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47</a:t>
            </a:fld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72922B4-2B9C-F740-9A64-63FC6CE07F64}"/>
              </a:ext>
            </a:extLst>
          </p:cNvPr>
          <p:cNvGrpSpPr/>
          <p:nvPr/>
        </p:nvGrpSpPr>
        <p:grpSpPr>
          <a:xfrm>
            <a:off x="534882" y="3895036"/>
            <a:ext cx="4572000" cy="0"/>
            <a:chOff x="534882" y="3895036"/>
            <a:chExt cx="4572000" cy="0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08264E28-D5C8-594B-9312-E7252D659EAC}"/>
                </a:ext>
              </a:extLst>
            </p:cNvPr>
            <p:cNvCxnSpPr/>
            <p:nvPr/>
          </p:nvCxnSpPr>
          <p:spPr>
            <a:xfrm rot="16200000" flipH="1" flipV="1">
              <a:off x="2363682" y="3437836"/>
              <a:ext cx="0" cy="9144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BCA4F17E-BD02-B74A-A3BE-0B8D80985F18}"/>
                </a:ext>
              </a:extLst>
            </p:cNvPr>
            <p:cNvCxnSpPr/>
            <p:nvPr/>
          </p:nvCxnSpPr>
          <p:spPr>
            <a:xfrm rot="16200000" flipH="1" flipV="1">
              <a:off x="2135082" y="3209236"/>
              <a:ext cx="0" cy="13716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E7A1EC42-2B2B-1042-BD7E-7D954C006679}"/>
                </a:ext>
              </a:extLst>
            </p:cNvPr>
            <p:cNvCxnSpPr/>
            <p:nvPr/>
          </p:nvCxnSpPr>
          <p:spPr>
            <a:xfrm rot="16200000" flipH="1" flipV="1">
              <a:off x="1906482" y="2980636"/>
              <a:ext cx="0" cy="18288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9EDDDEBA-2FAB-8942-98B4-05FFBC0115DD}"/>
                </a:ext>
              </a:extLst>
            </p:cNvPr>
            <p:cNvCxnSpPr/>
            <p:nvPr/>
          </p:nvCxnSpPr>
          <p:spPr>
            <a:xfrm rot="5400000" flipV="1">
              <a:off x="3735282" y="2980636"/>
              <a:ext cx="0" cy="18288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7234F601-5DFB-9D42-9E54-111B26BA2697}"/>
                </a:ext>
              </a:extLst>
            </p:cNvPr>
            <p:cNvCxnSpPr/>
            <p:nvPr/>
          </p:nvCxnSpPr>
          <p:spPr>
            <a:xfrm rot="16200000" flipH="1" flipV="1">
              <a:off x="1677882" y="2752036"/>
              <a:ext cx="0" cy="22860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C9F1EEDD-AB6E-FA41-A664-BF261FBF507D}"/>
                </a:ext>
              </a:extLst>
            </p:cNvPr>
            <p:cNvCxnSpPr/>
            <p:nvPr/>
          </p:nvCxnSpPr>
          <p:spPr>
            <a:xfrm rot="5400000" flipV="1">
              <a:off x="3963882" y="2752036"/>
              <a:ext cx="0" cy="22860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6D8D2A40-9623-1449-85F8-5B1DBF9E6894}"/>
                </a:ext>
              </a:extLst>
            </p:cNvPr>
            <p:cNvCxnSpPr/>
            <p:nvPr/>
          </p:nvCxnSpPr>
          <p:spPr>
            <a:xfrm rot="16200000" flipH="1" flipV="1">
              <a:off x="2592282" y="3666436"/>
              <a:ext cx="0" cy="4572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F02F8652-C775-C641-B03E-8C28474E67B3}"/>
                </a:ext>
              </a:extLst>
            </p:cNvPr>
            <p:cNvCxnSpPr/>
            <p:nvPr/>
          </p:nvCxnSpPr>
          <p:spPr>
            <a:xfrm rot="5400000" flipV="1">
              <a:off x="3049482" y="3666436"/>
              <a:ext cx="0" cy="4572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9A5916F2-C9BD-144B-9922-843195F456FD}"/>
                </a:ext>
              </a:extLst>
            </p:cNvPr>
            <p:cNvCxnSpPr/>
            <p:nvPr/>
          </p:nvCxnSpPr>
          <p:spPr>
            <a:xfrm rot="5400000" flipV="1">
              <a:off x="3278082" y="3437836"/>
              <a:ext cx="0" cy="9144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8A5CFF71-DA3F-1C4E-AAB2-4BEA907F296D}"/>
                </a:ext>
              </a:extLst>
            </p:cNvPr>
            <p:cNvCxnSpPr/>
            <p:nvPr/>
          </p:nvCxnSpPr>
          <p:spPr>
            <a:xfrm rot="5400000" flipV="1">
              <a:off x="3506682" y="3209236"/>
              <a:ext cx="0" cy="13716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CA60C1E-B720-9242-92F5-7AFFBA2DB066}"/>
              </a:ext>
            </a:extLst>
          </p:cNvPr>
          <p:cNvGrpSpPr/>
          <p:nvPr/>
        </p:nvGrpSpPr>
        <p:grpSpPr>
          <a:xfrm>
            <a:off x="2820882" y="1609036"/>
            <a:ext cx="0" cy="4572000"/>
            <a:chOff x="2820882" y="1609036"/>
            <a:chExt cx="0" cy="4572000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A28EF4A1-5699-D949-9DAB-51FF56E7B115}"/>
                </a:ext>
              </a:extLst>
            </p:cNvPr>
            <p:cNvCxnSpPr/>
            <p:nvPr/>
          </p:nvCxnSpPr>
          <p:spPr>
            <a:xfrm>
              <a:off x="2820882" y="3895036"/>
              <a:ext cx="0" cy="4572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D15033EC-9A99-0941-BB61-3CD7E5D000C8}"/>
                </a:ext>
              </a:extLst>
            </p:cNvPr>
            <p:cNvCxnSpPr/>
            <p:nvPr/>
          </p:nvCxnSpPr>
          <p:spPr>
            <a:xfrm flipV="1">
              <a:off x="2820882" y="3437836"/>
              <a:ext cx="0" cy="4572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70EFEE3E-0835-4E41-8144-C01DDFC639C0}"/>
                </a:ext>
              </a:extLst>
            </p:cNvPr>
            <p:cNvCxnSpPr/>
            <p:nvPr/>
          </p:nvCxnSpPr>
          <p:spPr>
            <a:xfrm>
              <a:off x="2820882" y="3895036"/>
              <a:ext cx="0" cy="9144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05231D0B-78BA-3F4D-A6E6-CB4E4E44B463}"/>
                </a:ext>
              </a:extLst>
            </p:cNvPr>
            <p:cNvCxnSpPr/>
            <p:nvPr/>
          </p:nvCxnSpPr>
          <p:spPr>
            <a:xfrm flipV="1">
              <a:off x="2820882" y="2980636"/>
              <a:ext cx="0" cy="9144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60B562AA-CA63-0547-AD24-B7298E4CD3D0}"/>
                </a:ext>
              </a:extLst>
            </p:cNvPr>
            <p:cNvCxnSpPr/>
            <p:nvPr/>
          </p:nvCxnSpPr>
          <p:spPr>
            <a:xfrm>
              <a:off x="2820882" y="3895036"/>
              <a:ext cx="0" cy="13716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B0F96D57-29F0-E34C-B310-0799AC424C5E}"/>
                </a:ext>
              </a:extLst>
            </p:cNvPr>
            <p:cNvCxnSpPr/>
            <p:nvPr/>
          </p:nvCxnSpPr>
          <p:spPr>
            <a:xfrm flipV="1">
              <a:off x="2820882" y="2523436"/>
              <a:ext cx="0" cy="13716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AF659A75-0A59-DF41-A3A9-A4503A424547}"/>
                </a:ext>
              </a:extLst>
            </p:cNvPr>
            <p:cNvCxnSpPr/>
            <p:nvPr/>
          </p:nvCxnSpPr>
          <p:spPr>
            <a:xfrm>
              <a:off x="2820882" y="3895036"/>
              <a:ext cx="0" cy="18288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6DE18CFF-1716-7142-A1F7-543E192EEFB5}"/>
                </a:ext>
              </a:extLst>
            </p:cNvPr>
            <p:cNvCxnSpPr/>
            <p:nvPr/>
          </p:nvCxnSpPr>
          <p:spPr>
            <a:xfrm flipV="1">
              <a:off x="2820882" y="2066236"/>
              <a:ext cx="0" cy="18288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40F930E9-77BD-0342-A6AF-CF20DA30FA8D}"/>
                </a:ext>
              </a:extLst>
            </p:cNvPr>
            <p:cNvCxnSpPr/>
            <p:nvPr/>
          </p:nvCxnSpPr>
          <p:spPr>
            <a:xfrm>
              <a:off x="2820882" y="3895036"/>
              <a:ext cx="0" cy="22860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0FAE0DD8-25D1-7C4E-B9DA-6BB889A2FD2C}"/>
                </a:ext>
              </a:extLst>
            </p:cNvPr>
            <p:cNvCxnSpPr/>
            <p:nvPr/>
          </p:nvCxnSpPr>
          <p:spPr>
            <a:xfrm flipV="1">
              <a:off x="2820882" y="1609036"/>
              <a:ext cx="0" cy="22860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715CF61-5D60-F34E-89D1-4E3AB2AACEBE}"/>
              </a:ext>
            </a:extLst>
          </p:cNvPr>
          <p:cNvCxnSpPr/>
          <p:nvPr/>
        </p:nvCxnSpPr>
        <p:spPr>
          <a:xfrm flipV="1">
            <a:off x="2820882" y="2980636"/>
            <a:ext cx="0" cy="914399"/>
          </a:xfrm>
          <a:prstGeom prst="straightConnector1">
            <a:avLst/>
          </a:prstGeom>
          <a:ln w="127000" cap="rnd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8FC8CF32-588D-724F-8186-58C8D6E92C55}"/>
              </a:ext>
            </a:extLst>
          </p:cNvPr>
          <p:cNvSpPr txBox="1"/>
          <p:nvPr/>
        </p:nvSpPr>
        <p:spPr>
          <a:xfrm>
            <a:off x="5553512" y="1518407"/>
            <a:ext cx="34190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Span: all linear combinations of a set of vectors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3826868-EDBC-3C4F-8402-BE7B26BCFAB8}"/>
              </a:ext>
            </a:extLst>
          </p:cNvPr>
          <p:cNvCxnSpPr>
            <a:cxnSpLocks/>
          </p:cNvCxnSpPr>
          <p:nvPr/>
        </p:nvCxnSpPr>
        <p:spPr>
          <a:xfrm>
            <a:off x="2820881" y="3895036"/>
            <a:ext cx="3" cy="914402"/>
          </a:xfrm>
          <a:prstGeom prst="straightConnector1">
            <a:avLst/>
          </a:prstGeom>
          <a:ln w="127000" cap="rnd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B0845F6F-FF68-B940-B79C-10262515DDEA}"/>
              </a:ext>
            </a:extLst>
          </p:cNvPr>
          <p:cNvSpPr/>
          <p:nvPr/>
        </p:nvSpPr>
        <p:spPr>
          <a:xfrm>
            <a:off x="5553511" y="3244334"/>
            <a:ext cx="36575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Span({    ,      }) </a:t>
            </a:r>
            <a:r>
              <a:rPr lang="en-US" sz="2800" b="1" dirty="0"/>
              <a:t>= ? 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1BD6206-A2D7-234A-B1F7-A9ABB2DE93C5}"/>
              </a:ext>
            </a:extLst>
          </p:cNvPr>
          <p:cNvCxnSpPr>
            <a:cxnSpLocks/>
          </p:cNvCxnSpPr>
          <p:nvPr/>
        </p:nvCxnSpPr>
        <p:spPr>
          <a:xfrm flipV="1">
            <a:off x="6686871" y="3244334"/>
            <a:ext cx="0" cy="457200"/>
          </a:xfrm>
          <a:prstGeom prst="straightConnector1">
            <a:avLst/>
          </a:prstGeom>
          <a:ln w="63500" cap="rnd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E1FDD3F-5EFC-0A46-9A65-38CD22FDF9EA}"/>
              </a:ext>
            </a:extLst>
          </p:cNvPr>
          <p:cNvCxnSpPr>
            <a:cxnSpLocks/>
          </p:cNvCxnSpPr>
          <p:nvPr/>
        </p:nvCxnSpPr>
        <p:spPr>
          <a:xfrm>
            <a:off x="7193525" y="3289851"/>
            <a:ext cx="0" cy="477703"/>
          </a:xfrm>
          <a:prstGeom prst="straightConnector1">
            <a:avLst/>
          </a:prstGeom>
          <a:ln w="63500" cap="rnd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123059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1C937-E731-C245-A2DE-8F9BF5BE7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Matrix-Vector Product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0849273-8808-7A4A-9C0B-F33AFF9E7C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48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F75491A-D8F3-6A4C-B44D-FA0EB51E81A5}"/>
                  </a:ext>
                </a:extLst>
              </p:cNvPr>
              <p:cNvSpPr/>
              <p:nvPr/>
            </p:nvSpPr>
            <p:spPr>
              <a:xfrm>
                <a:off x="225978" y="1690689"/>
                <a:ext cx="4656414" cy="16575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𝑨𝒙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</m:e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32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1" i="1">
                                        <a:latin typeface="Cambria Math" panose="02040503050406030204" pitchFamily="18" charset="0"/>
                                      </a:rPr>
                                      <m:t>𝒄</m:t>
                                    </m:r>
                                  </m:e>
                                  <m:sub>
                                    <m:r>
                                      <a:rPr lang="en-US" sz="3200" b="1" i="1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32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1" i="1">
                                        <a:latin typeface="Cambria Math" panose="02040503050406030204" pitchFamily="18" charset="0"/>
                                      </a:rPr>
                                      <m:t>𝒄</m:t>
                                    </m:r>
                                  </m:e>
                                  <m:sub>
                                    <m:r>
                                      <a:rPr lang="en-US" sz="3200" b="1" i="1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</m:e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F75491A-D8F3-6A4C-B44D-FA0EB51E81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978" y="1690689"/>
                <a:ext cx="4656414" cy="1657505"/>
              </a:xfrm>
              <a:prstGeom prst="rect">
                <a:avLst/>
              </a:prstGeom>
              <a:blipFill>
                <a:blip r:embed="rId2"/>
                <a:stretch>
                  <a:fillRect t="-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904C32BF-F18B-E743-9799-DE207492FAC7}"/>
              </a:ext>
            </a:extLst>
          </p:cNvPr>
          <p:cNvSpPr txBox="1"/>
          <p:nvPr/>
        </p:nvSpPr>
        <p:spPr>
          <a:xfrm>
            <a:off x="4572000" y="1826943"/>
            <a:ext cx="42028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Right-multiplying </a:t>
            </a:r>
            <a:r>
              <a:rPr lang="en-US" sz="2800" b="1" dirty="0"/>
              <a:t>A</a:t>
            </a:r>
            <a:r>
              <a:rPr lang="en-US" sz="2800" dirty="0"/>
              <a:t> by </a:t>
            </a:r>
            <a:r>
              <a:rPr lang="en-US" sz="2800" b="1" dirty="0"/>
              <a:t>x</a:t>
            </a:r>
            <a:r>
              <a:rPr lang="en-US" sz="2800" dirty="0"/>
              <a:t> mixes columns of </a:t>
            </a:r>
            <a:r>
              <a:rPr lang="en-US" sz="2800" b="1" dirty="0"/>
              <a:t>A</a:t>
            </a:r>
            <a:r>
              <a:rPr lang="en-US" sz="2800" dirty="0"/>
              <a:t> according to entries of </a:t>
            </a:r>
            <a:r>
              <a:rPr lang="en-US" sz="2800" b="1" dirty="0"/>
              <a:t>x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79B081-AECC-DD44-80BD-9E91AD461308}"/>
              </a:ext>
            </a:extLst>
          </p:cNvPr>
          <p:cNvSpPr txBox="1"/>
          <p:nvPr/>
        </p:nvSpPr>
        <p:spPr>
          <a:xfrm>
            <a:off x="628650" y="3688371"/>
            <a:ext cx="814623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The output space of f(</a:t>
            </a:r>
            <a:r>
              <a:rPr lang="en-US" sz="2800" b="1" dirty="0"/>
              <a:t>x</a:t>
            </a:r>
            <a:r>
              <a:rPr lang="en-US" sz="2800" dirty="0"/>
              <a:t>) = </a:t>
            </a:r>
            <a:r>
              <a:rPr lang="en-US" sz="2800" b="1" dirty="0"/>
              <a:t>Ax</a:t>
            </a:r>
            <a:r>
              <a:rPr lang="en-US" sz="2800" dirty="0"/>
              <a:t> is constrained to be the </a:t>
            </a:r>
            <a:r>
              <a:rPr lang="en-US" sz="2800" i="1" dirty="0"/>
              <a:t>span</a:t>
            </a:r>
            <a:r>
              <a:rPr lang="en-US" sz="2800" dirty="0"/>
              <a:t> of the columns of </a:t>
            </a:r>
            <a:r>
              <a:rPr lang="en-US" sz="2800" b="1" dirty="0"/>
              <a:t>A</a:t>
            </a:r>
            <a:r>
              <a:rPr lang="en-US" sz="2800" dirty="0"/>
              <a:t>.</a:t>
            </a:r>
            <a:r>
              <a:rPr lang="en-US" sz="2800" b="1" dirty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Can’t output things you can’t construct out of your columns</a:t>
            </a:r>
          </a:p>
        </p:txBody>
      </p:sp>
    </p:spTree>
    <p:extLst>
      <p:ext uri="{BB962C8B-B14F-4D97-AF65-F5344CB8AC3E}">
        <p14:creationId xmlns:p14="http://schemas.microsoft.com/office/powerpoint/2010/main" val="3661057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EFF90-D3E5-8844-A5EE-9A444E372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Intuition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A767547-C9E4-4047-B26F-7EC80035DD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49</a:t>
            </a:fld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101C270-B295-5E48-8049-00AF25B38AAB}"/>
              </a:ext>
            </a:extLst>
          </p:cNvPr>
          <p:cNvGrpSpPr/>
          <p:nvPr/>
        </p:nvGrpSpPr>
        <p:grpSpPr>
          <a:xfrm>
            <a:off x="975516" y="3088815"/>
            <a:ext cx="7192967" cy="1543879"/>
            <a:chOff x="753357" y="3328179"/>
            <a:chExt cx="7192967" cy="1543879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4886B97-D84B-E549-B903-A5C6C5A6A97F}"/>
                </a:ext>
              </a:extLst>
            </p:cNvPr>
            <p:cNvGrpSpPr/>
            <p:nvPr/>
          </p:nvGrpSpPr>
          <p:grpSpPr>
            <a:xfrm>
              <a:off x="1758186" y="3599031"/>
              <a:ext cx="335706" cy="1009474"/>
              <a:chOff x="4209427" y="5572984"/>
              <a:chExt cx="335706" cy="397079"/>
            </a:xfrm>
          </p:grpSpPr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9960517A-2109-CC49-9750-1FBCB075E7E6}"/>
                  </a:ext>
                </a:extLst>
              </p:cNvPr>
              <p:cNvCxnSpPr/>
              <p:nvPr/>
            </p:nvCxnSpPr>
            <p:spPr>
              <a:xfrm flipH="1">
                <a:off x="4209427" y="5572984"/>
                <a:ext cx="335706" cy="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9E40585D-3974-1B49-87C5-6ACF77FF500C}"/>
                  </a:ext>
                </a:extLst>
              </p:cNvPr>
              <p:cNvCxnSpPr/>
              <p:nvPr/>
            </p:nvCxnSpPr>
            <p:spPr>
              <a:xfrm flipH="1">
                <a:off x="4209427" y="5771523"/>
                <a:ext cx="335706" cy="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73EE23C7-9011-AA47-87DB-8CD9F80457CA}"/>
                  </a:ext>
                </a:extLst>
              </p:cNvPr>
              <p:cNvCxnSpPr/>
              <p:nvPr/>
            </p:nvCxnSpPr>
            <p:spPr>
              <a:xfrm flipH="1">
                <a:off x="4209427" y="5970063"/>
                <a:ext cx="335706" cy="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627DFDD-F986-6442-AA2A-893B793784AD}"/>
                </a:ext>
              </a:extLst>
            </p:cNvPr>
            <p:cNvSpPr/>
            <p:nvPr/>
          </p:nvSpPr>
          <p:spPr>
            <a:xfrm>
              <a:off x="753357" y="3400491"/>
              <a:ext cx="1097565" cy="144270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7167CAB-17EF-5740-96B4-8CD4250D6166}"/>
                </a:ext>
              </a:extLst>
            </p:cNvPr>
            <p:cNvGrpSpPr/>
            <p:nvPr/>
          </p:nvGrpSpPr>
          <p:grpSpPr>
            <a:xfrm>
              <a:off x="3533568" y="3599031"/>
              <a:ext cx="335706" cy="1009470"/>
              <a:chOff x="4209427" y="5572984"/>
              <a:chExt cx="335706" cy="397079"/>
            </a:xfrm>
          </p:grpSpPr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DD01E3C4-4FCA-CA45-9005-07360E42540C}"/>
                  </a:ext>
                </a:extLst>
              </p:cNvPr>
              <p:cNvCxnSpPr/>
              <p:nvPr/>
            </p:nvCxnSpPr>
            <p:spPr>
              <a:xfrm flipH="1">
                <a:off x="4209427" y="5572984"/>
                <a:ext cx="335706" cy="0"/>
              </a:xfrm>
              <a:prstGeom prst="line">
                <a:avLst/>
              </a:prstGeom>
              <a:ln w="762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D5DCDE2C-7493-E648-90D3-197B9C49A7DE}"/>
                  </a:ext>
                </a:extLst>
              </p:cNvPr>
              <p:cNvCxnSpPr/>
              <p:nvPr/>
            </p:nvCxnSpPr>
            <p:spPr>
              <a:xfrm flipH="1">
                <a:off x="4209427" y="5771523"/>
                <a:ext cx="335706" cy="0"/>
              </a:xfrm>
              <a:prstGeom prst="line">
                <a:avLst/>
              </a:prstGeom>
              <a:ln w="762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DAE8EE21-30CF-8948-BC95-B64C90301499}"/>
                  </a:ext>
                </a:extLst>
              </p:cNvPr>
              <p:cNvCxnSpPr/>
              <p:nvPr/>
            </p:nvCxnSpPr>
            <p:spPr>
              <a:xfrm flipH="1">
                <a:off x="4209427" y="5970063"/>
                <a:ext cx="335706" cy="0"/>
              </a:xfrm>
              <a:prstGeom prst="line">
                <a:avLst/>
              </a:prstGeom>
              <a:ln w="762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3775548-0682-1940-9635-400A65B01EE6}"/>
                </a:ext>
              </a:extLst>
            </p:cNvPr>
            <p:cNvSpPr/>
            <p:nvPr/>
          </p:nvSpPr>
          <p:spPr>
            <a:xfrm>
              <a:off x="3869274" y="3400491"/>
              <a:ext cx="4077050" cy="144270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0BD3644-ED2A-4B48-B52E-BDDB5BEFBB01}"/>
                </a:ext>
              </a:extLst>
            </p:cNvPr>
            <p:cNvGrpSpPr/>
            <p:nvPr/>
          </p:nvGrpSpPr>
          <p:grpSpPr>
            <a:xfrm>
              <a:off x="4623513" y="3618605"/>
              <a:ext cx="989901" cy="989901"/>
              <a:chOff x="3775046" y="5268286"/>
              <a:chExt cx="989901" cy="989901"/>
            </a:xfrm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D34FBAEF-13EE-2449-A506-78396AE67964}"/>
                  </a:ext>
                </a:extLst>
              </p:cNvPr>
              <p:cNvSpPr/>
              <p:nvPr/>
            </p:nvSpPr>
            <p:spPr>
              <a:xfrm>
                <a:off x="3775046" y="5268286"/>
                <a:ext cx="989901" cy="98990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9CD34CA1-78D6-2249-936E-9D90BC47DD87}"/>
                  </a:ext>
                </a:extLst>
              </p:cNvPr>
              <p:cNvSpPr/>
              <p:nvPr/>
            </p:nvSpPr>
            <p:spPr>
              <a:xfrm>
                <a:off x="3860945" y="5354186"/>
                <a:ext cx="818100" cy="8181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503B50E4-E950-4E48-964F-40E28B9C9FC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269995" y="5536734"/>
                <a:ext cx="239718" cy="226502"/>
              </a:xfrm>
              <a:prstGeom prst="line">
                <a:avLst/>
              </a:prstGeom>
              <a:ln w="76200" cap="rnd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A72CDB47-A377-9046-AD14-080FC7D970B3}"/>
                </a:ext>
              </a:extLst>
            </p:cNvPr>
            <p:cNvGrpSpPr/>
            <p:nvPr/>
          </p:nvGrpSpPr>
          <p:grpSpPr>
            <a:xfrm rot="3600000">
              <a:off x="5687902" y="3618605"/>
              <a:ext cx="989901" cy="989901"/>
              <a:chOff x="3775046" y="5268286"/>
              <a:chExt cx="989901" cy="989901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C7250F12-A10F-894C-8644-194963F65F71}"/>
                  </a:ext>
                </a:extLst>
              </p:cNvPr>
              <p:cNvSpPr/>
              <p:nvPr/>
            </p:nvSpPr>
            <p:spPr>
              <a:xfrm>
                <a:off x="3775046" y="5268286"/>
                <a:ext cx="989901" cy="989901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1C729358-CB36-B147-9AD5-8EDFC38EE3EF}"/>
                  </a:ext>
                </a:extLst>
              </p:cNvPr>
              <p:cNvSpPr/>
              <p:nvPr/>
            </p:nvSpPr>
            <p:spPr>
              <a:xfrm>
                <a:off x="3860945" y="5354186"/>
                <a:ext cx="818100" cy="8181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6225CCCF-1D5D-FB43-A019-336B4BBB6B9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269995" y="5536734"/>
                <a:ext cx="239718" cy="226502"/>
              </a:xfrm>
              <a:prstGeom prst="line">
                <a:avLst/>
              </a:prstGeom>
              <a:ln w="76200" cap="rnd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982A715F-627A-B249-8C7A-D47FB42A9166}"/>
                </a:ext>
              </a:extLst>
            </p:cNvPr>
            <p:cNvGrpSpPr/>
            <p:nvPr/>
          </p:nvGrpSpPr>
          <p:grpSpPr>
            <a:xfrm rot="18000000">
              <a:off x="6752291" y="3618604"/>
              <a:ext cx="989901" cy="989901"/>
              <a:chOff x="3775046" y="5268286"/>
              <a:chExt cx="989901" cy="989901"/>
            </a:xfrm>
          </p:grpSpPr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33CDF344-3BFE-0644-B4AE-4DA74B3340A7}"/>
                  </a:ext>
                </a:extLst>
              </p:cNvPr>
              <p:cNvSpPr/>
              <p:nvPr/>
            </p:nvSpPr>
            <p:spPr>
              <a:xfrm>
                <a:off x="3775046" y="5268286"/>
                <a:ext cx="989901" cy="989901"/>
              </a:xfrm>
              <a:prstGeom prst="ellipse">
                <a:avLst/>
              </a:prstGeom>
              <a:solidFill>
                <a:schemeClr val="accent6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DA755746-DA48-F341-94A2-20D4EFA4C744}"/>
                  </a:ext>
                </a:extLst>
              </p:cNvPr>
              <p:cNvSpPr/>
              <p:nvPr/>
            </p:nvSpPr>
            <p:spPr>
              <a:xfrm>
                <a:off x="3860945" y="5354186"/>
                <a:ext cx="818100" cy="8181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1A6BB877-1156-1247-8957-137448F9E48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269995" y="5536734"/>
                <a:ext cx="239718" cy="226502"/>
              </a:xfrm>
              <a:prstGeom prst="line">
                <a:avLst/>
              </a:prstGeom>
              <a:ln w="76200" cap="rnd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AE35C70-CAC4-F148-BAA5-A9AA1EBCEF44}"/>
                </a:ext>
              </a:extLst>
            </p:cNvPr>
            <p:cNvSpPr txBox="1"/>
            <p:nvPr/>
          </p:nvSpPr>
          <p:spPr>
            <a:xfrm>
              <a:off x="3869274" y="3400491"/>
              <a:ext cx="3020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/>
                <a:t>x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E5D331F-0E03-A44E-8698-652EA2C0138F}"/>
                </a:ext>
              </a:extLst>
            </p:cNvPr>
            <p:cNvSpPr/>
            <p:nvPr/>
          </p:nvSpPr>
          <p:spPr>
            <a:xfrm>
              <a:off x="2088816" y="3400491"/>
              <a:ext cx="1444752" cy="144270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8B07579-C4AB-0D4A-A6C3-22704CE143E5}"/>
                </a:ext>
              </a:extLst>
            </p:cNvPr>
            <p:cNvSpPr txBox="1"/>
            <p:nvPr/>
          </p:nvSpPr>
          <p:spPr>
            <a:xfrm>
              <a:off x="2303158" y="3767899"/>
              <a:ext cx="101606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/>
                <a:t>Ax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DFBAC8A-275A-4440-9310-DA6C2345C493}"/>
                </a:ext>
              </a:extLst>
            </p:cNvPr>
            <p:cNvSpPr txBox="1"/>
            <p:nvPr/>
          </p:nvSpPr>
          <p:spPr>
            <a:xfrm>
              <a:off x="1198008" y="3328179"/>
              <a:ext cx="5551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y</a:t>
              </a:r>
              <a:r>
                <a:rPr lang="en-US" sz="2800" baseline="-25000" dirty="0"/>
                <a:t>1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F55EA05-BD80-544E-8DD5-85A0E0D506EA}"/>
                </a:ext>
              </a:extLst>
            </p:cNvPr>
            <p:cNvSpPr txBox="1"/>
            <p:nvPr/>
          </p:nvSpPr>
          <p:spPr>
            <a:xfrm>
              <a:off x="1200381" y="3844103"/>
              <a:ext cx="5551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y</a:t>
              </a:r>
              <a:r>
                <a:rPr lang="en-US" sz="2800" baseline="-25000" dirty="0"/>
                <a:t>2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83EEB0C-8EEA-2B46-A014-87D6332F58B8}"/>
                </a:ext>
              </a:extLst>
            </p:cNvPr>
            <p:cNvSpPr txBox="1"/>
            <p:nvPr/>
          </p:nvSpPr>
          <p:spPr>
            <a:xfrm>
              <a:off x="1197677" y="4348838"/>
              <a:ext cx="5551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y</a:t>
              </a:r>
              <a:r>
                <a:rPr lang="en-US" sz="2800" baseline="-25000" dirty="0"/>
                <a:t>3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B6F1D87-2967-AF43-B7D8-3B98BA344C7D}"/>
                </a:ext>
              </a:extLst>
            </p:cNvPr>
            <p:cNvSpPr txBox="1"/>
            <p:nvPr/>
          </p:nvSpPr>
          <p:spPr>
            <a:xfrm>
              <a:off x="4942256" y="4096776"/>
              <a:ext cx="42894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x</a:t>
              </a:r>
              <a:r>
                <a:rPr lang="en-US" sz="2000" baseline="-25000" dirty="0"/>
                <a:t>1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3BDEA8A-1523-824E-872E-5F0319D4FCF0}"/>
                </a:ext>
              </a:extLst>
            </p:cNvPr>
            <p:cNvSpPr txBox="1"/>
            <p:nvPr/>
          </p:nvSpPr>
          <p:spPr>
            <a:xfrm>
              <a:off x="5985049" y="4096632"/>
              <a:ext cx="42894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x</a:t>
              </a:r>
              <a:r>
                <a:rPr lang="en-US" sz="2000" baseline="-25000" dirty="0"/>
                <a:t>2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22636AC-E1F2-BA49-A719-A826122F8028}"/>
                </a:ext>
              </a:extLst>
            </p:cNvPr>
            <p:cNvSpPr txBox="1"/>
            <p:nvPr/>
          </p:nvSpPr>
          <p:spPr>
            <a:xfrm>
              <a:off x="7058798" y="4122495"/>
              <a:ext cx="42894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x</a:t>
              </a:r>
              <a:r>
                <a:rPr lang="en-US" sz="2000" baseline="-25000" dirty="0"/>
                <a:t>3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89AA226-1B2E-4143-8746-D3AAD04BB440}"/>
                </a:ext>
              </a:extLst>
            </p:cNvPr>
            <p:cNvSpPr txBox="1"/>
            <p:nvPr/>
          </p:nvSpPr>
          <p:spPr>
            <a:xfrm>
              <a:off x="767016" y="3328179"/>
              <a:ext cx="3020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/>
                <a:t>y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DBEFC40E-AFD8-754C-BA91-A657490ED316}"/>
                  </a:ext>
                </a:extLst>
              </p:cNvPr>
              <p:cNvSpPr/>
              <p:nvPr/>
            </p:nvSpPr>
            <p:spPr>
              <a:xfrm>
                <a:off x="1163272" y="1339741"/>
                <a:ext cx="6817456" cy="1657505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𝑨𝒙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</m:e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</m:e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32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1" i="1">
                                        <a:latin typeface="Cambria Math" panose="02040503050406030204" pitchFamily="18" charset="0"/>
                                      </a:rPr>
                                      <m:t>𝒄</m:t>
                                    </m:r>
                                  </m:e>
                                  <m:sub>
                                    <m:r>
                                      <a:rPr lang="en-US" sz="3200" b="1" i="1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32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1" i="1" smtClean="0">
                                        <a:latin typeface="Cambria Math" panose="02040503050406030204" pitchFamily="18" charset="0"/>
                                      </a:rPr>
                                      <m:t>𝒄</m:t>
                                    </m:r>
                                  </m:e>
                                  <m:sub>
                                    <m:r>
                                      <a:rPr lang="en-US" sz="3200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32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1" i="1">
                                        <a:latin typeface="Cambria Math" panose="02040503050406030204" pitchFamily="18" charset="0"/>
                                      </a:rPr>
                                      <m:t>𝒄</m:t>
                                    </m:r>
                                  </m:e>
                                  <m:sub>
                                    <m:r>
                                      <a:rPr lang="en-US" sz="3200" b="1" i="1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</m:e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DBEFC40E-AFD8-754C-BA91-A657490ED3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3272" y="1339741"/>
                <a:ext cx="6817456" cy="1657505"/>
              </a:xfrm>
              <a:prstGeom prst="rect">
                <a:avLst/>
              </a:prstGeom>
              <a:blipFill>
                <a:blip r:embed="rId2"/>
                <a:stretch>
                  <a:fillRect t="-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>
            <a:extLst>
              <a:ext uri="{FF2B5EF4-FFF2-40B4-BE49-F238E27FC236}">
                <a16:creationId xmlns:a16="http://schemas.microsoft.com/office/drawing/2014/main" id="{52DDF9DA-B21D-6B42-A702-01D9938F652C}"/>
              </a:ext>
            </a:extLst>
          </p:cNvPr>
          <p:cNvSpPr txBox="1"/>
          <p:nvPr/>
        </p:nvSpPr>
        <p:spPr>
          <a:xfrm>
            <a:off x="891959" y="4754534"/>
            <a:ext cx="7360083" cy="13849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800" b="1" dirty="0"/>
              <a:t>x</a:t>
            </a:r>
            <a:r>
              <a:rPr lang="en-US" sz="2800" dirty="0"/>
              <a:t> – knobs on machine (e.g., fuel, brakes)</a:t>
            </a:r>
          </a:p>
          <a:p>
            <a:r>
              <a:rPr lang="en-US" sz="2800" b="1" dirty="0"/>
              <a:t>y</a:t>
            </a:r>
            <a:r>
              <a:rPr lang="en-US" sz="2800" dirty="0"/>
              <a:t> – state of the world (e.g., where you are)</a:t>
            </a:r>
          </a:p>
          <a:p>
            <a:r>
              <a:rPr lang="en-US" sz="2800" b="1" dirty="0"/>
              <a:t>A</a:t>
            </a:r>
            <a:r>
              <a:rPr lang="en-US" sz="2800" dirty="0"/>
              <a:t> – machine (e.g., your car)</a:t>
            </a:r>
          </a:p>
        </p:txBody>
      </p:sp>
    </p:spTree>
    <p:extLst>
      <p:ext uri="{BB962C8B-B14F-4D97-AF65-F5344CB8AC3E}">
        <p14:creationId xmlns:p14="http://schemas.microsoft.com/office/powerpoint/2010/main" val="3668596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BECE8-114A-7D49-84EC-288611505B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639197"/>
            <a:ext cx="7772400" cy="2387600"/>
          </a:xfrm>
        </p:spPr>
        <p:txBody>
          <a:bodyPr/>
          <a:lstStyle/>
          <a:p>
            <a:r>
              <a:rPr lang="en-US" dirty="0"/>
              <a:t>Matrices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F15969-9CCA-3A44-AD57-788BF27545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84081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08ADF-4D40-FC43-9C92-7D9B2E05C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Independence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F4B068F-D184-A246-B1D9-61EBE36DA6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50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5EEDA1C-EC77-EB47-AFD4-327C905E7412}"/>
                  </a:ext>
                </a:extLst>
              </p:cNvPr>
              <p:cNvSpPr/>
              <p:nvPr/>
            </p:nvSpPr>
            <p:spPr>
              <a:xfrm>
                <a:off x="1884680" y="2522848"/>
                <a:ext cx="5374641" cy="1657505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𝑨𝒙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</m:e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</m:e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32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1" i="1">
                                        <a:latin typeface="Cambria Math" panose="02040503050406030204" pitchFamily="18" charset="0"/>
                                      </a:rPr>
                                      <m:t>𝒄</m:t>
                                    </m:r>
                                  </m:e>
                                  <m:sub>
                                    <m:r>
                                      <a:rPr lang="en-US" sz="3200" b="1" i="1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32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  <m:r>
                                      <a:rPr lang="en-US" sz="3200" b="1" i="1" smtClean="0">
                                        <a:latin typeface="Cambria Math" panose="02040503050406030204" pitchFamily="18" charset="0"/>
                                      </a:rPr>
                                      <m:t>𝒄</m:t>
                                    </m:r>
                                  </m:e>
                                  <m:sub>
                                    <m:r>
                                      <a:rPr lang="en-US" sz="32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32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1" i="1">
                                        <a:latin typeface="Cambria Math" panose="02040503050406030204" pitchFamily="18" charset="0"/>
                                      </a:rPr>
                                      <m:t>𝒄</m:t>
                                    </m:r>
                                  </m:e>
                                  <m:sub>
                                    <m:r>
                                      <a:rPr lang="en-US" sz="3200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</m:e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</m:e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32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32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32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3200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3200" b="0" i="1" smtClean="0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32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5EEDA1C-EC77-EB47-AFD4-327C905E74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4680" y="2522848"/>
                <a:ext cx="5374641" cy="1657505"/>
              </a:xfrm>
              <a:prstGeom prst="rect">
                <a:avLst/>
              </a:prstGeom>
              <a:blipFill>
                <a:blip r:embed="rId2"/>
                <a:stretch>
                  <a:fillRect l="-706" t="-15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C74383A8-B035-7C43-984C-38618CBF720D}"/>
              </a:ext>
            </a:extLst>
          </p:cNvPr>
          <p:cNvSpPr txBox="1"/>
          <p:nvPr/>
        </p:nvSpPr>
        <p:spPr>
          <a:xfrm>
            <a:off x="628650" y="1568741"/>
            <a:ext cx="7886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Suppose the columns of 3x3 matrix </a:t>
            </a:r>
            <a:r>
              <a:rPr lang="en-US" sz="2800" b="1" dirty="0"/>
              <a:t>A</a:t>
            </a:r>
            <a:r>
              <a:rPr lang="en-US" sz="2800" dirty="0"/>
              <a:t> are </a:t>
            </a:r>
            <a:r>
              <a:rPr lang="en-US" sz="2800" i="1" dirty="0"/>
              <a:t>not</a:t>
            </a:r>
            <a:r>
              <a:rPr lang="en-US" sz="2800" dirty="0"/>
              <a:t> linearly independent (c</a:t>
            </a:r>
            <a:r>
              <a:rPr lang="en-US" sz="2800" baseline="-25000" dirty="0"/>
              <a:t>1</a:t>
            </a:r>
            <a:r>
              <a:rPr lang="en-US" sz="2800" dirty="0"/>
              <a:t>, </a:t>
            </a:r>
            <a:r>
              <a:rPr lang="el-GR" sz="2800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c</a:t>
            </a:r>
            <a:r>
              <a:rPr lang="en-US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for instance)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C66D1CB-B5D1-FD46-988C-8428A18FC2B1}"/>
                  </a:ext>
                </a:extLst>
              </p:cNvPr>
              <p:cNvSpPr/>
              <p:nvPr/>
            </p:nvSpPr>
            <p:spPr>
              <a:xfrm>
                <a:off x="2212732" y="4114369"/>
                <a:ext cx="471853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𝛼</m:t>
                      </m:r>
                      <m:sSub>
                        <m:sSubPr>
                          <m:ctrlPr>
                            <a:rPr lang="en-US" sz="32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C66D1CB-B5D1-FD46-988C-8428A18FC2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2732" y="4114369"/>
                <a:ext cx="4718536" cy="584775"/>
              </a:xfrm>
              <a:prstGeom prst="rect">
                <a:avLst/>
              </a:prstGeom>
              <a:blipFill>
                <a:blip r:embed="rId3"/>
                <a:stretch>
                  <a:fillRect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052382E-D8C1-264E-919F-85C3550049C4}"/>
                  </a:ext>
                </a:extLst>
              </p:cNvPr>
              <p:cNvSpPr/>
              <p:nvPr/>
            </p:nvSpPr>
            <p:spPr>
              <a:xfrm>
                <a:off x="2212732" y="4699144"/>
                <a:ext cx="466480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052382E-D8C1-264E-919F-85C3550049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2732" y="4699144"/>
                <a:ext cx="4664803" cy="584775"/>
              </a:xfrm>
              <a:prstGeom prst="rect">
                <a:avLst/>
              </a:prstGeom>
              <a:blipFill>
                <a:blip r:embed="rId4"/>
                <a:stretch>
                  <a:fillRect b="-12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47A208FD-02DA-A94C-B4C0-B74B26CB0EC7}"/>
              </a:ext>
            </a:extLst>
          </p:cNvPr>
          <p:cNvSpPr txBox="1"/>
          <p:nvPr/>
        </p:nvSpPr>
        <p:spPr>
          <a:xfrm>
            <a:off x="4373217" y="598335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681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1E71F-E9ED-184D-AC2A-84ECECF00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Independence Intuition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C74742-C73B-3642-B267-76C649FD1C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8926E9-AE79-DF45-86C2-D71EC4D4F44A}"/>
              </a:ext>
            </a:extLst>
          </p:cNvPr>
          <p:cNvSpPr txBox="1"/>
          <p:nvPr/>
        </p:nvSpPr>
        <p:spPr>
          <a:xfrm>
            <a:off x="628650" y="1568741"/>
            <a:ext cx="7886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Knobs of </a:t>
            </a:r>
            <a:r>
              <a:rPr lang="en-US" sz="2800" b="1" dirty="0"/>
              <a:t>x</a:t>
            </a:r>
            <a:r>
              <a:rPr lang="en-US" sz="2800" dirty="0"/>
              <a:t> are redundant. Even if </a:t>
            </a:r>
            <a:r>
              <a:rPr lang="en-US" sz="2800" b="1" dirty="0"/>
              <a:t>y</a:t>
            </a:r>
            <a:r>
              <a:rPr lang="en-US" sz="2800" dirty="0"/>
              <a:t> has 3 outputs, you can only control it in two directions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D729AE5-B84C-DB4F-BD9A-8F5B9D88492D}"/>
                  </a:ext>
                </a:extLst>
              </p:cNvPr>
              <p:cNvSpPr/>
              <p:nvPr/>
            </p:nvSpPr>
            <p:spPr>
              <a:xfrm>
                <a:off x="2212732" y="2601916"/>
                <a:ext cx="466480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D729AE5-B84C-DB4F-BD9A-8F5B9D8849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2732" y="2601916"/>
                <a:ext cx="4664803" cy="584775"/>
              </a:xfrm>
              <a:prstGeom prst="rect">
                <a:avLst/>
              </a:prstGeom>
              <a:blipFill>
                <a:blip r:embed="rId2"/>
                <a:stretch>
                  <a:fillRect b="-12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72F6C59B-1989-F546-828D-DB8FCBF653B9}"/>
              </a:ext>
            </a:extLst>
          </p:cNvPr>
          <p:cNvGrpSpPr/>
          <p:nvPr/>
        </p:nvGrpSpPr>
        <p:grpSpPr>
          <a:xfrm>
            <a:off x="975516" y="3429000"/>
            <a:ext cx="7192967" cy="1543879"/>
            <a:chOff x="753357" y="3328179"/>
            <a:chExt cx="7192967" cy="1543879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E5A5964-4CFC-8045-BE64-9F7A6C5E8173}"/>
                </a:ext>
              </a:extLst>
            </p:cNvPr>
            <p:cNvGrpSpPr/>
            <p:nvPr/>
          </p:nvGrpSpPr>
          <p:grpSpPr>
            <a:xfrm>
              <a:off x="1758186" y="3599031"/>
              <a:ext cx="335706" cy="1009474"/>
              <a:chOff x="4209427" y="5572984"/>
              <a:chExt cx="335706" cy="397079"/>
            </a:xfrm>
          </p:grpSpPr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BB5611D3-5225-464D-8CFA-2A96BBA6378B}"/>
                  </a:ext>
                </a:extLst>
              </p:cNvPr>
              <p:cNvCxnSpPr/>
              <p:nvPr/>
            </p:nvCxnSpPr>
            <p:spPr>
              <a:xfrm flipH="1">
                <a:off x="4209427" y="5572984"/>
                <a:ext cx="335706" cy="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B599C09A-1651-8640-80F8-69D3D05CAB6A}"/>
                  </a:ext>
                </a:extLst>
              </p:cNvPr>
              <p:cNvCxnSpPr/>
              <p:nvPr/>
            </p:nvCxnSpPr>
            <p:spPr>
              <a:xfrm flipH="1">
                <a:off x="4209427" y="5771523"/>
                <a:ext cx="335706" cy="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2A7E1641-E46B-674E-A1FC-726542BB7A73}"/>
                  </a:ext>
                </a:extLst>
              </p:cNvPr>
              <p:cNvCxnSpPr/>
              <p:nvPr/>
            </p:nvCxnSpPr>
            <p:spPr>
              <a:xfrm flipH="1">
                <a:off x="4209427" y="5970063"/>
                <a:ext cx="335706" cy="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1663C4D-DD95-9D4C-A795-E8C0A885B3BF}"/>
                </a:ext>
              </a:extLst>
            </p:cNvPr>
            <p:cNvSpPr/>
            <p:nvPr/>
          </p:nvSpPr>
          <p:spPr>
            <a:xfrm>
              <a:off x="753357" y="3400491"/>
              <a:ext cx="1097565" cy="144270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407A538-B98D-2D47-B94F-411725A202A7}"/>
                </a:ext>
              </a:extLst>
            </p:cNvPr>
            <p:cNvGrpSpPr/>
            <p:nvPr/>
          </p:nvGrpSpPr>
          <p:grpSpPr>
            <a:xfrm>
              <a:off x="3533568" y="3599031"/>
              <a:ext cx="335706" cy="1009470"/>
              <a:chOff x="4209427" y="5572984"/>
              <a:chExt cx="335706" cy="397079"/>
            </a:xfrm>
          </p:grpSpPr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19731F84-8496-D54F-A061-F30B13232DEA}"/>
                  </a:ext>
                </a:extLst>
              </p:cNvPr>
              <p:cNvCxnSpPr/>
              <p:nvPr/>
            </p:nvCxnSpPr>
            <p:spPr>
              <a:xfrm flipH="1">
                <a:off x="4209427" y="5572984"/>
                <a:ext cx="335706" cy="0"/>
              </a:xfrm>
              <a:prstGeom prst="line">
                <a:avLst/>
              </a:prstGeom>
              <a:ln w="762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EACE7673-D779-6849-8F6F-34266C751783}"/>
                  </a:ext>
                </a:extLst>
              </p:cNvPr>
              <p:cNvCxnSpPr/>
              <p:nvPr/>
            </p:nvCxnSpPr>
            <p:spPr>
              <a:xfrm flipH="1">
                <a:off x="4209427" y="5771523"/>
                <a:ext cx="335706" cy="0"/>
              </a:xfrm>
              <a:prstGeom prst="line">
                <a:avLst/>
              </a:prstGeom>
              <a:ln w="762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0856BB64-1640-7749-84B0-64C6ECB2CCA0}"/>
                  </a:ext>
                </a:extLst>
              </p:cNvPr>
              <p:cNvCxnSpPr/>
              <p:nvPr/>
            </p:nvCxnSpPr>
            <p:spPr>
              <a:xfrm flipH="1">
                <a:off x="4209427" y="5970063"/>
                <a:ext cx="335706" cy="0"/>
              </a:xfrm>
              <a:prstGeom prst="line">
                <a:avLst/>
              </a:prstGeom>
              <a:ln w="762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EB567A7-170B-0944-870D-2FD3C0AE69F2}"/>
                </a:ext>
              </a:extLst>
            </p:cNvPr>
            <p:cNvSpPr/>
            <p:nvPr/>
          </p:nvSpPr>
          <p:spPr>
            <a:xfrm>
              <a:off x="3869274" y="3400491"/>
              <a:ext cx="4077050" cy="144270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538CFD62-DB03-6F41-BC51-C22CF3E2A501}"/>
                </a:ext>
              </a:extLst>
            </p:cNvPr>
            <p:cNvGrpSpPr/>
            <p:nvPr/>
          </p:nvGrpSpPr>
          <p:grpSpPr>
            <a:xfrm>
              <a:off x="4623513" y="3618605"/>
              <a:ext cx="989901" cy="989901"/>
              <a:chOff x="3775046" y="5268286"/>
              <a:chExt cx="989901" cy="989901"/>
            </a:xfrm>
          </p:grpSpPr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230B44F1-597C-7840-A9DD-8DF8F8B8DF7C}"/>
                  </a:ext>
                </a:extLst>
              </p:cNvPr>
              <p:cNvSpPr/>
              <p:nvPr/>
            </p:nvSpPr>
            <p:spPr>
              <a:xfrm>
                <a:off x="3775046" y="5268286"/>
                <a:ext cx="989901" cy="98990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5F7BE13F-1033-F741-985B-84184E87D131}"/>
                  </a:ext>
                </a:extLst>
              </p:cNvPr>
              <p:cNvSpPr/>
              <p:nvPr/>
            </p:nvSpPr>
            <p:spPr>
              <a:xfrm>
                <a:off x="3860945" y="5354186"/>
                <a:ext cx="818100" cy="8181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ED376132-E527-3E44-89D3-5FE8F2A301D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269995" y="5536734"/>
                <a:ext cx="239718" cy="226502"/>
              </a:xfrm>
              <a:prstGeom prst="line">
                <a:avLst/>
              </a:prstGeom>
              <a:ln w="76200" cap="rnd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B7D18DB-7200-B545-A694-F52BF579B231}"/>
                </a:ext>
              </a:extLst>
            </p:cNvPr>
            <p:cNvGrpSpPr/>
            <p:nvPr/>
          </p:nvGrpSpPr>
          <p:grpSpPr>
            <a:xfrm rot="3600000">
              <a:off x="5687902" y="3618605"/>
              <a:ext cx="989901" cy="989901"/>
              <a:chOff x="3775046" y="5268286"/>
              <a:chExt cx="989901" cy="989901"/>
            </a:xfrm>
          </p:grpSpPr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D38EADB3-4730-CB48-BCEA-E4CDD945BC1B}"/>
                  </a:ext>
                </a:extLst>
              </p:cNvPr>
              <p:cNvSpPr/>
              <p:nvPr/>
            </p:nvSpPr>
            <p:spPr>
              <a:xfrm>
                <a:off x="3775046" y="5268286"/>
                <a:ext cx="989901" cy="989901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BD27CA8D-42BE-7049-807B-10A047B47211}"/>
                  </a:ext>
                </a:extLst>
              </p:cNvPr>
              <p:cNvSpPr/>
              <p:nvPr/>
            </p:nvSpPr>
            <p:spPr>
              <a:xfrm>
                <a:off x="3860945" y="5354186"/>
                <a:ext cx="818100" cy="8181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7B140578-E233-1C4E-821D-2F672C09111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269995" y="5536734"/>
                <a:ext cx="239718" cy="226502"/>
              </a:xfrm>
              <a:prstGeom prst="line">
                <a:avLst/>
              </a:prstGeom>
              <a:ln w="76200" cap="rnd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80C67D4A-8821-9247-B31A-C66DE5C8DB17}"/>
                </a:ext>
              </a:extLst>
            </p:cNvPr>
            <p:cNvGrpSpPr/>
            <p:nvPr/>
          </p:nvGrpSpPr>
          <p:grpSpPr>
            <a:xfrm rot="18000000">
              <a:off x="6752291" y="3618604"/>
              <a:ext cx="989901" cy="989901"/>
              <a:chOff x="3775046" y="5268286"/>
              <a:chExt cx="989901" cy="989901"/>
            </a:xfrm>
          </p:grpSpPr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06D17D30-FDD1-EA46-8DCD-9FECFD1413F4}"/>
                  </a:ext>
                </a:extLst>
              </p:cNvPr>
              <p:cNvSpPr/>
              <p:nvPr/>
            </p:nvSpPr>
            <p:spPr>
              <a:xfrm>
                <a:off x="3775046" y="5268286"/>
                <a:ext cx="989901" cy="989901"/>
              </a:xfrm>
              <a:prstGeom prst="ellipse">
                <a:avLst/>
              </a:prstGeom>
              <a:solidFill>
                <a:schemeClr val="accent6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EBFF183A-28C8-2A4F-A442-F81D571A7740}"/>
                  </a:ext>
                </a:extLst>
              </p:cNvPr>
              <p:cNvSpPr/>
              <p:nvPr/>
            </p:nvSpPr>
            <p:spPr>
              <a:xfrm>
                <a:off x="3860945" y="5354186"/>
                <a:ext cx="818100" cy="8181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B90A831A-A266-274B-9AB0-704781D70A5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269995" y="5536734"/>
                <a:ext cx="239718" cy="226502"/>
              </a:xfrm>
              <a:prstGeom prst="line">
                <a:avLst/>
              </a:prstGeom>
              <a:ln w="76200" cap="rnd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1CD2986-D4AF-1C4F-A062-DC3625A01CBF}"/>
                </a:ext>
              </a:extLst>
            </p:cNvPr>
            <p:cNvSpPr txBox="1"/>
            <p:nvPr/>
          </p:nvSpPr>
          <p:spPr>
            <a:xfrm>
              <a:off x="3869274" y="3400491"/>
              <a:ext cx="3020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/>
                <a:t>x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33096A9-ACCB-8F45-AFFF-ABCB72CE92DC}"/>
                </a:ext>
              </a:extLst>
            </p:cNvPr>
            <p:cNvSpPr/>
            <p:nvPr/>
          </p:nvSpPr>
          <p:spPr>
            <a:xfrm>
              <a:off x="2088816" y="3400491"/>
              <a:ext cx="1444752" cy="144270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E4BB45A-3309-714F-AD1B-17EAF8834404}"/>
                </a:ext>
              </a:extLst>
            </p:cNvPr>
            <p:cNvSpPr txBox="1"/>
            <p:nvPr/>
          </p:nvSpPr>
          <p:spPr>
            <a:xfrm>
              <a:off x="2303158" y="3767899"/>
              <a:ext cx="101606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/>
                <a:t>Ax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A04B268-CF49-6347-AF4C-9B441C91844D}"/>
                </a:ext>
              </a:extLst>
            </p:cNvPr>
            <p:cNvSpPr txBox="1"/>
            <p:nvPr/>
          </p:nvSpPr>
          <p:spPr>
            <a:xfrm>
              <a:off x="1198008" y="3328179"/>
              <a:ext cx="5551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y</a:t>
              </a:r>
              <a:r>
                <a:rPr lang="en-US" sz="2800" baseline="-25000" dirty="0"/>
                <a:t>1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4AE1552-EA70-5845-8E6A-475DBE32A664}"/>
                </a:ext>
              </a:extLst>
            </p:cNvPr>
            <p:cNvSpPr txBox="1"/>
            <p:nvPr/>
          </p:nvSpPr>
          <p:spPr>
            <a:xfrm>
              <a:off x="1200381" y="3844103"/>
              <a:ext cx="5551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y</a:t>
              </a:r>
              <a:r>
                <a:rPr lang="en-US" sz="2800" baseline="-25000" dirty="0"/>
                <a:t>2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2D8559B-F811-1A47-B438-AA4F1B9DB8EB}"/>
                </a:ext>
              </a:extLst>
            </p:cNvPr>
            <p:cNvSpPr txBox="1"/>
            <p:nvPr/>
          </p:nvSpPr>
          <p:spPr>
            <a:xfrm>
              <a:off x="1197677" y="4348838"/>
              <a:ext cx="5551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y</a:t>
              </a:r>
              <a:r>
                <a:rPr lang="en-US" sz="2800" baseline="-25000" dirty="0"/>
                <a:t>3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8635B1A-EE77-6344-9694-A74E37BD2E3C}"/>
                </a:ext>
              </a:extLst>
            </p:cNvPr>
            <p:cNvSpPr txBox="1"/>
            <p:nvPr/>
          </p:nvSpPr>
          <p:spPr>
            <a:xfrm>
              <a:off x="4942256" y="4096776"/>
              <a:ext cx="42894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x</a:t>
              </a:r>
              <a:r>
                <a:rPr lang="en-US" sz="2000" baseline="-25000" dirty="0"/>
                <a:t>1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0D2EB3C-6BFC-E54D-B37A-F4A5388D15F1}"/>
                </a:ext>
              </a:extLst>
            </p:cNvPr>
            <p:cNvSpPr txBox="1"/>
            <p:nvPr/>
          </p:nvSpPr>
          <p:spPr>
            <a:xfrm>
              <a:off x="5985049" y="4096632"/>
              <a:ext cx="42894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x</a:t>
              </a:r>
              <a:r>
                <a:rPr lang="en-US" sz="2000" baseline="-25000" dirty="0"/>
                <a:t>2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43A18A8-B158-3844-9FC5-F3AC741ACFC1}"/>
                </a:ext>
              </a:extLst>
            </p:cNvPr>
            <p:cNvSpPr txBox="1"/>
            <p:nvPr/>
          </p:nvSpPr>
          <p:spPr>
            <a:xfrm>
              <a:off x="7058798" y="4122495"/>
              <a:ext cx="42894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x</a:t>
              </a:r>
              <a:r>
                <a:rPr lang="en-US" sz="2000" baseline="-25000" dirty="0"/>
                <a:t>3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D76694F-424B-A94F-AD66-BA21064495C9}"/>
                </a:ext>
              </a:extLst>
            </p:cNvPr>
            <p:cNvSpPr txBox="1"/>
            <p:nvPr/>
          </p:nvSpPr>
          <p:spPr>
            <a:xfrm>
              <a:off x="767016" y="3328179"/>
              <a:ext cx="3020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/>
                <a:t>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7256746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D1915-3D79-2448-9CE7-0AC08B84F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Independence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C33CDF-DE42-4E46-8C4C-C9FBC12652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52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C97DEFF-4D2F-D141-B6E1-5F5045E7C5B8}"/>
                  </a:ext>
                </a:extLst>
              </p:cNvPr>
              <p:cNvSpPr/>
              <p:nvPr/>
            </p:nvSpPr>
            <p:spPr>
              <a:xfrm>
                <a:off x="-188752" y="1429079"/>
                <a:ext cx="9521504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𝑨𝒙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sSub>
                            <m:sSubPr>
                              <m:ctrlPr>
                                <a:rPr lang="en-US" sz="280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C97DEFF-4D2F-D141-B6E1-5F5045E7C5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88752" y="1429079"/>
                <a:ext cx="9521504" cy="523220"/>
              </a:xfrm>
              <a:prstGeom prst="rect">
                <a:avLst/>
              </a:prstGeom>
              <a:blipFill>
                <a:blip r:embed="rId2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4D98B01-66F3-1E46-A7DB-9A4288464E60}"/>
                  </a:ext>
                </a:extLst>
              </p:cNvPr>
              <p:cNvSpPr txBox="1"/>
              <p:nvPr/>
            </p:nvSpPr>
            <p:spPr>
              <a:xfrm>
                <a:off x="628650" y="4589697"/>
                <a:ext cx="7886700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Or, given a vector </a:t>
                </a:r>
                <a:r>
                  <a:rPr lang="en-US" sz="2800" b="1" dirty="0"/>
                  <a:t>y</a:t>
                </a:r>
                <a:r>
                  <a:rPr lang="en-US" sz="2800" dirty="0"/>
                  <a:t> there’s not a unique vector </a:t>
                </a:r>
                <a:r>
                  <a:rPr lang="en-US" sz="2800" b="1" dirty="0"/>
                  <a:t>x </a:t>
                </a:r>
                <a:r>
                  <a:rPr lang="en-US" sz="2800" dirty="0" err="1"/>
                  <a:t>s.t.</a:t>
                </a:r>
                <a:r>
                  <a:rPr lang="en-US" sz="2800" dirty="0"/>
                  <a:t> </a:t>
                </a:r>
                <a:r>
                  <a:rPr lang="en-US" sz="2800" b="1" dirty="0"/>
                  <a:t>y </a:t>
                </a:r>
                <a:r>
                  <a:rPr lang="en-US" sz="2800" dirty="0"/>
                  <a:t>=</a:t>
                </a:r>
                <a:r>
                  <a:rPr lang="en-US" sz="2800" b="1" dirty="0"/>
                  <a:t>Ax</a:t>
                </a:r>
              </a:p>
              <a:p>
                <a:pPr marL="514350" indent="-51435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Not all </a:t>
                </a:r>
                <a:r>
                  <a:rPr lang="en-US" sz="2800" b="1" dirty="0"/>
                  <a:t>y</a:t>
                </a:r>
                <a:r>
                  <a:rPr lang="en-US" sz="2800" dirty="0"/>
                  <a:t> have a corresponding </a:t>
                </a:r>
                <a:r>
                  <a:rPr lang="en-US" sz="2800" b="1" dirty="0"/>
                  <a:t>x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s.t.</a:t>
                </a:r>
                <a:r>
                  <a:rPr lang="en-US" sz="2800" dirty="0"/>
                  <a:t> </a:t>
                </a:r>
                <a:r>
                  <a:rPr lang="en-US" sz="2800" b="1" dirty="0"/>
                  <a:t>y=Ax</a:t>
                </a:r>
                <a:br>
                  <a:rPr lang="en-US" sz="2800" b="1" dirty="0"/>
                </a:br>
                <a:r>
                  <a:rPr lang="en-US" sz="2800" dirty="0"/>
                  <a:t>(assuming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800" b="1" dirty="0"/>
                  <a:t> </a:t>
                </a:r>
                <a:r>
                  <a:rPr lang="en-US" sz="2800" dirty="0"/>
                  <a:t>and</a:t>
                </a:r>
                <a:r>
                  <a:rPr lang="en-US" sz="2800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800" dirty="0"/>
                  <a:t>have dimension &gt;= 3)</a:t>
                </a:r>
                <a:endParaRPr lang="en-US" sz="2800" b="1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4D98B01-66F3-1E46-A7DB-9A4288464E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4589697"/>
                <a:ext cx="7886700" cy="1815882"/>
              </a:xfrm>
              <a:prstGeom prst="rect">
                <a:avLst/>
              </a:prstGeom>
              <a:blipFill>
                <a:blip r:embed="rId3"/>
                <a:stretch>
                  <a:fillRect l="-1447" t="-2778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C09E72C-49B9-884B-BC8E-F3318821AC70}"/>
                  </a:ext>
                </a:extLst>
              </p:cNvPr>
              <p:cNvSpPr/>
              <p:nvPr/>
            </p:nvSpPr>
            <p:spPr>
              <a:xfrm>
                <a:off x="89435" y="2133636"/>
                <a:ext cx="4079893" cy="1657505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𝑨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8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800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28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800" b="0" i="1" smtClean="0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C09E72C-49B9-884B-BC8E-F3318821AC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35" y="2133636"/>
                <a:ext cx="4079893" cy="165750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DDA14D3-0FDE-E142-8918-2C212641B03F}"/>
                  </a:ext>
                </a:extLst>
              </p:cNvPr>
              <p:cNvSpPr txBox="1"/>
              <p:nvPr/>
            </p:nvSpPr>
            <p:spPr>
              <a:xfrm>
                <a:off x="628650" y="3498110"/>
                <a:ext cx="7886700" cy="11562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Can write </a:t>
                </a:r>
                <a:r>
                  <a:rPr lang="en-US" sz="2800" b="1" dirty="0"/>
                  <a:t>y</a:t>
                </a:r>
                <a:r>
                  <a:rPr lang="en-US" sz="2800" dirty="0"/>
                  <a:t> an infinite number of ways by adding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2800" dirty="0"/>
                  <a:t> to </a:t>
                </a:r>
                <a:r>
                  <a:rPr lang="en-US" sz="2800" b="1" dirty="0"/>
                  <a:t>x</a:t>
                </a:r>
                <a:r>
                  <a:rPr lang="en-US" sz="2800" b="1" baseline="-25000" dirty="0"/>
                  <a:t>1</a:t>
                </a:r>
                <a:r>
                  <a:rPr lang="en-US" sz="2800" dirty="0"/>
                  <a:t> and subtracting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from </a:t>
                </a:r>
                <a:r>
                  <a:rPr lang="en-US" sz="2800" b="1" dirty="0"/>
                  <a:t>x</a:t>
                </a:r>
                <a:r>
                  <a:rPr lang="en-US" sz="2800" b="1" baseline="-25000" dirty="0"/>
                  <a:t>2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DDA14D3-0FDE-E142-8918-2C212641B0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3498110"/>
                <a:ext cx="7886700" cy="1156279"/>
              </a:xfrm>
              <a:prstGeom prst="rect">
                <a:avLst/>
              </a:prstGeom>
              <a:blipFill>
                <a:blip r:embed="rId5"/>
                <a:stretch>
                  <a:fillRect l="-1447" t="-4348" r="-643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364E33D1-E50A-4249-9E0A-8829C75BB530}"/>
              </a:ext>
            </a:extLst>
          </p:cNvPr>
          <p:cNvSpPr txBox="1"/>
          <p:nvPr/>
        </p:nvSpPr>
        <p:spPr>
          <a:xfrm>
            <a:off x="419450" y="1432301"/>
            <a:ext cx="1493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Recall: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ED0ADD59-7F81-0041-AF85-A002A6D4D774}"/>
                  </a:ext>
                </a:extLst>
              </p:cNvPr>
              <p:cNvSpPr/>
              <p:nvPr/>
            </p:nvSpPr>
            <p:spPr>
              <a:xfrm>
                <a:off x="3363599" y="2343133"/>
                <a:ext cx="5494966" cy="10604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  <m:f>
                            <m:fPr>
                              <m:ctrlPr>
                                <a:rPr lang="en-US" sz="28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num>
                            <m:den>
                              <m:r>
                                <a:rPr lang="en-US" sz="28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den>
                          </m:f>
                        </m:e>
                      </m:d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ED0ADD59-7F81-0041-AF85-A002A6D4D7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3599" y="2343133"/>
                <a:ext cx="5494966" cy="106048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034C81C2-2EA0-EF4E-A914-5BF38FEDD554}"/>
              </a:ext>
            </a:extLst>
          </p:cNvPr>
          <p:cNvGrpSpPr/>
          <p:nvPr/>
        </p:nvGrpSpPr>
        <p:grpSpPr>
          <a:xfrm>
            <a:off x="4696412" y="2418561"/>
            <a:ext cx="2319067" cy="1035824"/>
            <a:chOff x="4696412" y="2418561"/>
            <a:chExt cx="2319067" cy="1035824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8CA26EEE-6701-C243-9BCD-71D7F562401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96412" y="2418561"/>
              <a:ext cx="630597" cy="98780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F06052C-7BCF-EE4A-AB33-F3A2F07963F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84882" y="2466581"/>
              <a:ext cx="630597" cy="98780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48763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  <p:bldP spid="7" grpId="0"/>
      <p:bldP spid="9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EB67E-E6B9-394E-A35E-0C71160DD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Independence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DB7A19A-87F8-3045-AB79-98849A2B29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53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7C80E4C-DEBC-A148-93E3-53B81B61FF6A}"/>
                  </a:ext>
                </a:extLst>
              </p:cNvPr>
              <p:cNvSpPr/>
              <p:nvPr/>
            </p:nvSpPr>
            <p:spPr>
              <a:xfrm>
                <a:off x="-188752" y="1429079"/>
                <a:ext cx="9521504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𝑨𝒙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sSub>
                            <m:sSubPr>
                              <m:ctrlPr>
                                <a:rPr lang="en-US" sz="280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7C80E4C-DEBC-A148-93E3-53B81B61FF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88752" y="1429079"/>
                <a:ext cx="9521504" cy="523220"/>
              </a:xfrm>
              <a:prstGeom prst="rect">
                <a:avLst/>
              </a:prstGeom>
              <a:blipFill>
                <a:blip r:embed="rId2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8AAA3948-58B3-CB4C-A00D-03FA3B7B4FFE}"/>
              </a:ext>
            </a:extLst>
          </p:cNvPr>
          <p:cNvSpPr txBox="1"/>
          <p:nvPr/>
        </p:nvSpPr>
        <p:spPr>
          <a:xfrm>
            <a:off x="628650" y="4498742"/>
            <a:ext cx="78867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/>
              <a:t>An infinite number of non-zero vectors </a:t>
            </a:r>
            <a:r>
              <a:rPr lang="en-US" sz="2800" b="1" dirty="0"/>
              <a:t>x</a:t>
            </a:r>
            <a:r>
              <a:rPr lang="en-US" sz="2800" dirty="0"/>
              <a:t> can map to a zero-vector </a:t>
            </a:r>
            <a:r>
              <a:rPr lang="en-US" sz="2800" b="1" dirty="0"/>
              <a:t>y</a:t>
            </a:r>
            <a:r>
              <a:rPr lang="en-US" sz="2800" dirty="0"/>
              <a:t> 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/>
              <a:t>Called the </a:t>
            </a:r>
            <a:r>
              <a:rPr lang="en-US" sz="2800" b="1" dirty="0"/>
              <a:t>right null-space </a:t>
            </a:r>
            <a:r>
              <a:rPr lang="en-US" sz="2800" dirty="0"/>
              <a:t>of A.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B5CC86A-1C79-7542-ABF4-F6F5E426D06B}"/>
                  </a:ext>
                </a:extLst>
              </p:cNvPr>
              <p:cNvSpPr/>
              <p:nvPr/>
            </p:nvSpPr>
            <p:spPr>
              <a:xfrm>
                <a:off x="760555" y="2318017"/>
                <a:ext cx="4549677" cy="1657505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𝑨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8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B5CC86A-1C79-7542-ABF4-F6F5E426D0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555" y="2318017"/>
                <a:ext cx="4549677" cy="165750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BF6A1A6F-C047-E349-A6C2-9B712A31E08A}"/>
                  </a:ext>
                </a:extLst>
              </p:cNvPr>
              <p:cNvSpPr/>
              <p:nvPr/>
            </p:nvSpPr>
            <p:spPr>
              <a:xfrm>
                <a:off x="4012912" y="2448535"/>
                <a:ext cx="3596562" cy="10604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  <m:f>
                            <m:fPr>
                              <m:ctrlPr>
                                <a:rPr lang="en-US" sz="28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num>
                            <m:den>
                              <m:r>
                                <a:rPr lang="en-US" sz="28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den>
                          </m:f>
                        </m:e>
                      </m:d>
                      <m:sSub>
                        <m:sSub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sSub>
                        <m:sSub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BF6A1A6F-C047-E349-A6C2-9B712A31E0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2912" y="2448535"/>
                <a:ext cx="3596562" cy="10604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D68CB35D-6DA9-334A-907C-6A7B5C297B3D}"/>
              </a:ext>
            </a:extLst>
          </p:cNvPr>
          <p:cNvSpPr/>
          <p:nvPr/>
        </p:nvSpPr>
        <p:spPr>
          <a:xfrm>
            <a:off x="628650" y="3975522"/>
            <a:ext cx="54809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/>
              <a:t>What else can we cancel out?</a:t>
            </a:r>
          </a:p>
        </p:txBody>
      </p:sp>
    </p:spTree>
    <p:extLst>
      <p:ext uri="{BB962C8B-B14F-4D97-AF65-F5344CB8AC3E}">
        <p14:creationId xmlns:p14="http://schemas.microsoft.com/office/powerpoint/2010/main" val="725300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E07D2-2A72-A549-ADD5-B5CD12141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Rank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D6AF6-61EB-1F4F-9FC7-95D6C481CC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B20D2DB-8E2F-B644-9029-30F5C0A952DF}"/>
              </a:ext>
            </a:extLst>
          </p:cNvPr>
          <p:cNvSpPr txBox="1">
            <a:spLocks/>
          </p:cNvSpPr>
          <p:nvPr/>
        </p:nvSpPr>
        <p:spPr>
          <a:xfrm>
            <a:off x="628650" y="1573371"/>
            <a:ext cx="78867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Rank of a nxn matrix </a:t>
            </a:r>
            <a:r>
              <a:rPr lang="en-US" b="1"/>
              <a:t>A</a:t>
            </a:r>
            <a:r>
              <a:rPr lang="en-US"/>
              <a:t> – number of linearly independent columns (</a:t>
            </a:r>
            <a:r>
              <a:rPr lang="en-US" b="1"/>
              <a:t>or rows</a:t>
            </a:r>
            <a:r>
              <a:rPr lang="en-US"/>
              <a:t>) of A / the dimension of the span of the columns</a:t>
            </a:r>
          </a:p>
          <a:p>
            <a:r>
              <a:rPr lang="en-US"/>
              <a:t>Matrices with </a:t>
            </a:r>
            <a:r>
              <a:rPr lang="en-US" i="1"/>
              <a:t>full rank </a:t>
            </a:r>
            <a:r>
              <a:rPr lang="en-US"/>
              <a:t>(n x n, rank n) behave nicely: can be inverted, span the full output space, are one-to-one. </a:t>
            </a:r>
          </a:p>
          <a:p>
            <a:r>
              <a:rPr lang="en-US"/>
              <a:t>Matrices with </a:t>
            </a:r>
            <a:r>
              <a:rPr lang="en-US" i="1"/>
              <a:t>full rank</a:t>
            </a:r>
            <a:r>
              <a:rPr lang="en-US"/>
              <a:t> are machines where every knob is useful and every output state can be made by the machine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68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5E8D5-28A7-F14E-85C3-20BAC82FF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Matrix Inverses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7A26A9-063B-1544-9B70-A90E756A9F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55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E5B73BE3-B129-5449-BABA-EAD7B73CED4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8650" y="1119946"/>
                <a:ext cx="7886700" cy="4351338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Given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𝑨𝒙</m:t>
                    </m:r>
                  </m:oMath>
                </a14:m>
                <a:r>
                  <a:rPr lang="en-US" dirty="0"/>
                  <a:t>, </a:t>
                </a:r>
                <a:r>
                  <a:rPr lang="en-US" b="1" dirty="0"/>
                  <a:t>y</a:t>
                </a:r>
                <a:r>
                  <a:rPr lang="en-US" dirty="0"/>
                  <a:t> is a linear combination of columns of </a:t>
                </a:r>
                <a:r>
                  <a:rPr lang="en-US" b="1" dirty="0"/>
                  <a:t>A</a:t>
                </a:r>
                <a:r>
                  <a:rPr lang="en-US" dirty="0"/>
                  <a:t> proportional to </a:t>
                </a:r>
                <a:r>
                  <a:rPr lang="en-US" b="1" dirty="0"/>
                  <a:t>x</a:t>
                </a:r>
                <a:r>
                  <a:rPr lang="en-US" dirty="0"/>
                  <a:t>. If A is full-rank, we should be able to invert this mapping.</a:t>
                </a:r>
              </a:p>
              <a:p>
                <a:r>
                  <a:rPr lang="en-US" dirty="0"/>
                  <a:t>Given some </a:t>
                </a:r>
                <a:r>
                  <a:rPr lang="en-US" b="1" dirty="0"/>
                  <a:t>y</a:t>
                </a:r>
                <a:r>
                  <a:rPr lang="en-US" dirty="0"/>
                  <a:t> (output) and </a:t>
                </a:r>
                <a:r>
                  <a:rPr lang="en-US" b="1" dirty="0"/>
                  <a:t>A</a:t>
                </a:r>
                <a:r>
                  <a:rPr lang="en-US" dirty="0"/>
                  <a:t>, what </a:t>
                </a:r>
                <a:r>
                  <a:rPr lang="en-US" b="1" dirty="0"/>
                  <a:t>x</a:t>
                </a:r>
                <a:r>
                  <a:rPr lang="en-US" dirty="0"/>
                  <a:t> (inputs) produced it?</a:t>
                </a:r>
              </a:p>
              <a:p>
                <a:r>
                  <a:rPr lang="en-US" b="1" dirty="0"/>
                  <a:t>x </a:t>
                </a:r>
                <a:r>
                  <a:rPr lang="en-US" dirty="0"/>
                  <a:t>=</a:t>
                </a:r>
                <a:r>
                  <a:rPr lang="en-US" b="1" dirty="0"/>
                  <a:t> A</a:t>
                </a:r>
                <a:r>
                  <a:rPr lang="en-US" b="1" baseline="30000" dirty="0"/>
                  <a:t>-1</a:t>
                </a:r>
                <a:r>
                  <a:rPr lang="en-US" b="1" dirty="0"/>
                  <a:t>y</a:t>
                </a:r>
              </a:p>
              <a:p>
                <a:r>
                  <a:rPr lang="en-US" dirty="0"/>
                  <a:t>Note: if you don’t need to compute it, </a:t>
                </a:r>
                <a:r>
                  <a:rPr lang="en-US" b="1" dirty="0"/>
                  <a:t>never ever compute it.</a:t>
                </a:r>
                <a:r>
                  <a:rPr lang="en-US" dirty="0"/>
                  <a:t> Solving for </a:t>
                </a:r>
                <a:r>
                  <a:rPr lang="en-US" b="1" dirty="0"/>
                  <a:t>x</a:t>
                </a:r>
                <a:r>
                  <a:rPr lang="en-US" dirty="0"/>
                  <a:t> is much faster and stable than obtaining </a:t>
                </a:r>
                <a:r>
                  <a:rPr lang="en-US" b="1" dirty="0"/>
                  <a:t>A</a:t>
                </a:r>
                <a:r>
                  <a:rPr lang="en-US" b="1" baseline="30000" dirty="0"/>
                  <a:t>-1</a:t>
                </a:r>
                <a:r>
                  <a:rPr lang="en-US" dirty="0"/>
                  <a:t>.</a:t>
                </a:r>
                <a:endParaRPr lang="en-US" b="1" dirty="0"/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b="1" dirty="0">
                    <a:solidFill>
                      <a:srgbClr val="C00000"/>
                    </a:solidFill>
                  </a:rPr>
                  <a:t>Bad</a:t>
                </a:r>
                <a:r>
                  <a:rPr lang="en-US" dirty="0">
                    <a:solidFill>
                      <a:srgbClr val="C00000"/>
                    </a:solidFill>
                  </a:rPr>
                  <a:t>: </a:t>
                </a:r>
                <a:r>
                  <a:rPr lang="en-US" sz="2400" dirty="0">
                    <a:solidFill>
                      <a:srgbClr val="C00000"/>
                    </a:solidFill>
                    <a:latin typeface="Andale Mono" panose="020B0509000000000004" pitchFamily="49" charset="0"/>
                  </a:rPr>
                  <a:t>y = </a:t>
                </a:r>
                <a:r>
                  <a:rPr lang="en-US" sz="2400" dirty="0" err="1">
                    <a:solidFill>
                      <a:srgbClr val="C00000"/>
                    </a:solidFill>
                    <a:latin typeface="Andale Mono" panose="020B0509000000000004" pitchFamily="49" charset="0"/>
                  </a:rPr>
                  <a:t>np.linalg.inv</a:t>
                </a:r>
                <a:r>
                  <a:rPr lang="en-US" sz="2400" dirty="0">
                    <a:solidFill>
                      <a:srgbClr val="C00000"/>
                    </a:solidFill>
                    <a:latin typeface="Andale Mono" panose="020B0509000000000004" pitchFamily="49" charset="0"/>
                  </a:rPr>
                  <a:t>(A).dot(y)</a:t>
                </a:r>
                <a:br>
                  <a:rPr lang="en-US" sz="2400" dirty="0">
                    <a:latin typeface="Andale Mono" panose="020B0509000000000004" pitchFamily="49" charset="0"/>
                  </a:rPr>
                </a:br>
                <a:r>
                  <a:rPr lang="en-US" b="1" dirty="0">
                    <a:solidFill>
                      <a:schemeClr val="accent6">
                        <a:lumMod val="75000"/>
                      </a:schemeClr>
                    </a:solidFill>
                  </a:rPr>
                  <a:t>Good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: </a:t>
                </a:r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  <a:latin typeface="Andale Mono" panose="020B0509000000000004" pitchFamily="49" charset="0"/>
                  </a:rPr>
                  <a:t>y = </a:t>
                </a:r>
                <a:r>
                  <a:rPr lang="en-US" sz="2400" dirty="0" err="1">
                    <a:solidFill>
                      <a:schemeClr val="accent6">
                        <a:lumMod val="75000"/>
                      </a:schemeClr>
                    </a:solidFill>
                    <a:latin typeface="Andale Mono" panose="020B0509000000000004" pitchFamily="49" charset="0"/>
                  </a:rPr>
                  <a:t>np.linalg.solve</a:t>
                </a:r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  <a:latin typeface="Andale Mono" panose="020B0509000000000004" pitchFamily="49" charset="0"/>
                  </a:rPr>
                  <a:t>(A, y)</a:t>
                </a:r>
                <a:endParaRPr lang="en-US" dirty="0">
                  <a:solidFill>
                    <a:schemeClr val="accent6">
                      <a:lumMod val="75000"/>
                    </a:schemeClr>
                  </a:solidFill>
                  <a:latin typeface="Andale Mono" panose="020B0509000000000004" pitchFamily="49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E5B73BE3-B129-5449-BABA-EAD7B73CED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119946"/>
                <a:ext cx="7886700" cy="4351338"/>
              </a:xfrm>
              <a:prstGeom prst="rect">
                <a:avLst/>
              </a:prstGeom>
              <a:blipFill>
                <a:blip r:embed="rId2"/>
                <a:stretch>
                  <a:fillRect l="-1608" t="-2035" r="-2090" b="-142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9554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6F1F9-71A2-2E45-B8B8-FF72803B0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Symmetric Matrices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E6FE093-4599-964E-BFD9-9A86A4C2DC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56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F21A4985-4142-2D47-AF8F-60F5BB0FC2B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8650" y="1567211"/>
                <a:ext cx="4169328" cy="2008144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Symmetric: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𝑗𝑖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Have </a:t>
                </a:r>
                <a:r>
                  <a:rPr lang="en-US" b="1" dirty="0"/>
                  <a:t>lots</a:t>
                </a:r>
                <a:r>
                  <a:rPr lang="en-US" dirty="0"/>
                  <a:t> of special properties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F21A4985-4142-2D47-AF8F-60F5BB0FC2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567211"/>
                <a:ext cx="4169328" cy="2008144"/>
              </a:xfrm>
              <a:prstGeom prst="rect">
                <a:avLst/>
              </a:prstGeom>
              <a:blipFill>
                <a:blip r:embed="rId2"/>
                <a:stretch>
                  <a:fillRect l="-2736" t="-3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52BCD0A0-F0C9-7648-8C07-337B50DB97C5}"/>
              </a:ext>
            </a:extLst>
          </p:cNvPr>
          <p:cNvGrpSpPr/>
          <p:nvPr/>
        </p:nvGrpSpPr>
        <p:grpSpPr>
          <a:xfrm>
            <a:off x="4995644" y="1776565"/>
            <a:ext cx="3039550" cy="1303562"/>
            <a:chOff x="4987255" y="2287020"/>
            <a:chExt cx="3039550" cy="130356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F1890938-1483-6548-9450-D3FD2BE726EE}"/>
                    </a:ext>
                  </a:extLst>
                </p:cNvPr>
                <p:cNvSpPr txBox="1"/>
                <p:nvPr/>
              </p:nvSpPr>
              <p:spPr>
                <a:xfrm>
                  <a:off x="4987255" y="2287020"/>
                  <a:ext cx="3039550" cy="13035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sz="3200" b="0" i="1" smtClean="0">
                                          <a:solidFill>
                                            <a:schemeClr val="tx1">
                                              <a:lumMod val="50000"/>
                                              <a:lumOff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3200" b="0" i="1" smtClean="0">
                                          <a:solidFill>
                                            <a:schemeClr val="tx1">
                                              <a:lumMod val="50000"/>
                                              <a:lumOff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en-US" sz="3200" b="0" i="1" smtClean="0">
                                          <a:solidFill>
                                            <a:schemeClr val="tx1">
                                              <a:lumMod val="50000"/>
                                              <a:lumOff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US" sz="3200" b="0" i="1" smtClean="0">
                                          <a:solidFill>
                                            <a:schemeClr val="tx1">
                                              <a:lumMod val="50000"/>
                                              <a:lumOff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sz="32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12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sz="3200" b="0" i="1" smtClean="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0" i="1" smtClean="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13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sz="32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21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sz="3200" b="0" i="1" smtClean="0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0" i="1" smtClean="0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22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sz="3200" b="0" i="1" smtClean="0">
                                          <a:solidFill>
                                            <a:schemeClr val="accent4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0" i="1" smtClean="0">
                                          <a:solidFill>
                                            <a:schemeClr val="accent4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solidFill>
                                            <a:schemeClr val="accent4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23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sz="3200" b="0" i="1" smtClean="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0" i="1" smtClean="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31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sz="3200" b="0" i="1" smtClean="0">
                                          <a:solidFill>
                                            <a:schemeClr val="accent4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0" i="1" smtClean="0">
                                          <a:solidFill>
                                            <a:schemeClr val="accent4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solidFill>
                                            <a:schemeClr val="accent4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32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33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986D5A20-9AAF-459A-B30B-4DC80CC3234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87255" y="2287020"/>
                  <a:ext cx="3039550" cy="130356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80FA8E7D-8E35-D84D-9079-09B4C049621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63239" y="2541864"/>
              <a:ext cx="385891" cy="285226"/>
            </a:xfrm>
            <a:prstGeom prst="straightConnector1">
              <a:avLst/>
            </a:prstGeom>
            <a:ln w="38100">
              <a:solidFill>
                <a:schemeClr val="accent2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2B5389D4-483F-3C4A-B5EA-07EEB7F14E4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54851" y="2541864"/>
              <a:ext cx="1451292" cy="808518"/>
            </a:xfrm>
            <a:prstGeom prst="straightConnector1">
              <a:avLst/>
            </a:prstGeom>
            <a:ln w="38100">
              <a:solidFill>
                <a:schemeClr val="tx2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D38033F8-DABA-0A43-AD60-F88793F5F47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04873" y="3025299"/>
              <a:ext cx="401270" cy="296789"/>
            </a:xfrm>
            <a:prstGeom prst="straightConnector1">
              <a:avLst/>
            </a:prstGeom>
            <a:ln w="38100">
              <a:solidFill>
                <a:schemeClr val="accent4">
                  <a:lumMod val="75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B6FECEA-00BE-B047-A34E-185001980B22}"/>
                  </a:ext>
                </a:extLst>
              </p:cNvPr>
              <p:cNvSpPr/>
              <p:nvPr/>
            </p:nvSpPr>
            <p:spPr>
              <a:xfrm>
                <a:off x="628650" y="3686752"/>
                <a:ext cx="8053956" cy="13926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Any matrix of the form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p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p>
                    <m:r>
                      <a:rPr lang="en-US" sz="28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US" sz="2800" b="1" dirty="0"/>
                  <a:t> </a:t>
                </a:r>
                <a:r>
                  <a:rPr lang="en-US" sz="2800" dirty="0"/>
                  <a:t>is symmetric.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Quick check:</a:t>
                </a: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B6FECEA-00BE-B047-A34E-185001980B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3686752"/>
                <a:ext cx="8053956" cy="1392689"/>
              </a:xfrm>
              <a:prstGeom prst="rect">
                <a:avLst/>
              </a:prstGeom>
              <a:blipFill>
                <a:blip r:embed="rId4"/>
                <a:stretch>
                  <a:fillRect l="-1575" t="-2703" b="-10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8640D0F-D500-4940-A166-CE740C399516}"/>
                  </a:ext>
                </a:extLst>
              </p:cNvPr>
              <p:cNvSpPr/>
              <p:nvPr/>
            </p:nvSpPr>
            <p:spPr>
              <a:xfrm>
                <a:off x="3077128" y="4410881"/>
                <a:ext cx="2343270" cy="6727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𝑿</m:t>
                                  </m:r>
                                </m:e>
                                <m:sup>
                                  <m:r>
                                    <a:rPr lang="en-US" sz="2800" b="1" i="1">
                                      <a:latin typeface="Cambria Math" panose="02040503050406030204" pitchFamily="18" charset="0"/>
                                    </a:rPr>
                                    <m:t>𝑻</m:t>
                                  </m:r>
                                </m:sup>
                              </m:sSup>
                              <m:r>
                                <a:rPr lang="en-US" sz="2800" b="1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e>
                          </m:d>
                        </m:e>
                        <m:sup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8640D0F-D500-4940-A166-CE740C3995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7128" y="4410881"/>
                <a:ext cx="2343270" cy="67274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69347A1-D1F3-F748-81F6-0318028112E6}"/>
                  </a:ext>
                </a:extLst>
              </p:cNvPr>
              <p:cNvSpPr/>
              <p:nvPr/>
            </p:nvSpPr>
            <p:spPr>
              <a:xfrm>
                <a:off x="3077128" y="4907891"/>
                <a:ext cx="2521651" cy="6727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sSup>
                        <m:sSup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𝑿</m:t>
                                  </m:r>
                                </m:e>
                                <m:sup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</a:rPr>
                                    <m:t>𝑻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69347A1-D1F3-F748-81F6-0318028112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7128" y="4907891"/>
                <a:ext cx="2521651" cy="67274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D3AB6E1A-7A7E-AD48-81E5-E685F7546813}"/>
                  </a:ext>
                </a:extLst>
              </p:cNvPr>
              <p:cNvSpPr/>
              <p:nvPr/>
            </p:nvSpPr>
            <p:spPr>
              <a:xfrm>
                <a:off x="3077128" y="5514516"/>
                <a:ext cx="1842236" cy="5309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US" sz="28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𝑿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D3AB6E1A-7A7E-AD48-81E5-E685F75468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7128" y="5514516"/>
                <a:ext cx="1842236" cy="53091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0528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738C0-48CF-4D41-A7A8-3E5FC6030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Matrices: Rotations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88C9D86-96AD-8940-91C3-B0D0DDF624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57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4EEA26E-1077-1949-BC0E-867CDD485C66}"/>
                  </a:ext>
                </a:extLst>
              </p:cNvPr>
              <p:cNvSpPr txBox="1"/>
              <p:nvPr/>
            </p:nvSpPr>
            <p:spPr>
              <a:xfrm>
                <a:off x="3262434" y="1257545"/>
                <a:ext cx="2458622" cy="11405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31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4EEA26E-1077-1949-BC0E-867CDD485C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2434" y="1257545"/>
                <a:ext cx="2458622" cy="1140569"/>
              </a:xfrm>
              <a:prstGeom prst="rect">
                <a:avLst/>
              </a:prstGeom>
              <a:blipFill>
                <a:blip r:embed="rId2"/>
                <a:stretch>
                  <a:fillRect b="-54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0871775-66D5-504E-A737-9F1BAF45B827}"/>
                  </a:ext>
                </a:extLst>
              </p:cNvPr>
              <p:cNvSpPr txBox="1"/>
              <p:nvPr/>
            </p:nvSpPr>
            <p:spPr>
              <a:xfrm>
                <a:off x="628651" y="2821279"/>
                <a:ext cx="8221732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Rotation matrices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𝑹</m:t>
                    </m:r>
                  </m:oMath>
                </a14:m>
                <a:r>
                  <a:rPr lang="en-US" sz="2800" dirty="0"/>
                  <a:t> rotate vectors and </a:t>
                </a:r>
                <a:r>
                  <a:rPr lang="en-US" sz="2800" b="1" i="1" dirty="0"/>
                  <a:t>do not change vector L2 norms</a:t>
                </a:r>
                <a:r>
                  <a:rPr lang="en-US" sz="2800" i="1" dirty="0"/>
                  <a:t> </a:t>
                </a:r>
                <a:r>
                  <a:rPr lang="en-US" sz="28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𝑹𝒙</m:t>
                            </m:r>
                          </m:e>
                        </m:d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/>
                  <a:t>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Every row/column is unit norm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0871775-66D5-504E-A737-9F1BAF45B8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1" y="2821279"/>
                <a:ext cx="8221732" cy="1384995"/>
              </a:xfrm>
              <a:prstGeom prst="rect">
                <a:avLst/>
              </a:prstGeom>
              <a:blipFill>
                <a:blip r:embed="rId3"/>
                <a:stretch>
                  <a:fillRect l="-1389" t="-4545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D69C2F72-F0CC-E94E-A1EF-E41E73A055E1}"/>
              </a:ext>
            </a:extLst>
          </p:cNvPr>
          <p:cNvSpPr/>
          <p:nvPr/>
        </p:nvSpPr>
        <p:spPr>
          <a:xfrm>
            <a:off x="628650" y="4198551"/>
            <a:ext cx="82217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Every row is linearly independent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0FBBCA9B-EA58-234F-B4FF-6E418073AB65}"/>
                  </a:ext>
                </a:extLst>
              </p:cNvPr>
              <p:cNvSpPr/>
              <p:nvPr/>
            </p:nvSpPr>
            <p:spPr>
              <a:xfrm>
                <a:off x="628651" y="4659902"/>
                <a:ext cx="8221734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Transpose is inverse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</a:rPr>
                      <m:t>𝑹</m:t>
                    </m:r>
                    <m:sSup>
                      <m:sSup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p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p>
                    <m:r>
                      <a:rPr lang="en-US" sz="28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p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p>
                    <m:r>
                      <a:rPr lang="en-US" sz="2800" b="1" i="1"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endParaRPr lang="en-US" sz="2800" b="1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Determinant is 1 (otherwise it’s also a coordinate flip/reflection), eigenvalues are 1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0FBBCA9B-EA58-234F-B4FF-6E418073AB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1" y="4659902"/>
                <a:ext cx="8221734" cy="1384995"/>
              </a:xfrm>
              <a:prstGeom prst="rect">
                <a:avLst/>
              </a:prstGeom>
              <a:blipFill>
                <a:blip r:embed="rId4"/>
                <a:stretch>
                  <a:fillRect l="-1389" t="-3636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0913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  <p:bldP spid="7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4F154-B816-4144-B025-8D626C793A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937857"/>
            <a:ext cx="7772400" cy="2526263"/>
          </a:xfrm>
        </p:spPr>
        <p:txBody>
          <a:bodyPr/>
          <a:lstStyle/>
          <a:p>
            <a:r>
              <a:rPr lang="en-US" dirty="0"/>
              <a:t>Next Time:</a:t>
            </a:r>
            <a:br>
              <a:rPr lang="en-US" dirty="0"/>
            </a:br>
            <a:r>
              <a:rPr lang="en-US" dirty="0"/>
              <a:t>More Linear Algebra</a:t>
            </a:r>
            <a:br>
              <a:rPr lang="en-US" dirty="0"/>
            </a:br>
            <a:r>
              <a:rPr lang="en-US" dirty="0"/>
              <a:t>+ Image Filtering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A067AF-2425-3544-95EC-7D5BACB558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196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77035-2401-B649-81AD-F8B5DA7CC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4A5AB2-EDC8-7F4B-94E1-BACD0FB2FA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E588D7-1943-FE4B-B3B5-6B7C2FFD6010}"/>
              </a:ext>
            </a:extLst>
          </p:cNvPr>
          <p:cNvSpPr txBox="1"/>
          <p:nvPr/>
        </p:nvSpPr>
        <p:spPr>
          <a:xfrm>
            <a:off x="475847" y="1356821"/>
            <a:ext cx="8192307" cy="105368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2800" dirty="0"/>
              <a:t>Horizontally concatenate n, m-dim column vectors and you get a </a:t>
            </a:r>
            <a:r>
              <a:rPr lang="en-US" sz="2800" dirty="0" err="1"/>
              <a:t>mxn</a:t>
            </a:r>
            <a:r>
              <a:rPr lang="en-US" sz="2800" dirty="0"/>
              <a:t> matrix A (here 2x3)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AB172BE-244B-C044-8B09-B533406E08D1}"/>
                  </a:ext>
                </a:extLst>
              </p:cNvPr>
              <p:cNvSpPr txBox="1"/>
              <p:nvPr/>
            </p:nvSpPr>
            <p:spPr>
              <a:xfrm>
                <a:off x="706904" y="2851026"/>
                <a:ext cx="7730193" cy="11023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,⋯,</m:t>
                          </m:r>
                          <m:sSub>
                            <m:sSub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  <m:sub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  <m:sub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  <m:sub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  <m:sub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  <m:sub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AB172BE-244B-C044-8B09-B533406E08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904" y="2851026"/>
                <a:ext cx="7730193" cy="1102353"/>
              </a:xfrm>
              <a:prstGeom prst="rect">
                <a:avLst/>
              </a:prstGeom>
              <a:blipFill>
                <a:blip r:embed="rId2"/>
                <a:stretch>
                  <a:fillRect l="-821" b="-6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FB7E38E3-C13E-E84B-A467-361B8A2D611C}"/>
              </a:ext>
            </a:extLst>
          </p:cNvPr>
          <p:cNvGrpSpPr/>
          <p:nvPr/>
        </p:nvGrpSpPr>
        <p:grpSpPr>
          <a:xfrm>
            <a:off x="166714" y="4577881"/>
            <a:ext cx="2777822" cy="1384995"/>
            <a:chOff x="166714" y="4577881"/>
            <a:chExt cx="2777822" cy="138499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5B3390C-DBB5-1146-8406-A3BAD99CE63D}"/>
                </a:ext>
              </a:extLst>
            </p:cNvPr>
            <p:cNvSpPr txBox="1"/>
            <p:nvPr/>
          </p:nvSpPr>
          <p:spPr>
            <a:xfrm>
              <a:off x="166714" y="4577881"/>
              <a:ext cx="51172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/>
                <a:t>a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B600E19-43ED-D547-98A5-EE6CD04873DC}"/>
                </a:ext>
              </a:extLst>
            </p:cNvPr>
            <p:cNvSpPr txBox="1"/>
            <p:nvPr/>
          </p:nvSpPr>
          <p:spPr>
            <a:xfrm>
              <a:off x="678442" y="4577881"/>
              <a:ext cx="2266094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(scalar)</a:t>
              </a:r>
            </a:p>
            <a:p>
              <a:r>
                <a:rPr lang="en-US" sz="2800" dirty="0"/>
                <a:t>lowercase</a:t>
              </a:r>
            </a:p>
            <a:p>
              <a:r>
                <a:rPr lang="en-US" sz="2800" dirty="0"/>
                <a:t>undecorated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A4CB95E1-12ED-164D-9DCC-02758AA8785E}"/>
              </a:ext>
            </a:extLst>
          </p:cNvPr>
          <p:cNvGrpSpPr/>
          <p:nvPr/>
        </p:nvGrpSpPr>
        <p:grpSpPr>
          <a:xfrm>
            <a:off x="3099141" y="4577881"/>
            <a:ext cx="3024822" cy="1384995"/>
            <a:chOff x="3099141" y="4577881"/>
            <a:chExt cx="3024822" cy="138499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3100D56-AA29-844A-B303-B9C87E341D8D}"/>
                </a:ext>
              </a:extLst>
            </p:cNvPr>
            <p:cNvSpPr txBox="1"/>
            <p:nvPr/>
          </p:nvSpPr>
          <p:spPr>
            <a:xfrm>
              <a:off x="3099141" y="4577881"/>
              <a:ext cx="51172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/>
                <a:t>a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4C4BD38-BCA2-A04C-BD49-71B608C273F8}"/>
                </a:ext>
              </a:extLst>
            </p:cNvPr>
            <p:cNvSpPr txBox="1"/>
            <p:nvPr/>
          </p:nvSpPr>
          <p:spPr>
            <a:xfrm>
              <a:off x="3610869" y="4577881"/>
              <a:ext cx="2513094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(vector)</a:t>
              </a:r>
            </a:p>
            <a:p>
              <a:r>
                <a:rPr lang="en-US" sz="2800" dirty="0"/>
                <a:t>lowercase</a:t>
              </a:r>
            </a:p>
            <a:p>
              <a:r>
                <a:rPr lang="en-US" sz="2800" b="1" dirty="0"/>
                <a:t>bold or arrow</a:t>
              </a:r>
              <a:endParaRPr lang="en-US" sz="2800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D7E990C-DCD1-5145-B6DB-5DB46D4E9A8D}"/>
              </a:ext>
            </a:extLst>
          </p:cNvPr>
          <p:cNvGrpSpPr/>
          <p:nvPr/>
        </p:nvGrpSpPr>
        <p:grpSpPr>
          <a:xfrm>
            <a:off x="6309690" y="4577881"/>
            <a:ext cx="3071535" cy="1384995"/>
            <a:chOff x="6309690" y="4577881"/>
            <a:chExt cx="3071535" cy="138499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89ED729-8E3B-BC4B-A348-FD706E6B29DE}"/>
                </a:ext>
              </a:extLst>
            </p:cNvPr>
            <p:cNvSpPr txBox="1"/>
            <p:nvPr/>
          </p:nvSpPr>
          <p:spPr>
            <a:xfrm>
              <a:off x="6309690" y="4577881"/>
              <a:ext cx="80544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6000" b="1" dirty="0"/>
                <a:t>A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DBF0879-0136-1647-B8F2-50DDAF8FD6B4}"/>
                </a:ext>
              </a:extLst>
            </p:cNvPr>
            <p:cNvSpPr txBox="1"/>
            <p:nvPr/>
          </p:nvSpPr>
          <p:spPr>
            <a:xfrm>
              <a:off x="7115131" y="4577881"/>
              <a:ext cx="2266094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(matrix)</a:t>
              </a:r>
            </a:p>
            <a:p>
              <a:r>
                <a:rPr lang="en-US" sz="2800" dirty="0"/>
                <a:t>uppercase</a:t>
              </a:r>
            </a:p>
            <a:p>
              <a:r>
                <a:rPr lang="en-US" sz="2800" b="1" dirty="0"/>
                <a:t>bold</a:t>
              </a: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82279EE7-888E-384E-B79D-08CA338616B7}"/>
              </a:ext>
            </a:extLst>
          </p:cNvPr>
          <p:cNvSpPr/>
          <p:nvPr/>
        </p:nvSpPr>
        <p:spPr>
          <a:xfrm>
            <a:off x="5033395" y="2668586"/>
            <a:ext cx="687897" cy="1467232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042E443-D139-2D4B-AD12-8E54491F7B57}"/>
              </a:ext>
            </a:extLst>
          </p:cNvPr>
          <p:cNvSpPr/>
          <p:nvPr/>
        </p:nvSpPr>
        <p:spPr>
          <a:xfrm>
            <a:off x="6234419" y="2668586"/>
            <a:ext cx="687897" cy="1467232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9F86537-0793-414E-8569-B47A523A86B7}"/>
              </a:ext>
            </a:extLst>
          </p:cNvPr>
          <p:cNvSpPr/>
          <p:nvPr/>
        </p:nvSpPr>
        <p:spPr>
          <a:xfrm>
            <a:off x="7435443" y="2668586"/>
            <a:ext cx="687897" cy="1467232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65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77035-2401-B649-81AD-F8B5DA7CC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4A5AB2-EDC8-7F4B-94E1-BACD0FB2FA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E588D7-1943-FE4B-B3B5-6B7C2FFD6010}"/>
              </a:ext>
            </a:extLst>
          </p:cNvPr>
          <p:cNvSpPr txBox="1"/>
          <p:nvPr/>
        </p:nvSpPr>
        <p:spPr>
          <a:xfrm>
            <a:off x="475847" y="1356821"/>
            <a:ext cx="8192307" cy="105368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2800" dirty="0"/>
              <a:t>Horizontally concatenate n, m-dim column vectors and you get a </a:t>
            </a:r>
            <a:r>
              <a:rPr lang="en-US" sz="2800" dirty="0" err="1"/>
              <a:t>mxn</a:t>
            </a:r>
            <a:r>
              <a:rPr lang="en-US" sz="2800" dirty="0"/>
              <a:t> matrix A (here 2x3)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AB172BE-244B-C044-8B09-B533406E08D1}"/>
                  </a:ext>
                </a:extLst>
              </p:cNvPr>
              <p:cNvSpPr txBox="1"/>
              <p:nvPr/>
            </p:nvSpPr>
            <p:spPr>
              <a:xfrm>
                <a:off x="706904" y="2851026"/>
                <a:ext cx="7730193" cy="11023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,⋯,</m:t>
                          </m:r>
                          <m:sSub>
                            <m:sSub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  <m:sub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  <m:sub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  <m:sub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  <m:sub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  <m:sub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AB172BE-244B-C044-8B09-B533406E08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904" y="2851026"/>
                <a:ext cx="7730193" cy="1102353"/>
              </a:xfrm>
              <a:prstGeom prst="rect">
                <a:avLst/>
              </a:prstGeom>
              <a:blipFill>
                <a:blip r:embed="rId2"/>
                <a:stretch>
                  <a:fillRect l="-821" b="-6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82279EE7-888E-384E-B79D-08CA338616B7}"/>
              </a:ext>
            </a:extLst>
          </p:cNvPr>
          <p:cNvSpPr/>
          <p:nvPr/>
        </p:nvSpPr>
        <p:spPr>
          <a:xfrm>
            <a:off x="5033395" y="2668586"/>
            <a:ext cx="687897" cy="1467232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042E443-D139-2D4B-AD12-8E54491F7B57}"/>
              </a:ext>
            </a:extLst>
          </p:cNvPr>
          <p:cNvSpPr/>
          <p:nvPr/>
        </p:nvSpPr>
        <p:spPr>
          <a:xfrm>
            <a:off x="6234419" y="2668586"/>
            <a:ext cx="687897" cy="1467232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9F86537-0793-414E-8569-B47A523A86B7}"/>
              </a:ext>
            </a:extLst>
          </p:cNvPr>
          <p:cNvSpPr/>
          <p:nvPr/>
        </p:nvSpPr>
        <p:spPr>
          <a:xfrm>
            <a:off x="7435443" y="2668586"/>
            <a:ext cx="687897" cy="1467232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F76316-93EF-264B-883B-62DB6D82AC6A}"/>
              </a:ext>
            </a:extLst>
          </p:cNvPr>
          <p:cNvSpPr txBox="1"/>
          <p:nvPr/>
        </p:nvSpPr>
        <p:spPr>
          <a:xfrm>
            <a:off x="1162104" y="4576336"/>
            <a:ext cx="72041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Watch out</a:t>
            </a:r>
            <a:r>
              <a:rPr lang="en-US" sz="2800" dirty="0"/>
              <a:t>: In math, it’s common to treat D-dim vector as a Dx1 matrix (column vector);</a:t>
            </a:r>
            <a:br>
              <a:rPr lang="en-US" sz="2800" dirty="0"/>
            </a:br>
            <a:r>
              <a:rPr lang="en-US" sz="2800" dirty="0"/>
              <a:t>In </a:t>
            </a:r>
            <a:r>
              <a:rPr lang="en-US" sz="2800" dirty="0" err="1"/>
              <a:t>numpy</a:t>
            </a:r>
            <a:r>
              <a:rPr lang="en-US" sz="2800" dirty="0"/>
              <a:t> these are different things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339316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CF215-743F-DF46-B08D-2AF0ED9CE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B5CD5E-2239-714D-8AEE-4C62A2187F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336EFC-4933-F946-9C92-2D9139DA2E20}"/>
              </a:ext>
            </a:extLst>
          </p:cNvPr>
          <p:cNvSpPr txBox="1"/>
          <p:nvPr/>
        </p:nvSpPr>
        <p:spPr>
          <a:xfrm>
            <a:off x="475847" y="2975977"/>
            <a:ext cx="8192307" cy="105368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2800" dirty="0"/>
              <a:t>Vertically concatenate m, n-dim row vectors </a:t>
            </a:r>
          </a:p>
          <a:p>
            <a:pPr algn="ctr"/>
            <a:r>
              <a:rPr lang="en-US" sz="2800" dirty="0"/>
              <a:t>and you get a </a:t>
            </a:r>
            <a:r>
              <a:rPr lang="en-US" sz="2800" dirty="0" err="1"/>
              <a:t>mxn</a:t>
            </a:r>
            <a:r>
              <a:rPr lang="en-US" sz="2800" dirty="0"/>
              <a:t> matrix A (here 2x3)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CBE6565-97B1-B14A-950B-5894AB5B6079}"/>
                  </a:ext>
                </a:extLst>
              </p:cNvPr>
              <p:cNvSpPr txBox="1"/>
              <p:nvPr/>
            </p:nvSpPr>
            <p:spPr>
              <a:xfrm>
                <a:off x="1816357" y="4069939"/>
                <a:ext cx="6587444" cy="19564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0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4000" b="1" i="1" smtClean="0">
                                        <a:latin typeface="Cambria Math" panose="02040503050406030204" pitchFamily="18" charset="0"/>
                                      </a:rPr>
                                      <m:t>𝒖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m:rPr>
                                        <m:brk m:alnAt="7"/>
                                      </m:rP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4000" b="1" i="1" smtClean="0">
                                        <a:latin typeface="Cambria Math" panose="02040503050406030204" pitchFamily="18" charset="0"/>
                                      </a:rPr>
                                      <m:t>𝒖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  <m:sup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0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sz="40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40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40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sz="40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  <m:sub>
                                        <m:r>
                                          <a:rPr lang="en-US" sz="40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sz="40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  <m:sub>
                                        <m:r>
                                          <a:rPr lang="en-US" sz="4000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sz="40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  <m:sub>
                                        <m:r>
                                          <a:rPr lang="en-US" sz="40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sz="40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  <m:sub>
                                        <m:r>
                                          <a:rPr lang="en-US" sz="40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sz="40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  <m:sub>
                                        <m:r>
                                          <a:rPr lang="en-US" sz="4000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CBE6565-97B1-B14A-950B-5894AB5B60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6357" y="4069939"/>
                <a:ext cx="6587444" cy="195643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AA75F25A-C7FE-E948-BD27-2E7487F37C64}"/>
              </a:ext>
            </a:extLst>
          </p:cNvPr>
          <p:cNvGrpSpPr/>
          <p:nvPr/>
        </p:nvGrpSpPr>
        <p:grpSpPr>
          <a:xfrm>
            <a:off x="4823671" y="4483063"/>
            <a:ext cx="3299670" cy="1130187"/>
            <a:chOff x="4823671" y="4483063"/>
            <a:chExt cx="3299670" cy="113018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DAB4ECF-84D0-2148-9F8F-E829A69EC13E}"/>
                </a:ext>
              </a:extLst>
            </p:cNvPr>
            <p:cNvSpPr/>
            <p:nvPr/>
          </p:nvSpPr>
          <p:spPr>
            <a:xfrm>
              <a:off x="4823671" y="4483063"/>
              <a:ext cx="3299670" cy="538296"/>
            </a:xfrm>
            <a:prstGeom prst="rect">
              <a:avLst/>
            </a:prstGeom>
            <a:noFill/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79387DB-59F0-4442-8DA2-79189CF37211}"/>
                </a:ext>
              </a:extLst>
            </p:cNvPr>
            <p:cNvSpPr/>
            <p:nvPr/>
          </p:nvSpPr>
          <p:spPr>
            <a:xfrm>
              <a:off x="4823671" y="5115228"/>
              <a:ext cx="3299670" cy="498022"/>
            </a:xfrm>
            <a:prstGeom prst="rect">
              <a:avLst/>
            </a:prstGeom>
            <a:noFill/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1039B86E-06F6-884C-9C7D-4EF20012819A}"/>
              </a:ext>
            </a:extLst>
          </p:cNvPr>
          <p:cNvSpPr txBox="1"/>
          <p:nvPr/>
        </p:nvSpPr>
        <p:spPr>
          <a:xfrm>
            <a:off x="61640" y="1690689"/>
            <a:ext cx="2773839" cy="105368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800" dirty="0"/>
              <a:t>Transpose: flip rows / columns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3290F6A-D972-1341-909B-C171125AE7C9}"/>
                  </a:ext>
                </a:extLst>
              </p:cNvPr>
              <p:cNvSpPr txBox="1"/>
              <p:nvPr/>
            </p:nvSpPr>
            <p:spPr>
              <a:xfrm>
                <a:off x="2821299" y="1442655"/>
                <a:ext cx="3192412" cy="13182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3290F6A-D972-1341-909B-C171125AE7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1299" y="1442655"/>
                <a:ext cx="3192412" cy="1318246"/>
              </a:xfrm>
              <a:prstGeom prst="rect">
                <a:avLst/>
              </a:prstGeom>
              <a:blipFill>
                <a:blip r:embed="rId3"/>
                <a:stretch>
                  <a:fillRect b="-67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B64B43C4-A8D3-6947-B0A9-361B00D281E2}"/>
              </a:ext>
            </a:extLst>
          </p:cNvPr>
          <p:cNvSpPr txBox="1"/>
          <p:nvPr/>
        </p:nvSpPr>
        <p:spPr>
          <a:xfrm>
            <a:off x="6297216" y="1867268"/>
            <a:ext cx="2785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(3x1)</a:t>
            </a:r>
            <a:r>
              <a:rPr lang="en-US" sz="3200" baseline="30000" dirty="0"/>
              <a:t>T</a:t>
            </a:r>
            <a:r>
              <a:rPr lang="en-US" sz="3200" dirty="0"/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= 1x3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64036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2C099-94D0-5E44-9872-E9ECFE376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Matrix-vector Product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34C9BF-ED93-674D-99B8-F4707D8706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05E63A9-D634-7340-ABD9-EB5892917530}"/>
                  </a:ext>
                </a:extLst>
              </p:cNvPr>
              <p:cNvSpPr txBox="1"/>
              <p:nvPr/>
            </p:nvSpPr>
            <p:spPr>
              <a:xfrm>
                <a:off x="2862371" y="1382912"/>
                <a:ext cx="3790461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05E63A9-D634-7340-ABD9-EB58929175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2371" y="1382912"/>
                <a:ext cx="3790461" cy="615553"/>
              </a:xfrm>
              <a:prstGeom prst="rect">
                <a:avLst/>
              </a:prstGeom>
              <a:blipFill>
                <a:blip r:embed="rId2"/>
                <a:stretch>
                  <a:fillRect l="-2333" b="-265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77087C20-4714-854A-8F8C-134CF088F805}"/>
              </a:ext>
            </a:extLst>
          </p:cNvPr>
          <p:cNvGrpSpPr/>
          <p:nvPr/>
        </p:nvGrpSpPr>
        <p:grpSpPr>
          <a:xfrm>
            <a:off x="475846" y="4473641"/>
            <a:ext cx="8192307" cy="1528291"/>
            <a:chOff x="475846" y="4473641"/>
            <a:chExt cx="8192307" cy="152829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7CC125DF-E499-F74E-B0B0-7EF075DB800B}"/>
                    </a:ext>
                  </a:extLst>
                </p:cNvPr>
                <p:cNvSpPr txBox="1"/>
                <p:nvPr/>
              </p:nvSpPr>
              <p:spPr>
                <a:xfrm>
                  <a:off x="2005918" y="4473641"/>
                  <a:ext cx="5503366" cy="61555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400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0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4000" b="1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1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sz="4000" b="1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400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0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sz="4000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sz="4000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400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0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sSub>
                          <m:sSubPr>
                            <m:ctrlPr>
                              <a:rPr lang="en-US" sz="4000" b="1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1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sz="4000" b="1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sz="4000" b="1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E8917AD7-B852-436A-A654-27BF9B312E3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05918" y="4473641"/>
                  <a:ext cx="5503366" cy="61555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8469859-31BE-E749-99AE-EAA1A9BFF880}"/>
                </a:ext>
              </a:extLst>
            </p:cNvPr>
            <p:cNvSpPr txBox="1"/>
            <p:nvPr/>
          </p:nvSpPr>
          <p:spPr>
            <a:xfrm>
              <a:off x="475846" y="5475088"/>
              <a:ext cx="8192307" cy="52684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2800" i="1" dirty="0"/>
                <a:t>Linear combination of columns of </a:t>
              </a:r>
              <a:r>
                <a:rPr lang="en-US" sz="2800" b="1" i="1" dirty="0"/>
                <a:t>A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2473B0F-C8CF-9142-BAD3-DB678793080C}"/>
              </a:ext>
            </a:extLst>
          </p:cNvPr>
          <p:cNvGrpSpPr/>
          <p:nvPr/>
        </p:nvGrpSpPr>
        <p:grpSpPr>
          <a:xfrm>
            <a:off x="1623955" y="1937857"/>
            <a:ext cx="6166393" cy="2088889"/>
            <a:chOff x="1623955" y="1937857"/>
            <a:chExt cx="6166393" cy="208888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6735F501-B3F6-1B41-8114-2E2D7F209BC9}"/>
                    </a:ext>
                  </a:extLst>
                </p:cNvPr>
                <p:cNvSpPr txBox="1"/>
                <p:nvPr/>
              </p:nvSpPr>
              <p:spPr>
                <a:xfrm>
                  <a:off x="1623955" y="2651274"/>
                  <a:ext cx="1552092" cy="102919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400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sz="40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40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en-US" sz="40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sz="40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0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40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d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US" sz="4000" dirty="0"/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D6CE2DED-B689-4D82-BAD6-079FCEE47E8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23955" y="2651274"/>
                  <a:ext cx="1552092" cy="102919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FD3891F4-5B03-F640-9B7A-D2163ABD0A2D}"/>
                    </a:ext>
                  </a:extLst>
                </p:cNvPr>
                <p:cNvSpPr/>
                <p:nvPr/>
              </p:nvSpPr>
              <p:spPr>
                <a:xfrm>
                  <a:off x="3175687" y="2811927"/>
                  <a:ext cx="3372911" cy="70788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sz="4000" b="1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4000" b="1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𝒗</m:t>
                                      </m:r>
                                    </m:e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en-US" sz="4000" b="1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sz="4000" b="1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000" b="1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𝒗</m:t>
                                      </m:r>
                                    </m:e>
                                    <m:sub>
                                      <m:r>
                                        <a:rPr lang="en-US" sz="4000" b="1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sz="4000" b="1" i="1" smtClean="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000" b="1" i="1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𝒗</m:t>
                                      </m:r>
                                    </m:e>
                                    <m:sub>
                                      <m:r>
                                        <a:rPr lang="en-US" sz="4000" b="1" i="1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US" sz="4000" dirty="0"/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67DE4C2C-416E-4C6A-8429-037B8FC85D1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75687" y="2811927"/>
                  <a:ext cx="3372911" cy="707886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BBC19FFB-C81E-AA44-A7D3-6F30BFF7589B}"/>
                    </a:ext>
                  </a:extLst>
                </p:cNvPr>
                <p:cNvSpPr/>
                <p:nvPr/>
              </p:nvSpPr>
              <p:spPr>
                <a:xfrm>
                  <a:off x="6548598" y="2304993"/>
                  <a:ext cx="1241750" cy="172175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4000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sz="400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40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en-US" sz="40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sz="400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000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4000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sz="4000" i="1" smtClean="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000" i="1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4000" i="1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US" sz="4000" dirty="0"/>
                </a:p>
              </p:txBody>
            </p:sp>
          </mc:Choice>
          <mc:Fallback xmlns="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3E599A5A-7A34-48BE-B530-8114598E481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8598" y="2304993"/>
                  <a:ext cx="1241750" cy="1721753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8B85F82-418B-A948-BF93-629A26A2A612}"/>
                </a:ext>
              </a:extLst>
            </p:cNvPr>
            <p:cNvCxnSpPr/>
            <p:nvPr/>
          </p:nvCxnSpPr>
          <p:spPr>
            <a:xfrm flipH="1">
              <a:off x="3397541" y="1998465"/>
              <a:ext cx="1174459" cy="937682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EB131465-B2F5-3E40-BF85-9F0E1E9CDEEC}"/>
                </a:ext>
              </a:extLst>
            </p:cNvPr>
            <p:cNvCxnSpPr>
              <a:cxnSpLocks/>
            </p:cNvCxnSpPr>
            <p:nvPr/>
          </p:nvCxnSpPr>
          <p:spPr>
            <a:xfrm>
              <a:off x="5578680" y="1937857"/>
              <a:ext cx="780175" cy="998290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39173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3239</TotalTime>
  <Words>3225</Words>
  <Application>Microsoft Macintosh PowerPoint</Application>
  <PresentationFormat>On-screen Show (4:3)</PresentationFormat>
  <Paragraphs>500</Paragraphs>
  <Slides>58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5" baseType="lpstr">
      <vt:lpstr>Andale Mono</vt:lpstr>
      <vt:lpstr>Arial</vt:lpstr>
      <vt:lpstr>Calibri</vt:lpstr>
      <vt:lpstr>Calibri Light</vt:lpstr>
      <vt:lpstr>Cambria Math</vt:lpstr>
      <vt:lpstr>Courier New</vt:lpstr>
      <vt:lpstr>Office Theme</vt:lpstr>
      <vt:lpstr>Lecture 6: Math Review II</vt:lpstr>
      <vt:lpstr>Administrative</vt:lpstr>
      <vt:lpstr>Last Time: Floating Point Math</vt:lpstr>
      <vt:lpstr>Last Time: Vectors</vt:lpstr>
      <vt:lpstr>Matrices</vt:lpstr>
      <vt:lpstr>Matrices</vt:lpstr>
      <vt:lpstr>Matrices</vt:lpstr>
      <vt:lpstr>Matrices</vt:lpstr>
      <vt:lpstr>Matrix-vector Product</vt:lpstr>
      <vt:lpstr>Matrix-vector Product</vt:lpstr>
      <vt:lpstr>Matrix Multiplication</vt:lpstr>
      <vt:lpstr>Matrix Multiplication</vt:lpstr>
      <vt:lpstr>Matrix Multiplication</vt:lpstr>
      <vt:lpstr>Two uses for Matrices</vt:lpstr>
      <vt:lpstr>Images as Matrices</vt:lpstr>
      <vt:lpstr>Contrast: Gamma Curve</vt:lpstr>
      <vt:lpstr>Contrast: Gamma Curve</vt:lpstr>
      <vt:lpstr>Contrast: Gamma Correction</vt:lpstr>
      <vt:lpstr>Contrast: Gamma Correction</vt:lpstr>
      <vt:lpstr>Implementation</vt:lpstr>
      <vt:lpstr>Elementwise Operations</vt:lpstr>
      <vt:lpstr>PowerPoint Presentation</vt:lpstr>
      <vt:lpstr>Operations they don’t teach</vt:lpstr>
      <vt:lpstr>Broadcasting</vt:lpstr>
      <vt:lpstr>Broadcasting Example</vt:lpstr>
      <vt:lpstr>Broadcasting Rules</vt:lpstr>
      <vt:lpstr>Broadcasting Examples</vt:lpstr>
      <vt:lpstr>Tensors</vt:lpstr>
      <vt:lpstr>Broadcasting with Tensors</vt:lpstr>
      <vt:lpstr>Vectorization</vt:lpstr>
      <vt:lpstr>Vectorization Example</vt:lpstr>
      <vt:lpstr>Vectorization Example</vt:lpstr>
      <vt:lpstr>Vectorization Example</vt:lpstr>
      <vt:lpstr>Vectorization Example</vt:lpstr>
      <vt:lpstr>Vectorization Example</vt:lpstr>
      <vt:lpstr>Vectorization Example</vt:lpstr>
      <vt:lpstr>Vectorization Example</vt:lpstr>
      <vt:lpstr>Vectorization Example</vt:lpstr>
      <vt:lpstr>Vectorization Example</vt:lpstr>
      <vt:lpstr>Vectorization Example</vt:lpstr>
      <vt:lpstr>Vectorization Example</vt:lpstr>
      <vt:lpstr>Does Vectorization Matter?</vt:lpstr>
      <vt:lpstr>Linear Algebra</vt:lpstr>
      <vt:lpstr>Linear Independence</vt:lpstr>
      <vt:lpstr>Span</vt:lpstr>
      <vt:lpstr>Span</vt:lpstr>
      <vt:lpstr>Span</vt:lpstr>
      <vt:lpstr>Matrix-Vector Product</vt:lpstr>
      <vt:lpstr>An Intuition</vt:lpstr>
      <vt:lpstr>Linear Independence</vt:lpstr>
      <vt:lpstr>Linear Independence Intuition</vt:lpstr>
      <vt:lpstr>Linear Independence</vt:lpstr>
      <vt:lpstr>Linear Independence</vt:lpstr>
      <vt:lpstr>Rank</vt:lpstr>
      <vt:lpstr>Matrix Inverses</vt:lpstr>
      <vt:lpstr>Symmetric Matrices</vt:lpstr>
      <vt:lpstr>Special Matrices: Rotations</vt:lpstr>
      <vt:lpstr>Next Time: More Linear Algebra + Image Filtering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EECS 442</dc:title>
  <dc:creator>Justin Johnson</dc:creator>
  <cp:lastModifiedBy>Justin Johnson</cp:lastModifiedBy>
  <cp:revision>49</cp:revision>
  <dcterms:created xsi:type="dcterms:W3CDTF">2020-01-09T00:27:39Z</dcterms:created>
  <dcterms:modified xsi:type="dcterms:W3CDTF">2020-01-30T03:41:10Z</dcterms:modified>
</cp:coreProperties>
</file>