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5"/>
  </p:notes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18" r:id="rId25"/>
    <p:sldId id="278" r:id="rId26"/>
    <p:sldId id="279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317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1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4CA53-B8E6-0449-8950-1889572A1E38}" type="datetimeFigureOut">
              <a:rPr lang="en-US" smtClean="0"/>
              <a:t>1/27/20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A93E-6958-324F-813E-19A365E81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37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B02E3C0-59E9-9F4D-B969-10E38A6FC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32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025C015-926E-3145-B082-09478829E9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8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1501D0B-49F0-B447-AA5C-62D16AC786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0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7B447D9-C6D6-BA4A-AEE6-7715EF534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0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0B21F6-3712-FC4E-869D-F87CFAFF5D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6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4398C-AA4F-4247-876C-A04EEDDC3E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502179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07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E9493-5A81-124C-8AEC-89127A6E87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59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3F9CC7-C4AA-3643-BFB8-2E08EA870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42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9D047A3-590B-6D46-8863-85CDBCAC9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44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AD1BB-E2BB-D044-B5BF-C47832209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66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C0167-0599-744F-972B-575CA15BB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9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82880"/>
            <a:ext cx="7886700" cy="82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43000"/>
            <a:ext cx="7891272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644EE4-00F5-214B-B966-78F8F752E0F3}"/>
              </a:ext>
            </a:extLst>
          </p:cNvPr>
          <p:cNvSpPr/>
          <p:nvPr userDrawn="1"/>
        </p:nvSpPr>
        <p:spPr>
          <a:xfrm>
            <a:off x="0" y="6491246"/>
            <a:ext cx="9144000" cy="365760"/>
          </a:xfrm>
          <a:prstGeom prst="rect">
            <a:avLst/>
          </a:prstGeom>
          <a:solidFill>
            <a:srgbClr val="0027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1D6B2D-D6F1-9343-9E59-3B2E242F6530}"/>
              </a:ext>
            </a:extLst>
          </p:cNvPr>
          <p:cNvSpPr txBox="1"/>
          <p:nvPr userDrawn="1"/>
        </p:nvSpPr>
        <p:spPr>
          <a:xfrm>
            <a:off x="9144" y="6491246"/>
            <a:ext cx="1828800" cy="3657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CB05"/>
                </a:solidFill>
              </a:rPr>
              <a:t>Justin Johnson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F0F4CE-082B-3E49-88A0-1D11D8968BC0}"/>
              </a:ext>
            </a:extLst>
          </p:cNvPr>
          <p:cNvSpPr txBox="1"/>
          <p:nvPr userDrawn="1"/>
        </p:nvSpPr>
        <p:spPr>
          <a:xfrm>
            <a:off x="7306056" y="6505843"/>
            <a:ext cx="182880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CB05"/>
                </a:solidFill>
              </a:rPr>
              <a:t>January 23, 2020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627E1BC-749C-F74E-B011-FCB2E7183D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6401" y="6492240"/>
            <a:ext cx="8001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rgbClr val="FFCB05"/>
                </a:solidFill>
              </a:defRPr>
            </a:lvl1pPr>
          </a:lstStyle>
          <a:p>
            <a:r>
              <a:rPr lang="en-US" dirty="0"/>
              <a:t>  </a:t>
            </a:r>
            <a:fld id="{AC1089D3-84F4-7045-A571-C61BEF9B13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9DA51D-2761-9544-A759-09055DD68FFD}"/>
              </a:ext>
            </a:extLst>
          </p:cNvPr>
          <p:cNvSpPr txBox="1"/>
          <p:nvPr userDrawn="1"/>
        </p:nvSpPr>
        <p:spPr>
          <a:xfrm>
            <a:off x="3016526" y="6506028"/>
            <a:ext cx="273697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FFCB05"/>
                </a:solidFill>
              </a:rPr>
              <a:t>EECS 442 WI 2020: Lecture 5 - </a:t>
            </a:r>
          </a:p>
        </p:txBody>
      </p:sp>
    </p:spTree>
    <p:extLst>
      <p:ext uri="{BB962C8B-B14F-4D97-AF65-F5344CB8AC3E}">
        <p14:creationId xmlns:p14="http://schemas.microsoft.com/office/powerpoint/2010/main" val="18174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1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15.png"/><Relationship Id="rId4" Type="http://schemas.openxmlformats.org/officeDocument/2006/relationships/image" Target="../media/image3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png"/><Relationship Id="rId5" Type="http://schemas.openxmlformats.org/officeDocument/2006/relationships/image" Target="../media/image360.png"/><Relationship Id="rId4" Type="http://schemas.openxmlformats.org/officeDocument/2006/relationships/image" Target="../media/image3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BA7D-18A3-1C40-9957-99E87C721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47920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Lecture 5:</a:t>
            </a:r>
            <a:br>
              <a:rPr lang="en-US" dirty="0"/>
            </a:br>
            <a:r>
              <a:rPr lang="en-US" dirty="0"/>
              <a:t>Math Review 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7B54B-8041-ED45-8DEB-7BA87DE92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3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F34D-9730-2241-A26C-729FB950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number?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B0ACB9-02C3-B645-AA18-AC8214DA2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89DE2C-5F78-DD4C-BA55-DDAB21FF97FE}"/>
              </a:ext>
            </a:extLst>
          </p:cNvPr>
          <p:cNvSpPr txBox="1"/>
          <p:nvPr/>
        </p:nvSpPr>
        <p:spPr>
          <a:xfrm>
            <a:off x="1380912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24CA2E-5D88-6E41-958C-C15916BDA6B0}"/>
              </a:ext>
            </a:extLst>
          </p:cNvPr>
          <p:cNvSpPr txBox="1"/>
          <p:nvPr/>
        </p:nvSpPr>
        <p:spPr>
          <a:xfrm>
            <a:off x="2174105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1D0643-A95B-3140-A07F-84767CE2F139}"/>
              </a:ext>
            </a:extLst>
          </p:cNvPr>
          <p:cNvSpPr txBox="1"/>
          <p:nvPr/>
        </p:nvSpPr>
        <p:spPr>
          <a:xfrm>
            <a:off x="2967298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8D3C3-74CA-E04B-BC20-B0686B6B2B26}"/>
              </a:ext>
            </a:extLst>
          </p:cNvPr>
          <p:cNvSpPr txBox="1"/>
          <p:nvPr/>
        </p:nvSpPr>
        <p:spPr>
          <a:xfrm>
            <a:off x="3760491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695A0C-2679-F74D-A05E-14D144C9C320}"/>
              </a:ext>
            </a:extLst>
          </p:cNvPr>
          <p:cNvSpPr txBox="1"/>
          <p:nvPr/>
        </p:nvSpPr>
        <p:spPr>
          <a:xfrm>
            <a:off x="4553685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3B706E-4D0F-5F49-AC82-BBA29491D61C}"/>
              </a:ext>
            </a:extLst>
          </p:cNvPr>
          <p:cNvSpPr txBox="1"/>
          <p:nvPr/>
        </p:nvSpPr>
        <p:spPr>
          <a:xfrm>
            <a:off x="5346879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FAE394-3283-F445-82EA-36705F41BD67}"/>
              </a:ext>
            </a:extLst>
          </p:cNvPr>
          <p:cNvSpPr txBox="1"/>
          <p:nvPr/>
        </p:nvSpPr>
        <p:spPr>
          <a:xfrm>
            <a:off x="6140073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5088E4-EA85-7149-9A9C-10BB3B2E6B8F}"/>
              </a:ext>
            </a:extLst>
          </p:cNvPr>
          <p:cNvGrpSpPr/>
          <p:nvPr/>
        </p:nvGrpSpPr>
        <p:grpSpPr>
          <a:xfrm>
            <a:off x="1380913" y="1690689"/>
            <a:ext cx="6382175" cy="707886"/>
            <a:chOff x="1380913" y="1690689"/>
            <a:chExt cx="6382175" cy="70788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1F88855-F226-8C4B-8171-4EE2BE41851A}"/>
                </a:ext>
              </a:extLst>
            </p:cNvPr>
            <p:cNvSpPr txBox="1"/>
            <p:nvPr/>
          </p:nvSpPr>
          <p:spPr>
            <a:xfrm>
              <a:off x="1380913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7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0BD4D1B-BE26-2248-8C50-F7CEE01D7410}"/>
                </a:ext>
              </a:extLst>
            </p:cNvPr>
            <p:cNvSpPr txBox="1"/>
            <p:nvPr/>
          </p:nvSpPr>
          <p:spPr>
            <a:xfrm>
              <a:off x="2174107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6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EC9A72A-B963-9740-9716-B52FDA56BBCC}"/>
                </a:ext>
              </a:extLst>
            </p:cNvPr>
            <p:cNvSpPr txBox="1"/>
            <p:nvPr/>
          </p:nvSpPr>
          <p:spPr>
            <a:xfrm>
              <a:off x="2967301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A93DCEA-C168-7640-A8C2-910FACC5795C}"/>
                </a:ext>
              </a:extLst>
            </p:cNvPr>
            <p:cNvSpPr txBox="1"/>
            <p:nvPr/>
          </p:nvSpPr>
          <p:spPr>
            <a:xfrm>
              <a:off x="3760495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D32698-2B22-E247-BF7E-2518AF2BE238}"/>
                </a:ext>
              </a:extLst>
            </p:cNvPr>
            <p:cNvSpPr txBox="1"/>
            <p:nvPr/>
          </p:nvSpPr>
          <p:spPr>
            <a:xfrm>
              <a:off x="4553689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23042DE-4F8D-F345-93F3-C29DF6D13927}"/>
                </a:ext>
              </a:extLst>
            </p:cNvPr>
            <p:cNvSpPr txBox="1"/>
            <p:nvPr/>
          </p:nvSpPr>
          <p:spPr>
            <a:xfrm>
              <a:off x="5346883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B63FBD2-A56D-4947-A1A0-71D59CC602E2}"/>
                </a:ext>
              </a:extLst>
            </p:cNvPr>
            <p:cNvSpPr txBox="1"/>
            <p:nvPr/>
          </p:nvSpPr>
          <p:spPr>
            <a:xfrm>
              <a:off x="6140077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CDD278E-F248-F245-8258-7F2F15942AC6}"/>
                </a:ext>
              </a:extLst>
            </p:cNvPr>
            <p:cNvSpPr txBox="1"/>
            <p:nvPr/>
          </p:nvSpPr>
          <p:spPr>
            <a:xfrm>
              <a:off x="6933270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0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D4F0A16-4F34-6944-A07C-2D0D844ACE34}"/>
              </a:ext>
            </a:extLst>
          </p:cNvPr>
          <p:cNvSpPr txBox="1"/>
          <p:nvPr/>
        </p:nvSpPr>
        <p:spPr>
          <a:xfrm>
            <a:off x="6933269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CBDE71F-B7F9-304E-8F8D-B323080EB262}"/>
              </a:ext>
            </a:extLst>
          </p:cNvPr>
          <p:cNvGrpSpPr/>
          <p:nvPr/>
        </p:nvGrpSpPr>
        <p:grpSpPr>
          <a:xfrm>
            <a:off x="7763087" y="2351322"/>
            <a:ext cx="1066227" cy="1288124"/>
            <a:chOff x="7763087" y="2351322"/>
            <a:chExt cx="1066227" cy="128812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83F2FCA-AED9-554D-99BC-B5EDCA0C2620}"/>
                </a:ext>
              </a:extLst>
            </p:cNvPr>
            <p:cNvSpPr txBox="1"/>
            <p:nvPr/>
          </p:nvSpPr>
          <p:spPr>
            <a:xfrm>
              <a:off x="7763087" y="2351322"/>
              <a:ext cx="1066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185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752BEE3-BF99-2943-8CB7-0CC7E0024F73}"/>
                </a:ext>
              </a:extLst>
            </p:cNvPr>
            <p:cNvSpPr txBox="1"/>
            <p:nvPr/>
          </p:nvSpPr>
          <p:spPr>
            <a:xfrm>
              <a:off x="7763087" y="2931560"/>
              <a:ext cx="1066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185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28EF9292-C675-7F4F-BDBC-6E89171C1633}"/>
              </a:ext>
            </a:extLst>
          </p:cNvPr>
          <p:cNvSpPr txBox="1"/>
          <p:nvPr/>
        </p:nvSpPr>
        <p:spPr>
          <a:xfrm>
            <a:off x="1380912" y="2931560"/>
            <a:ext cx="6382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128 + 32 + 16 + 8 + 1 = </a:t>
            </a:r>
            <a:endParaRPr lang="en-US" sz="4000" baseline="30000" dirty="0"/>
          </a:p>
        </p:txBody>
      </p:sp>
    </p:spTree>
    <p:extLst>
      <p:ext uri="{BB962C8B-B14F-4D97-AF65-F5344CB8AC3E}">
        <p14:creationId xmlns:p14="http://schemas.microsoft.com/office/powerpoint/2010/main" val="160823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2F0F-2F63-8A4A-9132-F3C00BDB4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two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2CEB27-EA69-7B4D-8C72-0E1F899AB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6471B-0D2E-DD44-9E5B-9DA35AA8DE38}"/>
              </a:ext>
            </a:extLst>
          </p:cNvPr>
          <p:cNvSpPr txBox="1"/>
          <p:nvPr/>
        </p:nvSpPr>
        <p:spPr>
          <a:xfrm>
            <a:off x="116110" y="5649076"/>
            <a:ext cx="8911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“Integers” on a computer are integers </a:t>
            </a:r>
            <a:r>
              <a:rPr lang="en-US" sz="2800" i="1" u="sng" dirty="0"/>
              <a:t>modulo 2</a:t>
            </a:r>
            <a:r>
              <a:rPr lang="en-US" sz="2800" i="1" u="sng" baseline="30000" dirty="0"/>
              <a:t>k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656267-1246-7D4D-8BE3-75E5955B1AB9}"/>
              </a:ext>
            </a:extLst>
          </p:cNvPr>
          <p:cNvCxnSpPr>
            <a:cxnSpLocks/>
          </p:cNvCxnSpPr>
          <p:nvPr/>
        </p:nvCxnSpPr>
        <p:spPr>
          <a:xfrm>
            <a:off x="1014581" y="3636430"/>
            <a:ext cx="6644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D504FB40-8EB9-EB4D-8098-A48FDDEAA2B0}"/>
              </a:ext>
            </a:extLst>
          </p:cNvPr>
          <p:cNvGrpSpPr/>
          <p:nvPr/>
        </p:nvGrpSpPr>
        <p:grpSpPr>
          <a:xfrm>
            <a:off x="1115994" y="3135974"/>
            <a:ext cx="324723" cy="324723"/>
            <a:chOff x="4579605" y="5356022"/>
            <a:chExt cx="432205" cy="432205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AD540BD-53A5-D642-87A7-2F9497FE46F8}"/>
                </a:ext>
              </a:extLst>
            </p:cNvPr>
            <p:cNvCxnSpPr/>
            <p:nvPr/>
          </p:nvCxnSpPr>
          <p:spPr>
            <a:xfrm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7C098C-A4CB-0C46-9A0D-5CDFD0E76A4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3B55B71-E37C-1747-8B96-6C245016B77C}"/>
              </a:ext>
            </a:extLst>
          </p:cNvPr>
          <p:cNvGrpSpPr/>
          <p:nvPr/>
        </p:nvGrpSpPr>
        <p:grpSpPr>
          <a:xfrm>
            <a:off x="155698" y="4266332"/>
            <a:ext cx="1136229" cy="1437373"/>
            <a:chOff x="155698" y="4266332"/>
            <a:chExt cx="1136229" cy="143737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450F0E3-92F0-D44C-8C7C-501C9BD5496D}"/>
                </a:ext>
              </a:extLst>
            </p:cNvPr>
            <p:cNvSpPr txBox="1"/>
            <p:nvPr/>
          </p:nvSpPr>
          <p:spPr>
            <a:xfrm>
              <a:off x="155698" y="4749598"/>
              <a:ext cx="113622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Carry</a:t>
              </a:r>
            </a:p>
            <a:p>
              <a:pPr algn="ctr"/>
              <a:r>
                <a:rPr lang="en-US" sz="2800" dirty="0"/>
                <a:t>Flag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0E391F75-848F-1041-A583-2AE6C1E902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819" y="4266332"/>
              <a:ext cx="1" cy="531187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F276BD-0679-8540-9B36-F7A0A14604D6}"/>
              </a:ext>
            </a:extLst>
          </p:cNvPr>
          <p:cNvGrpSpPr/>
          <p:nvPr/>
        </p:nvGrpSpPr>
        <p:grpSpPr>
          <a:xfrm>
            <a:off x="1579788" y="4322950"/>
            <a:ext cx="5947794" cy="1134534"/>
            <a:chOff x="1579788" y="4322950"/>
            <a:chExt cx="5947794" cy="113453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9E8EEF3-F75A-A04F-A1C9-A3F7C682CC5D}"/>
                </a:ext>
              </a:extLst>
            </p:cNvPr>
            <p:cNvSpPr txBox="1"/>
            <p:nvPr/>
          </p:nvSpPr>
          <p:spPr>
            <a:xfrm>
              <a:off x="2335590" y="4749598"/>
              <a:ext cx="43517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Result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4D1E99E-84F4-3542-8DFC-32286556237E}"/>
                </a:ext>
              </a:extLst>
            </p:cNvPr>
            <p:cNvGrpSpPr/>
            <p:nvPr/>
          </p:nvGrpSpPr>
          <p:grpSpPr>
            <a:xfrm>
              <a:off x="1579788" y="4322950"/>
              <a:ext cx="5947794" cy="474569"/>
              <a:chOff x="1579788" y="4322950"/>
              <a:chExt cx="5947794" cy="474569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C1915E43-88A3-CB40-B9C0-3B16AD142E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66958" y="4340319"/>
                <a:ext cx="0" cy="457200"/>
              </a:xfrm>
              <a:prstGeom prst="straightConnector1">
                <a:avLst/>
              </a:prstGeom>
              <a:ln w="57150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68E401B0-713A-FA4D-8E13-3EDE8767FB4D}"/>
                  </a:ext>
                </a:extLst>
              </p:cNvPr>
              <p:cNvCxnSpPr/>
              <p:nvPr/>
            </p:nvCxnSpPr>
            <p:spPr>
              <a:xfrm>
                <a:off x="1579788" y="4322950"/>
                <a:ext cx="5947794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1C53683-19AB-2E43-A64C-E01C97AEEA0D}"/>
              </a:ext>
            </a:extLst>
          </p:cNvPr>
          <p:cNvSpPr txBox="1"/>
          <p:nvPr/>
        </p:nvSpPr>
        <p:spPr>
          <a:xfrm>
            <a:off x="370273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2"/>
                </a:solidFill>
              </a:rPr>
              <a:t>2</a:t>
            </a:r>
            <a:r>
              <a:rPr lang="en-US" sz="4000" baseline="300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12E425-7911-5B42-B8F0-50EC144210BA}"/>
              </a:ext>
            </a:extLst>
          </p:cNvPr>
          <p:cNvSpPr txBox="1"/>
          <p:nvPr/>
        </p:nvSpPr>
        <p:spPr>
          <a:xfrm>
            <a:off x="1380913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C9694A-10B5-124E-B2FE-529E51DDABF2}"/>
              </a:ext>
            </a:extLst>
          </p:cNvPr>
          <p:cNvSpPr txBox="1"/>
          <p:nvPr/>
        </p:nvSpPr>
        <p:spPr>
          <a:xfrm>
            <a:off x="1380912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ADF8F99-F400-7F46-BD2C-923FC86A4788}"/>
              </a:ext>
            </a:extLst>
          </p:cNvPr>
          <p:cNvSpPr txBox="1"/>
          <p:nvPr/>
        </p:nvSpPr>
        <p:spPr>
          <a:xfrm>
            <a:off x="2174107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BD49D-27B7-0143-8C0E-A7A674EB1CD0}"/>
              </a:ext>
            </a:extLst>
          </p:cNvPr>
          <p:cNvSpPr txBox="1"/>
          <p:nvPr/>
        </p:nvSpPr>
        <p:spPr>
          <a:xfrm>
            <a:off x="2174105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7EB3B6B-F708-F144-9B6B-63E31A5A5D33}"/>
              </a:ext>
            </a:extLst>
          </p:cNvPr>
          <p:cNvSpPr txBox="1"/>
          <p:nvPr/>
        </p:nvSpPr>
        <p:spPr>
          <a:xfrm>
            <a:off x="2967301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E0082C-4967-784F-8E26-6F38BC2C52FF}"/>
              </a:ext>
            </a:extLst>
          </p:cNvPr>
          <p:cNvSpPr txBox="1"/>
          <p:nvPr/>
        </p:nvSpPr>
        <p:spPr>
          <a:xfrm>
            <a:off x="2967298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DBC570-55E6-8445-93CE-D9D7D2EDC517}"/>
              </a:ext>
            </a:extLst>
          </p:cNvPr>
          <p:cNvSpPr txBox="1"/>
          <p:nvPr/>
        </p:nvSpPr>
        <p:spPr>
          <a:xfrm>
            <a:off x="3760495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0A920E-538D-9142-97A9-08C70A14A541}"/>
              </a:ext>
            </a:extLst>
          </p:cNvPr>
          <p:cNvSpPr txBox="1"/>
          <p:nvPr/>
        </p:nvSpPr>
        <p:spPr>
          <a:xfrm>
            <a:off x="3760491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53113A-8A0C-8E42-95D7-4B1399B1109E}"/>
              </a:ext>
            </a:extLst>
          </p:cNvPr>
          <p:cNvSpPr txBox="1"/>
          <p:nvPr/>
        </p:nvSpPr>
        <p:spPr>
          <a:xfrm>
            <a:off x="4553689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BC6F46-49A9-1F49-8F70-F95C13F53A9A}"/>
              </a:ext>
            </a:extLst>
          </p:cNvPr>
          <p:cNvSpPr txBox="1"/>
          <p:nvPr/>
        </p:nvSpPr>
        <p:spPr>
          <a:xfrm>
            <a:off x="4553685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E7DCD73-74D0-4740-903A-51F014946308}"/>
              </a:ext>
            </a:extLst>
          </p:cNvPr>
          <p:cNvSpPr txBox="1"/>
          <p:nvPr/>
        </p:nvSpPr>
        <p:spPr>
          <a:xfrm>
            <a:off x="5346883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12C9797-52DB-8B4A-9645-887D29DCDFAD}"/>
              </a:ext>
            </a:extLst>
          </p:cNvPr>
          <p:cNvSpPr txBox="1"/>
          <p:nvPr/>
        </p:nvSpPr>
        <p:spPr>
          <a:xfrm>
            <a:off x="5346879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E0D3173-8ECA-E944-814B-A8EC8BBE7BF4}"/>
              </a:ext>
            </a:extLst>
          </p:cNvPr>
          <p:cNvSpPr txBox="1"/>
          <p:nvPr/>
        </p:nvSpPr>
        <p:spPr>
          <a:xfrm>
            <a:off x="6140077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D3AEA7C-883F-E544-8698-194910A481C7}"/>
              </a:ext>
            </a:extLst>
          </p:cNvPr>
          <p:cNvSpPr txBox="1"/>
          <p:nvPr/>
        </p:nvSpPr>
        <p:spPr>
          <a:xfrm>
            <a:off x="6140073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B4FF8B2-9A60-A840-BF1B-D458AD6D251F}"/>
              </a:ext>
            </a:extLst>
          </p:cNvPr>
          <p:cNvSpPr txBox="1"/>
          <p:nvPr/>
        </p:nvSpPr>
        <p:spPr>
          <a:xfrm>
            <a:off x="6933270" y="1690689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4FB614-B7E2-7C4C-8CA2-B9C54A46ADEB}"/>
              </a:ext>
            </a:extLst>
          </p:cNvPr>
          <p:cNvSpPr txBox="1"/>
          <p:nvPr/>
        </p:nvSpPr>
        <p:spPr>
          <a:xfrm>
            <a:off x="6933269" y="23513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956A36-BE9E-1C41-B1F4-8282DAD00CBA}"/>
              </a:ext>
            </a:extLst>
          </p:cNvPr>
          <p:cNvSpPr txBox="1"/>
          <p:nvPr/>
        </p:nvSpPr>
        <p:spPr>
          <a:xfrm>
            <a:off x="7763087" y="2351322"/>
            <a:ext cx="1066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</a:rPr>
              <a:t>185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1EEF7D2-C52E-D242-9C9C-8312E9D42932}"/>
              </a:ext>
            </a:extLst>
          </p:cNvPr>
          <p:cNvSpPr txBox="1"/>
          <p:nvPr/>
        </p:nvSpPr>
        <p:spPr>
          <a:xfrm>
            <a:off x="1380912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2135DE-1615-F747-B64E-0088CAF0331E}"/>
              </a:ext>
            </a:extLst>
          </p:cNvPr>
          <p:cNvSpPr txBox="1"/>
          <p:nvPr/>
        </p:nvSpPr>
        <p:spPr>
          <a:xfrm>
            <a:off x="2174105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DF4249D-BED6-544C-9AAA-F2261BA667E3}"/>
              </a:ext>
            </a:extLst>
          </p:cNvPr>
          <p:cNvSpPr txBox="1"/>
          <p:nvPr/>
        </p:nvSpPr>
        <p:spPr>
          <a:xfrm>
            <a:off x="2967298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82559C8-B41A-1B46-9F01-CF440C06006E}"/>
              </a:ext>
            </a:extLst>
          </p:cNvPr>
          <p:cNvSpPr txBox="1"/>
          <p:nvPr/>
        </p:nvSpPr>
        <p:spPr>
          <a:xfrm>
            <a:off x="3760491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A99A9D7-6F6E-3847-A043-F7A08AD2BB9E}"/>
              </a:ext>
            </a:extLst>
          </p:cNvPr>
          <p:cNvSpPr txBox="1"/>
          <p:nvPr/>
        </p:nvSpPr>
        <p:spPr>
          <a:xfrm>
            <a:off x="4553685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78E8A5-2E09-D647-9B4B-519CC0242E06}"/>
              </a:ext>
            </a:extLst>
          </p:cNvPr>
          <p:cNvSpPr txBox="1"/>
          <p:nvPr/>
        </p:nvSpPr>
        <p:spPr>
          <a:xfrm>
            <a:off x="5346879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75AE92-D82D-7247-B98E-038959855D29}"/>
              </a:ext>
            </a:extLst>
          </p:cNvPr>
          <p:cNvSpPr txBox="1"/>
          <p:nvPr/>
        </p:nvSpPr>
        <p:spPr>
          <a:xfrm>
            <a:off x="6140073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A7BE8E2-E118-CD46-8D33-19F4775D2EA5}"/>
              </a:ext>
            </a:extLst>
          </p:cNvPr>
          <p:cNvSpPr txBox="1"/>
          <p:nvPr/>
        </p:nvSpPr>
        <p:spPr>
          <a:xfrm>
            <a:off x="6933269" y="2928544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6A0B9A-2800-FA49-9DF9-D6AAD9D852E5}"/>
              </a:ext>
            </a:extLst>
          </p:cNvPr>
          <p:cNvSpPr txBox="1"/>
          <p:nvPr/>
        </p:nvSpPr>
        <p:spPr>
          <a:xfrm>
            <a:off x="7763087" y="2928544"/>
            <a:ext cx="10662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</a:rPr>
              <a:t>105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5ABEC65-1662-8D42-815A-3D603FA8B7F8}"/>
              </a:ext>
            </a:extLst>
          </p:cNvPr>
          <p:cNvGrpSpPr/>
          <p:nvPr/>
        </p:nvGrpSpPr>
        <p:grpSpPr>
          <a:xfrm>
            <a:off x="308904" y="3610027"/>
            <a:ext cx="8526192" cy="719013"/>
            <a:chOff x="308904" y="3610027"/>
            <a:chExt cx="8526192" cy="719013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1F4171B-3449-6043-A19F-D5828D8BBCF0}"/>
                </a:ext>
              </a:extLst>
            </p:cNvPr>
            <p:cNvSpPr txBox="1"/>
            <p:nvPr/>
          </p:nvSpPr>
          <p:spPr>
            <a:xfrm>
              <a:off x="308904" y="3610027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C3788B5-23CC-6A42-9F58-D3B263584535}"/>
                </a:ext>
              </a:extLst>
            </p:cNvPr>
            <p:cNvSpPr txBox="1"/>
            <p:nvPr/>
          </p:nvSpPr>
          <p:spPr>
            <a:xfrm>
              <a:off x="7768869" y="3615064"/>
              <a:ext cx="1066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34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AC234A3-8A61-8C47-BB4C-0981DC62CDFF}"/>
                </a:ext>
              </a:extLst>
            </p:cNvPr>
            <p:cNvSpPr txBox="1"/>
            <p:nvPr/>
          </p:nvSpPr>
          <p:spPr>
            <a:xfrm>
              <a:off x="1383803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5C03512-D7F2-AA4A-A7E3-7898A57A08A7}"/>
                </a:ext>
              </a:extLst>
            </p:cNvPr>
            <p:cNvSpPr txBox="1"/>
            <p:nvPr/>
          </p:nvSpPr>
          <p:spPr>
            <a:xfrm>
              <a:off x="2176996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E07413E-8BAE-554E-8B2B-7F3568FBAE7E}"/>
                </a:ext>
              </a:extLst>
            </p:cNvPr>
            <p:cNvSpPr txBox="1"/>
            <p:nvPr/>
          </p:nvSpPr>
          <p:spPr>
            <a:xfrm>
              <a:off x="2970189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314539E-D2F8-EC4D-ACEA-9415E18C3D2D}"/>
                </a:ext>
              </a:extLst>
            </p:cNvPr>
            <p:cNvSpPr txBox="1"/>
            <p:nvPr/>
          </p:nvSpPr>
          <p:spPr>
            <a:xfrm>
              <a:off x="3763382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77B433E-9336-894B-A11D-C26C0FB2C445}"/>
                </a:ext>
              </a:extLst>
            </p:cNvPr>
            <p:cNvSpPr txBox="1"/>
            <p:nvPr/>
          </p:nvSpPr>
          <p:spPr>
            <a:xfrm>
              <a:off x="4556576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422E0B2-C5DD-594A-85D6-389556B86E3E}"/>
                </a:ext>
              </a:extLst>
            </p:cNvPr>
            <p:cNvSpPr txBox="1"/>
            <p:nvPr/>
          </p:nvSpPr>
          <p:spPr>
            <a:xfrm>
              <a:off x="5349770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8D31E94-A463-A142-8128-BD3E6668BE8D}"/>
                </a:ext>
              </a:extLst>
            </p:cNvPr>
            <p:cNvSpPr txBox="1"/>
            <p:nvPr/>
          </p:nvSpPr>
          <p:spPr>
            <a:xfrm>
              <a:off x="6142964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846BD96-440F-E546-BE4C-769351AE3368}"/>
                </a:ext>
              </a:extLst>
            </p:cNvPr>
            <p:cNvSpPr txBox="1"/>
            <p:nvPr/>
          </p:nvSpPr>
          <p:spPr>
            <a:xfrm>
              <a:off x="6936160" y="3621154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710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B1AF-24C5-AB4F-9ED2-01D7C211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Gotchas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F9B954-12E2-5D42-83AE-3B6C6203E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01738-EE2E-E54F-8E4A-9CC8902C7616}"/>
              </a:ext>
            </a:extLst>
          </p:cNvPr>
          <p:cNvSpPr txBox="1"/>
          <p:nvPr/>
        </p:nvSpPr>
        <p:spPr>
          <a:xfrm>
            <a:off x="6132240" y="1830372"/>
            <a:ext cx="1470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Why?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D0B5893-60BD-F144-B291-75D45D9AEC0E}"/>
              </a:ext>
            </a:extLst>
          </p:cNvPr>
          <p:cNvGrpSpPr/>
          <p:nvPr/>
        </p:nvGrpSpPr>
        <p:grpSpPr>
          <a:xfrm>
            <a:off x="1015068" y="1531665"/>
            <a:ext cx="4674179" cy="597414"/>
            <a:chOff x="1015068" y="1690689"/>
            <a:chExt cx="4674179" cy="59741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D162D1-1096-3F46-94D8-7A86F5373258}"/>
                </a:ext>
              </a:extLst>
            </p:cNvPr>
            <p:cNvSpPr txBox="1"/>
            <p:nvPr/>
          </p:nvSpPr>
          <p:spPr>
            <a:xfrm>
              <a:off x="1015068" y="1690689"/>
              <a:ext cx="36591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32 + (3 / 4) x 40 =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F35000-64B7-CE41-B27A-B0765D9FA4DA}"/>
                </a:ext>
              </a:extLst>
            </p:cNvPr>
            <p:cNvSpPr txBox="1"/>
            <p:nvPr/>
          </p:nvSpPr>
          <p:spPr>
            <a:xfrm>
              <a:off x="4612660" y="1703328"/>
              <a:ext cx="10765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32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BEBBC906-876E-A443-AB76-EFCF12F77B5A}"/>
              </a:ext>
            </a:extLst>
          </p:cNvPr>
          <p:cNvGrpSpPr/>
          <p:nvPr/>
        </p:nvGrpSpPr>
        <p:grpSpPr>
          <a:xfrm>
            <a:off x="1015068" y="2129079"/>
            <a:ext cx="4674179" cy="584775"/>
            <a:chOff x="1015068" y="2288103"/>
            <a:chExt cx="4674179" cy="58477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A918222-297E-D14A-8D93-B14ADCF0B4CF}"/>
                </a:ext>
              </a:extLst>
            </p:cNvPr>
            <p:cNvSpPr txBox="1"/>
            <p:nvPr/>
          </p:nvSpPr>
          <p:spPr>
            <a:xfrm>
              <a:off x="1015068" y="2288103"/>
              <a:ext cx="36591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32 + (3 x 40) / 4 =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45C7F79-8D91-DA4B-B507-2605685B0E7C}"/>
                </a:ext>
              </a:extLst>
            </p:cNvPr>
            <p:cNvSpPr txBox="1"/>
            <p:nvPr/>
          </p:nvSpPr>
          <p:spPr>
            <a:xfrm>
              <a:off x="4612660" y="2288103"/>
              <a:ext cx="10765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62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74999D4-673A-B640-8656-E341D528EBEC}"/>
              </a:ext>
            </a:extLst>
          </p:cNvPr>
          <p:cNvSpPr txBox="1"/>
          <p:nvPr/>
        </p:nvSpPr>
        <p:spPr>
          <a:xfrm>
            <a:off x="739521" y="3313310"/>
            <a:ext cx="32308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32 + (3 / 4) x 40 =</a:t>
            </a:r>
          </a:p>
          <a:p>
            <a:r>
              <a:rPr lang="en-US" sz="3200" dirty="0"/>
              <a:t>32 + 0         x 40 =</a:t>
            </a:r>
          </a:p>
          <a:p>
            <a:r>
              <a:rPr lang="en-US" sz="3200" dirty="0"/>
              <a:t>32 + 0              =</a:t>
            </a:r>
          </a:p>
          <a:p>
            <a:r>
              <a:rPr lang="en-US" sz="3200" dirty="0"/>
              <a:t>32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7E8894C-0438-BF40-98DF-36410D44B2D5}"/>
              </a:ext>
            </a:extLst>
          </p:cNvPr>
          <p:cNvSpPr txBox="1"/>
          <p:nvPr/>
        </p:nvSpPr>
        <p:spPr>
          <a:xfrm>
            <a:off x="870119" y="2701215"/>
            <a:ext cx="2969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/>
              <a:t>Underflow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97F31FA-2585-D946-A0FC-567D64F835C8}"/>
              </a:ext>
            </a:extLst>
          </p:cNvPr>
          <p:cNvGrpSpPr/>
          <p:nvPr/>
        </p:nvGrpSpPr>
        <p:grpSpPr>
          <a:xfrm>
            <a:off x="5173582" y="2701215"/>
            <a:ext cx="3230898" cy="2684825"/>
            <a:chOff x="5173582" y="2860239"/>
            <a:chExt cx="3230898" cy="2684825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746A557-83E2-8843-B489-B306F09ADA84}"/>
                </a:ext>
              </a:extLst>
            </p:cNvPr>
            <p:cNvSpPr txBox="1"/>
            <p:nvPr/>
          </p:nvSpPr>
          <p:spPr>
            <a:xfrm>
              <a:off x="5173582" y="3482961"/>
              <a:ext cx="3230898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32 + (3 x 40) / 4 =</a:t>
              </a:r>
            </a:p>
            <a:p>
              <a:r>
                <a:rPr lang="en-US" sz="3200" dirty="0"/>
                <a:t>32 + 120       / 4 =</a:t>
              </a:r>
            </a:p>
            <a:p>
              <a:r>
                <a:rPr lang="en-US" sz="3200" dirty="0"/>
                <a:t>32 + 30            =</a:t>
              </a:r>
            </a:p>
            <a:p>
              <a:r>
                <a:rPr lang="en-US" sz="3200" dirty="0"/>
                <a:t>62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37D9FD-B8EA-B44B-842C-6F8CC4A5E8C6}"/>
                </a:ext>
              </a:extLst>
            </p:cNvPr>
            <p:cNvSpPr txBox="1"/>
            <p:nvPr/>
          </p:nvSpPr>
          <p:spPr>
            <a:xfrm>
              <a:off x="5304180" y="2860239"/>
              <a:ext cx="29697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u="sng" dirty="0"/>
                <a:t>No Underflow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1E45E3E-7149-8949-8E68-7ACF105B35CB}"/>
              </a:ext>
            </a:extLst>
          </p:cNvPr>
          <p:cNvSpPr txBox="1"/>
          <p:nvPr/>
        </p:nvSpPr>
        <p:spPr>
          <a:xfrm>
            <a:off x="739521" y="5472903"/>
            <a:ext cx="7775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/>
              <a:t>Ok – you have to multiply before dividing </a:t>
            </a:r>
          </a:p>
        </p:txBody>
      </p:sp>
    </p:spTree>
    <p:extLst>
      <p:ext uri="{BB962C8B-B14F-4D97-AF65-F5344CB8AC3E}">
        <p14:creationId xmlns:p14="http://schemas.microsoft.com/office/powerpoint/2010/main" val="196279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82FB5-7F03-6043-8F42-3BFF37B1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Gotchas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CE9025-9347-1F45-82E8-5987579E5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B8D43-D761-5E41-B7B9-073BC0541836}"/>
              </a:ext>
            </a:extLst>
          </p:cNvPr>
          <p:cNvSpPr txBox="1"/>
          <p:nvPr/>
        </p:nvSpPr>
        <p:spPr>
          <a:xfrm>
            <a:off x="5234730" y="2309151"/>
            <a:ext cx="107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90C479-7F12-F642-8AD6-C85CA3E7C672}"/>
              </a:ext>
            </a:extLst>
          </p:cNvPr>
          <p:cNvSpPr txBox="1"/>
          <p:nvPr/>
        </p:nvSpPr>
        <p:spPr>
          <a:xfrm>
            <a:off x="577976" y="3472334"/>
            <a:ext cx="35539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32 + 9 x 40 / 10 =</a:t>
            </a:r>
          </a:p>
          <a:p>
            <a:r>
              <a:rPr lang="en-US" sz="3200" dirty="0"/>
              <a:t>32 + 104     / 10 =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EC2785-6322-A141-85D2-7EF0D8156385}"/>
              </a:ext>
            </a:extLst>
          </p:cNvPr>
          <p:cNvSpPr txBox="1"/>
          <p:nvPr/>
        </p:nvSpPr>
        <p:spPr>
          <a:xfrm>
            <a:off x="870119" y="2860239"/>
            <a:ext cx="2969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/>
              <a:t>Overflow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3B48BE-3F97-FB44-94B5-EF7FE437C4C9}"/>
              </a:ext>
            </a:extLst>
          </p:cNvPr>
          <p:cNvGrpSpPr/>
          <p:nvPr/>
        </p:nvGrpSpPr>
        <p:grpSpPr>
          <a:xfrm>
            <a:off x="134683" y="2309152"/>
            <a:ext cx="5922168" cy="584775"/>
            <a:chOff x="134683" y="1690689"/>
            <a:chExt cx="5922168" cy="58477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B40EC1D-9C79-BA4E-918B-BDE4E9390AF2}"/>
                </a:ext>
              </a:extLst>
            </p:cNvPr>
            <p:cNvSpPr txBox="1"/>
            <p:nvPr/>
          </p:nvSpPr>
          <p:spPr>
            <a:xfrm>
              <a:off x="1702965" y="1690689"/>
              <a:ext cx="43538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32 + (9 x 40) / 10 = 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CC85BD9-406E-BF40-AC23-B90F025EE214}"/>
                </a:ext>
              </a:extLst>
            </p:cNvPr>
            <p:cNvSpPr txBox="1"/>
            <p:nvPr/>
          </p:nvSpPr>
          <p:spPr>
            <a:xfrm>
              <a:off x="134683" y="1731984"/>
              <a:ext cx="14062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/>
                <a:t>uint8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9BA00770-4867-0149-97A5-490509DC4B03}"/>
              </a:ext>
            </a:extLst>
          </p:cNvPr>
          <p:cNvSpPr txBox="1"/>
          <p:nvPr/>
        </p:nvSpPr>
        <p:spPr>
          <a:xfrm>
            <a:off x="1683270" y="1677258"/>
            <a:ext cx="4483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32 + (9 x 40) / 10 =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692A4A-268B-A944-ACD7-AD23D201E17F}"/>
              </a:ext>
            </a:extLst>
          </p:cNvPr>
          <p:cNvSpPr txBox="1"/>
          <p:nvPr/>
        </p:nvSpPr>
        <p:spPr>
          <a:xfrm>
            <a:off x="5234730" y="1677258"/>
            <a:ext cx="10765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930EDC-36C7-D249-A2F3-2CDA1D0B476C}"/>
              </a:ext>
            </a:extLst>
          </p:cNvPr>
          <p:cNvSpPr txBox="1"/>
          <p:nvPr/>
        </p:nvSpPr>
        <p:spPr>
          <a:xfrm>
            <a:off x="134682" y="1712514"/>
            <a:ext cx="1406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math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1FAC844-65B4-6447-A280-8F7CECE1EDA2}"/>
              </a:ext>
            </a:extLst>
          </p:cNvPr>
          <p:cNvGrpSpPr/>
          <p:nvPr/>
        </p:nvGrpSpPr>
        <p:grpSpPr>
          <a:xfrm>
            <a:off x="1476462" y="3374605"/>
            <a:ext cx="7038887" cy="1680913"/>
            <a:chOff x="1476462" y="3374605"/>
            <a:chExt cx="7038887" cy="168091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7A62C85-8B51-B747-9C19-25E93ABA47D2}"/>
                </a:ext>
              </a:extLst>
            </p:cNvPr>
            <p:cNvSpPr/>
            <p:nvPr/>
          </p:nvSpPr>
          <p:spPr>
            <a:xfrm>
              <a:off x="1476462" y="3924545"/>
              <a:ext cx="998290" cy="578840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42F8B78A-603E-8847-988C-BCF31FB03F61}"/>
                </a:ext>
              </a:extLst>
            </p:cNvPr>
            <p:cNvGrpSpPr/>
            <p:nvPr/>
          </p:nvGrpSpPr>
          <p:grpSpPr>
            <a:xfrm>
              <a:off x="5224003" y="3374605"/>
              <a:ext cx="3291346" cy="1680913"/>
              <a:chOff x="5224003" y="3070213"/>
              <a:chExt cx="3291346" cy="1680913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7FA51C-577B-DF49-892C-1C3C0EC1EC4B}"/>
                  </a:ext>
                </a:extLst>
              </p:cNvPr>
              <p:cNvSpPr txBox="1"/>
              <p:nvPr/>
            </p:nvSpPr>
            <p:spPr>
              <a:xfrm>
                <a:off x="5224003" y="3070213"/>
                <a:ext cx="329134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b="1" dirty="0"/>
                  <a:t>Why 104?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5D7CE4F-24EC-4D44-A938-7AAAEDAE2ACE}"/>
                  </a:ext>
                </a:extLst>
              </p:cNvPr>
              <p:cNvSpPr txBox="1"/>
              <p:nvPr/>
            </p:nvSpPr>
            <p:spPr>
              <a:xfrm>
                <a:off x="5234730" y="3673908"/>
                <a:ext cx="3280619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9 x 40 = 360</a:t>
                </a:r>
              </a:p>
              <a:p>
                <a:r>
                  <a:rPr lang="en-US" sz="3200" dirty="0"/>
                  <a:t>360 % 256 = 104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3182F15-412B-A840-ABE5-0B5FFE57D39E}"/>
                  </a:ext>
                </a:extLst>
              </p:cNvPr>
              <p:cNvSpPr/>
              <p:nvPr/>
            </p:nvSpPr>
            <p:spPr>
              <a:xfrm>
                <a:off x="5224004" y="3654988"/>
                <a:ext cx="3291345" cy="1096138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6827200-A4D1-274B-B0DD-56BDF1C331EB}"/>
              </a:ext>
            </a:extLst>
          </p:cNvPr>
          <p:cNvGrpSpPr/>
          <p:nvPr/>
        </p:nvGrpSpPr>
        <p:grpSpPr>
          <a:xfrm>
            <a:off x="2692866" y="1099417"/>
            <a:ext cx="6251485" cy="1176047"/>
            <a:chOff x="2692866" y="1099417"/>
            <a:chExt cx="6251485" cy="117604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DDC1A9-93EC-A34E-91A4-59A0304EA6FE}"/>
                </a:ext>
              </a:extLst>
            </p:cNvPr>
            <p:cNvSpPr/>
            <p:nvPr/>
          </p:nvSpPr>
          <p:spPr>
            <a:xfrm>
              <a:off x="2692866" y="1690689"/>
              <a:ext cx="2223083" cy="584775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291EB9F-B74E-A741-B1B4-C54FCCBDC35E}"/>
                </a:ext>
              </a:extLst>
            </p:cNvPr>
            <p:cNvSpPr txBox="1"/>
            <p:nvPr/>
          </p:nvSpPr>
          <p:spPr>
            <a:xfrm>
              <a:off x="6167071" y="1099417"/>
              <a:ext cx="27772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Should be: 9x4=36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67EFFE8-E460-EA41-84C3-D7C9A2242F5F}"/>
                </a:ext>
              </a:extLst>
            </p:cNvPr>
            <p:cNvCxnSpPr/>
            <p:nvPr/>
          </p:nvCxnSpPr>
          <p:spPr>
            <a:xfrm flipV="1">
              <a:off x="4971059" y="1551900"/>
              <a:ext cx="1140902" cy="136573"/>
            </a:xfrm>
            <a:prstGeom prst="line">
              <a:avLst/>
            </a:prstGeom>
            <a:ln w="762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AC46FAC7-77B7-1040-9BF7-BC8219680C97}"/>
              </a:ext>
            </a:extLst>
          </p:cNvPr>
          <p:cNvSpPr/>
          <p:nvPr/>
        </p:nvSpPr>
        <p:spPr>
          <a:xfrm>
            <a:off x="577976" y="4434837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/>
              <a:t>32 + 10              =</a:t>
            </a:r>
          </a:p>
          <a:p>
            <a:r>
              <a:rPr lang="en-US" sz="3200" dirty="0"/>
              <a:t>42</a:t>
            </a:r>
          </a:p>
        </p:txBody>
      </p:sp>
    </p:spTree>
    <p:extLst>
      <p:ext uri="{BB962C8B-B14F-4D97-AF65-F5344CB8AC3E}">
        <p14:creationId xmlns:p14="http://schemas.microsoft.com/office/powerpoint/2010/main" val="347976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6" grpId="0"/>
      <p:bldP spid="11" grpId="0"/>
      <p:bldP spid="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DCFFB-66C3-D44F-BEB0-DE15066E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number?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95BB3-0362-354F-B6B4-187AB68A8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493F3D-33D6-5747-87EB-315BBE4106CA}"/>
              </a:ext>
            </a:extLst>
          </p:cNvPr>
          <p:cNvGrpSpPr/>
          <p:nvPr/>
        </p:nvGrpSpPr>
        <p:grpSpPr>
          <a:xfrm>
            <a:off x="1380912" y="1690689"/>
            <a:ext cx="7448402" cy="1368519"/>
            <a:chOff x="1380912" y="1690689"/>
            <a:chExt cx="7448402" cy="136851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929906-F8D0-9843-BBC1-2187B392D750}"/>
                </a:ext>
              </a:extLst>
            </p:cNvPr>
            <p:cNvSpPr txBox="1"/>
            <p:nvPr/>
          </p:nvSpPr>
          <p:spPr>
            <a:xfrm>
              <a:off x="1380913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7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A0DE0FF-3B2A-744F-975C-19C3A7FF224B}"/>
                </a:ext>
              </a:extLst>
            </p:cNvPr>
            <p:cNvSpPr txBox="1"/>
            <p:nvPr/>
          </p:nvSpPr>
          <p:spPr>
            <a:xfrm>
              <a:off x="1380912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7AA0719-97D0-A34D-AC4F-C444253CCABD}"/>
                </a:ext>
              </a:extLst>
            </p:cNvPr>
            <p:cNvSpPr txBox="1"/>
            <p:nvPr/>
          </p:nvSpPr>
          <p:spPr>
            <a:xfrm>
              <a:off x="2174107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6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BC2A1E5-EF7E-EA46-BA46-67244CE430AF}"/>
                </a:ext>
              </a:extLst>
            </p:cNvPr>
            <p:cNvSpPr txBox="1"/>
            <p:nvPr/>
          </p:nvSpPr>
          <p:spPr>
            <a:xfrm>
              <a:off x="2174105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30D1A00-C3BF-5D49-A6B7-4E98F8F37EE6}"/>
                </a:ext>
              </a:extLst>
            </p:cNvPr>
            <p:cNvSpPr txBox="1"/>
            <p:nvPr/>
          </p:nvSpPr>
          <p:spPr>
            <a:xfrm>
              <a:off x="2967301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4669A4-1262-C647-9F28-F0CD92F398D4}"/>
                </a:ext>
              </a:extLst>
            </p:cNvPr>
            <p:cNvSpPr txBox="1"/>
            <p:nvPr/>
          </p:nvSpPr>
          <p:spPr>
            <a:xfrm>
              <a:off x="2967298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A2BE762-B43D-354F-8222-9CAF424264F5}"/>
                </a:ext>
              </a:extLst>
            </p:cNvPr>
            <p:cNvSpPr txBox="1"/>
            <p:nvPr/>
          </p:nvSpPr>
          <p:spPr>
            <a:xfrm>
              <a:off x="3760495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FAACA51-3E61-D043-AAD7-36DBA0FCA182}"/>
                </a:ext>
              </a:extLst>
            </p:cNvPr>
            <p:cNvSpPr txBox="1"/>
            <p:nvPr/>
          </p:nvSpPr>
          <p:spPr>
            <a:xfrm>
              <a:off x="3760491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C6E9293-01CB-0B40-9D02-C6F554B073B6}"/>
                </a:ext>
              </a:extLst>
            </p:cNvPr>
            <p:cNvSpPr txBox="1"/>
            <p:nvPr/>
          </p:nvSpPr>
          <p:spPr>
            <a:xfrm>
              <a:off x="4553689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E766C88-EADA-9C40-9D60-C57D57407E9C}"/>
                </a:ext>
              </a:extLst>
            </p:cNvPr>
            <p:cNvSpPr txBox="1"/>
            <p:nvPr/>
          </p:nvSpPr>
          <p:spPr>
            <a:xfrm>
              <a:off x="4553685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F4F9236-0F9E-504D-A7EA-7545F24B4130}"/>
                </a:ext>
              </a:extLst>
            </p:cNvPr>
            <p:cNvSpPr txBox="1"/>
            <p:nvPr/>
          </p:nvSpPr>
          <p:spPr>
            <a:xfrm>
              <a:off x="5346883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1B6C869-FBF6-5C44-87A5-A429575F5890}"/>
                </a:ext>
              </a:extLst>
            </p:cNvPr>
            <p:cNvSpPr txBox="1"/>
            <p:nvPr/>
          </p:nvSpPr>
          <p:spPr>
            <a:xfrm>
              <a:off x="5346879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18B586F-1B03-664A-8650-617716622AB0}"/>
                </a:ext>
              </a:extLst>
            </p:cNvPr>
            <p:cNvSpPr txBox="1"/>
            <p:nvPr/>
          </p:nvSpPr>
          <p:spPr>
            <a:xfrm>
              <a:off x="6140077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E6D5E83-FDBC-D04B-8FAE-290A4930295B}"/>
                </a:ext>
              </a:extLst>
            </p:cNvPr>
            <p:cNvSpPr txBox="1"/>
            <p:nvPr/>
          </p:nvSpPr>
          <p:spPr>
            <a:xfrm>
              <a:off x="6140073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577D51A-8CF3-E140-8C33-57521151DDE1}"/>
                </a:ext>
              </a:extLst>
            </p:cNvPr>
            <p:cNvSpPr txBox="1"/>
            <p:nvPr/>
          </p:nvSpPr>
          <p:spPr>
            <a:xfrm>
              <a:off x="6933270" y="169068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2CFD0E0-0FBF-8F46-A37C-9215D418F45C}"/>
                </a:ext>
              </a:extLst>
            </p:cNvPr>
            <p:cNvSpPr txBox="1"/>
            <p:nvPr/>
          </p:nvSpPr>
          <p:spPr>
            <a:xfrm>
              <a:off x="6933269" y="2351322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DE5DC8-B9EC-B943-BCA1-124BBFC8ED05}"/>
                </a:ext>
              </a:extLst>
            </p:cNvPr>
            <p:cNvSpPr txBox="1"/>
            <p:nvPr/>
          </p:nvSpPr>
          <p:spPr>
            <a:xfrm>
              <a:off x="7763087" y="2351322"/>
              <a:ext cx="106622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185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B831883-ACF8-9B47-94C3-7290890E38B1}"/>
              </a:ext>
            </a:extLst>
          </p:cNvPr>
          <p:cNvSpPr txBox="1"/>
          <p:nvPr/>
        </p:nvSpPr>
        <p:spPr>
          <a:xfrm>
            <a:off x="385894" y="3135066"/>
            <a:ext cx="8372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How can we do fractions?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0E480A8-60AE-BB4A-BD75-4704C1F1DA73}"/>
              </a:ext>
            </a:extLst>
          </p:cNvPr>
          <p:cNvGrpSpPr/>
          <p:nvPr/>
        </p:nvGrpSpPr>
        <p:grpSpPr>
          <a:xfrm>
            <a:off x="1380913" y="3875276"/>
            <a:ext cx="6382175" cy="707886"/>
            <a:chOff x="1380913" y="3875276"/>
            <a:chExt cx="6382175" cy="70788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0CC6CB0-3159-BB4A-A8D5-207D477130C0}"/>
                </a:ext>
              </a:extLst>
            </p:cNvPr>
            <p:cNvSpPr txBox="1"/>
            <p:nvPr/>
          </p:nvSpPr>
          <p:spPr>
            <a:xfrm>
              <a:off x="1380913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9049CBF-E7B4-7144-A982-583005BDB738}"/>
                </a:ext>
              </a:extLst>
            </p:cNvPr>
            <p:cNvSpPr txBox="1"/>
            <p:nvPr/>
          </p:nvSpPr>
          <p:spPr>
            <a:xfrm>
              <a:off x="2174107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4095873-F5AF-B345-8908-2EA2D8C4CB1C}"/>
                </a:ext>
              </a:extLst>
            </p:cNvPr>
            <p:cNvSpPr txBox="1"/>
            <p:nvPr/>
          </p:nvSpPr>
          <p:spPr>
            <a:xfrm>
              <a:off x="2967301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6C399FA-DB31-544D-A379-11254B75F1DE}"/>
                </a:ext>
              </a:extLst>
            </p:cNvPr>
            <p:cNvSpPr txBox="1"/>
            <p:nvPr/>
          </p:nvSpPr>
          <p:spPr>
            <a:xfrm>
              <a:off x="3760495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C4731E3-A1F7-6C4D-971E-200822193FF6}"/>
                </a:ext>
              </a:extLst>
            </p:cNvPr>
            <p:cNvSpPr txBox="1"/>
            <p:nvPr/>
          </p:nvSpPr>
          <p:spPr>
            <a:xfrm>
              <a:off x="4553689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1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00B8174-CC9F-1F4D-B3DB-A67CFAF6BB4C}"/>
                </a:ext>
              </a:extLst>
            </p:cNvPr>
            <p:cNvSpPr txBox="1"/>
            <p:nvPr/>
          </p:nvSpPr>
          <p:spPr>
            <a:xfrm>
              <a:off x="5346883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0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0E68A2D-DF60-684B-A1C5-362AFA5D5068}"/>
                </a:ext>
              </a:extLst>
            </p:cNvPr>
            <p:cNvSpPr txBox="1"/>
            <p:nvPr/>
          </p:nvSpPr>
          <p:spPr>
            <a:xfrm>
              <a:off x="6140077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-1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42DEBEC-425D-0C40-A511-87F76BB0B49B}"/>
                </a:ext>
              </a:extLst>
            </p:cNvPr>
            <p:cNvSpPr txBox="1"/>
            <p:nvPr/>
          </p:nvSpPr>
          <p:spPr>
            <a:xfrm>
              <a:off x="6933270" y="3875276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chemeClr val="tx2"/>
                  </a:solidFill>
                </a:rPr>
                <a:t>2</a:t>
              </a:r>
              <a:r>
                <a:rPr lang="en-US" sz="4000" baseline="30000" dirty="0">
                  <a:solidFill>
                    <a:schemeClr val="tx2"/>
                  </a:solidFill>
                </a:rPr>
                <a:t>-2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AA58927-9CC5-9A4D-9E45-33C328D23135}"/>
              </a:ext>
            </a:extLst>
          </p:cNvPr>
          <p:cNvGrpSpPr/>
          <p:nvPr/>
        </p:nvGrpSpPr>
        <p:grpSpPr>
          <a:xfrm>
            <a:off x="5814980" y="3586998"/>
            <a:ext cx="422812" cy="1028539"/>
            <a:chOff x="5789693" y="2053432"/>
            <a:chExt cx="422812" cy="1028539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8EF386D-0A8B-B840-9EF2-44D7231CF337}"/>
                </a:ext>
              </a:extLst>
            </p:cNvPr>
            <p:cNvSpPr/>
            <p:nvPr/>
          </p:nvSpPr>
          <p:spPr>
            <a:xfrm>
              <a:off x="5908826" y="2778292"/>
              <a:ext cx="303679" cy="303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Connector: Curved 42">
              <a:extLst>
                <a:ext uri="{FF2B5EF4-FFF2-40B4-BE49-F238E27FC236}">
                  <a16:creationId xmlns:a16="http://schemas.microsoft.com/office/drawing/2014/main" id="{E5FA1AD7-88B5-9948-B5CC-9D7E36F77379}"/>
                </a:ext>
              </a:extLst>
            </p:cNvPr>
            <p:cNvCxnSpPr>
              <a:cxnSpLocks/>
              <a:endCxn id="33" idx="0"/>
            </p:cNvCxnSpPr>
            <p:nvPr/>
          </p:nvCxnSpPr>
          <p:spPr>
            <a:xfrm rot="16200000" flipH="1">
              <a:off x="5562750" y="2280375"/>
              <a:ext cx="724859" cy="270973"/>
            </a:xfrm>
            <a:prstGeom prst="curved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59EBBF9-57B7-014C-A57F-B501A7629E4C}"/>
              </a:ext>
            </a:extLst>
          </p:cNvPr>
          <p:cNvGrpSpPr/>
          <p:nvPr/>
        </p:nvGrpSpPr>
        <p:grpSpPr>
          <a:xfrm>
            <a:off x="1380912" y="4535909"/>
            <a:ext cx="7707948" cy="1464958"/>
            <a:chOff x="1380912" y="4535909"/>
            <a:chExt cx="7707948" cy="1464958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C9658E6-230E-904D-A033-F89A8BE1044E}"/>
                </a:ext>
              </a:extLst>
            </p:cNvPr>
            <p:cNvSpPr txBox="1"/>
            <p:nvPr/>
          </p:nvSpPr>
          <p:spPr>
            <a:xfrm>
              <a:off x="1380912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31C8492-C2D8-954F-B248-EC4E43EB915D}"/>
                </a:ext>
              </a:extLst>
            </p:cNvPr>
            <p:cNvSpPr txBox="1"/>
            <p:nvPr/>
          </p:nvSpPr>
          <p:spPr>
            <a:xfrm>
              <a:off x="2174105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05D1966-2382-8840-84FC-8D1587573870}"/>
                </a:ext>
              </a:extLst>
            </p:cNvPr>
            <p:cNvSpPr txBox="1"/>
            <p:nvPr/>
          </p:nvSpPr>
          <p:spPr>
            <a:xfrm>
              <a:off x="2967298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FEC625C-E85C-1B4B-B777-DDE00A95B86A}"/>
                </a:ext>
              </a:extLst>
            </p:cNvPr>
            <p:cNvSpPr txBox="1"/>
            <p:nvPr/>
          </p:nvSpPr>
          <p:spPr>
            <a:xfrm>
              <a:off x="3760491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B8AD0BD-B846-E441-9962-500A6C7AEF93}"/>
                </a:ext>
              </a:extLst>
            </p:cNvPr>
            <p:cNvSpPr txBox="1"/>
            <p:nvPr/>
          </p:nvSpPr>
          <p:spPr>
            <a:xfrm>
              <a:off x="4553685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DC087F9-3F91-6548-82BC-9039056A05EA}"/>
                </a:ext>
              </a:extLst>
            </p:cNvPr>
            <p:cNvSpPr txBox="1"/>
            <p:nvPr/>
          </p:nvSpPr>
          <p:spPr>
            <a:xfrm>
              <a:off x="5346879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1AFED43-9BEF-BC49-BCEB-914D80A84ACE}"/>
                </a:ext>
              </a:extLst>
            </p:cNvPr>
            <p:cNvSpPr txBox="1"/>
            <p:nvPr/>
          </p:nvSpPr>
          <p:spPr>
            <a:xfrm>
              <a:off x="6140073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A5339E6-4027-904B-898D-CCBB6C86ED39}"/>
                </a:ext>
              </a:extLst>
            </p:cNvPr>
            <p:cNvSpPr txBox="1"/>
            <p:nvPr/>
          </p:nvSpPr>
          <p:spPr>
            <a:xfrm>
              <a:off x="6933269" y="4535909"/>
              <a:ext cx="82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53DD952-B9C8-E94F-AC1D-3ECE254B2965}"/>
                </a:ext>
              </a:extLst>
            </p:cNvPr>
            <p:cNvSpPr txBox="1"/>
            <p:nvPr/>
          </p:nvSpPr>
          <p:spPr>
            <a:xfrm>
              <a:off x="7503540" y="4539109"/>
              <a:ext cx="15853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45.25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FFBF08C-5D75-6B4A-88C8-3C681D65DE09}"/>
                </a:ext>
              </a:extLst>
            </p:cNvPr>
            <p:cNvSpPr/>
            <p:nvPr/>
          </p:nvSpPr>
          <p:spPr>
            <a:xfrm>
              <a:off x="5938698" y="4979391"/>
              <a:ext cx="303679" cy="303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AA8F4AD-10D4-DE4D-B0C3-DD19658FEF43}"/>
                </a:ext>
              </a:extLst>
            </p:cNvPr>
            <p:cNvSpPr txBox="1"/>
            <p:nvPr/>
          </p:nvSpPr>
          <p:spPr>
            <a:xfrm>
              <a:off x="4775769" y="5283070"/>
              <a:ext cx="13101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45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AAA4481-298D-A946-B40C-BFC1B6083B45}"/>
                </a:ext>
              </a:extLst>
            </p:cNvPr>
            <p:cNvSpPr txBox="1"/>
            <p:nvPr/>
          </p:nvSpPr>
          <p:spPr>
            <a:xfrm>
              <a:off x="6085952" y="5292981"/>
              <a:ext cx="13101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>
                  <a:solidFill>
                    <a:srgbClr val="7030A0"/>
                  </a:solidFill>
                </a:rPr>
                <a:t>0.25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364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9DFC1-B32F-864F-8C68-E43405526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Fixed-Point Arithmetic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58EA6-54C0-A943-84CE-342633E872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5D7EB-32A3-B54C-9A06-7CB114113C94}"/>
              </a:ext>
            </a:extLst>
          </p:cNvPr>
          <p:cNvSpPr txBox="1"/>
          <p:nvPr/>
        </p:nvSpPr>
        <p:spPr>
          <a:xfrm>
            <a:off x="1380913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52041A-F4EC-194A-AF60-4EFE4BC3EDBC}"/>
              </a:ext>
            </a:extLst>
          </p:cNvPr>
          <p:cNvSpPr txBox="1"/>
          <p:nvPr/>
        </p:nvSpPr>
        <p:spPr>
          <a:xfrm>
            <a:off x="1380912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04EA98-B2E6-8249-8BBD-770F579C4C0A}"/>
              </a:ext>
            </a:extLst>
          </p:cNvPr>
          <p:cNvSpPr txBox="1"/>
          <p:nvPr/>
        </p:nvSpPr>
        <p:spPr>
          <a:xfrm>
            <a:off x="2174107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2571D7-5FBB-434E-9F1F-DF99EEE8D495}"/>
              </a:ext>
            </a:extLst>
          </p:cNvPr>
          <p:cNvSpPr txBox="1"/>
          <p:nvPr/>
        </p:nvSpPr>
        <p:spPr>
          <a:xfrm>
            <a:off x="2174105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1F8B4A-1E53-424C-AF2F-A1A83FB4C875}"/>
              </a:ext>
            </a:extLst>
          </p:cNvPr>
          <p:cNvSpPr txBox="1"/>
          <p:nvPr/>
        </p:nvSpPr>
        <p:spPr>
          <a:xfrm>
            <a:off x="2967301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0FCBE0-1EA7-4342-8168-123158C48492}"/>
              </a:ext>
            </a:extLst>
          </p:cNvPr>
          <p:cNvSpPr txBox="1"/>
          <p:nvPr/>
        </p:nvSpPr>
        <p:spPr>
          <a:xfrm>
            <a:off x="2967298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C0B97-0085-D448-9C1B-028CF5092C1E}"/>
              </a:ext>
            </a:extLst>
          </p:cNvPr>
          <p:cNvSpPr txBox="1"/>
          <p:nvPr/>
        </p:nvSpPr>
        <p:spPr>
          <a:xfrm>
            <a:off x="3760495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A1BD2B-50DF-9D4C-8BD2-1B9189E355B4}"/>
              </a:ext>
            </a:extLst>
          </p:cNvPr>
          <p:cNvSpPr txBox="1"/>
          <p:nvPr/>
        </p:nvSpPr>
        <p:spPr>
          <a:xfrm>
            <a:off x="3760491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E8E1D6-8676-924E-B9D5-5892BF01CC37}"/>
              </a:ext>
            </a:extLst>
          </p:cNvPr>
          <p:cNvSpPr txBox="1"/>
          <p:nvPr/>
        </p:nvSpPr>
        <p:spPr>
          <a:xfrm>
            <a:off x="4553689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5D6B13-D461-244B-A28D-1773E812B747}"/>
              </a:ext>
            </a:extLst>
          </p:cNvPr>
          <p:cNvSpPr txBox="1"/>
          <p:nvPr/>
        </p:nvSpPr>
        <p:spPr>
          <a:xfrm>
            <a:off x="4553685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F310C7-A55D-9449-A176-2DAC9CF21566}"/>
              </a:ext>
            </a:extLst>
          </p:cNvPr>
          <p:cNvSpPr txBox="1"/>
          <p:nvPr/>
        </p:nvSpPr>
        <p:spPr>
          <a:xfrm>
            <a:off x="5346883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B49459-548B-6E44-8FA5-A1F319EAF5D7}"/>
              </a:ext>
            </a:extLst>
          </p:cNvPr>
          <p:cNvSpPr txBox="1"/>
          <p:nvPr/>
        </p:nvSpPr>
        <p:spPr>
          <a:xfrm>
            <a:off x="5346879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F70F2F-24F6-974B-ABA7-2485BEA6F66E}"/>
              </a:ext>
            </a:extLst>
          </p:cNvPr>
          <p:cNvSpPr txBox="1"/>
          <p:nvPr/>
        </p:nvSpPr>
        <p:spPr>
          <a:xfrm>
            <a:off x="6140077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6CDD55-69DF-CC4C-8631-9F910A15FE9F}"/>
              </a:ext>
            </a:extLst>
          </p:cNvPr>
          <p:cNvSpPr txBox="1"/>
          <p:nvPr/>
        </p:nvSpPr>
        <p:spPr>
          <a:xfrm>
            <a:off x="6140073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BFD1D9-051D-944D-A31B-94DC087D2079}"/>
              </a:ext>
            </a:extLst>
          </p:cNvPr>
          <p:cNvSpPr txBox="1"/>
          <p:nvPr/>
        </p:nvSpPr>
        <p:spPr>
          <a:xfrm>
            <a:off x="6933270" y="1177722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</a:rPr>
              <a:t>2</a:t>
            </a:r>
            <a:r>
              <a:rPr lang="en-US" sz="4000" baseline="30000" dirty="0">
                <a:solidFill>
                  <a:schemeClr val="tx2"/>
                </a:solidFill>
              </a:rPr>
              <a:t>-2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38B01F-13DC-0E4B-B5E3-7955FBEEC1E6}"/>
              </a:ext>
            </a:extLst>
          </p:cNvPr>
          <p:cNvSpPr txBox="1"/>
          <p:nvPr/>
        </p:nvSpPr>
        <p:spPr>
          <a:xfrm>
            <a:off x="6933269" y="1838355"/>
            <a:ext cx="829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B95957A-E591-EA46-A898-87835785AADD}"/>
              </a:ext>
            </a:extLst>
          </p:cNvPr>
          <p:cNvSpPr txBox="1"/>
          <p:nvPr/>
        </p:nvSpPr>
        <p:spPr>
          <a:xfrm>
            <a:off x="7503540" y="1841555"/>
            <a:ext cx="1585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7030A0"/>
                </a:solidFill>
              </a:rPr>
              <a:t>45.25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6F64DA1-5CB6-6041-AD84-8569FE4809A0}"/>
              </a:ext>
            </a:extLst>
          </p:cNvPr>
          <p:cNvSpPr txBox="1"/>
          <p:nvPr/>
        </p:nvSpPr>
        <p:spPr>
          <a:xfrm>
            <a:off x="385894" y="2566943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What’s the largest number we can represent?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830F1E2-A1DA-7148-BBF9-245FF819B573}"/>
              </a:ext>
            </a:extLst>
          </p:cNvPr>
          <p:cNvSpPr/>
          <p:nvPr/>
        </p:nvSpPr>
        <p:spPr>
          <a:xfrm>
            <a:off x="5917148" y="1602631"/>
            <a:ext cx="303679" cy="30367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067DFC-8CF0-EB48-9155-9E88B7FDA981}"/>
              </a:ext>
            </a:extLst>
          </p:cNvPr>
          <p:cNvSpPr txBox="1"/>
          <p:nvPr/>
        </p:nvSpPr>
        <p:spPr>
          <a:xfrm>
            <a:off x="404203" y="3058299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63.75 – </a:t>
            </a:r>
            <a:r>
              <a:rPr lang="en-US" sz="2800" b="1" dirty="0"/>
              <a:t>Why?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97B6FC-CD13-F148-A741-566FEF328F93}"/>
              </a:ext>
            </a:extLst>
          </p:cNvPr>
          <p:cNvSpPr txBox="1"/>
          <p:nvPr/>
        </p:nvSpPr>
        <p:spPr>
          <a:xfrm>
            <a:off x="422512" y="3522468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How precisely can we measure at 63?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52EBFA9-9225-0744-BA7F-12501DBFE75D}"/>
              </a:ext>
            </a:extLst>
          </p:cNvPr>
          <p:cNvSpPr txBox="1"/>
          <p:nvPr/>
        </p:nvSpPr>
        <p:spPr>
          <a:xfrm>
            <a:off x="422512" y="4554546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How precisely can we measure at 0?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62AE94-28DE-7249-8DFD-4FE64DE73E11}"/>
              </a:ext>
            </a:extLst>
          </p:cNvPr>
          <p:cNvSpPr txBox="1"/>
          <p:nvPr/>
        </p:nvSpPr>
        <p:spPr>
          <a:xfrm>
            <a:off x="422512" y="4031326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0.25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99EF93-51E5-8A4F-8490-42C1B6BA9690}"/>
              </a:ext>
            </a:extLst>
          </p:cNvPr>
          <p:cNvSpPr txBox="1"/>
          <p:nvPr/>
        </p:nvSpPr>
        <p:spPr>
          <a:xfrm>
            <a:off x="404203" y="5100620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0.25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0C3AF6-A55B-DF4D-970C-0684850F5FB1}"/>
              </a:ext>
            </a:extLst>
          </p:cNvPr>
          <p:cNvSpPr txBox="1"/>
          <p:nvPr/>
        </p:nvSpPr>
        <p:spPr>
          <a:xfrm>
            <a:off x="422512" y="5739581"/>
            <a:ext cx="8372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Fine for many purposes but for science, seems silly</a:t>
            </a:r>
          </a:p>
        </p:txBody>
      </p:sp>
    </p:spTree>
    <p:extLst>
      <p:ext uri="{BB962C8B-B14F-4D97-AF65-F5344CB8AC3E}">
        <p14:creationId xmlns:p14="http://schemas.microsoft.com/office/powerpoint/2010/main" val="64748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B2D93-2683-014C-B003-B87CE311F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AF46F0-4E8B-F841-A30E-767D14713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2E7953-A37B-2E47-9B7C-A98143311762}"/>
              </a:ext>
            </a:extLst>
          </p:cNvPr>
          <p:cNvGrpSpPr/>
          <p:nvPr/>
        </p:nvGrpSpPr>
        <p:grpSpPr>
          <a:xfrm>
            <a:off x="774936" y="1455265"/>
            <a:ext cx="7602656" cy="826132"/>
            <a:chOff x="774936" y="1942281"/>
            <a:chExt cx="7602656" cy="82613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859E089-DC10-C04A-82B4-EF187F0EBB18}"/>
                </a:ext>
              </a:extLst>
            </p:cNvPr>
            <p:cNvSpPr txBox="1"/>
            <p:nvPr/>
          </p:nvSpPr>
          <p:spPr>
            <a:xfrm>
              <a:off x="1859209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8B150F-F827-5344-A16E-11957D5E6E73}"/>
                </a:ext>
              </a:extLst>
            </p:cNvPr>
            <p:cNvSpPr txBox="1"/>
            <p:nvPr/>
          </p:nvSpPr>
          <p:spPr>
            <a:xfrm>
              <a:off x="2859731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9854C83-F221-B24C-BF96-FA9BAD5E60A9}"/>
                </a:ext>
              </a:extLst>
            </p:cNvPr>
            <p:cNvSpPr txBox="1"/>
            <p:nvPr/>
          </p:nvSpPr>
          <p:spPr>
            <a:xfrm>
              <a:off x="3860253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A026A9C-1217-9648-A82E-15FFD04993DE}"/>
                </a:ext>
              </a:extLst>
            </p:cNvPr>
            <p:cNvSpPr txBox="1"/>
            <p:nvPr/>
          </p:nvSpPr>
          <p:spPr>
            <a:xfrm>
              <a:off x="4860775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ED0DB6D-2B71-854D-9214-4139E432E48F}"/>
                </a:ext>
              </a:extLst>
            </p:cNvPr>
            <p:cNvGrpSpPr/>
            <p:nvPr/>
          </p:nvGrpSpPr>
          <p:grpSpPr>
            <a:xfrm>
              <a:off x="774936" y="1942282"/>
              <a:ext cx="682753" cy="826131"/>
              <a:chOff x="774936" y="1942282"/>
              <a:chExt cx="682753" cy="826131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18F3176-3F73-644C-A70B-75C8F09770EB}"/>
                  </a:ext>
                </a:extLst>
              </p:cNvPr>
              <p:cNvSpPr txBox="1"/>
              <p:nvPr/>
            </p:nvSpPr>
            <p:spPr>
              <a:xfrm>
                <a:off x="858687" y="200140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0A31248-7310-9441-9D7E-23F4A4C40DCD}"/>
                  </a:ext>
                </a:extLst>
              </p:cNvPr>
              <p:cNvSpPr/>
              <p:nvPr/>
            </p:nvSpPr>
            <p:spPr>
              <a:xfrm>
                <a:off x="774936" y="1942282"/>
                <a:ext cx="682753" cy="826131"/>
              </a:xfrm>
              <a:prstGeom prst="rect">
                <a:avLst/>
              </a:prstGeom>
              <a:noFill/>
              <a:ln w="571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AE9616-8029-4E4F-B87A-20CA1EEFBD40}"/>
                </a:ext>
              </a:extLst>
            </p:cNvPr>
            <p:cNvSpPr/>
            <p:nvPr/>
          </p:nvSpPr>
          <p:spPr>
            <a:xfrm>
              <a:off x="1845347" y="1942281"/>
              <a:ext cx="3530680" cy="826131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7007D7B-45AE-D848-AB91-AE541047F717}"/>
                </a:ext>
              </a:extLst>
            </p:cNvPr>
            <p:cNvSpPr txBox="1"/>
            <p:nvPr/>
          </p:nvSpPr>
          <p:spPr>
            <a:xfrm>
              <a:off x="5861297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6A53F-B4E2-B04C-9075-109E27A3D91B}"/>
                </a:ext>
              </a:extLst>
            </p:cNvPr>
            <p:cNvSpPr txBox="1"/>
            <p:nvPr/>
          </p:nvSpPr>
          <p:spPr>
            <a:xfrm>
              <a:off x="6861819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2DB1147-CC58-924F-AE8D-C1A4B4D85B87}"/>
                </a:ext>
              </a:extLst>
            </p:cNvPr>
            <p:cNvSpPr txBox="1"/>
            <p:nvPr/>
          </p:nvSpPr>
          <p:spPr>
            <a:xfrm>
              <a:off x="7862339" y="200140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B6F35EE-B303-924F-A241-425A09C463E2}"/>
                </a:ext>
              </a:extLst>
            </p:cNvPr>
            <p:cNvSpPr/>
            <p:nvPr/>
          </p:nvSpPr>
          <p:spPr>
            <a:xfrm>
              <a:off x="5861298" y="1942281"/>
              <a:ext cx="2516294" cy="826131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chemeClr val="accent6"/>
                  </a:solidFill>
                </a:ln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9F13CF5-D59C-1B4C-818A-331A40316A11}"/>
              </a:ext>
            </a:extLst>
          </p:cNvPr>
          <p:cNvGrpSpPr/>
          <p:nvPr/>
        </p:nvGrpSpPr>
        <p:grpSpPr>
          <a:xfrm>
            <a:off x="372848" y="847804"/>
            <a:ext cx="8004743" cy="552782"/>
            <a:chOff x="372848" y="1334820"/>
            <a:chExt cx="8004743" cy="55278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A9EEF43-5991-934D-9D79-6884267A574E}"/>
                </a:ext>
              </a:extLst>
            </p:cNvPr>
            <p:cNvSpPr txBox="1"/>
            <p:nvPr/>
          </p:nvSpPr>
          <p:spPr>
            <a:xfrm>
              <a:off x="372848" y="1364382"/>
              <a:ext cx="14869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Sign (S)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AA444E6-618E-334D-A589-D85A5684E00B}"/>
                </a:ext>
              </a:extLst>
            </p:cNvPr>
            <p:cNvSpPr txBox="1"/>
            <p:nvPr/>
          </p:nvSpPr>
          <p:spPr>
            <a:xfrm>
              <a:off x="1844139" y="1364382"/>
              <a:ext cx="35306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Exponent (E)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202607-970A-BE46-8FC3-8AA4F3E6C275}"/>
                </a:ext>
              </a:extLst>
            </p:cNvPr>
            <p:cNvSpPr txBox="1"/>
            <p:nvPr/>
          </p:nvSpPr>
          <p:spPr>
            <a:xfrm>
              <a:off x="5861297" y="1334820"/>
              <a:ext cx="25162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Fraction (F)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35A8685-2BF3-6E4E-A9EC-C6C8250BF382}"/>
                  </a:ext>
                </a:extLst>
              </p:cNvPr>
              <p:cNvSpPr txBox="1"/>
              <p:nvPr/>
            </p:nvSpPr>
            <p:spPr>
              <a:xfrm>
                <a:off x="1534438" y="4032880"/>
                <a:ext cx="5682133" cy="11655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accent6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𝒃𝒊𝒂𝒔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40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solidFill>
                                        <a:schemeClr val="accent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35A8685-2BF3-6E4E-A9EC-C6C8250BF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4438" y="4032880"/>
                <a:ext cx="5682133" cy="1165512"/>
              </a:xfrm>
              <a:prstGeom prst="rect">
                <a:avLst/>
              </a:prstGeom>
              <a:blipFill>
                <a:blip r:embed="rId2"/>
                <a:stretch>
                  <a:fillRect b="-11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57435C2E-16C8-5749-AD0A-2F668D2D91FA}"/>
              </a:ext>
            </a:extLst>
          </p:cNvPr>
          <p:cNvGrpSpPr/>
          <p:nvPr/>
        </p:nvGrpSpPr>
        <p:grpSpPr>
          <a:xfrm>
            <a:off x="858687" y="2393300"/>
            <a:ext cx="6518384" cy="707888"/>
            <a:chOff x="858687" y="2880316"/>
            <a:chExt cx="6518384" cy="707888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3B9405A-BFFB-8346-80D3-048111BFD219}"/>
                </a:ext>
              </a:extLst>
            </p:cNvPr>
            <p:cNvSpPr txBox="1"/>
            <p:nvPr/>
          </p:nvSpPr>
          <p:spPr>
            <a:xfrm>
              <a:off x="858687" y="2880318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accent6"/>
                  </a:solidFill>
                </a:rPr>
                <a:t>1</a:t>
              </a:r>
              <a:endParaRPr lang="en-US" sz="4000" b="1" baseline="30000" dirty="0">
                <a:solidFill>
                  <a:schemeClr val="accent6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2251688-4117-CD47-B096-DC53528DE4CD}"/>
                </a:ext>
              </a:extLst>
            </p:cNvPr>
            <p:cNvSpPr txBox="1"/>
            <p:nvPr/>
          </p:nvSpPr>
          <p:spPr>
            <a:xfrm>
              <a:off x="3353061" y="2880316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rgbClr val="C00000"/>
                  </a:solidFill>
                </a:rPr>
                <a:t>7</a:t>
              </a:r>
              <a:endParaRPr lang="en-US" sz="4000" b="1" baseline="300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7412157-AFD3-F144-915D-D18FE3819E73}"/>
                </a:ext>
              </a:extLst>
            </p:cNvPr>
            <p:cNvSpPr txBox="1"/>
            <p:nvPr/>
          </p:nvSpPr>
          <p:spPr>
            <a:xfrm>
              <a:off x="6861819" y="2880316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solidFill>
                    <a:schemeClr val="accent1"/>
                  </a:solidFill>
                </a:rPr>
                <a:t>1</a:t>
              </a:r>
              <a:endParaRPr lang="en-US" sz="4000" b="1" baseline="30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1145B35-78BC-434E-A628-FBA23CC8479C}"/>
              </a:ext>
            </a:extLst>
          </p:cNvPr>
          <p:cNvSpPr txBox="1"/>
          <p:nvPr/>
        </p:nvSpPr>
        <p:spPr>
          <a:xfrm>
            <a:off x="614273" y="3252697"/>
            <a:ext cx="10040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6"/>
                </a:solidFill>
              </a:rPr>
              <a:t>-1</a:t>
            </a:r>
            <a:endParaRPr lang="en-US" sz="4000" b="1" baseline="30000" dirty="0">
              <a:solidFill>
                <a:schemeClr val="accent6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1D394EA-12D7-9349-A191-73B34B438C4A}"/>
              </a:ext>
            </a:extLst>
          </p:cNvPr>
          <p:cNvSpPr txBox="1"/>
          <p:nvPr/>
        </p:nvSpPr>
        <p:spPr>
          <a:xfrm>
            <a:off x="2178307" y="3252697"/>
            <a:ext cx="2864761" cy="668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2</a:t>
            </a:r>
            <a:r>
              <a:rPr lang="en-US" sz="4000" b="1" baseline="30000" dirty="0">
                <a:solidFill>
                  <a:srgbClr val="C00000"/>
                </a:solidFill>
              </a:rPr>
              <a:t>7-7 </a:t>
            </a:r>
            <a:r>
              <a:rPr lang="en-US" sz="4000" b="1" dirty="0">
                <a:solidFill>
                  <a:srgbClr val="C00000"/>
                </a:solidFill>
              </a:rPr>
              <a:t>= 2</a:t>
            </a:r>
            <a:r>
              <a:rPr lang="en-US" sz="4000" b="1" baseline="30000" dirty="0">
                <a:solidFill>
                  <a:srgbClr val="C00000"/>
                </a:solidFill>
              </a:rPr>
              <a:t>0 </a:t>
            </a:r>
            <a:r>
              <a:rPr lang="en-US" sz="4000" b="1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E9089D-FBC4-F04A-80EF-AA67C72EA29E}"/>
              </a:ext>
            </a:extLst>
          </p:cNvPr>
          <p:cNvSpPr txBox="1"/>
          <p:nvPr/>
        </p:nvSpPr>
        <p:spPr>
          <a:xfrm>
            <a:off x="5386263" y="3213090"/>
            <a:ext cx="346636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1"/>
                </a:solidFill>
              </a:rPr>
              <a:t>1+1/8 = 1.125</a:t>
            </a:r>
            <a:endParaRPr lang="en-US" sz="4000" b="1" baseline="30000" dirty="0">
              <a:solidFill>
                <a:schemeClr val="accent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269D7F-FBFB-6F43-A6C7-594FF9B4A82B}"/>
              </a:ext>
            </a:extLst>
          </p:cNvPr>
          <p:cNvSpPr txBox="1"/>
          <p:nvPr/>
        </p:nvSpPr>
        <p:spPr>
          <a:xfrm>
            <a:off x="1630994" y="5388643"/>
            <a:ext cx="6488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Bias: allows exponent to be negative (bias = -127 for float32)</a:t>
            </a:r>
          </a:p>
          <a:p>
            <a:r>
              <a:rPr lang="en-US" sz="2000" dirty="0"/>
              <a:t>Note: fraction = significant = mantissa; </a:t>
            </a:r>
            <a:br>
              <a:rPr lang="en-US" sz="2000" dirty="0"/>
            </a:br>
            <a:r>
              <a:rPr lang="en-US" sz="2000" dirty="0"/>
              <a:t>exponents of all ones or all zeros are special numbers</a:t>
            </a:r>
          </a:p>
        </p:txBody>
      </p:sp>
    </p:spTree>
    <p:extLst>
      <p:ext uri="{BB962C8B-B14F-4D97-AF65-F5344CB8AC3E}">
        <p14:creationId xmlns:p14="http://schemas.microsoft.com/office/powerpoint/2010/main" val="92377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C14E1-66D1-7C4C-87F0-86C0E70EC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431EA4-FE10-E24A-8BA3-763ACF72E7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4F7F71-88F1-4D42-858B-09FE66D6B06E}"/>
              </a:ext>
            </a:extLst>
          </p:cNvPr>
          <p:cNvSpPr txBox="1"/>
          <p:nvPr/>
        </p:nvSpPr>
        <p:spPr>
          <a:xfrm>
            <a:off x="112705" y="3043741"/>
            <a:ext cx="1015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F0C09B-E29F-3749-9AB8-FD87D055D26B}"/>
              </a:ext>
            </a:extLst>
          </p:cNvPr>
          <p:cNvSpPr txBox="1"/>
          <p:nvPr/>
        </p:nvSpPr>
        <p:spPr>
          <a:xfrm>
            <a:off x="1348328" y="3043741"/>
            <a:ext cx="17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Exponent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6EEC00-461F-E04A-BC12-91CFD188CEB4}"/>
              </a:ext>
            </a:extLst>
          </p:cNvPr>
          <p:cNvSpPr txBox="1"/>
          <p:nvPr/>
        </p:nvSpPr>
        <p:spPr>
          <a:xfrm>
            <a:off x="3277586" y="1334820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D28E693-9B86-2E4C-B307-A1CDF2F1B586}"/>
              </a:ext>
            </a:extLst>
          </p:cNvPr>
          <p:cNvGrpSpPr/>
          <p:nvPr/>
        </p:nvGrpSpPr>
        <p:grpSpPr>
          <a:xfrm>
            <a:off x="3074457" y="1821672"/>
            <a:ext cx="6207495" cy="707886"/>
            <a:chOff x="3074457" y="1821672"/>
            <a:chExt cx="6207495" cy="70788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0367199-2869-4D45-9549-F6A6F0FBA16C}"/>
                </a:ext>
              </a:extLst>
            </p:cNvPr>
            <p:cNvGrpSpPr/>
            <p:nvPr/>
          </p:nvGrpSpPr>
          <p:grpSpPr>
            <a:xfrm>
              <a:off x="3906662" y="1821672"/>
              <a:ext cx="1258147" cy="707886"/>
              <a:chOff x="3906662" y="1914007"/>
              <a:chExt cx="1258147" cy="707886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F3E82B6-FF00-C04E-9A0F-17D22370C8EE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7A65689-3114-8848-9619-55CAE83E6A85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FCBDC4E-5667-FC4A-86A2-F32A8B7F39CA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FD53D549-C9BC-6B49-9F95-F5B9F8580F59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46E0C31-3F0B-C248-99F8-C0E761185A15}"/>
                </a:ext>
              </a:extLst>
            </p:cNvPr>
            <p:cNvSpPr txBox="1"/>
            <p:nvPr/>
          </p:nvSpPr>
          <p:spPr>
            <a:xfrm>
              <a:off x="5287629" y="1883228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0</a:t>
              </a:r>
              <a:r>
                <a:rPr lang="en-US" sz="3200" dirty="0"/>
                <a:t> x 1.00 = -1 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836B78-056F-924E-8E77-D4F0E6DB026C}"/>
                </a:ext>
              </a:extLst>
            </p:cNvPr>
            <p:cNvSpPr txBox="1"/>
            <p:nvPr/>
          </p:nvSpPr>
          <p:spPr>
            <a:xfrm>
              <a:off x="3074457" y="1917164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0/8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77A069B-E9DA-D04A-BC91-0433FFDBA4C8}"/>
              </a:ext>
            </a:extLst>
          </p:cNvPr>
          <p:cNvGrpSpPr/>
          <p:nvPr/>
        </p:nvGrpSpPr>
        <p:grpSpPr>
          <a:xfrm>
            <a:off x="3069180" y="2529558"/>
            <a:ext cx="6212772" cy="707886"/>
            <a:chOff x="3069180" y="2529558"/>
            <a:chExt cx="6212772" cy="707886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8680BC3-B3F9-7348-94EE-2DB7452B0EC9}"/>
                </a:ext>
              </a:extLst>
            </p:cNvPr>
            <p:cNvGrpSpPr/>
            <p:nvPr/>
          </p:nvGrpSpPr>
          <p:grpSpPr>
            <a:xfrm>
              <a:off x="3906662" y="2529558"/>
              <a:ext cx="1258147" cy="707886"/>
              <a:chOff x="3906662" y="1914007"/>
              <a:chExt cx="1258147" cy="707886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56E821-77D8-0C4D-AE94-E74629443F2C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90B3DBB-1C05-DB46-8B92-BBC3F18434DC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3700B9E-B8A1-BB4E-9B23-418F94C244E8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1EFDA81-23CD-7D45-80DB-BECAC9C4B626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1F8A37A-F913-264D-A4D3-FED15FC31011}"/>
                </a:ext>
              </a:extLst>
            </p:cNvPr>
            <p:cNvSpPr txBox="1"/>
            <p:nvPr/>
          </p:nvSpPr>
          <p:spPr>
            <a:xfrm>
              <a:off x="5287629" y="2591111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0</a:t>
              </a:r>
              <a:r>
                <a:rPr lang="en-US" sz="3200" dirty="0"/>
                <a:t> x 1.125 = -1.125 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5009D6C-F5F2-C24C-A34D-9FEF6AC67616}"/>
                </a:ext>
              </a:extLst>
            </p:cNvPr>
            <p:cNvSpPr txBox="1"/>
            <p:nvPr/>
          </p:nvSpPr>
          <p:spPr>
            <a:xfrm>
              <a:off x="3069180" y="2621888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1/8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FC2EE25-81D8-814A-BFCF-266AE1810F31}"/>
              </a:ext>
            </a:extLst>
          </p:cNvPr>
          <p:cNvGrpSpPr/>
          <p:nvPr/>
        </p:nvGrpSpPr>
        <p:grpSpPr>
          <a:xfrm>
            <a:off x="3075665" y="3237441"/>
            <a:ext cx="6206287" cy="707886"/>
            <a:chOff x="3075665" y="3237441"/>
            <a:chExt cx="6206287" cy="70788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E649967-277F-C741-9938-07D8AA704A6B}"/>
                </a:ext>
              </a:extLst>
            </p:cNvPr>
            <p:cNvSpPr txBox="1"/>
            <p:nvPr/>
          </p:nvSpPr>
          <p:spPr>
            <a:xfrm>
              <a:off x="5287629" y="3298994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0</a:t>
              </a:r>
              <a:r>
                <a:rPr lang="en-US" sz="3200" dirty="0"/>
                <a:t> x 1.25 = -1.25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1E9DCCC-8663-F948-837A-ADC97EC4025A}"/>
                </a:ext>
              </a:extLst>
            </p:cNvPr>
            <p:cNvGrpSpPr/>
            <p:nvPr/>
          </p:nvGrpSpPr>
          <p:grpSpPr>
            <a:xfrm>
              <a:off x="3075665" y="3237441"/>
              <a:ext cx="2089143" cy="707886"/>
              <a:chOff x="3075665" y="3237441"/>
              <a:chExt cx="2089143" cy="707886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CFC2C465-AFCF-B54E-9CA5-69E95215798A}"/>
                  </a:ext>
                </a:extLst>
              </p:cNvPr>
              <p:cNvGrpSpPr/>
              <p:nvPr/>
            </p:nvGrpSpPr>
            <p:grpSpPr>
              <a:xfrm>
                <a:off x="3906661" y="3237441"/>
                <a:ext cx="1258147" cy="707886"/>
                <a:chOff x="3906662" y="1914007"/>
                <a:chExt cx="1258147" cy="707886"/>
              </a:xfrm>
            </p:grpSpPr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69AC959-7B0E-1E41-90A0-A4128D574A06}"/>
                    </a:ext>
                  </a:extLst>
                </p:cNvPr>
                <p:cNvSpPr txBox="1"/>
                <p:nvPr/>
              </p:nvSpPr>
              <p:spPr>
                <a:xfrm>
                  <a:off x="3906662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0</a:t>
                  </a:r>
                  <a:endParaRPr lang="en-US" sz="4000" baseline="30000" dirty="0"/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B06E3044-2DB2-8745-BBA7-3098E2BBBB26}"/>
                    </a:ext>
                  </a:extLst>
                </p:cNvPr>
                <p:cNvSpPr txBox="1"/>
                <p:nvPr/>
              </p:nvSpPr>
              <p:spPr>
                <a:xfrm>
                  <a:off x="4278109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1</a:t>
                  </a:r>
                  <a:endParaRPr lang="en-US" sz="4000" baseline="30000" dirty="0"/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997CA4F-42DB-3E48-B936-37F92C5834A5}"/>
                    </a:ext>
                  </a:extLst>
                </p:cNvPr>
                <p:cNvSpPr txBox="1"/>
                <p:nvPr/>
              </p:nvSpPr>
              <p:spPr>
                <a:xfrm>
                  <a:off x="4649557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0</a:t>
                  </a:r>
                  <a:endParaRPr lang="en-US" sz="4000" baseline="30000" dirty="0"/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FD326ABB-B313-754A-9916-CCEE33D1304D}"/>
                    </a:ext>
                  </a:extLst>
                </p:cNvPr>
                <p:cNvSpPr/>
                <p:nvPr/>
              </p:nvSpPr>
              <p:spPr>
                <a:xfrm>
                  <a:off x="3906663" y="1985819"/>
                  <a:ext cx="1258146" cy="564259"/>
                </a:xfrm>
                <a:prstGeom prst="rect">
                  <a:avLst/>
                </a:prstGeom>
                <a:noFill/>
                <a:ln w="571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7B1DF56-C6C0-2A44-A697-E1876415D184}"/>
                  </a:ext>
                </a:extLst>
              </p:cNvPr>
              <p:cNvSpPr txBox="1"/>
              <p:nvPr/>
            </p:nvSpPr>
            <p:spPr>
              <a:xfrm>
                <a:off x="3075665" y="3326612"/>
                <a:ext cx="8032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2/8</a:t>
                </a:r>
              </a:p>
            </p:txBody>
          </p: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E45368A-D699-F648-BD43-2E041CD79404}"/>
              </a:ext>
            </a:extLst>
          </p:cNvPr>
          <p:cNvGrpSpPr/>
          <p:nvPr/>
        </p:nvGrpSpPr>
        <p:grpSpPr>
          <a:xfrm>
            <a:off x="3088919" y="3876227"/>
            <a:ext cx="6193033" cy="2225788"/>
            <a:chOff x="3088919" y="3876227"/>
            <a:chExt cx="6193033" cy="222578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9F86E2B-05C2-BA47-AE20-80B660FAED6F}"/>
                </a:ext>
              </a:extLst>
            </p:cNvPr>
            <p:cNvGrpSpPr/>
            <p:nvPr/>
          </p:nvGrpSpPr>
          <p:grpSpPr>
            <a:xfrm>
              <a:off x="3906661" y="4686246"/>
              <a:ext cx="1258147" cy="707886"/>
              <a:chOff x="3906662" y="1914007"/>
              <a:chExt cx="1258147" cy="707886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D647F36-6036-EE48-AA49-F0DCCC59A6A2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26EAA07-98F3-4449-86B9-0A9BD718AAB1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161DC93-B444-CF4E-A774-378118653FCC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529F9B2-E5B8-1A42-BAB8-C0DE88F6136F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9C4D26D-7CA7-A04C-9516-8CD1DE739BA7}"/>
                </a:ext>
              </a:extLst>
            </p:cNvPr>
            <p:cNvGrpSpPr/>
            <p:nvPr/>
          </p:nvGrpSpPr>
          <p:grpSpPr>
            <a:xfrm>
              <a:off x="3906660" y="5394129"/>
              <a:ext cx="1258147" cy="707886"/>
              <a:chOff x="3906662" y="1914007"/>
              <a:chExt cx="1258147" cy="707886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BE0E988-55A7-E245-AC3A-438945319EF0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768F83F-EA44-B64F-9A82-0029CDF2DBB0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04179B96-B3BB-8E4B-8E9E-C7CA9A4BA960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79F4CE-8EB9-DD45-83E4-BE87971B05D7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6BC2ABB-5974-DE4D-83EB-CD69A225AE8B}"/>
                </a:ext>
              </a:extLst>
            </p:cNvPr>
            <p:cNvSpPr txBox="1"/>
            <p:nvPr/>
          </p:nvSpPr>
          <p:spPr>
            <a:xfrm>
              <a:off x="5287629" y="4747799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0</a:t>
              </a:r>
              <a:r>
                <a:rPr lang="en-US" sz="3200" dirty="0"/>
                <a:t> x 1.75 = -1.75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E073893-58B3-9448-9921-A43C856DBAF6}"/>
                </a:ext>
              </a:extLst>
            </p:cNvPr>
            <p:cNvSpPr txBox="1"/>
            <p:nvPr/>
          </p:nvSpPr>
          <p:spPr>
            <a:xfrm>
              <a:off x="5287629" y="5445425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0</a:t>
              </a:r>
              <a:r>
                <a:rPr lang="en-US" sz="3200" dirty="0"/>
                <a:t> x 1.875 = -1.875 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73BF68-CB9D-A747-8366-4672C7E7F1B8}"/>
                </a:ext>
              </a:extLst>
            </p:cNvPr>
            <p:cNvSpPr txBox="1"/>
            <p:nvPr/>
          </p:nvSpPr>
          <p:spPr>
            <a:xfrm>
              <a:off x="4051883" y="3876227"/>
              <a:ext cx="989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A3C4EAC-CBA6-F042-834A-CA6B916DB1B4}"/>
                </a:ext>
              </a:extLst>
            </p:cNvPr>
            <p:cNvSpPr txBox="1"/>
            <p:nvPr/>
          </p:nvSpPr>
          <p:spPr>
            <a:xfrm>
              <a:off x="3088919" y="4788295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6/8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BCE881B-5AF2-9540-B716-DF0D7321BF45}"/>
                </a:ext>
              </a:extLst>
            </p:cNvPr>
            <p:cNvSpPr txBox="1"/>
            <p:nvPr/>
          </p:nvSpPr>
          <p:spPr>
            <a:xfrm>
              <a:off x="3099113" y="5476202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7/8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82873E1-F071-E44D-8731-E14EA9F50323}"/>
              </a:ext>
            </a:extLst>
          </p:cNvPr>
          <p:cNvGrpSpPr/>
          <p:nvPr/>
        </p:nvGrpSpPr>
        <p:grpSpPr>
          <a:xfrm>
            <a:off x="133324" y="3566961"/>
            <a:ext cx="2942341" cy="1971259"/>
            <a:chOff x="133324" y="3566961"/>
            <a:chExt cx="2942341" cy="1971259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DE26DDA-A981-6A4E-8EA7-618A4F241844}"/>
                </a:ext>
              </a:extLst>
            </p:cNvPr>
            <p:cNvSpPr txBox="1"/>
            <p:nvPr/>
          </p:nvSpPr>
          <p:spPr>
            <a:xfrm>
              <a:off x="362876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94369E1-6D02-A244-BD04-F127D2C10CCF}"/>
                </a:ext>
              </a:extLst>
            </p:cNvPr>
            <p:cNvSpPr txBox="1"/>
            <p:nvPr/>
          </p:nvSpPr>
          <p:spPr>
            <a:xfrm>
              <a:off x="1363398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1EAF27E-171A-9340-B64A-21E8E7AE35F2}"/>
                </a:ext>
              </a:extLst>
            </p:cNvPr>
            <p:cNvSpPr txBox="1"/>
            <p:nvPr/>
          </p:nvSpPr>
          <p:spPr>
            <a:xfrm>
              <a:off x="1762403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6A63B1F-6667-4942-B6FE-445E04851C9A}"/>
                </a:ext>
              </a:extLst>
            </p:cNvPr>
            <p:cNvSpPr txBox="1"/>
            <p:nvPr/>
          </p:nvSpPr>
          <p:spPr>
            <a:xfrm>
              <a:off x="2161408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038B958-3813-4247-A089-CE1EAA0C6980}"/>
                </a:ext>
              </a:extLst>
            </p:cNvPr>
            <p:cNvSpPr txBox="1"/>
            <p:nvPr/>
          </p:nvSpPr>
          <p:spPr>
            <a:xfrm>
              <a:off x="2560413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105DEDD-7D00-3C40-807F-D067B32B642E}"/>
                </a:ext>
              </a:extLst>
            </p:cNvPr>
            <p:cNvSpPr/>
            <p:nvPr/>
          </p:nvSpPr>
          <p:spPr>
            <a:xfrm>
              <a:off x="279125" y="3566962"/>
              <a:ext cx="682753" cy="826131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9C6B7F5-6248-304E-9FD1-CB2483225559}"/>
                </a:ext>
              </a:extLst>
            </p:cNvPr>
            <p:cNvSpPr/>
            <p:nvPr/>
          </p:nvSpPr>
          <p:spPr>
            <a:xfrm>
              <a:off x="1349536" y="3566961"/>
              <a:ext cx="1726129" cy="826131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14B5A86-FF9C-1846-946E-2C4B38AF3DD3}"/>
                </a:ext>
              </a:extLst>
            </p:cNvPr>
            <p:cNvSpPr txBox="1"/>
            <p:nvPr/>
          </p:nvSpPr>
          <p:spPr>
            <a:xfrm>
              <a:off x="1348329" y="4584113"/>
              <a:ext cx="172612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7-7=0 </a:t>
              </a:r>
            </a:p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*(-bias)*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40A1F8D-8C50-FE42-B93C-385D69C62128}"/>
                </a:ext>
              </a:extLst>
            </p:cNvPr>
            <p:cNvSpPr txBox="1"/>
            <p:nvPr/>
          </p:nvSpPr>
          <p:spPr>
            <a:xfrm>
              <a:off x="133324" y="4584113"/>
              <a:ext cx="974354" cy="5232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03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0A0C6-8B9C-6D4A-AFA7-5EEBBECE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579B1E-B26B-4746-A9D4-5A84A33AB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61660F-C9CB-1349-A8AB-2F9DE9245220}"/>
              </a:ext>
            </a:extLst>
          </p:cNvPr>
          <p:cNvSpPr txBox="1"/>
          <p:nvPr/>
        </p:nvSpPr>
        <p:spPr>
          <a:xfrm>
            <a:off x="3277586" y="1334820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0BC0330-C43E-AF4E-BF23-0F2F13A27925}"/>
              </a:ext>
            </a:extLst>
          </p:cNvPr>
          <p:cNvGrpSpPr/>
          <p:nvPr/>
        </p:nvGrpSpPr>
        <p:grpSpPr>
          <a:xfrm>
            <a:off x="3074457" y="1821672"/>
            <a:ext cx="6207495" cy="707886"/>
            <a:chOff x="3074457" y="1821672"/>
            <a:chExt cx="6207495" cy="70788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BE9919D-162D-B04F-B32F-30C09CF07CAC}"/>
                </a:ext>
              </a:extLst>
            </p:cNvPr>
            <p:cNvGrpSpPr/>
            <p:nvPr/>
          </p:nvGrpSpPr>
          <p:grpSpPr>
            <a:xfrm>
              <a:off x="3906662" y="1821672"/>
              <a:ext cx="1258147" cy="707886"/>
              <a:chOff x="3906662" y="1914007"/>
              <a:chExt cx="1258147" cy="707886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76A0D29-C8C7-154A-A9F5-DFBE41FD85D0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5245B4-9182-8D4C-AF24-C80669A2E6E6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8D1587-6DA3-4246-9E31-2A8439C369C7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067DC1-D53B-A644-9A34-92B899049381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A5790C7-A847-C94C-BA9F-8B3F6ED39314}"/>
                </a:ext>
              </a:extLst>
            </p:cNvPr>
            <p:cNvSpPr txBox="1"/>
            <p:nvPr/>
          </p:nvSpPr>
          <p:spPr>
            <a:xfrm>
              <a:off x="5287629" y="1883228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1.00 = -4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07C2A56-BB1D-2443-AC09-2F7E4E417073}"/>
                </a:ext>
              </a:extLst>
            </p:cNvPr>
            <p:cNvSpPr txBox="1"/>
            <p:nvPr/>
          </p:nvSpPr>
          <p:spPr>
            <a:xfrm>
              <a:off x="3074457" y="1917164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0/8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3888E74-1257-994D-88B2-56503B6CEBFC}"/>
              </a:ext>
            </a:extLst>
          </p:cNvPr>
          <p:cNvGrpSpPr/>
          <p:nvPr/>
        </p:nvGrpSpPr>
        <p:grpSpPr>
          <a:xfrm>
            <a:off x="3069180" y="2529558"/>
            <a:ext cx="6212772" cy="707886"/>
            <a:chOff x="3069180" y="2529558"/>
            <a:chExt cx="6212772" cy="70788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3F8B66C-61E5-784C-93B6-D71ACFE511F7}"/>
                </a:ext>
              </a:extLst>
            </p:cNvPr>
            <p:cNvGrpSpPr/>
            <p:nvPr/>
          </p:nvGrpSpPr>
          <p:grpSpPr>
            <a:xfrm>
              <a:off x="3906662" y="2529558"/>
              <a:ext cx="1258147" cy="707886"/>
              <a:chOff x="3906662" y="1914007"/>
              <a:chExt cx="1258147" cy="707886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9C58E68-3934-C740-A575-E740B49BD07B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9A6B91E-FE25-2C47-A3B8-51A8F2760965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8384837-B01D-BE4E-9400-235D11009368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D544C84A-286C-3549-B1ED-B7C0F3B57500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C3A4F5-AB72-F947-8FA2-D28981E93866}"/>
                </a:ext>
              </a:extLst>
            </p:cNvPr>
            <p:cNvSpPr txBox="1"/>
            <p:nvPr/>
          </p:nvSpPr>
          <p:spPr>
            <a:xfrm>
              <a:off x="5287629" y="2591111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1.125 = -4.5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E086EFE-1018-F640-9FEE-2C3B8DEC1331}"/>
                </a:ext>
              </a:extLst>
            </p:cNvPr>
            <p:cNvSpPr txBox="1"/>
            <p:nvPr/>
          </p:nvSpPr>
          <p:spPr>
            <a:xfrm>
              <a:off x="3069180" y="2621888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1/8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25767DB-60E5-DA48-87BD-43AC42830D49}"/>
              </a:ext>
            </a:extLst>
          </p:cNvPr>
          <p:cNvGrpSpPr/>
          <p:nvPr/>
        </p:nvGrpSpPr>
        <p:grpSpPr>
          <a:xfrm>
            <a:off x="3075665" y="3237441"/>
            <a:ext cx="6206287" cy="2861859"/>
            <a:chOff x="3075665" y="3237441"/>
            <a:chExt cx="6206287" cy="286185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E6E436C-A0CE-D84C-853A-61D9A6DD5E18}"/>
                </a:ext>
              </a:extLst>
            </p:cNvPr>
            <p:cNvGrpSpPr/>
            <p:nvPr/>
          </p:nvGrpSpPr>
          <p:grpSpPr>
            <a:xfrm>
              <a:off x="3906661" y="3237441"/>
              <a:ext cx="1258147" cy="707886"/>
              <a:chOff x="3906662" y="1914007"/>
              <a:chExt cx="1258147" cy="707886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950AC8FE-BDCF-F744-B118-7D711384D7C6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5FF123D-B971-9145-A902-133A45B71202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9714AF3-473B-E042-B915-CA4F4EBE8144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03184DCC-A108-C346-A1C2-16AFFCABEDF6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B05380D-5253-D54C-A767-394A39EEC835}"/>
                </a:ext>
              </a:extLst>
            </p:cNvPr>
            <p:cNvGrpSpPr/>
            <p:nvPr/>
          </p:nvGrpSpPr>
          <p:grpSpPr>
            <a:xfrm>
              <a:off x="3906661" y="4683531"/>
              <a:ext cx="1258147" cy="707886"/>
              <a:chOff x="3906662" y="1914007"/>
              <a:chExt cx="1258147" cy="707886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10B8058-DF1E-2349-B79A-7F2F1BCDBCD6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A938DA6-BB48-FE4C-BAD2-49EC0F3C9C0A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1B07B27-CA4A-A04A-BF18-C89ED8C3566B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1B24D7E-070E-1B4C-A64E-50B492F75413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DD95B00-B70C-7947-AF85-76528A57477A}"/>
                </a:ext>
              </a:extLst>
            </p:cNvPr>
            <p:cNvGrpSpPr/>
            <p:nvPr/>
          </p:nvGrpSpPr>
          <p:grpSpPr>
            <a:xfrm>
              <a:off x="3906660" y="5391414"/>
              <a:ext cx="1258147" cy="707886"/>
              <a:chOff x="3906662" y="1914007"/>
              <a:chExt cx="1258147" cy="707886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E3DCF1A-B4FE-BF4B-8389-1651148C15A8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0CDAE45-4938-F742-BBB9-B3FDF6DA19DB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AAE5BA94-338E-DE4C-A9E8-47D0EC6A04D9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6A40DA3E-F15C-3045-8DF0-2ACC6B529FE3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9BFA9CB-B988-7C45-B5C4-6B073CDB1C69}"/>
                </a:ext>
              </a:extLst>
            </p:cNvPr>
            <p:cNvSpPr txBox="1"/>
            <p:nvPr/>
          </p:nvSpPr>
          <p:spPr>
            <a:xfrm>
              <a:off x="5287629" y="3298994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1.25 = -5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BA6A187-0C26-2E49-96F3-89942338F8C4}"/>
                </a:ext>
              </a:extLst>
            </p:cNvPr>
            <p:cNvSpPr txBox="1"/>
            <p:nvPr/>
          </p:nvSpPr>
          <p:spPr>
            <a:xfrm>
              <a:off x="5287629" y="4745084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1.75 = -7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430DE5E-219C-1C4A-8E90-31B9D672A3AC}"/>
                </a:ext>
              </a:extLst>
            </p:cNvPr>
            <p:cNvSpPr txBox="1"/>
            <p:nvPr/>
          </p:nvSpPr>
          <p:spPr>
            <a:xfrm>
              <a:off x="5287629" y="5442710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1.875 = -7.5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06C66D4-1528-444D-96DD-13750346B2AF}"/>
                </a:ext>
              </a:extLst>
            </p:cNvPr>
            <p:cNvSpPr txBox="1"/>
            <p:nvPr/>
          </p:nvSpPr>
          <p:spPr>
            <a:xfrm>
              <a:off x="4051883" y="3873512"/>
              <a:ext cx="9899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…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8E74401-3B35-A740-BC12-287E34B63832}"/>
                </a:ext>
              </a:extLst>
            </p:cNvPr>
            <p:cNvSpPr txBox="1"/>
            <p:nvPr/>
          </p:nvSpPr>
          <p:spPr>
            <a:xfrm>
              <a:off x="3075665" y="3326612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2/8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81974D-16EC-2F42-BC40-7D96867B50F2}"/>
                </a:ext>
              </a:extLst>
            </p:cNvPr>
            <p:cNvSpPr txBox="1"/>
            <p:nvPr/>
          </p:nvSpPr>
          <p:spPr>
            <a:xfrm>
              <a:off x="3088919" y="4788295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6/8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B469D96-98F5-C445-92EE-C9A1B0359450}"/>
                </a:ext>
              </a:extLst>
            </p:cNvPr>
            <p:cNvSpPr txBox="1"/>
            <p:nvPr/>
          </p:nvSpPr>
          <p:spPr>
            <a:xfrm>
              <a:off x="3099113" y="5476202"/>
              <a:ext cx="8032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7/8</a:t>
              </a: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31E20CBB-77F1-4846-B468-1CF4B2A526D0}"/>
              </a:ext>
            </a:extLst>
          </p:cNvPr>
          <p:cNvSpPr txBox="1"/>
          <p:nvPr/>
        </p:nvSpPr>
        <p:spPr>
          <a:xfrm>
            <a:off x="112705" y="3043741"/>
            <a:ext cx="1015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Sign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91E21C5-1A78-8442-ACFA-BB0885EF94E7}"/>
              </a:ext>
            </a:extLst>
          </p:cNvPr>
          <p:cNvSpPr txBox="1"/>
          <p:nvPr/>
        </p:nvSpPr>
        <p:spPr>
          <a:xfrm>
            <a:off x="1348328" y="3043741"/>
            <a:ext cx="17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Exponent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F5DE785-1984-C040-A527-AD1F50E7712F}"/>
              </a:ext>
            </a:extLst>
          </p:cNvPr>
          <p:cNvGrpSpPr/>
          <p:nvPr/>
        </p:nvGrpSpPr>
        <p:grpSpPr>
          <a:xfrm>
            <a:off x="133324" y="3566961"/>
            <a:ext cx="2942341" cy="1971259"/>
            <a:chOff x="133324" y="3566961"/>
            <a:chExt cx="2942341" cy="197125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DAF6EB44-97F4-5049-91E2-359EA341F52F}"/>
                </a:ext>
              </a:extLst>
            </p:cNvPr>
            <p:cNvSpPr txBox="1"/>
            <p:nvPr/>
          </p:nvSpPr>
          <p:spPr>
            <a:xfrm>
              <a:off x="362876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98CB9ED-64E4-3147-826F-99D908C90181}"/>
                </a:ext>
              </a:extLst>
            </p:cNvPr>
            <p:cNvSpPr txBox="1"/>
            <p:nvPr/>
          </p:nvSpPr>
          <p:spPr>
            <a:xfrm>
              <a:off x="1363398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2EEF837-42E6-8C4E-9D41-0262CF7EC551}"/>
                </a:ext>
              </a:extLst>
            </p:cNvPr>
            <p:cNvSpPr txBox="1"/>
            <p:nvPr/>
          </p:nvSpPr>
          <p:spPr>
            <a:xfrm>
              <a:off x="1762403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6D403E8-4417-A248-8E80-C45AFBEBA37B}"/>
                </a:ext>
              </a:extLst>
            </p:cNvPr>
            <p:cNvSpPr txBox="1"/>
            <p:nvPr/>
          </p:nvSpPr>
          <p:spPr>
            <a:xfrm>
              <a:off x="2161408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0C6B3F3-3DBE-E346-ABF3-18D19BA8114A}"/>
                </a:ext>
              </a:extLst>
            </p:cNvPr>
            <p:cNvSpPr txBox="1"/>
            <p:nvPr/>
          </p:nvSpPr>
          <p:spPr>
            <a:xfrm>
              <a:off x="2560413" y="362608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F41068B-1508-5E4E-82E4-96A492560132}"/>
                </a:ext>
              </a:extLst>
            </p:cNvPr>
            <p:cNvSpPr/>
            <p:nvPr/>
          </p:nvSpPr>
          <p:spPr>
            <a:xfrm>
              <a:off x="279125" y="3566962"/>
              <a:ext cx="682753" cy="826131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EDD110B-FDE0-2041-9141-A0C6DBC6F082}"/>
                </a:ext>
              </a:extLst>
            </p:cNvPr>
            <p:cNvSpPr/>
            <p:nvPr/>
          </p:nvSpPr>
          <p:spPr>
            <a:xfrm>
              <a:off x="1349536" y="3566961"/>
              <a:ext cx="1726129" cy="826131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035FEB1-B5DD-8548-9134-F2FCE0ABB9C4}"/>
                </a:ext>
              </a:extLst>
            </p:cNvPr>
            <p:cNvSpPr txBox="1"/>
            <p:nvPr/>
          </p:nvSpPr>
          <p:spPr>
            <a:xfrm>
              <a:off x="1348329" y="4584113"/>
              <a:ext cx="172612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9-7=2 </a:t>
              </a:r>
            </a:p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*(-bias)*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B99E354E-BA21-A74D-896C-227D89DDBB78}"/>
                </a:ext>
              </a:extLst>
            </p:cNvPr>
            <p:cNvSpPr txBox="1"/>
            <p:nvPr/>
          </p:nvSpPr>
          <p:spPr>
            <a:xfrm>
              <a:off x="133324" y="4584113"/>
              <a:ext cx="974354" cy="52322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2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280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A9D9-5D6B-734A-B51F-A61E9AFED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E6FAA-365F-8C40-A431-A24E74697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3AB1A30-7C0E-3B48-A83A-BFEFF6FF93F4}"/>
              </a:ext>
            </a:extLst>
          </p:cNvPr>
          <p:cNvGrpSpPr/>
          <p:nvPr/>
        </p:nvGrpSpPr>
        <p:grpSpPr>
          <a:xfrm>
            <a:off x="3906662" y="1821672"/>
            <a:ext cx="1258147" cy="707886"/>
            <a:chOff x="3906662" y="1914007"/>
            <a:chExt cx="1258147" cy="70788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B2B73DF-D73D-884D-833C-D21FF5F68397}"/>
                </a:ext>
              </a:extLst>
            </p:cNvPr>
            <p:cNvSpPr txBox="1"/>
            <p:nvPr/>
          </p:nvSpPr>
          <p:spPr>
            <a:xfrm>
              <a:off x="3906662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3880215-518B-7147-8497-624C47BDFA78}"/>
                </a:ext>
              </a:extLst>
            </p:cNvPr>
            <p:cNvSpPr txBox="1"/>
            <p:nvPr/>
          </p:nvSpPr>
          <p:spPr>
            <a:xfrm>
              <a:off x="4278109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6A0DC85-5A2D-124B-ABCE-E35F146B42B7}"/>
                </a:ext>
              </a:extLst>
            </p:cNvPr>
            <p:cNvSpPr txBox="1"/>
            <p:nvPr/>
          </p:nvSpPr>
          <p:spPr>
            <a:xfrm>
              <a:off x="4649557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178F04-90C7-334C-846B-E1E8A51A9D96}"/>
                </a:ext>
              </a:extLst>
            </p:cNvPr>
            <p:cNvSpPr/>
            <p:nvPr/>
          </p:nvSpPr>
          <p:spPr>
            <a:xfrm>
              <a:off x="3906663" y="1985819"/>
              <a:ext cx="1258146" cy="564259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4D679B3-00E2-1443-9F7E-1084F62BDBD2}"/>
              </a:ext>
            </a:extLst>
          </p:cNvPr>
          <p:cNvGrpSpPr/>
          <p:nvPr/>
        </p:nvGrpSpPr>
        <p:grpSpPr>
          <a:xfrm>
            <a:off x="608516" y="1596430"/>
            <a:ext cx="2962960" cy="1349352"/>
            <a:chOff x="608516" y="2845208"/>
            <a:chExt cx="2962960" cy="134935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DE4EC4B-C879-1F4D-AB0F-661FE5DD2180}"/>
                </a:ext>
              </a:extLst>
            </p:cNvPr>
            <p:cNvSpPr txBox="1"/>
            <p:nvPr/>
          </p:nvSpPr>
          <p:spPr>
            <a:xfrm>
              <a:off x="858687" y="3427552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9631494-1228-9749-8B55-DFEE0B2D476B}"/>
                </a:ext>
              </a:extLst>
            </p:cNvPr>
            <p:cNvSpPr txBox="1"/>
            <p:nvPr/>
          </p:nvSpPr>
          <p:spPr>
            <a:xfrm>
              <a:off x="1859209" y="3427552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6B19BEE-4336-814B-A7C6-A11F1905F827}"/>
                </a:ext>
              </a:extLst>
            </p:cNvPr>
            <p:cNvSpPr txBox="1"/>
            <p:nvPr/>
          </p:nvSpPr>
          <p:spPr>
            <a:xfrm>
              <a:off x="2258214" y="3427552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49BCD6C-EA7E-2B46-97FB-D819484787AA}"/>
                </a:ext>
              </a:extLst>
            </p:cNvPr>
            <p:cNvSpPr txBox="1"/>
            <p:nvPr/>
          </p:nvSpPr>
          <p:spPr>
            <a:xfrm>
              <a:off x="2657219" y="3427552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B011223-238E-E240-AF10-63B097412704}"/>
                </a:ext>
              </a:extLst>
            </p:cNvPr>
            <p:cNvSpPr txBox="1"/>
            <p:nvPr/>
          </p:nvSpPr>
          <p:spPr>
            <a:xfrm>
              <a:off x="3056224" y="3427552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ADD4710-FEEA-1F42-90F9-04621561FD83}"/>
                </a:ext>
              </a:extLst>
            </p:cNvPr>
            <p:cNvSpPr/>
            <p:nvPr/>
          </p:nvSpPr>
          <p:spPr>
            <a:xfrm>
              <a:off x="774936" y="3368429"/>
              <a:ext cx="682753" cy="826131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49B3EF4-7CD5-D647-98CB-6FAF9FC8C14A}"/>
                </a:ext>
              </a:extLst>
            </p:cNvPr>
            <p:cNvSpPr/>
            <p:nvPr/>
          </p:nvSpPr>
          <p:spPr>
            <a:xfrm>
              <a:off x="1845347" y="3368428"/>
              <a:ext cx="1726129" cy="826131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0584F3-1320-E141-AAA6-F0C554A66160}"/>
                </a:ext>
              </a:extLst>
            </p:cNvPr>
            <p:cNvSpPr txBox="1"/>
            <p:nvPr/>
          </p:nvSpPr>
          <p:spPr>
            <a:xfrm>
              <a:off x="608516" y="2845208"/>
              <a:ext cx="10155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Sign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D541EC1-4D86-DF4C-8337-B1452F376757}"/>
                </a:ext>
              </a:extLst>
            </p:cNvPr>
            <p:cNvSpPr txBox="1"/>
            <p:nvPr/>
          </p:nvSpPr>
          <p:spPr>
            <a:xfrm>
              <a:off x="1844139" y="2845208"/>
              <a:ext cx="17261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Exponent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E6E2B48-C2CA-D14F-83E2-FD1B3C27377C}"/>
              </a:ext>
            </a:extLst>
          </p:cNvPr>
          <p:cNvSpPr txBox="1"/>
          <p:nvPr/>
        </p:nvSpPr>
        <p:spPr>
          <a:xfrm>
            <a:off x="3277586" y="1334820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790AA5D-B00F-8B4F-9C63-C6BEAC284FBA}"/>
              </a:ext>
            </a:extLst>
          </p:cNvPr>
          <p:cNvGrpSpPr/>
          <p:nvPr/>
        </p:nvGrpSpPr>
        <p:grpSpPr>
          <a:xfrm>
            <a:off x="3906662" y="2529558"/>
            <a:ext cx="1258147" cy="707886"/>
            <a:chOff x="3906662" y="1914007"/>
            <a:chExt cx="1258147" cy="70788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D78B210-715F-9349-87C3-8521F7D649BE}"/>
                </a:ext>
              </a:extLst>
            </p:cNvPr>
            <p:cNvSpPr txBox="1"/>
            <p:nvPr/>
          </p:nvSpPr>
          <p:spPr>
            <a:xfrm>
              <a:off x="3906662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64C8C25-2AEC-1541-A3AA-A568F1C118A6}"/>
                </a:ext>
              </a:extLst>
            </p:cNvPr>
            <p:cNvSpPr txBox="1"/>
            <p:nvPr/>
          </p:nvSpPr>
          <p:spPr>
            <a:xfrm>
              <a:off x="4278109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7053ADA-6129-D54E-9C45-88B6AFA71812}"/>
                </a:ext>
              </a:extLst>
            </p:cNvPr>
            <p:cNvSpPr txBox="1"/>
            <p:nvPr/>
          </p:nvSpPr>
          <p:spPr>
            <a:xfrm>
              <a:off x="4649557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1F15D07-E359-E44C-991E-63F655429FEA}"/>
                </a:ext>
              </a:extLst>
            </p:cNvPr>
            <p:cNvSpPr/>
            <p:nvPr/>
          </p:nvSpPr>
          <p:spPr>
            <a:xfrm>
              <a:off x="3906663" y="1985819"/>
              <a:ext cx="1258146" cy="564259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A9A220A8-B987-B04A-80F6-ABFCA0C4219B}"/>
              </a:ext>
            </a:extLst>
          </p:cNvPr>
          <p:cNvSpPr txBox="1"/>
          <p:nvPr/>
        </p:nvSpPr>
        <p:spPr>
          <a:xfrm>
            <a:off x="5287629" y="1883228"/>
            <a:ext cx="399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-2</a:t>
            </a:r>
            <a:r>
              <a:rPr lang="en-US" sz="3200" baseline="30000" dirty="0"/>
              <a:t>0</a:t>
            </a:r>
            <a:r>
              <a:rPr lang="en-US" sz="3200" dirty="0"/>
              <a:t> x 1.00 = -1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39E336-4FCB-014D-8DB8-409E4852E752}"/>
              </a:ext>
            </a:extLst>
          </p:cNvPr>
          <p:cNvSpPr txBox="1"/>
          <p:nvPr/>
        </p:nvSpPr>
        <p:spPr>
          <a:xfrm>
            <a:off x="5287629" y="2591111"/>
            <a:ext cx="399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-2</a:t>
            </a:r>
            <a:r>
              <a:rPr lang="en-US" sz="3200" baseline="30000" dirty="0"/>
              <a:t>0</a:t>
            </a:r>
            <a:r>
              <a:rPr lang="en-US" sz="3200" dirty="0"/>
              <a:t> x 1.125 = -1.125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BEBB5D4-CCEC-FA47-93A7-587CF12707EF}"/>
              </a:ext>
            </a:extLst>
          </p:cNvPr>
          <p:cNvGrpSpPr/>
          <p:nvPr/>
        </p:nvGrpSpPr>
        <p:grpSpPr>
          <a:xfrm>
            <a:off x="3906662" y="3743667"/>
            <a:ext cx="1258147" cy="707886"/>
            <a:chOff x="3906662" y="1914007"/>
            <a:chExt cx="1258147" cy="707886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0F7AEA4-04C6-0746-A802-8882B2493D08}"/>
                </a:ext>
              </a:extLst>
            </p:cNvPr>
            <p:cNvSpPr txBox="1"/>
            <p:nvPr/>
          </p:nvSpPr>
          <p:spPr>
            <a:xfrm>
              <a:off x="3906662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92DF6CA-437E-1846-86D3-0E1FC30B673E}"/>
                </a:ext>
              </a:extLst>
            </p:cNvPr>
            <p:cNvSpPr txBox="1"/>
            <p:nvPr/>
          </p:nvSpPr>
          <p:spPr>
            <a:xfrm>
              <a:off x="4278109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73A128-E3E8-0A47-985F-F24396AB11A1}"/>
                </a:ext>
              </a:extLst>
            </p:cNvPr>
            <p:cNvSpPr txBox="1"/>
            <p:nvPr/>
          </p:nvSpPr>
          <p:spPr>
            <a:xfrm>
              <a:off x="4649557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9259991-FC95-1246-9F3F-B940854BAC79}"/>
                </a:ext>
              </a:extLst>
            </p:cNvPr>
            <p:cNvSpPr/>
            <p:nvPr/>
          </p:nvSpPr>
          <p:spPr>
            <a:xfrm>
              <a:off x="3906663" y="1985819"/>
              <a:ext cx="1258146" cy="564259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C882B13-A0DA-B449-8C24-49312DC6BC6A}"/>
              </a:ext>
            </a:extLst>
          </p:cNvPr>
          <p:cNvGrpSpPr/>
          <p:nvPr/>
        </p:nvGrpSpPr>
        <p:grpSpPr>
          <a:xfrm>
            <a:off x="774936" y="4038487"/>
            <a:ext cx="2796540" cy="826132"/>
            <a:chOff x="774936" y="5724835"/>
            <a:chExt cx="2796540" cy="82613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EB93BB-9C06-394B-A05C-6B0C9DFDE785}"/>
                </a:ext>
              </a:extLst>
            </p:cNvPr>
            <p:cNvSpPr txBox="1"/>
            <p:nvPr/>
          </p:nvSpPr>
          <p:spPr>
            <a:xfrm>
              <a:off x="858687" y="5783959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61A6BF3-BF47-464B-AF48-D5E2FCDB5C54}"/>
                </a:ext>
              </a:extLst>
            </p:cNvPr>
            <p:cNvSpPr txBox="1"/>
            <p:nvPr/>
          </p:nvSpPr>
          <p:spPr>
            <a:xfrm>
              <a:off x="1859209" y="5783959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C3DACDC-E634-6342-9FB2-AB94D40CAB8B}"/>
                </a:ext>
              </a:extLst>
            </p:cNvPr>
            <p:cNvSpPr txBox="1"/>
            <p:nvPr/>
          </p:nvSpPr>
          <p:spPr>
            <a:xfrm>
              <a:off x="2258214" y="5783959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5960E5C-D078-BE4B-B374-55DF4EF24E55}"/>
                </a:ext>
              </a:extLst>
            </p:cNvPr>
            <p:cNvSpPr txBox="1"/>
            <p:nvPr/>
          </p:nvSpPr>
          <p:spPr>
            <a:xfrm>
              <a:off x="2657219" y="5783959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8838FD8-E4B2-0744-B51B-E056E287A7B5}"/>
                </a:ext>
              </a:extLst>
            </p:cNvPr>
            <p:cNvSpPr txBox="1"/>
            <p:nvPr/>
          </p:nvSpPr>
          <p:spPr>
            <a:xfrm>
              <a:off x="3056224" y="5783959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488984A-85B1-E240-AFA7-72755E5C44B5}"/>
                </a:ext>
              </a:extLst>
            </p:cNvPr>
            <p:cNvSpPr/>
            <p:nvPr/>
          </p:nvSpPr>
          <p:spPr>
            <a:xfrm>
              <a:off x="774936" y="5724836"/>
              <a:ext cx="682753" cy="826131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26502B3-989B-C345-9211-530B3697749B}"/>
                </a:ext>
              </a:extLst>
            </p:cNvPr>
            <p:cNvSpPr/>
            <p:nvPr/>
          </p:nvSpPr>
          <p:spPr>
            <a:xfrm>
              <a:off x="1845347" y="5724835"/>
              <a:ext cx="1726129" cy="826131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427DCA8-27B3-714A-817C-BB4A541FE65B}"/>
              </a:ext>
            </a:extLst>
          </p:cNvPr>
          <p:cNvGrpSpPr/>
          <p:nvPr/>
        </p:nvGrpSpPr>
        <p:grpSpPr>
          <a:xfrm>
            <a:off x="3906662" y="4451553"/>
            <a:ext cx="1258147" cy="707886"/>
            <a:chOff x="3906662" y="1914007"/>
            <a:chExt cx="1258147" cy="70788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6BF6217-30AB-9546-8E7F-C8FE8C5A8226}"/>
                </a:ext>
              </a:extLst>
            </p:cNvPr>
            <p:cNvSpPr txBox="1"/>
            <p:nvPr/>
          </p:nvSpPr>
          <p:spPr>
            <a:xfrm>
              <a:off x="3906662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6AB32AB-3924-8F4F-A4D0-A9B56357667E}"/>
                </a:ext>
              </a:extLst>
            </p:cNvPr>
            <p:cNvSpPr txBox="1"/>
            <p:nvPr/>
          </p:nvSpPr>
          <p:spPr>
            <a:xfrm>
              <a:off x="4278109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FE95297-3D76-084F-B806-986C686A1521}"/>
                </a:ext>
              </a:extLst>
            </p:cNvPr>
            <p:cNvSpPr txBox="1"/>
            <p:nvPr/>
          </p:nvSpPr>
          <p:spPr>
            <a:xfrm>
              <a:off x="4649557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2E3D7A5-63C0-0B4C-A4CE-83FF78F31146}"/>
                </a:ext>
              </a:extLst>
            </p:cNvPr>
            <p:cNvSpPr/>
            <p:nvPr/>
          </p:nvSpPr>
          <p:spPr>
            <a:xfrm>
              <a:off x="3906663" y="1985819"/>
              <a:ext cx="1258146" cy="564259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65F746C-1FE1-C04D-B833-9F1A382D74F1}"/>
              </a:ext>
            </a:extLst>
          </p:cNvPr>
          <p:cNvSpPr txBox="1"/>
          <p:nvPr/>
        </p:nvSpPr>
        <p:spPr>
          <a:xfrm>
            <a:off x="5287629" y="3805223"/>
            <a:ext cx="399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-2</a:t>
            </a:r>
            <a:r>
              <a:rPr lang="en-US" sz="3200" baseline="30000" dirty="0"/>
              <a:t>2</a:t>
            </a:r>
            <a:r>
              <a:rPr lang="en-US" sz="3200" dirty="0"/>
              <a:t> x 1.00 = -4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FCA0085-B58E-D847-9512-DE60C5FA6701}"/>
              </a:ext>
            </a:extLst>
          </p:cNvPr>
          <p:cNvSpPr txBox="1"/>
          <p:nvPr/>
        </p:nvSpPr>
        <p:spPr>
          <a:xfrm>
            <a:off x="5287629" y="4513106"/>
            <a:ext cx="3994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-2</a:t>
            </a:r>
            <a:r>
              <a:rPr lang="en-US" sz="3200" baseline="30000" dirty="0"/>
              <a:t>2</a:t>
            </a:r>
            <a:r>
              <a:rPr lang="en-US" sz="3200" dirty="0"/>
              <a:t> x 1.125 = -4.5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888351B-8509-B740-BA4D-CE56452D6404}"/>
              </a:ext>
            </a:extLst>
          </p:cNvPr>
          <p:cNvSpPr txBox="1"/>
          <p:nvPr/>
        </p:nvSpPr>
        <p:spPr>
          <a:xfrm>
            <a:off x="191982" y="5372549"/>
            <a:ext cx="876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Gap between numbers is </a:t>
            </a:r>
            <a:r>
              <a:rPr lang="en-US" sz="3200" i="1" dirty="0"/>
              <a:t>relative</a:t>
            </a:r>
            <a:r>
              <a:rPr lang="en-US" sz="3200" dirty="0"/>
              <a:t>, not absolute</a:t>
            </a:r>
          </a:p>
        </p:txBody>
      </p:sp>
    </p:spTree>
    <p:extLst>
      <p:ext uri="{BB962C8B-B14F-4D97-AF65-F5344CB8AC3E}">
        <p14:creationId xmlns:p14="http://schemas.microsoft.com/office/powerpoint/2010/main" val="402709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E9F5-8632-0E42-9DD2-68A643633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72B608-DE4E-0047-949D-CF871EF61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8BB828-406D-2542-8611-78D61D1DE567}"/>
              </a:ext>
            </a:extLst>
          </p:cNvPr>
          <p:cNvSpPr txBox="1"/>
          <p:nvPr/>
        </p:nvSpPr>
        <p:spPr>
          <a:xfrm>
            <a:off x="2375453" y="1905506"/>
            <a:ext cx="46858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HW0 due Wednesday 1/29 (1 week from yesterday)</a:t>
            </a:r>
          </a:p>
          <a:p>
            <a:endParaRPr lang="en-US" sz="3200" dirty="0"/>
          </a:p>
          <a:p>
            <a:r>
              <a:rPr lang="en-US" sz="3200" dirty="0"/>
              <a:t>HW1 out yesterday,</a:t>
            </a:r>
          </a:p>
          <a:p>
            <a:r>
              <a:rPr lang="en-US" sz="3200" dirty="0"/>
              <a:t>due Wednesday 2/5</a:t>
            </a:r>
          </a:p>
          <a:p>
            <a:r>
              <a:rPr lang="en-US" sz="3200" dirty="0"/>
              <a:t>(3 weeks from yesterday)</a:t>
            </a:r>
          </a:p>
        </p:txBody>
      </p:sp>
    </p:spTree>
    <p:extLst>
      <p:ext uri="{BB962C8B-B14F-4D97-AF65-F5344CB8AC3E}">
        <p14:creationId xmlns:p14="http://schemas.microsoft.com/office/powerpoint/2010/main" val="3775869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C2AF0-C251-0F4E-BC22-B1AEA235F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78DD5-A29B-CC4C-9F21-6EB3EE220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7DA64B-BD1F-3C48-BAC8-943FAD1818D4}"/>
              </a:ext>
            </a:extLst>
          </p:cNvPr>
          <p:cNvSpPr txBox="1"/>
          <p:nvPr/>
        </p:nvSpPr>
        <p:spPr>
          <a:xfrm>
            <a:off x="608516" y="1382302"/>
            <a:ext cx="1015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9853A5-8493-7843-B523-5ED120E039CD}"/>
              </a:ext>
            </a:extLst>
          </p:cNvPr>
          <p:cNvSpPr txBox="1"/>
          <p:nvPr/>
        </p:nvSpPr>
        <p:spPr>
          <a:xfrm>
            <a:off x="1844139" y="1382302"/>
            <a:ext cx="17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Exponent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6B007B-B6A0-8947-A83E-FCAB3DE490F1}"/>
              </a:ext>
            </a:extLst>
          </p:cNvPr>
          <p:cNvSpPr txBox="1"/>
          <p:nvPr/>
        </p:nvSpPr>
        <p:spPr>
          <a:xfrm>
            <a:off x="3277586" y="1382302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D9D86AD-BC5B-924D-B1F0-0CFEF0988735}"/>
              </a:ext>
            </a:extLst>
          </p:cNvPr>
          <p:cNvGrpSpPr/>
          <p:nvPr/>
        </p:nvGrpSpPr>
        <p:grpSpPr>
          <a:xfrm>
            <a:off x="774936" y="2633207"/>
            <a:ext cx="8507016" cy="707888"/>
            <a:chOff x="774936" y="3743665"/>
            <a:chExt cx="8507016" cy="70788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9694E98-BE28-4248-B40C-6309C126FC8B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3AA08B0-4496-0842-82E1-4EA139C6A3E9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443BE82-6F55-AB4A-9494-9EB4AAF956D5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422646-3EDA-1047-9FB5-B9D158B5F801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3C9F4B6-42FD-4C40-BEB5-BA93D7248323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9F50115-BB68-BA4E-91A3-EF0D52FF7EB7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678E1BC-9AAC-C044-B373-409616B75277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91CF5C2-C832-EE4B-B038-543E8285432E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7C490CF-8606-764F-B837-75035765335D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12D173-41A9-174A-ABE9-7E7B7DB01605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7167831-57F5-A142-BD74-350D1C1CCE48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BCD90A39-C092-FE45-83C0-300CA9A1A27F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CE717E1-36CA-8840-AEF5-4B92DF0EBD85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1.00 = -4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BD04EE8-CC4D-D349-8A56-D5BCE9B86F38}"/>
              </a:ext>
            </a:extLst>
          </p:cNvPr>
          <p:cNvGrpSpPr/>
          <p:nvPr/>
        </p:nvGrpSpPr>
        <p:grpSpPr>
          <a:xfrm>
            <a:off x="774936" y="1905522"/>
            <a:ext cx="8507016" cy="707888"/>
            <a:chOff x="774936" y="3743665"/>
            <a:chExt cx="8507016" cy="70788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73A4D90-492D-E643-BFF2-68E8E340C4E5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90CCD2E-2886-3745-A1CD-372B5E52D3FB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93EBF1A-5868-1E41-939B-7149416BB09D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69A86D6-FFAB-2045-AEB9-A6AA08B3146F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9F329EA-5803-4C4C-8F16-C910F67D7DE4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4E7A83D-7D2C-FF40-8DE5-1445F1D6F4D0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22EB5C6-708D-9F49-853C-607A96EA8580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8B8BA0C3-A687-F647-B12E-746655B78FB0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F8C0331-60CB-F142-A3CB-1BCAD06E1448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0C32FA9-D7E5-C54C-9C52-2D9A0A70136B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173D139-D7CA-DE4C-A0FB-A33DCE21A99A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FA15FCD-C6BB-D74E-9474-52BD197E1E62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3415F5B-FA2B-F34A-8EA8-3A3906BDF168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-1</a:t>
              </a:r>
              <a:r>
                <a:rPr lang="en-US" sz="3200" dirty="0"/>
                <a:t> x 1.00 = -0.5 </a:t>
              </a:r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2EC9CF-C68B-644C-B66A-AD7691928CFE}"/>
              </a:ext>
            </a:extLst>
          </p:cNvPr>
          <p:cNvCxnSpPr/>
          <p:nvPr/>
        </p:nvCxnSpPr>
        <p:spPr>
          <a:xfrm>
            <a:off x="146807" y="3429000"/>
            <a:ext cx="885038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5E2C1BB-D1EE-C147-B101-B1D09F82F562}"/>
              </a:ext>
            </a:extLst>
          </p:cNvPr>
          <p:cNvGrpSpPr/>
          <p:nvPr/>
        </p:nvGrpSpPr>
        <p:grpSpPr>
          <a:xfrm>
            <a:off x="264489" y="2944555"/>
            <a:ext cx="324723" cy="324723"/>
            <a:chOff x="4579605" y="5356022"/>
            <a:chExt cx="432205" cy="432205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9BE4641-E1C4-CA41-B1D4-B115B3157D19}"/>
                </a:ext>
              </a:extLst>
            </p:cNvPr>
            <p:cNvCxnSpPr/>
            <p:nvPr/>
          </p:nvCxnSpPr>
          <p:spPr>
            <a:xfrm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93EDB9F-BB91-D245-833D-EE83472BBCC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2503500D-1C29-5746-8BDC-CE73F35F746F}"/>
              </a:ext>
            </a:extLst>
          </p:cNvPr>
          <p:cNvGrpSpPr/>
          <p:nvPr/>
        </p:nvGrpSpPr>
        <p:grpSpPr>
          <a:xfrm>
            <a:off x="774936" y="3623218"/>
            <a:ext cx="8507016" cy="1826128"/>
            <a:chOff x="774936" y="3623218"/>
            <a:chExt cx="8507016" cy="1826128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60418F6-EF2E-B748-A595-AC725EA320F6}"/>
                </a:ext>
              </a:extLst>
            </p:cNvPr>
            <p:cNvGrpSpPr/>
            <p:nvPr/>
          </p:nvGrpSpPr>
          <p:grpSpPr>
            <a:xfrm>
              <a:off x="774936" y="3623218"/>
              <a:ext cx="8507016" cy="707888"/>
              <a:chOff x="774936" y="3743665"/>
              <a:chExt cx="8507016" cy="707888"/>
            </a:xfrm>
          </p:grpSpPr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5C12B01D-A56C-A247-8C0B-DC4C7CF577BA}"/>
                  </a:ext>
                </a:extLst>
              </p:cNvPr>
              <p:cNvSpPr txBox="1"/>
              <p:nvPr/>
            </p:nvSpPr>
            <p:spPr>
              <a:xfrm>
                <a:off x="858687" y="374366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82903B16-A515-C644-9E85-5BF156144057}"/>
                  </a:ext>
                </a:extLst>
              </p:cNvPr>
              <p:cNvSpPr txBox="1"/>
              <p:nvPr/>
            </p:nvSpPr>
            <p:spPr>
              <a:xfrm>
                <a:off x="1859209" y="374366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C8F6F2E-53AE-E04A-8154-96A0474F50C2}"/>
                  </a:ext>
                </a:extLst>
              </p:cNvPr>
              <p:cNvSpPr txBox="1"/>
              <p:nvPr/>
            </p:nvSpPr>
            <p:spPr>
              <a:xfrm>
                <a:off x="2258214" y="374366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6B780D8-528C-FF45-8833-7A32766F1465}"/>
                  </a:ext>
                </a:extLst>
              </p:cNvPr>
              <p:cNvSpPr txBox="1"/>
              <p:nvPr/>
            </p:nvSpPr>
            <p:spPr>
              <a:xfrm>
                <a:off x="2657219" y="374366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559F586-E10C-9A4C-9395-4845245C4857}"/>
                  </a:ext>
                </a:extLst>
              </p:cNvPr>
              <p:cNvSpPr txBox="1"/>
              <p:nvPr/>
            </p:nvSpPr>
            <p:spPr>
              <a:xfrm>
                <a:off x="3056224" y="3743665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1</a:t>
                </a:r>
                <a:endParaRPr lang="en-US" sz="4000" baseline="30000" dirty="0"/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E7615BEC-3C25-5C40-B4B7-F975B98701EF}"/>
                  </a:ext>
                </a:extLst>
              </p:cNvPr>
              <p:cNvSpPr/>
              <p:nvPr/>
            </p:nvSpPr>
            <p:spPr>
              <a:xfrm>
                <a:off x="774936" y="3815478"/>
                <a:ext cx="682753" cy="564259"/>
              </a:xfrm>
              <a:prstGeom prst="rect">
                <a:avLst/>
              </a:prstGeom>
              <a:noFill/>
              <a:ln w="571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25339081-54A1-004E-905F-7523D93C7AAB}"/>
                  </a:ext>
                </a:extLst>
              </p:cNvPr>
              <p:cNvSpPr/>
              <p:nvPr/>
            </p:nvSpPr>
            <p:spPr>
              <a:xfrm>
                <a:off x="1845347" y="3815477"/>
                <a:ext cx="1726129" cy="564259"/>
              </a:xfrm>
              <a:prstGeom prst="rect">
                <a:avLst/>
              </a:prstGeom>
              <a:noFill/>
              <a:ln w="571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C0C16367-5F7D-B946-9228-DB639AC3990A}"/>
                  </a:ext>
                </a:extLst>
              </p:cNvPr>
              <p:cNvGrpSpPr/>
              <p:nvPr/>
            </p:nvGrpSpPr>
            <p:grpSpPr>
              <a:xfrm>
                <a:off x="3906662" y="3743667"/>
                <a:ext cx="1258147" cy="707886"/>
                <a:chOff x="3906662" y="1914007"/>
                <a:chExt cx="1258147" cy="707886"/>
              </a:xfrm>
            </p:grpSpPr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C9E7BE22-36A7-D94C-836F-84773796CE2D}"/>
                    </a:ext>
                  </a:extLst>
                </p:cNvPr>
                <p:cNvSpPr txBox="1"/>
                <p:nvPr/>
              </p:nvSpPr>
              <p:spPr>
                <a:xfrm>
                  <a:off x="3906662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0</a:t>
                  </a:r>
                  <a:endParaRPr lang="en-US" sz="4000" baseline="30000" dirty="0"/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02A96297-381A-1F46-83BB-C94AF9A8669B}"/>
                    </a:ext>
                  </a:extLst>
                </p:cNvPr>
                <p:cNvSpPr txBox="1"/>
                <p:nvPr/>
              </p:nvSpPr>
              <p:spPr>
                <a:xfrm>
                  <a:off x="4278109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0</a:t>
                  </a:r>
                  <a:endParaRPr lang="en-US" sz="4000" baseline="30000" dirty="0"/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58AD53F6-EE8D-E64A-B71A-3F5611D2ADBB}"/>
                    </a:ext>
                  </a:extLst>
                </p:cNvPr>
                <p:cNvSpPr txBox="1"/>
                <p:nvPr/>
              </p:nvSpPr>
              <p:spPr>
                <a:xfrm>
                  <a:off x="4649557" y="1914007"/>
                  <a:ext cx="51525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4000" dirty="0"/>
                    <a:t>1</a:t>
                  </a:r>
                  <a:endParaRPr lang="en-US" sz="4000" baseline="30000" dirty="0"/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33E8B380-0119-4A48-837E-CC5469CF25D2}"/>
                    </a:ext>
                  </a:extLst>
                </p:cNvPr>
                <p:cNvSpPr/>
                <p:nvPr/>
              </p:nvSpPr>
              <p:spPr>
                <a:xfrm>
                  <a:off x="3906663" y="1985819"/>
                  <a:ext cx="1258146" cy="564259"/>
                </a:xfrm>
                <a:prstGeom prst="rect">
                  <a:avLst/>
                </a:prstGeom>
                <a:noFill/>
                <a:ln w="571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218F429-CCD9-E640-8FB6-66B511A0F6E0}"/>
                  </a:ext>
                </a:extLst>
              </p:cNvPr>
              <p:cNvSpPr txBox="1"/>
              <p:nvPr/>
            </p:nvSpPr>
            <p:spPr>
              <a:xfrm>
                <a:off x="5287629" y="3805223"/>
                <a:ext cx="399432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-2</a:t>
                </a:r>
                <a:r>
                  <a:rPr lang="en-US" sz="3200" baseline="30000" dirty="0"/>
                  <a:t>2</a:t>
                </a:r>
                <a:r>
                  <a:rPr lang="en-US" sz="3200" dirty="0"/>
                  <a:t> x 1.125 = -4.5 </a:t>
                </a:r>
              </a:p>
            </p:txBody>
          </p: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5337914-F614-104C-9CAD-5917C12013A4}"/>
                </a:ext>
              </a:extLst>
            </p:cNvPr>
            <p:cNvSpPr txBox="1"/>
            <p:nvPr/>
          </p:nvSpPr>
          <p:spPr>
            <a:xfrm>
              <a:off x="774936" y="4864571"/>
              <a:ext cx="79663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Actual implementation is complex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15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3FF1D-D1A4-C148-99FA-81D892DF5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A6F15A-F820-EC44-A454-2369F26FD1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9E739B-FCDC-174F-B07A-F17349161DDB}"/>
              </a:ext>
            </a:extLst>
          </p:cNvPr>
          <p:cNvSpPr txBox="1"/>
          <p:nvPr/>
        </p:nvSpPr>
        <p:spPr>
          <a:xfrm>
            <a:off x="608516" y="1382302"/>
            <a:ext cx="1015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62C71-94D0-A540-ACE1-206CAFBC3A6A}"/>
              </a:ext>
            </a:extLst>
          </p:cNvPr>
          <p:cNvSpPr txBox="1"/>
          <p:nvPr/>
        </p:nvSpPr>
        <p:spPr>
          <a:xfrm>
            <a:off x="1844139" y="1382302"/>
            <a:ext cx="17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Exponent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B51715-B628-FD41-A01D-3CEB5725EE81}"/>
              </a:ext>
            </a:extLst>
          </p:cNvPr>
          <p:cNvSpPr txBox="1"/>
          <p:nvPr/>
        </p:nvSpPr>
        <p:spPr>
          <a:xfrm>
            <a:off x="3277586" y="1382302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5B902E0-ED36-3F45-A124-4BE3FCD6750D}"/>
              </a:ext>
            </a:extLst>
          </p:cNvPr>
          <p:cNvGrpSpPr/>
          <p:nvPr/>
        </p:nvGrpSpPr>
        <p:grpSpPr>
          <a:xfrm>
            <a:off x="774936" y="2633207"/>
            <a:ext cx="8507016" cy="707888"/>
            <a:chOff x="774936" y="3743665"/>
            <a:chExt cx="8507016" cy="70788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8B50438-5E33-DE49-9746-56CC913611DB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1E9539-DB05-4D47-8A96-45E3E3037410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6A15DED-F84B-434C-BF8C-2A24FE514ABC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C3B1869-52BC-C147-9637-05204647595A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E2E464F-B521-3F46-88D7-DD439B3AC899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B53D17C-EBFE-B849-A841-5DF8F7737639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549830E-AF2A-444B-A80F-0002F5652895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F4C32E-DFCB-3242-B98C-D7D42E3430B5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9B5483D-E7D0-3541-8ECA-6421ECF40F23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D5C26-2A78-F44E-82C5-1D9705626F52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47159B3-D821-2742-9E21-F51600C49B65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3F0B9647-C742-7B4C-8025-06A1FF13C4AD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049E734-5CC9-4340-B759-32FC3A9C8018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1.00 = -4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3A70F86-D5E5-B640-94DD-C221F078F7B0}"/>
              </a:ext>
            </a:extLst>
          </p:cNvPr>
          <p:cNvGrpSpPr/>
          <p:nvPr/>
        </p:nvGrpSpPr>
        <p:grpSpPr>
          <a:xfrm>
            <a:off x="774936" y="1905522"/>
            <a:ext cx="8507016" cy="707888"/>
            <a:chOff x="774936" y="3743665"/>
            <a:chExt cx="8507016" cy="70788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31A749C-DC3C-3F46-BA60-C811C25C0053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32BCF81-083A-6548-9C08-158FB5A6DF46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37036DF-42A2-6C49-9B37-831FF2EE3B2F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601B28D-2301-CC42-952C-9454790ABEE3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59E4C63-ABF2-AA45-9E56-05AF287F997B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7C36DCE5-7051-6D47-AED8-BA59EF87F9C5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C1418E0-2B2E-894C-B64A-8795387BC6D1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D1FF23A-AEAD-A644-B7B2-16981A2FFC4A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BB408AA-F679-9B45-A983-A52BA2C592EF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C766B0-068C-3B41-B17E-EE58FB3559D5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1EFD67F-95FB-EC42-8D93-5A58888146BE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831DE22-B1E9-CB47-83B7-BE548CE2E3B0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6B0F8A1-1491-D649-BF5B-DAE4B3FD640B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-3</a:t>
              </a:r>
              <a:r>
                <a:rPr lang="en-US" sz="3200" dirty="0"/>
                <a:t> x 1.00 = -0.125 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90AB757-60D4-3A43-8D51-04A05EDA93C3}"/>
              </a:ext>
            </a:extLst>
          </p:cNvPr>
          <p:cNvGrpSpPr/>
          <p:nvPr/>
        </p:nvGrpSpPr>
        <p:grpSpPr>
          <a:xfrm>
            <a:off x="264489" y="2944555"/>
            <a:ext cx="324723" cy="324723"/>
            <a:chOff x="4579605" y="5356022"/>
            <a:chExt cx="432205" cy="432205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DE2E4AA-47F6-3F41-81CB-DE65F821DFD2}"/>
                </a:ext>
              </a:extLst>
            </p:cNvPr>
            <p:cNvCxnSpPr/>
            <p:nvPr/>
          </p:nvCxnSpPr>
          <p:spPr>
            <a:xfrm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BBD4489-BF5F-F442-8EB1-1BBE408D64E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12D3C0B-5F5C-9645-938B-B4F79416797E}"/>
              </a:ext>
            </a:extLst>
          </p:cNvPr>
          <p:cNvCxnSpPr/>
          <p:nvPr/>
        </p:nvCxnSpPr>
        <p:spPr>
          <a:xfrm>
            <a:off x="146807" y="3429000"/>
            <a:ext cx="885038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83889DC-D4E1-294A-B089-CDCF786C101F}"/>
              </a:ext>
            </a:extLst>
          </p:cNvPr>
          <p:cNvGrpSpPr/>
          <p:nvPr/>
        </p:nvGrpSpPr>
        <p:grpSpPr>
          <a:xfrm>
            <a:off x="144298" y="4075333"/>
            <a:ext cx="8546696" cy="1894843"/>
            <a:chOff x="144298" y="4075333"/>
            <a:chExt cx="8546696" cy="1894843"/>
          </a:xfrm>
        </p:grpSpPr>
        <p:cxnSp>
          <p:nvCxnSpPr>
            <p:cNvPr id="40" name="Connector: Curved 14">
              <a:extLst>
                <a:ext uri="{FF2B5EF4-FFF2-40B4-BE49-F238E27FC236}">
                  <a16:creationId xmlns:a16="http://schemas.microsoft.com/office/drawing/2014/main" id="{160FF212-C42F-0147-BDE3-0CFBE14D4181}"/>
                </a:ext>
              </a:extLst>
            </p:cNvPr>
            <p:cNvCxnSpPr>
              <a:cxnSpLocks/>
              <a:endCxn id="44" idx="6"/>
            </p:cNvCxnSpPr>
            <p:nvPr/>
          </p:nvCxnSpPr>
          <p:spPr>
            <a:xfrm rot="5400000">
              <a:off x="8016774" y="4251419"/>
              <a:ext cx="850306" cy="498134"/>
            </a:xfrm>
            <a:prstGeom prst="curvedConnector2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DE9F96E1-666C-DC48-827C-BEBF8BA349DB}"/>
                </a:ext>
              </a:extLst>
            </p:cNvPr>
            <p:cNvGrpSpPr/>
            <p:nvPr/>
          </p:nvGrpSpPr>
          <p:grpSpPr>
            <a:xfrm>
              <a:off x="144298" y="4302960"/>
              <a:ext cx="8048562" cy="1667216"/>
              <a:chOff x="144298" y="4302960"/>
              <a:chExt cx="8048562" cy="1667216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81A80957-3245-164E-A2E0-0CD8E6F431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80436" y="4374772"/>
                <a:ext cx="0" cy="153384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253547FE-4686-4D41-AF6B-0196775D8239}"/>
                  </a:ext>
                </a:extLst>
              </p:cNvPr>
              <p:cNvGrpSpPr/>
              <p:nvPr/>
            </p:nvGrpSpPr>
            <p:grpSpPr>
              <a:xfrm>
                <a:off x="144298" y="4302960"/>
                <a:ext cx="8048562" cy="1667216"/>
                <a:chOff x="144298" y="4302960"/>
                <a:chExt cx="8048562" cy="1667216"/>
              </a:xfrm>
            </p:grpSpPr>
            <p:grpSp>
              <p:nvGrpSpPr>
                <p:cNvPr id="48" name="Group 47">
                  <a:extLst>
                    <a:ext uri="{FF2B5EF4-FFF2-40B4-BE49-F238E27FC236}">
                      <a16:creationId xmlns:a16="http://schemas.microsoft.com/office/drawing/2014/main" id="{A0AA08B6-1E13-B04B-86DE-D6171969EB47}"/>
                    </a:ext>
                  </a:extLst>
                </p:cNvPr>
                <p:cNvGrpSpPr/>
                <p:nvPr/>
              </p:nvGrpSpPr>
              <p:grpSpPr>
                <a:xfrm>
                  <a:off x="144298" y="4302960"/>
                  <a:ext cx="8048562" cy="707888"/>
                  <a:chOff x="144298" y="4302960"/>
                  <a:chExt cx="8048562" cy="707888"/>
                </a:xfrm>
              </p:grpSpPr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B64D7B8F-21BA-0641-9F00-D53568214C97}"/>
                      </a:ext>
                    </a:extLst>
                  </p:cNvPr>
                  <p:cNvSpPr txBox="1"/>
                  <p:nvPr/>
                </p:nvSpPr>
                <p:spPr>
                  <a:xfrm>
                    <a:off x="4005142" y="4364518"/>
                    <a:ext cx="3399809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/>
                      <a:t>-2</a:t>
                    </a:r>
                    <a:r>
                      <a:rPr lang="en-US" sz="3200" baseline="30000" dirty="0"/>
                      <a:t>2</a:t>
                    </a:r>
                    <a:r>
                      <a:rPr lang="en-US" sz="3200" dirty="0"/>
                      <a:t> x 1.00 = -4 </a:t>
                    </a:r>
                  </a:p>
                </p:txBody>
              </p:sp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889DEED0-A26C-8C46-A674-4CCFBC984D4A}"/>
                      </a:ext>
                    </a:extLst>
                  </p:cNvPr>
                  <p:cNvSpPr txBox="1"/>
                  <p:nvPr/>
                </p:nvSpPr>
                <p:spPr>
                  <a:xfrm>
                    <a:off x="228049" y="4302960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66" name="TextBox 65">
                    <a:extLst>
                      <a:ext uri="{FF2B5EF4-FFF2-40B4-BE49-F238E27FC236}">
                        <a16:creationId xmlns:a16="http://schemas.microsoft.com/office/drawing/2014/main" id="{6740F261-8D9A-D845-AF6B-2A6E5871CCFA}"/>
                      </a:ext>
                    </a:extLst>
                  </p:cNvPr>
                  <p:cNvSpPr txBox="1"/>
                  <p:nvPr/>
                </p:nvSpPr>
                <p:spPr>
                  <a:xfrm>
                    <a:off x="941028" y="4302960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67" name="TextBox 66">
                    <a:extLst>
                      <a:ext uri="{FF2B5EF4-FFF2-40B4-BE49-F238E27FC236}">
                        <a16:creationId xmlns:a16="http://schemas.microsoft.com/office/drawing/2014/main" id="{A81DCB47-B934-434A-B4CA-6474252B34B5}"/>
                      </a:ext>
                    </a:extLst>
                  </p:cNvPr>
                  <p:cNvSpPr txBox="1"/>
                  <p:nvPr/>
                </p:nvSpPr>
                <p:spPr>
                  <a:xfrm>
                    <a:off x="1340033" y="4302960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0</a:t>
                    </a:r>
                    <a:endParaRPr lang="en-US" sz="4000" baseline="30000" dirty="0"/>
                  </a:p>
                </p:txBody>
              </p:sp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B261B2C7-FAF7-AA42-8463-467BDCE819AE}"/>
                      </a:ext>
                    </a:extLst>
                  </p:cNvPr>
                  <p:cNvSpPr txBox="1"/>
                  <p:nvPr/>
                </p:nvSpPr>
                <p:spPr>
                  <a:xfrm>
                    <a:off x="1739038" y="4302960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0</a:t>
                    </a:r>
                    <a:endParaRPr lang="en-US" sz="4000" baseline="30000" dirty="0"/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F1CFE8E4-2CAD-6F47-A428-2D537A2F091B}"/>
                      </a:ext>
                    </a:extLst>
                  </p:cNvPr>
                  <p:cNvSpPr txBox="1"/>
                  <p:nvPr/>
                </p:nvSpPr>
                <p:spPr>
                  <a:xfrm>
                    <a:off x="2138043" y="4302960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70" name="Rectangle 69">
                    <a:extLst>
                      <a:ext uri="{FF2B5EF4-FFF2-40B4-BE49-F238E27FC236}">
                        <a16:creationId xmlns:a16="http://schemas.microsoft.com/office/drawing/2014/main" id="{2C008A38-9DCE-2B46-8FD3-7339365755F1}"/>
                      </a:ext>
                    </a:extLst>
                  </p:cNvPr>
                  <p:cNvSpPr/>
                  <p:nvPr/>
                </p:nvSpPr>
                <p:spPr>
                  <a:xfrm>
                    <a:off x="144298" y="4374773"/>
                    <a:ext cx="682753" cy="564259"/>
                  </a:xfrm>
                  <a:prstGeom prst="rect">
                    <a:avLst/>
                  </a:prstGeom>
                  <a:noFill/>
                  <a:ln w="5715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71" name="Rectangle 70">
                    <a:extLst>
                      <a:ext uri="{FF2B5EF4-FFF2-40B4-BE49-F238E27FC236}">
                        <a16:creationId xmlns:a16="http://schemas.microsoft.com/office/drawing/2014/main" id="{EF6A4FF2-0E92-F943-8F90-BF7449AC55FE}"/>
                      </a:ext>
                    </a:extLst>
                  </p:cNvPr>
                  <p:cNvSpPr/>
                  <p:nvPr/>
                </p:nvSpPr>
                <p:spPr>
                  <a:xfrm>
                    <a:off x="927166" y="4374772"/>
                    <a:ext cx="1726129" cy="564259"/>
                  </a:xfrm>
                  <a:prstGeom prst="rect">
                    <a:avLst/>
                  </a:prstGeom>
                  <a:noFill/>
                  <a:ln w="571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72" name="Group 71">
                    <a:extLst>
                      <a:ext uri="{FF2B5EF4-FFF2-40B4-BE49-F238E27FC236}">
                        <a16:creationId xmlns:a16="http://schemas.microsoft.com/office/drawing/2014/main" id="{48F33DBF-71A5-D84B-A07A-D6A4F5D1CCE3}"/>
                      </a:ext>
                    </a:extLst>
                  </p:cNvPr>
                  <p:cNvGrpSpPr/>
                  <p:nvPr/>
                </p:nvGrpSpPr>
                <p:grpSpPr>
                  <a:xfrm>
                    <a:off x="2746997" y="4302962"/>
                    <a:ext cx="1258147" cy="707886"/>
                    <a:chOff x="3906662" y="1914007"/>
                    <a:chExt cx="1258147" cy="707886"/>
                  </a:xfrm>
                </p:grpSpPr>
                <p:sp>
                  <p:nvSpPr>
                    <p:cNvPr id="74" name="TextBox 73">
                      <a:extLst>
                        <a:ext uri="{FF2B5EF4-FFF2-40B4-BE49-F238E27FC236}">
                          <a16:creationId xmlns:a16="http://schemas.microsoft.com/office/drawing/2014/main" id="{DC029385-4793-9F48-9C11-550316A0D705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06662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0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75" name="TextBox 74">
                      <a:extLst>
                        <a:ext uri="{FF2B5EF4-FFF2-40B4-BE49-F238E27FC236}">
                          <a16:creationId xmlns:a16="http://schemas.microsoft.com/office/drawing/2014/main" id="{49B15AAA-0A5B-9749-A33B-238BD21B88E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278109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0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76" name="TextBox 75">
                      <a:extLst>
                        <a:ext uri="{FF2B5EF4-FFF2-40B4-BE49-F238E27FC236}">
                          <a16:creationId xmlns:a16="http://schemas.microsoft.com/office/drawing/2014/main" id="{B3E10795-AA40-CD47-AB8F-E4BD7BBE59C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49557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0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77" name="Rectangle 76">
                      <a:extLst>
                        <a:ext uri="{FF2B5EF4-FFF2-40B4-BE49-F238E27FC236}">
                          <a16:creationId xmlns:a16="http://schemas.microsoft.com/office/drawing/2014/main" id="{A47BB875-C835-774D-AEC0-580E7E1EFD3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06663" y="1985819"/>
                      <a:ext cx="1258146" cy="564259"/>
                    </a:xfrm>
                    <a:prstGeom prst="rect">
                      <a:avLst/>
                    </a:prstGeom>
                    <a:noFill/>
                    <a:ln w="5715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73" name="Oval 72">
                    <a:extLst>
                      <a:ext uri="{FF2B5EF4-FFF2-40B4-BE49-F238E27FC236}">
                        <a16:creationId xmlns:a16="http://schemas.microsoft.com/office/drawing/2014/main" id="{494D8137-F776-804A-831E-1ECF7E71CB08}"/>
                      </a:ext>
                    </a:extLst>
                  </p:cNvPr>
                  <p:cNvSpPr/>
                  <p:nvPr/>
                </p:nvSpPr>
                <p:spPr>
                  <a:xfrm>
                    <a:off x="7989846" y="4564220"/>
                    <a:ext cx="203014" cy="20301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9" name="Group 48">
                  <a:extLst>
                    <a:ext uri="{FF2B5EF4-FFF2-40B4-BE49-F238E27FC236}">
                      <a16:creationId xmlns:a16="http://schemas.microsoft.com/office/drawing/2014/main" id="{13DA92CE-B15E-CF45-932F-44AE1E99D46E}"/>
                    </a:ext>
                  </a:extLst>
                </p:cNvPr>
                <p:cNvGrpSpPr/>
                <p:nvPr/>
              </p:nvGrpSpPr>
              <p:grpSpPr>
                <a:xfrm>
                  <a:off x="144298" y="5262288"/>
                  <a:ext cx="8048562" cy="707888"/>
                  <a:chOff x="144298" y="5262288"/>
                  <a:chExt cx="8048562" cy="707888"/>
                </a:xfrm>
              </p:grpSpPr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550EF129-BD2F-1A42-93BB-C47362A29240}"/>
                      </a:ext>
                    </a:extLst>
                  </p:cNvPr>
                  <p:cNvSpPr txBox="1"/>
                  <p:nvPr/>
                </p:nvSpPr>
                <p:spPr>
                  <a:xfrm>
                    <a:off x="228049" y="5262288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51" name="TextBox 50">
                    <a:extLst>
                      <a:ext uri="{FF2B5EF4-FFF2-40B4-BE49-F238E27FC236}">
                        <a16:creationId xmlns:a16="http://schemas.microsoft.com/office/drawing/2014/main" id="{70DF0EFF-59B4-5E40-93D7-1557A8A51412}"/>
                      </a:ext>
                    </a:extLst>
                  </p:cNvPr>
                  <p:cNvSpPr txBox="1"/>
                  <p:nvPr/>
                </p:nvSpPr>
                <p:spPr>
                  <a:xfrm>
                    <a:off x="941028" y="5262288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52" name="TextBox 51">
                    <a:extLst>
                      <a:ext uri="{FF2B5EF4-FFF2-40B4-BE49-F238E27FC236}">
                        <a16:creationId xmlns:a16="http://schemas.microsoft.com/office/drawing/2014/main" id="{810FB272-6451-AD41-B0F5-3E75F5CBE165}"/>
                      </a:ext>
                    </a:extLst>
                  </p:cNvPr>
                  <p:cNvSpPr txBox="1"/>
                  <p:nvPr/>
                </p:nvSpPr>
                <p:spPr>
                  <a:xfrm>
                    <a:off x="1340033" y="5262288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0</a:t>
                    </a:r>
                    <a:endParaRPr lang="en-US" sz="4000" baseline="30000" dirty="0"/>
                  </a:p>
                </p:txBody>
              </p:sp>
              <p:sp>
                <p:nvSpPr>
                  <p:cNvPr id="53" name="TextBox 52">
                    <a:extLst>
                      <a:ext uri="{FF2B5EF4-FFF2-40B4-BE49-F238E27FC236}">
                        <a16:creationId xmlns:a16="http://schemas.microsoft.com/office/drawing/2014/main" id="{6513FF04-9C32-6B42-A88B-6BD69C041409}"/>
                      </a:ext>
                    </a:extLst>
                  </p:cNvPr>
                  <p:cNvSpPr txBox="1"/>
                  <p:nvPr/>
                </p:nvSpPr>
                <p:spPr>
                  <a:xfrm>
                    <a:off x="1739038" y="5262288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0</a:t>
                    </a:r>
                    <a:endParaRPr lang="en-US" sz="4000" baseline="30000" dirty="0"/>
                  </a:p>
                </p:txBody>
              </p:sp>
              <p:sp>
                <p:nvSpPr>
                  <p:cNvPr id="54" name="TextBox 53">
                    <a:extLst>
                      <a:ext uri="{FF2B5EF4-FFF2-40B4-BE49-F238E27FC236}">
                        <a16:creationId xmlns:a16="http://schemas.microsoft.com/office/drawing/2014/main" id="{C4E45092-FE7B-DA4D-859B-1E0F8ACD1368}"/>
                      </a:ext>
                    </a:extLst>
                  </p:cNvPr>
                  <p:cNvSpPr txBox="1"/>
                  <p:nvPr/>
                </p:nvSpPr>
                <p:spPr>
                  <a:xfrm>
                    <a:off x="2138043" y="5262288"/>
                    <a:ext cx="515252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4000" dirty="0"/>
                      <a:t>1</a:t>
                    </a:r>
                    <a:endParaRPr lang="en-US" sz="4000" baseline="30000" dirty="0"/>
                  </a:p>
                </p:txBody>
              </p:sp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CDEA61A7-9CEE-DD4F-A1E5-7959595A459B}"/>
                      </a:ext>
                    </a:extLst>
                  </p:cNvPr>
                  <p:cNvSpPr/>
                  <p:nvPr/>
                </p:nvSpPr>
                <p:spPr>
                  <a:xfrm>
                    <a:off x="144298" y="5334101"/>
                    <a:ext cx="682753" cy="564259"/>
                  </a:xfrm>
                  <a:prstGeom prst="rect">
                    <a:avLst/>
                  </a:prstGeom>
                  <a:noFill/>
                  <a:ln w="5715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2DF9033C-2431-824D-99B5-7F337A292BEA}"/>
                      </a:ext>
                    </a:extLst>
                  </p:cNvPr>
                  <p:cNvSpPr/>
                  <p:nvPr/>
                </p:nvSpPr>
                <p:spPr>
                  <a:xfrm>
                    <a:off x="927166" y="5334100"/>
                    <a:ext cx="1726129" cy="564259"/>
                  </a:xfrm>
                  <a:prstGeom prst="rect">
                    <a:avLst/>
                  </a:prstGeom>
                  <a:noFill/>
                  <a:ln w="571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grpSp>
                <p:nvGrpSpPr>
                  <p:cNvPr id="57" name="Group 56">
                    <a:extLst>
                      <a:ext uri="{FF2B5EF4-FFF2-40B4-BE49-F238E27FC236}">
                        <a16:creationId xmlns:a16="http://schemas.microsoft.com/office/drawing/2014/main" id="{57E5687B-4DBB-294D-8885-A679B2B2B856}"/>
                      </a:ext>
                    </a:extLst>
                  </p:cNvPr>
                  <p:cNvGrpSpPr/>
                  <p:nvPr/>
                </p:nvGrpSpPr>
                <p:grpSpPr>
                  <a:xfrm>
                    <a:off x="2746997" y="5262290"/>
                    <a:ext cx="1258147" cy="707886"/>
                    <a:chOff x="3906662" y="1914007"/>
                    <a:chExt cx="1258147" cy="707886"/>
                  </a:xfrm>
                </p:grpSpPr>
                <p:sp>
                  <p:nvSpPr>
                    <p:cNvPr id="60" name="TextBox 59">
                      <a:extLst>
                        <a:ext uri="{FF2B5EF4-FFF2-40B4-BE49-F238E27FC236}">
                          <a16:creationId xmlns:a16="http://schemas.microsoft.com/office/drawing/2014/main" id="{5C9CA5DA-ABD6-D04E-A5F7-E112C5B5C5E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906662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0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61" name="TextBox 60">
                      <a:extLst>
                        <a:ext uri="{FF2B5EF4-FFF2-40B4-BE49-F238E27FC236}">
                          <a16:creationId xmlns:a16="http://schemas.microsoft.com/office/drawing/2014/main" id="{E7EBDE34-33A1-6242-AC17-A93A6A107BA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278109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0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62" name="TextBox 61">
                      <a:extLst>
                        <a:ext uri="{FF2B5EF4-FFF2-40B4-BE49-F238E27FC236}">
                          <a16:creationId xmlns:a16="http://schemas.microsoft.com/office/drawing/2014/main" id="{09D4C95A-E2A8-A04F-94FB-A0AC6F117D7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4649557" y="1914007"/>
                      <a:ext cx="515252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4000" dirty="0"/>
                        <a:t>1</a:t>
                      </a:r>
                      <a:endParaRPr lang="en-US" sz="4000" baseline="30000" dirty="0"/>
                    </a:p>
                  </p:txBody>
                </p:sp>
                <p:sp>
                  <p:nvSpPr>
                    <p:cNvPr id="63" name="Rectangle 62">
                      <a:extLst>
                        <a:ext uri="{FF2B5EF4-FFF2-40B4-BE49-F238E27FC236}">
                          <a16:creationId xmlns:a16="http://schemas.microsoft.com/office/drawing/2014/main" id="{87CB2AD3-DCA3-874F-99D5-959D81FCE4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06663" y="1985819"/>
                      <a:ext cx="1258146" cy="564259"/>
                    </a:xfrm>
                    <a:prstGeom prst="rect">
                      <a:avLst/>
                    </a:prstGeom>
                    <a:noFill/>
                    <a:ln w="5715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 dirty="0"/>
                    </a:p>
                  </p:txBody>
                </p:sp>
              </p:grpSp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127C59CD-625D-8D46-9320-5DAFD647EE11}"/>
                      </a:ext>
                    </a:extLst>
                  </p:cNvPr>
                  <p:cNvSpPr txBox="1"/>
                  <p:nvPr/>
                </p:nvSpPr>
                <p:spPr>
                  <a:xfrm>
                    <a:off x="4005143" y="5323846"/>
                    <a:ext cx="3399820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/>
                      <a:t>-2</a:t>
                    </a:r>
                    <a:r>
                      <a:rPr lang="en-US" sz="3200" baseline="30000" dirty="0"/>
                      <a:t>2</a:t>
                    </a:r>
                    <a:r>
                      <a:rPr lang="en-US" sz="3200" dirty="0"/>
                      <a:t> x 1.125 = -4.5 </a:t>
                    </a:r>
                  </a:p>
                </p:txBody>
              </p:sp>
              <p:sp>
                <p:nvSpPr>
                  <p:cNvPr id="59" name="Oval 58">
                    <a:extLst>
                      <a:ext uri="{FF2B5EF4-FFF2-40B4-BE49-F238E27FC236}">
                        <a16:creationId xmlns:a16="http://schemas.microsoft.com/office/drawing/2014/main" id="{7E39281E-1CE4-A34F-8076-F4EC33CC1B03}"/>
                      </a:ext>
                    </a:extLst>
                  </p:cNvPr>
                  <p:cNvSpPr/>
                  <p:nvPr/>
                </p:nvSpPr>
                <p:spPr>
                  <a:xfrm>
                    <a:off x="7989846" y="5505905"/>
                    <a:ext cx="203014" cy="203014"/>
                  </a:xfrm>
                  <a:prstGeom prst="ellipse">
                    <a:avLst/>
                  </a:prstGeom>
                  <a:solidFill>
                    <a:schemeClr val="tx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8EEF03C6-1345-DB4D-8133-8431EF5161E2}"/>
                  </a:ext>
                </a:extLst>
              </p:cNvPr>
              <p:cNvSpPr/>
              <p:nvPr/>
            </p:nvSpPr>
            <p:spPr>
              <a:xfrm>
                <a:off x="7989846" y="4824132"/>
                <a:ext cx="203014" cy="2030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AAEF3A42-2447-F445-8A4B-8956F918F001}"/>
                  </a:ext>
                </a:extLst>
              </p:cNvPr>
              <p:cNvSpPr txBox="1"/>
              <p:nvPr/>
            </p:nvSpPr>
            <p:spPr>
              <a:xfrm>
                <a:off x="7276867" y="4673203"/>
                <a:ext cx="56505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4000" b="1" dirty="0">
                    <a:solidFill>
                      <a:srgbClr val="FF0000"/>
                    </a:solidFill>
                  </a:rPr>
                  <a:t>?</a:t>
                </a:r>
              </a:p>
            </p:txBody>
          </p:sp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C1F06D7C-E3D4-A249-8E71-B014496D53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873239" y="4665727"/>
                <a:ext cx="0" cy="273305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1B2D69D6-81C7-174A-93F9-C8B6E94C30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73239" y="5052779"/>
                <a:ext cx="0" cy="56345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3BF6EE36-249E-FF44-8BEA-BD6CF2BA107C}"/>
              </a:ext>
            </a:extLst>
          </p:cNvPr>
          <p:cNvSpPr txBox="1"/>
          <p:nvPr/>
        </p:nvSpPr>
        <p:spPr>
          <a:xfrm>
            <a:off x="4572000" y="3643833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-2</a:t>
            </a:r>
            <a:r>
              <a:rPr lang="en-US" sz="3200" baseline="30000" dirty="0">
                <a:solidFill>
                  <a:srgbClr val="FF0000"/>
                </a:solidFill>
              </a:rPr>
              <a:t>2</a:t>
            </a:r>
            <a:r>
              <a:rPr lang="en-US" sz="3200" dirty="0">
                <a:solidFill>
                  <a:srgbClr val="FF0000"/>
                </a:solidFill>
              </a:rPr>
              <a:t> x 1.03125 = -4.125 </a:t>
            </a:r>
          </a:p>
        </p:txBody>
      </p:sp>
    </p:spTree>
    <p:extLst>
      <p:ext uri="{BB962C8B-B14F-4D97-AF65-F5344CB8AC3E}">
        <p14:creationId xmlns:p14="http://schemas.microsoft.com/office/powerpoint/2010/main" val="238016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D38AA-9553-C349-9CB2-B89BF2CB1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BE66F-4790-BF4E-A984-5D4145F65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B394C-A5AD-C548-BF4D-5EB14A8D2B17}"/>
              </a:ext>
            </a:extLst>
          </p:cNvPr>
          <p:cNvSpPr txBox="1"/>
          <p:nvPr/>
        </p:nvSpPr>
        <p:spPr>
          <a:xfrm>
            <a:off x="608516" y="1382302"/>
            <a:ext cx="1015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Sign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95B5A5-BBCA-F047-96FC-540533F57FC5}"/>
              </a:ext>
            </a:extLst>
          </p:cNvPr>
          <p:cNvSpPr txBox="1"/>
          <p:nvPr/>
        </p:nvSpPr>
        <p:spPr>
          <a:xfrm>
            <a:off x="1844139" y="1382302"/>
            <a:ext cx="17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Exponent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E71A88-7396-C74A-98B1-E7F92A9856BB}"/>
              </a:ext>
            </a:extLst>
          </p:cNvPr>
          <p:cNvSpPr txBox="1"/>
          <p:nvPr/>
        </p:nvSpPr>
        <p:spPr>
          <a:xfrm>
            <a:off x="3277586" y="1382302"/>
            <a:ext cx="2516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Fraction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8F8448-B2E9-6747-9841-810D62E07076}"/>
              </a:ext>
            </a:extLst>
          </p:cNvPr>
          <p:cNvGrpSpPr/>
          <p:nvPr/>
        </p:nvGrpSpPr>
        <p:grpSpPr>
          <a:xfrm>
            <a:off x="774936" y="2633207"/>
            <a:ext cx="8507016" cy="707888"/>
            <a:chOff x="774936" y="3743665"/>
            <a:chExt cx="8507016" cy="70788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1346F29-A1FD-7244-AA56-E9EC87ACDF39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9B907C2-66A6-284E-8B56-57B1DCD9DDFC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53755C2-8294-744C-BC64-7FEBC8AD9EDC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8390462-4148-924D-B554-42193C66EC2B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24AA64B-311B-B240-A8B3-F51B9C1B7B74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7AFDA82-6994-9D48-851D-0623643F06C4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156D34-086C-6640-B264-44969A28493A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BCDF033-F93F-4B4A-8EA6-A3C06219C4EE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9519C8-AFA8-F34A-B26C-8BC12E07606B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46B8B00-AAF5-564F-B48C-D786A72119B5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224BDC9-F66A-FD49-A9D8-EC3AA18E9130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FCC0DE1-0FA5-ED43-B78A-6FB1DE8FF15D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A758C23-D10C-7744-9438-4DEFC98E92A7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2</a:t>
              </a:r>
              <a:r>
                <a:rPr lang="en-US" sz="3200" dirty="0"/>
                <a:t> x 1.00 = -4 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A7F8C1-6527-BB4C-ABF0-76176434C1EE}"/>
              </a:ext>
            </a:extLst>
          </p:cNvPr>
          <p:cNvGrpSpPr/>
          <p:nvPr/>
        </p:nvGrpSpPr>
        <p:grpSpPr>
          <a:xfrm>
            <a:off x="774936" y="1905522"/>
            <a:ext cx="8507016" cy="707888"/>
            <a:chOff x="774936" y="3743665"/>
            <a:chExt cx="8507016" cy="707888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4DC7280-1569-1E45-81A1-A146C7E55B67}"/>
                </a:ext>
              </a:extLst>
            </p:cNvPr>
            <p:cNvSpPr txBox="1"/>
            <p:nvPr/>
          </p:nvSpPr>
          <p:spPr>
            <a:xfrm>
              <a:off x="858687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B124C11-D01D-8E4E-B9C6-941FDBCCEEA9}"/>
                </a:ext>
              </a:extLst>
            </p:cNvPr>
            <p:cNvSpPr txBox="1"/>
            <p:nvPr/>
          </p:nvSpPr>
          <p:spPr>
            <a:xfrm>
              <a:off x="185920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0FEBCE2-7EC4-EB4F-9EA9-D9F37B108BFA}"/>
                </a:ext>
              </a:extLst>
            </p:cNvPr>
            <p:cNvSpPr txBox="1"/>
            <p:nvPr/>
          </p:nvSpPr>
          <p:spPr>
            <a:xfrm>
              <a:off x="225821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1</a:t>
              </a:r>
              <a:endParaRPr lang="en-US" sz="4000" baseline="300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7B89D54-FBB6-DC43-8AD7-29D9B0C78F0F}"/>
                </a:ext>
              </a:extLst>
            </p:cNvPr>
            <p:cNvSpPr txBox="1"/>
            <p:nvPr/>
          </p:nvSpPr>
          <p:spPr>
            <a:xfrm>
              <a:off x="2657219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E7D6CE5-2D45-234B-979F-3E1F7A2BA286}"/>
                </a:ext>
              </a:extLst>
            </p:cNvPr>
            <p:cNvSpPr txBox="1"/>
            <p:nvPr/>
          </p:nvSpPr>
          <p:spPr>
            <a:xfrm>
              <a:off x="3056224" y="3743665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1FA42A0-FFB8-E44C-AFEC-AA31794B7773}"/>
                </a:ext>
              </a:extLst>
            </p:cNvPr>
            <p:cNvSpPr/>
            <p:nvPr/>
          </p:nvSpPr>
          <p:spPr>
            <a:xfrm>
              <a:off x="774936" y="3815478"/>
              <a:ext cx="682753" cy="564259"/>
            </a:xfrm>
            <a:prstGeom prst="rect">
              <a:avLst/>
            </a:prstGeom>
            <a:noFill/>
            <a:ln w="571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DE54B9-DC16-2143-B3C0-D8F1A01CB37C}"/>
                </a:ext>
              </a:extLst>
            </p:cNvPr>
            <p:cNvSpPr/>
            <p:nvPr/>
          </p:nvSpPr>
          <p:spPr>
            <a:xfrm>
              <a:off x="1845347" y="3815477"/>
              <a:ext cx="1726129" cy="564259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ACA86F6-F78A-2648-A0EA-65EA067F9B8F}"/>
                </a:ext>
              </a:extLst>
            </p:cNvPr>
            <p:cNvGrpSpPr/>
            <p:nvPr/>
          </p:nvGrpSpPr>
          <p:grpSpPr>
            <a:xfrm>
              <a:off x="3906662" y="3743667"/>
              <a:ext cx="1258147" cy="707886"/>
              <a:chOff x="3906662" y="1914007"/>
              <a:chExt cx="1258147" cy="707886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C9C051-A2BB-1F4A-B502-EEE50F4EBD34}"/>
                  </a:ext>
                </a:extLst>
              </p:cNvPr>
              <p:cNvSpPr txBox="1"/>
              <p:nvPr/>
            </p:nvSpPr>
            <p:spPr>
              <a:xfrm>
                <a:off x="3906662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33719ED-9246-2740-9280-A0AE306D01B3}"/>
                  </a:ext>
                </a:extLst>
              </p:cNvPr>
              <p:cNvSpPr txBox="1"/>
              <p:nvPr/>
            </p:nvSpPr>
            <p:spPr>
              <a:xfrm>
                <a:off x="4278109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F15B3B3-4AE4-D844-BB7E-270AD0BF7979}"/>
                  </a:ext>
                </a:extLst>
              </p:cNvPr>
              <p:cNvSpPr txBox="1"/>
              <p:nvPr/>
            </p:nvSpPr>
            <p:spPr>
              <a:xfrm>
                <a:off x="4649557" y="1914007"/>
                <a:ext cx="51525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/>
                  <a:t>0</a:t>
                </a:r>
                <a:endParaRPr lang="en-US" sz="4000" baseline="30000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108B1BC-FC84-FA45-B984-B577868EB6A3}"/>
                  </a:ext>
                </a:extLst>
              </p:cNvPr>
              <p:cNvSpPr/>
              <p:nvPr/>
            </p:nvSpPr>
            <p:spPr>
              <a:xfrm>
                <a:off x="3906663" y="1985819"/>
                <a:ext cx="1258146" cy="564259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CD13E56-B05D-0344-B4E4-31E2021271A0}"/>
                </a:ext>
              </a:extLst>
            </p:cNvPr>
            <p:cNvSpPr txBox="1"/>
            <p:nvPr/>
          </p:nvSpPr>
          <p:spPr>
            <a:xfrm>
              <a:off x="5287629" y="3805223"/>
              <a:ext cx="39943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-2</a:t>
              </a:r>
              <a:r>
                <a:rPr lang="en-US" sz="3200" baseline="30000" dirty="0"/>
                <a:t>-3</a:t>
              </a:r>
              <a:r>
                <a:rPr lang="en-US" sz="3200" dirty="0"/>
                <a:t> x 1.00 = -0.125 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4DB683C-75C5-F342-8CE8-01B44399449A}"/>
              </a:ext>
            </a:extLst>
          </p:cNvPr>
          <p:cNvSpPr txBox="1"/>
          <p:nvPr/>
        </p:nvSpPr>
        <p:spPr>
          <a:xfrm>
            <a:off x="4572000" y="3643833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-2</a:t>
            </a:r>
            <a:r>
              <a:rPr lang="en-US" sz="3200" baseline="30000" dirty="0">
                <a:solidFill>
                  <a:srgbClr val="FF0000"/>
                </a:solidFill>
              </a:rPr>
              <a:t>2</a:t>
            </a:r>
            <a:r>
              <a:rPr lang="en-US" sz="3200" dirty="0">
                <a:solidFill>
                  <a:srgbClr val="FF0000"/>
                </a:solidFill>
              </a:rPr>
              <a:t> x 1.03125 = -4.125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C173BBB-0892-5A48-954E-9583D5104D57}"/>
              </a:ext>
            </a:extLst>
          </p:cNvPr>
          <p:cNvCxnSpPr/>
          <p:nvPr/>
        </p:nvCxnSpPr>
        <p:spPr>
          <a:xfrm>
            <a:off x="146807" y="3429000"/>
            <a:ext cx="885038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A790F86-9D1D-5C44-9E1B-9DCCE466786C}"/>
              </a:ext>
            </a:extLst>
          </p:cNvPr>
          <p:cNvGrpSpPr/>
          <p:nvPr/>
        </p:nvGrpSpPr>
        <p:grpSpPr>
          <a:xfrm>
            <a:off x="264489" y="2944555"/>
            <a:ext cx="324723" cy="324723"/>
            <a:chOff x="4579605" y="5356022"/>
            <a:chExt cx="432205" cy="432205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5CBD1BD-83F6-5C46-8233-30ABEB2A45B6}"/>
                </a:ext>
              </a:extLst>
            </p:cNvPr>
            <p:cNvCxnSpPr/>
            <p:nvPr/>
          </p:nvCxnSpPr>
          <p:spPr>
            <a:xfrm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A648C41-F637-A24E-8D19-79CDBE33372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79605" y="5572125"/>
              <a:ext cx="432205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2559B94E-F24A-C84D-8554-E00C5644D16B}"/>
              </a:ext>
            </a:extLst>
          </p:cNvPr>
          <p:cNvSpPr txBox="1"/>
          <p:nvPr/>
        </p:nvSpPr>
        <p:spPr>
          <a:xfrm>
            <a:off x="4005142" y="4364518"/>
            <a:ext cx="33998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-2</a:t>
            </a:r>
            <a:r>
              <a:rPr lang="en-US" sz="3200" baseline="30000" dirty="0"/>
              <a:t>2</a:t>
            </a:r>
            <a:r>
              <a:rPr lang="en-US" sz="3200" dirty="0"/>
              <a:t> x 1.00 = -4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433FE23-AF47-554C-BF9B-E4D9DE028288}"/>
              </a:ext>
            </a:extLst>
          </p:cNvPr>
          <p:cNvSpPr txBox="1"/>
          <p:nvPr/>
        </p:nvSpPr>
        <p:spPr>
          <a:xfrm>
            <a:off x="228049" y="4302960"/>
            <a:ext cx="51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0B0718D-9822-694F-A32F-8B855538C911}"/>
              </a:ext>
            </a:extLst>
          </p:cNvPr>
          <p:cNvSpPr txBox="1"/>
          <p:nvPr/>
        </p:nvSpPr>
        <p:spPr>
          <a:xfrm>
            <a:off x="941028" y="4302960"/>
            <a:ext cx="51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7DE8A00-B82D-F24D-948F-F46DFB5B00C9}"/>
              </a:ext>
            </a:extLst>
          </p:cNvPr>
          <p:cNvSpPr txBox="1"/>
          <p:nvPr/>
        </p:nvSpPr>
        <p:spPr>
          <a:xfrm>
            <a:off x="1340033" y="4302960"/>
            <a:ext cx="51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1247972-4147-3E46-A58D-EA8C74871EC7}"/>
              </a:ext>
            </a:extLst>
          </p:cNvPr>
          <p:cNvSpPr txBox="1"/>
          <p:nvPr/>
        </p:nvSpPr>
        <p:spPr>
          <a:xfrm>
            <a:off x="1739038" y="4302960"/>
            <a:ext cx="51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0</a:t>
            </a:r>
            <a:endParaRPr lang="en-US" sz="4000" baseline="30000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A0B6D0-AFFC-9541-B586-17A56738A395}"/>
              </a:ext>
            </a:extLst>
          </p:cNvPr>
          <p:cNvSpPr txBox="1"/>
          <p:nvPr/>
        </p:nvSpPr>
        <p:spPr>
          <a:xfrm>
            <a:off x="2138043" y="4302960"/>
            <a:ext cx="515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1</a:t>
            </a:r>
            <a:endParaRPr lang="en-US" sz="4000" baseline="300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2F2CB37-CD54-FA4F-8C53-CB37603012A4}"/>
              </a:ext>
            </a:extLst>
          </p:cNvPr>
          <p:cNvSpPr/>
          <p:nvPr/>
        </p:nvSpPr>
        <p:spPr>
          <a:xfrm>
            <a:off x="144298" y="4374773"/>
            <a:ext cx="682753" cy="564259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386290C-FEB6-1F4E-9B77-E6B08E397A4D}"/>
              </a:ext>
            </a:extLst>
          </p:cNvPr>
          <p:cNvSpPr/>
          <p:nvPr/>
        </p:nvSpPr>
        <p:spPr>
          <a:xfrm>
            <a:off x="927166" y="4374772"/>
            <a:ext cx="1726129" cy="564259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5314030-34D8-AC4C-8959-B67F0BB67464}"/>
              </a:ext>
            </a:extLst>
          </p:cNvPr>
          <p:cNvGrpSpPr/>
          <p:nvPr/>
        </p:nvGrpSpPr>
        <p:grpSpPr>
          <a:xfrm>
            <a:off x="2746997" y="4302962"/>
            <a:ext cx="1258147" cy="707886"/>
            <a:chOff x="3906662" y="1914007"/>
            <a:chExt cx="1258147" cy="707886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4760189-4C04-EA47-A612-1D9B2554345B}"/>
                </a:ext>
              </a:extLst>
            </p:cNvPr>
            <p:cNvSpPr txBox="1"/>
            <p:nvPr/>
          </p:nvSpPr>
          <p:spPr>
            <a:xfrm>
              <a:off x="3906662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8A81A8B-E415-6748-BDA6-4CE42140269E}"/>
                </a:ext>
              </a:extLst>
            </p:cNvPr>
            <p:cNvSpPr txBox="1"/>
            <p:nvPr/>
          </p:nvSpPr>
          <p:spPr>
            <a:xfrm>
              <a:off x="4278109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843CD2F-356E-A940-8D8F-CF32DF75C21A}"/>
                </a:ext>
              </a:extLst>
            </p:cNvPr>
            <p:cNvSpPr txBox="1"/>
            <p:nvPr/>
          </p:nvSpPr>
          <p:spPr>
            <a:xfrm>
              <a:off x="4649557" y="1914007"/>
              <a:ext cx="51525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0</a:t>
              </a:r>
              <a:endParaRPr lang="en-US" sz="4000" baseline="30000" dirty="0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B26E5456-B211-4449-9216-6A68D0812426}"/>
                </a:ext>
              </a:extLst>
            </p:cNvPr>
            <p:cNvSpPr/>
            <p:nvPr/>
          </p:nvSpPr>
          <p:spPr>
            <a:xfrm>
              <a:off x="3906663" y="1985819"/>
              <a:ext cx="1258146" cy="564259"/>
            </a:xfrm>
            <a:prstGeom prst="rect">
              <a:avLst/>
            </a:prstGeom>
            <a:noFill/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F71B848-B1C8-7348-9E13-830938D09250}"/>
              </a:ext>
            </a:extLst>
          </p:cNvPr>
          <p:cNvCxnSpPr>
            <a:cxnSpLocks/>
          </p:cNvCxnSpPr>
          <p:nvPr/>
        </p:nvCxnSpPr>
        <p:spPr>
          <a:xfrm>
            <a:off x="8080436" y="4374772"/>
            <a:ext cx="0" cy="15338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A1C77ADB-7AA1-C74B-B54F-BA7B772DBEB0}"/>
              </a:ext>
            </a:extLst>
          </p:cNvPr>
          <p:cNvSpPr/>
          <p:nvPr/>
        </p:nvSpPr>
        <p:spPr>
          <a:xfrm>
            <a:off x="7989846" y="4564220"/>
            <a:ext cx="203014" cy="2030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1F24F4F-ACD5-6441-832D-9554EDC7EF54}"/>
              </a:ext>
            </a:extLst>
          </p:cNvPr>
          <p:cNvSpPr/>
          <p:nvPr/>
        </p:nvSpPr>
        <p:spPr>
          <a:xfrm>
            <a:off x="7989846" y="5505905"/>
            <a:ext cx="203014" cy="20301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017AAE2-6DF4-724C-9B49-B42BF3F496BF}"/>
              </a:ext>
            </a:extLst>
          </p:cNvPr>
          <p:cNvSpPr/>
          <p:nvPr/>
        </p:nvSpPr>
        <p:spPr>
          <a:xfrm>
            <a:off x="7989846" y="4824132"/>
            <a:ext cx="203014" cy="2030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Connector: Curved 14">
            <a:extLst>
              <a:ext uri="{FF2B5EF4-FFF2-40B4-BE49-F238E27FC236}">
                <a16:creationId xmlns:a16="http://schemas.microsoft.com/office/drawing/2014/main" id="{8E35C109-3D76-644B-A1FF-AABF3CE9FB22}"/>
              </a:ext>
            </a:extLst>
          </p:cNvPr>
          <p:cNvCxnSpPr>
            <a:cxnSpLocks/>
            <a:endCxn id="56" idx="6"/>
          </p:cNvCxnSpPr>
          <p:nvPr/>
        </p:nvCxnSpPr>
        <p:spPr>
          <a:xfrm rot="5400000">
            <a:off x="8016774" y="4251419"/>
            <a:ext cx="850306" cy="498134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312FE00-822F-F248-9A0C-F02C5CD86ABE}"/>
              </a:ext>
            </a:extLst>
          </p:cNvPr>
          <p:cNvCxnSpPr>
            <a:cxnSpLocks/>
          </p:cNvCxnSpPr>
          <p:nvPr/>
        </p:nvCxnSpPr>
        <p:spPr>
          <a:xfrm flipV="1">
            <a:off x="7873239" y="4665727"/>
            <a:ext cx="0" cy="2733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134B6AC6-2928-774B-B9B5-6D1C3CF7447E}"/>
              </a:ext>
            </a:extLst>
          </p:cNvPr>
          <p:cNvSpPr txBox="1"/>
          <p:nvPr/>
        </p:nvSpPr>
        <p:spPr>
          <a:xfrm>
            <a:off x="144298" y="5100506"/>
            <a:ext cx="73218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For a and b, these can happen </a:t>
            </a:r>
          </a:p>
          <a:p>
            <a:pPr algn="ctr"/>
            <a:r>
              <a:rPr lang="en-US" sz="3200" b="1" dirty="0"/>
              <a:t>a + b = a</a:t>
            </a:r>
            <a:r>
              <a:rPr lang="en-US" sz="3200" dirty="0"/>
              <a:t>     </a:t>
            </a:r>
            <a:r>
              <a:rPr lang="en-US" sz="3200" b="1" dirty="0" err="1"/>
              <a:t>a+b-a</a:t>
            </a:r>
            <a:r>
              <a:rPr lang="en-US" sz="3200" b="1" dirty="0"/>
              <a:t> ≠ b</a:t>
            </a:r>
          </a:p>
        </p:txBody>
      </p:sp>
    </p:spTree>
    <p:extLst>
      <p:ext uri="{BB962C8B-B14F-4D97-AF65-F5344CB8AC3E}">
        <p14:creationId xmlns:p14="http://schemas.microsoft.com/office/powerpoint/2010/main" val="31635881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7460-AC5C-6C4D-8792-5E515CEB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6E1E30-B771-984C-A36A-9B63F15D9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3F69E9-0947-C347-98C8-C13F206ADE45}"/>
              </a:ext>
            </a:extLst>
          </p:cNvPr>
          <p:cNvGrpSpPr/>
          <p:nvPr/>
        </p:nvGrpSpPr>
        <p:grpSpPr>
          <a:xfrm>
            <a:off x="442761" y="1939142"/>
            <a:ext cx="8258479" cy="1411307"/>
            <a:chOff x="442761" y="1591442"/>
            <a:chExt cx="8258479" cy="141130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92D672B-0744-9649-868A-6E6598E966B4}"/>
                </a:ext>
              </a:extLst>
            </p:cNvPr>
            <p:cNvGrpSpPr/>
            <p:nvPr/>
          </p:nvGrpSpPr>
          <p:grpSpPr>
            <a:xfrm>
              <a:off x="442761" y="2545549"/>
              <a:ext cx="8258479" cy="457200"/>
              <a:chOff x="628650" y="2545549"/>
              <a:chExt cx="8258479" cy="45720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EC993E-D5CE-FF40-A073-04466A658F10}"/>
                  </a:ext>
                </a:extLst>
              </p:cNvPr>
              <p:cNvSpPr/>
              <p:nvPr/>
            </p:nvSpPr>
            <p:spPr>
              <a:xfrm>
                <a:off x="628650" y="2545549"/>
                <a:ext cx="258077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866191B-FF3F-B24C-9937-ED3E70212A02}"/>
                  </a:ext>
                </a:extLst>
              </p:cNvPr>
              <p:cNvSpPr/>
              <p:nvPr/>
            </p:nvSpPr>
            <p:spPr>
              <a:xfrm>
                <a:off x="886727" y="2545549"/>
                <a:ext cx="2064617" cy="457200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Exponent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C068A2D-811F-8045-8EE8-0BF8BEE339CE}"/>
                  </a:ext>
                </a:extLst>
              </p:cNvPr>
              <p:cNvSpPr/>
              <p:nvPr/>
            </p:nvSpPr>
            <p:spPr>
              <a:xfrm>
                <a:off x="2951346" y="2545549"/>
                <a:ext cx="5935783" cy="4572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Fraction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DEA263D-5B65-FB45-AB6D-A5DEF5ACF57B}"/>
                </a:ext>
              </a:extLst>
            </p:cNvPr>
            <p:cNvSpPr txBox="1"/>
            <p:nvPr/>
          </p:nvSpPr>
          <p:spPr>
            <a:xfrm>
              <a:off x="700838" y="1591442"/>
              <a:ext cx="206462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8 bits</a:t>
              </a:r>
            </a:p>
            <a:p>
              <a:pPr algn="ctr"/>
              <a:r>
                <a:rPr lang="en-US" sz="2800" dirty="0"/>
                <a:t>2</a:t>
              </a:r>
              <a:r>
                <a:rPr lang="en-US" sz="2800" baseline="30000" dirty="0"/>
                <a:t>127</a:t>
              </a:r>
              <a:r>
                <a:rPr lang="en-US" sz="2800" dirty="0"/>
                <a:t> ≈ 10</a:t>
              </a:r>
              <a:r>
                <a:rPr lang="en-US" sz="2800" baseline="30000" dirty="0"/>
                <a:t>38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C15B8B8-94B8-4647-A52F-CF7146640466}"/>
                </a:ext>
              </a:extLst>
            </p:cNvPr>
            <p:cNvSpPr txBox="1"/>
            <p:nvPr/>
          </p:nvSpPr>
          <p:spPr>
            <a:xfrm>
              <a:off x="2765457" y="1591442"/>
              <a:ext cx="593578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23 bits</a:t>
              </a:r>
            </a:p>
            <a:p>
              <a:pPr algn="ctr"/>
              <a:r>
                <a:rPr lang="en-US" sz="2800" dirty="0"/>
                <a:t>≈ 7 decimal digits</a:t>
              </a:r>
              <a:endParaRPr lang="en-US" sz="2800" baseline="300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EE9AB2A-D101-BF4B-96EF-65E2D3051C14}"/>
              </a:ext>
            </a:extLst>
          </p:cNvPr>
          <p:cNvGrpSpPr/>
          <p:nvPr/>
        </p:nvGrpSpPr>
        <p:grpSpPr>
          <a:xfrm>
            <a:off x="442761" y="5266558"/>
            <a:ext cx="8258477" cy="457200"/>
            <a:chOff x="442761" y="4694964"/>
            <a:chExt cx="5865956" cy="4572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D31231-C475-D444-AE6E-2E06E5650614}"/>
                </a:ext>
              </a:extLst>
            </p:cNvPr>
            <p:cNvSpPr/>
            <p:nvPr/>
          </p:nvSpPr>
          <p:spPr>
            <a:xfrm>
              <a:off x="442761" y="4694964"/>
              <a:ext cx="91440" cy="457200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34F1543-5940-924C-9E77-084D40114064}"/>
                </a:ext>
              </a:extLst>
            </p:cNvPr>
            <p:cNvSpPr/>
            <p:nvPr/>
          </p:nvSpPr>
          <p:spPr>
            <a:xfrm>
              <a:off x="541099" y="4694964"/>
              <a:ext cx="1005840" cy="457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Exponent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810506-1BFC-3E4A-8913-5D323A5E68DC}"/>
                </a:ext>
              </a:extLst>
            </p:cNvPr>
            <p:cNvSpPr/>
            <p:nvPr/>
          </p:nvSpPr>
          <p:spPr>
            <a:xfrm>
              <a:off x="1553837" y="4694964"/>
              <a:ext cx="4754880" cy="4572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Fraction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021E7072-0034-2D4F-83AE-EC5F429FB20D}"/>
              </a:ext>
            </a:extLst>
          </p:cNvPr>
          <p:cNvSpPr txBox="1"/>
          <p:nvPr/>
        </p:nvSpPr>
        <p:spPr>
          <a:xfrm>
            <a:off x="197124" y="4312451"/>
            <a:ext cx="2184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11 bits</a:t>
            </a:r>
          </a:p>
          <a:p>
            <a:pPr algn="ctr"/>
            <a:r>
              <a:rPr lang="en-US" sz="2800" dirty="0"/>
              <a:t>2</a:t>
            </a:r>
            <a:r>
              <a:rPr lang="en-US" sz="2800" baseline="30000" dirty="0"/>
              <a:t>1023</a:t>
            </a:r>
            <a:r>
              <a:rPr lang="en-US" sz="2800" dirty="0"/>
              <a:t> ≈ 10</a:t>
            </a:r>
            <a:r>
              <a:rPr lang="en-US" sz="2800" baseline="30000" dirty="0"/>
              <a:t>308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9628D1D-F148-B54B-BF84-7AA755FDC910}"/>
              </a:ext>
            </a:extLst>
          </p:cNvPr>
          <p:cNvSpPr txBox="1"/>
          <p:nvPr/>
        </p:nvSpPr>
        <p:spPr>
          <a:xfrm>
            <a:off x="2007007" y="4312451"/>
            <a:ext cx="66942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52 bits</a:t>
            </a:r>
          </a:p>
          <a:p>
            <a:pPr algn="ctr"/>
            <a:r>
              <a:rPr lang="en-US" sz="2800" dirty="0"/>
              <a:t>≈ 15 decimal digits</a:t>
            </a:r>
            <a:endParaRPr lang="en-US" sz="2800" baseline="30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CC1D577-8468-B44F-B73D-BD591E1A5C7B}"/>
              </a:ext>
            </a:extLst>
          </p:cNvPr>
          <p:cNvSpPr txBox="1"/>
          <p:nvPr/>
        </p:nvSpPr>
        <p:spPr>
          <a:xfrm>
            <a:off x="442761" y="1429079"/>
            <a:ext cx="8258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IEEE 754 Single Precision / Single / float32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4A8F14-541B-004E-89A7-31666019BEFF}"/>
              </a:ext>
            </a:extLst>
          </p:cNvPr>
          <p:cNvSpPr txBox="1"/>
          <p:nvPr/>
        </p:nvSpPr>
        <p:spPr>
          <a:xfrm>
            <a:off x="442760" y="3767384"/>
            <a:ext cx="8258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IEEE 754 Double Precision / Double / float64</a:t>
            </a:r>
          </a:p>
        </p:txBody>
      </p:sp>
    </p:spTree>
    <p:extLst>
      <p:ext uri="{BB962C8B-B14F-4D97-AF65-F5344CB8AC3E}">
        <p14:creationId xmlns:p14="http://schemas.microsoft.com/office/powerpoint/2010/main" val="1672911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D7460-AC5C-6C4D-8792-5E515CEB3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Floating Point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6E1E30-B771-984C-A36A-9B63F15D9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3F69E9-0947-C347-98C8-C13F206ADE45}"/>
              </a:ext>
            </a:extLst>
          </p:cNvPr>
          <p:cNvGrpSpPr/>
          <p:nvPr/>
        </p:nvGrpSpPr>
        <p:grpSpPr>
          <a:xfrm>
            <a:off x="442760" y="1939142"/>
            <a:ext cx="8258478" cy="1411307"/>
            <a:chOff x="442760" y="1591442"/>
            <a:chExt cx="8258478" cy="141130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92D672B-0744-9649-868A-6E6598E966B4}"/>
                </a:ext>
              </a:extLst>
            </p:cNvPr>
            <p:cNvGrpSpPr/>
            <p:nvPr/>
          </p:nvGrpSpPr>
          <p:grpSpPr>
            <a:xfrm>
              <a:off x="442760" y="2545549"/>
              <a:ext cx="8247888" cy="457200"/>
              <a:chOff x="628649" y="2545549"/>
              <a:chExt cx="8247888" cy="457200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EC993E-D5CE-FF40-A073-04466A658F10}"/>
                  </a:ext>
                </a:extLst>
              </p:cNvPr>
              <p:cNvSpPr/>
              <p:nvPr/>
            </p:nvSpPr>
            <p:spPr>
              <a:xfrm>
                <a:off x="628649" y="2545549"/>
                <a:ext cx="512064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866191B-FF3F-B24C-9937-ED3E70212A02}"/>
                  </a:ext>
                </a:extLst>
              </p:cNvPr>
              <p:cNvSpPr/>
              <p:nvPr/>
            </p:nvSpPr>
            <p:spPr>
              <a:xfrm>
                <a:off x="1140713" y="2545549"/>
                <a:ext cx="2578608" cy="457200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Exponent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C068A2D-811F-8045-8EE8-0BF8BEE339CE}"/>
                  </a:ext>
                </a:extLst>
              </p:cNvPr>
              <p:cNvSpPr/>
              <p:nvPr/>
            </p:nvSpPr>
            <p:spPr>
              <a:xfrm>
                <a:off x="3719321" y="2545549"/>
                <a:ext cx="5157216" cy="4572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Fraction</a:t>
                </a: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DEA263D-5B65-FB45-AB6D-A5DEF5ACF57B}"/>
                </a:ext>
              </a:extLst>
            </p:cNvPr>
            <p:cNvSpPr txBox="1"/>
            <p:nvPr/>
          </p:nvSpPr>
          <p:spPr>
            <a:xfrm>
              <a:off x="700838" y="1591442"/>
              <a:ext cx="206462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5 bits</a:t>
              </a:r>
            </a:p>
            <a:p>
              <a:pPr algn="ctr"/>
              <a:r>
                <a:rPr lang="en-US" sz="2800" dirty="0"/>
                <a:t>2</a:t>
              </a:r>
              <a:r>
                <a:rPr lang="en-US" sz="2800" baseline="30000" dirty="0"/>
                <a:t>32</a:t>
              </a:r>
              <a:r>
                <a:rPr lang="en-US" sz="2800" dirty="0"/>
                <a:t> ≈ 10</a:t>
              </a:r>
              <a:r>
                <a:rPr lang="en-US" sz="2800" baseline="30000" dirty="0"/>
                <a:t>9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C15B8B8-94B8-4647-A52F-CF7146640466}"/>
                </a:ext>
              </a:extLst>
            </p:cNvPr>
            <p:cNvSpPr txBox="1"/>
            <p:nvPr/>
          </p:nvSpPr>
          <p:spPr>
            <a:xfrm>
              <a:off x="2765457" y="1591442"/>
              <a:ext cx="593578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10 bits</a:t>
              </a:r>
            </a:p>
            <a:p>
              <a:pPr algn="ctr"/>
              <a:r>
                <a:rPr lang="en-US" sz="2800" dirty="0"/>
                <a:t>≈ 3 decimal digits</a:t>
              </a:r>
              <a:endParaRPr lang="en-US" sz="2800" baseline="30000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CC1D577-8468-B44F-B73D-BD591E1A5C7B}"/>
              </a:ext>
            </a:extLst>
          </p:cNvPr>
          <p:cNvSpPr txBox="1"/>
          <p:nvPr/>
        </p:nvSpPr>
        <p:spPr>
          <a:xfrm>
            <a:off x="442761" y="1429079"/>
            <a:ext cx="8258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IEEE 754 Half Precision / Half / float16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749C82A-FA0E-1B42-8F45-03F6EF9572F8}"/>
              </a:ext>
            </a:extLst>
          </p:cNvPr>
          <p:cNvGrpSpPr/>
          <p:nvPr/>
        </p:nvGrpSpPr>
        <p:grpSpPr>
          <a:xfrm>
            <a:off x="442760" y="3767384"/>
            <a:ext cx="8258478" cy="2602225"/>
            <a:chOff x="442760" y="3767384"/>
            <a:chExt cx="8258478" cy="2602225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21E7072-0034-2D4F-83AE-EC5F429FB20D}"/>
                </a:ext>
              </a:extLst>
            </p:cNvPr>
            <p:cNvSpPr txBox="1"/>
            <p:nvPr/>
          </p:nvSpPr>
          <p:spPr>
            <a:xfrm>
              <a:off x="1920094" y="4292597"/>
              <a:ext cx="21842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8 bits</a:t>
              </a:r>
            </a:p>
            <a:p>
              <a:pPr algn="ctr"/>
              <a:r>
                <a:rPr lang="en-US" sz="2800" dirty="0"/>
                <a:t>2</a:t>
              </a:r>
              <a:r>
                <a:rPr lang="en-US" sz="2800" baseline="30000" dirty="0"/>
                <a:t>127</a:t>
              </a:r>
              <a:r>
                <a:rPr lang="en-US" sz="2800" dirty="0"/>
                <a:t> ≈ 10</a:t>
              </a:r>
              <a:r>
                <a:rPr lang="en-US" sz="2800" baseline="30000" dirty="0"/>
                <a:t>38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EE9AB2A-D101-BF4B-96EF-65E2D3051C14}"/>
                </a:ext>
              </a:extLst>
            </p:cNvPr>
            <p:cNvGrpSpPr/>
            <p:nvPr/>
          </p:nvGrpSpPr>
          <p:grpSpPr>
            <a:xfrm>
              <a:off x="442761" y="5266558"/>
              <a:ext cx="8258477" cy="457200"/>
              <a:chOff x="442761" y="4694964"/>
              <a:chExt cx="5865956" cy="457200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2D31231-C475-D444-AE6E-2E06E5650614}"/>
                  </a:ext>
                </a:extLst>
              </p:cNvPr>
              <p:cNvSpPr/>
              <p:nvPr/>
            </p:nvSpPr>
            <p:spPr>
              <a:xfrm>
                <a:off x="442761" y="4694964"/>
                <a:ext cx="356817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34F1543-5940-924C-9E77-084D40114064}"/>
                  </a:ext>
                </a:extLst>
              </p:cNvPr>
              <p:cNvSpPr/>
              <p:nvPr/>
            </p:nvSpPr>
            <p:spPr>
              <a:xfrm>
                <a:off x="806475" y="4694964"/>
                <a:ext cx="2922722" cy="457200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Exponent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D810506-1BFC-3E4A-8913-5D323A5E68DC}"/>
                  </a:ext>
                </a:extLst>
              </p:cNvPr>
              <p:cNvSpPr/>
              <p:nvPr/>
            </p:nvSpPr>
            <p:spPr>
              <a:xfrm>
                <a:off x="3736093" y="4694964"/>
                <a:ext cx="2572624" cy="4572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Fraction</a:t>
                </a:r>
              </a:p>
            </p:txBody>
          </p:sp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9628D1D-F148-B54B-BF84-7AA755FDC910}"/>
                </a:ext>
              </a:extLst>
            </p:cNvPr>
            <p:cNvSpPr txBox="1"/>
            <p:nvPr/>
          </p:nvSpPr>
          <p:spPr>
            <a:xfrm>
              <a:off x="2007007" y="4312451"/>
              <a:ext cx="669423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7 bits</a:t>
              </a:r>
            </a:p>
            <a:p>
              <a:pPr algn="ctr"/>
              <a:r>
                <a:rPr lang="en-US" sz="2800" dirty="0"/>
                <a:t>≈ 2 decimal digits</a:t>
              </a:r>
              <a:endParaRPr lang="en-US" sz="2800" baseline="30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A4A8F14-541B-004E-89A7-31666019BEFF}"/>
                </a:ext>
              </a:extLst>
            </p:cNvPr>
            <p:cNvSpPr txBox="1"/>
            <p:nvPr/>
          </p:nvSpPr>
          <p:spPr>
            <a:xfrm>
              <a:off x="442760" y="3767384"/>
              <a:ext cx="82584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Brain Floating Point / bfloat16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9CC04F7-5056-EC49-A427-B7C432327D21}"/>
                </a:ext>
              </a:extLst>
            </p:cNvPr>
            <p:cNvSpPr txBox="1"/>
            <p:nvPr/>
          </p:nvSpPr>
          <p:spPr>
            <a:xfrm>
              <a:off x="1354899" y="5846389"/>
              <a:ext cx="6434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Same range as FP32, but reduced precision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00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A19EA-F659-004F-97AC-58A58E861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it 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0C2AB1-AA99-304D-8EB4-D35F31263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73A64C-53B0-6447-9602-AFEAC8E9F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087272"/>
            <a:ext cx="5326197" cy="5152516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FD28028-73C6-5846-8CBC-D19039B0B459}"/>
              </a:ext>
            </a:extLst>
          </p:cNvPr>
          <p:cNvCxnSpPr/>
          <p:nvPr/>
        </p:nvCxnSpPr>
        <p:spPr>
          <a:xfrm flipH="1">
            <a:off x="5879346" y="3455535"/>
            <a:ext cx="591830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39A12E7-F3F2-B349-BE76-D219B655674F}"/>
              </a:ext>
            </a:extLst>
          </p:cNvPr>
          <p:cNvSpPr txBox="1"/>
          <p:nvPr/>
        </p:nvSpPr>
        <p:spPr>
          <a:xfrm>
            <a:off x="6535024" y="2408138"/>
            <a:ext cx="2608976" cy="25545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err="1"/>
              <a:t>a+b</a:t>
            </a:r>
            <a:r>
              <a:rPr lang="en-US" sz="3200" dirty="0"/>
              <a:t>=a -&gt; numerator is stuck, denominator isn’t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3A5B44E-B65D-5B40-8B69-36CE3D05E766}"/>
              </a:ext>
            </a:extLst>
          </p:cNvPr>
          <p:cNvCxnSpPr/>
          <p:nvPr/>
        </p:nvCxnSpPr>
        <p:spPr>
          <a:xfrm flipH="1">
            <a:off x="2894264" y="1602967"/>
            <a:ext cx="591830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90583F1-F098-5B40-94FE-2AAE585885D8}"/>
              </a:ext>
            </a:extLst>
          </p:cNvPr>
          <p:cNvSpPr txBox="1"/>
          <p:nvPr/>
        </p:nvSpPr>
        <p:spPr>
          <a:xfrm>
            <a:off x="3544349" y="1176355"/>
            <a:ext cx="2554447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Roundoff error occurs</a:t>
            </a:r>
          </a:p>
        </p:txBody>
      </p:sp>
    </p:spTree>
    <p:extLst>
      <p:ext uri="{BB962C8B-B14F-4D97-AF65-F5344CB8AC3E}">
        <p14:creationId xmlns:p14="http://schemas.microsoft.com/office/powerpoint/2010/main" val="1906878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27544-943F-1241-9B93-C6E84FD5C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471DEC-5D30-4A4D-B884-71CD58D7E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B23D49-816B-0744-9A92-3BA108A9E411}"/>
              </a:ext>
            </a:extLst>
          </p:cNvPr>
          <p:cNvSpPr txBox="1">
            <a:spLocks/>
          </p:cNvSpPr>
          <p:nvPr/>
        </p:nvSpPr>
        <p:spPr>
          <a:xfrm>
            <a:off x="628650" y="1537391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Computer numbers aren’t math numbers</a:t>
            </a:r>
          </a:p>
          <a:p>
            <a:r>
              <a:rPr lang="en-US"/>
              <a:t>Overflow, accidental zeros, roundoff error, and basic equalities are almost certainly incorrect for some values</a:t>
            </a:r>
          </a:p>
          <a:p>
            <a:r>
              <a:rPr lang="en-US"/>
              <a:t>Floating point defaults and numpy try to protect you</a:t>
            </a:r>
            <a:r>
              <a:rPr lang="en-US" i="1"/>
              <a:t>.</a:t>
            </a:r>
            <a:r>
              <a:rPr lang="en-US" b="1" i="1"/>
              <a:t> </a:t>
            </a:r>
          </a:p>
          <a:p>
            <a:r>
              <a:rPr lang="en-US"/>
              <a:t>Generally safe to use a double and use built-in-functions in numpy (not necessarily others!)</a:t>
            </a:r>
          </a:p>
          <a:p>
            <a:r>
              <a:rPr lang="en-US"/>
              <a:t>Spooky behavior = look for numerical issues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43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BECE8-114A-7D49-84EC-288611505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39197"/>
            <a:ext cx="7772400" cy="2387600"/>
          </a:xfrm>
        </p:spPr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15969-9CCA-3A44-AD57-788BF275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120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F5C12-D728-3F48-83A7-FA077297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085FCE-3CA4-9441-BEEE-DE3DE62E6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827EBB6-4D21-F849-954F-3A6F29239838}"/>
              </a:ext>
            </a:extLst>
          </p:cNvPr>
          <p:cNvGrpSpPr/>
          <p:nvPr/>
        </p:nvGrpSpPr>
        <p:grpSpPr>
          <a:xfrm>
            <a:off x="-225619" y="5425014"/>
            <a:ext cx="914400" cy="931485"/>
            <a:chOff x="-225619" y="5822574"/>
            <a:chExt cx="914400" cy="931485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3C2C1402-4BA4-4B40-89B0-EE294FC8978E}"/>
                </a:ext>
              </a:extLst>
            </p:cNvPr>
            <p:cNvGrpSpPr/>
            <p:nvPr/>
          </p:nvGrpSpPr>
          <p:grpSpPr>
            <a:xfrm flipH="1" flipV="1">
              <a:off x="688781" y="5839659"/>
              <a:ext cx="0" cy="914400"/>
              <a:chOff x="1191585" y="3777450"/>
              <a:chExt cx="0" cy="1828800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6A38163B-D059-D54A-AD63-0D4E7188420B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0917DC81-D680-8841-B366-89BE589F8628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8682C3E-5BEE-644D-A86A-695567D2E6D0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40622901-9D1E-5E47-AFF5-6D09116D529A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604EDA81-9C7F-F24F-A2B5-2CEBF02D79E5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A3AC736-9E44-2847-93D3-7E73819804D5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DAC4E3BD-10B8-8C4E-A7C2-C6604AEC7D82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362F97E0-EE56-7F48-A6F7-B1B01067D144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DAA75A4-E878-8047-9FD1-FB75575126C3}"/>
              </a:ext>
            </a:extLst>
          </p:cNvPr>
          <p:cNvGrpSpPr/>
          <p:nvPr/>
        </p:nvGrpSpPr>
        <p:grpSpPr>
          <a:xfrm>
            <a:off x="688781" y="1293129"/>
            <a:ext cx="4114800" cy="4131885"/>
            <a:chOff x="1174808" y="1690689"/>
            <a:chExt cx="4114800" cy="413188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5568D6B9-21A5-D64C-9E57-815EA602A685}"/>
                </a:ext>
              </a:extLst>
            </p:cNvPr>
            <p:cNvGrpSpPr/>
            <p:nvPr/>
          </p:nvGrpSpPr>
          <p:grpSpPr>
            <a:xfrm>
              <a:off x="1174808" y="1690689"/>
              <a:ext cx="0" cy="4114800"/>
              <a:chOff x="1191585" y="2053512"/>
              <a:chExt cx="0" cy="4114800"/>
            </a:xfrm>
          </p:grpSpPr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C8ED0B1C-6860-F24D-805F-39BCF8A827A0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94" name="Straight Arrow Connector 93">
                  <a:extLst>
                    <a:ext uri="{FF2B5EF4-FFF2-40B4-BE49-F238E27FC236}">
                      <a16:creationId xmlns:a16="http://schemas.microsoft.com/office/drawing/2014/main" id="{CD6BA0B8-79FF-0546-9E3E-4148D29CBBC3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Arrow Connector 94">
                  <a:extLst>
                    <a:ext uri="{FF2B5EF4-FFF2-40B4-BE49-F238E27FC236}">
                      <a16:creationId xmlns:a16="http://schemas.microsoft.com/office/drawing/2014/main" id="{6049B22F-F24E-3540-BD4C-0A895320CC6E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86B677E3-4DA6-E64C-9512-0106B60F3493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D9D02C50-0C14-CE4F-B71C-CC7EA3C822E4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708142BE-782B-6147-A436-03E1E06862EF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5F5216AC-562F-8943-9294-1F613DC12A82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03607706-6E94-B448-9DD0-04389BA3B5D1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0837A2D6-AD9A-864B-A294-1057B6FB97D8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54B383D0-6F1F-7346-9EC6-93A4604B9A14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F544518B-3607-2744-A095-030B6098AE19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AE7F2F20-6237-0143-934A-768CA23F077D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879BF53C-6267-B34F-AB71-284384041B1C}"/>
                </a:ext>
              </a:extLst>
            </p:cNvPr>
            <p:cNvGrpSpPr/>
            <p:nvPr/>
          </p:nvGrpSpPr>
          <p:grpSpPr>
            <a:xfrm rot="5400000">
              <a:off x="3232208" y="3765174"/>
              <a:ext cx="0" cy="4114800"/>
              <a:chOff x="1191585" y="2053512"/>
              <a:chExt cx="0" cy="4114800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DAAFD638-D308-064A-9A6D-3532397CD934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82" name="Straight Arrow Connector 81">
                  <a:extLst>
                    <a:ext uri="{FF2B5EF4-FFF2-40B4-BE49-F238E27FC236}">
                      <a16:creationId xmlns:a16="http://schemas.microsoft.com/office/drawing/2014/main" id="{8B76F5B6-0C8C-F741-B36A-09F668916D92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>
                  <a:extLst>
                    <a:ext uri="{FF2B5EF4-FFF2-40B4-BE49-F238E27FC236}">
                      <a16:creationId xmlns:a16="http://schemas.microsoft.com/office/drawing/2014/main" id="{8297D012-E81A-F549-B596-27C758E97B67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94F88ED2-F1FE-094C-96EC-3718A1D2CC05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931B8791-6B6B-144E-A3AE-3FEE0C3DB0FE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Arrow Connector 74">
                <a:extLst>
                  <a:ext uri="{FF2B5EF4-FFF2-40B4-BE49-F238E27FC236}">
                    <a16:creationId xmlns:a16="http://schemas.microsoft.com/office/drawing/2014/main" id="{D3D736A7-8B30-794E-A7D5-C8ECBB186CFF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37EDBD88-C020-7B44-A168-8F5489BBA022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9F042A63-AC53-5844-B019-C91F69610DF7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8854941-1219-D843-8901-3CE9B3222097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900A8154-A770-F947-9FE0-2FE4A2B79249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97E54E01-5E67-2641-81A7-AAF2B30EF0A3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F2C3E692-7CF7-1D4D-97BF-37153F7EB6ED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1C0C9059-1251-7F41-9C21-0DD970EB8705}"/>
              </a:ext>
            </a:extLst>
          </p:cNvPr>
          <p:cNvCxnSpPr>
            <a:cxnSpLocks/>
          </p:cNvCxnSpPr>
          <p:nvPr/>
        </p:nvCxnSpPr>
        <p:spPr>
          <a:xfrm flipV="1">
            <a:off x="688781" y="4036329"/>
            <a:ext cx="914400" cy="1371600"/>
          </a:xfrm>
          <a:prstGeom prst="straightConnector1">
            <a:avLst/>
          </a:prstGeom>
          <a:ln w="127000" cap="rnd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68F22322-52D9-1E44-A7B7-E5DD2724249A}"/>
              </a:ext>
            </a:extLst>
          </p:cNvPr>
          <p:cNvSpPr txBox="1"/>
          <p:nvPr/>
        </p:nvSpPr>
        <p:spPr>
          <a:xfrm>
            <a:off x="2623739" y="1363611"/>
            <a:ext cx="1722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[2,3] =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D67FCB7-6839-7E42-8DB5-48A644EFFEF3}"/>
              </a:ext>
            </a:extLst>
          </p:cNvPr>
          <p:cNvSpPr/>
          <p:nvPr/>
        </p:nvSpPr>
        <p:spPr>
          <a:xfrm>
            <a:off x="6212640" y="1363611"/>
            <a:ext cx="2452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+ 3 x [0,1]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EA078808-651E-014B-8187-0F8ECF7EA108}"/>
              </a:ext>
            </a:extLst>
          </p:cNvPr>
          <p:cNvSpPr/>
          <p:nvPr/>
        </p:nvSpPr>
        <p:spPr>
          <a:xfrm>
            <a:off x="4212021" y="1363611"/>
            <a:ext cx="20104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2 x [1,0]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5339A937-CE93-BC44-912C-C0BCE88B28F7}"/>
              </a:ext>
            </a:extLst>
          </p:cNvPr>
          <p:cNvGrpSpPr/>
          <p:nvPr/>
        </p:nvGrpSpPr>
        <p:grpSpPr>
          <a:xfrm>
            <a:off x="4221889" y="2013617"/>
            <a:ext cx="3758441" cy="707886"/>
            <a:chOff x="3934785" y="3801979"/>
            <a:chExt cx="3758441" cy="707886"/>
          </a:xfrm>
        </p:grpSpPr>
        <p:cxnSp>
          <p:nvCxnSpPr>
            <p:cNvPr id="101" name="Straight Arrow Connector 100">
              <a:extLst>
                <a:ext uri="{FF2B5EF4-FFF2-40B4-BE49-F238E27FC236}">
                  <a16:creationId xmlns:a16="http://schemas.microsoft.com/office/drawing/2014/main" id="{85E65B16-8DB0-6A49-9BB5-7A0D7EBB3239}"/>
                </a:ext>
              </a:extLst>
            </p:cNvPr>
            <p:cNvCxnSpPr>
              <a:cxnSpLocks/>
            </p:cNvCxnSpPr>
            <p:nvPr/>
          </p:nvCxnSpPr>
          <p:spPr>
            <a:xfrm>
              <a:off x="5105922" y="4155922"/>
              <a:ext cx="457200" cy="0"/>
            </a:xfrm>
            <a:prstGeom prst="straightConnector1">
              <a:avLst/>
            </a:prstGeom>
            <a:ln w="76200" cap="rnd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018A0499-01FC-854A-BFE1-C894C97C19C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7464626" y="4155923"/>
              <a:ext cx="457200" cy="0"/>
            </a:xfrm>
            <a:prstGeom prst="straightConnector1">
              <a:avLst/>
            </a:prstGeom>
            <a:ln w="762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2F58D6AC-6FC0-1E42-8E87-CA9634670115}"/>
                </a:ext>
              </a:extLst>
            </p:cNvPr>
            <p:cNvSpPr txBox="1"/>
            <p:nvPr/>
          </p:nvSpPr>
          <p:spPr>
            <a:xfrm>
              <a:off x="3934785" y="3801979"/>
              <a:ext cx="1149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2 x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C05DF472-A79C-4141-B2DC-09C5ECAA8330}"/>
                </a:ext>
              </a:extLst>
            </p:cNvPr>
            <p:cNvSpPr/>
            <p:nvPr/>
          </p:nvSpPr>
          <p:spPr>
            <a:xfrm>
              <a:off x="5925536" y="3801979"/>
              <a:ext cx="131157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/>
                <a:t>+ 3 x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A92B6C7-6F4C-AB42-9A99-A5B3B0AFC97D}"/>
              </a:ext>
            </a:extLst>
          </p:cNvPr>
          <p:cNvGrpSpPr/>
          <p:nvPr/>
        </p:nvGrpSpPr>
        <p:grpSpPr>
          <a:xfrm>
            <a:off x="4231757" y="2603037"/>
            <a:ext cx="4094008" cy="707886"/>
            <a:chOff x="3944653" y="4391399"/>
            <a:chExt cx="4094008" cy="707886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7865EE8-4C54-6E49-B452-2DCE33EAA3A4}"/>
                </a:ext>
              </a:extLst>
            </p:cNvPr>
            <p:cNvSpPr txBox="1"/>
            <p:nvPr/>
          </p:nvSpPr>
          <p:spPr>
            <a:xfrm>
              <a:off x="4989087" y="4391399"/>
              <a:ext cx="6908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2"/>
                  </a:solidFill>
                </a:rPr>
                <a:t>e</a:t>
              </a:r>
              <a:r>
                <a:rPr lang="en-US" sz="4000" baseline="-25000" dirty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F8DA957-3383-B943-A7A0-D6C449B498F2}"/>
                </a:ext>
              </a:extLst>
            </p:cNvPr>
            <p:cNvSpPr txBox="1"/>
            <p:nvPr/>
          </p:nvSpPr>
          <p:spPr>
            <a:xfrm>
              <a:off x="7347791" y="4391399"/>
              <a:ext cx="6908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>
                  <a:solidFill>
                    <a:schemeClr val="accent1"/>
                  </a:solidFill>
                </a:rPr>
                <a:t>e</a:t>
              </a:r>
              <a:r>
                <a:rPr lang="en-US" sz="4000" baseline="-25000" dirty="0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F8D8EBD5-6A33-5E42-9154-BA0A9745D542}"/>
                </a:ext>
              </a:extLst>
            </p:cNvPr>
            <p:cNvSpPr txBox="1"/>
            <p:nvPr/>
          </p:nvSpPr>
          <p:spPr>
            <a:xfrm>
              <a:off x="3944653" y="4391399"/>
              <a:ext cx="114994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2 x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BEB4AFB-3441-A24B-96BD-49ACA6F2F2AE}"/>
                </a:ext>
              </a:extLst>
            </p:cNvPr>
            <p:cNvSpPr/>
            <p:nvPr/>
          </p:nvSpPr>
          <p:spPr>
            <a:xfrm>
              <a:off x="5935404" y="4391399"/>
              <a:ext cx="131157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/>
                <a:t>+ 3 x</a:t>
              </a:r>
            </a:p>
          </p:txBody>
        </p:sp>
      </p:grp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2F42278-D710-E940-B07A-675544D7B6AD}"/>
              </a:ext>
            </a:extLst>
          </p:cNvPr>
          <p:cNvCxnSpPr>
            <a:cxnSpLocks/>
          </p:cNvCxnSpPr>
          <p:nvPr/>
        </p:nvCxnSpPr>
        <p:spPr>
          <a:xfrm flipV="1">
            <a:off x="688781" y="4950729"/>
            <a:ext cx="0" cy="457200"/>
          </a:xfrm>
          <a:prstGeom prst="straightConnector1">
            <a:avLst/>
          </a:prstGeom>
          <a:ln w="762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310C34E0-549E-584B-A8E0-EB848AA631ED}"/>
              </a:ext>
            </a:extLst>
          </p:cNvPr>
          <p:cNvCxnSpPr>
            <a:cxnSpLocks/>
          </p:cNvCxnSpPr>
          <p:nvPr/>
        </p:nvCxnSpPr>
        <p:spPr>
          <a:xfrm rot="5400000" flipV="1">
            <a:off x="917381" y="5179329"/>
            <a:ext cx="0" cy="457200"/>
          </a:xfrm>
          <a:prstGeom prst="straightConnector1">
            <a:avLst/>
          </a:prstGeom>
          <a:ln w="762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A9202140-D02D-1A4E-99E6-4D2E97B7B27B}"/>
              </a:ext>
            </a:extLst>
          </p:cNvPr>
          <p:cNvSpPr txBox="1"/>
          <p:nvPr/>
        </p:nvSpPr>
        <p:spPr>
          <a:xfrm>
            <a:off x="329040" y="331092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x</a:t>
            </a:r>
            <a:r>
              <a:rPr lang="en-US" sz="3200" dirty="0"/>
              <a:t> = [2,3]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6BD010C-A3D7-BB45-B84C-1EFC3EE1E0C2}"/>
              </a:ext>
            </a:extLst>
          </p:cNvPr>
          <p:cNvSpPr txBox="1"/>
          <p:nvPr/>
        </p:nvSpPr>
        <p:spPr>
          <a:xfrm>
            <a:off x="4041333" y="3400758"/>
            <a:ext cx="40413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Can be arbitrary # of dimensions </a:t>
            </a:r>
          </a:p>
          <a:p>
            <a:pPr algn="ctr"/>
            <a:r>
              <a:rPr lang="en-US" sz="3200" dirty="0"/>
              <a:t>(typically denoted R</a:t>
            </a:r>
            <a:r>
              <a:rPr lang="en-US" sz="3200" baseline="30000" dirty="0"/>
              <a:t>n</a:t>
            </a:r>
            <a:r>
              <a:rPr lang="en-US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3320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9" grpId="0"/>
      <p:bldP spid="1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6C8CA-327D-FD42-A848-5CCF9F6E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Vectors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FC74CA-633C-4A40-9B19-311D63AAF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C4EF4D9-C9EF-E742-AEE4-EF838198664C}"/>
              </a:ext>
            </a:extLst>
          </p:cNvPr>
          <p:cNvGrpSpPr/>
          <p:nvPr/>
        </p:nvGrpSpPr>
        <p:grpSpPr>
          <a:xfrm>
            <a:off x="-225619" y="5425014"/>
            <a:ext cx="914400" cy="931485"/>
            <a:chOff x="-225619" y="5822574"/>
            <a:chExt cx="914400" cy="93148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FA99105-1A57-4C4C-9840-A678DFA77570}"/>
                </a:ext>
              </a:extLst>
            </p:cNvPr>
            <p:cNvGrpSpPr/>
            <p:nvPr/>
          </p:nvGrpSpPr>
          <p:grpSpPr>
            <a:xfrm flipH="1" flipV="1">
              <a:off x="688781" y="5839659"/>
              <a:ext cx="0" cy="914400"/>
              <a:chOff x="1191585" y="3777450"/>
              <a:chExt cx="0" cy="1828800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6C217928-D157-4C43-AFD6-D3D1743DF5E2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CD5F30F-FBC6-BE4E-B034-E50D1BF49587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9DB73176-501A-3149-9DBE-4B5D38C4B72F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CFB1431-5740-CA47-93AD-492607CBC516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41916854-F6F0-7C42-9ADA-8600EB536B18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B08000D-F74A-134F-9AA0-E9880B74C65A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E0DFED9-9003-8D45-B78E-72CEC59EDE68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3F56910-3D5B-DB47-8AB0-4A85C9FA4F00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B366FB6-B8BD-0C46-91C2-F564091DF500}"/>
              </a:ext>
            </a:extLst>
          </p:cNvPr>
          <p:cNvGrpSpPr/>
          <p:nvPr/>
        </p:nvGrpSpPr>
        <p:grpSpPr>
          <a:xfrm>
            <a:off x="688781" y="1293129"/>
            <a:ext cx="4114800" cy="4131885"/>
            <a:chOff x="1174808" y="1690689"/>
            <a:chExt cx="4114800" cy="413188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C2E72E8-EEBC-AB4F-A56E-2FB3B9759FA0}"/>
                </a:ext>
              </a:extLst>
            </p:cNvPr>
            <p:cNvGrpSpPr/>
            <p:nvPr/>
          </p:nvGrpSpPr>
          <p:grpSpPr>
            <a:xfrm>
              <a:off x="1174808" y="1690689"/>
              <a:ext cx="0" cy="4114800"/>
              <a:chOff x="1191585" y="2053512"/>
              <a:chExt cx="0" cy="411480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4C057C4E-7081-D543-B0E8-93050CC1F9BA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39" name="Straight Arrow Connector 38">
                  <a:extLst>
                    <a:ext uri="{FF2B5EF4-FFF2-40B4-BE49-F238E27FC236}">
                      <a16:creationId xmlns:a16="http://schemas.microsoft.com/office/drawing/2014/main" id="{7F35A8A9-0DFB-F64F-9DEF-064B582E8C05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764CB6E9-1923-494B-B50C-F9987347E9A2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5AEA0F33-BB7E-8A4A-AFD5-70269E9D2D2D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7F644A5D-C0C1-AE48-BADF-88DE54AAF9F0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6FD6AC65-790D-0C43-8E1E-3D3833CF7479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177AE430-7236-BC40-B9E8-38082B7CC28A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D0B6408E-54E2-534C-BD4D-96844ECE2809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DF2BE8A8-BA35-3F4D-A506-3705EF2AECB3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F3929B83-0B86-3A42-B33A-7D4F03166099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20AF496B-57EA-D944-8D07-5C679C377D7D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23E624E4-1C77-C04E-835B-B02A3A2FE5BB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85C5ABD-BE86-DC4F-80C5-8C634A7A7B58}"/>
                </a:ext>
              </a:extLst>
            </p:cNvPr>
            <p:cNvGrpSpPr/>
            <p:nvPr/>
          </p:nvGrpSpPr>
          <p:grpSpPr>
            <a:xfrm rot="5400000">
              <a:off x="3232208" y="3765174"/>
              <a:ext cx="0" cy="4114800"/>
              <a:chOff x="1191585" y="2053512"/>
              <a:chExt cx="0" cy="4114800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3B725669-704C-4045-B77B-BB8C087A7063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599E263E-DF12-2540-AE3C-3FB6C4C09488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>
                  <a:extLst>
                    <a:ext uri="{FF2B5EF4-FFF2-40B4-BE49-F238E27FC236}">
                      <a16:creationId xmlns:a16="http://schemas.microsoft.com/office/drawing/2014/main" id="{DDB475EB-D09E-8042-9DEF-033E90C8E35C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3473D170-9CFE-FB42-9262-C2E635A80EAB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DCB08AF9-0D30-624F-B7DA-2E11AB821554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5E6748A5-F918-EA42-ABFA-EC11408654E0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D9360AE5-0508-2944-A7EA-7ED75941994A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DF2E9B62-9209-D840-98F8-D007449EEB99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906CD4ED-B087-E84D-B736-59A29AFD8882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8C46E938-9AC8-C640-9FEE-90722AF54E80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5D1A05AE-8216-A748-A8E1-85AADDD583C4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A8E31CE4-C0C7-4649-B713-C836F99BE069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3D04B1F-7F66-254D-B7C3-9FCEA16DA1BE}"/>
              </a:ext>
            </a:extLst>
          </p:cNvPr>
          <p:cNvCxnSpPr>
            <a:cxnSpLocks/>
          </p:cNvCxnSpPr>
          <p:nvPr/>
        </p:nvCxnSpPr>
        <p:spPr>
          <a:xfrm flipV="1">
            <a:off x="688781" y="4036329"/>
            <a:ext cx="914400" cy="13716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925B383-1765-7B48-ABCF-1CA9839CAD9E}"/>
              </a:ext>
            </a:extLst>
          </p:cNvPr>
          <p:cNvCxnSpPr>
            <a:cxnSpLocks/>
          </p:cNvCxnSpPr>
          <p:nvPr/>
        </p:nvCxnSpPr>
        <p:spPr>
          <a:xfrm flipV="1">
            <a:off x="688780" y="2672147"/>
            <a:ext cx="1828800" cy="27432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D40A5E73-1496-2F4B-BB15-85E9FC81263C}"/>
              </a:ext>
            </a:extLst>
          </p:cNvPr>
          <p:cNvSpPr txBox="1"/>
          <p:nvPr/>
        </p:nvSpPr>
        <p:spPr>
          <a:xfrm>
            <a:off x="329040" y="331092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x</a:t>
            </a:r>
            <a:r>
              <a:rPr lang="en-US" sz="3200" dirty="0"/>
              <a:t> = [2,3]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BEACBF5-81AF-3041-809B-D762B37F9CFD}"/>
              </a:ext>
            </a:extLst>
          </p:cNvPr>
          <p:cNvSpPr txBox="1"/>
          <p:nvPr/>
        </p:nvSpPr>
        <p:spPr>
          <a:xfrm>
            <a:off x="917381" y="2007624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2</a:t>
            </a:r>
            <a:r>
              <a:rPr lang="en-US" sz="3200" b="1" dirty="0"/>
              <a:t>x</a:t>
            </a:r>
            <a:r>
              <a:rPr lang="en-US" sz="3200" dirty="0"/>
              <a:t> = [4,6]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AFC6841-29D8-8240-9C09-7B704F7FFFE6}"/>
              </a:ext>
            </a:extLst>
          </p:cNvPr>
          <p:cNvSpPr txBox="1"/>
          <p:nvPr/>
        </p:nvSpPr>
        <p:spPr>
          <a:xfrm>
            <a:off x="2974782" y="2007624"/>
            <a:ext cx="6169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Can scale vector by a </a:t>
            </a:r>
            <a:r>
              <a:rPr lang="en-US" sz="3200" i="1" dirty="0"/>
              <a:t>scalar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Scalar = single number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Dimensions changed independently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Changes </a:t>
            </a:r>
            <a:r>
              <a:rPr lang="en-US" sz="3200" i="1" dirty="0"/>
              <a:t>magnitude / length</a:t>
            </a:r>
            <a:r>
              <a:rPr lang="en-US" sz="3200" dirty="0"/>
              <a:t>, does not change </a:t>
            </a:r>
            <a:r>
              <a:rPr lang="en-US" sz="3200" i="1" dirty="0"/>
              <a:t>direction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790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5BB2-76BD-B043-A625-3FDC2D4DB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8468"/>
            <a:ext cx="7772400" cy="2387600"/>
          </a:xfrm>
        </p:spPr>
        <p:txBody>
          <a:bodyPr/>
          <a:lstStyle/>
          <a:p>
            <a:r>
              <a:rPr lang="en-US" dirty="0"/>
              <a:t>Floating Point Arithmetic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E35AE-75DE-F042-B00E-FE4F4C827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764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B62E-B633-2549-9E08-0103095AD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Vectors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39A299B-3AAB-3E42-ACC2-94C57B009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4BA8810-F208-D449-BE4E-44B5804A15D7}"/>
              </a:ext>
            </a:extLst>
          </p:cNvPr>
          <p:cNvGrpSpPr/>
          <p:nvPr/>
        </p:nvGrpSpPr>
        <p:grpSpPr>
          <a:xfrm>
            <a:off x="-225619" y="5425014"/>
            <a:ext cx="914400" cy="931485"/>
            <a:chOff x="-225619" y="5822574"/>
            <a:chExt cx="914400" cy="93148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D2EA688-F144-EC44-B552-A4BD3A6C19CD}"/>
                </a:ext>
              </a:extLst>
            </p:cNvPr>
            <p:cNvGrpSpPr/>
            <p:nvPr/>
          </p:nvGrpSpPr>
          <p:grpSpPr>
            <a:xfrm flipH="1" flipV="1">
              <a:off x="688781" y="5839659"/>
              <a:ext cx="0" cy="914400"/>
              <a:chOff x="1191585" y="3777450"/>
              <a:chExt cx="0" cy="1828800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01460CD9-5C4F-0B4A-909E-E67A7B6994BE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1C42945A-BC44-CD4A-874F-C788C54C440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02FD2BD-BF95-FC42-AB69-9BE27997A1AB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E7911673-4BCD-654D-A89C-FC4E33CE3331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2B26954-A7A0-2947-A084-C5BFD944F855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6C2F35E-FA59-5649-BC72-211E4DD226A0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A1CCDDD-B338-7541-842D-E6573C18ECD0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050A275-FC19-7E46-A31D-DCA086F92C1E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D102F6-B1D8-8243-AC57-9DABA456DF38}"/>
              </a:ext>
            </a:extLst>
          </p:cNvPr>
          <p:cNvGrpSpPr/>
          <p:nvPr/>
        </p:nvGrpSpPr>
        <p:grpSpPr>
          <a:xfrm>
            <a:off x="688781" y="1293129"/>
            <a:ext cx="4114800" cy="4131885"/>
            <a:chOff x="1174808" y="1690689"/>
            <a:chExt cx="4114800" cy="413188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13A30BC-72F5-654A-807E-F7AD3F328B96}"/>
                </a:ext>
              </a:extLst>
            </p:cNvPr>
            <p:cNvGrpSpPr/>
            <p:nvPr/>
          </p:nvGrpSpPr>
          <p:grpSpPr>
            <a:xfrm>
              <a:off x="1174808" y="1690689"/>
              <a:ext cx="0" cy="4114800"/>
              <a:chOff x="1191585" y="2053512"/>
              <a:chExt cx="0" cy="411480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972A5D9F-1D6E-5343-96E7-FF2107EF6CA9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39" name="Straight Arrow Connector 38">
                  <a:extLst>
                    <a:ext uri="{FF2B5EF4-FFF2-40B4-BE49-F238E27FC236}">
                      <a16:creationId xmlns:a16="http://schemas.microsoft.com/office/drawing/2014/main" id="{C520ED78-1D86-DB4B-8135-153315180786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700F1956-BB51-484C-B346-E84353019CF9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76864528-B3A1-BF4C-85E9-6F8925B80FEF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14AC27D5-628F-F14E-83DB-71A560D66F35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1771870F-F471-604C-AD5D-BC2A9BABE17E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A926690E-6662-3A4B-8AAD-5CE317320545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E9E05C31-9580-2D45-B75A-475E8497E7FA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3BACBB42-9BC1-E846-B152-5755C964B005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D8811C72-ABA5-0C4D-96A7-3C922E59B47B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BC7DC2EA-2E16-6A4B-BA0C-D4FAE1DFB7BB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C66F2C6F-7CEE-884C-9257-0AAC7824BE2F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7C24AA0-1EAC-B84E-939D-03141DD53285}"/>
                </a:ext>
              </a:extLst>
            </p:cNvPr>
            <p:cNvGrpSpPr/>
            <p:nvPr/>
          </p:nvGrpSpPr>
          <p:grpSpPr>
            <a:xfrm rot="5400000">
              <a:off x="3232208" y="3765174"/>
              <a:ext cx="0" cy="4114800"/>
              <a:chOff x="1191585" y="2053512"/>
              <a:chExt cx="0" cy="4114800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3260A499-0F22-9842-9EA1-7F02DEDB2135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51BBFED4-6DBB-174C-B339-670B13E1DD69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>
                  <a:extLst>
                    <a:ext uri="{FF2B5EF4-FFF2-40B4-BE49-F238E27FC236}">
                      <a16:creationId xmlns:a16="http://schemas.microsoft.com/office/drawing/2014/main" id="{C30E85FF-0495-BE42-8704-4E3E96392039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BDA3324-E5D9-054F-976E-52524A9E1C58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3B8B1364-80B8-6648-A203-276981A652F2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20EC5A88-B317-D647-9E27-728A680290BA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063900C-5C9B-DF4C-A1CA-F4830F0D8BEE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15B12D12-9543-5C40-AF3C-94A345EB8BC9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0DFAB84B-D46F-1845-BA8D-385AE9BEB769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1E404E5D-6DEC-7244-87CD-21C1DFB3C41A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36EC9094-BAA5-DD42-8244-13E48E0FE63E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B0AC9071-3B76-2648-A4CE-29EFE23561D3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B60F5FE-CDE8-C249-9C89-E4F95397CF2E}"/>
              </a:ext>
            </a:extLst>
          </p:cNvPr>
          <p:cNvCxnSpPr>
            <a:cxnSpLocks/>
          </p:cNvCxnSpPr>
          <p:nvPr/>
        </p:nvCxnSpPr>
        <p:spPr>
          <a:xfrm flipV="1">
            <a:off x="688781" y="4036329"/>
            <a:ext cx="914400" cy="13716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328F152E-BD7B-8C41-8862-E28593B12096}"/>
              </a:ext>
            </a:extLst>
          </p:cNvPr>
          <p:cNvCxnSpPr>
            <a:cxnSpLocks/>
          </p:cNvCxnSpPr>
          <p:nvPr/>
        </p:nvCxnSpPr>
        <p:spPr>
          <a:xfrm flipV="1">
            <a:off x="682384" y="4950729"/>
            <a:ext cx="1371600" cy="4572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D042671-35E3-D34F-BE1C-AE2195B29C55}"/>
              </a:ext>
            </a:extLst>
          </p:cNvPr>
          <p:cNvSpPr txBox="1"/>
          <p:nvPr/>
        </p:nvSpPr>
        <p:spPr>
          <a:xfrm>
            <a:off x="2413725" y="4658341"/>
            <a:ext cx="18288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y</a:t>
            </a:r>
            <a:r>
              <a:rPr lang="en-US" sz="3200" dirty="0"/>
              <a:t> = [3,1]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C3464B1-B329-C644-B059-F9C1C3261F16}"/>
              </a:ext>
            </a:extLst>
          </p:cNvPr>
          <p:cNvCxnSpPr>
            <a:cxnSpLocks/>
          </p:cNvCxnSpPr>
          <p:nvPr/>
        </p:nvCxnSpPr>
        <p:spPr>
          <a:xfrm flipV="1">
            <a:off x="688781" y="3579129"/>
            <a:ext cx="2286000" cy="1828800"/>
          </a:xfrm>
          <a:prstGeom prst="straightConnector1">
            <a:avLst/>
          </a:prstGeom>
          <a:ln w="127000" cap="rnd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6C9B9852-7F24-864B-8467-C2C9C8418AAB}"/>
              </a:ext>
            </a:extLst>
          </p:cNvPr>
          <p:cNvSpPr txBox="1"/>
          <p:nvPr/>
        </p:nvSpPr>
        <p:spPr>
          <a:xfrm>
            <a:off x="3288457" y="3310923"/>
            <a:ext cx="256708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accent4"/>
                </a:solidFill>
              </a:rPr>
              <a:t>x+y</a:t>
            </a:r>
            <a:r>
              <a:rPr lang="en-US" sz="3200" dirty="0">
                <a:solidFill>
                  <a:schemeClr val="accent4"/>
                </a:solidFill>
              </a:rPr>
              <a:t> </a:t>
            </a:r>
            <a:r>
              <a:rPr lang="en-US" sz="3200" dirty="0"/>
              <a:t>= [5,4]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AD839FD-6A24-0045-BFF6-CEB59E810DEE}"/>
              </a:ext>
            </a:extLst>
          </p:cNvPr>
          <p:cNvSpPr txBox="1"/>
          <p:nvPr/>
        </p:nvSpPr>
        <p:spPr>
          <a:xfrm>
            <a:off x="329040" y="331092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x</a:t>
            </a:r>
            <a:r>
              <a:rPr lang="en-US" sz="3200" dirty="0"/>
              <a:t> = [2,3]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F12379A-D460-F346-9B21-F421671A4149}"/>
              </a:ext>
            </a:extLst>
          </p:cNvPr>
          <p:cNvCxnSpPr>
            <a:cxnSpLocks/>
          </p:cNvCxnSpPr>
          <p:nvPr/>
        </p:nvCxnSpPr>
        <p:spPr>
          <a:xfrm flipV="1">
            <a:off x="1576669" y="3603310"/>
            <a:ext cx="1371600" cy="4572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E972B37A-92E4-574B-B4A9-9A2EEC73F9D0}"/>
              </a:ext>
            </a:extLst>
          </p:cNvPr>
          <p:cNvCxnSpPr>
            <a:cxnSpLocks/>
          </p:cNvCxnSpPr>
          <p:nvPr/>
        </p:nvCxnSpPr>
        <p:spPr>
          <a:xfrm flipV="1">
            <a:off x="2060381" y="3596340"/>
            <a:ext cx="914400" cy="13716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F008F2A-EB70-FD42-9D70-350DB7F41D9F}"/>
              </a:ext>
            </a:extLst>
          </p:cNvPr>
          <p:cNvSpPr txBox="1"/>
          <p:nvPr/>
        </p:nvSpPr>
        <p:spPr>
          <a:xfrm>
            <a:off x="1603181" y="1133690"/>
            <a:ext cx="754081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Can add vectors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Dimensions changed independently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Order irrelevant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Can change direction and magnitude</a:t>
            </a:r>
          </a:p>
        </p:txBody>
      </p:sp>
    </p:spTree>
    <p:extLst>
      <p:ext uri="{BB962C8B-B14F-4D97-AF65-F5344CB8AC3E}">
        <p14:creationId xmlns:p14="http://schemas.microsoft.com/office/powerpoint/2010/main" val="9010205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B664F-D1B0-CF44-88B4-9994E1FA8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and Adding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1B72CE-4C19-744D-B893-B2D6DBD88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DAA7FEB-9017-4A4E-B456-4E6EFD8CBEEB}"/>
              </a:ext>
            </a:extLst>
          </p:cNvPr>
          <p:cNvGrpSpPr/>
          <p:nvPr/>
        </p:nvGrpSpPr>
        <p:grpSpPr>
          <a:xfrm>
            <a:off x="-225619" y="5425014"/>
            <a:ext cx="914400" cy="931485"/>
            <a:chOff x="-225619" y="5822574"/>
            <a:chExt cx="914400" cy="93148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4187899-B328-D14D-8DA9-C21EA0A06165}"/>
                </a:ext>
              </a:extLst>
            </p:cNvPr>
            <p:cNvGrpSpPr/>
            <p:nvPr/>
          </p:nvGrpSpPr>
          <p:grpSpPr>
            <a:xfrm flipH="1" flipV="1">
              <a:off x="688781" y="5839659"/>
              <a:ext cx="0" cy="914400"/>
              <a:chOff x="1191585" y="3777450"/>
              <a:chExt cx="0" cy="1828800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9A5FA32D-8005-4A4C-B011-985914138931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19FA505B-81FF-1840-AE3A-56F264522223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723C8EBC-920E-3D47-BCBF-2F94BBD20897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D9A738F-2F3C-5D45-84A3-6DF128EE5062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E61C019-A310-464D-A7EE-A73011B0D19F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141F532-8A3F-0E49-83EE-1CB75AA1DDE0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7F2BA0C-11AB-A34A-93FB-C5EB52EA3755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380B4AF-E888-144A-90B1-498354EE7286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D5A55-E281-2D4F-B86B-D06C23FE144D}"/>
              </a:ext>
            </a:extLst>
          </p:cNvPr>
          <p:cNvGrpSpPr/>
          <p:nvPr/>
        </p:nvGrpSpPr>
        <p:grpSpPr>
          <a:xfrm>
            <a:off x="688781" y="1293129"/>
            <a:ext cx="4114800" cy="4131885"/>
            <a:chOff x="1174808" y="1690689"/>
            <a:chExt cx="4114800" cy="413188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02FFC8E-E1ED-484A-B66E-A7FE8A235275}"/>
                </a:ext>
              </a:extLst>
            </p:cNvPr>
            <p:cNvGrpSpPr/>
            <p:nvPr/>
          </p:nvGrpSpPr>
          <p:grpSpPr>
            <a:xfrm>
              <a:off x="1174808" y="1690689"/>
              <a:ext cx="0" cy="4114800"/>
              <a:chOff x="1191585" y="2053512"/>
              <a:chExt cx="0" cy="4114800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C2809D98-DDBF-AA40-83CA-06F26262BC62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39" name="Straight Arrow Connector 38">
                  <a:extLst>
                    <a:ext uri="{FF2B5EF4-FFF2-40B4-BE49-F238E27FC236}">
                      <a16:creationId xmlns:a16="http://schemas.microsoft.com/office/drawing/2014/main" id="{F8279142-D511-2049-8919-103C8F658E0C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Arrow Connector 39">
                  <a:extLst>
                    <a:ext uri="{FF2B5EF4-FFF2-40B4-BE49-F238E27FC236}">
                      <a16:creationId xmlns:a16="http://schemas.microsoft.com/office/drawing/2014/main" id="{7EC78A41-67B2-0549-82E3-DE01FCA53E93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9F4CC69-68C8-2F49-B7C7-F83A1F02956E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D78E602A-D40F-AC46-9B8C-2249AD554FF4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164581F0-5C46-7649-B125-035C7ACCA8CF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D266BBE5-3409-9947-B69C-8CBDB95AF1AB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83EFFD10-4779-FB4E-9EB8-087EC12718FF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84BC5C4E-3A3B-5644-88B5-030D05A2F6DD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C43A2715-D895-E04B-A4AC-227C7E36D8DA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B0FB8D9F-9567-0D4F-B9A3-CA6C02987D75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4FB12F09-F214-7046-9846-A2D5776FF885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A45A761-C377-AC44-9816-ABA7B12F0540}"/>
                </a:ext>
              </a:extLst>
            </p:cNvPr>
            <p:cNvGrpSpPr/>
            <p:nvPr/>
          </p:nvGrpSpPr>
          <p:grpSpPr>
            <a:xfrm rot="5400000">
              <a:off x="3232208" y="3765174"/>
              <a:ext cx="0" cy="4114800"/>
              <a:chOff x="1191585" y="2053512"/>
              <a:chExt cx="0" cy="4114800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E7F4F309-8F46-3144-AFF9-346E6A8EBEC9}"/>
                  </a:ext>
                </a:extLst>
              </p:cNvPr>
              <p:cNvGrpSpPr/>
              <p:nvPr/>
            </p:nvGrpSpPr>
            <p:grpSpPr>
              <a:xfrm>
                <a:off x="1191585" y="5253912"/>
                <a:ext cx="0" cy="914400"/>
                <a:chOff x="1191585" y="3777450"/>
                <a:chExt cx="0" cy="1828800"/>
              </a:xfrm>
            </p:grpSpPr>
            <p:cxnSp>
              <p:nvCxnSpPr>
                <p:cNvPr id="27" name="Straight Arrow Connector 26">
                  <a:extLst>
                    <a:ext uri="{FF2B5EF4-FFF2-40B4-BE49-F238E27FC236}">
                      <a16:creationId xmlns:a16="http://schemas.microsoft.com/office/drawing/2014/main" id="{9F4D4F84-AA9A-674E-99A8-2E8A92B4FABD}"/>
                    </a:ext>
                  </a:extLst>
                </p:cNvPr>
                <p:cNvCxnSpPr/>
                <p:nvPr/>
              </p:nvCxnSpPr>
              <p:spPr>
                <a:xfrm flipV="1">
                  <a:off x="1191585" y="4691850"/>
                  <a:ext cx="0" cy="9144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Arrow Connector 27">
                  <a:extLst>
                    <a:ext uri="{FF2B5EF4-FFF2-40B4-BE49-F238E27FC236}">
                      <a16:creationId xmlns:a16="http://schemas.microsoft.com/office/drawing/2014/main" id="{68F89551-4AB6-0347-9FC7-F961FB252377}"/>
                    </a:ext>
                  </a:extLst>
                </p:cNvPr>
                <p:cNvCxnSpPr/>
                <p:nvPr/>
              </p:nvCxnSpPr>
              <p:spPr>
                <a:xfrm flipV="1">
                  <a:off x="1191585" y="3777450"/>
                  <a:ext cx="0" cy="1828800"/>
                </a:xfrm>
                <a:prstGeom prst="straightConnector1">
                  <a:avLst/>
                </a:prstGeom>
                <a:ln w="76200" cap="rnd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AF1F4182-8786-FF4B-926A-8981D3FCE2F1}"/>
                  </a:ext>
                </a:extLst>
              </p:cNvPr>
              <p:cNvCxnSpPr/>
              <p:nvPr/>
            </p:nvCxnSpPr>
            <p:spPr>
              <a:xfrm flipV="1">
                <a:off x="1191585" y="5711112"/>
                <a:ext cx="0" cy="457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900FC925-3831-C447-BE3B-5433A56B062C}"/>
                  </a:ext>
                </a:extLst>
              </p:cNvPr>
              <p:cNvCxnSpPr/>
              <p:nvPr/>
            </p:nvCxnSpPr>
            <p:spPr>
              <a:xfrm flipV="1">
                <a:off x="1191585" y="5253912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E8055FBC-D54A-0843-A7DF-F4EF824C12CA}"/>
                  </a:ext>
                </a:extLst>
              </p:cNvPr>
              <p:cNvCxnSpPr/>
              <p:nvPr/>
            </p:nvCxnSpPr>
            <p:spPr>
              <a:xfrm flipV="1">
                <a:off x="1191585" y="4796712"/>
                <a:ext cx="0" cy="1371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B8A941E3-F9B2-BE4A-AC99-2860AA2AD772}"/>
                  </a:ext>
                </a:extLst>
              </p:cNvPr>
              <p:cNvCxnSpPr/>
              <p:nvPr/>
            </p:nvCxnSpPr>
            <p:spPr>
              <a:xfrm flipV="1">
                <a:off x="1191585" y="4339512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AB8CB99A-0FAA-B042-BDFD-DD740DD3C9D8}"/>
                  </a:ext>
                </a:extLst>
              </p:cNvPr>
              <p:cNvCxnSpPr/>
              <p:nvPr/>
            </p:nvCxnSpPr>
            <p:spPr>
              <a:xfrm flipV="1">
                <a:off x="1191585" y="3882312"/>
                <a:ext cx="0" cy="22860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B3348F62-DF5A-E44A-8AE3-C9A7F0D4FA6C}"/>
                  </a:ext>
                </a:extLst>
              </p:cNvPr>
              <p:cNvCxnSpPr/>
              <p:nvPr/>
            </p:nvCxnSpPr>
            <p:spPr>
              <a:xfrm flipV="1">
                <a:off x="1191585" y="3425112"/>
                <a:ext cx="0" cy="27432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C1B1B064-56FE-C64E-850B-8CB49C2F7537}"/>
                  </a:ext>
                </a:extLst>
              </p:cNvPr>
              <p:cNvCxnSpPr/>
              <p:nvPr/>
            </p:nvCxnSpPr>
            <p:spPr>
              <a:xfrm flipV="1">
                <a:off x="1191585" y="2967912"/>
                <a:ext cx="0" cy="3200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5416DE11-3F01-9748-BAC5-480F343D9A88}"/>
                  </a:ext>
                </a:extLst>
              </p:cNvPr>
              <p:cNvCxnSpPr/>
              <p:nvPr/>
            </p:nvCxnSpPr>
            <p:spPr>
              <a:xfrm flipV="1">
                <a:off x="1191585" y="2510712"/>
                <a:ext cx="0" cy="36576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41BEC85-868E-A649-AB2F-EC93439B2C02}"/>
                  </a:ext>
                </a:extLst>
              </p:cNvPr>
              <p:cNvCxnSpPr/>
              <p:nvPr/>
            </p:nvCxnSpPr>
            <p:spPr>
              <a:xfrm flipV="1">
                <a:off x="1191585" y="2053512"/>
                <a:ext cx="0" cy="4114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91790AD-659D-F241-B48C-FEAA6CD72765}"/>
              </a:ext>
            </a:extLst>
          </p:cNvPr>
          <p:cNvCxnSpPr>
            <a:cxnSpLocks/>
          </p:cNvCxnSpPr>
          <p:nvPr/>
        </p:nvCxnSpPr>
        <p:spPr>
          <a:xfrm flipV="1">
            <a:off x="682384" y="4950729"/>
            <a:ext cx="1371600" cy="4572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03F9475-8121-AF41-9261-63754CDBDBC2}"/>
              </a:ext>
            </a:extLst>
          </p:cNvPr>
          <p:cNvSpPr txBox="1"/>
          <p:nvPr/>
        </p:nvSpPr>
        <p:spPr>
          <a:xfrm>
            <a:off x="2413725" y="4658341"/>
            <a:ext cx="18288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y</a:t>
            </a:r>
            <a:r>
              <a:rPr lang="en-US" sz="3200" dirty="0"/>
              <a:t> = [3,1]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04D0C18-FE24-4D44-A82D-AB7D587229EC}"/>
              </a:ext>
            </a:extLst>
          </p:cNvPr>
          <p:cNvCxnSpPr>
            <a:cxnSpLocks/>
          </p:cNvCxnSpPr>
          <p:nvPr/>
        </p:nvCxnSpPr>
        <p:spPr>
          <a:xfrm flipV="1">
            <a:off x="715109" y="2203820"/>
            <a:ext cx="3200400" cy="3200400"/>
          </a:xfrm>
          <a:prstGeom prst="straightConnector1">
            <a:avLst/>
          </a:prstGeom>
          <a:ln w="127000" cap="rnd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FCF3114-978C-D946-A127-92F98040EC57}"/>
              </a:ext>
            </a:extLst>
          </p:cNvPr>
          <p:cNvSpPr txBox="1"/>
          <p:nvPr/>
        </p:nvSpPr>
        <p:spPr>
          <a:xfrm>
            <a:off x="4009884" y="2006894"/>
            <a:ext cx="355951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</a:rPr>
              <a:t>2</a:t>
            </a:r>
            <a:r>
              <a:rPr lang="en-US" sz="3200" b="1" dirty="0">
                <a:solidFill>
                  <a:schemeClr val="accent4"/>
                </a:solidFill>
              </a:rPr>
              <a:t>x+y</a:t>
            </a:r>
            <a:r>
              <a:rPr lang="en-US" sz="3200" dirty="0"/>
              <a:t> = [7,7]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2AB1E6F-B621-5B44-AE8B-675030E207C2}"/>
              </a:ext>
            </a:extLst>
          </p:cNvPr>
          <p:cNvGrpSpPr/>
          <p:nvPr/>
        </p:nvGrpSpPr>
        <p:grpSpPr>
          <a:xfrm>
            <a:off x="688781" y="2674001"/>
            <a:ext cx="1828800" cy="2733928"/>
            <a:chOff x="688781" y="3071561"/>
            <a:chExt cx="1828800" cy="2733928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742C2BC1-56ED-9949-B173-78607ABBF0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781" y="4433889"/>
              <a:ext cx="914400" cy="1371600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C58DF103-A69C-2F4C-B0C1-5C0FB16DBE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3181" y="3071561"/>
              <a:ext cx="914400" cy="1371600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C607FFC-7897-3745-93BB-FB68E505B4C2}"/>
              </a:ext>
            </a:extLst>
          </p:cNvPr>
          <p:cNvCxnSpPr>
            <a:cxnSpLocks/>
          </p:cNvCxnSpPr>
          <p:nvPr/>
        </p:nvCxnSpPr>
        <p:spPr>
          <a:xfrm flipV="1">
            <a:off x="2517581" y="2207529"/>
            <a:ext cx="1371600" cy="4572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6347CAB-492C-B146-BC4C-BB47CBEE679D}"/>
              </a:ext>
            </a:extLst>
          </p:cNvPr>
          <p:cNvGrpSpPr/>
          <p:nvPr/>
        </p:nvGrpSpPr>
        <p:grpSpPr>
          <a:xfrm>
            <a:off x="2070346" y="2216800"/>
            <a:ext cx="1828800" cy="2733928"/>
            <a:chOff x="688781" y="3071561"/>
            <a:chExt cx="1828800" cy="2733928"/>
          </a:xfrm>
        </p:grpSpPr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0E9CB122-31C8-FA4E-9831-A0B290BA84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781" y="4433889"/>
              <a:ext cx="914400" cy="1371600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D9065B14-0FC7-1B49-8F72-B3858B54F3B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03181" y="3071561"/>
              <a:ext cx="914400" cy="1371600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F4C64C15-8045-2A4F-AFA2-8B2EEEB0676B}"/>
              </a:ext>
            </a:extLst>
          </p:cNvPr>
          <p:cNvSpPr txBox="1"/>
          <p:nvPr/>
        </p:nvSpPr>
        <p:spPr>
          <a:xfrm>
            <a:off x="3889181" y="2968045"/>
            <a:ext cx="49257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Can do both at the same time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FA66DB-8AE0-B74A-95B9-E20642D13F95}"/>
              </a:ext>
            </a:extLst>
          </p:cNvPr>
          <p:cNvSpPr txBox="1"/>
          <p:nvPr/>
        </p:nvSpPr>
        <p:spPr>
          <a:xfrm>
            <a:off x="329040" y="331092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x</a:t>
            </a:r>
            <a:r>
              <a:rPr lang="en-US" sz="3200" dirty="0"/>
              <a:t> = [2,3]</a:t>
            </a:r>
          </a:p>
        </p:txBody>
      </p:sp>
    </p:spTree>
    <p:extLst>
      <p:ext uri="{BB962C8B-B14F-4D97-AF65-F5344CB8AC3E}">
        <p14:creationId xmlns:p14="http://schemas.microsoft.com/office/powerpoint/2010/main" val="2778339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C1BB3-3052-F941-B560-46202344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Length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9C8A51-77DD-A042-BCD5-E7DF5E4D4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E1349F1-C21B-9A44-9F28-BD404ABEA11B}"/>
              </a:ext>
            </a:extLst>
          </p:cNvPr>
          <p:cNvGrpSpPr/>
          <p:nvPr/>
        </p:nvGrpSpPr>
        <p:grpSpPr>
          <a:xfrm>
            <a:off x="-225619" y="5425014"/>
            <a:ext cx="914400" cy="931485"/>
            <a:chOff x="-225619" y="5822574"/>
            <a:chExt cx="914400" cy="93148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4C3396B-CB8C-E640-9A73-D6AE72A34A29}"/>
                </a:ext>
              </a:extLst>
            </p:cNvPr>
            <p:cNvGrpSpPr/>
            <p:nvPr/>
          </p:nvGrpSpPr>
          <p:grpSpPr>
            <a:xfrm flipH="1" flipV="1">
              <a:off x="688781" y="5839659"/>
              <a:ext cx="0" cy="914400"/>
              <a:chOff x="1191585" y="3777450"/>
              <a:chExt cx="0" cy="1828800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D066D551-7C1F-B544-8BF4-88B5648CF555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4CC8A4C4-0C4C-C54C-AB68-2FA3C16E7D1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EB3F797-798F-D244-B51D-BE1BC22B15A6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9606617-7E82-0343-A580-DFA339D5B267}"/>
                </a:ext>
              </a:extLst>
            </p:cNvPr>
            <p:cNvCxnSpPr/>
            <p:nvPr/>
          </p:nvCxnSpPr>
          <p:spPr>
            <a:xfrm flipH="1">
              <a:off x="688781" y="583965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17BB8720-45EB-7848-B2FC-7323C18D58BD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1472EC2-C86F-0E4A-8C6D-469725050295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D88A3F3-906F-9A4E-BE19-B0479C287789}"/>
                </a:ext>
              </a:extLst>
            </p:cNvPr>
            <p:cNvCxnSpPr/>
            <p:nvPr/>
          </p:nvCxnSpPr>
          <p:spPr>
            <a:xfrm rot="5400000" flipH="1">
              <a:off x="4601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0FF1C55-238B-2B44-82B3-A343D48FF631}"/>
                </a:ext>
              </a:extLst>
            </p:cNvPr>
            <p:cNvCxnSpPr/>
            <p:nvPr/>
          </p:nvCxnSpPr>
          <p:spPr>
            <a:xfrm rot="5400000" flipH="1">
              <a:off x="2315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68740F-67E1-C545-ACB0-87A1CDF286AF}"/>
              </a:ext>
            </a:extLst>
          </p:cNvPr>
          <p:cNvCxnSpPr/>
          <p:nvPr/>
        </p:nvCxnSpPr>
        <p:spPr>
          <a:xfrm flipV="1">
            <a:off x="688781" y="3121929"/>
            <a:ext cx="0" cy="2286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89223F8-EB7E-4440-8C5B-A00EAE668CC1}"/>
              </a:ext>
            </a:extLst>
          </p:cNvPr>
          <p:cNvCxnSpPr/>
          <p:nvPr/>
        </p:nvCxnSpPr>
        <p:spPr>
          <a:xfrm flipV="1">
            <a:off x="688781" y="2664729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6BECF1-03D7-B147-A6EB-208AC640AA5F}"/>
              </a:ext>
            </a:extLst>
          </p:cNvPr>
          <p:cNvCxnSpPr/>
          <p:nvPr/>
        </p:nvCxnSpPr>
        <p:spPr>
          <a:xfrm flipV="1">
            <a:off x="688781" y="2207529"/>
            <a:ext cx="0" cy="32004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01EAEE9-572E-4749-AA41-4363DEBD2B60}"/>
              </a:ext>
            </a:extLst>
          </p:cNvPr>
          <p:cNvCxnSpPr/>
          <p:nvPr/>
        </p:nvCxnSpPr>
        <p:spPr>
          <a:xfrm flipV="1">
            <a:off x="688781" y="1750329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DBADD11-F20B-6141-90A5-80E5FE9FD8D5}"/>
              </a:ext>
            </a:extLst>
          </p:cNvPr>
          <p:cNvCxnSpPr/>
          <p:nvPr/>
        </p:nvCxnSpPr>
        <p:spPr>
          <a:xfrm flipV="1">
            <a:off x="688781" y="1293129"/>
            <a:ext cx="0" cy="41148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F3C3B47-42DE-0D47-8088-C3508FB81AAF}"/>
              </a:ext>
            </a:extLst>
          </p:cNvPr>
          <p:cNvGrpSpPr/>
          <p:nvPr/>
        </p:nvGrpSpPr>
        <p:grpSpPr>
          <a:xfrm>
            <a:off x="688781" y="3579129"/>
            <a:ext cx="1828800" cy="1845885"/>
            <a:chOff x="688781" y="3976689"/>
            <a:chExt cx="1828800" cy="184588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A054D19-6A98-1C4F-ADBB-00C22E91AE1D}"/>
                </a:ext>
              </a:extLst>
            </p:cNvPr>
            <p:cNvGrpSpPr/>
            <p:nvPr/>
          </p:nvGrpSpPr>
          <p:grpSpPr>
            <a:xfrm>
              <a:off x="688781" y="4891089"/>
              <a:ext cx="0" cy="914400"/>
              <a:chOff x="1191585" y="3777450"/>
              <a:chExt cx="0" cy="1828800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A9BB8AA9-5E80-2044-96BF-87EBBF795031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73DC0F87-0976-C042-A025-777025847C06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AC5A926-7D24-B148-B7AB-EE88B9121D75}"/>
                </a:ext>
              </a:extLst>
            </p:cNvPr>
            <p:cNvCxnSpPr/>
            <p:nvPr/>
          </p:nvCxnSpPr>
          <p:spPr>
            <a:xfrm flipV="1">
              <a:off x="688781" y="5348289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1D8D65F-013E-FC40-ACB5-FF93BEC2FFA4}"/>
                </a:ext>
              </a:extLst>
            </p:cNvPr>
            <p:cNvCxnSpPr/>
            <p:nvPr/>
          </p:nvCxnSpPr>
          <p:spPr>
            <a:xfrm flipV="1">
              <a:off x="688781" y="4891089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A5BB8A7-0F8F-4947-9B2F-66EC85DE2622}"/>
                </a:ext>
              </a:extLst>
            </p:cNvPr>
            <p:cNvCxnSpPr/>
            <p:nvPr/>
          </p:nvCxnSpPr>
          <p:spPr>
            <a:xfrm flipV="1">
              <a:off x="688781" y="4433889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A0B42F5-9EE2-9347-BE9D-D3A0A2CC15DE}"/>
                </a:ext>
              </a:extLst>
            </p:cNvPr>
            <p:cNvCxnSpPr/>
            <p:nvPr/>
          </p:nvCxnSpPr>
          <p:spPr>
            <a:xfrm flipV="1">
              <a:off x="688781" y="3976689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BD3FE38-B60F-EE46-8A58-4185693D565A}"/>
                </a:ext>
              </a:extLst>
            </p:cNvPr>
            <p:cNvCxnSpPr/>
            <p:nvPr/>
          </p:nvCxnSpPr>
          <p:spPr>
            <a:xfrm rot="5400000" flipV="1">
              <a:off x="9173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56C0761A-8946-1D42-BA8F-03EEBC9221D5}"/>
                </a:ext>
              </a:extLst>
            </p:cNvPr>
            <p:cNvCxnSpPr/>
            <p:nvPr/>
          </p:nvCxnSpPr>
          <p:spPr>
            <a:xfrm rot="5400000" flipV="1">
              <a:off x="11459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A1FA0AC-2DE0-D942-9A0A-98A689CE75B3}"/>
                </a:ext>
              </a:extLst>
            </p:cNvPr>
            <p:cNvCxnSpPr/>
            <p:nvPr/>
          </p:nvCxnSpPr>
          <p:spPr>
            <a:xfrm rot="5400000" flipV="1">
              <a:off x="917381" y="5593974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03D17D7-7F26-1E43-9F02-D04C5AC5FDC3}"/>
                </a:ext>
              </a:extLst>
            </p:cNvPr>
            <p:cNvCxnSpPr/>
            <p:nvPr/>
          </p:nvCxnSpPr>
          <p:spPr>
            <a:xfrm rot="5400000" flipV="1">
              <a:off x="1145981" y="5365374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5D30854-15F1-F849-8033-FB99B0DCC5EC}"/>
                </a:ext>
              </a:extLst>
            </p:cNvPr>
            <p:cNvCxnSpPr/>
            <p:nvPr/>
          </p:nvCxnSpPr>
          <p:spPr>
            <a:xfrm rot="5400000" flipV="1">
              <a:off x="1374581" y="5136774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B06BD86-5704-4445-9DEA-E698FBA52253}"/>
                </a:ext>
              </a:extLst>
            </p:cNvPr>
            <p:cNvCxnSpPr/>
            <p:nvPr/>
          </p:nvCxnSpPr>
          <p:spPr>
            <a:xfrm rot="5400000" flipV="1">
              <a:off x="1603181" y="4908174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33ACD6D-65DF-CD41-BFD9-20948612FEF1}"/>
              </a:ext>
            </a:extLst>
          </p:cNvPr>
          <p:cNvCxnSpPr/>
          <p:nvPr/>
        </p:nvCxnSpPr>
        <p:spPr>
          <a:xfrm rot="5400000" flipV="1">
            <a:off x="1831781" y="4282014"/>
            <a:ext cx="0" cy="2286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739D018-81EA-BE49-B2D6-65C613AB243B}"/>
              </a:ext>
            </a:extLst>
          </p:cNvPr>
          <p:cNvCxnSpPr/>
          <p:nvPr/>
        </p:nvCxnSpPr>
        <p:spPr>
          <a:xfrm rot="5400000" flipV="1">
            <a:off x="2060381" y="4053414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6388F09-72D5-2840-9DF4-2090449D3340}"/>
              </a:ext>
            </a:extLst>
          </p:cNvPr>
          <p:cNvCxnSpPr/>
          <p:nvPr/>
        </p:nvCxnSpPr>
        <p:spPr>
          <a:xfrm rot="5400000" flipV="1">
            <a:off x="2288981" y="3824814"/>
            <a:ext cx="0" cy="32004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6AA728F-000E-7349-A5B5-EE9D3C1DBC8C}"/>
              </a:ext>
            </a:extLst>
          </p:cNvPr>
          <p:cNvCxnSpPr/>
          <p:nvPr/>
        </p:nvCxnSpPr>
        <p:spPr>
          <a:xfrm rot="5400000" flipV="1">
            <a:off x="2517581" y="3596214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AB48577-CEBD-CE4E-9E04-33495E3BC841}"/>
              </a:ext>
            </a:extLst>
          </p:cNvPr>
          <p:cNvCxnSpPr/>
          <p:nvPr/>
        </p:nvCxnSpPr>
        <p:spPr>
          <a:xfrm rot="5400000" flipV="1">
            <a:off x="2746181" y="3367614"/>
            <a:ext cx="0" cy="41148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7B54989-59CB-834E-A134-4691DC8D2E58}"/>
              </a:ext>
            </a:extLst>
          </p:cNvPr>
          <p:cNvCxnSpPr>
            <a:cxnSpLocks/>
          </p:cNvCxnSpPr>
          <p:nvPr/>
        </p:nvCxnSpPr>
        <p:spPr>
          <a:xfrm flipV="1">
            <a:off x="682384" y="4950729"/>
            <a:ext cx="1371600" cy="4572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34E68C2B-E3D3-A344-8574-4873C9CC0D91}"/>
              </a:ext>
            </a:extLst>
          </p:cNvPr>
          <p:cNvSpPr txBox="1"/>
          <p:nvPr/>
        </p:nvSpPr>
        <p:spPr>
          <a:xfrm>
            <a:off x="2413725" y="4658341"/>
            <a:ext cx="18288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y</a:t>
            </a:r>
            <a:r>
              <a:rPr lang="en-US" sz="3200" dirty="0"/>
              <a:t> = [3,1]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9DF5EB0-5103-D04A-BE1D-A0F0F46B8CA9}"/>
              </a:ext>
            </a:extLst>
          </p:cNvPr>
          <p:cNvCxnSpPr>
            <a:cxnSpLocks/>
          </p:cNvCxnSpPr>
          <p:nvPr/>
        </p:nvCxnSpPr>
        <p:spPr>
          <a:xfrm flipV="1">
            <a:off x="688781" y="4036329"/>
            <a:ext cx="914400" cy="13716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2AFD43E-AD40-BF43-9071-C28ADAAB43A8}"/>
              </a:ext>
            </a:extLst>
          </p:cNvPr>
          <p:cNvSpPr txBox="1"/>
          <p:nvPr/>
        </p:nvSpPr>
        <p:spPr>
          <a:xfrm>
            <a:off x="329040" y="331092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x</a:t>
            </a:r>
            <a:r>
              <a:rPr lang="en-US" sz="3200" dirty="0"/>
              <a:t> = [2,3]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BE6B4E-457C-9A43-BFA1-9C371070D2E9}"/>
              </a:ext>
            </a:extLst>
          </p:cNvPr>
          <p:cNvSpPr txBox="1"/>
          <p:nvPr/>
        </p:nvSpPr>
        <p:spPr>
          <a:xfrm>
            <a:off x="1374581" y="1248631"/>
            <a:ext cx="7407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Magnitude / length / (L2) norm of vector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2A9763D-3E86-E74C-BEFF-431A6472AEA9}"/>
                  </a:ext>
                </a:extLst>
              </p:cNvPr>
              <p:cNvSpPr/>
              <p:nvPr/>
            </p:nvSpPr>
            <p:spPr>
              <a:xfrm>
                <a:off x="2576428" y="1833406"/>
                <a:ext cx="4944623" cy="15537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3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3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92A9763D-3E86-E74C-BEFF-431A6472AE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6428" y="1833406"/>
                <a:ext cx="4944623" cy="1553759"/>
              </a:xfrm>
              <a:prstGeom prst="rect">
                <a:avLst/>
              </a:prstGeom>
              <a:blipFill>
                <a:blip r:embed="rId2"/>
                <a:stretch>
                  <a:fillRect t="-94309" b="-153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Oval 43">
            <a:extLst>
              <a:ext uri="{FF2B5EF4-FFF2-40B4-BE49-F238E27FC236}">
                <a16:creationId xmlns:a16="http://schemas.microsoft.com/office/drawing/2014/main" id="{A752F3E2-65CA-0446-9CFD-2ECAD2A3F0E0}"/>
              </a:ext>
            </a:extLst>
          </p:cNvPr>
          <p:cNvSpPr/>
          <p:nvPr/>
        </p:nvSpPr>
        <p:spPr>
          <a:xfrm>
            <a:off x="4521666" y="2640339"/>
            <a:ext cx="387116" cy="387116"/>
          </a:xfrm>
          <a:prstGeom prst="ellipse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14477B-0EB2-5948-8096-F58B1C0804FC}"/>
              </a:ext>
            </a:extLst>
          </p:cNvPr>
          <p:cNvSpPr txBox="1"/>
          <p:nvPr/>
        </p:nvSpPr>
        <p:spPr>
          <a:xfrm>
            <a:off x="2506335" y="3302822"/>
            <a:ext cx="6637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 are other norms; assume L2 unless told otherwise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A047EEA-0030-F749-B4E6-998B681BCCD2}"/>
              </a:ext>
            </a:extLst>
          </p:cNvPr>
          <p:cNvGrpSpPr/>
          <p:nvPr/>
        </p:nvGrpSpPr>
        <p:grpSpPr>
          <a:xfrm>
            <a:off x="5481967" y="4126112"/>
            <a:ext cx="2801408" cy="1900762"/>
            <a:chOff x="5481967" y="4523672"/>
            <a:chExt cx="2801408" cy="190076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C3680F90-00B3-D747-B35C-CCCF94AC5A0B}"/>
                </a:ext>
              </a:extLst>
            </p:cNvPr>
            <p:cNvGrpSpPr/>
            <p:nvPr/>
          </p:nvGrpSpPr>
          <p:grpSpPr>
            <a:xfrm>
              <a:off x="5481967" y="4523672"/>
              <a:ext cx="2801408" cy="1281817"/>
              <a:chOff x="5481967" y="4523672"/>
              <a:chExt cx="2801408" cy="128181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25D989B9-8E16-EF41-8D49-6CD9E3EA8E30}"/>
                      </a:ext>
                    </a:extLst>
                  </p:cNvPr>
                  <p:cNvSpPr txBox="1"/>
                  <p:nvPr/>
                </p:nvSpPr>
                <p:spPr>
                  <a:xfrm>
                    <a:off x="5481967" y="4523672"/>
                    <a:ext cx="2791790" cy="68813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48" name="TextBox 47">
                    <a:extLst>
                      <a:ext uri="{FF2B5EF4-FFF2-40B4-BE49-F238E27FC236}">
                        <a16:creationId xmlns:a16="http://schemas.microsoft.com/office/drawing/2014/main" id="{291A0FEA-2D95-43F8-962E-9020289AED3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1967" y="4523672"/>
                    <a:ext cx="2791790" cy="68813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8ECF8402-B83F-5F44-9CC7-F12830571BC8}"/>
                      </a:ext>
                    </a:extLst>
                  </p:cNvPr>
                  <p:cNvSpPr txBox="1"/>
                  <p:nvPr/>
                </p:nvSpPr>
                <p:spPr>
                  <a:xfrm>
                    <a:off x="5481967" y="5117352"/>
                    <a:ext cx="2801408" cy="688137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4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oMath>
                      </m:oMathPara>
                    </a14:m>
                    <a:endParaRPr lang="en-US" sz="4000" dirty="0"/>
                  </a:p>
                </p:txBody>
              </p:sp>
            </mc:Choice>
            <mc:Fallback xmlns="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B090522E-1E9E-494D-A149-A18E669D73D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1967" y="5117352"/>
                    <a:ext cx="2801408" cy="68813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C8FD32F-9652-AA4C-979E-3F137907B54F}"/>
                </a:ext>
              </a:extLst>
            </p:cNvPr>
            <p:cNvSpPr txBox="1"/>
            <p:nvPr/>
          </p:nvSpPr>
          <p:spPr>
            <a:xfrm>
              <a:off x="5712903" y="5839659"/>
              <a:ext cx="25704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Why?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857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B6C2-7ED1-514B-89AE-16AEE71EB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Normalizing a Vector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2FDFFE-D304-AD45-B20A-03698602C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33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0CCC602-50E5-2242-981E-25B16512207B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57B183C-719A-CE4A-B920-7EB61B1A58A3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9F6757E1-7CC0-EC46-88AE-024ECB085573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7FBB18CA-FF9C-E843-9BC5-09C7D42CB079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3788FAC2-CA64-E24E-BB2D-D022032488AD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5C4F5FC-858B-A04B-AE69-462F89B5AE63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6544600-114C-324C-9DAB-EFF9CAEC1AC3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7B24921-2C72-0042-88F6-16E838DB876D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7620951-C166-4E42-B30D-BAB3A97D33E8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ED21A77-19AB-944B-8131-F77859C131DF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09B5AFC-24EF-984B-B700-914ACE775EE5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D42E8FC-6A72-624C-B9C2-5D0F0886243B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30C8A123-8949-C241-88EE-3659ED86AD3F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411DD7CB-7FE3-434C-B19D-9F715E784ADE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AE6AC8C-2688-A94F-868C-FB7825454E36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D4B916DA-BC43-364F-858F-13D138D9EC6B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7353BAF8-302A-3944-8C53-8B2EEE4DA9A3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C14DF02-C577-1441-8C1C-21882B4A08D3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266B614-C6D1-F947-B03B-BEE0950A7C66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37ADB43-42D0-1C45-9152-13B842767DB8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F31F01D-FD2D-5845-8F37-DA2CA41E755D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B955C037-BE17-394D-A78F-D5A726840312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173ADE11-D1F2-BF4E-AE24-6AD814994E8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02C7C4B-9D01-9544-ACE3-DC0AF109DC75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1C97F4E-F6CC-6C4C-804C-B163C8F160EA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D7C8C23-55D8-9845-A321-E34C78ACD0D9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07F65BD-ECCD-E044-A142-2F91B95FDA4C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0B0D6B5-7C3B-C445-906C-694D9DF804CF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69EA8D-A928-D342-B928-EB814A4BACDA}"/>
              </a:ext>
            </a:extLst>
          </p:cNvPr>
          <p:cNvCxnSpPr>
            <a:cxnSpLocks/>
          </p:cNvCxnSpPr>
          <p:nvPr/>
        </p:nvCxnSpPr>
        <p:spPr>
          <a:xfrm flipV="1">
            <a:off x="1787738" y="2734132"/>
            <a:ext cx="1828800" cy="27432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B733B08-B44A-9D4C-A8CB-99FD0F4F4FB4}"/>
              </a:ext>
            </a:extLst>
          </p:cNvPr>
          <p:cNvSpPr txBox="1"/>
          <p:nvPr/>
        </p:nvSpPr>
        <p:spPr>
          <a:xfrm>
            <a:off x="2215513" y="1981153"/>
            <a:ext cx="188764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x</a:t>
            </a:r>
            <a:r>
              <a:rPr lang="en-US" sz="3200" dirty="0"/>
              <a:t> = [2,3]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1250CAE-7060-0E43-BB6A-DF4829066360}"/>
              </a:ext>
            </a:extLst>
          </p:cNvPr>
          <p:cNvCxnSpPr>
            <a:cxnSpLocks/>
          </p:cNvCxnSpPr>
          <p:nvPr/>
        </p:nvCxnSpPr>
        <p:spPr>
          <a:xfrm flipV="1">
            <a:off x="1787737" y="4562931"/>
            <a:ext cx="2743200" cy="9144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FF9FF62-7A18-5F4F-A8AE-DFD358B8AC8A}"/>
              </a:ext>
            </a:extLst>
          </p:cNvPr>
          <p:cNvSpPr txBox="1"/>
          <p:nvPr/>
        </p:nvSpPr>
        <p:spPr>
          <a:xfrm>
            <a:off x="4597325" y="4225012"/>
            <a:ext cx="182880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y</a:t>
            </a:r>
            <a:r>
              <a:rPr lang="en-US" sz="3200" dirty="0"/>
              <a:t> = [3,1]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AEE1091-1F29-5E40-A43A-9CFDD235E887}"/>
              </a:ext>
            </a:extLst>
          </p:cNvPr>
          <p:cNvGrpSpPr/>
          <p:nvPr/>
        </p:nvGrpSpPr>
        <p:grpSpPr>
          <a:xfrm>
            <a:off x="873338" y="4024957"/>
            <a:ext cx="3325918" cy="2326075"/>
            <a:chOff x="873338" y="4024957"/>
            <a:chExt cx="3325918" cy="2326075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84008D0-6856-874A-A083-91CD350F9A9F}"/>
                </a:ext>
              </a:extLst>
            </p:cNvPr>
            <p:cNvSpPr/>
            <p:nvPr/>
          </p:nvSpPr>
          <p:spPr>
            <a:xfrm>
              <a:off x="873338" y="4522232"/>
              <a:ext cx="1828800" cy="1828800"/>
            </a:xfrm>
            <a:prstGeom prst="ellipse">
              <a:avLst/>
            </a:prstGeom>
            <a:noFill/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E82A2912-3B13-7047-9F2E-42D8F62102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9768" y="4711595"/>
              <a:ext cx="502920" cy="758952"/>
            </a:xfrm>
            <a:prstGeom prst="straightConnector1">
              <a:avLst/>
            </a:prstGeom>
            <a:ln w="127000" cap="rnd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1C4AD7C5-C977-394F-A653-F0FF6F8E6739}"/>
                    </a:ext>
                  </a:extLst>
                </p:cNvPr>
                <p:cNvSpPr txBox="1"/>
                <p:nvPr/>
              </p:nvSpPr>
              <p:spPr>
                <a:xfrm>
                  <a:off x="1882532" y="4024957"/>
                  <a:ext cx="2316724" cy="4924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d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BC097608-0A48-4637-BECD-F99F8E40FA3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532" y="4024957"/>
                  <a:ext cx="2316724" cy="492443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09F0B32-4379-CD44-AA6B-BCA161C7C6DC}"/>
              </a:ext>
            </a:extLst>
          </p:cNvPr>
          <p:cNvGrpSpPr/>
          <p:nvPr/>
        </p:nvGrpSpPr>
        <p:grpSpPr>
          <a:xfrm>
            <a:off x="1787737" y="4873897"/>
            <a:ext cx="3367368" cy="610217"/>
            <a:chOff x="1787737" y="4873897"/>
            <a:chExt cx="3367368" cy="610217"/>
          </a:xfrm>
        </p:grpSpPr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21CA469F-E547-1548-8142-AB9545CCE6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7737" y="5191506"/>
              <a:ext cx="868680" cy="292608"/>
            </a:xfrm>
            <a:prstGeom prst="straightConnector1">
              <a:avLst/>
            </a:prstGeom>
            <a:ln w="127000" cap="rnd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CCCBE30F-34AE-E24A-B6DA-E4EEAD305276}"/>
                    </a:ext>
                  </a:extLst>
                </p:cNvPr>
                <p:cNvSpPr txBox="1"/>
                <p:nvPr/>
              </p:nvSpPr>
              <p:spPr>
                <a:xfrm>
                  <a:off x="2814336" y="4873897"/>
                  <a:ext cx="2340769" cy="4924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3200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3200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</m:d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3200" b="1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B8D73860-A912-46E1-A037-341F890B12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4336" y="4873897"/>
                  <a:ext cx="2340769" cy="49244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66DFA4F-A93E-554B-95B7-16C3015CFCB3}"/>
              </a:ext>
            </a:extLst>
          </p:cNvPr>
          <p:cNvSpPr txBox="1"/>
          <p:nvPr/>
        </p:nvSpPr>
        <p:spPr>
          <a:xfrm>
            <a:off x="4775626" y="1841048"/>
            <a:ext cx="47724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Diving by norm gives something on the </a:t>
            </a:r>
            <a:r>
              <a:rPr lang="en-US" sz="3200" i="1" dirty="0"/>
              <a:t>unit sphere</a:t>
            </a:r>
            <a:r>
              <a:rPr lang="en-US" sz="3200" dirty="0"/>
              <a:t> (all vectors with length 1)</a:t>
            </a:r>
          </a:p>
        </p:txBody>
      </p:sp>
    </p:spTree>
    <p:extLst>
      <p:ext uri="{BB962C8B-B14F-4D97-AF65-F5344CB8AC3E}">
        <p14:creationId xmlns:p14="http://schemas.microsoft.com/office/powerpoint/2010/main" val="329052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26CD2-F427-054A-BD83-09FE32AB3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Dot Products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3299D0-9C39-A441-9AD0-5B761011E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34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E11895D-02CD-E14B-BD7D-0D681C1EE7AC}"/>
              </a:ext>
            </a:extLst>
          </p:cNvPr>
          <p:cNvCxnSpPr>
            <a:cxnSpLocks/>
          </p:cNvCxnSpPr>
          <p:nvPr/>
        </p:nvCxnSpPr>
        <p:spPr>
          <a:xfrm flipV="1">
            <a:off x="1787738" y="2734132"/>
            <a:ext cx="1828800" cy="27432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928D13-4F0C-EF45-80C5-3D622C3C5AFB}"/>
              </a:ext>
            </a:extLst>
          </p:cNvPr>
          <p:cNvCxnSpPr>
            <a:cxnSpLocks/>
          </p:cNvCxnSpPr>
          <p:nvPr/>
        </p:nvCxnSpPr>
        <p:spPr>
          <a:xfrm flipV="1">
            <a:off x="1787737" y="4562931"/>
            <a:ext cx="2743200" cy="91440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9068EEBD-0C5E-EC46-85E5-497097957450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8DC8741-952F-2F4F-9FD6-372446609FA5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58EF08F8-910C-C04E-93CE-4A271B6D297F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F1388F08-621D-1E4B-89E0-37B42A0B6743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2C0373F-AF56-164C-B418-ACC9A50E6BAF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49DD7F7-93C2-B74D-99B6-5CBE6612E314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21BF656-F196-EA46-8C9F-6124294485B7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BBBB5A-7478-6942-B852-248BD7BCF42B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DE42522-0759-934E-8165-0C735AA3F45D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7D51FCA-F2A2-FD41-9E00-FA9152DEB9B1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AD51FFB-924D-5149-B56F-810622E4F7E7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88D6748-4CE2-4646-A507-D86B02271E5A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49924FB8-2097-F643-910F-574D66F40AB7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F05B380E-84EF-2145-91C2-820A0BFD5F8E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064BABD-3055-1740-936C-1667127B1DEF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07D4823-D3E2-B74B-87EE-0805C95F2789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616FCBA-7907-2E47-8E1A-235CEFCFAF36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26F721D-8978-5D4E-A6F7-BE1F31E31663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4CF8BCC-15F7-8942-AE62-24FAF8751C17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28CFA14-A09B-634C-A244-0252D8C17102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4106D02-3CBC-B142-B9B5-C1685972244E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71EA4630-F4C5-F940-B678-88D463812152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2E11D7DC-FE87-3744-B596-E6E99387FC6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595B5D06-E0A5-8242-842E-C078AF889339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C1BAAA2B-B208-1B4D-BE2F-C3FFEB7F1D7A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0293444-99F6-9640-9289-577494BDF5D9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7C2F2A-49EE-2D43-A903-0D7492B5921A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39FBE43-CED4-824E-8217-F5EF41708941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DAF6BF7-A5CA-3144-B154-70EC5672052B}"/>
              </a:ext>
            </a:extLst>
          </p:cNvPr>
          <p:cNvCxnSpPr>
            <a:cxnSpLocks/>
          </p:cNvCxnSpPr>
          <p:nvPr/>
        </p:nvCxnSpPr>
        <p:spPr>
          <a:xfrm flipV="1">
            <a:off x="1789768" y="4711595"/>
            <a:ext cx="502920" cy="758952"/>
          </a:xfrm>
          <a:prstGeom prst="straightConnector1">
            <a:avLst/>
          </a:prstGeom>
          <a:ln w="127000" cap="rnd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59D4CC9-4C59-1043-8F88-1C514FB221A6}"/>
              </a:ext>
            </a:extLst>
          </p:cNvPr>
          <p:cNvCxnSpPr>
            <a:cxnSpLocks/>
          </p:cNvCxnSpPr>
          <p:nvPr/>
        </p:nvCxnSpPr>
        <p:spPr>
          <a:xfrm flipV="1">
            <a:off x="1787737" y="5191506"/>
            <a:ext cx="868680" cy="292608"/>
          </a:xfrm>
          <a:prstGeom prst="straightConnector1">
            <a:avLst/>
          </a:prstGeom>
          <a:ln w="127000" cap="rnd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E6FB17C-4452-EC4C-9F74-EC3D0CBAA2FA}"/>
                  </a:ext>
                </a:extLst>
              </p:cNvPr>
              <p:cNvSpPr txBox="1"/>
              <p:nvPr/>
            </p:nvSpPr>
            <p:spPr>
              <a:xfrm>
                <a:off x="1882532" y="4024957"/>
                <a:ext cx="475515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E6FB17C-4452-EC4C-9F74-EC3D0CBAA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2532" y="4024957"/>
                <a:ext cx="475515" cy="492443"/>
              </a:xfrm>
              <a:prstGeom prst="rect">
                <a:avLst/>
              </a:prstGeom>
              <a:blipFill>
                <a:blip r:embed="rId2"/>
                <a:stretch>
                  <a:fillRect l="-7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87F4BF-E205-0345-A079-F592E5E41C81}"/>
                  </a:ext>
                </a:extLst>
              </p:cNvPr>
              <p:cNvSpPr txBox="1"/>
              <p:nvPr/>
            </p:nvSpPr>
            <p:spPr>
              <a:xfrm>
                <a:off x="2814336" y="4873897"/>
                <a:ext cx="483530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B87F4BF-E205-0345-A079-F592E5E41C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336" y="4873897"/>
                <a:ext cx="483530" cy="492443"/>
              </a:xfrm>
              <a:prstGeom prst="rect">
                <a:avLst/>
              </a:prstGeom>
              <a:blipFill>
                <a:blip r:embed="rId3"/>
                <a:stretch>
                  <a:fillRect l="-17500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>
            <a:extLst>
              <a:ext uri="{FF2B5EF4-FFF2-40B4-BE49-F238E27FC236}">
                <a16:creationId xmlns:a16="http://schemas.microsoft.com/office/drawing/2014/main" id="{90EF0026-9BB2-9946-A52B-3372EA97E50E}"/>
              </a:ext>
            </a:extLst>
          </p:cNvPr>
          <p:cNvSpPr/>
          <p:nvPr/>
        </p:nvSpPr>
        <p:spPr>
          <a:xfrm>
            <a:off x="873336" y="4529016"/>
            <a:ext cx="1828800" cy="1828800"/>
          </a:xfrm>
          <a:prstGeom prst="arc">
            <a:avLst>
              <a:gd name="adj1" fmla="val 18192917"/>
              <a:gd name="adj2" fmla="val 20678991"/>
            </a:avLst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4FA76852-2FA2-7640-9FE3-170508F84A77}"/>
              </a:ext>
            </a:extLst>
          </p:cNvPr>
          <p:cNvSpPr/>
          <p:nvPr/>
        </p:nvSpPr>
        <p:spPr>
          <a:xfrm>
            <a:off x="-1101766" y="2603118"/>
            <a:ext cx="5779008" cy="5779008"/>
          </a:xfrm>
          <a:prstGeom prst="arc">
            <a:avLst>
              <a:gd name="adj1" fmla="val 18192917"/>
              <a:gd name="adj2" fmla="val 20504685"/>
            </a:avLst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3C254D5-24F9-1C48-9129-A69981C9FE83}"/>
                  </a:ext>
                </a:extLst>
              </p:cNvPr>
              <p:cNvSpPr txBox="1"/>
              <p:nvPr/>
            </p:nvSpPr>
            <p:spPr>
              <a:xfrm>
                <a:off x="4051456" y="1333775"/>
                <a:ext cx="4048801" cy="1344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3C254D5-24F9-1C48-9129-A69981C9FE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456" y="1333775"/>
                <a:ext cx="4048801" cy="1344342"/>
              </a:xfrm>
              <a:prstGeom prst="rect">
                <a:avLst/>
              </a:prstGeom>
              <a:blipFill>
                <a:blip r:embed="rId4"/>
                <a:stretch>
                  <a:fillRect l="-4063" t="-118692" r="-1563" b="-180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1D9D74-99CA-5E44-AE3A-9766E04BAB71}"/>
                  </a:ext>
                </a:extLst>
              </p:cNvPr>
              <p:cNvSpPr txBox="1"/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01D9D74-99CA-5E44-AE3A-9766E04BA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blipFill>
                <a:blip r:embed="rId5"/>
                <a:stretch>
                  <a:fillRect l="-22222" r="-1666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6857282-8FCE-BB4B-9BA8-D3B38FEDEBC3}"/>
                  </a:ext>
                </a:extLst>
              </p:cNvPr>
              <p:cNvSpPr txBox="1"/>
              <p:nvPr/>
            </p:nvSpPr>
            <p:spPr>
              <a:xfrm>
                <a:off x="4051456" y="2753116"/>
                <a:ext cx="400609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d>
                        <m:dPr>
                          <m:begChr m:val="‖"/>
                          <m:endChr m:val="‖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6857282-8FCE-BB4B-9BA8-D3B38FEDE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456" y="2753116"/>
                <a:ext cx="4006097" cy="492443"/>
              </a:xfrm>
              <a:prstGeom prst="rect">
                <a:avLst/>
              </a:prstGeom>
              <a:blipFill>
                <a:blip r:embed="rId6"/>
                <a:stretch>
                  <a:fillRect l="-633" b="-2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B8CDE528-C824-BA4F-B66D-740177620236}"/>
              </a:ext>
            </a:extLst>
          </p:cNvPr>
          <p:cNvSpPr txBox="1"/>
          <p:nvPr/>
        </p:nvSpPr>
        <p:spPr>
          <a:xfrm>
            <a:off x="5035137" y="3486348"/>
            <a:ext cx="40060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happens with normalized / unit vectors?</a:t>
            </a:r>
          </a:p>
        </p:txBody>
      </p:sp>
    </p:spTree>
    <p:extLst>
      <p:ext uri="{BB962C8B-B14F-4D97-AF65-F5344CB8AC3E}">
        <p14:creationId xmlns:p14="http://schemas.microsoft.com/office/powerpoint/2010/main" val="28068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F622B-D806-A14C-B3A8-4330A9686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Dot Products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94E073-BF15-3042-80C3-12805953D5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35</a:t>
            </a:fld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009472-C162-F94F-A48B-2C58DE3D5E0E}"/>
              </a:ext>
            </a:extLst>
          </p:cNvPr>
          <p:cNvCxnSpPr/>
          <p:nvPr/>
        </p:nvCxnSpPr>
        <p:spPr>
          <a:xfrm flipH="1">
            <a:off x="1787737" y="2753149"/>
            <a:ext cx="1828801" cy="0"/>
          </a:xfrm>
          <a:prstGeom prst="line">
            <a:avLst/>
          </a:prstGeom>
          <a:ln w="76200" cap="rnd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4EBBCA4-1170-264C-A2E1-622979A59095}"/>
              </a:ext>
            </a:extLst>
          </p:cNvPr>
          <p:cNvCxnSpPr>
            <a:cxnSpLocks/>
          </p:cNvCxnSpPr>
          <p:nvPr/>
        </p:nvCxnSpPr>
        <p:spPr>
          <a:xfrm rot="5400000" flipH="1">
            <a:off x="2244937" y="4142206"/>
            <a:ext cx="2743200" cy="0"/>
          </a:xfrm>
          <a:prstGeom prst="line">
            <a:avLst/>
          </a:prstGeom>
          <a:ln w="76200" cap="rnd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46EF18D-A29F-1747-A1C5-3B213B4D79DC}"/>
              </a:ext>
            </a:extLst>
          </p:cNvPr>
          <p:cNvCxnSpPr>
            <a:cxnSpLocks/>
          </p:cNvCxnSpPr>
          <p:nvPr/>
        </p:nvCxnSpPr>
        <p:spPr>
          <a:xfrm flipV="1">
            <a:off x="1787738" y="2734132"/>
            <a:ext cx="1828800" cy="27432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38C352F7-6197-4742-9E0A-AB4B67839519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3090B83-E07A-C343-A0C1-073A42627C50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7B08349-897D-324E-93EC-DDE66DA48415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75462B90-C5AA-C942-B63E-764A65A88CE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89617B6-9E98-5442-AE68-B14987D86A34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8189A1A-5BAB-644E-AF9B-91374F87CE3A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E7051CD-0F8F-314F-A2B0-F183ECF611AA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6581F00-0BBC-4944-BA7F-8BCF1679F350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FE81615-CF69-874D-A48F-BE9AD27B4988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16B8186-F847-414C-813E-4675B51A0A85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1703CEA-BD5C-894C-AE97-7F4A8CAA89D5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3EE168A-90B2-E948-8B55-01A8459EAA87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A2FE20F2-2221-FB4C-881F-AE7A92F2C6A6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F6F1C337-1DF8-FD49-B638-FEB27C679BA8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547779B-3720-0540-9EED-F397E31AC735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F1D5A30-5E2A-DA41-8CC9-CD26E690A76C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D6F70F4-557F-5D44-8BC8-939F6F97CA9B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94B1E3A-5E69-1B4B-B558-E207BB3D01C1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7DD74A0-9D6E-9741-9653-58AFA1B9052F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AEAC6A3-09AC-2349-8E05-3C90E40978A1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7B70AD3-C12B-244C-8B10-9A90F57631F5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B0CE879B-FB16-E44F-8C5E-4457BAF977A3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36EDA2CD-8CDD-9641-BF01-6A7BBB706B1C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01BC3B0D-BD14-8A41-A75F-E68F08D9745A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06B3E97-2411-A748-B10F-A1BD61CE0986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9E7F724-F233-484E-AC9C-48D711CCC4C9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BCA7164-1501-3F46-8299-A8F839DB1638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87CE82F-C91B-F848-B489-519F753B18E0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7C778AB-26BB-7747-8D7B-1E92F27CA452}"/>
              </a:ext>
            </a:extLst>
          </p:cNvPr>
          <p:cNvCxnSpPr>
            <a:cxnSpLocks/>
          </p:cNvCxnSpPr>
          <p:nvPr/>
        </p:nvCxnSpPr>
        <p:spPr>
          <a:xfrm flipH="1" flipV="1">
            <a:off x="1787737" y="4562931"/>
            <a:ext cx="2031" cy="907616"/>
          </a:xfrm>
          <a:prstGeom prst="straightConnector1">
            <a:avLst/>
          </a:prstGeom>
          <a:ln w="127000" cap="rnd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217755C-59A1-D845-B150-8037C5BE7ED9}"/>
              </a:ext>
            </a:extLst>
          </p:cNvPr>
          <p:cNvCxnSpPr>
            <a:cxnSpLocks/>
          </p:cNvCxnSpPr>
          <p:nvPr/>
        </p:nvCxnSpPr>
        <p:spPr>
          <a:xfrm flipV="1">
            <a:off x="1787737" y="5470547"/>
            <a:ext cx="931033" cy="13567"/>
          </a:xfrm>
          <a:prstGeom prst="straightConnector1">
            <a:avLst/>
          </a:prstGeom>
          <a:ln w="127000" cap="rnd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0B8D199-02D6-E64D-AC25-C051EC271AB9}"/>
                  </a:ext>
                </a:extLst>
              </p:cNvPr>
              <p:cNvSpPr txBox="1"/>
              <p:nvPr/>
            </p:nvSpPr>
            <p:spPr>
              <a:xfrm>
                <a:off x="1092780" y="4043202"/>
                <a:ext cx="536429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0B8D199-02D6-E64D-AC25-C051EC271A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780" y="4043202"/>
                <a:ext cx="536429" cy="492443"/>
              </a:xfrm>
              <a:prstGeom prst="rect">
                <a:avLst/>
              </a:prstGeom>
              <a:blipFill>
                <a:blip r:embed="rId2"/>
                <a:stretch>
                  <a:fillRect l="-6818" r="-2273" b="-9756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8517E3A-AB29-C845-8014-CDA9D9D3D962}"/>
                  </a:ext>
                </a:extLst>
              </p:cNvPr>
              <p:cNvSpPr txBox="1"/>
              <p:nvPr/>
            </p:nvSpPr>
            <p:spPr>
              <a:xfrm>
                <a:off x="2811893" y="5671351"/>
                <a:ext cx="536429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F8517E3A-AB29-C845-8014-CDA9D9D3D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893" y="5671351"/>
                <a:ext cx="536429" cy="492443"/>
              </a:xfrm>
              <a:prstGeom prst="rect">
                <a:avLst/>
              </a:prstGeom>
              <a:blipFill>
                <a:blip r:embed="rId3"/>
                <a:stretch>
                  <a:fillRect l="-6667" b="-1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622B330-A09A-AB41-9D2C-B74AB63169B3}"/>
                  </a:ext>
                </a:extLst>
              </p:cNvPr>
              <p:cNvSpPr txBox="1"/>
              <p:nvPr/>
            </p:nvSpPr>
            <p:spPr>
              <a:xfrm>
                <a:off x="5323144" y="1333775"/>
                <a:ext cx="2737737" cy="1344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5622B330-A09A-AB41-9D2C-B74AB6316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144" y="1333775"/>
                <a:ext cx="2737737" cy="1344342"/>
              </a:xfrm>
              <a:prstGeom prst="rect">
                <a:avLst/>
              </a:prstGeom>
              <a:blipFill>
                <a:blip r:embed="rId4"/>
                <a:stretch>
                  <a:fillRect l="-6452" t="-118692" r="-6452" b="-180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474C26C-D887-8E49-9725-3199245707BF}"/>
                  </a:ext>
                </a:extLst>
              </p:cNvPr>
              <p:cNvSpPr txBox="1"/>
              <p:nvPr/>
            </p:nvSpPr>
            <p:spPr>
              <a:xfrm>
                <a:off x="2811893" y="1657987"/>
                <a:ext cx="2139625" cy="6155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=[2,3]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474C26C-D887-8E49-9725-319924570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893" y="1657987"/>
                <a:ext cx="2139625" cy="615553"/>
              </a:xfrm>
              <a:prstGeom prst="rect">
                <a:avLst/>
              </a:prstGeom>
              <a:blipFill>
                <a:blip r:embed="rId5"/>
                <a:stretch>
                  <a:fillRect l="-1765" r="-7059" b="-346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5ADCE99-7922-6D48-9291-380622DDBC5B}"/>
                  </a:ext>
                </a:extLst>
              </p:cNvPr>
              <p:cNvSpPr txBox="1"/>
              <p:nvPr/>
            </p:nvSpPr>
            <p:spPr>
              <a:xfrm>
                <a:off x="4018329" y="2734132"/>
                <a:ext cx="5125671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/>
                  <a:t>What’s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3200" b="1" dirty="0"/>
                  <a:t>,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3200" b="1" dirty="0"/>
                  <a:t>?</a:t>
                </a:r>
              </a:p>
              <a:p>
                <a:r>
                  <a:rPr lang="en-US" sz="3200" dirty="0"/>
                  <a:t>Ans: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3200" dirty="0"/>
                  <a:t> ;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US" sz="32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Dot product is projection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Amount of </a:t>
                </a:r>
                <a:r>
                  <a:rPr lang="en-US" sz="3200" b="1" dirty="0"/>
                  <a:t>x</a:t>
                </a:r>
                <a:r>
                  <a:rPr lang="en-US" sz="3200" dirty="0"/>
                  <a:t> that’s also pointing in direction of </a:t>
                </a:r>
                <a:r>
                  <a:rPr lang="en-US" sz="3200" b="1" dirty="0"/>
                  <a:t>y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F5ADCE99-7922-6D48-9291-380622DDB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329" y="2734132"/>
                <a:ext cx="5125671" cy="2554545"/>
              </a:xfrm>
              <a:prstGeom prst="rect">
                <a:avLst/>
              </a:prstGeom>
              <a:blipFill>
                <a:blip r:embed="rId6"/>
                <a:stretch>
                  <a:fillRect l="-2716" t="-2475" b="-6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156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1E488-1F71-C747-BFE6-04A615B21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Dot Products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55607B-52E5-914B-BB57-716F65E7F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36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5E3B56-74F4-894F-9179-4186754033F4}"/>
              </a:ext>
            </a:extLst>
          </p:cNvPr>
          <p:cNvCxnSpPr>
            <a:cxnSpLocks/>
          </p:cNvCxnSpPr>
          <p:nvPr/>
        </p:nvCxnSpPr>
        <p:spPr>
          <a:xfrm rot="5400000" flipH="1">
            <a:off x="2244937" y="4142206"/>
            <a:ext cx="2743200" cy="0"/>
          </a:xfrm>
          <a:prstGeom prst="line">
            <a:avLst/>
          </a:prstGeom>
          <a:ln w="76200" cap="rnd"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81B2F1F-0776-0A46-A6C1-B5D4E0848172}"/>
              </a:ext>
            </a:extLst>
          </p:cNvPr>
          <p:cNvCxnSpPr>
            <a:cxnSpLocks/>
          </p:cNvCxnSpPr>
          <p:nvPr/>
        </p:nvCxnSpPr>
        <p:spPr>
          <a:xfrm flipV="1">
            <a:off x="1787738" y="2734132"/>
            <a:ext cx="1828800" cy="27432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9BBBE573-19C1-7C46-984C-DC5E3B1E45F2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2453CC1-C06D-B44F-9A4D-CD8DACE2C2D1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6EB4F39-EC1A-4243-B677-E6E9DF69759E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1D87250-543E-9542-8320-C24F6371175C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7936B07-D2CD-B04D-BE0E-F95FB4576A9F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C95A0E2-2E33-7D4A-A932-321D14B7D7B2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9F738B2-F77C-C549-9232-5E01DA5D6805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51A7D3-0C3B-BB44-B048-14D1C36D50B4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5983C1-C9EF-6B40-998B-805E2CCB1C05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04476A-23A4-AC4D-82AE-12D2498CF5CB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8AFE8D0-692E-E549-82D7-614238028F75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337B4C8-A679-A14E-8BE9-88AFDA5D5EB8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6B176C6F-6C9F-D540-902B-FD65A691150D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1A5289BB-9BA4-0943-B5C8-2C0B7F30264B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55720C1F-32C9-FA49-9403-73B88B26E997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4B27F6D-2DBC-904F-8F5B-45826D789B71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3839045D-6009-7F45-A9FE-74E533C88872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99BA7F3-0CFF-2E47-A0A2-AAE53D8C91F3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8C119A9-4C0E-7444-9AE8-AEEFAC9BD8BA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811D9E0-CF17-CF4A-A926-F19012B8DFE5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8543BCE-C4E0-C246-8C8B-E24DAA63481E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95F3AD38-9BA6-8643-802C-8E7E5AA8597F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978FB106-C0D7-7940-BEDA-A45765CFFD63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DDDA20A5-8715-1044-9086-57C3D9499DFB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E9B0BE7C-FE6E-9F44-B914-E26C2301E4C9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2457A56-C2C5-5D4F-ACC6-2724699560AD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9F4A281-CF13-2F43-B155-5D0DBAD227FC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FB3FD6E-2CE7-7C47-A587-80526A1E06F8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D059D3-C934-BC44-B448-2B5AF6AE313A}"/>
                  </a:ext>
                </a:extLst>
              </p:cNvPr>
              <p:cNvSpPr txBox="1"/>
              <p:nvPr/>
            </p:nvSpPr>
            <p:spPr>
              <a:xfrm>
                <a:off x="4018329" y="2734132"/>
                <a:ext cx="5125671" cy="108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/>
                  <a:t>What’s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200" b="1" dirty="0"/>
                  <a:t> ?</a:t>
                </a:r>
              </a:p>
              <a:p>
                <a:r>
                  <a:rPr lang="en-US" sz="3200" dirty="0"/>
                  <a:t>Ans: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=∑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DD059D3-C934-BC44-B448-2B5AF6AE3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329" y="2734132"/>
                <a:ext cx="5125671" cy="1083886"/>
              </a:xfrm>
              <a:prstGeom prst="rect">
                <a:avLst/>
              </a:prstGeom>
              <a:blipFill>
                <a:blip r:embed="rId2"/>
                <a:stretch>
                  <a:fillRect l="-2716" t="-5747" b="-16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973FE32-2C81-174B-8329-A27D97FA3FFD}"/>
                  </a:ext>
                </a:extLst>
              </p:cNvPr>
              <p:cNvSpPr txBox="1"/>
              <p:nvPr/>
            </p:nvSpPr>
            <p:spPr>
              <a:xfrm>
                <a:off x="5323144" y="1333775"/>
                <a:ext cx="2737737" cy="1344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B973FE32-2C81-174B-8329-A27D97FA3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144" y="1333775"/>
                <a:ext cx="2737737" cy="1344342"/>
              </a:xfrm>
              <a:prstGeom prst="rect">
                <a:avLst/>
              </a:prstGeom>
              <a:blipFill>
                <a:blip r:embed="rId3"/>
                <a:stretch>
                  <a:fillRect l="-6452" t="-118692" r="-6452" b="-180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0C1842-0539-464B-8D13-AED85E962F75}"/>
                  </a:ext>
                </a:extLst>
              </p:cNvPr>
              <p:cNvSpPr txBox="1"/>
              <p:nvPr/>
            </p:nvSpPr>
            <p:spPr>
              <a:xfrm>
                <a:off x="2811893" y="1657987"/>
                <a:ext cx="2139625" cy="6155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=[2,3]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C0C1842-0539-464B-8D13-AED85E962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893" y="1657987"/>
                <a:ext cx="2139625" cy="615553"/>
              </a:xfrm>
              <a:prstGeom prst="rect">
                <a:avLst/>
              </a:prstGeom>
              <a:blipFill>
                <a:blip r:embed="rId4"/>
                <a:stretch>
                  <a:fillRect l="-1765" r="-7059" b="-346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621909A-E0FB-8A4C-8B88-02F5643CDCEC}"/>
              </a:ext>
            </a:extLst>
          </p:cNvPr>
          <p:cNvCxnSpPr/>
          <p:nvPr/>
        </p:nvCxnSpPr>
        <p:spPr>
          <a:xfrm flipH="1">
            <a:off x="1787737" y="2753149"/>
            <a:ext cx="1828801" cy="0"/>
          </a:xfrm>
          <a:prstGeom prst="line">
            <a:avLst/>
          </a:prstGeom>
          <a:ln w="76200" cap="rnd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13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16A11-B680-6240-887E-6120ED1C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Special Angles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0B11EE-1FC7-3244-9C94-DA99EC80F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37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B7937B8-1000-F849-B251-72C3D2EE2B0F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8BA00DD-DE2C-8744-A17A-9AA03031E459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85F0C87-7F3A-3C41-8289-DAC9950EBD4E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9C9DA2CA-0D78-B940-960F-1C0147710636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F677F290-1127-864A-A085-7A4C95FC5C3F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8473641-89CA-794C-8E82-03A2113BFD83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775A530-9FD7-B941-8783-EB8096622C49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16957FF-2A6C-1747-8D3F-FB3D5DF15432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C484B2D-6F5F-B343-9B08-D5923FF2D0AE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3E5AC-7D20-E44E-BD64-F0BF661C8EE7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F9C62D3-CA95-FA4B-BFBD-555D06E1DF92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A2F6FA57-86CB-F541-86C1-CAB7A41E1D11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88855A0B-9463-734F-B0E6-4BDD34B1723C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29720873-807A-E84D-8C77-E721ACABEDB5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EE9D0818-0407-F644-A909-E567D58F3284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5315950-5B30-E74E-A7B2-3DA14B8D19F2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0676AEF-930E-794C-9283-FF179DBD0CD8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842BD27-500E-2E4A-9A78-B21E815E6F34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B972813-B5C3-E54F-9A4C-73DFB0EA8B69}"/>
              </a:ext>
            </a:extLst>
          </p:cNvPr>
          <p:cNvCxnSpPr>
            <a:cxnSpLocks/>
          </p:cNvCxnSpPr>
          <p:nvPr/>
        </p:nvCxnSpPr>
        <p:spPr>
          <a:xfrm flipV="1">
            <a:off x="1787738" y="2005946"/>
            <a:ext cx="0" cy="3471387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B54ABC-8380-A644-B8AA-68251FDB4469}"/>
              </a:ext>
            </a:extLst>
          </p:cNvPr>
          <p:cNvCxnSpPr>
            <a:cxnSpLocks/>
          </p:cNvCxnSpPr>
          <p:nvPr/>
        </p:nvCxnSpPr>
        <p:spPr>
          <a:xfrm flipV="1">
            <a:off x="1787737" y="5470546"/>
            <a:ext cx="2743201" cy="6785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4727C52-12D3-4542-9BF3-2DE960443DE7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690E757-F168-6545-8559-BA7C979919F9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503F8C98-93F5-3E4E-A947-048FDF9E959A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02C74B25-5CD5-EF4D-9699-7CAFEC449FAA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A8DCD001-FAC4-8746-BED9-F8065BF966E8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F7CA2FDC-8E12-744D-B369-197475E6D1EF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9C078DB7-2C18-F446-B593-45F3ABF8F110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98AC2C7-75AA-7E45-8868-D1C973957022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F94AD52-90F1-CF47-8FD3-3E98CDA0C1F4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39DA567-7E38-6A42-9BD6-93A432A43E82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BA6DA53-7D98-5C4A-B34A-7A9D54EDA68B}"/>
              </a:ext>
            </a:extLst>
          </p:cNvPr>
          <p:cNvCxnSpPr>
            <a:cxnSpLocks/>
          </p:cNvCxnSpPr>
          <p:nvPr/>
        </p:nvCxnSpPr>
        <p:spPr>
          <a:xfrm flipV="1">
            <a:off x="1789768" y="4535798"/>
            <a:ext cx="0" cy="934749"/>
          </a:xfrm>
          <a:prstGeom prst="straightConnector1">
            <a:avLst/>
          </a:prstGeom>
          <a:ln w="127000" cap="rnd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EA4FB85-7854-E648-B7B0-CE6899E15016}"/>
              </a:ext>
            </a:extLst>
          </p:cNvPr>
          <p:cNvCxnSpPr>
            <a:cxnSpLocks/>
          </p:cNvCxnSpPr>
          <p:nvPr/>
        </p:nvCxnSpPr>
        <p:spPr>
          <a:xfrm flipV="1">
            <a:off x="1787737" y="5470547"/>
            <a:ext cx="931033" cy="13567"/>
          </a:xfrm>
          <a:prstGeom prst="straightConnector1">
            <a:avLst/>
          </a:prstGeom>
          <a:ln w="127000" cap="rnd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480E8F-E319-3F44-A4AF-08FF20481F2B}"/>
                  </a:ext>
                </a:extLst>
              </p:cNvPr>
              <p:cNvSpPr txBox="1"/>
              <p:nvPr/>
            </p:nvSpPr>
            <p:spPr>
              <a:xfrm>
                <a:off x="939567" y="3940063"/>
                <a:ext cx="475515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7480E8F-E319-3F44-A4AF-08FF20481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67" y="3940063"/>
                <a:ext cx="475515" cy="492443"/>
              </a:xfrm>
              <a:prstGeom prst="rect">
                <a:avLst/>
              </a:prstGeom>
              <a:blipFill>
                <a:blip r:embed="rId2"/>
                <a:stretch>
                  <a:fillRect l="-769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2D91C55-599B-7349-956C-1AA9C797EA5F}"/>
                  </a:ext>
                </a:extLst>
              </p:cNvPr>
              <p:cNvSpPr txBox="1"/>
              <p:nvPr/>
            </p:nvSpPr>
            <p:spPr>
              <a:xfrm>
                <a:off x="2719024" y="5775057"/>
                <a:ext cx="483530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82D91C55-599B-7349-956C-1AA9C797EA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024" y="5775057"/>
                <a:ext cx="483530" cy="492443"/>
              </a:xfrm>
              <a:prstGeom prst="rect">
                <a:avLst/>
              </a:prstGeom>
              <a:blipFill>
                <a:blip r:embed="rId3"/>
                <a:stretch>
                  <a:fillRect l="-17500" b="-195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>
            <a:extLst>
              <a:ext uri="{FF2B5EF4-FFF2-40B4-BE49-F238E27FC236}">
                <a16:creationId xmlns:a16="http://schemas.microsoft.com/office/drawing/2014/main" id="{84601C54-F1F3-FB4A-B2C6-7A54CBF45850}"/>
              </a:ext>
            </a:extLst>
          </p:cNvPr>
          <p:cNvSpPr/>
          <p:nvPr/>
        </p:nvSpPr>
        <p:spPr>
          <a:xfrm>
            <a:off x="873336" y="4529016"/>
            <a:ext cx="1828800" cy="1828800"/>
          </a:xfrm>
          <a:prstGeom prst="arc">
            <a:avLst>
              <a:gd name="adj1" fmla="val 16158201"/>
              <a:gd name="adj2" fmla="val 157682"/>
            </a:avLst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5F17784B-1A66-B242-A175-E9F5A6B4D286}"/>
              </a:ext>
            </a:extLst>
          </p:cNvPr>
          <p:cNvSpPr/>
          <p:nvPr/>
        </p:nvSpPr>
        <p:spPr>
          <a:xfrm>
            <a:off x="-1101766" y="2603118"/>
            <a:ext cx="5779008" cy="5779008"/>
          </a:xfrm>
          <a:prstGeom prst="arc">
            <a:avLst>
              <a:gd name="adj1" fmla="val 16247013"/>
              <a:gd name="adj2" fmla="val 10686"/>
            </a:avLst>
          </a:prstGeom>
          <a:ln w="152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D6AB134-E15F-0E48-9435-7D5FAB3BA513}"/>
                  </a:ext>
                </a:extLst>
              </p:cNvPr>
              <p:cNvSpPr txBox="1"/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CD6AB134-E15F-0E48-9435-7D5FAB3BA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blipFill>
                <a:blip r:embed="rId4"/>
                <a:stretch>
                  <a:fillRect l="-22222" r="-1666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83010A4-B3D3-0443-9251-C1AF7D48719D}"/>
                  </a:ext>
                </a:extLst>
              </p:cNvPr>
              <p:cNvSpPr txBox="1"/>
              <p:nvPr/>
            </p:nvSpPr>
            <p:spPr>
              <a:xfrm>
                <a:off x="2983446" y="1633069"/>
                <a:ext cx="4923784" cy="8211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=0∗1+1∗0=0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483010A4-B3D3-0443-9251-C1AF7D487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446" y="1633069"/>
                <a:ext cx="4923784" cy="821187"/>
              </a:xfrm>
              <a:prstGeom prst="rect">
                <a:avLst/>
              </a:prstGeom>
              <a:blipFill>
                <a:blip r:embed="rId5"/>
                <a:stretch>
                  <a:fillRect r="-1028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C607B54B-A098-D347-AB38-DEE56C409141}"/>
              </a:ext>
            </a:extLst>
          </p:cNvPr>
          <p:cNvSpPr txBox="1"/>
          <p:nvPr/>
        </p:nvSpPr>
        <p:spPr>
          <a:xfrm>
            <a:off x="4677238" y="2624032"/>
            <a:ext cx="41525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Perpendicular / orthogonal vectors have dot product 0 </a:t>
            </a:r>
            <a:r>
              <a:rPr lang="en-US" sz="3200" i="1" dirty="0"/>
              <a:t>irrespective of their magnitude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07AB824-0A5C-6248-8E6F-34EF988027E9}"/>
                  </a:ext>
                </a:extLst>
              </p:cNvPr>
              <p:cNvSpPr txBox="1"/>
              <p:nvPr/>
            </p:nvSpPr>
            <p:spPr>
              <a:xfrm>
                <a:off x="939566" y="2474343"/>
                <a:ext cx="351058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07AB824-0A5C-6248-8E6F-34EF98802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66" y="2474343"/>
                <a:ext cx="351058" cy="492443"/>
              </a:xfrm>
              <a:prstGeom prst="rect">
                <a:avLst/>
              </a:prstGeom>
              <a:blipFill>
                <a:blip r:embed="rId6"/>
                <a:stretch>
                  <a:fillRect l="-10000" r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87C2DAC-19FF-704B-B180-2D43D18F9287}"/>
                  </a:ext>
                </a:extLst>
              </p:cNvPr>
              <p:cNvSpPr txBox="1"/>
              <p:nvPr/>
            </p:nvSpPr>
            <p:spPr>
              <a:xfrm>
                <a:off x="4313582" y="5775056"/>
                <a:ext cx="359073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87C2DAC-19FF-704B-B180-2D43D18F9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582" y="5775056"/>
                <a:ext cx="359073" cy="492443"/>
              </a:xfrm>
              <a:prstGeom prst="rect">
                <a:avLst/>
              </a:prstGeom>
              <a:blipFill>
                <a:blip r:embed="rId7"/>
                <a:stretch>
                  <a:fillRect l="-23333" r="-16667" b="-195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629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CD69D-D9E9-924A-98BC-FAF234AB3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Special Angles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A2A94B-E645-D345-973C-C1940180E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38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85E0BEC-1B91-8B45-9374-318C3A0F5979}"/>
              </a:ext>
            </a:extLst>
          </p:cNvPr>
          <p:cNvGrpSpPr/>
          <p:nvPr/>
        </p:nvGrpSpPr>
        <p:grpSpPr>
          <a:xfrm>
            <a:off x="1787738" y="905332"/>
            <a:ext cx="0" cy="4538084"/>
            <a:chOff x="1787738" y="905332"/>
            <a:chExt cx="0" cy="453808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C963875-74C4-9740-8C7A-D06748682588}"/>
                </a:ext>
              </a:extLst>
            </p:cNvPr>
            <p:cNvGrpSpPr/>
            <p:nvPr/>
          </p:nvGrpSpPr>
          <p:grpSpPr>
            <a:xfrm>
              <a:off x="1787738" y="3628182"/>
              <a:ext cx="0" cy="1815233"/>
              <a:chOff x="1191585" y="3777450"/>
              <a:chExt cx="0" cy="182880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71CAD17B-4CA8-C04E-836D-2C06F9A21E33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1A9DA00D-945D-1D4D-B117-C881BDCF66C1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D51B0D8-E3D4-6A4B-9495-FFE44FD868E0}"/>
                </a:ext>
              </a:extLst>
            </p:cNvPr>
            <p:cNvCxnSpPr/>
            <p:nvPr/>
          </p:nvCxnSpPr>
          <p:spPr>
            <a:xfrm flipV="1">
              <a:off x="1787738" y="4535799"/>
              <a:ext cx="0" cy="90761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6331545-C446-4E4F-80E1-5C20775B3D6D}"/>
                </a:ext>
              </a:extLst>
            </p:cNvPr>
            <p:cNvCxnSpPr/>
            <p:nvPr/>
          </p:nvCxnSpPr>
          <p:spPr>
            <a:xfrm flipV="1">
              <a:off x="1787738" y="3628182"/>
              <a:ext cx="0" cy="181523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F8BA249-5FB2-1B4C-9BEF-89F8D0B87DEC}"/>
                </a:ext>
              </a:extLst>
            </p:cNvPr>
            <p:cNvCxnSpPr/>
            <p:nvPr/>
          </p:nvCxnSpPr>
          <p:spPr>
            <a:xfrm flipV="1">
              <a:off x="1787738" y="2720565"/>
              <a:ext cx="0" cy="272285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0F84BB2-DA7E-8E47-8C79-D7CE3CCA4D48}"/>
                </a:ext>
              </a:extLst>
            </p:cNvPr>
            <p:cNvCxnSpPr/>
            <p:nvPr/>
          </p:nvCxnSpPr>
          <p:spPr>
            <a:xfrm flipV="1">
              <a:off x="1787738" y="1812949"/>
              <a:ext cx="0" cy="3630467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141E285-7FD2-DB49-ABAD-7E7828F28EA9}"/>
                </a:ext>
              </a:extLst>
            </p:cNvPr>
            <p:cNvCxnSpPr/>
            <p:nvPr/>
          </p:nvCxnSpPr>
          <p:spPr>
            <a:xfrm flipV="1">
              <a:off x="1787738" y="905332"/>
              <a:ext cx="0" cy="4538083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D113881-FA1D-A941-9CBC-09D7AA0DCE48}"/>
              </a:ext>
            </a:extLst>
          </p:cNvPr>
          <p:cNvCxnSpPr/>
          <p:nvPr/>
        </p:nvCxnSpPr>
        <p:spPr>
          <a:xfrm rot="5400000" flipV="1">
            <a:off x="3616538" y="3648532"/>
            <a:ext cx="0" cy="36576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2F93506-199C-6B42-B4C5-CD8CB1CC6364}"/>
              </a:ext>
            </a:extLst>
          </p:cNvPr>
          <p:cNvCxnSpPr/>
          <p:nvPr/>
        </p:nvCxnSpPr>
        <p:spPr>
          <a:xfrm rot="5400000" flipV="1">
            <a:off x="4073738" y="3191332"/>
            <a:ext cx="0" cy="45720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7A4819-5466-4141-A793-65B325C087DA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A56A8A5-B776-B14F-A64A-DE53B2850D5E}"/>
              </a:ext>
            </a:extLst>
          </p:cNvPr>
          <p:cNvCxnSpPr/>
          <p:nvPr/>
        </p:nvCxnSpPr>
        <p:spPr>
          <a:xfrm>
            <a:off x="1787737" y="5484114"/>
            <a:ext cx="0" cy="1815233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9714691-8D8E-0B48-B5F6-23C4B26AC199}"/>
                  </a:ext>
                </a:extLst>
              </p:cNvPr>
              <p:cNvSpPr txBox="1"/>
              <p:nvPr/>
            </p:nvSpPr>
            <p:spPr>
              <a:xfrm>
                <a:off x="2983446" y="1633069"/>
                <a:ext cx="5210337" cy="8233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9714691-8D8E-0B48-B5F6-23C4B26AC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3446" y="1633069"/>
                <a:ext cx="5210337" cy="823367"/>
              </a:xfrm>
              <a:prstGeom prst="rect">
                <a:avLst/>
              </a:prstGeom>
              <a:blipFill>
                <a:blip r:embed="rId2"/>
                <a:stretch>
                  <a:fillRect r="-973"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F6B5331-B95F-104C-84F8-BDB4421CF43E}"/>
              </a:ext>
            </a:extLst>
          </p:cNvPr>
          <p:cNvSpPr txBox="1"/>
          <p:nvPr/>
        </p:nvSpPr>
        <p:spPr>
          <a:xfrm>
            <a:off x="4677238" y="2624032"/>
            <a:ext cx="41525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Perpendicular / orthogonal vectors have dot product 0 </a:t>
            </a:r>
            <a:r>
              <a:rPr lang="en-US" sz="3200" i="1" dirty="0"/>
              <a:t>irrespective of their magnitude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0727F7B-304E-1144-A0AC-BC6A58D90747}"/>
              </a:ext>
            </a:extLst>
          </p:cNvPr>
          <p:cNvGrpSpPr/>
          <p:nvPr/>
        </p:nvGrpSpPr>
        <p:grpSpPr>
          <a:xfrm>
            <a:off x="1787738" y="5477332"/>
            <a:ext cx="1828800" cy="0"/>
            <a:chOff x="1787738" y="5477332"/>
            <a:chExt cx="1828800" cy="0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024AEB7-3CF2-7F43-910C-D578826ABDE1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31083367-1DFB-9A42-800C-C751D83F18CE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2E13866B-E37C-B141-A560-7D25EC8F9648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815FB96-F245-2D4A-B2C3-771D7A51A637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CE4ADBB-3B7B-4F46-8DCA-503447373FF5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8D91976-267C-4346-B8C8-763781D376EC}"/>
              </a:ext>
            </a:extLst>
          </p:cNvPr>
          <p:cNvCxnSpPr/>
          <p:nvPr/>
        </p:nvCxnSpPr>
        <p:spPr>
          <a:xfrm rot="5400000" flipV="1">
            <a:off x="3159338" y="4105732"/>
            <a:ext cx="0" cy="2743200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8DF8363-06BE-B14C-8486-B0ADF69A0FC2}"/>
              </a:ext>
            </a:extLst>
          </p:cNvPr>
          <p:cNvGrpSpPr/>
          <p:nvPr/>
        </p:nvGrpSpPr>
        <p:grpSpPr>
          <a:xfrm flipH="1">
            <a:off x="-41063" y="5477331"/>
            <a:ext cx="1828800" cy="0"/>
            <a:chOff x="1787738" y="5477332"/>
            <a:chExt cx="1828800" cy="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60A079B-D1A1-9A41-A0FD-EE991C2D2D17}"/>
                </a:ext>
              </a:extLst>
            </p:cNvPr>
            <p:cNvGrpSpPr/>
            <p:nvPr/>
          </p:nvGrpSpPr>
          <p:grpSpPr>
            <a:xfrm rot="5400000">
              <a:off x="2702138" y="4562932"/>
              <a:ext cx="0" cy="1828800"/>
              <a:chOff x="1191585" y="3777450"/>
              <a:chExt cx="0" cy="1828800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AFA7285A-72F8-DB42-A6D9-B0DFBD3FAD0E}"/>
                  </a:ext>
                </a:extLst>
              </p:cNvPr>
              <p:cNvCxnSpPr/>
              <p:nvPr/>
            </p:nvCxnSpPr>
            <p:spPr>
              <a:xfrm flipV="1">
                <a:off x="1191585" y="4691850"/>
                <a:ext cx="0" cy="9144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E64420A3-94C2-0E47-9318-64CCE15B068E}"/>
                  </a:ext>
                </a:extLst>
              </p:cNvPr>
              <p:cNvCxnSpPr/>
              <p:nvPr/>
            </p:nvCxnSpPr>
            <p:spPr>
              <a:xfrm flipV="1">
                <a:off x="1191585" y="3777450"/>
                <a:ext cx="0" cy="1828800"/>
              </a:xfrm>
              <a:prstGeom prst="straightConnector1">
                <a:avLst/>
              </a:prstGeom>
              <a:ln w="76200" cap="rnd">
                <a:solidFill>
                  <a:schemeClr val="tx1"/>
                </a:solidFill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085BA68-F5AB-D945-B00F-DEFFEE4B32D4}"/>
                </a:ext>
              </a:extLst>
            </p:cNvPr>
            <p:cNvCxnSpPr/>
            <p:nvPr/>
          </p:nvCxnSpPr>
          <p:spPr>
            <a:xfrm rot="5400000" flipV="1">
              <a:off x="2244938" y="5020132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825EFFB-707E-8E43-8564-7DEB622CB0BA}"/>
                </a:ext>
              </a:extLst>
            </p:cNvPr>
            <p:cNvCxnSpPr/>
            <p:nvPr/>
          </p:nvCxnSpPr>
          <p:spPr>
            <a:xfrm rot="5400000" flipV="1">
              <a:off x="2702138" y="4562932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EF82EB9-8181-BA49-8E33-174E6CBC5134}"/>
              </a:ext>
            </a:extLst>
          </p:cNvPr>
          <p:cNvCxnSpPr/>
          <p:nvPr/>
        </p:nvCxnSpPr>
        <p:spPr>
          <a:xfrm>
            <a:off x="1787737" y="5484114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E748E05-BF54-9A40-AAC6-BE28DEB8A8F1}"/>
              </a:ext>
            </a:extLst>
          </p:cNvPr>
          <p:cNvCxnSpPr/>
          <p:nvPr/>
        </p:nvCxnSpPr>
        <p:spPr>
          <a:xfrm>
            <a:off x="1787737" y="5484113"/>
            <a:ext cx="0" cy="907617"/>
          </a:xfrm>
          <a:prstGeom prst="straightConnector1">
            <a:avLst/>
          </a:prstGeom>
          <a:ln w="76200" cap="rnd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2617A75-D6FD-7449-B0E1-5E91AE2FE9DC}"/>
                  </a:ext>
                </a:extLst>
              </p:cNvPr>
              <p:cNvSpPr txBox="1"/>
              <p:nvPr/>
            </p:nvSpPr>
            <p:spPr>
              <a:xfrm>
                <a:off x="1272819" y="4008449"/>
                <a:ext cx="475515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2617A75-D6FD-7449-B0E1-5E91AE2FE9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819" y="4008449"/>
                <a:ext cx="475515" cy="492443"/>
              </a:xfrm>
              <a:prstGeom prst="rect">
                <a:avLst/>
              </a:prstGeom>
              <a:blipFill>
                <a:blip r:embed="rId3"/>
                <a:stretch>
                  <a:fillRect l="-7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57C7A08-DCFB-9A43-9774-BA98E4CBE369}"/>
                  </a:ext>
                </a:extLst>
              </p:cNvPr>
              <p:cNvSpPr txBox="1"/>
              <p:nvPr/>
            </p:nvSpPr>
            <p:spPr>
              <a:xfrm>
                <a:off x="2069289" y="5839142"/>
                <a:ext cx="483530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57C7A08-DCFB-9A43-9774-BA98E4CBE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9289" y="5839142"/>
                <a:ext cx="483530" cy="492443"/>
              </a:xfrm>
              <a:prstGeom prst="rect">
                <a:avLst/>
              </a:prstGeom>
              <a:blipFill>
                <a:blip r:embed="rId4"/>
                <a:stretch>
                  <a:fillRect l="-15000" b="-195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D02786C9-528C-D343-BF9C-6F8F8BEA1F57}"/>
              </a:ext>
            </a:extLst>
          </p:cNvPr>
          <p:cNvGrpSpPr/>
          <p:nvPr/>
        </p:nvGrpSpPr>
        <p:grpSpPr>
          <a:xfrm rot="1289003">
            <a:off x="-1101766" y="2005946"/>
            <a:ext cx="5779008" cy="6376180"/>
            <a:chOff x="-1101766" y="2005946"/>
            <a:chExt cx="5779008" cy="6376180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0727FD76-DF71-1C4F-B71B-24CE296ADF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7738" y="2005946"/>
              <a:ext cx="0" cy="3471387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8EB015FE-07E4-5042-AD28-306EC42F5593}"/>
                </a:ext>
              </a:extLst>
            </p:cNvPr>
            <p:cNvSpPr/>
            <p:nvPr/>
          </p:nvSpPr>
          <p:spPr>
            <a:xfrm>
              <a:off x="-1101766" y="2603118"/>
              <a:ext cx="5779008" cy="5779008"/>
            </a:xfrm>
            <a:prstGeom prst="arc">
              <a:avLst>
                <a:gd name="adj1" fmla="val 16247013"/>
                <a:gd name="adj2" fmla="val 10686"/>
              </a:avLst>
            </a:prstGeom>
            <a:ln w="152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814656F-4CD1-C94D-BB80-5B0C44F023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7737" y="5470546"/>
              <a:ext cx="2743201" cy="6785"/>
            </a:xfrm>
            <a:prstGeom prst="straightConnector1">
              <a:avLst/>
            </a:prstGeom>
            <a:ln w="127000" cap="rnd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57941A3-B4EE-124A-9D66-D905DEB0852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9768" y="4535798"/>
              <a:ext cx="0" cy="934749"/>
            </a:xfrm>
            <a:prstGeom prst="straightConnector1">
              <a:avLst/>
            </a:prstGeom>
            <a:ln w="127000" cap="rnd">
              <a:solidFill>
                <a:schemeClr val="accent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0A5D9870-200A-1945-B580-3BA08ECCB2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87737" y="5470547"/>
              <a:ext cx="931033" cy="13567"/>
            </a:xfrm>
            <a:prstGeom prst="straightConnector1">
              <a:avLst/>
            </a:prstGeom>
            <a:ln w="127000" cap="rnd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Arc 41">
              <a:extLst>
                <a:ext uri="{FF2B5EF4-FFF2-40B4-BE49-F238E27FC236}">
                  <a16:creationId xmlns:a16="http://schemas.microsoft.com/office/drawing/2014/main" id="{07634453-E936-3641-AFB4-52E0C2E4202B}"/>
                </a:ext>
              </a:extLst>
            </p:cNvPr>
            <p:cNvSpPr/>
            <p:nvPr/>
          </p:nvSpPr>
          <p:spPr>
            <a:xfrm>
              <a:off x="873336" y="4529016"/>
              <a:ext cx="1828800" cy="1828800"/>
            </a:xfrm>
            <a:prstGeom prst="arc">
              <a:avLst>
                <a:gd name="adj1" fmla="val 16158201"/>
                <a:gd name="adj2" fmla="val 157682"/>
              </a:avLst>
            </a:prstGeom>
            <a:ln w="152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0914B3E-20F8-EA4F-BD3F-AFA7A09C2929}"/>
                  </a:ext>
                </a:extLst>
              </p:cNvPr>
              <p:cNvSpPr txBox="1"/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0914B3E-20F8-EA4F-BD3F-AFA7A09C2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64" y="4335997"/>
                <a:ext cx="446212" cy="615553"/>
              </a:xfrm>
              <a:prstGeom prst="rect">
                <a:avLst/>
              </a:prstGeom>
              <a:blipFill>
                <a:blip r:embed="rId5"/>
                <a:stretch>
                  <a:fillRect l="-22222" r="-1666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49EF205-4C60-4145-B907-A27010493FD9}"/>
                  </a:ext>
                </a:extLst>
              </p:cNvPr>
              <p:cNvSpPr txBox="1"/>
              <p:nvPr/>
            </p:nvSpPr>
            <p:spPr>
              <a:xfrm>
                <a:off x="2160223" y="2301139"/>
                <a:ext cx="351058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49EF205-4C60-4145-B907-A27010493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0223" y="2301139"/>
                <a:ext cx="351058" cy="492443"/>
              </a:xfrm>
              <a:prstGeom prst="rect">
                <a:avLst/>
              </a:prstGeom>
              <a:blipFill>
                <a:blip r:embed="rId6"/>
                <a:stretch>
                  <a:fillRect l="-10000" r="-666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FECF5A-FD6B-E143-94A9-F97EE2FB88DF}"/>
                  </a:ext>
                </a:extLst>
              </p:cNvPr>
              <p:cNvSpPr txBox="1"/>
              <p:nvPr/>
            </p:nvSpPr>
            <p:spPr>
              <a:xfrm>
                <a:off x="3841250" y="5657870"/>
                <a:ext cx="359073" cy="49244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FECF5A-FD6B-E143-94A9-F97EE2FB8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250" y="5657870"/>
                <a:ext cx="359073" cy="492443"/>
              </a:xfrm>
              <a:prstGeom prst="rect">
                <a:avLst/>
              </a:prstGeom>
              <a:blipFill>
                <a:blip r:embed="rId7"/>
                <a:stretch>
                  <a:fillRect l="-19355" r="-16129" b="-225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2026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84439-22E6-254E-9E63-5A38C84F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Orthogonal Vectors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8C50F5-B0D3-0E49-851F-E1E18B040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39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D2F9AEA-7D61-CB4E-BDE7-8E5FFD8A2B64}"/>
                  </a:ext>
                </a:extLst>
              </p:cNvPr>
              <p:cNvSpPr txBox="1"/>
              <p:nvPr/>
            </p:nvSpPr>
            <p:spPr>
              <a:xfrm>
                <a:off x="6469493" y="1790451"/>
                <a:ext cx="2139625" cy="6155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=[2,3]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D2F9AEA-7D61-CB4E-BDE7-8E5FFD8A2B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493" y="1790451"/>
                <a:ext cx="2139625" cy="615553"/>
              </a:xfrm>
              <a:prstGeom prst="rect">
                <a:avLst/>
              </a:prstGeom>
              <a:blipFill>
                <a:blip r:embed="rId2"/>
                <a:stretch>
                  <a:fillRect l="-1765" r="-7059" b="-3469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CEF07FCF-973E-CC4B-B867-3EEC2DE96C8F}"/>
              </a:ext>
            </a:extLst>
          </p:cNvPr>
          <p:cNvGrpSpPr/>
          <p:nvPr/>
        </p:nvGrpSpPr>
        <p:grpSpPr>
          <a:xfrm>
            <a:off x="534882" y="3895036"/>
            <a:ext cx="4572000" cy="0"/>
            <a:chOff x="534882" y="3895036"/>
            <a:chExt cx="4572000" cy="0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7437D4A-7197-ED46-93E1-B8834EC4A1B9}"/>
                </a:ext>
              </a:extLst>
            </p:cNvPr>
            <p:cNvCxnSpPr/>
            <p:nvPr/>
          </p:nvCxnSpPr>
          <p:spPr>
            <a:xfrm rot="16200000" flipH="1" flipV="1">
              <a:off x="2363682" y="3437836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D56D1C9-E932-0143-87B0-64372AF60AF4}"/>
                </a:ext>
              </a:extLst>
            </p:cNvPr>
            <p:cNvCxnSpPr/>
            <p:nvPr/>
          </p:nvCxnSpPr>
          <p:spPr>
            <a:xfrm rot="16200000" flipH="1" flipV="1">
              <a:off x="2135082" y="3209236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D683D56-F203-AD42-AA14-C051AEC0228B}"/>
                </a:ext>
              </a:extLst>
            </p:cNvPr>
            <p:cNvCxnSpPr/>
            <p:nvPr/>
          </p:nvCxnSpPr>
          <p:spPr>
            <a:xfrm rot="16200000" flipH="1" flipV="1">
              <a:off x="1906482" y="2980636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9D3867D-AC67-3A40-8BDC-64CE07D5A433}"/>
                </a:ext>
              </a:extLst>
            </p:cNvPr>
            <p:cNvCxnSpPr/>
            <p:nvPr/>
          </p:nvCxnSpPr>
          <p:spPr>
            <a:xfrm rot="5400000" flipV="1">
              <a:off x="3735282" y="2980636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7D4B753-883C-634F-8F77-9A541F89E166}"/>
                </a:ext>
              </a:extLst>
            </p:cNvPr>
            <p:cNvCxnSpPr/>
            <p:nvPr/>
          </p:nvCxnSpPr>
          <p:spPr>
            <a:xfrm rot="16200000" flipH="1" flipV="1">
              <a:off x="1677882" y="2752036"/>
              <a:ext cx="0" cy="22860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A4157380-8B7C-1149-9708-A70D4F08A1E4}"/>
                </a:ext>
              </a:extLst>
            </p:cNvPr>
            <p:cNvCxnSpPr/>
            <p:nvPr/>
          </p:nvCxnSpPr>
          <p:spPr>
            <a:xfrm rot="5400000" flipV="1">
              <a:off x="3963882" y="2752036"/>
              <a:ext cx="0" cy="22860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A3C9FFE-DA8A-594F-BB35-FF1FBC37632E}"/>
                </a:ext>
              </a:extLst>
            </p:cNvPr>
            <p:cNvCxnSpPr/>
            <p:nvPr/>
          </p:nvCxnSpPr>
          <p:spPr>
            <a:xfrm rot="16200000" flipH="1" flipV="1">
              <a:off x="2592282" y="3666436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2AC1E2E-BEFA-C943-BB08-C4C3FFC75651}"/>
                </a:ext>
              </a:extLst>
            </p:cNvPr>
            <p:cNvCxnSpPr/>
            <p:nvPr/>
          </p:nvCxnSpPr>
          <p:spPr>
            <a:xfrm rot="5400000" flipV="1">
              <a:off x="3049482" y="3666436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7C2A233-C52B-AF47-B308-3F0CE1A25231}"/>
                </a:ext>
              </a:extLst>
            </p:cNvPr>
            <p:cNvCxnSpPr/>
            <p:nvPr/>
          </p:nvCxnSpPr>
          <p:spPr>
            <a:xfrm rot="5400000" flipV="1">
              <a:off x="3278082" y="3437836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06ECA32-606C-1C46-B001-035C6CC31B39}"/>
                </a:ext>
              </a:extLst>
            </p:cNvPr>
            <p:cNvCxnSpPr/>
            <p:nvPr/>
          </p:nvCxnSpPr>
          <p:spPr>
            <a:xfrm rot="5400000" flipV="1">
              <a:off x="3506682" y="3209236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3F33FFF-583B-DD4A-AD61-6DDBBFA37C40}"/>
              </a:ext>
            </a:extLst>
          </p:cNvPr>
          <p:cNvGrpSpPr/>
          <p:nvPr/>
        </p:nvGrpSpPr>
        <p:grpSpPr>
          <a:xfrm>
            <a:off x="2820882" y="1609036"/>
            <a:ext cx="0" cy="4572000"/>
            <a:chOff x="2820882" y="1609036"/>
            <a:chExt cx="0" cy="4572000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B8AB11-E0CC-D24E-A3B4-59F3C07D6ADD}"/>
                </a:ext>
              </a:extLst>
            </p:cNvPr>
            <p:cNvCxnSpPr/>
            <p:nvPr/>
          </p:nvCxnSpPr>
          <p:spPr>
            <a:xfrm>
              <a:off x="2820882" y="3895036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635E5DE-E236-1D4E-B803-63E298DA0DE0}"/>
                </a:ext>
              </a:extLst>
            </p:cNvPr>
            <p:cNvCxnSpPr/>
            <p:nvPr/>
          </p:nvCxnSpPr>
          <p:spPr>
            <a:xfrm flipV="1">
              <a:off x="2820882" y="3437836"/>
              <a:ext cx="0" cy="4572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34DC7DD-DB26-9B42-BC13-FD96EFE0FCB2}"/>
                </a:ext>
              </a:extLst>
            </p:cNvPr>
            <p:cNvCxnSpPr/>
            <p:nvPr/>
          </p:nvCxnSpPr>
          <p:spPr>
            <a:xfrm>
              <a:off x="2820882" y="3895036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B5C3E7C-A5CC-5949-9A42-BD01DC351756}"/>
                </a:ext>
              </a:extLst>
            </p:cNvPr>
            <p:cNvCxnSpPr/>
            <p:nvPr/>
          </p:nvCxnSpPr>
          <p:spPr>
            <a:xfrm flipV="1">
              <a:off x="2820882" y="2980636"/>
              <a:ext cx="0" cy="9144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C571D193-FA64-A544-BEF3-22FF295B58A0}"/>
                </a:ext>
              </a:extLst>
            </p:cNvPr>
            <p:cNvCxnSpPr/>
            <p:nvPr/>
          </p:nvCxnSpPr>
          <p:spPr>
            <a:xfrm>
              <a:off x="2820882" y="3895036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2A36AD0-0C08-1C4E-B189-282085153AB7}"/>
                </a:ext>
              </a:extLst>
            </p:cNvPr>
            <p:cNvCxnSpPr/>
            <p:nvPr/>
          </p:nvCxnSpPr>
          <p:spPr>
            <a:xfrm flipV="1">
              <a:off x="2820882" y="2523436"/>
              <a:ext cx="0" cy="13716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EEAFE89-E53A-104F-8A1F-0987879312E2}"/>
                </a:ext>
              </a:extLst>
            </p:cNvPr>
            <p:cNvCxnSpPr/>
            <p:nvPr/>
          </p:nvCxnSpPr>
          <p:spPr>
            <a:xfrm>
              <a:off x="2820882" y="3895036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85AFBE58-9AD8-6A47-AD59-E4F2007B885A}"/>
                </a:ext>
              </a:extLst>
            </p:cNvPr>
            <p:cNvCxnSpPr/>
            <p:nvPr/>
          </p:nvCxnSpPr>
          <p:spPr>
            <a:xfrm flipV="1">
              <a:off x="2820882" y="2066236"/>
              <a:ext cx="0" cy="18288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A09ADD8-2DC3-764F-A5E2-F25F775B5702}"/>
                </a:ext>
              </a:extLst>
            </p:cNvPr>
            <p:cNvCxnSpPr/>
            <p:nvPr/>
          </p:nvCxnSpPr>
          <p:spPr>
            <a:xfrm>
              <a:off x="2820882" y="3895036"/>
              <a:ext cx="0" cy="22860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2C0AE96D-74B9-0D48-846D-31860972118B}"/>
                </a:ext>
              </a:extLst>
            </p:cNvPr>
            <p:cNvCxnSpPr/>
            <p:nvPr/>
          </p:nvCxnSpPr>
          <p:spPr>
            <a:xfrm flipV="1">
              <a:off x="2820882" y="1609036"/>
              <a:ext cx="0" cy="2286000"/>
            </a:xfrm>
            <a:prstGeom prst="straightConnector1">
              <a:avLst/>
            </a:prstGeom>
            <a:ln w="76200" cap="rnd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C1C10D2-0867-494E-8894-18F381C52CF5}"/>
              </a:ext>
            </a:extLst>
          </p:cNvPr>
          <p:cNvSpPr txBox="1"/>
          <p:nvPr/>
        </p:nvSpPr>
        <p:spPr>
          <a:xfrm>
            <a:off x="5013114" y="2523436"/>
            <a:ext cx="42155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Geometrically, what’s the set of vectors that are orthogonal to x?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 line [3,-2]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340F13F-EECF-334E-87A6-00CE95B9F643}"/>
              </a:ext>
            </a:extLst>
          </p:cNvPr>
          <p:cNvGrpSpPr/>
          <p:nvPr/>
        </p:nvGrpSpPr>
        <p:grpSpPr>
          <a:xfrm>
            <a:off x="2820882" y="3895036"/>
            <a:ext cx="2743200" cy="1828800"/>
            <a:chOff x="2820882" y="3895036"/>
            <a:chExt cx="2743200" cy="1828800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D72B7E4A-C9E8-9E4B-BF7B-1C9A670DFC58}"/>
                </a:ext>
              </a:extLst>
            </p:cNvPr>
            <p:cNvCxnSpPr>
              <a:cxnSpLocks/>
            </p:cNvCxnSpPr>
            <p:nvPr/>
          </p:nvCxnSpPr>
          <p:spPr>
            <a:xfrm>
              <a:off x="2820882" y="3895036"/>
              <a:ext cx="2743200" cy="1828800"/>
            </a:xfrm>
            <a:prstGeom prst="straightConnector1">
              <a:avLst/>
            </a:prstGeom>
            <a:ln w="127000" cap="rnd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55E631E-5024-6E45-9F22-1E2F85C346A9}"/>
                </a:ext>
              </a:extLst>
            </p:cNvPr>
            <p:cNvCxnSpPr>
              <a:cxnSpLocks/>
            </p:cNvCxnSpPr>
            <p:nvPr/>
          </p:nvCxnSpPr>
          <p:spPr>
            <a:xfrm>
              <a:off x="2820882" y="3895036"/>
              <a:ext cx="2057400" cy="1371600"/>
            </a:xfrm>
            <a:prstGeom prst="straightConnector1">
              <a:avLst/>
            </a:prstGeom>
            <a:ln w="127000" cap="rnd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0F2FC669-01CD-D44A-A7F8-06B73FBF9C51}"/>
                </a:ext>
              </a:extLst>
            </p:cNvPr>
            <p:cNvCxnSpPr>
              <a:cxnSpLocks/>
            </p:cNvCxnSpPr>
            <p:nvPr/>
          </p:nvCxnSpPr>
          <p:spPr>
            <a:xfrm>
              <a:off x="2820882" y="3895036"/>
              <a:ext cx="1371600" cy="914400"/>
            </a:xfrm>
            <a:prstGeom prst="straightConnector1">
              <a:avLst/>
            </a:prstGeom>
            <a:ln w="127000" cap="rnd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F5D112C-C205-F247-A306-24E4CA7776DD}"/>
                </a:ext>
              </a:extLst>
            </p:cNvPr>
            <p:cNvCxnSpPr>
              <a:cxnSpLocks/>
            </p:cNvCxnSpPr>
            <p:nvPr/>
          </p:nvCxnSpPr>
          <p:spPr>
            <a:xfrm>
              <a:off x="2820882" y="3895036"/>
              <a:ext cx="685800" cy="457200"/>
            </a:xfrm>
            <a:prstGeom prst="straightConnector1">
              <a:avLst/>
            </a:prstGeom>
            <a:ln w="127000" cap="rnd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75693D3-F9CB-344A-9175-9B8CAB98C0EF}"/>
              </a:ext>
            </a:extLst>
          </p:cNvPr>
          <p:cNvGrpSpPr/>
          <p:nvPr/>
        </p:nvGrpSpPr>
        <p:grpSpPr>
          <a:xfrm>
            <a:off x="77682" y="2066236"/>
            <a:ext cx="2743200" cy="1828800"/>
            <a:chOff x="77682" y="2066236"/>
            <a:chExt cx="2743200" cy="1828800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44428B2-5B67-5849-AE45-3D35D52927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682" y="2066236"/>
              <a:ext cx="2743200" cy="1828800"/>
            </a:xfrm>
            <a:prstGeom prst="straightConnector1">
              <a:avLst/>
            </a:prstGeom>
            <a:ln w="127000" cap="rnd">
              <a:solidFill>
                <a:schemeClr val="accent2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F34DF475-B554-164F-9828-80A76886593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482" y="2523436"/>
              <a:ext cx="2057400" cy="1371600"/>
            </a:xfrm>
            <a:prstGeom prst="straightConnector1">
              <a:avLst/>
            </a:prstGeom>
            <a:ln w="127000" cap="rnd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3FAB68AD-8B0C-974D-BF70-17F61E4153B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449282" y="2980636"/>
              <a:ext cx="1371600" cy="914400"/>
            </a:xfrm>
            <a:prstGeom prst="straightConnector1">
              <a:avLst/>
            </a:prstGeom>
            <a:ln w="127000" cap="rnd">
              <a:solidFill>
                <a:schemeClr val="accent2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4088178-BEA7-3646-B080-734ECCD84E3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082" y="3437836"/>
              <a:ext cx="685800" cy="457200"/>
            </a:xfrm>
            <a:prstGeom prst="straightConnector1">
              <a:avLst/>
            </a:prstGeom>
            <a:ln w="127000" cap="rnd">
              <a:solidFill>
                <a:schemeClr val="accent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05ACFE5-B9B7-154D-B5E7-B506A38CD757}"/>
              </a:ext>
            </a:extLst>
          </p:cNvPr>
          <p:cNvCxnSpPr>
            <a:cxnSpLocks/>
          </p:cNvCxnSpPr>
          <p:nvPr/>
        </p:nvCxnSpPr>
        <p:spPr>
          <a:xfrm flipV="1">
            <a:off x="2820882" y="2523436"/>
            <a:ext cx="914400" cy="1371600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147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BE5AB-DE87-9E40-AD1F-FCFE5C13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 and Next: Math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DC327FD-A2F2-694B-BF07-E6F2058CA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AEF1F09-23A7-984D-912E-63B85791CDD1}"/>
              </a:ext>
            </a:extLst>
          </p:cNvPr>
          <p:cNvGrpSpPr/>
          <p:nvPr/>
        </p:nvGrpSpPr>
        <p:grpSpPr>
          <a:xfrm>
            <a:off x="883920" y="3947895"/>
            <a:ext cx="7376160" cy="1820411"/>
            <a:chOff x="923907" y="3121404"/>
            <a:chExt cx="7376160" cy="1820411"/>
          </a:xfrm>
        </p:grpSpPr>
        <p:pic>
          <p:nvPicPr>
            <p:cNvPr id="11" name="Picture 2" descr="http://www-personal.umich.edu/~ahorawa/umich_math.png">
              <a:extLst>
                <a:ext uri="{FF2B5EF4-FFF2-40B4-BE49-F238E27FC236}">
                  <a16:creationId xmlns:a16="http://schemas.microsoft.com/office/drawing/2014/main" id="{5B05D2C3-CD7C-9042-B572-BD6A675A59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3907" y="3461109"/>
              <a:ext cx="7376160" cy="114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B6DFB13-E0F9-7148-AB86-347D45B28C47}"/>
                </a:ext>
              </a:extLst>
            </p:cNvPr>
            <p:cNvCxnSpPr/>
            <p:nvPr/>
          </p:nvCxnSpPr>
          <p:spPr>
            <a:xfrm>
              <a:off x="1017305" y="3121404"/>
              <a:ext cx="7189365" cy="1820411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59886EE-721F-B840-818A-8FB9039B2B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7305" y="3121404"/>
              <a:ext cx="7189365" cy="1820411"/>
            </a:xfrm>
            <a:prstGeom prst="line">
              <a:avLst/>
            </a:prstGeom>
            <a:ln w="177800" cap="rnd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3B8C322-E549-AF4B-AF0D-2BA815A0DB8D}"/>
              </a:ext>
            </a:extLst>
          </p:cNvPr>
          <p:cNvSpPr txBox="1"/>
          <p:nvPr/>
        </p:nvSpPr>
        <p:spPr>
          <a:xfrm>
            <a:off x="546700" y="1462091"/>
            <a:ext cx="805060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Two goals for the next two classes: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Math with computers ≠ Math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Practical math you need to know but may not have been taught</a:t>
            </a:r>
          </a:p>
        </p:txBody>
      </p:sp>
    </p:spTree>
    <p:extLst>
      <p:ext uri="{BB962C8B-B14F-4D97-AF65-F5344CB8AC3E}">
        <p14:creationId xmlns:p14="http://schemas.microsoft.com/office/powerpoint/2010/main" val="5247153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4DCD9-C67B-A24C-B4BA-5555C5A91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Orthogonal Vectors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D021A8-98F0-FC4D-824D-D2B3F2329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40</a:t>
            </a:fld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8370B30-0E63-4946-878E-3BC9826E2876}"/>
              </a:ext>
            </a:extLst>
          </p:cNvPr>
          <p:cNvCxnSpPr>
            <a:cxnSpLocks/>
          </p:cNvCxnSpPr>
          <p:nvPr/>
        </p:nvCxnSpPr>
        <p:spPr>
          <a:xfrm flipH="1">
            <a:off x="134244" y="2919625"/>
            <a:ext cx="772883" cy="820152"/>
          </a:xfrm>
          <a:prstGeom prst="straightConnector1">
            <a:avLst/>
          </a:prstGeom>
          <a:ln w="1270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CA1BC-7136-6E45-A67C-C9AFD41BE552}"/>
                  </a:ext>
                </a:extLst>
              </p:cNvPr>
              <p:cNvSpPr txBox="1"/>
              <p:nvPr/>
            </p:nvSpPr>
            <p:spPr>
              <a:xfrm>
                <a:off x="2734671" y="1534630"/>
                <a:ext cx="6443737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What’s the set of vectors that are orthogonal to </a:t>
                </a:r>
                <a:r>
                  <a:rPr lang="en-US" sz="2800" b="1" dirty="0">
                    <a:solidFill>
                      <a:srgbClr val="FFC000"/>
                    </a:solidFill>
                  </a:rPr>
                  <a:t>x = [5,0,0]?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 plane/2D space of vectors/any vector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[0,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CA1BC-7136-6E45-A67C-C9AFD41BE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1" y="1534630"/>
                <a:ext cx="6443737" cy="1815882"/>
              </a:xfrm>
              <a:prstGeom prst="rect">
                <a:avLst/>
              </a:prstGeom>
              <a:blipFill>
                <a:blip r:embed="rId2"/>
                <a:stretch>
                  <a:fillRect l="-1572" t="-3472" r="-982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26559412-C4F9-FC4C-A6DD-49FBF3B12620}"/>
              </a:ext>
            </a:extLst>
          </p:cNvPr>
          <p:cNvGrpSpPr/>
          <p:nvPr/>
        </p:nvGrpSpPr>
        <p:grpSpPr>
          <a:xfrm>
            <a:off x="903326" y="1235728"/>
            <a:ext cx="1715472" cy="1692030"/>
            <a:chOff x="1562773" y="2491529"/>
            <a:chExt cx="2511622" cy="2477301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D7A341-400D-8C4E-86C5-35E9AE799C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2773" y="4968829"/>
              <a:ext cx="2511622" cy="1"/>
            </a:xfrm>
            <a:prstGeom prst="straightConnector1">
              <a:avLst/>
            </a:prstGeom>
            <a:ln w="1270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8DB6ABA-8AD3-5940-97BC-3805E6783C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2773" y="2491529"/>
              <a:ext cx="0" cy="2477298"/>
            </a:xfrm>
            <a:prstGeom prst="straightConnector1">
              <a:avLst/>
            </a:prstGeom>
            <a:ln w="1270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97D719-B1BE-4542-A5C2-DABAD720EC08}"/>
              </a:ext>
            </a:extLst>
          </p:cNvPr>
          <p:cNvCxnSpPr>
            <a:cxnSpLocks/>
          </p:cNvCxnSpPr>
          <p:nvPr/>
        </p:nvCxnSpPr>
        <p:spPr>
          <a:xfrm>
            <a:off x="914654" y="2919714"/>
            <a:ext cx="1136390" cy="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A22D31A-6071-F249-8912-6C41332D2522}"/>
              </a:ext>
            </a:extLst>
          </p:cNvPr>
          <p:cNvCxnSpPr>
            <a:cxnSpLocks/>
          </p:cNvCxnSpPr>
          <p:nvPr/>
        </p:nvCxnSpPr>
        <p:spPr>
          <a:xfrm flipV="1">
            <a:off x="903326" y="1767834"/>
            <a:ext cx="0" cy="1159923"/>
          </a:xfrm>
          <a:prstGeom prst="straightConnector1">
            <a:avLst/>
          </a:prstGeom>
          <a:ln w="127000" cap="rnd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F96A33-26D6-0746-884A-915CF8877967}"/>
              </a:ext>
            </a:extLst>
          </p:cNvPr>
          <p:cNvCxnSpPr>
            <a:cxnSpLocks/>
          </p:cNvCxnSpPr>
          <p:nvPr/>
        </p:nvCxnSpPr>
        <p:spPr>
          <a:xfrm flipH="1">
            <a:off x="401890" y="2919714"/>
            <a:ext cx="501436" cy="532104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5C1EAB-75ED-6946-8370-358F790FE064}"/>
              </a:ext>
            </a:extLst>
          </p:cNvPr>
          <p:cNvCxnSpPr>
            <a:cxnSpLocks/>
          </p:cNvCxnSpPr>
          <p:nvPr/>
        </p:nvCxnSpPr>
        <p:spPr>
          <a:xfrm>
            <a:off x="907819" y="2919714"/>
            <a:ext cx="85869" cy="602449"/>
          </a:xfrm>
          <a:prstGeom prst="straightConnector1">
            <a:avLst/>
          </a:prstGeom>
          <a:ln w="127000" cap="rnd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98B42A9-018E-2043-8EDB-31A4A365FB85}"/>
              </a:ext>
            </a:extLst>
          </p:cNvPr>
          <p:cNvCxnSpPr>
            <a:cxnSpLocks/>
          </p:cNvCxnSpPr>
          <p:nvPr/>
        </p:nvCxnSpPr>
        <p:spPr>
          <a:xfrm>
            <a:off x="914654" y="2919714"/>
            <a:ext cx="943044" cy="274096"/>
          </a:xfrm>
          <a:prstGeom prst="straightConnector1">
            <a:avLst/>
          </a:prstGeom>
          <a:ln w="127000" cap="rnd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061A9FD-AD22-404D-9D0C-F90941C61DFC}"/>
              </a:ext>
            </a:extLst>
          </p:cNvPr>
          <p:cNvCxnSpPr>
            <a:cxnSpLocks/>
          </p:cNvCxnSpPr>
          <p:nvPr/>
        </p:nvCxnSpPr>
        <p:spPr>
          <a:xfrm>
            <a:off x="914654" y="2919714"/>
            <a:ext cx="627153" cy="489403"/>
          </a:xfrm>
          <a:prstGeom prst="straightConnector1">
            <a:avLst/>
          </a:prstGeom>
          <a:ln w="127000" cap="rnd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387667-D1FE-F345-992F-56B49067F654}"/>
                  </a:ext>
                </a:extLst>
              </p:cNvPr>
              <p:cNvSpPr txBox="1"/>
              <p:nvPr/>
            </p:nvSpPr>
            <p:spPr>
              <a:xfrm>
                <a:off x="2734670" y="3718043"/>
                <a:ext cx="6443744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What’s the set of vectors that are orthogonal to </a:t>
                </a:r>
                <a:r>
                  <a:rPr lang="en-US" sz="2800" b="1" dirty="0">
                    <a:solidFill>
                      <a:srgbClr val="FFC000"/>
                    </a:solidFill>
                  </a:rPr>
                  <a:t>x</a:t>
                </a:r>
                <a:r>
                  <a:rPr lang="en-US" sz="2800" b="1" dirty="0"/>
                  <a:t> </a:t>
                </a:r>
                <a:r>
                  <a:rPr lang="en-US" sz="2800" b="1" u="sng" dirty="0"/>
                  <a:t>and</a:t>
                </a:r>
                <a:r>
                  <a:rPr lang="en-US" sz="2800" b="1" dirty="0"/>
                  <a:t> </a:t>
                </a:r>
                <a:r>
                  <a:rPr lang="en-US" sz="2800" b="1" dirty="0">
                    <a:solidFill>
                      <a:schemeClr val="accent2"/>
                    </a:solidFill>
                  </a:rPr>
                  <a:t>y = [0,5,0]?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 line/1D space of vectors/any vector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[0,0,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800" b="1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Ambiguity in </a:t>
                </a:r>
                <a:r>
                  <a:rPr lang="en-US" sz="2800" i="1" dirty="0"/>
                  <a:t>sign and magnitude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F387667-D1FE-F345-992F-56B49067F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4670" y="3718043"/>
                <a:ext cx="6443744" cy="2246769"/>
              </a:xfrm>
              <a:prstGeom prst="rect">
                <a:avLst/>
              </a:prstGeom>
              <a:blipFill>
                <a:blip r:embed="rId3"/>
                <a:stretch>
                  <a:fillRect l="-1572" t="-2809" b="-6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C22DC61-C419-614C-9826-35D4DA109B04}"/>
                  </a:ext>
                </a:extLst>
              </p:cNvPr>
              <p:cNvSpPr txBox="1"/>
              <p:nvPr/>
            </p:nvSpPr>
            <p:spPr>
              <a:xfrm>
                <a:off x="348231" y="1504628"/>
                <a:ext cx="4392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C22DC61-C419-614C-9826-35D4DA109B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31" y="1504628"/>
                <a:ext cx="439223" cy="615553"/>
              </a:xfrm>
              <a:prstGeom prst="rect">
                <a:avLst/>
              </a:prstGeom>
              <a:blipFill>
                <a:blip r:embed="rId4"/>
                <a:stretch>
                  <a:fillRect l="-8333" r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5E3B5FF4-6943-3040-B413-33F59A2882DE}"/>
              </a:ext>
            </a:extLst>
          </p:cNvPr>
          <p:cNvGrpSpPr/>
          <p:nvPr/>
        </p:nvGrpSpPr>
        <p:grpSpPr>
          <a:xfrm>
            <a:off x="151002" y="3718043"/>
            <a:ext cx="2488354" cy="2512182"/>
            <a:chOff x="151002" y="3718043"/>
            <a:chExt cx="2488354" cy="2512182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5DFF32CD-AAF1-0A45-A703-3333E5B2BA1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1002" y="5410073"/>
              <a:ext cx="772883" cy="820152"/>
            </a:xfrm>
            <a:prstGeom prst="straightConnector1">
              <a:avLst/>
            </a:prstGeom>
            <a:ln w="1270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3413288-16E6-4B42-9F34-533FC49800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5020" y="5399279"/>
              <a:ext cx="619420" cy="657305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915EC45-2DAC-7544-B813-1C1E2C3F2BF5}"/>
                </a:ext>
              </a:extLst>
            </p:cNvPr>
            <p:cNvGrpSpPr/>
            <p:nvPr/>
          </p:nvGrpSpPr>
          <p:grpSpPr>
            <a:xfrm>
              <a:off x="923884" y="3718043"/>
              <a:ext cx="1715472" cy="1692030"/>
              <a:chOff x="1562773" y="2491529"/>
              <a:chExt cx="2511622" cy="2477301"/>
            </a:xfrm>
          </p:grpSpPr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22E942B9-F19C-E346-9611-8C6B076FE8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62773" y="4968829"/>
                <a:ext cx="2511622" cy="1"/>
              </a:xfrm>
              <a:prstGeom prst="straightConnector1">
                <a:avLst/>
              </a:prstGeom>
              <a:ln w="127000" cap="rnd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66BEAB11-C8D4-3743-9BA8-83DEB45FA71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62773" y="2491529"/>
                <a:ext cx="0" cy="2477298"/>
              </a:xfrm>
              <a:prstGeom prst="straightConnector1">
                <a:avLst/>
              </a:prstGeom>
              <a:ln w="127000" cap="rnd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22D4CE24-44B4-0848-9E05-1F5F8BFC9A30}"/>
                </a:ext>
              </a:extLst>
            </p:cNvPr>
            <p:cNvCxnSpPr>
              <a:cxnSpLocks/>
            </p:cNvCxnSpPr>
            <p:nvPr/>
          </p:nvCxnSpPr>
          <p:spPr>
            <a:xfrm>
              <a:off x="935212" y="5402029"/>
              <a:ext cx="1136390" cy="0"/>
            </a:xfrm>
            <a:prstGeom prst="straightConnector1">
              <a:avLst/>
            </a:prstGeom>
            <a:ln w="127000" cap="rnd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4706720-8FA7-F242-BEA8-EB3035900A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3884" y="4250149"/>
              <a:ext cx="0" cy="1159923"/>
            </a:xfrm>
            <a:prstGeom prst="straightConnector1">
              <a:avLst/>
            </a:prstGeom>
            <a:ln w="127000" cap="rnd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C28AD90B-98A9-344C-980D-BFB64C70BFE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4340" y="5410073"/>
              <a:ext cx="419544" cy="445203"/>
            </a:xfrm>
            <a:prstGeom prst="straightConnector1">
              <a:avLst/>
            </a:prstGeom>
            <a:ln w="127000" cap="rnd">
              <a:solidFill>
                <a:schemeClr val="accent1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00501D4-EF1E-A24B-920B-8F8EA1C3F6EE}"/>
                    </a:ext>
                  </a:extLst>
                </p:cNvPr>
                <p:cNvSpPr txBox="1"/>
                <p:nvPr/>
              </p:nvSpPr>
              <p:spPr>
                <a:xfrm>
                  <a:off x="329391" y="4017936"/>
                  <a:ext cx="439223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US" sz="4000" b="1" dirty="0"/>
                </a:p>
              </p:txBody>
            </p:sp>
          </mc:Choice>
          <mc:Fallback xmlns="">
            <p:sp>
              <p:nvSpPr>
                <p:cNvPr id="104" name="TextBox 103">
                  <a:extLst>
                    <a:ext uri="{FF2B5EF4-FFF2-40B4-BE49-F238E27FC236}">
                      <a16:creationId xmlns:a16="http://schemas.microsoft.com/office/drawing/2014/main" id="{2B294D9D-0247-47CD-9069-11AFCC885FC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391" y="4017936"/>
                  <a:ext cx="439223" cy="61555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ADDE353-84B9-5340-8957-A0695517E15A}"/>
                    </a:ext>
                  </a:extLst>
                </p:cNvPr>
                <p:cNvSpPr txBox="1"/>
                <p:nvPr/>
              </p:nvSpPr>
              <p:spPr>
                <a:xfrm>
                  <a:off x="1633277" y="5371958"/>
                  <a:ext cx="448841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n-US" sz="4000" b="1" dirty="0"/>
                </a:p>
              </p:txBody>
            </p:sp>
          </mc:Choice>
          <mc:Fallback xmlns="">
            <p:sp>
              <p:nvSpPr>
                <p:cNvPr id="105" name="TextBox 104">
                  <a:extLst>
                    <a:ext uri="{FF2B5EF4-FFF2-40B4-BE49-F238E27FC236}">
                      <a16:creationId xmlns:a16="http://schemas.microsoft.com/office/drawing/2014/main" id="{ABA6C6D8-0349-4709-8CAA-B076566C88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3277" y="5371958"/>
                  <a:ext cx="448841" cy="61555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BE4471E-8100-7E4C-B26E-5BCA3512F4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441" y="4752766"/>
              <a:ext cx="619420" cy="657305"/>
            </a:xfrm>
            <a:prstGeom prst="straightConnector1">
              <a:avLst/>
            </a:prstGeom>
            <a:ln w="127000" cap="rnd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9E38CDC-497A-E74C-91AB-21AB23447F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440" y="4960588"/>
              <a:ext cx="420624" cy="448056"/>
            </a:xfrm>
            <a:prstGeom prst="straightConnector1">
              <a:avLst/>
            </a:prstGeom>
            <a:ln w="127000" cap="rnd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975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94EB3-3C67-6E4F-96F5-51088B09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Cross Product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F52F0F-E2B9-F84B-9EDA-270460156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41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4107B8B-D729-2541-829B-182765DDED80}"/>
                  </a:ext>
                </a:extLst>
              </p:cNvPr>
              <p:cNvSpPr txBox="1"/>
              <p:nvPr/>
            </p:nvSpPr>
            <p:spPr>
              <a:xfrm>
                <a:off x="2760438" y="1461404"/>
                <a:ext cx="6174443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Set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𝒛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=0}</m:t>
                    </m:r>
                  </m:oMath>
                </a14:m>
                <a:r>
                  <a:rPr lang="en-US" sz="2800" dirty="0"/>
                  <a:t> has an ambiguity in sign and magnitude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Cross product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800" b="1" dirty="0"/>
                  <a:t> </a:t>
                </a:r>
                <a:r>
                  <a:rPr lang="en-US" sz="2800" dirty="0"/>
                  <a:t>is: (1) orthogonal to x, y  (2) has sign given by right hand rule and (3) has magnitude given by area of parallelogram of </a:t>
                </a:r>
                <a:r>
                  <a:rPr lang="en-US" sz="2800" b="1" dirty="0"/>
                  <a:t>x</a:t>
                </a:r>
                <a:r>
                  <a:rPr lang="en-US" sz="2800" dirty="0"/>
                  <a:t> and </a:t>
                </a:r>
                <a:r>
                  <a:rPr lang="en-US" sz="2800" b="1" dirty="0"/>
                  <a:t>y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b="1" dirty="0"/>
                  <a:t>Important</a:t>
                </a:r>
                <a:r>
                  <a:rPr lang="en-US" sz="2800" dirty="0"/>
                  <a:t>: if x and y are the same direction or either is </a:t>
                </a:r>
                <a:r>
                  <a:rPr lang="en-US" sz="2800" b="1" dirty="0"/>
                  <a:t>0</a:t>
                </a:r>
                <a:r>
                  <a:rPr lang="en-US" sz="2800" dirty="0"/>
                  <a:t>, then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Only in 3D! 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(See wedge product for D != 3)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4107B8B-D729-2541-829B-182765DDE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438" y="1461404"/>
                <a:ext cx="6174443" cy="4401205"/>
              </a:xfrm>
              <a:prstGeom prst="rect">
                <a:avLst/>
              </a:prstGeom>
              <a:blipFill>
                <a:blip r:embed="rId2"/>
                <a:stretch>
                  <a:fillRect l="-1639" t="-1437" r="-2664" b="-2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B48C6D9-B56A-6441-B841-E7D5BF722E98}"/>
              </a:ext>
            </a:extLst>
          </p:cNvPr>
          <p:cNvCxnSpPr>
            <a:cxnSpLocks/>
          </p:cNvCxnSpPr>
          <p:nvPr/>
        </p:nvCxnSpPr>
        <p:spPr>
          <a:xfrm flipH="1">
            <a:off x="151002" y="3065276"/>
            <a:ext cx="772883" cy="820152"/>
          </a:xfrm>
          <a:prstGeom prst="straightConnector1">
            <a:avLst/>
          </a:prstGeom>
          <a:ln w="127000" cap="rnd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6E1CDF3-6189-3849-82D0-7D3074545946}"/>
              </a:ext>
            </a:extLst>
          </p:cNvPr>
          <p:cNvCxnSpPr>
            <a:cxnSpLocks/>
          </p:cNvCxnSpPr>
          <p:nvPr/>
        </p:nvCxnSpPr>
        <p:spPr>
          <a:xfrm flipH="1">
            <a:off x="325020" y="3054482"/>
            <a:ext cx="619420" cy="657305"/>
          </a:xfrm>
          <a:prstGeom prst="straightConnector1">
            <a:avLst/>
          </a:prstGeom>
          <a:ln w="127000" cap="rnd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5B90F496-86DC-D642-BF0D-32FC2F12A77B}"/>
              </a:ext>
            </a:extLst>
          </p:cNvPr>
          <p:cNvGrpSpPr/>
          <p:nvPr/>
        </p:nvGrpSpPr>
        <p:grpSpPr>
          <a:xfrm>
            <a:off x="923884" y="1373246"/>
            <a:ext cx="1715472" cy="1692030"/>
            <a:chOff x="1562773" y="2491529"/>
            <a:chExt cx="2511622" cy="247730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EEEF570F-54BD-7E45-B13F-7B044C3607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2773" y="4968829"/>
              <a:ext cx="2511622" cy="1"/>
            </a:xfrm>
            <a:prstGeom prst="straightConnector1">
              <a:avLst/>
            </a:prstGeom>
            <a:ln w="1270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99650BF-B1A1-3141-8534-1E962FC14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62773" y="2491529"/>
              <a:ext cx="0" cy="2477298"/>
            </a:xfrm>
            <a:prstGeom prst="straightConnector1">
              <a:avLst/>
            </a:prstGeom>
            <a:ln w="127000" cap="rnd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9D5F08F-0E25-AA47-94DB-3A3066C87130}"/>
              </a:ext>
            </a:extLst>
          </p:cNvPr>
          <p:cNvCxnSpPr>
            <a:cxnSpLocks/>
          </p:cNvCxnSpPr>
          <p:nvPr/>
        </p:nvCxnSpPr>
        <p:spPr>
          <a:xfrm>
            <a:off x="935212" y="3057232"/>
            <a:ext cx="1136390" cy="0"/>
          </a:xfrm>
          <a:prstGeom prst="straightConnector1">
            <a:avLst/>
          </a:prstGeom>
          <a:ln w="127000" cap="rnd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24E41EC-5893-794E-85F9-81CB7F9EBDF7}"/>
              </a:ext>
            </a:extLst>
          </p:cNvPr>
          <p:cNvCxnSpPr>
            <a:cxnSpLocks/>
          </p:cNvCxnSpPr>
          <p:nvPr/>
        </p:nvCxnSpPr>
        <p:spPr>
          <a:xfrm flipV="1">
            <a:off x="923884" y="1905352"/>
            <a:ext cx="0" cy="1159923"/>
          </a:xfrm>
          <a:prstGeom prst="straightConnector1">
            <a:avLst/>
          </a:prstGeom>
          <a:ln w="127000" cap="rnd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D3B2A6-8156-E74F-B78C-0AFFEF9FBA7F}"/>
                  </a:ext>
                </a:extLst>
              </p:cNvPr>
              <p:cNvSpPr txBox="1"/>
              <p:nvPr/>
            </p:nvSpPr>
            <p:spPr>
              <a:xfrm>
                <a:off x="329391" y="1673139"/>
                <a:ext cx="4392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DD3B2A6-8156-E74F-B78C-0AFFEF9FB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91" y="1673139"/>
                <a:ext cx="439223" cy="615553"/>
              </a:xfrm>
              <a:prstGeom prst="rect">
                <a:avLst/>
              </a:prstGeom>
              <a:blipFill>
                <a:blip r:embed="rId3"/>
                <a:stretch>
                  <a:fillRect l="-11111" r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F33EFF-7346-C647-BD0B-37B4182D6E91}"/>
                  </a:ext>
                </a:extLst>
              </p:cNvPr>
              <p:cNvSpPr txBox="1"/>
              <p:nvPr/>
            </p:nvSpPr>
            <p:spPr>
              <a:xfrm>
                <a:off x="1633277" y="2136975"/>
                <a:ext cx="4488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1F33EFF-7346-C647-BD0B-37B4182D6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3277" y="2136975"/>
                <a:ext cx="448841" cy="615553"/>
              </a:xfrm>
              <a:prstGeom prst="rect">
                <a:avLst/>
              </a:prstGeom>
              <a:blipFill>
                <a:blip r:embed="rId4"/>
                <a:stretch>
                  <a:fillRect l="-25000" r="-22222" b="-24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2" descr="https://upload.wikimedia.org/wikipedia/commons/thumb/d/d2/Right_hand_rule_cross_product.svg/1200px-Right_hand_rule_cross_product.svg.png">
            <a:extLst>
              <a:ext uri="{FF2B5EF4-FFF2-40B4-BE49-F238E27FC236}">
                <a16:creationId xmlns:a16="http://schemas.microsoft.com/office/drawing/2014/main" id="{EBCF41E5-E615-3F4A-9210-24029BD25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8587"/>
            <a:ext cx="2778155" cy="251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99A5C5-46A6-AE4F-B60E-34CDA7AF4428}"/>
                  </a:ext>
                </a:extLst>
              </p:cNvPr>
              <p:cNvSpPr txBox="1"/>
              <p:nvPr/>
            </p:nvSpPr>
            <p:spPr>
              <a:xfrm>
                <a:off x="566240" y="3279937"/>
                <a:ext cx="13404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099A5C5-46A6-AE4F-B60E-34CDA7AF4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40" y="3279937"/>
                <a:ext cx="1340495" cy="615553"/>
              </a:xfrm>
              <a:prstGeom prst="rect">
                <a:avLst/>
              </a:prstGeom>
              <a:blipFill>
                <a:blip r:embed="rId6"/>
                <a:stretch>
                  <a:fillRect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6DAEA570-62E2-F842-BD54-E5EEA49FBFA3}"/>
              </a:ext>
            </a:extLst>
          </p:cNvPr>
          <p:cNvSpPr txBox="1"/>
          <p:nvPr/>
        </p:nvSpPr>
        <p:spPr>
          <a:xfrm>
            <a:off x="0" y="6141385"/>
            <a:ext cx="2778156" cy="366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Image credit: Wikipedia.org</a:t>
            </a:r>
          </a:p>
        </p:txBody>
      </p:sp>
    </p:spTree>
    <p:extLst>
      <p:ext uri="{BB962C8B-B14F-4D97-AF65-F5344CB8AC3E}">
        <p14:creationId xmlns:p14="http://schemas.microsoft.com/office/powerpoint/2010/main" val="121709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6C5F-F598-6748-97E0-DBEEDB880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You Should Know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BDDF06-38D5-6E45-B78F-B7892DB04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FB51DC-C413-544C-ABA9-83068F260086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latin typeface="+mj-lt"/>
              </a:rPr>
              <a:t>Scale (vector, scalar </a:t>
            </a:r>
            <a:r>
              <a:rPr lang="en-US">
                <a:latin typeface="+mj-lt"/>
                <a:cs typeface="Times New Roman" panose="02020603050405020304" pitchFamily="18" charset="0"/>
              </a:rPr>
              <a:t>→ vector)</a:t>
            </a:r>
            <a:endParaRPr lang="en-US">
              <a:latin typeface="+mj-lt"/>
            </a:endParaRPr>
          </a:p>
          <a:p>
            <a:r>
              <a:rPr lang="en-US">
                <a:latin typeface="+mj-lt"/>
              </a:rPr>
              <a:t>Add (vector, vector </a:t>
            </a:r>
            <a:r>
              <a:rPr lang="en-US">
                <a:latin typeface="+mj-lt"/>
                <a:cs typeface="Times New Roman" panose="02020603050405020304" pitchFamily="18" charset="0"/>
              </a:rPr>
              <a:t>→ vector)</a:t>
            </a:r>
          </a:p>
          <a:p>
            <a:r>
              <a:rPr lang="en-US">
                <a:latin typeface="+mj-lt"/>
                <a:cs typeface="Times New Roman" panose="02020603050405020304" pitchFamily="18" charset="0"/>
              </a:rPr>
              <a:t>Magnitude (vector </a:t>
            </a:r>
            <a:r>
              <a:rPr lang="en-US">
                <a:cs typeface="Times New Roman" panose="02020603050405020304" pitchFamily="18" charset="0"/>
              </a:rPr>
              <a:t>→ scalar)</a:t>
            </a:r>
            <a:endParaRPr lang="en-US">
              <a:latin typeface="+mj-lt"/>
              <a:cs typeface="Times New Roman" panose="02020603050405020304" pitchFamily="18" charset="0"/>
            </a:endParaRPr>
          </a:p>
          <a:p>
            <a:r>
              <a:rPr lang="en-US">
                <a:latin typeface="+mj-lt"/>
                <a:cs typeface="Times New Roman" panose="02020603050405020304" pitchFamily="18" charset="0"/>
              </a:rPr>
              <a:t>Dot product (vector, vector </a:t>
            </a:r>
            <a:r>
              <a:rPr lang="en-US">
                <a:cs typeface="Times New Roman" panose="02020603050405020304" pitchFamily="18" charset="0"/>
              </a:rPr>
              <a:t>→ scalar)</a:t>
            </a:r>
          </a:p>
          <a:p>
            <a:pPr lvl="1"/>
            <a:r>
              <a:rPr lang="en-US">
                <a:cs typeface="Times New Roman" panose="02020603050405020304" pitchFamily="18" charset="0"/>
              </a:rPr>
              <a:t>Dot products are projection / angles </a:t>
            </a:r>
          </a:p>
          <a:p>
            <a:r>
              <a:rPr lang="en-US">
                <a:latin typeface="+mj-lt"/>
                <a:cs typeface="Times New Roman" panose="02020603050405020304" pitchFamily="18" charset="0"/>
              </a:rPr>
              <a:t>Cross product (vector, vector </a:t>
            </a:r>
            <a:r>
              <a:rPr lang="en-US">
                <a:cs typeface="Times New Roman" panose="02020603050405020304" pitchFamily="18" charset="0"/>
              </a:rPr>
              <a:t>→ vector)</a:t>
            </a:r>
          </a:p>
          <a:p>
            <a:pPr lvl="1"/>
            <a:r>
              <a:rPr lang="en-US">
                <a:latin typeface="+mj-lt"/>
                <a:cs typeface="Times New Roman" panose="02020603050405020304" pitchFamily="18" charset="0"/>
              </a:rPr>
              <a:t>Vectors facing same direction have cross product </a:t>
            </a:r>
            <a:r>
              <a:rPr lang="en-US" b="1">
                <a:latin typeface="+mj-lt"/>
                <a:cs typeface="Times New Roman" panose="02020603050405020304" pitchFamily="18" charset="0"/>
              </a:rPr>
              <a:t>0</a:t>
            </a:r>
          </a:p>
          <a:p>
            <a:r>
              <a:rPr lang="en-US">
                <a:cs typeface="Times New Roman" panose="02020603050405020304" pitchFamily="18" charset="0"/>
              </a:rPr>
              <a:t>You can </a:t>
            </a:r>
            <a:r>
              <a:rPr lang="en-US" b="1">
                <a:cs typeface="Times New Roman" panose="02020603050405020304" pitchFamily="18" charset="0"/>
              </a:rPr>
              <a:t>never </a:t>
            </a:r>
            <a:r>
              <a:rPr lang="en-US">
                <a:cs typeface="Times New Roman" panose="02020603050405020304" pitchFamily="18" charset="0"/>
              </a:rPr>
              <a:t>mix vectors of different sizes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A5BB2-76BD-B043-A625-3FDC2D4DB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35200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Next Time:</a:t>
            </a:r>
            <a:br>
              <a:rPr lang="en-US" dirty="0"/>
            </a:br>
            <a:r>
              <a:rPr lang="en-US" dirty="0"/>
              <a:t>Matrices, Vectorization,</a:t>
            </a:r>
            <a:br>
              <a:rPr lang="en-US" dirty="0"/>
            </a:br>
            <a:r>
              <a:rPr lang="en-US" dirty="0"/>
              <a:t>Linear Algebra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DE35AE-75DE-F042-B00E-FE4F4C8273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57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54BD0-B0F2-0646-B688-ECCB3CC4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 and Next: Goal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96257F-7F88-9D4F-AA6A-4B4B19C031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60D655-C6E1-7245-9CA7-7577B92498B7}"/>
              </a:ext>
            </a:extLst>
          </p:cNvPr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Not a “Linear algebra in two lectures” – that’s impossible.</a:t>
            </a:r>
          </a:p>
          <a:p>
            <a:r>
              <a:rPr lang="en-US" i="1"/>
              <a:t>Some of this you should know!</a:t>
            </a:r>
          </a:p>
          <a:p>
            <a:r>
              <a:rPr lang="en-US"/>
              <a:t>Aimed at reviving your knowledge and plugging any gaps</a:t>
            </a:r>
          </a:p>
          <a:p>
            <a:r>
              <a:rPr lang="en-US"/>
              <a:t>Aimed at giving you intuitions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9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0CC60-EADC-454F-B88F-0B1E2552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Numbers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0BA5DDE-F600-3C49-A006-9AA8F1FFD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8D0CA3E-9E9C-BA49-B93E-98B84ADA6A2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8650" y="1825625"/>
                <a:ext cx="78867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b="1" dirty="0"/>
                  <a:t>1 + 1 = ? </a:t>
                </a:r>
              </a:p>
              <a:p>
                <a:r>
                  <a:rPr lang="en-US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normally distributed with mean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and standard deviation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How is the average, 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𝝁</m:t>
                        </m:r>
                      </m:e>
                    </m:acc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sup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="1" dirty="0"/>
                  <a:t>, distributed (qualitatively), in terms of variance? </a:t>
                </a:r>
              </a:p>
              <a:p>
                <a:r>
                  <a:rPr lang="en-US" i="1" dirty="0"/>
                  <a:t>The Free Drinks in Vegas Theorem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acc>
                  </m:oMath>
                </a14:m>
                <a:r>
                  <a:rPr lang="en-US" dirty="0"/>
                  <a:t> has mean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dirty="0"/>
                  <a:t> and standard deviation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 .</a:t>
                </a:r>
              </a:p>
              <a:p>
                <a:endParaRPr lang="en-US" i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E8D0CA3E-9E9C-BA49-B93E-98B84ADA6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825625"/>
                <a:ext cx="7886700" cy="4351338"/>
              </a:xfrm>
              <a:prstGeom prst="rect">
                <a:avLst/>
              </a:prstGeom>
              <a:blipFill>
                <a:blip r:embed="rId2"/>
                <a:stretch>
                  <a:fillRect l="-1447" t="-2632" r="-2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990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39BF-7420-1A49-9FD9-BDDCF1D4C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Drinks in Vegas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58093D-717A-1248-929B-956118D1A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44196943-7950-E94B-9EB1-8D83C40E0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4" y="1561281"/>
            <a:ext cx="5068927" cy="478647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A7CFFD-C8F9-4840-88E2-091695C429FD}"/>
              </a:ext>
            </a:extLst>
          </p:cNvPr>
          <p:cNvSpPr txBox="1"/>
          <p:nvPr/>
        </p:nvSpPr>
        <p:spPr>
          <a:xfrm>
            <a:off x="234315" y="1021575"/>
            <a:ext cx="8675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Each game/variable has mean $0.10, std $2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809D0-6639-2B49-B509-C940357E34E4}"/>
              </a:ext>
            </a:extLst>
          </p:cNvPr>
          <p:cNvGrpSpPr/>
          <p:nvPr/>
        </p:nvGrpSpPr>
        <p:grpSpPr>
          <a:xfrm>
            <a:off x="2143390" y="2479707"/>
            <a:ext cx="2739002" cy="3388312"/>
            <a:chOff x="2143390" y="2887211"/>
            <a:chExt cx="2739002" cy="3388312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93A9337C-A810-DA4C-9C09-397DB459F7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43390" y="5226341"/>
              <a:ext cx="415252" cy="0"/>
            </a:xfrm>
            <a:prstGeom prst="straightConnector1">
              <a:avLst/>
            </a:prstGeom>
            <a:ln w="76200" cap="rnd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1D3C4D-C0DD-3A4B-959C-B7C96A23F697}"/>
                </a:ext>
              </a:extLst>
            </p:cNvPr>
            <p:cNvSpPr txBox="1"/>
            <p:nvPr/>
          </p:nvSpPr>
          <p:spPr>
            <a:xfrm>
              <a:off x="2558642" y="4890528"/>
              <a:ext cx="232375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100 games is uncertain and fun!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B53668B-6553-3D46-8C05-35632A0726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43390" y="2887211"/>
              <a:ext cx="415252" cy="2339130"/>
            </a:xfrm>
            <a:prstGeom prst="straightConnector1">
              <a:avLst/>
            </a:prstGeom>
            <a:ln w="76200" cap="rnd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3DB9A2F-CC8B-BE43-BDF9-62545F24EBEB}"/>
              </a:ext>
            </a:extLst>
          </p:cNvPr>
          <p:cNvGrpSpPr/>
          <p:nvPr/>
        </p:nvGrpSpPr>
        <p:grpSpPr>
          <a:xfrm>
            <a:off x="4882394" y="2883524"/>
            <a:ext cx="4027291" cy="2677656"/>
            <a:chOff x="4882394" y="3291028"/>
            <a:chExt cx="4027291" cy="267765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D7058B7-E8FA-F44E-B618-F1EBCB1EF624}"/>
                </a:ext>
              </a:extLst>
            </p:cNvPr>
            <p:cNvSpPr txBox="1"/>
            <p:nvPr/>
          </p:nvSpPr>
          <p:spPr>
            <a:xfrm>
              <a:off x="5386720" y="3291028"/>
              <a:ext cx="3522965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100K games is guaranteed profit: 99.999999% lowest value is $0.064.</a:t>
              </a:r>
            </a:p>
            <a:p>
              <a:r>
                <a:rPr lang="en-US" sz="2800" dirty="0"/>
                <a:t>$0.01 for drinks</a:t>
              </a:r>
            </a:p>
            <a:p>
              <a:r>
                <a:rPr lang="en-US" sz="2800" dirty="0"/>
                <a:t>$0.054 for profits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77D9CAC-FD9E-7844-B6B1-F2440CE6F688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 flipV="1">
              <a:off x="4882394" y="4150125"/>
              <a:ext cx="504326" cy="479731"/>
            </a:xfrm>
            <a:prstGeom prst="straightConnector1">
              <a:avLst/>
            </a:prstGeom>
            <a:ln w="76200" cap="rnd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669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BFD8C-55FD-B145-99A7-534DAA11E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make it big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59EF96-D20D-1742-9C3E-B157C6E497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CF3490F-0F1D-F644-8CD5-ECF45BE0BD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8650" y="1825625"/>
                <a:ext cx="7886700" cy="435133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b="1" dirty="0"/>
                  <a:t>What should happen qualitatively?</a:t>
                </a:r>
              </a:p>
              <a:p>
                <a:r>
                  <a:rPr lang="en-US" dirty="0"/>
                  <a:t>Theory says that the average is distributed with mean 31 and standard deviation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50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rad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≈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r>
                  <a:rPr lang="en-US" b="1" dirty="0"/>
                  <a:t>What will happen?</a:t>
                </a:r>
              </a:p>
              <a:p>
                <a:r>
                  <a:rPr lang="en-US" dirty="0"/>
                  <a:t>Reality: 17.47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b="1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CF3490F-0F1D-F644-8CD5-ECF45BE0B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825625"/>
                <a:ext cx="7886700" cy="4351338"/>
              </a:xfrm>
              <a:prstGeom prst="rect">
                <a:avLst/>
              </a:prstGeom>
              <a:blipFill>
                <a:blip r:embed="rId2"/>
                <a:stretch>
                  <a:fillRect l="-1447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93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B1729-3C6C-6241-8947-1BFE7ED7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Trying it 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4070E9-724D-F54F-8A74-54CE00439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  </a:t>
            </a:r>
            <a:fld id="{AC1089D3-84F4-7045-A571-C61BEF9B13B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0B15FC-964C-2F42-8DD3-0D629F9E3F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037575"/>
            <a:ext cx="5326197" cy="5152516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920220A-1824-344A-BDAF-E5941B927A0D}"/>
              </a:ext>
            </a:extLst>
          </p:cNvPr>
          <p:cNvCxnSpPr/>
          <p:nvPr/>
        </p:nvCxnSpPr>
        <p:spPr>
          <a:xfrm flipH="1">
            <a:off x="5879346" y="3405838"/>
            <a:ext cx="591830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8DAF08A-7CF6-044B-99E9-2DF4AA25EB9D}"/>
              </a:ext>
            </a:extLst>
          </p:cNvPr>
          <p:cNvSpPr txBox="1"/>
          <p:nvPr/>
        </p:nvSpPr>
        <p:spPr>
          <a:xfrm>
            <a:off x="6644081" y="3113450"/>
            <a:ext cx="2055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Hmm.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DF6901C-3D9F-FB41-99FF-779D31D28898}"/>
              </a:ext>
            </a:extLst>
          </p:cNvPr>
          <p:cNvCxnSpPr/>
          <p:nvPr/>
        </p:nvCxnSpPr>
        <p:spPr>
          <a:xfrm flipH="1">
            <a:off x="2894264" y="1553270"/>
            <a:ext cx="591830" cy="0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ED54A44-4EB8-0F4A-A913-801162FC2624}"/>
              </a:ext>
            </a:extLst>
          </p:cNvPr>
          <p:cNvSpPr txBox="1"/>
          <p:nvPr/>
        </p:nvSpPr>
        <p:spPr>
          <a:xfrm>
            <a:off x="3544348" y="1126658"/>
            <a:ext cx="2055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Hmm.</a:t>
            </a:r>
          </a:p>
        </p:txBody>
      </p:sp>
    </p:spTree>
    <p:extLst>
      <p:ext uri="{BB962C8B-B14F-4D97-AF65-F5344CB8AC3E}">
        <p14:creationId xmlns:p14="http://schemas.microsoft.com/office/powerpoint/2010/main" val="3389909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2098</TotalTime>
  <Words>2008</Words>
  <Application>Microsoft Macintosh PowerPoint</Application>
  <PresentationFormat>On-screen Show (4:3)</PresentationFormat>
  <Paragraphs>636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Office Theme</vt:lpstr>
      <vt:lpstr>Lecture 5: Math Review I</vt:lpstr>
      <vt:lpstr>Administrative</vt:lpstr>
      <vt:lpstr>Floating Point Arithmetic</vt:lpstr>
      <vt:lpstr>This Lecture and Next: Math</vt:lpstr>
      <vt:lpstr>This Lecture and Next: Goal</vt:lpstr>
      <vt:lpstr>Adding Numbers</vt:lpstr>
      <vt:lpstr>Free Drinks in Vegas</vt:lpstr>
      <vt:lpstr>Let’s make it big</vt:lpstr>
      <vt:lpstr>Trying it out</vt:lpstr>
      <vt:lpstr>What is a number?</vt:lpstr>
      <vt:lpstr>Adding two numbers</vt:lpstr>
      <vt:lpstr>Some Gotchas</vt:lpstr>
      <vt:lpstr>Some Gotchas</vt:lpstr>
      <vt:lpstr>What is a number?</vt:lpstr>
      <vt:lpstr>Fixed-Point Arithmetic</vt:lpstr>
      <vt:lpstr>Floating Point Numbers</vt:lpstr>
      <vt:lpstr>Floating Point Numbers</vt:lpstr>
      <vt:lpstr>Floating Point Numbers</vt:lpstr>
      <vt:lpstr>Floating Point Numbers</vt:lpstr>
      <vt:lpstr>Adding Floating Point Numbers</vt:lpstr>
      <vt:lpstr>Adding Floating Point Numbers</vt:lpstr>
      <vt:lpstr>Adding Floating Point Numbers</vt:lpstr>
      <vt:lpstr>Real Floating Point Numbers</vt:lpstr>
      <vt:lpstr>Real Floating Point Numbers</vt:lpstr>
      <vt:lpstr>Trying it out</vt:lpstr>
      <vt:lpstr>Things to Remember</vt:lpstr>
      <vt:lpstr>Vectors</vt:lpstr>
      <vt:lpstr>Vectors</vt:lpstr>
      <vt:lpstr>Scaling Vectors</vt:lpstr>
      <vt:lpstr>Adding Vectors</vt:lpstr>
      <vt:lpstr>Scaling and Adding</vt:lpstr>
      <vt:lpstr>Measuring Length</vt:lpstr>
      <vt:lpstr>Normalizing a Vector</vt:lpstr>
      <vt:lpstr>Dot Products</vt:lpstr>
      <vt:lpstr>Dot Products</vt:lpstr>
      <vt:lpstr>Dot Products</vt:lpstr>
      <vt:lpstr>Special Angles</vt:lpstr>
      <vt:lpstr>Special Angles</vt:lpstr>
      <vt:lpstr>Orthogonal Vectors</vt:lpstr>
      <vt:lpstr>Orthogonal Vectors</vt:lpstr>
      <vt:lpstr>Cross Product</vt:lpstr>
      <vt:lpstr>Operations You Should Know</vt:lpstr>
      <vt:lpstr>Next Time: Matrices, Vectorization, Linear Algebra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442</dc:title>
  <dc:creator>Justin Johnson</dc:creator>
  <cp:lastModifiedBy>Justin Johnson</cp:lastModifiedBy>
  <cp:revision>46</cp:revision>
  <dcterms:created xsi:type="dcterms:W3CDTF">2020-01-09T00:27:39Z</dcterms:created>
  <dcterms:modified xsi:type="dcterms:W3CDTF">2020-01-28T04:34:33Z</dcterms:modified>
</cp:coreProperties>
</file>