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1"/>
  </p:notesMasterIdLst>
  <p:sldIdLst>
    <p:sldId id="258" r:id="rId2"/>
    <p:sldId id="349" r:id="rId3"/>
    <p:sldId id="350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6" r:id="rId40"/>
    <p:sldId id="294" r:id="rId41"/>
    <p:sldId id="295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56" r:id="rId5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280"/>
    <p:restoredTop sz="91347"/>
  </p:normalViewPr>
  <p:slideViewPr>
    <p:cSldViewPr snapToGrid="0" snapToObjects="1">
      <p:cViewPr varScale="1">
        <p:scale>
          <a:sx n="128" d="100"/>
          <a:sy n="128" d="100"/>
        </p:scale>
        <p:origin x="168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44CA53-B8E6-0449-8950-1889572A1E38}" type="datetimeFigureOut">
              <a:rPr lang="en-US" smtClean="0"/>
              <a:t>1/13/20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ADA93E-6958-324F-813E-19A365E81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137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Mozi</a:t>
            </a:r>
            <a:r>
              <a:rPr lang="en-US" dirty="0"/>
              <a:t> = Chinese Philosopher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DA93E-6958-324F-813E-19A365E81CF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152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DA93E-6958-324F-813E-19A365E81CF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151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C2AD34E-16F7-714A-91FF-48BAB3F096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16526" y="6492240"/>
            <a:ext cx="3110948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442 WI 2020: Lecture 2 -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329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5576E84-3DEA-4C43-82CA-017BB34753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16526" y="6492240"/>
            <a:ext cx="3110948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442 WI 2020: Lecture 2 -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685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66E5FF3-0331-5042-876A-916FFBB32F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16526" y="6492240"/>
            <a:ext cx="3110948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442 WI 2020: Lecture 2 -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800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BF39A00-9400-D34E-9702-7421F1005C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16526" y="6492240"/>
            <a:ext cx="3110948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442 WI 2020: Lecture 2 -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908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C68DD3A-5E7C-6649-9436-4E5BFC9CAD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16526" y="6492240"/>
            <a:ext cx="3110948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442 WI 2020: Lecture 2 -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268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0C01439-5A36-FA40-8BB6-EEB693CF13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16526" y="6492240"/>
            <a:ext cx="3110948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442 WI 2020: Lecture 2 -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907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0BE23FC-0FAA-FC41-B49D-982466186F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016526" y="6492240"/>
            <a:ext cx="3110948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442 WI 2020: Lecture 2 -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598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B2E7B4-2149-2240-A841-F6D537BE9D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16526" y="6492240"/>
            <a:ext cx="3110948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442 WI 2020: Lecture 2 -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420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9E93D30-6FB6-0042-A0B9-25F60CF395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16526" y="6492240"/>
            <a:ext cx="3110948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442 WI 2020: Lecture 2 -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444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E2CF89D-922A-7E49-A2DA-7B0CABE64D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16526" y="6492240"/>
            <a:ext cx="3110948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442 WI 2020: Lecture 2 -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666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81BEF34-BB10-464B-AD65-53F3129079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16526" y="6492240"/>
            <a:ext cx="3110948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442 WI 2020: Lecture 2 -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797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82880"/>
            <a:ext cx="7886700" cy="8229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143000"/>
            <a:ext cx="7891272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644EE4-00F5-214B-B966-78F8F752E0F3}"/>
              </a:ext>
            </a:extLst>
          </p:cNvPr>
          <p:cNvSpPr/>
          <p:nvPr userDrawn="1"/>
        </p:nvSpPr>
        <p:spPr>
          <a:xfrm>
            <a:off x="0" y="6491246"/>
            <a:ext cx="9144000" cy="365760"/>
          </a:xfrm>
          <a:prstGeom prst="rect">
            <a:avLst/>
          </a:prstGeom>
          <a:solidFill>
            <a:srgbClr val="0027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1D6B2D-D6F1-9343-9E59-3B2E242F6530}"/>
              </a:ext>
            </a:extLst>
          </p:cNvPr>
          <p:cNvSpPr txBox="1"/>
          <p:nvPr userDrawn="1"/>
        </p:nvSpPr>
        <p:spPr>
          <a:xfrm>
            <a:off x="9144" y="6491246"/>
            <a:ext cx="1828800" cy="3657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>
                <a:solidFill>
                  <a:srgbClr val="FFCB05"/>
                </a:solidFill>
              </a:rPr>
              <a:t>Justin Johnson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F0F4CE-082B-3E49-88A0-1D11D8968BC0}"/>
              </a:ext>
            </a:extLst>
          </p:cNvPr>
          <p:cNvSpPr txBox="1"/>
          <p:nvPr userDrawn="1"/>
        </p:nvSpPr>
        <p:spPr>
          <a:xfrm>
            <a:off x="7306056" y="6505843"/>
            <a:ext cx="18288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>
                <a:solidFill>
                  <a:srgbClr val="FFCB05"/>
                </a:solidFill>
              </a:rPr>
              <a:t>January 14, 2020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627E1BC-749C-F74E-B011-FCB2E7183D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16526" y="6492240"/>
            <a:ext cx="3110948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442 WI 2020: Lecture 2 -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436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51.png"/><Relationship Id="rId7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0.png"/><Relationship Id="rId4" Type="http://schemas.openxmlformats.org/officeDocument/2006/relationships/image" Target="../media/image1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7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ksimek.github.io/2012/08/22/extrinsic/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BA87C-F204-C34E-9203-86262FDC7B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046357"/>
            <a:ext cx="7772400" cy="2387600"/>
          </a:xfrm>
        </p:spPr>
        <p:txBody>
          <a:bodyPr/>
          <a:lstStyle/>
          <a:p>
            <a:r>
              <a:rPr lang="en-US" dirty="0"/>
              <a:t>Lecture 2:</a:t>
            </a:r>
            <a:br>
              <a:rPr lang="en-US" dirty="0"/>
            </a:br>
            <a:r>
              <a:rPr lang="en-US" dirty="0"/>
              <a:t>Cameras 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47F7EC-1046-2649-8D27-FED25A50E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EECS 442 WI 2020: Lecture 2 - </a:t>
            </a:r>
            <a:fld id="{AC1089D3-84F4-7045-A571-C61BEF9B13BC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858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75276-B985-0640-B59F-A75CDBD9C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Obscura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8BBCB3-A42D-914E-9247-27D8EC874D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EECS 442 WI 2020: Lecture 2 - </a:t>
            </a:r>
            <a:fld id="{AC1089D3-84F4-7045-A571-C61BEF9B13BC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Picture 4" descr="A picture containing wooden, table, sitting, box&#10;&#10;Description automatically generated">
            <a:extLst>
              <a:ext uri="{FF2B5EF4-FFF2-40B4-BE49-F238E27FC236}">
                <a16:creationId xmlns:a16="http://schemas.microsoft.com/office/drawing/2014/main" id="{C7F0401F-D014-8048-A0F0-486070CA2C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95" t="6425" r="24413"/>
          <a:stretch/>
        </p:blipFill>
        <p:spPr>
          <a:xfrm rot="5400000">
            <a:off x="658603" y="1424828"/>
            <a:ext cx="3349126" cy="44776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8791D2-4E14-8B43-A49E-B15426FF7B94}"/>
              </a:ext>
            </a:extLst>
          </p:cNvPr>
          <p:cNvSpPr txBox="1"/>
          <p:nvPr/>
        </p:nvSpPr>
        <p:spPr>
          <a:xfrm>
            <a:off x="3955055" y="45389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EAF373-A65C-1C4E-83C4-8A8209A1C18C}"/>
              </a:ext>
            </a:extLst>
          </p:cNvPr>
          <p:cNvSpPr txBox="1"/>
          <p:nvPr/>
        </p:nvSpPr>
        <p:spPr>
          <a:xfrm>
            <a:off x="2103888" y="1110419"/>
            <a:ext cx="4936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Useful for viewing solar eclipses!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A4CE0A-A7E5-6642-8A43-289150CB4008}"/>
              </a:ext>
            </a:extLst>
          </p:cNvPr>
          <p:cNvSpPr txBox="1"/>
          <p:nvPr/>
        </p:nvSpPr>
        <p:spPr>
          <a:xfrm>
            <a:off x="2125922" y="5448942"/>
            <a:ext cx="2599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Pinhole: aluminum foil with a tiny hole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CA064B-7F5B-CF47-B98A-DC70C00D8754}"/>
              </a:ext>
            </a:extLst>
          </p:cNvPr>
          <p:cNvSpPr txBox="1"/>
          <p:nvPr/>
        </p:nvSpPr>
        <p:spPr>
          <a:xfrm>
            <a:off x="215517" y="5448942"/>
            <a:ext cx="1299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Put your eye here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11976E6-FF65-634D-88F2-F650EDC7325D}"/>
              </a:ext>
            </a:extLst>
          </p:cNvPr>
          <p:cNvCxnSpPr>
            <a:cxnSpLocks/>
          </p:cNvCxnSpPr>
          <p:nvPr/>
        </p:nvCxnSpPr>
        <p:spPr>
          <a:xfrm flipV="1">
            <a:off x="865513" y="3663661"/>
            <a:ext cx="379393" cy="1799595"/>
          </a:xfrm>
          <a:prstGeom prst="straightConnector1">
            <a:avLst/>
          </a:prstGeom>
          <a:ln w="635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01EA0C3-A5B0-1544-8A62-87A53DC545C5}"/>
              </a:ext>
            </a:extLst>
          </p:cNvPr>
          <p:cNvCxnSpPr>
            <a:cxnSpLocks/>
          </p:cNvCxnSpPr>
          <p:nvPr/>
        </p:nvCxnSpPr>
        <p:spPr>
          <a:xfrm flipV="1">
            <a:off x="3552019" y="3778786"/>
            <a:ext cx="138632" cy="1709977"/>
          </a:xfrm>
          <a:prstGeom prst="straightConnector1">
            <a:avLst/>
          </a:prstGeom>
          <a:ln w="635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31611E8C-312A-E148-8844-313FA879A89A}"/>
              </a:ext>
            </a:extLst>
          </p:cNvPr>
          <p:cNvSpPr/>
          <p:nvPr/>
        </p:nvSpPr>
        <p:spPr>
          <a:xfrm rot="1817091">
            <a:off x="6375396" y="3394359"/>
            <a:ext cx="2011650" cy="15140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un 18">
            <a:extLst>
              <a:ext uri="{FF2B5EF4-FFF2-40B4-BE49-F238E27FC236}">
                <a16:creationId xmlns:a16="http://schemas.microsoft.com/office/drawing/2014/main" id="{4A32C6B6-3110-334E-9C27-B46FABCEEFF5}"/>
              </a:ext>
            </a:extLst>
          </p:cNvPr>
          <p:cNvSpPr/>
          <p:nvPr/>
        </p:nvSpPr>
        <p:spPr>
          <a:xfrm>
            <a:off x="4957590" y="2327888"/>
            <a:ext cx="654583" cy="654583"/>
          </a:xfrm>
          <a:prstGeom prst="sun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34DB419-F5CC-2148-A679-3529E3EF4D3D}"/>
              </a:ext>
            </a:extLst>
          </p:cNvPr>
          <p:cNvSpPr/>
          <p:nvPr/>
        </p:nvSpPr>
        <p:spPr>
          <a:xfrm rot="1817091">
            <a:off x="6317941" y="3407329"/>
            <a:ext cx="313463" cy="118023"/>
          </a:xfrm>
          <a:prstGeom prst="rect">
            <a:avLst/>
          </a:prstGeom>
          <a:solidFill>
            <a:schemeClr val="bg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9942A24-F324-E14B-899C-3DCA8B754B27}"/>
              </a:ext>
            </a:extLst>
          </p:cNvPr>
          <p:cNvCxnSpPr>
            <a:cxnSpLocks/>
          </p:cNvCxnSpPr>
          <p:nvPr/>
        </p:nvCxnSpPr>
        <p:spPr>
          <a:xfrm>
            <a:off x="5538866" y="2428407"/>
            <a:ext cx="2458386" cy="2538655"/>
          </a:xfrm>
          <a:prstGeom prst="line">
            <a:avLst/>
          </a:prstGeom>
          <a:ln w="254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39DDC6D-D56A-654E-ACBA-F4654ACAF944}"/>
              </a:ext>
            </a:extLst>
          </p:cNvPr>
          <p:cNvCxnSpPr>
            <a:cxnSpLocks/>
          </p:cNvCxnSpPr>
          <p:nvPr/>
        </p:nvCxnSpPr>
        <p:spPr>
          <a:xfrm>
            <a:off x="5249556" y="2976441"/>
            <a:ext cx="3182411" cy="1311370"/>
          </a:xfrm>
          <a:prstGeom prst="line">
            <a:avLst/>
          </a:prstGeom>
          <a:ln w="254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39591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75276-B985-0640-B59F-A75CDBD9C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Obscura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8BBCB3-A42D-914E-9247-27D8EC874D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EECS 442 WI 2020: Lecture 2 - </a:t>
            </a:r>
            <a:fld id="{AC1089D3-84F4-7045-A571-C61BEF9B13BC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Picture 4" descr="A picture containing wooden, table, sitting, box&#10;&#10;Description automatically generated">
            <a:extLst>
              <a:ext uri="{FF2B5EF4-FFF2-40B4-BE49-F238E27FC236}">
                <a16:creationId xmlns:a16="http://schemas.microsoft.com/office/drawing/2014/main" id="{C7F0401F-D014-8048-A0F0-486070CA2C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95" t="6425" r="24413"/>
          <a:stretch/>
        </p:blipFill>
        <p:spPr>
          <a:xfrm rot="5400000">
            <a:off x="658603" y="1424828"/>
            <a:ext cx="3349126" cy="44776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8791D2-4E14-8B43-A49E-B15426FF7B94}"/>
              </a:ext>
            </a:extLst>
          </p:cNvPr>
          <p:cNvSpPr txBox="1"/>
          <p:nvPr/>
        </p:nvSpPr>
        <p:spPr>
          <a:xfrm>
            <a:off x="3955055" y="45389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 descr="A picture containing person, outdoor, holding, young&#10;&#10;Description automatically generated">
            <a:extLst>
              <a:ext uri="{FF2B5EF4-FFF2-40B4-BE49-F238E27FC236}">
                <a16:creationId xmlns:a16="http://schemas.microsoft.com/office/drawing/2014/main" id="{957E9EF6-EF2B-604D-A16C-D7D2C5905F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458" t="5493" r="6602" b="5413"/>
          <a:stretch/>
        </p:blipFill>
        <p:spPr>
          <a:xfrm rot="5400000">
            <a:off x="5334889" y="1623448"/>
            <a:ext cx="3349128" cy="40804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6EAF373-A65C-1C4E-83C4-8A8209A1C18C}"/>
              </a:ext>
            </a:extLst>
          </p:cNvPr>
          <p:cNvSpPr txBox="1"/>
          <p:nvPr/>
        </p:nvSpPr>
        <p:spPr>
          <a:xfrm>
            <a:off x="2103888" y="1110419"/>
            <a:ext cx="4936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Useful for viewing solar eclipses!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A4CE0A-A7E5-6642-8A43-289150CB4008}"/>
              </a:ext>
            </a:extLst>
          </p:cNvPr>
          <p:cNvSpPr txBox="1"/>
          <p:nvPr/>
        </p:nvSpPr>
        <p:spPr>
          <a:xfrm>
            <a:off x="2125922" y="5448942"/>
            <a:ext cx="2599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Pinhole: aluminum foil with a tiny hole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CA064B-7F5B-CF47-B98A-DC70C00D8754}"/>
              </a:ext>
            </a:extLst>
          </p:cNvPr>
          <p:cNvSpPr txBox="1"/>
          <p:nvPr/>
        </p:nvSpPr>
        <p:spPr>
          <a:xfrm>
            <a:off x="215517" y="5448942"/>
            <a:ext cx="1299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Put your eye here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11976E6-FF65-634D-88F2-F650EDC7325D}"/>
              </a:ext>
            </a:extLst>
          </p:cNvPr>
          <p:cNvCxnSpPr>
            <a:cxnSpLocks/>
          </p:cNvCxnSpPr>
          <p:nvPr/>
        </p:nvCxnSpPr>
        <p:spPr>
          <a:xfrm flipV="1">
            <a:off x="865513" y="3663661"/>
            <a:ext cx="379393" cy="1799595"/>
          </a:xfrm>
          <a:prstGeom prst="straightConnector1">
            <a:avLst/>
          </a:prstGeom>
          <a:ln w="635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01EA0C3-A5B0-1544-8A62-87A53DC545C5}"/>
              </a:ext>
            </a:extLst>
          </p:cNvPr>
          <p:cNvCxnSpPr>
            <a:cxnSpLocks/>
          </p:cNvCxnSpPr>
          <p:nvPr/>
        </p:nvCxnSpPr>
        <p:spPr>
          <a:xfrm flipV="1">
            <a:off x="3552019" y="3778786"/>
            <a:ext cx="138632" cy="1709977"/>
          </a:xfrm>
          <a:prstGeom prst="straightConnector1">
            <a:avLst/>
          </a:prstGeom>
          <a:ln w="635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B0D37F4-174D-4142-8D11-DE12A5F5B682}"/>
              </a:ext>
            </a:extLst>
          </p:cNvPr>
          <p:cNvSpPr txBox="1"/>
          <p:nvPr/>
        </p:nvSpPr>
        <p:spPr>
          <a:xfrm>
            <a:off x="5691117" y="5633607"/>
            <a:ext cx="2388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Me on 8/21/2017</a:t>
            </a:r>
          </a:p>
        </p:txBody>
      </p:sp>
    </p:spTree>
    <p:extLst>
      <p:ext uri="{BB962C8B-B14F-4D97-AF65-F5344CB8AC3E}">
        <p14:creationId xmlns:p14="http://schemas.microsoft.com/office/powerpoint/2010/main" val="8719737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75276-B985-0640-B59F-A75CDBD9C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Obscura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8BBCB3-A42D-914E-9247-27D8EC874D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EECS 442 WI 2020: Lecture 2 - </a:t>
            </a:r>
            <a:fld id="{AC1089D3-84F4-7045-A571-C61BEF9B13BC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8791D2-4E14-8B43-A49E-B15426FF7B94}"/>
              </a:ext>
            </a:extLst>
          </p:cNvPr>
          <p:cNvSpPr txBox="1"/>
          <p:nvPr/>
        </p:nvSpPr>
        <p:spPr>
          <a:xfrm>
            <a:off x="3955055" y="45389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EAF373-A65C-1C4E-83C4-8A8209A1C18C}"/>
              </a:ext>
            </a:extLst>
          </p:cNvPr>
          <p:cNvSpPr txBox="1"/>
          <p:nvPr/>
        </p:nvSpPr>
        <p:spPr>
          <a:xfrm>
            <a:off x="2103888" y="1110419"/>
            <a:ext cx="4936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Useful for viewing solar eclipses!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A4CE0A-A7E5-6642-8A43-289150CB4008}"/>
              </a:ext>
            </a:extLst>
          </p:cNvPr>
          <p:cNvSpPr txBox="1"/>
          <p:nvPr/>
        </p:nvSpPr>
        <p:spPr>
          <a:xfrm>
            <a:off x="3250122" y="5448940"/>
            <a:ext cx="1224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View in the box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CA064B-7F5B-CF47-B98A-DC70C00D8754}"/>
              </a:ext>
            </a:extLst>
          </p:cNvPr>
          <p:cNvSpPr txBox="1"/>
          <p:nvPr/>
        </p:nvSpPr>
        <p:spPr>
          <a:xfrm>
            <a:off x="796947" y="5451862"/>
            <a:ext cx="1299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Photo of the sun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0D37F4-174D-4142-8D11-DE12A5F5B682}"/>
              </a:ext>
            </a:extLst>
          </p:cNvPr>
          <p:cNvSpPr txBox="1"/>
          <p:nvPr/>
        </p:nvSpPr>
        <p:spPr>
          <a:xfrm>
            <a:off x="5691117" y="5633607"/>
            <a:ext cx="2388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Me on 8/21/2017</a:t>
            </a:r>
          </a:p>
        </p:txBody>
      </p:sp>
      <p:pic>
        <p:nvPicPr>
          <p:cNvPr id="12" name="Picture 11" descr="A close up of clouds in the sky&#10;&#10;Description automatically generated">
            <a:extLst>
              <a:ext uri="{FF2B5EF4-FFF2-40B4-BE49-F238E27FC236}">
                <a16:creationId xmlns:a16="http://schemas.microsoft.com/office/drawing/2014/main" id="{51C88B42-5BB3-1D4F-83E1-90B09DA35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227621" y="2401239"/>
            <a:ext cx="3349129" cy="2516186"/>
          </a:xfrm>
          <a:prstGeom prst="rect">
            <a:avLst/>
          </a:prstGeom>
        </p:spPr>
      </p:pic>
      <p:pic>
        <p:nvPicPr>
          <p:cNvPr id="16" name="Picture 15" descr="A close up of a door&#10;&#10;Description automatically generated">
            <a:extLst>
              <a:ext uri="{FF2B5EF4-FFF2-40B4-BE49-F238E27FC236}">
                <a16:creationId xmlns:a16="http://schemas.microsoft.com/office/drawing/2014/main" id="{B7B4BB6E-8531-3643-8FC9-356E337BAD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3426"/>
          <a:stretch/>
        </p:blipFill>
        <p:spPr>
          <a:xfrm rot="5400000">
            <a:off x="2187748" y="2701946"/>
            <a:ext cx="3349129" cy="1923433"/>
          </a:xfrm>
          <a:prstGeom prst="rect">
            <a:avLst/>
          </a:prstGeom>
        </p:spPr>
      </p:pic>
      <p:pic>
        <p:nvPicPr>
          <p:cNvPr id="18" name="Picture 17" descr="A picture containing person, outdoor, holding, young&#10;&#10;Description automatically generated">
            <a:extLst>
              <a:ext uri="{FF2B5EF4-FFF2-40B4-BE49-F238E27FC236}">
                <a16:creationId xmlns:a16="http://schemas.microsoft.com/office/drawing/2014/main" id="{F4D377C6-589E-7C4F-BB05-DD539DD7E8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458" t="5493" r="6602" b="5413"/>
          <a:stretch/>
        </p:blipFill>
        <p:spPr>
          <a:xfrm rot="5400000">
            <a:off x="5334889" y="1623448"/>
            <a:ext cx="3349128" cy="408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3851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A9D9B-693F-C74A-BBCA-E7A1F4614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DA04EB-16B3-2B40-AD75-1C05CF71FA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EECS 442 WI 2020: Lecture 2 - </a:t>
            </a:r>
            <a:fld id="{AC1089D3-84F4-7045-A571-C61BEF9B13BC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20B56BF-4883-FA42-8BBA-AAE55B8A4CA2}"/>
              </a:ext>
            </a:extLst>
          </p:cNvPr>
          <p:cNvSpPr txBox="1"/>
          <p:nvPr/>
        </p:nvSpPr>
        <p:spPr>
          <a:xfrm>
            <a:off x="4367" y="6199337"/>
            <a:ext cx="14201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L </a:t>
            </a:r>
            <a:r>
              <a:rPr lang="en-US" sz="1200" dirty="0" err="1"/>
              <a:t>Lazebnik</a:t>
            </a:r>
            <a:endParaRPr lang="en-US" sz="12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F9FE58B-EE8A-6147-A42B-6A2B561651DB}"/>
              </a:ext>
            </a:extLst>
          </p:cNvPr>
          <p:cNvSpPr/>
          <p:nvPr/>
        </p:nvSpPr>
        <p:spPr>
          <a:xfrm>
            <a:off x="609600" y="2034638"/>
            <a:ext cx="3581400" cy="2514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scene3d>
            <a:camera prst="perspectiveContrastingRightFacing">
              <a:rot lat="0" lon="18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31" name="Group 23">
            <a:extLst>
              <a:ext uri="{FF2B5EF4-FFF2-40B4-BE49-F238E27FC236}">
                <a16:creationId xmlns:a16="http://schemas.microsoft.com/office/drawing/2014/main" id="{2C59BDAF-8FE2-AF42-B383-EA6DE179CEFC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2209800" y="2749138"/>
            <a:ext cx="318038" cy="1567316"/>
            <a:chOff x="5029200" y="2090284"/>
            <a:chExt cx="457200" cy="2253116"/>
          </a:xfrm>
          <a:scene3d>
            <a:camera prst="isometricOffAxis2Right"/>
            <a:lightRig rig="threePt" dir="t"/>
          </a:scene3d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75A1D8E-3C2E-E34B-B8DF-38F17400C7FA}"/>
                </a:ext>
              </a:extLst>
            </p:cNvPr>
            <p:cNvSpPr/>
            <p:nvPr/>
          </p:nvSpPr>
          <p:spPr>
            <a:xfrm>
              <a:off x="5029200" y="2819400"/>
              <a:ext cx="457200" cy="1524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Freeform 66">
              <a:extLst>
                <a:ext uri="{FF2B5EF4-FFF2-40B4-BE49-F238E27FC236}">
                  <a16:creationId xmlns:a16="http://schemas.microsoft.com/office/drawing/2014/main" id="{0CEFF9CF-ADE7-3D4D-B7FA-969EC59C93FF}"/>
                </a:ext>
              </a:extLst>
            </p:cNvPr>
            <p:cNvSpPr/>
            <p:nvPr/>
          </p:nvSpPr>
          <p:spPr>
            <a:xfrm rot="21339833">
              <a:off x="5130616" y="209028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F2A776B-400E-FF46-B16B-1B7A3A9163AC}"/>
                </a:ext>
              </a:extLst>
            </p:cNvPr>
            <p:cNvCxnSpPr>
              <a:stCxn id="32" idx="0"/>
              <a:endCxn id="33" idx="2"/>
            </p:cNvCxnSpPr>
            <p:nvPr/>
          </p:nvCxnSpPr>
          <p:spPr>
            <a:xfrm rot="5400000" flipH="1" flipV="1">
              <a:off x="5236615" y="2780833"/>
              <a:ext cx="59753" cy="173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24">
            <a:extLst>
              <a:ext uri="{FF2B5EF4-FFF2-40B4-BE49-F238E27FC236}">
                <a16:creationId xmlns:a16="http://schemas.microsoft.com/office/drawing/2014/main" id="{C8A0DE23-CB53-214F-B9AA-979BCD6A7FDD}"/>
              </a:ext>
            </a:extLst>
          </p:cNvPr>
          <p:cNvGrpSpPr/>
          <p:nvPr/>
        </p:nvGrpSpPr>
        <p:grpSpPr>
          <a:xfrm>
            <a:off x="6324600" y="2139538"/>
            <a:ext cx="464125" cy="2336241"/>
            <a:chOff x="7162800" y="1914134"/>
            <a:chExt cx="464125" cy="2336241"/>
          </a:xfrm>
        </p:grpSpPr>
        <p:grpSp>
          <p:nvGrpSpPr>
            <p:cNvPr id="36" name="Group 18">
              <a:extLst>
                <a:ext uri="{FF2B5EF4-FFF2-40B4-BE49-F238E27FC236}">
                  <a16:creationId xmlns:a16="http://schemas.microsoft.com/office/drawing/2014/main" id="{CDB71D91-26CC-1740-B87A-9F3F86FE9AC1}"/>
                </a:ext>
              </a:extLst>
            </p:cNvPr>
            <p:cNvGrpSpPr/>
            <p:nvPr/>
          </p:nvGrpSpPr>
          <p:grpSpPr>
            <a:xfrm>
              <a:off x="7162800" y="2474025"/>
              <a:ext cx="464125" cy="1776350"/>
              <a:chOff x="6324600" y="2971800"/>
              <a:chExt cx="464125" cy="1776350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5BE0C710-5ED5-6747-9BD9-17450C4D0EC2}"/>
                  </a:ext>
                </a:extLst>
              </p:cNvPr>
              <p:cNvSpPr/>
              <p:nvPr/>
            </p:nvSpPr>
            <p:spPr>
              <a:xfrm>
                <a:off x="6324600" y="451955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399DD379-D692-9042-B6C5-A3942556AAD5}"/>
                  </a:ext>
                </a:extLst>
              </p:cNvPr>
              <p:cNvSpPr/>
              <p:nvPr/>
            </p:nvSpPr>
            <p:spPr>
              <a:xfrm>
                <a:off x="6324600" y="31242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922B04A3-EBEE-0A4C-9991-1BC94122CD72}"/>
                  </a:ext>
                </a:extLst>
              </p:cNvPr>
              <p:cNvSpPr/>
              <p:nvPr/>
            </p:nvSpPr>
            <p:spPr>
              <a:xfrm>
                <a:off x="6324600" y="297180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9E2FB2EB-8D4E-FA45-9096-2052FC575EF9}"/>
                  </a:ext>
                </a:extLst>
              </p:cNvPr>
              <p:cNvCxnSpPr/>
              <p:nvPr/>
            </p:nvCxnSpPr>
            <p:spPr>
              <a:xfrm rot="10800000" flipV="1">
                <a:off x="6324600" y="3086100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7A678C9B-AAF9-2E4F-B112-3CF39F1072E5}"/>
                  </a:ext>
                </a:extLst>
              </p:cNvPr>
              <p:cNvCxnSpPr/>
              <p:nvPr/>
            </p:nvCxnSpPr>
            <p:spPr>
              <a:xfrm rot="10800000" flipV="1">
                <a:off x="6788725" y="3112325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Freeform 70">
              <a:extLst>
                <a:ext uri="{FF2B5EF4-FFF2-40B4-BE49-F238E27FC236}">
                  <a16:creationId xmlns:a16="http://schemas.microsoft.com/office/drawing/2014/main" id="{6E316543-BFCA-E446-A9C6-4BEE66B00830}"/>
                </a:ext>
              </a:extLst>
            </p:cNvPr>
            <p:cNvSpPr/>
            <p:nvPr/>
          </p:nvSpPr>
          <p:spPr>
            <a:xfrm rot="21339833">
              <a:off x="7250048" y="191413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3A4A3F86-6F54-9141-8512-A7CF625D0706}"/>
              </a:ext>
            </a:extLst>
          </p:cNvPr>
          <p:cNvSpPr txBox="1"/>
          <p:nvPr/>
        </p:nvSpPr>
        <p:spPr>
          <a:xfrm>
            <a:off x="4545586" y="3264674"/>
            <a:ext cx="539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FAAA9EA0-DA57-864D-BDCC-74F77D60BAD0}"/>
              </a:ext>
            </a:extLst>
          </p:cNvPr>
          <p:cNvSpPr/>
          <p:nvPr/>
        </p:nvSpPr>
        <p:spPr bwMode="auto">
          <a:xfrm>
            <a:off x="4424839" y="3210942"/>
            <a:ext cx="161992" cy="161992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F2E6E90-876A-B141-945A-7B0E30FDFABB}"/>
              </a:ext>
            </a:extLst>
          </p:cNvPr>
          <p:cNvSpPr/>
          <p:nvPr/>
        </p:nvSpPr>
        <p:spPr bwMode="auto">
          <a:xfrm>
            <a:off x="6243603" y="2897670"/>
            <a:ext cx="161992" cy="161992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EA246D8-8643-0C4E-ACED-EA65875FF9A7}"/>
              </a:ext>
            </a:extLst>
          </p:cNvPr>
          <p:cNvGrpSpPr/>
          <p:nvPr/>
        </p:nvGrpSpPr>
        <p:grpSpPr>
          <a:xfrm>
            <a:off x="1762636" y="2978666"/>
            <a:ext cx="4480967" cy="839770"/>
            <a:chOff x="1762636" y="2978666"/>
            <a:chExt cx="4480967" cy="839770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DB7705B-AC70-A84C-A9D5-BF95374AD0D5}"/>
                </a:ext>
              </a:extLst>
            </p:cNvPr>
            <p:cNvCxnSpPr>
              <a:cxnSpLocks/>
              <a:stCxn id="45" idx="2"/>
            </p:cNvCxnSpPr>
            <p:nvPr/>
          </p:nvCxnSpPr>
          <p:spPr>
            <a:xfrm flipH="1">
              <a:off x="2356727" y="2978666"/>
              <a:ext cx="3886876" cy="701004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49116F7F-E610-FF42-B7A2-B7B87EB5E9D8}"/>
                </a:ext>
              </a:extLst>
            </p:cNvPr>
            <p:cNvSpPr/>
            <p:nvPr/>
          </p:nvSpPr>
          <p:spPr bwMode="auto">
            <a:xfrm>
              <a:off x="2287300" y="3580664"/>
              <a:ext cx="161992" cy="161992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010F044-A85E-C346-AAF8-6A1F56041B61}"/>
                </a:ext>
              </a:extLst>
            </p:cNvPr>
            <p:cNvSpPr txBox="1"/>
            <p:nvPr/>
          </p:nvSpPr>
          <p:spPr>
            <a:xfrm>
              <a:off x="1762636" y="3233661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P</a:t>
              </a: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8E4B65F1-3B7D-7B43-A0BF-65D2C9A3343E}"/>
              </a:ext>
            </a:extLst>
          </p:cNvPr>
          <p:cNvSpPr txBox="1"/>
          <p:nvPr/>
        </p:nvSpPr>
        <p:spPr>
          <a:xfrm>
            <a:off x="1513305" y="5084587"/>
            <a:ext cx="60167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How do we find the projection P of a point X?</a:t>
            </a:r>
          </a:p>
          <a:p>
            <a:pPr algn="ctr"/>
            <a:r>
              <a:rPr lang="en-US" sz="2400" dirty="0"/>
              <a:t>Form visual ray from X to camera center and intersect it with camera plane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D06C59C-DB34-384F-BD14-D3F16CE28B8D}"/>
              </a:ext>
            </a:extLst>
          </p:cNvPr>
          <p:cNvSpPr txBox="1"/>
          <p:nvPr/>
        </p:nvSpPr>
        <p:spPr>
          <a:xfrm>
            <a:off x="5640927" y="2338069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X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634446D-1E3A-2740-A9BA-926E26AF7228}"/>
              </a:ext>
            </a:extLst>
          </p:cNvPr>
          <p:cNvGrpSpPr/>
          <p:nvPr/>
        </p:nvGrpSpPr>
        <p:grpSpPr>
          <a:xfrm>
            <a:off x="4521666" y="1790465"/>
            <a:ext cx="0" cy="3164937"/>
            <a:chOff x="5427677" y="2021747"/>
            <a:chExt cx="0" cy="3481431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62D5A3A1-8A32-6848-893C-6D64E5F9A004}"/>
                </a:ext>
              </a:extLst>
            </p:cNvPr>
            <p:cNvCxnSpPr>
              <a:cxnSpLocks/>
            </p:cNvCxnSpPr>
            <p:nvPr/>
          </p:nvCxnSpPr>
          <p:spPr>
            <a:xfrm>
              <a:off x="5427677" y="2021747"/>
              <a:ext cx="0" cy="1547917"/>
            </a:xfrm>
            <a:prstGeom prst="line">
              <a:avLst/>
            </a:prstGeom>
            <a:ln w="1270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B00EBA81-B1FA-8948-A855-2E8834D9DDC0}"/>
                </a:ext>
              </a:extLst>
            </p:cNvPr>
            <p:cNvCxnSpPr>
              <a:cxnSpLocks/>
            </p:cNvCxnSpPr>
            <p:nvPr/>
          </p:nvCxnSpPr>
          <p:spPr>
            <a:xfrm>
              <a:off x="5427677" y="3791824"/>
              <a:ext cx="0" cy="1711354"/>
            </a:xfrm>
            <a:prstGeom prst="line">
              <a:avLst/>
            </a:prstGeom>
            <a:ln w="1270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382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CCE4C-84AF-B642-9DFD-7BA6646F8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80BE57-5440-F948-AAD8-3134A76850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EECS 442 WI 2020: Lecture 2 - </a:t>
            </a:r>
            <a:fld id="{AC1089D3-84F4-7045-A571-C61BEF9B13BC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ECDA32-8868-0446-BBFF-5520C315E5C6}"/>
              </a:ext>
            </a:extLst>
          </p:cNvPr>
          <p:cNvSpPr/>
          <p:nvPr/>
        </p:nvSpPr>
        <p:spPr>
          <a:xfrm>
            <a:off x="609600" y="2034638"/>
            <a:ext cx="3581400" cy="2514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scene3d>
            <a:camera prst="perspectiveContrastingRightFacing">
              <a:rot lat="0" lon="18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6" name="Group 23">
            <a:extLst>
              <a:ext uri="{FF2B5EF4-FFF2-40B4-BE49-F238E27FC236}">
                <a16:creationId xmlns:a16="http://schemas.microsoft.com/office/drawing/2014/main" id="{676CE20B-14AD-944B-ACCE-569B8D2F921F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2209800" y="2749138"/>
            <a:ext cx="318038" cy="1567316"/>
            <a:chOff x="5029200" y="2090284"/>
            <a:chExt cx="457200" cy="2253116"/>
          </a:xfrm>
          <a:scene3d>
            <a:camera prst="isometricOffAxis2Right"/>
            <a:lightRig rig="threePt" dir="t"/>
          </a:scene3d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69707F2-FC27-3049-B4FD-4A3C5CBC8ECB}"/>
                </a:ext>
              </a:extLst>
            </p:cNvPr>
            <p:cNvSpPr/>
            <p:nvPr/>
          </p:nvSpPr>
          <p:spPr>
            <a:xfrm>
              <a:off x="5029200" y="2819400"/>
              <a:ext cx="457200" cy="1524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Freeform 66">
              <a:extLst>
                <a:ext uri="{FF2B5EF4-FFF2-40B4-BE49-F238E27FC236}">
                  <a16:creationId xmlns:a16="http://schemas.microsoft.com/office/drawing/2014/main" id="{9F5B122B-144E-CB46-8C99-1497CD5F54B1}"/>
                </a:ext>
              </a:extLst>
            </p:cNvPr>
            <p:cNvSpPr/>
            <p:nvPr/>
          </p:nvSpPr>
          <p:spPr>
            <a:xfrm rot="21339833">
              <a:off x="5130616" y="209028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0C4B177-D01F-F647-9093-DF80A9F900FB}"/>
                </a:ext>
              </a:extLst>
            </p:cNvPr>
            <p:cNvCxnSpPr>
              <a:stCxn id="7" idx="0"/>
              <a:endCxn id="8" idx="2"/>
            </p:cNvCxnSpPr>
            <p:nvPr/>
          </p:nvCxnSpPr>
          <p:spPr>
            <a:xfrm rot="5400000" flipH="1" flipV="1">
              <a:off x="5236615" y="2780833"/>
              <a:ext cx="59753" cy="173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24">
            <a:extLst>
              <a:ext uri="{FF2B5EF4-FFF2-40B4-BE49-F238E27FC236}">
                <a16:creationId xmlns:a16="http://schemas.microsoft.com/office/drawing/2014/main" id="{862E782C-7C2B-7946-8310-CD49BDA59A14}"/>
              </a:ext>
            </a:extLst>
          </p:cNvPr>
          <p:cNvGrpSpPr/>
          <p:nvPr/>
        </p:nvGrpSpPr>
        <p:grpSpPr>
          <a:xfrm>
            <a:off x="6324600" y="2139538"/>
            <a:ext cx="464125" cy="2336241"/>
            <a:chOff x="7162800" y="1914134"/>
            <a:chExt cx="464125" cy="2336241"/>
          </a:xfrm>
        </p:grpSpPr>
        <p:grpSp>
          <p:nvGrpSpPr>
            <p:cNvPr id="11" name="Group 18">
              <a:extLst>
                <a:ext uri="{FF2B5EF4-FFF2-40B4-BE49-F238E27FC236}">
                  <a16:creationId xmlns:a16="http://schemas.microsoft.com/office/drawing/2014/main" id="{53ECDD9E-A18D-7B43-87B4-578873E7CF18}"/>
                </a:ext>
              </a:extLst>
            </p:cNvPr>
            <p:cNvGrpSpPr/>
            <p:nvPr/>
          </p:nvGrpSpPr>
          <p:grpSpPr>
            <a:xfrm>
              <a:off x="7162800" y="2474025"/>
              <a:ext cx="464125" cy="1776350"/>
              <a:chOff x="6324600" y="2971800"/>
              <a:chExt cx="464125" cy="1776350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02E874ED-1BB3-6449-AA29-CD10D34628CB}"/>
                  </a:ext>
                </a:extLst>
              </p:cNvPr>
              <p:cNvSpPr/>
              <p:nvPr/>
            </p:nvSpPr>
            <p:spPr>
              <a:xfrm>
                <a:off x="6324600" y="451955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79839E1-4632-B34A-8D5E-69C2DF083C2A}"/>
                  </a:ext>
                </a:extLst>
              </p:cNvPr>
              <p:cNvSpPr/>
              <p:nvPr/>
            </p:nvSpPr>
            <p:spPr>
              <a:xfrm>
                <a:off x="6324600" y="31242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D583C700-EACB-F64E-B98E-D7F40173A745}"/>
                  </a:ext>
                </a:extLst>
              </p:cNvPr>
              <p:cNvSpPr/>
              <p:nvPr/>
            </p:nvSpPr>
            <p:spPr>
              <a:xfrm>
                <a:off x="6324600" y="297180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192ACBA8-7F23-C447-99CF-31CE1A333CBB}"/>
                  </a:ext>
                </a:extLst>
              </p:cNvPr>
              <p:cNvCxnSpPr/>
              <p:nvPr/>
            </p:nvCxnSpPr>
            <p:spPr>
              <a:xfrm rot="10800000" flipV="1">
                <a:off x="6324600" y="3086100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1C384411-6C72-5A43-A1EB-A33C8A0E1092}"/>
                  </a:ext>
                </a:extLst>
              </p:cNvPr>
              <p:cNvCxnSpPr/>
              <p:nvPr/>
            </p:nvCxnSpPr>
            <p:spPr>
              <a:xfrm rot="10800000" flipV="1">
                <a:off x="6788725" y="3112325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Freeform 70">
              <a:extLst>
                <a:ext uri="{FF2B5EF4-FFF2-40B4-BE49-F238E27FC236}">
                  <a16:creationId xmlns:a16="http://schemas.microsoft.com/office/drawing/2014/main" id="{03016A3A-83A0-A046-93F0-7BFF40A41A9B}"/>
                </a:ext>
              </a:extLst>
            </p:cNvPr>
            <p:cNvSpPr/>
            <p:nvPr/>
          </p:nvSpPr>
          <p:spPr>
            <a:xfrm rot="21339833">
              <a:off x="7250048" y="191413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1AD13D7A-300D-8140-B349-6BD6AF83C1A6}"/>
              </a:ext>
            </a:extLst>
          </p:cNvPr>
          <p:cNvSpPr/>
          <p:nvPr/>
        </p:nvSpPr>
        <p:spPr bwMode="auto">
          <a:xfrm>
            <a:off x="4424839" y="3210942"/>
            <a:ext cx="161992" cy="161992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E60256C-03D1-EB41-B72F-F68602063421}"/>
              </a:ext>
            </a:extLst>
          </p:cNvPr>
          <p:cNvSpPr/>
          <p:nvPr/>
        </p:nvSpPr>
        <p:spPr bwMode="auto">
          <a:xfrm>
            <a:off x="6243603" y="2897670"/>
            <a:ext cx="161992" cy="161992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E9AECF5-F7D8-DB42-BDB6-99A5B14BCD86}"/>
              </a:ext>
            </a:extLst>
          </p:cNvPr>
          <p:cNvCxnSpPr>
            <a:cxnSpLocks/>
          </p:cNvCxnSpPr>
          <p:nvPr/>
        </p:nvCxnSpPr>
        <p:spPr>
          <a:xfrm flipH="1">
            <a:off x="2356728" y="2897670"/>
            <a:ext cx="4335976" cy="782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7141A43C-C897-9944-B61F-B619FBEFF615}"/>
              </a:ext>
            </a:extLst>
          </p:cNvPr>
          <p:cNvSpPr/>
          <p:nvPr/>
        </p:nvSpPr>
        <p:spPr bwMode="auto">
          <a:xfrm>
            <a:off x="2287300" y="3580664"/>
            <a:ext cx="161992" cy="161992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2BE18A0-858B-0540-BF86-521F178AECAC}"/>
              </a:ext>
            </a:extLst>
          </p:cNvPr>
          <p:cNvSpPr txBox="1"/>
          <p:nvPr/>
        </p:nvSpPr>
        <p:spPr>
          <a:xfrm>
            <a:off x="1762636" y="3233661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P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2F4E223-12F0-2F47-BB86-937BF1646CEA}"/>
              </a:ext>
            </a:extLst>
          </p:cNvPr>
          <p:cNvSpPr txBox="1"/>
          <p:nvPr/>
        </p:nvSpPr>
        <p:spPr>
          <a:xfrm>
            <a:off x="-66859" y="4983061"/>
            <a:ext cx="92777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Both X and X’ project to P. Which appears in the image?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Are there points for which projection is undefined?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EF359CF-FD4E-8748-8B06-D7C9AA0601C9}"/>
              </a:ext>
            </a:extLst>
          </p:cNvPr>
          <p:cNvSpPr/>
          <p:nvPr/>
        </p:nvSpPr>
        <p:spPr bwMode="auto">
          <a:xfrm>
            <a:off x="6615170" y="2816012"/>
            <a:ext cx="161992" cy="161992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45221E6-7038-F34C-8E64-DB289F443599}"/>
              </a:ext>
            </a:extLst>
          </p:cNvPr>
          <p:cNvSpPr txBox="1"/>
          <p:nvPr/>
        </p:nvSpPr>
        <p:spPr>
          <a:xfrm>
            <a:off x="6788724" y="2862019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X’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AA96BAA-3B21-2F4D-8AD5-4B42F55C04DA}"/>
              </a:ext>
            </a:extLst>
          </p:cNvPr>
          <p:cNvSpPr txBox="1"/>
          <p:nvPr/>
        </p:nvSpPr>
        <p:spPr>
          <a:xfrm>
            <a:off x="5640927" y="2338069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X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B2CED40-5241-7D48-9407-1B659AFC5B17}"/>
              </a:ext>
            </a:extLst>
          </p:cNvPr>
          <p:cNvGrpSpPr/>
          <p:nvPr/>
        </p:nvGrpSpPr>
        <p:grpSpPr>
          <a:xfrm>
            <a:off x="4521666" y="1790465"/>
            <a:ext cx="0" cy="3164937"/>
            <a:chOff x="5427677" y="2021747"/>
            <a:chExt cx="0" cy="3481431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CC4DCA9-C894-5545-9F1E-BB38F316D7FF}"/>
                </a:ext>
              </a:extLst>
            </p:cNvPr>
            <p:cNvCxnSpPr>
              <a:cxnSpLocks/>
            </p:cNvCxnSpPr>
            <p:nvPr/>
          </p:nvCxnSpPr>
          <p:spPr>
            <a:xfrm>
              <a:off x="5427677" y="2021747"/>
              <a:ext cx="0" cy="1547917"/>
            </a:xfrm>
            <a:prstGeom prst="line">
              <a:avLst/>
            </a:prstGeom>
            <a:ln w="1270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C68701F-C031-CF41-B25F-E23D73215AD3}"/>
                </a:ext>
              </a:extLst>
            </p:cNvPr>
            <p:cNvCxnSpPr>
              <a:cxnSpLocks/>
            </p:cNvCxnSpPr>
            <p:nvPr/>
          </p:nvCxnSpPr>
          <p:spPr>
            <a:xfrm>
              <a:off x="5427677" y="3791824"/>
              <a:ext cx="0" cy="1711354"/>
            </a:xfrm>
            <a:prstGeom prst="line">
              <a:avLst/>
            </a:prstGeom>
            <a:ln w="1270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726242EA-640A-AC4C-9C95-A54805135063}"/>
              </a:ext>
            </a:extLst>
          </p:cNvPr>
          <p:cNvSpPr txBox="1"/>
          <p:nvPr/>
        </p:nvSpPr>
        <p:spPr>
          <a:xfrm>
            <a:off x="4545586" y="3264674"/>
            <a:ext cx="539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BBF595F-5E30-A147-876A-D255FCFA1C4A}"/>
              </a:ext>
            </a:extLst>
          </p:cNvPr>
          <p:cNvSpPr txBox="1"/>
          <p:nvPr/>
        </p:nvSpPr>
        <p:spPr>
          <a:xfrm>
            <a:off x="4367" y="6199337"/>
            <a:ext cx="14201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L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29764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A57E8-922B-B54B-BCE3-2CC3D82DF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Remember Trigonometry?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A17235-6AF8-FE45-8B92-D4167E5360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EECS 442 WI 2020: Lecture 2 - </a:t>
            </a:r>
            <a:fld id="{AC1089D3-84F4-7045-A571-C61BEF9B13BC}" type="slidenum">
              <a:rPr lang="en-US" smtClean="0"/>
              <a:pPr/>
              <a:t>15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10925F7-0B1F-504B-BF6E-3BB4425D33D9}"/>
              </a:ext>
            </a:extLst>
          </p:cNvPr>
          <p:cNvGrpSpPr/>
          <p:nvPr/>
        </p:nvGrpSpPr>
        <p:grpSpPr>
          <a:xfrm>
            <a:off x="1161158" y="1566154"/>
            <a:ext cx="6897064" cy="2934510"/>
            <a:chOff x="1661809" y="2557514"/>
            <a:chExt cx="5252936" cy="2234979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8802370D-1600-1545-AFBF-E967E3A5C416}"/>
                </a:ext>
              </a:extLst>
            </p:cNvPr>
            <p:cNvCxnSpPr/>
            <p:nvPr/>
          </p:nvCxnSpPr>
          <p:spPr>
            <a:xfrm>
              <a:off x="1661809" y="4109936"/>
              <a:ext cx="5252936" cy="0"/>
            </a:xfrm>
            <a:prstGeom prst="line">
              <a:avLst/>
            </a:prstGeom>
            <a:ln w="571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36572185-91B0-5F4A-AA2E-810971DCF6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61809" y="2557514"/>
              <a:ext cx="5252936" cy="2234979"/>
            </a:xfrm>
            <a:prstGeom prst="line">
              <a:avLst/>
            </a:prstGeom>
            <a:ln w="571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1087FA58-8034-0A4D-BA2E-50D27D114247}"/>
                </a:ext>
              </a:extLst>
            </p:cNvPr>
            <p:cNvCxnSpPr>
              <a:cxnSpLocks/>
            </p:cNvCxnSpPr>
            <p:nvPr/>
          </p:nvCxnSpPr>
          <p:spPr>
            <a:xfrm>
              <a:off x="1661809" y="4109936"/>
              <a:ext cx="0" cy="682557"/>
            </a:xfrm>
            <a:prstGeom prst="line">
              <a:avLst/>
            </a:prstGeom>
            <a:ln w="571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EBCA969-9E6F-104B-8068-A6A8EA87DC0D}"/>
                </a:ext>
              </a:extLst>
            </p:cNvPr>
            <p:cNvCxnSpPr>
              <a:cxnSpLocks/>
            </p:cNvCxnSpPr>
            <p:nvPr/>
          </p:nvCxnSpPr>
          <p:spPr>
            <a:xfrm>
              <a:off x="6914745" y="2557514"/>
              <a:ext cx="0" cy="1552422"/>
            </a:xfrm>
            <a:prstGeom prst="line">
              <a:avLst/>
            </a:prstGeom>
            <a:ln w="571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98F2A3A-6C7B-EB4E-894F-B6BF82646A28}"/>
              </a:ext>
            </a:extLst>
          </p:cNvPr>
          <p:cNvGrpSpPr/>
          <p:nvPr/>
        </p:nvGrpSpPr>
        <p:grpSpPr>
          <a:xfrm>
            <a:off x="1785427" y="3033409"/>
            <a:ext cx="3151356" cy="1142127"/>
            <a:chOff x="1785427" y="3033409"/>
            <a:chExt cx="3151356" cy="114212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CCA1359-95F4-0648-971A-131E9F25B545}"/>
                </a:ext>
              </a:extLst>
            </p:cNvPr>
            <p:cNvSpPr txBox="1"/>
            <p:nvPr/>
          </p:nvSpPr>
          <p:spPr>
            <a:xfrm>
              <a:off x="4609690" y="3033409"/>
              <a:ext cx="3270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3200" dirty="0"/>
                <a:t>θ</a:t>
              </a:r>
              <a:endParaRPr lang="en-US" sz="32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BBABF74-3BEF-394E-AD21-DAD789B05F94}"/>
                </a:ext>
              </a:extLst>
            </p:cNvPr>
            <p:cNvSpPr txBox="1"/>
            <p:nvPr/>
          </p:nvSpPr>
          <p:spPr>
            <a:xfrm>
              <a:off x="1785427" y="3590761"/>
              <a:ext cx="3270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3200" dirty="0"/>
                <a:t>θ</a:t>
              </a:r>
              <a:endParaRPr lang="en-US" sz="3200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98C19F1-3070-A64D-8E9B-ACC2B80AEE5D}"/>
              </a:ext>
            </a:extLst>
          </p:cNvPr>
          <p:cNvGrpSpPr/>
          <p:nvPr/>
        </p:nvGrpSpPr>
        <p:grpSpPr>
          <a:xfrm>
            <a:off x="685477" y="2280578"/>
            <a:ext cx="7773047" cy="2064377"/>
            <a:chOff x="685477" y="2280578"/>
            <a:chExt cx="7773047" cy="206437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29064D0-F33A-2D4D-B352-BF842A27CED2}"/>
                </a:ext>
              </a:extLst>
            </p:cNvPr>
            <p:cNvGrpSpPr/>
            <p:nvPr/>
          </p:nvGrpSpPr>
          <p:grpSpPr>
            <a:xfrm>
              <a:off x="685477" y="2946335"/>
              <a:ext cx="1427043" cy="1398620"/>
              <a:chOff x="685477" y="2946335"/>
              <a:chExt cx="1427043" cy="1398620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65BBD64-43B5-694A-8351-DEFFAD0954DF}"/>
                  </a:ext>
                </a:extLst>
              </p:cNvPr>
              <p:cNvSpPr txBox="1"/>
              <p:nvPr/>
            </p:nvSpPr>
            <p:spPr>
              <a:xfrm>
                <a:off x="685477" y="3760180"/>
                <a:ext cx="32709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a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46AF4B4-62BB-B544-AEC6-C87CD16F70FB}"/>
                  </a:ext>
                </a:extLst>
              </p:cNvPr>
              <p:cNvSpPr txBox="1"/>
              <p:nvPr/>
            </p:nvSpPr>
            <p:spPr>
              <a:xfrm>
                <a:off x="1785427" y="2946335"/>
                <a:ext cx="32709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b</a:t>
                </a: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83CD30F-5FE1-D345-A58F-DAA533748668}"/>
                </a:ext>
              </a:extLst>
            </p:cNvPr>
            <p:cNvSpPr txBox="1"/>
            <p:nvPr/>
          </p:nvSpPr>
          <p:spPr>
            <a:xfrm>
              <a:off x="5838619" y="3630357"/>
              <a:ext cx="3270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c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C27BB5B-570C-A04F-B06B-8020F76D145B}"/>
                </a:ext>
              </a:extLst>
            </p:cNvPr>
            <p:cNvSpPr txBox="1"/>
            <p:nvPr/>
          </p:nvSpPr>
          <p:spPr>
            <a:xfrm>
              <a:off x="8131431" y="2280578"/>
              <a:ext cx="3270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d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CFF2421-ADEA-6A4F-8F71-5AEA3AB08EA3}"/>
              </a:ext>
            </a:extLst>
          </p:cNvPr>
          <p:cNvGrpSpPr/>
          <p:nvPr/>
        </p:nvGrpSpPr>
        <p:grpSpPr>
          <a:xfrm>
            <a:off x="1785427" y="4682052"/>
            <a:ext cx="5487481" cy="1403076"/>
            <a:chOff x="1785427" y="4682052"/>
            <a:chExt cx="5487481" cy="14030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8D285EF-2575-7349-BDED-6906AB4D2C02}"/>
                    </a:ext>
                  </a:extLst>
                </p:cNvPr>
                <p:cNvSpPr txBox="1"/>
                <p:nvPr/>
              </p:nvSpPr>
              <p:spPr>
                <a:xfrm>
                  <a:off x="1785427" y="4682052"/>
                  <a:ext cx="1752659" cy="140307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den>
                        </m:f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den>
                        </m:f>
                      </m:oMath>
                    </m:oMathPara>
                  </a14:m>
                  <a:endParaRPr lang="en-US" sz="4800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A43D9EC3-39F9-48CD-B269-2CA9D2F1BD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5427" y="4682052"/>
                  <a:ext cx="1752659" cy="1403076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D2278E77-27A1-D34B-B7C4-1F578130FE86}"/>
                    </a:ext>
                  </a:extLst>
                </p:cNvPr>
                <p:cNvSpPr txBox="1"/>
                <p:nvPr/>
              </p:nvSpPr>
              <p:spPr>
                <a:xfrm>
                  <a:off x="5232414" y="4682052"/>
                  <a:ext cx="2040494" cy="140275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  <m:t>𝑏𝑑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den>
                        </m:f>
                      </m:oMath>
                    </m:oMathPara>
                  </a14:m>
                  <a:endParaRPr lang="en-US" sz="4800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DA4F712B-F38B-4B9C-A7DC-28531C4E20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32414" y="4682052"/>
                  <a:ext cx="2040494" cy="1402756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C4DBD8C1-9CC0-7D44-B73A-286F4102405A}"/>
                </a:ext>
              </a:extLst>
            </p:cNvPr>
            <p:cNvCxnSpPr/>
            <p:nvPr/>
          </p:nvCxnSpPr>
          <p:spPr>
            <a:xfrm>
              <a:off x="3830773" y="5383590"/>
              <a:ext cx="1108953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8553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80273-E3B1-BB46-8326-0B8BF1943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255AB6-2C5D-A040-8BB3-3C53D9B91A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EECS 442 WI 2020: Lecture 2 - </a:t>
            </a:r>
            <a:fld id="{AC1089D3-84F4-7045-A571-C61BEF9B13BC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15D912E-3EDE-BA47-A6F7-B77B421F3D4F}"/>
              </a:ext>
            </a:extLst>
          </p:cNvPr>
          <p:cNvSpPr/>
          <p:nvPr/>
        </p:nvSpPr>
        <p:spPr>
          <a:xfrm>
            <a:off x="609600" y="2034638"/>
            <a:ext cx="3581400" cy="2514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scene3d>
            <a:camera prst="perspectiveContrastingRightFacing">
              <a:rot lat="0" lon="18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5" name="Group 23">
            <a:extLst>
              <a:ext uri="{FF2B5EF4-FFF2-40B4-BE49-F238E27FC236}">
                <a16:creationId xmlns:a16="http://schemas.microsoft.com/office/drawing/2014/main" id="{00A709A4-4A8A-8B43-A7D0-9820AED7E1C0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2209800" y="2749138"/>
            <a:ext cx="318038" cy="1567316"/>
            <a:chOff x="5029200" y="2090284"/>
            <a:chExt cx="457200" cy="2253116"/>
          </a:xfrm>
          <a:scene3d>
            <a:camera prst="isometricOffAxis2Right"/>
            <a:lightRig rig="threePt" dir="t"/>
          </a:scene3d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973723A-0886-2442-9E73-93D99338AD5C}"/>
                </a:ext>
              </a:extLst>
            </p:cNvPr>
            <p:cNvSpPr/>
            <p:nvPr/>
          </p:nvSpPr>
          <p:spPr>
            <a:xfrm>
              <a:off x="5029200" y="2819400"/>
              <a:ext cx="457200" cy="1524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Freeform 66">
              <a:extLst>
                <a:ext uri="{FF2B5EF4-FFF2-40B4-BE49-F238E27FC236}">
                  <a16:creationId xmlns:a16="http://schemas.microsoft.com/office/drawing/2014/main" id="{33950DB5-A307-DE4A-B085-4052443260F9}"/>
                </a:ext>
              </a:extLst>
            </p:cNvPr>
            <p:cNvSpPr/>
            <p:nvPr/>
          </p:nvSpPr>
          <p:spPr>
            <a:xfrm rot="21339833">
              <a:off x="5130616" y="209028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7133DD0-EA03-144F-84BE-8B736D7FD3DD}"/>
                </a:ext>
              </a:extLst>
            </p:cNvPr>
            <p:cNvCxnSpPr>
              <a:stCxn id="6" idx="0"/>
              <a:endCxn id="7" idx="2"/>
            </p:cNvCxnSpPr>
            <p:nvPr/>
          </p:nvCxnSpPr>
          <p:spPr>
            <a:xfrm rot="5400000" flipH="1" flipV="1">
              <a:off x="5236615" y="2780833"/>
              <a:ext cx="59753" cy="173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24">
            <a:extLst>
              <a:ext uri="{FF2B5EF4-FFF2-40B4-BE49-F238E27FC236}">
                <a16:creationId xmlns:a16="http://schemas.microsoft.com/office/drawing/2014/main" id="{B8202DE1-D747-C245-9E36-E9BB7108C96D}"/>
              </a:ext>
            </a:extLst>
          </p:cNvPr>
          <p:cNvGrpSpPr/>
          <p:nvPr/>
        </p:nvGrpSpPr>
        <p:grpSpPr>
          <a:xfrm>
            <a:off x="6324600" y="2139538"/>
            <a:ext cx="464125" cy="2336241"/>
            <a:chOff x="7162800" y="1914134"/>
            <a:chExt cx="464125" cy="2336241"/>
          </a:xfrm>
        </p:grpSpPr>
        <p:grpSp>
          <p:nvGrpSpPr>
            <p:cNvPr id="10" name="Group 18">
              <a:extLst>
                <a:ext uri="{FF2B5EF4-FFF2-40B4-BE49-F238E27FC236}">
                  <a16:creationId xmlns:a16="http://schemas.microsoft.com/office/drawing/2014/main" id="{DA1AECD2-8E57-2742-9B04-87DE1CB7B2A0}"/>
                </a:ext>
              </a:extLst>
            </p:cNvPr>
            <p:cNvGrpSpPr/>
            <p:nvPr/>
          </p:nvGrpSpPr>
          <p:grpSpPr>
            <a:xfrm>
              <a:off x="7162800" y="2474025"/>
              <a:ext cx="464125" cy="1776350"/>
              <a:chOff x="6324600" y="2971800"/>
              <a:chExt cx="464125" cy="1776350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DD4FC56A-EFFA-E346-9F9C-BA7BA16354D5}"/>
                  </a:ext>
                </a:extLst>
              </p:cNvPr>
              <p:cNvSpPr/>
              <p:nvPr/>
            </p:nvSpPr>
            <p:spPr>
              <a:xfrm>
                <a:off x="6324600" y="451955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9982247-C5A8-D146-9F34-37F8D437C171}"/>
                  </a:ext>
                </a:extLst>
              </p:cNvPr>
              <p:cNvSpPr/>
              <p:nvPr/>
            </p:nvSpPr>
            <p:spPr>
              <a:xfrm>
                <a:off x="6324600" y="31242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38BF894A-24E4-254B-BC3A-E0840A1CEA55}"/>
                  </a:ext>
                </a:extLst>
              </p:cNvPr>
              <p:cNvSpPr/>
              <p:nvPr/>
            </p:nvSpPr>
            <p:spPr>
              <a:xfrm>
                <a:off x="6324600" y="297180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411C8E54-7AFC-9343-A0D2-AA834EDC140B}"/>
                  </a:ext>
                </a:extLst>
              </p:cNvPr>
              <p:cNvCxnSpPr/>
              <p:nvPr/>
            </p:nvCxnSpPr>
            <p:spPr>
              <a:xfrm rot="10800000" flipV="1">
                <a:off x="6324600" y="3086100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8B86AA4F-D6FF-D14B-8286-F68249039894}"/>
                  </a:ext>
                </a:extLst>
              </p:cNvPr>
              <p:cNvCxnSpPr/>
              <p:nvPr/>
            </p:nvCxnSpPr>
            <p:spPr>
              <a:xfrm rot="10800000" flipV="1">
                <a:off x="6788725" y="3112325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Freeform 70">
              <a:extLst>
                <a:ext uri="{FF2B5EF4-FFF2-40B4-BE49-F238E27FC236}">
                  <a16:creationId xmlns:a16="http://schemas.microsoft.com/office/drawing/2014/main" id="{393F4579-5811-1C47-9D68-D3DAD0BEC4BE}"/>
                </a:ext>
              </a:extLst>
            </p:cNvPr>
            <p:cNvSpPr/>
            <p:nvPr/>
          </p:nvSpPr>
          <p:spPr>
            <a:xfrm rot="21339833">
              <a:off x="7250048" y="191413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F39FE2F4-8262-E24B-8A5F-169D117ED6C1}"/>
              </a:ext>
            </a:extLst>
          </p:cNvPr>
          <p:cNvSpPr txBox="1"/>
          <p:nvPr/>
        </p:nvSpPr>
        <p:spPr>
          <a:xfrm>
            <a:off x="4573098" y="3258953"/>
            <a:ext cx="539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00329CF-49C9-5F43-B113-1C5661694A86}"/>
              </a:ext>
            </a:extLst>
          </p:cNvPr>
          <p:cNvSpPr/>
          <p:nvPr/>
        </p:nvSpPr>
        <p:spPr bwMode="auto">
          <a:xfrm>
            <a:off x="4424839" y="3210942"/>
            <a:ext cx="161992" cy="161992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B3310BD-21E5-B04B-8130-807D6288AA09}"/>
              </a:ext>
            </a:extLst>
          </p:cNvPr>
          <p:cNvSpPr/>
          <p:nvPr/>
        </p:nvSpPr>
        <p:spPr bwMode="auto">
          <a:xfrm>
            <a:off x="6243603" y="2897670"/>
            <a:ext cx="161992" cy="161992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0E9EC6A-D8C0-4B4E-BD00-85F43FE44063}"/>
              </a:ext>
            </a:extLst>
          </p:cNvPr>
          <p:cNvSpPr/>
          <p:nvPr/>
        </p:nvSpPr>
        <p:spPr bwMode="auto">
          <a:xfrm>
            <a:off x="2287300" y="3580664"/>
            <a:ext cx="161992" cy="161992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36060A7-F244-4649-AB11-E2BC0BFBC575}"/>
              </a:ext>
            </a:extLst>
          </p:cNvPr>
          <p:cNvSpPr txBox="1"/>
          <p:nvPr/>
        </p:nvSpPr>
        <p:spPr>
          <a:xfrm>
            <a:off x="2487392" y="3702197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2BC21BE-156C-004B-9225-EC397023B9C2}"/>
              </a:ext>
            </a:extLst>
          </p:cNvPr>
          <p:cNvSpPr txBox="1"/>
          <p:nvPr/>
        </p:nvSpPr>
        <p:spPr>
          <a:xfrm>
            <a:off x="4267199" y="2338069"/>
            <a:ext cx="1983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/>
              <a:t>X </a:t>
            </a:r>
            <a:r>
              <a:rPr lang="en-US" sz="3200" dirty="0"/>
              <a:t>(</a:t>
            </a:r>
            <a:r>
              <a:rPr lang="en-US" sz="3200" dirty="0" err="1"/>
              <a:t>x,y,z</a:t>
            </a:r>
            <a:r>
              <a:rPr lang="en-US" sz="3200" dirty="0"/>
              <a:t>)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96F8AD8-F784-6147-9A6C-1EC53818A5FD}"/>
              </a:ext>
            </a:extLst>
          </p:cNvPr>
          <p:cNvCxnSpPr>
            <a:cxnSpLocks/>
          </p:cNvCxnSpPr>
          <p:nvPr/>
        </p:nvCxnSpPr>
        <p:spPr>
          <a:xfrm flipH="1">
            <a:off x="2356727" y="2978666"/>
            <a:ext cx="3886876" cy="70100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7DE9BE5-E09A-A245-8F99-4519D4CE0B1B}"/>
              </a:ext>
            </a:extLst>
          </p:cNvPr>
          <p:cNvCxnSpPr>
            <a:cxnSpLocks/>
          </p:cNvCxnSpPr>
          <p:nvPr/>
        </p:nvCxnSpPr>
        <p:spPr>
          <a:xfrm flipH="1">
            <a:off x="2362200" y="3289822"/>
            <a:ext cx="3962399" cy="22870"/>
          </a:xfrm>
          <a:prstGeom prst="line">
            <a:avLst/>
          </a:prstGeom>
          <a:ln w="762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FA4F1B9-65F8-D248-8249-EB9202B48F1F}"/>
              </a:ext>
            </a:extLst>
          </p:cNvPr>
          <p:cNvCxnSpPr>
            <a:cxnSpLocks/>
          </p:cNvCxnSpPr>
          <p:nvPr/>
        </p:nvCxnSpPr>
        <p:spPr>
          <a:xfrm flipV="1">
            <a:off x="2356726" y="3312692"/>
            <a:ext cx="0" cy="366978"/>
          </a:xfrm>
          <a:prstGeom prst="line">
            <a:avLst/>
          </a:prstGeom>
          <a:ln w="762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FFFBD23-0241-F340-BB1C-7932CE6F80A8}"/>
              </a:ext>
            </a:extLst>
          </p:cNvPr>
          <p:cNvCxnSpPr>
            <a:cxnSpLocks/>
          </p:cNvCxnSpPr>
          <p:nvPr/>
        </p:nvCxnSpPr>
        <p:spPr>
          <a:xfrm flipV="1">
            <a:off x="6324599" y="2928029"/>
            <a:ext cx="0" cy="366978"/>
          </a:xfrm>
          <a:prstGeom prst="line">
            <a:avLst/>
          </a:prstGeom>
          <a:ln w="762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BC9EA598-E1FB-9845-9824-1F9771A833CE}"/>
              </a:ext>
            </a:extLst>
          </p:cNvPr>
          <p:cNvSpPr txBox="1"/>
          <p:nvPr/>
        </p:nvSpPr>
        <p:spPr>
          <a:xfrm>
            <a:off x="-66859" y="4722087"/>
            <a:ext cx="92777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Coordinate system: </a:t>
            </a:r>
            <a:r>
              <a:rPr lang="en-US" sz="2800" b="1" dirty="0"/>
              <a:t>O</a:t>
            </a:r>
            <a:r>
              <a:rPr lang="en-US" sz="2800" dirty="0"/>
              <a:t> is origin, XY in image, Z sticks out.</a:t>
            </a:r>
          </a:p>
          <a:p>
            <a:pPr algn="ctr"/>
            <a:r>
              <a:rPr lang="en-US" sz="2800" dirty="0"/>
              <a:t>XY is image plane, Z is optical axis.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A324D3D-AA9E-CE42-8C0F-73E10D5B01B3}"/>
              </a:ext>
            </a:extLst>
          </p:cNvPr>
          <p:cNvGrpSpPr/>
          <p:nvPr/>
        </p:nvGrpSpPr>
        <p:grpSpPr>
          <a:xfrm>
            <a:off x="7002521" y="1976735"/>
            <a:ext cx="1600200" cy="2341840"/>
            <a:chOff x="7002521" y="1976735"/>
            <a:chExt cx="1600200" cy="2341840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1AAFD710-956C-4D4E-A3A4-0F0B9A306B79}"/>
                </a:ext>
              </a:extLst>
            </p:cNvPr>
            <p:cNvCxnSpPr/>
            <p:nvPr/>
          </p:nvCxnSpPr>
          <p:spPr bwMode="auto">
            <a:xfrm flipH="1">
              <a:off x="7459721" y="3429000"/>
              <a:ext cx="1143000" cy="0"/>
            </a:xfrm>
            <a:prstGeom prst="straightConnector1">
              <a:avLst/>
            </a:prstGeom>
            <a:solidFill>
              <a:schemeClr val="accent1"/>
            </a:solidFill>
            <a:ln w="5715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787F9417-FF3B-6244-9FED-21DED22FA2E2}"/>
                </a:ext>
              </a:extLst>
            </p:cNvPr>
            <p:cNvCxnSpPr/>
            <p:nvPr/>
          </p:nvCxnSpPr>
          <p:spPr bwMode="auto">
            <a:xfrm flipV="1">
              <a:off x="8602721" y="2286000"/>
              <a:ext cx="0" cy="1143000"/>
            </a:xfrm>
            <a:prstGeom prst="straightConnector1">
              <a:avLst/>
            </a:prstGeom>
            <a:solidFill>
              <a:schemeClr val="accent1"/>
            </a:solidFill>
            <a:ln w="5715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2C6CB12D-C79A-5944-9084-BA05B5A28AEA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612121" y="3429000"/>
              <a:ext cx="990600" cy="457200"/>
            </a:xfrm>
            <a:prstGeom prst="straightConnector1">
              <a:avLst/>
            </a:prstGeom>
            <a:solidFill>
              <a:schemeClr val="accent1"/>
            </a:solidFill>
            <a:ln w="5715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3AA2248-A330-6040-AB5F-D094C5631D8D}"/>
                </a:ext>
              </a:extLst>
            </p:cNvPr>
            <p:cNvSpPr txBox="1"/>
            <p:nvPr/>
          </p:nvSpPr>
          <p:spPr>
            <a:xfrm>
              <a:off x="7002521" y="3124200"/>
              <a:ext cx="304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i="1" dirty="0"/>
                <a:t>z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F73CDC8-D374-5145-B14C-B63FC9EC245B}"/>
                </a:ext>
              </a:extLst>
            </p:cNvPr>
            <p:cNvSpPr txBox="1"/>
            <p:nvPr/>
          </p:nvSpPr>
          <p:spPr>
            <a:xfrm>
              <a:off x="7231121" y="3733800"/>
              <a:ext cx="304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i="1" dirty="0"/>
                <a:t>x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04E2E8E-0FB0-724A-96DF-2A016B289EAD}"/>
                </a:ext>
              </a:extLst>
            </p:cNvPr>
            <p:cNvSpPr txBox="1"/>
            <p:nvPr/>
          </p:nvSpPr>
          <p:spPr>
            <a:xfrm>
              <a:off x="8221721" y="1976735"/>
              <a:ext cx="304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i="1" dirty="0"/>
                <a:t>y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DE35AB89-410D-9A4E-920E-42AB463C70F8}"/>
              </a:ext>
            </a:extLst>
          </p:cNvPr>
          <p:cNvSpPr txBox="1"/>
          <p:nvPr/>
        </p:nvSpPr>
        <p:spPr>
          <a:xfrm>
            <a:off x="3247852" y="2062439"/>
            <a:ext cx="385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</a:t>
            </a:r>
          </a:p>
        </p:txBody>
      </p:sp>
      <p:sp>
        <p:nvSpPr>
          <p:cNvPr id="36" name="Right Brace 35">
            <a:extLst>
              <a:ext uri="{FF2B5EF4-FFF2-40B4-BE49-F238E27FC236}">
                <a16:creationId xmlns:a16="http://schemas.microsoft.com/office/drawing/2014/main" id="{0072D2A7-D3DF-9947-BA41-913AE5C09465}"/>
              </a:ext>
            </a:extLst>
          </p:cNvPr>
          <p:cNvSpPr/>
          <p:nvPr/>
        </p:nvSpPr>
        <p:spPr>
          <a:xfrm rot="16200000">
            <a:off x="3256133" y="1975520"/>
            <a:ext cx="369332" cy="2094623"/>
          </a:xfrm>
          <a:prstGeom prst="rightBrace">
            <a:avLst>
              <a:gd name="adj1" fmla="val 147953"/>
              <a:gd name="adj2" fmla="val 50000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70A0072-E26D-6B4D-8C24-2B0B3C23E049}"/>
              </a:ext>
            </a:extLst>
          </p:cNvPr>
          <p:cNvSpPr txBox="1"/>
          <p:nvPr/>
        </p:nvSpPr>
        <p:spPr>
          <a:xfrm>
            <a:off x="-214020" y="5680258"/>
            <a:ext cx="9277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(</a:t>
            </a:r>
            <a:r>
              <a:rPr lang="en-US" sz="2800" dirty="0" err="1"/>
              <a:t>x,y,z</a:t>
            </a:r>
            <a:r>
              <a:rPr lang="en-US" sz="2800" dirty="0"/>
              <a:t>) projects to (</a:t>
            </a:r>
            <a:r>
              <a:rPr lang="en-US" sz="2800" dirty="0" err="1"/>
              <a:t>fx</a:t>
            </a:r>
            <a:r>
              <a:rPr lang="en-US" sz="2800" dirty="0"/>
              <a:t>/</a:t>
            </a:r>
            <a:r>
              <a:rPr lang="en-US" sz="2800" dirty="0" err="1"/>
              <a:t>z,fy</a:t>
            </a:r>
            <a:r>
              <a:rPr lang="en-US" sz="2800" dirty="0"/>
              <a:t>/z) via similar triangles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4C5C48A-7A41-5348-A65D-67C0B284BD64}"/>
              </a:ext>
            </a:extLst>
          </p:cNvPr>
          <p:cNvSpPr txBox="1"/>
          <p:nvPr/>
        </p:nvSpPr>
        <p:spPr>
          <a:xfrm>
            <a:off x="357403" y="6429539"/>
            <a:ext cx="632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L </a:t>
            </a:r>
            <a:r>
              <a:rPr lang="en-US" sz="1200" dirty="0" err="1"/>
              <a:t>Lazebnik</a:t>
            </a:r>
            <a:endParaRPr lang="en-US" sz="1200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2A48B06-3A26-D742-929E-0E5AE203D5F6}"/>
              </a:ext>
            </a:extLst>
          </p:cNvPr>
          <p:cNvCxnSpPr>
            <a:cxnSpLocks/>
          </p:cNvCxnSpPr>
          <p:nvPr/>
        </p:nvCxnSpPr>
        <p:spPr>
          <a:xfrm>
            <a:off x="2209799" y="3301257"/>
            <a:ext cx="0" cy="389848"/>
          </a:xfrm>
          <a:prstGeom prst="line">
            <a:avLst/>
          </a:prstGeom>
          <a:ln w="76200">
            <a:solidFill>
              <a:srgbClr val="FFC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3EC169F-DEF1-FB45-8814-A4CB96DC4C5F}"/>
              </a:ext>
            </a:extLst>
          </p:cNvPr>
          <p:cNvGrpSpPr/>
          <p:nvPr/>
        </p:nvGrpSpPr>
        <p:grpSpPr>
          <a:xfrm>
            <a:off x="4521666" y="1948545"/>
            <a:ext cx="0" cy="2745489"/>
            <a:chOff x="4521666" y="1948545"/>
            <a:chExt cx="0" cy="2745489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31C2FE3-5EBB-594E-BB0A-B57AC94DE8E0}"/>
                </a:ext>
              </a:extLst>
            </p:cNvPr>
            <p:cNvCxnSpPr>
              <a:cxnSpLocks/>
            </p:cNvCxnSpPr>
            <p:nvPr/>
          </p:nvCxnSpPr>
          <p:spPr>
            <a:xfrm>
              <a:off x="4521666" y="1948545"/>
              <a:ext cx="0" cy="1162973"/>
            </a:xfrm>
            <a:prstGeom prst="line">
              <a:avLst/>
            </a:prstGeom>
            <a:ln w="1270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3A90A41-3C8D-884B-AAC6-2C51562C4F9E}"/>
                </a:ext>
              </a:extLst>
            </p:cNvPr>
            <p:cNvCxnSpPr>
              <a:cxnSpLocks/>
            </p:cNvCxnSpPr>
            <p:nvPr/>
          </p:nvCxnSpPr>
          <p:spPr>
            <a:xfrm>
              <a:off x="4521666" y="3408269"/>
              <a:ext cx="0" cy="1285765"/>
            </a:xfrm>
            <a:prstGeom prst="line">
              <a:avLst/>
            </a:prstGeom>
            <a:ln w="1270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F297BAB8-B56C-E149-8F0C-107DB35D2776}"/>
              </a:ext>
            </a:extLst>
          </p:cNvPr>
          <p:cNvSpPr txBox="1"/>
          <p:nvPr/>
        </p:nvSpPr>
        <p:spPr>
          <a:xfrm>
            <a:off x="4367" y="6199337"/>
            <a:ext cx="14201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L </a:t>
            </a:r>
            <a:r>
              <a:rPr lang="en-US" sz="1200" dirty="0" err="1"/>
              <a:t>Lazebnik</a:t>
            </a:r>
            <a:endParaRPr lang="en-US" sz="12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D2CE093-1125-0649-86B5-DE14731B597D}"/>
              </a:ext>
            </a:extLst>
          </p:cNvPr>
          <p:cNvSpPr txBox="1"/>
          <p:nvPr/>
        </p:nvSpPr>
        <p:spPr>
          <a:xfrm>
            <a:off x="2485397" y="1375670"/>
            <a:ext cx="19394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Focal length</a:t>
            </a:r>
          </a:p>
        </p:txBody>
      </p:sp>
    </p:spTree>
    <p:extLst>
      <p:ext uri="{BB962C8B-B14F-4D97-AF65-F5344CB8AC3E}">
        <p14:creationId xmlns:p14="http://schemas.microsoft.com/office/powerpoint/2010/main" val="138313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5" grpId="0"/>
      <p:bldP spid="36" grpId="0" animBg="1"/>
      <p:bldP spid="37" grpId="0"/>
      <p:bldP spid="4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807BC-7906-5247-BE6E-B439BFD36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Facts about Projection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E7CC83-43DC-B14B-9654-F7DF0DD6E9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EECS 442 WI 2020: Lecture 2 - </a:t>
            </a:r>
            <a:fld id="{AC1089D3-84F4-7045-A571-C61BEF9B13BC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261A3A-8F20-2B48-A0B4-DC7359A622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97689" y="1303018"/>
            <a:ext cx="4675909" cy="467590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7A06F80-01DA-1C47-8A92-0ADF595349C0}"/>
              </a:ext>
            </a:extLst>
          </p:cNvPr>
          <p:cNvGrpSpPr/>
          <p:nvPr/>
        </p:nvGrpSpPr>
        <p:grpSpPr>
          <a:xfrm>
            <a:off x="2961576" y="1810302"/>
            <a:ext cx="5926822" cy="1739966"/>
            <a:chOff x="3036732" y="2186082"/>
            <a:chExt cx="5926822" cy="173996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1F9500B-8524-494D-A8DC-7E37781D4E1F}"/>
                </a:ext>
              </a:extLst>
            </p:cNvPr>
            <p:cNvGrpSpPr/>
            <p:nvPr/>
          </p:nvGrpSpPr>
          <p:grpSpPr>
            <a:xfrm>
              <a:off x="3036732" y="2416031"/>
              <a:ext cx="1598103" cy="1510017"/>
              <a:chOff x="3045204" y="2416031"/>
              <a:chExt cx="1598103" cy="1510017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B0246567-A8D6-464F-91C1-788ED50E8B4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41102" y="3552562"/>
                <a:ext cx="1502205" cy="373486"/>
              </a:xfrm>
              <a:prstGeom prst="line">
                <a:avLst/>
              </a:prstGeom>
              <a:ln w="127000">
                <a:solidFill>
                  <a:srgbClr val="FF000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E59A5CE8-0AA8-DE47-ACF5-8D6122A18ED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45204" y="2416031"/>
                <a:ext cx="1384183" cy="913216"/>
              </a:xfrm>
              <a:prstGeom prst="line">
                <a:avLst/>
              </a:prstGeom>
              <a:ln w="127000">
                <a:solidFill>
                  <a:srgbClr val="FF000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C0B435A-570B-2040-A1B8-273A9F056805}"/>
                </a:ext>
              </a:extLst>
            </p:cNvPr>
            <p:cNvSpPr txBox="1"/>
            <p:nvPr/>
          </p:nvSpPr>
          <p:spPr>
            <a:xfrm>
              <a:off x="4848754" y="2186082"/>
              <a:ext cx="41148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The projection of any 3D parallel lines converge at a vanishing point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E072C63-E4DF-7741-A721-2A276D760425}"/>
              </a:ext>
            </a:extLst>
          </p:cNvPr>
          <p:cNvSpPr txBox="1"/>
          <p:nvPr/>
        </p:nvSpPr>
        <p:spPr>
          <a:xfrm>
            <a:off x="0" y="6226355"/>
            <a:ext cx="22946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List of properties from M. Hebert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75359F8-90C8-FC4F-812F-F18B984BA1B3}"/>
              </a:ext>
            </a:extLst>
          </p:cNvPr>
          <p:cNvGrpSpPr/>
          <p:nvPr/>
        </p:nvGrpSpPr>
        <p:grpSpPr>
          <a:xfrm>
            <a:off x="2097510" y="1314909"/>
            <a:ext cx="6786776" cy="4399718"/>
            <a:chOff x="2172666" y="1690689"/>
            <a:chExt cx="6786776" cy="4399718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8C892BE-4C94-244F-80AF-52AB39914288}"/>
                </a:ext>
              </a:extLst>
            </p:cNvPr>
            <p:cNvCxnSpPr>
              <a:cxnSpLocks/>
            </p:cNvCxnSpPr>
            <p:nvPr/>
          </p:nvCxnSpPr>
          <p:spPr>
            <a:xfrm>
              <a:off x="2172666" y="4437776"/>
              <a:ext cx="2600587" cy="1652631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2A7E83D-750E-F543-94F9-4FAF7D931E10}"/>
                </a:ext>
              </a:extLst>
            </p:cNvPr>
            <p:cNvSpPr txBox="1"/>
            <p:nvPr/>
          </p:nvSpPr>
          <p:spPr>
            <a:xfrm>
              <a:off x="4848754" y="1690689"/>
              <a:ext cx="41106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5"/>
                  </a:solidFill>
                </a:rPr>
                <a:t>3D lines project to 2D lines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4C32987-9FD2-014A-97F7-AE108563B517}"/>
              </a:ext>
            </a:extLst>
          </p:cNvPr>
          <p:cNvGrpSpPr/>
          <p:nvPr/>
        </p:nvGrpSpPr>
        <p:grpSpPr>
          <a:xfrm>
            <a:off x="4773598" y="3141328"/>
            <a:ext cx="4114800" cy="2276978"/>
            <a:chOff x="4848754" y="3517108"/>
            <a:chExt cx="4114800" cy="227697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737CD64-E1F1-FD49-B567-1695561DB3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9" t="51857" r="87944" b="21636"/>
            <a:stretch/>
          </p:blipFill>
          <p:spPr>
            <a:xfrm>
              <a:off x="6106997" y="4141455"/>
              <a:ext cx="469784" cy="1652631"/>
            </a:xfrm>
            <a:prstGeom prst="rect">
              <a:avLst/>
            </a:prstGeom>
            <a:ln w="38100">
              <a:solidFill>
                <a:schemeClr val="accent6"/>
              </a:solidFill>
            </a:ln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6F49E8C-2BF9-6345-A64D-2075FA02FD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44" t="52156" r="48289" b="42866"/>
            <a:stretch/>
          </p:blipFill>
          <p:spPr>
            <a:xfrm>
              <a:off x="7348715" y="4141455"/>
              <a:ext cx="176169" cy="310393"/>
            </a:xfrm>
            <a:prstGeom prst="rect">
              <a:avLst/>
            </a:prstGeom>
            <a:ln w="38100">
              <a:solidFill>
                <a:schemeClr val="accent6"/>
              </a:solidFill>
            </a:ln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540B884-5059-1744-B97E-61451A0846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64" t="52156" r="64256" b="38286"/>
            <a:stretch/>
          </p:blipFill>
          <p:spPr>
            <a:xfrm>
              <a:off x="6828703" y="4141455"/>
              <a:ext cx="293615" cy="595889"/>
            </a:xfrm>
            <a:prstGeom prst="rect">
              <a:avLst/>
            </a:prstGeom>
            <a:ln w="38100">
              <a:solidFill>
                <a:schemeClr val="accent6"/>
              </a:solidFill>
            </a:ln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E04F759-A4DE-E640-A3D8-34396A14C174}"/>
                </a:ext>
              </a:extLst>
            </p:cNvPr>
            <p:cNvSpPr txBox="1"/>
            <p:nvPr/>
          </p:nvSpPr>
          <p:spPr>
            <a:xfrm>
              <a:off x="4848754" y="3517108"/>
              <a:ext cx="4114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6"/>
                  </a:solidFill>
                </a:rPr>
                <a:t>Distant objects are smaller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984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70DFD-E372-AD4B-BAC7-9EA733C41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Facts about Projection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DF5279-439D-0044-BB02-4799A9D40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EECS 442 WI 2020: Lecture 2 - </a:t>
            </a:r>
            <a:fld id="{AC1089D3-84F4-7045-A571-C61BEF9B13BC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F9964B6-8D87-8F45-82EB-7FAEA1CDFFBB}"/>
              </a:ext>
            </a:extLst>
          </p:cNvPr>
          <p:cNvSpPr txBox="1">
            <a:spLocks/>
          </p:cNvSpPr>
          <p:nvPr/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/>
              <a:t>Let’s try some fake images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671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70DFD-E372-AD4B-BAC7-9EA733C41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Facts about Projection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DF5279-439D-0044-BB02-4799A9D40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EECS 442 WI 2020: Lecture 2 - </a:t>
            </a:r>
            <a:fld id="{AC1089D3-84F4-7045-A571-C61BEF9B13BC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Line 3">
            <a:extLst>
              <a:ext uri="{FF2B5EF4-FFF2-40B4-BE49-F238E27FC236}">
                <a16:creationId xmlns:a16="http://schemas.microsoft.com/office/drawing/2014/main" id="{B35604C6-0C39-9D40-B52A-515FEED1D189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1481138" y="3581400"/>
            <a:ext cx="6172200" cy="175260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" name="Line 4">
            <a:extLst>
              <a:ext uri="{FF2B5EF4-FFF2-40B4-BE49-F238E27FC236}">
                <a16:creationId xmlns:a16="http://schemas.microsoft.com/office/drawing/2014/main" id="{85AF7ED1-A88E-694D-AF57-D8151A108883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1481138" y="3486150"/>
            <a:ext cx="6181725" cy="1247775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" name="Line 5">
            <a:extLst>
              <a:ext uri="{FF2B5EF4-FFF2-40B4-BE49-F238E27FC236}">
                <a16:creationId xmlns:a16="http://schemas.microsoft.com/office/drawing/2014/main" id="{1032A78C-BBCC-664D-B603-17C6C8D41D6C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1481138" y="3362325"/>
            <a:ext cx="6172200" cy="85725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" name="Line 6">
            <a:extLst>
              <a:ext uri="{FF2B5EF4-FFF2-40B4-BE49-F238E27FC236}">
                <a16:creationId xmlns:a16="http://schemas.microsoft.com/office/drawing/2014/main" id="{945826A3-37DB-FF4F-9F8A-7080CE54373C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1481138" y="3238500"/>
            <a:ext cx="6172200" cy="38100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Line 7">
            <a:extLst>
              <a:ext uri="{FF2B5EF4-FFF2-40B4-BE49-F238E27FC236}">
                <a16:creationId xmlns:a16="http://schemas.microsoft.com/office/drawing/2014/main" id="{28D7C0B6-EA5B-6E4E-83B8-EF7EB805B793}"/>
              </a:ext>
            </a:extLst>
          </p:cNvPr>
          <p:cNvSpPr>
            <a:spLocks noChangeShapeType="1"/>
          </p:cNvSpPr>
          <p:nvPr/>
        </p:nvSpPr>
        <p:spPr bwMode="auto">
          <a:xfrm>
            <a:off x="1481138" y="3095625"/>
            <a:ext cx="6172200" cy="1588"/>
          </a:xfrm>
          <a:prstGeom prst="line">
            <a:avLst/>
          </a:prstGeom>
          <a:noFill/>
          <a:ln w="28575" cap="flat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" name="Line 8">
            <a:extLst>
              <a:ext uri="{FF2B5EF4-FFF2-40B4-BE49-F238E27FC236}">
                <a16:creationId xmlns:a16="http://schemas.microsoft.com/office/drawing/2014/main" id="{8E76F06E-63F1-C64B-B99A-0C4614B9E209}"/>
              </a:ext>
            </a:extLst>
          </p:cNvPr>
          <p:cNvSpPr>
            <a:spLocks noChangeShapeType="1"/>
          </p:cNvSpPr>
          <p:nvPr/>
        </p:nvSpPr>
        <p:spPr bwMode="auto">
          <a:xfrm>
            <a:off x="1481138" y="2514600"/>
            <a:ext cx="6172200" cy="45720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" name="Line 9">
            <a:extLst>
              <a:ext uri="{FF2B5EF4-FFF2-40B4-BE49-F238E27FC236}">
                <a16:creationId xmlns:a16="http://schemas.microsoft.com/office/drawing/2014/main" id="{9A3D4D9C-7CF3-1947-B40D-003F9D4D47D9}"/>
              </a:ext>
            </a:extLst>
          </p:cNvPr>
          <p:cNvSpPr>
            <a:spLocks noChangeShapeType="1"/>
          </p:cNvSpPr>
          <p:nvPr/>
        </p:nvSpPr>
        <p:spPr bwMode="auto">
          <a:xfrm>
            <a:off x="1481138" y="1981200"/>
            <a:ext cx="6172200" cy="91440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" name="Line 10">
            <a:extLst>
              <a:ext uri="{FF2B5EF4-FFF2-40B4-BE49-F238E27FC236}">
                <a16:creationId xmlns:a16="http://schemas.microsoft.com/office/drawing/2014/main" id="{EDEC4AD0-359E-C14F-9D58-FABB7904E246}"/>
              </a:ext>
            </a:extLst>
          </p:cNvPr>
          <p:cNvSpPr>
            <a:spLocks noChangeShapeType="1"/>
          </p:cNvSpPr>
          <p:nvPr/>
        </p:nvSpPr>
        <p:spPr bwMode="auto">
          <a:xfrm>
            <a:off x="2424113" y="5067300"/>
            <a:ext cx="1223963" cy="604838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Line 11">
            <a:extLst>
              <a:ext uri="{FF2B5EF4-FFF2-40B4-BE49-F238E27FC236}">
                <a16:creationId xmlns:a16="http://schemas.microsoft.com/office/drawing/2014/main" id="{1339A1DA-C548-AB41-8F66-6A05E469548B}"/>
              </a:ext>
            </a:extLst>
          </p:cNvPr>
          <p:cNvSpPr>
            <a:spLocks noChangeShapeType="1"/>
          </p:cNvSpPr>
          <p:nvPr/>
        </p:nvSpPr>
        <p:spPr bwMode="auto">
          <a:xfrm>
            <a:off x="3443288" y="4772025"/>
            <a:ext cx="2762250" cy="923925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" name="Line 12">
            <a:extLst>
              <a:ext uri="{FF2B5EF4-FFF2-40B4-BE49-F238E27FC236}">
                <a16:creationId xmlns:a16="http://schemas.microsoft.com/office/drawing/2014/main" id="{BE0A29D3-783B-7D41-B290-99AF4A2FAB48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1963" y="4552950"/>
            <a:ext cx="3371850" cy="87630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" name="Line 13">
            <a:extLst>
              <a:ext uri="{FF2B5EF4-FFF2-40B4-BE49-F238E27FC236}">
                <a16:creationId xmlns:a16="http://schemas.microsoft.com/office/drawing/2014/main" id="{7CCEFC62-BA3E-2249-ACEA-2F13283E74BC}"/>
              </a:ext>
            </a:extLst>
          </p:cNvPr>
          <p:cNvSpPr>
            <a:spLocks noChangeShapeType="1"/>
          </p:cNvSpPr>
          <p:nvPr/>
        </p:nvSpPr>
        <p:spPr bwMode="auto">
          <a:xfrm>
            <a:off x="4900613" y="4362450"/>
            <a:ext cx="2752725" cy="657225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" name="Line 14">
            <a:extLst>
              <a:ext uri="{FF2B5EF4-FFF2-40B4-BE49-F238E27FC236}">
                <a16:creationId xmlns:a16="http://schemas.microsoft.com/office/drawing/2014/main" id="{DB3461FD-4CE5-A24A-9EFB-2E00FA5C6DA7}"/>
              </a:ext>
            </a:extLst>
          </p:cNvPr>
          <p:cNvSpPr>
            <a:spLocks noChangeShapeType="1"/>
          </p:cNvSpPr>
          <p:nvPr/>
        </p:nvSpPr>
        <p:spPr bwMode="auto">
          <a:xfrm>
            <a:off x="5376863" y="4248150"/>
            <a:ext cx="2266950" cy="466725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" name="Line 15">
            <a:extLst>
              <a:ext uri="{FF2B5EF4-FFF2-40B4-BE49-F238E27FC236}">
                <a16:creationId xmlns:a16="http://schemas.microsoft.com/office/drawing/2014/main" id="{09865022-7AA8-1842-9028-D3109D859EC6}"/>
              </a:ext>
            </a:extLst>
          </p:cNvPr>
          <p:cNvSpPr>
            <a:spLocks noChangeShapeType="1"/>
          </p:cNvSpPr>
          <p:nvPr/>
        </p:nvSpPr>
        <p:spPr bwMode="auto">
          <a:xfrm>
            <a:off x="5700713" y="4140200"/>
            <a:ext cx="1943100" cy="32385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" name="Line 16">
            <a:extLst>
              <a:ext uri="{FF2B5EF4-FFF2-40B4-BE49-F238E27FC236}">
                <a16:creationId xmlns:a16="http://schemas.microsoft.com/office/drawing/2014/main" id="{B35743B5-D977-5942-BFAB-D34C2AFAC4A9}"/>
              </a:ext>
            </a:extLst>
          </p:cNvPr>
          <p:cNvSpPr>
            <a:spLocks noChangeShapeType="1"/>
          </p:cNvSpPr>
          <p:nvPr/>
        </p:nvSpPr>
        <p:spPr bwMode="auto">
          <a:xfrm>
            <a:off x="5995988" y="4076700"/>
            <a:ext cx="1647825" cy="219075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" name="Line 17">
            <a:extLst>
              <a:ext uri="{FF2B5EF4-FFF2-40B4-BE49-F238E27FC236}">
                <a16:creationId xmlns:a16="http://schemas.microsoft.com/office/drawing/2014/main" id="{8E0BFE1F-0DDA-D64B-B9D1-B06CA9A1E789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4588" y="3990975"/>
            <a:ext cx="1419225" cy="180975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" name="Line 18">
            <a:extLst>
              <a:ext uri="{FF2B5EF4-FFF2-40B4-BE49-F238E27FC236}">
                <a16:creationId xmlns:a16="http://schemas.microsoft.com/office/drawing/2014/main" id="{6CD5ACE2-5E00-9D4E-88B7-48807814B94D}"/>
              </a:ext>
            </a:extLst>
          </p:cNvPr>
          <p:cNvSpPr>
            <a:spLocks noChangeShapeType="1"/>
          </p:cNvSpPr>
          <p:nvPr/>
        </p:nvSpPr>
        <p:spPr bwMode="auto">
          <a:xfrm>
            <a:off x="6443663" y="3933825"/>
            <a:ext cx="1209675" cy="13335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1" name="Line 19">
            <a:extLst>
              <a:ext uri="{FF2B5EF4-FFF2-40B4-BE49-F238E27FC236}">
                <a16:creationId xmlns:a16="http://schemas.microsoft.com/office/drawing/2014/main" id="{225C23F7-300E-FB4B-BEE8-C3FA28BF5B6E}"/>
              </a:ext>
            </a:extLst>
          </p:cNvPr>
          <p:cNvSpPr>
            <a:spLocks noChangeShapeType="1"/>
          </p:cNvSpPr>
          <p:nvPr/>
        </p:nvSpPr>
        <p:spPr bwMode="auto">
          <a:xfrm>
            <a:off x="6672263" y="3867150"/>
            <a:ext cx="971550" cy="104775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2" name="Line 20">
            <a:extLst>
              <a:ext uri="{FF2B5EF4-FFF2-40B4-BE49-F238E27FC236}">
                <a16:creationId xmlns:a16="http://schemas.microsoft.com/office/drawing/2014/main" id="{44B257D7-8614-A54C-8B0B-A68A635315CA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1338" y="3810000"/>
            <a:ext cx="752475" cy="85725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3" name="Line 21">
            <a:extLst>
              <a:ext uri="{FF2B5EF4-FFF2-40B4-BE49-F238E27FC236}">
                <a16:creationId xmlns:a16="http://schemas.microsoft.com/office/drawing/2014/main" id="{0A40F1A4-419D-694B-801E-A228B5FA8DA1}"/>
              </a:ext>
            </a:extLst>
          </p:cNvPr>
          <p:cNvSpPr>
            <a:spLocks noChangeShapeType="1"/>
          </p:cNvSpPr>
          <p:nvPr/>
        </p:nvSpPr>
        <p:spPr bwMode="auto">
          <a:xfrm>
            <a:off x="7129463" y="3743325"/>
            <a:ext cx="523875" cy="66675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" name="Line 22">
            <a:extLst>
              <a:ext uri="{FF2B5EF4-FFF2-40B4-BE49-F238E27FC236}">
                <a16:creationId xmlns:a16="http://schemas.microsoft.com/office/drawing/2014/main" id="{307EDF0D-01AC-7B4D-A149-0473EB9C1DC8}"/>
              </a:ext>
            </a:extLst>
          </p:cNvPr>
          <p:cNvSpPr>
            <a:spLocks noChangeShapeType="1"/>
          </p:cNvSpPr>
          <p:nvPr/>
        </p:nvSpPr>
        <p:spPr bwMode="auto">
          <a:xfrm>
            <a:off x="7281863" y="3705225"/>
            <a:ext cx="371475" cy="3810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" name="Line 23">
            <a:extLst>
              <a:ext uri="{FF2B5EF4-FFF2-40B4-BE49-F238E27FC236}">
                <a16:creationId xmlns:a16="http://schemas.microsoft.com/office/drawing/2014/main" id="{46907BD2-9DAF-FD42-8F89-8FF842642E54}"/>
              </a:ext>
            </a:extLst>
          </p:cNvPr>
          <p:cNvSpPr>
            <a:spLocks noChangeShapeType="1"/>
          </p:cNvSpPr>
          <p:nvPr/>
        </p:nvSpPr>
        <p:spPr bwMode="auto">
          <a:xfrm>
            <a:off x="7443788" y="3657600"/>
            <a:ext cx="209550" cy="1905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6" name="Line 24">
            <a:extLst>
              <a:ext uri="{FF2B5EF4-FFF2-40B4-BE49-F238E27FC236}">
                <a16:creationId xmlns:a16="http://schemas.microsoft.com/office/drawing/2014/main" id="{A82DFCEA-0A6A-554D-8194-8F40E305021A}"/>
              </a:ext>
            </a:extLst>
          </p:cNvPr>
          <p:cNvSpPr>
            <a:spLocks noChangeShapeType="1"/>
          </p:cNvSpPr>
          <p:nvPr/>
        </p:nvSpPr>
        <p:spPr bwMode="auto">
          <a:xfrm>
            <a:off x="7596188" y="3609975"/>
            <a:ext cx="57150" cy="1588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Line 25">
            <a:extLst>
              <a:ext uri="{FF2B5EF4-FFF2-40B4-BE49-F238E27FC236}">
                <a16:creationId xmlns:a16="http://schemas.microsoft.com/office/drawing/2014/main" id="{79A553CF-60CA-C74A-A0B0-E997193EB94A}"/>
              </a:ext>
            </a:extLst>
          </p:cNvPr>
          <p:cNvSpPr>
            <a:spLocks noChangeShapeType="1"/>
          </p:cNvSpPr>
          <p:nvPr/>
        </p:nvSpPr>
        <p:spPr bwMode="auto">
          <a:xfrm>
            <a:off x="3471863" y="1828800"/>
            <a:ext cx="4181475" cy="93345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Line 26">
            <a:extLst>
              <a:ext uri="{FF2B5EF4-FFF2-40B4-BE49-F238E27FC236}">
                <a16:creationId xmlns:a16="http://schemas.microsoft.com/office/drawing/2014/main" id="{3E046DF8-ADB1-874C-8401-F22AD73163FF}"/>
              </a:ext>
            </a:extLst>
          </p:cNvPr>
          <p:cNvSpPr>
            <a:spLocks noChangeShapeType="1"/>
          </p:cNvSpPr>
          <p:nvPr/>
        </p:nvSpPr>
        <p:spPr bwMode="auto">
          <a:xfrm>
            <a:off x="4910138" y="1819275"/>
            <a:ext cx="2733675" cy="83820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9" name="Line 27">
            <a:extLst>
              <a:ext uri="{FF2B5EF4-FFF2-40B4-BE49-F238E27FC236}">
                <a16:creationId xmlns:a16="http://schemas.microsoft.com/office/drawing/2014/main" id="{D7DCB2E4-564B-4548-AF3B-B80D18DB4520}"/>
              </a:ext>
            </a:extLst>
          </p:cNvPr>
          <p:cNvSpPr>
            <a:spLocks noChangeShapeType="1"/>
          </p:cNvSpPr>
          <p:nvPr/>
        </p:nvSpPr>
        <p:spPr bwMode="auto">
          <a:xfrm>
            <a:off x="5672138" y="1828800"/>
            <a:ext cx="1990725" cy="733425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0" name="Line 28">
            <a:extLst>
              <a:ext uri="{FF2B5EF4-FFF2-40B4-BE49-F238E27FC236}">
                <a16:creationId xmlns:a16="http://schemas.microsoft.com/office/drawing/2014/main" id="{EF43D94E-51AE-364E-8770-2B4ACD259239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3163" y="1828800"/>
            <a:ext cx="1400175" cy="619125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" name="Line 29">
            <a:extLst>
              <a:ext uri="{FF2B5EF4-FFF2-40B4-BE49-F238E27FC236}">
                <a16:creationId xmlns:a16="http://schemas.microsoft.com/office/drawing/2014/main" id="{185699EE-EE78-6042-9645-96FB07F6FBEB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4163" y="1828800"/>
            <a:ext cx="1019175" cy="53340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2" name="Line 30">
            <a:extLst>
              <a:ext uri="{FF2B5EF4-FFF2-40B4-BE49-F238E27FC236}">
                <a16:creationId xmlns:a16="http://schemas.microsoft.com/office/drawing/2014/main" id="{7EF014B9-03A3-E041-A6E1-7137CF39D0D0}"/>
              </a:ext>
            </a:extLst>
          </p:cNvPr>
          <p:cNvSpPr>
            <a:spLocks noChangeShapeType="1"/>
          </p:cNvSpPr>
          <p:nvPr/>
        </p:nvSpPr>
        <p:spPr bwMode="auto">
          <a:xfrm>
            <a:off x="6967538" y="1828800"/>
            <a:ext cx="676275" cy="409575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3" name="Line 31">
            <a:extLst>
              <a:ext uri="{FF2B5EF4-FFF2-40B4-BE49-F238E27FC236}">
                <a16:creationId xmlns:a16="http://schemas.microsoft.com/office/drawing/2014/main" id="{B56BDA6C-8D13-644D-8BCE-85E4ABC5B9C4}"/>
              </a:ext>
            </a:extLst>
          </p:cNvPr>
          <p:cNvSpPr>
            <a:spLocks noChangeShapeType="1"/>
          </p:cNvSpPr>
          <p:nvPr/>
        </p:nvSpPr>
        <p:spPr bwMode="auto">
          <a:xfrm>
            <a:off x="7224713" y="1828800"/>
            <a:ext cx="428625" cy="30480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4" name="Line 32">
            <a:extLst>
              <a:ext uri="{FF2B5EF4-FFF2-40B4-BE49-F238E27FC236}">
                <a16:creationId xmlns:a16="http://schemas.microsoft.com/office/drawing/2014/main" id="{ECF57F49-405D-124A-8E9C-0FF2DAD70B9C}"/>
              </a:ext>
            </a:extLst>
          </p:cNvPr>
          <p:cNvSpPr>
            <a:spLocks noChangeShapeType="1"/>
          </p:cNvSpPr>
          <p:nvPr/>
        </p:nvSpPr>
        <p:spPr bwMode="auto">
          <a:xfrm>
            <a:off x="7405688" y="1828800"/>
            <a:ext cx="247650" cy="19050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5" name="Line 33">
            <a:extLst>
              <a:ext uri="{FF2B5EF4-FFF2-40B4-BE49-F238E27FC236}">
                <a16:creationId xmlns:a16="http://schemas.microsoft.com/office/drawing/2014/main" id="{56321115-346F-A049-94D0-40554E9868B1}"/>
              </a:ext>
            </a:extLst>
          </p:cNvPr>
          <p:cNvSpPr>
            <a:spLocks noChangeShapeType="1"/>
          </p:cNvSpPr>
          <p:nvPr/>
        </p:nvSpPr>
        <p:spPr bwMode="auto">
          <a:xfrm>
            <a:off x="7558088" y="1819275"/>
            <a:ext cx="85725" cy="104775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36" name="Picture 34">
            <a:extLst>
              <a:ext uri="{FF2B5EF4-FFF2-40B4-BE49-F238E27FC236}">
                <a16:creationId xmlns:a16="http://schemas.microsoft.com/office/drawing/2014/main" id="{013CA151-62B3-134B-B8F8-9C2C0ECBC725}"/>
              </a:ext>
            </a:extLst>
          </p:cNvPr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1" y="3113088"/>
            <a:ext cx="431800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5">
            <a:extLst>
              <a:ext uri="{FF2B5EF4-FFF2-40B4-BE49-F238E27FC236}">
                <a16:creationId xmlns:a16="http://schemas.microsoft.com/office/drawing/2014/main" id="{CCDCC083-F108-8A4E-B90B-DE02E411EC7A}"/>
              </a:ext>
            </a:extLst>
          </p:cNvPr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076" y="3106738"/>
            <a:ext cx="633412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6">
            <a:extLst>
              <a:ext uri="{FF2B5EF4-FFF2-40B4-BE49-F238E27FC236}">
                <a16:creationId xmlns:a16="http://schemas.microsoft.com/office/drawing/2014/main" id="{BD70B15E-5259-1B42-8E3D-6D34B0403C73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576" y="3135313"/>
            <a:ext cx="9080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7">
            <a:extLst>
              <a:ext uri="{FF2B5EF4-FFF2-40B4-BE49-F238E27FC236}">
                <a16:creationId xmlns:a16="http://schemas.microsoft.com/office/drawing/2014/main" id="{83245E3E-940F-004D-8617-29ACEB3F3CBF}"/>
              </a:ext>
            </a:extLst>
          </p:cNvPr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713" y="3100388"/>
            <a:ext cx="306388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CD0E04D1-BE1E-464B-A317-87FB0624B87E}"/>
              </a:ext>
            </a:extLst>
          </p:cNvPr>
          <p:cNvSpPr txBox="1"/>
          <p:nvPr/>
        </p:nvSpPr>
        <p:spPr>
          <a:xfrm>
            <a:off x="0" y="6204071"/>
            <a:ext cx="14494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15265478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B9E4F-ADCE-5C40-97BF-6186426A7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Administrative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34C284-0634-5F4A-8BEC-28735AAE04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EECS 442 WI 2020: Lecture 2 - </a:t>
            </a:r>
            <a:fld id="{AC1089D3-84F4-7045-A571-C61BEF9B13BC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80C0AB-025A-3940-992F-84A16CD673C5}"/>
              </a:ext>
            </a:extLst>
          </p:cNvPr>
          <p:cNvSpPr txBox="1"/>
          <p:nvPr/>
        </p:nvSpPr>
        <p:spPr>
          <a:xfrm>
            <a:off x="677504" y="3167390"/>
            <a:ext cx="77889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HW0 is released, will be due Friday 1/24 at 11:59pm</a:t>
            </a:r>
          </a:p>
        </p:txBody>
      </p:sp>
    </p:spTree>
    <p:extLst>
      <p:ext uri="{BB962C8B-B14F-4D97-AF65-F5344CB8AC3E}">
        <p14:creationId xmlns:p14="http://schemas.microsoft.com/office/powerpoint/2010/main" val="27210323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F2307-3F3B-7446-8ECE-EDAB7B52B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Facts about Projection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383505-BE0D-7B46-B61D-0EA781602D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EECS 442 WI 2020: Lecture 2 - </a:t>
            </a:r>
            <a:fld id="{AC1089D3-84F4-7045-A571-C61BEF9B13BC}" type="slidenum">
              <a:rPr lang="en-US" smtClean="0"/>
              <a:pPr/>
              <a:t>20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6CB6A07-7A71-7F43-B999-0C9F68CBEBE5}"/>
              </a:ext>
            </a:extLst>
          </p:cNvPr>
          <p:cNvGrpSpPr/>
          <p:nvPr/>
        </p:nvGrpSpPr>
        <p:grpSpPr>
          <a:xfrm>
            <a:off x="1481138" y="1819275"/>
            <a:ext cx="6181725" cy="3876675"/>
            <a:chOff x="1295400" y="1819275"/>
            <a:chExt cx="6181725" cy="3876675"/>
          </a:xfrm>
        </p:grpSpPr>
        <p:grpSp>
          <p:nvGrpSpPr>
            <p:cNvPr id="5" name="Group 34">
              <a:extLst>
                <a:ext uri="{FF2B5EF4-FFF2-40B4-BE49-F238E27FC236}">
                  <a16:creationId xmlns:a16="http://schemas.microsoft.com/office/drawing/2014/main" id="{B28672C0-2D4C-804D-AD7F-5FAC72C64E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1819275"/>
              <a:ext cx="6181725" cy="3876675"/>
              <a:chOff x="0" y="0"/>
              <a:chExt cx="3894" cy="2442"/>
            </a:xfrm>
          </p:grpSpPr>
          <p:sp>
            <p:nvSpPr>
              <p:cNvPr id="9" name="Line 3">
                <a:extLst>
                  <a:ext uri="{FF2B5EF4-FFF2-40B4-BE49-F238E27FC236}">
                    <a16:creationId xmlns:a16="http://schemas.microsoft.com/office/drawing/2014/main" id="{87F3A789-2D68-3D48-8C14-B7FFFE222C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0" y="1110"/>
                <a:ext cx="3888" cy="1104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0" name="Line 4">
                <a:extLst>
                  <a:ext uri="{FF2B5EF4-FFF2-40B4-BE49-F238E27FC236}">
                    <a16:creationId xmlns:a16="http://schemas.microsoft.com/office/drawing/2014/main" id="{EBE51308-B272-9E46-9224-7FB4743A20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0" y="1050"/>
                <a:ext cx="3894" cy="786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1" name="Line 5">
                <a:extLst>
                  <a:ext uri="{FF2B5EF4-FFF2-40B4-BE49-F238E27FC236}">
                    <a16:creationId xmlns:a16="http://schemas.microsoft.com/office/drawing/2014/main" id="{17700F4D-745E-114D-B898-C7BCFA5BD8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0" y="972"/>
                <a:ext cx="3888" cy="540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2" name="Line 6">
                <a:extLst>
                  <a:ext uri="{FF2B5EF4-FFF2-40B4-BE49-F238E27FC236}">
                    <a16:creationId xmlns:a16="http://schemas.microsoft.com/office/drawing/2014/main" id="{80B5BA0F-512B-D24D-B76F-C3DAEF24C4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0" y="894"/>
                <a:ext cx="3888" cy="240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3" name="Line 7">
                <a:extLst>
                  <a:ext uri="{FF2B5EF4-FFF2-40B4-BE49-F238E27FC236}">
                    <a16:creationId xmlns:a16="http://schemas.microsoft.com/office/drawing/2014/main" id="{A2DEE53B-50A9-904F-98E6-57AE627D04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804"/>
                <a:ext cx="3888" cy="1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4" name="Line 8">
                <a:extLst>
                  <a:ext uri="{FF2B5EF4-FFF2-40B4-BE49-F238E27FC236}">
                    <a16:creationId xmlns:a16="http://schemas.microsoft.com/office/drawing/2014/main" id="{5CD45462-74F3-AC47-B84A-2B617D58CA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438"/>
                <a:ext cx="3888" cy="288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5" name="Line 9">
                <a:extLst>
                  <a:ext uri="{FF2B5EF4-FFF2-40B4-BE49-F238E27FC236}">
                    <a16:creationId xmlns:a16="http://schemas.microsoft.com/office/drawing/2014/main" id="{5A8116C7-FE0C-DF4E-858E-97AED8D3AA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102"/>
                <a:ext cx="3888" cy="576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6" name="Line 10">
                <a:extLst>
                  <a:ext uri="{FF2B5EF4-FFF2-40B4-BE49-F238E27FC236}">
                    <a16:creationId xmlns:a16="http://schemas.microsoft.com/office/drawing/2014/main" id="{9EACA23F-5E1E-7341-A851-0A88BC89FB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4" y="2046"/>
                <a:ext cx="771" cy="381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" name="Line 11">
                <a:extLst>
                  <a:ext uri="{FF2B5EF4-FFF2-40B4-BE49-F238E27FC236}">
                    <a16:creationId xmlns:a16="http://schemas.microsoft.com/office/drawing/2014/main" id="{E6D001FC-8970-0341-87BA-FE49777209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36" y="1860"/>
                <a:ext cx="1740" cy="582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8" name="Line 12">
                <a:extLst>
                  <a:ext uri="{FF2B5EF4-FFF2-40B4-BE49-F238E27FC236}">
                    <a16:creationId xmlns:a16="http://schemas.microsoft.com/office/drawing/2014/main" id="{72349E21-A31E-FE40-ACF8-3CD23EE313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58" y="1722"/>
                <a:ext cx="2124" cy="552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9" name="Line 13">
                <a:extLst>
                  <a:ext uri="{FF2B5EF4-FFF2-40B4-BE49-F238E27FC236}">
                    <a16:creationId xmlns:a16="http://schemas.microsoft.com/office/drawing/2014/main" id="{CE3602E5-3625-3C47-BCF3-27E0DD1F4D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54" y="1602"/>
                <a:ext cx="1734" cy="414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" name="Line 14">
                <a:extLst>
                  <a:ext uri="{FF2B5EF4-FFF2-40B4-BE49-F238E27FC236}">
                    <a16:creationId xmlns:a16="http://schemas.microsoft.com/office/drawing/2014/main" id="{1AE19C7D-2ED9-CD41-A9B7-9F18BBFF17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54" y="1530"/>
                <a:ext cx="1428" cy="294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" name="Line 15">
                <a:extLst>
                  <a:ext uri="{FF2B5EF4-FFF2-40B4-BE49-F238E27FC236}">
                    <a16:creationId xmlns:a16="http://schemas.microsoft.com/office/drawing/2014/main" id="{0B0173E5-8C7F-0A4A-BE9C-A57255BBCA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58" y="1462"/>
                <a:ext cx="1224" cy="204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" name="Line 16">
                <a:extLst>
                  <a:ext uri="{FF2B5EF4-FFF2-40B4-BE49-F238E27FC236}">
                    <a16:creationId xmlns:a16="http://schemas.microsoft.com/office/drawing/2014/main" id="{3AD35DCA-56F8-EE46-B6C8-C4CC80C49E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44" y="1422"/>
                <a:ext cx="1038" cy="138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" name="Line 17">
                <a:extLst>
                  <a:ext uri="{FF2B5EF4-FFF2-40B4-BE49-F238E27FC236}">
                    <a16:creationId xmlns:a16="http://schemas.microsoft.com/office/drawing/2014/main" id="{B081AF9E-95E3-084A-93A1-5B7744B353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88" y="1368"/>
                <a:ext cx="894" cy="114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" name="Line 18">
                <a:extLst>
                  <a:ext uri="{FF2B5EF4-FFF2-40B4-BE49-F238E27FC236}">
                    <a16:creationId xmlns:a16="http://schemas.microsoft.com/office/drawing/2014/main" id="{5FBC1704-DEBE-F549-B4CC-1A1A6AEACA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26" y="1332"/>
                <a:ext cx="762" cy="84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" name="Line 19">
                <a:extLst>
                  <a:ext uri="{FF2B5EF4-FFF2-40B4-BE49-F238E27FC236}">
                    <a16:creationId xmlns:a16="http://schemas.microsoft.com/office/drawing/2014/main" id="{7EA480E1-F542-0C43-BBAC-3E9A2F0C99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70" y="1290"/>
                <a:ext cx="612" cy="66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" name="Line 20">
                <a:extLst>
                  <a:ext uri="{FF2B5EF4-FFF2-40B4-BE49-F238E27FC236}">
                    <a16:creationId xmlns:a16="http://schemas.microsoft.com/office/drawing/2014/main" id="{CB59B7E8-799C-814D-BEE0-3C6AF534D1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08" y="1254"/>
                <a:ext cx="474" cy="54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" name="Line 21">
                <a:extLst>
                  <a:ext uri="{FF2B5EF4-FFF2-40B4-BE49-F238E27FC236}">
                    <a16:creationId xmlns:a16="http://schemas.microsoft.com/office/drawing/2014/main" id="{290C1A30-745D-1249-8A9A-D1AF599A1E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58" y="1212"/>
                <a:ext cx="330" cy="42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" name="Line 22">
                <a:extLst>
                  <a:ext uri="{FF2B5EF4-FFF2-40B4-BE49-F238E27FC236}">
                    <a16:creationId xmlns:a16="http://schemas.microsoft.com/office/drawing/2014/main" id="{9E28E98D-F56F-D445-BBDC-383702B14A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54" y="1188"/>
                <a:ext cx="234" cy="24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" name="Line 23">
                <a:extLst>
                  <a:ext uri="{FF2B5EF4-FFF2-40B4-BE49-F238E27FC236}">
                    <a16:creationId xmlns:a16="http://schemas.microsoft.com/office/drawing/2014/main" id="{D8535ED2-E9CB-AA4D-8AE1-130C4AFA64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56" y="1158"/>
                <a:ext cx="132" cy="12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0" name="Line 24">
                <a:extLst>
                  <a:ext uri="{FF2B5EF4-FFF2-40B4-BE49-F238E27FC236}">
                    <a16:creationId xmlns:a16="http://schemas.microsoft.com/office/drawing/2014/main" id="{8760A11F-FA55-1A41-B55C-E7F7127507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52" y="1128"/>
                <a:ext cx="36" cy="1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1" name="Line 25">
                <a:extLst>
                  <a:ext uri="{FF2B5EF4-FFF2-40B4-BE49-F238E27FC236}">
                    <a16:creationId xmlns:a16="http://schemas.microsoft.com/office/drawing/2014/main" id="{E48F61FD-15EF-EA4A-9651-5DAABBFAD2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54" y="6"/>
                <a:ext cx="2634" cy="588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2" name="Line 26">
                <a:extLst>
                  <a:ext uri="{FF2B5EF4-FFF2-40B4-BE49-F238E27FC236}">
                    <a16:creationId xmlns:a16="http://schemas.microsoft.com/office/drawing/2014/main" id="{EB1345E2-0A76-3F41-8D7A-FB38939971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0" y="0"/>
                <a:ext cx="1722" cy="528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3" name="Line 27">
                <a:extLst>
                  <a:ext uri="{FF2B5EF4-FFF2-40B4-BE49-F238E27FC236}">
                    <a16:creationId xmlns:a16="http://schemas.microsoft.com/office/drawing/2014/main" id="{3D6A7265-5290-3040-A012-82B73A7961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40" y="6"/>
                <a:ext cx="1254" cy="462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4" name="Line 28">
                <a:extLst>
                  <a:ext uri="{FF2B5EF4-FFF2-40B4-BE49-F238E27FC236}">
                    <a16:creationId xmlns:a16="http://schemas.microsoft.com/office/drawing/2014/main" id="{660F83D4-AFBD-9245-9DF8-749775EE8C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06" y="6"/>
                <a:ext cx="882" cy="390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" name="Line 29">
                <a:extLst>
                  <a:ext uri="{FF2B5EF4-FFF2-40B4-BE49-F238E27FC236}">
                    <a16:creationId xmlns:a16="http://schemas.microsoft.com/office/drawing/2014/main" id="{46786809-EBD5-884C-AAC5-FEA4A19215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46" y="6"/>
                <a:ext cx="642" cy="336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6" name="Line 30">
                <a:extLst>
                  <a:ext uri="{FF2B5EF4-FFF2-40B4-BE49-F238E27FC236}">
                    <a16:creationId xmlns:a16="http://schemas.microsoft.com/office/drawing/2014/main" id="{737EF2D1-96EE-EC42-B8BD-64BCFE714A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56" y="6"/>
                <a:ext cx="426" cy="258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7" name="Line 31">
                <a:extLst>
                  <a:ext uri="{FF2B5EF4-FFF2-40B4-BE49-F238E27FC236}">
                    <a16:creationId xmlns:a16="http://schemas.microsoft.com/office/drawing/2014/main" id="{6AB9E223-4D3D-0940-BC4C-24469E75FB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18" y="6"/>
                <a:ext cx="270" cy="192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8" name="Line 32">
                <a:extLst>
                  <a:ext uri="{FF2B5EF4-FFF2-40B4-BE49-F238E27FC236}">
                    <a16:creationId xmlns:a16="http://schemas.microsoft.com/office/drawing/2014/main" id="{6741260F-3FCE-FB4E-B82D-27D67FC9EA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32" y="6"/>
                <a:ext cx="156" cy="120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9" name="Line 33">
                <a:extLst>
                  <a:ext uri="{FF2B5EF4-FFF2-40B4-BE49-F238E27FC236}">
                    <a16:creationId xmlns:a16="http://schemas.microsoft.com/office/drawing/2014/main" id="{D0EF24DB-C226-0D40-9DFD-1C0D074B8E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28" y="0"/>
                <a:ext cx="54" cy="66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pic>
          <p:nvPicPr>
            <p:cNvPr id="6" name="Picture 35">
              <a:extLst>
                <a:ext uri="{FF2B5EF4-FFF2-40B4-BE49-F238E27FC236}">
                  <a16:creationId xmlns:a16="http://schemas.microsoft.com/office/drawing/2014/main" id="{8F4EB953-60F8-C243-A51B-08223F60595F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5213" y="1897063"/>
              <a:ext cx="908050" cy="2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36">
              <a:extLst>
                <a:ext uri="{FF2B5EF4-FFF2-40B4-BE49-F238E27FC236}">
                  <a16:creationId xmlns:a16="http://schemas.microsoft.com/office/drawing/2014/main" id="{23F9F8E3-28DF-C145-8C8D-C6B02DFB43FF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0838" y="3135313"/>
              <a:ext cx="908050" cy="2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7">
              <a:extLst>
                <a:ext uri="{FF2B5EF4-FFF2-40B4-BE49-F238E27FC236}">
                  <a16:creationId xmlns:a16="http://schemas.microsoft.com/office/drawing/2014/main" id="{8E15329A-C343-CA4E-B140-C211871D72F4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1150" y="2428875"/>
              <a:ext cx="908050" cy="2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A5F6A99C-B42E-1046-BADA-88ABE4CDEE40}"/>
              </a:ext>
            </a:extLst>
          </p:cNvPr>
          <p:cNvSpPr txBox="1"/>
          <p:nvPr/>
        </p:nvSpPr>
        <p:spPr>
          <a:xfrm>
            <a:off x="0" y="6204071"/>
            <a:ext cx="14494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15192593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2F6BC-50CF-1242-BC1B-8CB0D7BF0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Facts about Projection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7A51B7-21A7-944C-A50C-7F63D0DB87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EECS 442 WI 2020: Lecture 2 - </a:t>
            </a:r>
            <a:fld id="{AC1089D3-84F4-7045-A571-C61BEF9B13BC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4" name="Picture 4" descr="https://michaelbach.de/ot/sze-shepardTerrors/capp/Resources/ShepardTerrorSubterra1-25.png">
            <a:extLst>
              <a:ext uri="{FF2B5EF4-FFF2-40B4-BE49-F238E27FC236}">
                <a16:creationId xmlns:a16="http://schemas.microsoft.com/office/drawing/2014/main" id="{DD156BFD-9934-5C49-AA02-095DCA8F4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385" y="1227227"/>
            <a:ext cx="352425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4CD536E-F113-5F46-8AD8-93A9FBB7F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009" y="2569875"/>
            <a:ext cx="1266825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939CC7-8C47-0C49-AE9B-E210E72D2F21}"/>
              </a:ext>
            </a:extLst>
          </p:cNvPr>
          <p:cNvSpPr txBox="1"/>
          <p:nvPr/>
        </p:nvSpPr>
        <p:spPr>
          <a:xfrm>
            <a:off x="0" y="6194551"/>
            <a:ext cx="74443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Illusion Credit: RN Shepard, Mind Sights: Original Visual Illusions, Ambiguities, and other Anomalies </a:t>
            </a:r>
          </a:p>
        </p:txBody>
      </p:sp>
    </p:spTree>
    <p:extLst>
      <p:ext uri="{BB962C8B-B14F-4D97-AF65-F5344CB8AC3E}">
        <p14:creationId xmlns:p14="http://schemas.microsoft.com/office/powerpoint/2010/main" val="308099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96296E-6 L -0.16285 0.1932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42" y="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F941E-7007-2E41-974F-831993AA1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lost under projection?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3D951A-FFE3-BB41-A9CF-71E64280E8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EECS 442 WI 2020: Lecture 2 - </a:t>
            </a:r>
            <a:fld id="{AC1089D3-84F4-7045-A571-C61BEF9B13BC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3FBC3D-2F0A-B048-BEB8-725F834FA4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172845" y="1403226"/>
            <a:ext cx="4675909" cy="46759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298F26-5877-8044-A403-84C7E95C582B}"/>
              </a:ext>
            </a:extLst>
          </p:cNvPr>
          <p:cNvSpPr txBox="1"/>
          <p:nvPr/>
        </p:nvSpPr>
        <p:spPr>
          <a:xfrm>
            <a:off x="357403" y="6153967"/>
            <a:ext cx="632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Inspired by D. </a:t>
            </a:r>
            <a:r>
              <a:rPr lang="en-US" sz="1200" dirty="0" err="1"/>
              <a:t>Hoiem</a:t>
            </a:r>
            <a:r>
              <a:rPr lang="en-US" sz="1200" dirty="0"/>
              <a:t> slide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8EE07F8-9BE4-8F4F-A1D7-5FEED09FEF20}"/>
              </a:ext>
            </a:extLst>
          </p:cNvPr>
          <p:cNvGrpSpPr/>
          <p:nvPr/>
        </p:nvGrpSpPr>
        <p:grpSpPr>
          <a:xfrm>
            <a:off x="261457" y="1415117"/>
            <a:ext cx="8697985" cy="4072549"/>
            <a:chOff x="261457" y="1690689"/>
            <a:chExt cx="8697985" cy="407254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E36D98E-06E9-9F47-B4C3-22DCB4D9EE5F}"/>
                </a:ext>
              </a:extLst>
            </p:cNvPr>
            <p:cNvGrpSpPr/>
            <p:nvPr/>
          </p:nvGrpSpPr>
          <p:grpSpPr>
            <a:xfrm>
              <a:off x="261457" y="4244829"/>
              <a:ext cx="896224" cy="1518409"/>
              <a:chOff x="261457" y="4244829"/>
              <a:chExt cx="896224" cy="1518409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08F27FEA-7321-1948-A217-AC44AA179CF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57681" y="4244829"/>
                <a:ext cx="0" cy="1518409"/>
              </a:xfrm>
              <a:prstGeom prst="line">
                <a:avLst/>
              </a:prstGeom>
              <a:ln w="1270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64C353FD-2E00-C74D-8A1C-0C45445BA1D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1457" y="4244829"/>
                <a:ext cx="0" cy="1393973"/>
              </a:xfrm>
              <a:prstGeom prst="line">
                <a:avLst/>
              </a:prstGeom>
              <a:ln w="1270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0E12927-8A49-CE4E-B183-ED2A610DE1B6}"/>
                </a:ext>
              </a:extLst>
            </p:cNvPr>
            <p:cNvSpPr txBox="1"/>
            <p:nvPr/>
          </p:nvSpPr>
          <p:spPr>
            <a:xfrm>
              <a:off x="4848754" y="1690689"/>
              <a:ext cx="411068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5"/>
                  </a:solidFill>
                </a:rPr>
                <a:t>Is she shorter or further away?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28A86D8-4E80-0746-8F0C-6E61409122ED}"/>
              </a:ext>
            </a:extLst>
          </p:cNvPr>
          <p:cNvGrpSpPr/>
          <p:nvPr/>
        </p:nvGrpSpPr>
        <p:grpSpPr>
          <a:xfrm>
            <a:off x="3132630" y="2140461"/>
            <a:ext cx="5830924" cy="1380814"/>
            <a:chOff x="3132630" y="2416033"/>
            <a:chExt cx="5830924" cy="1380814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C9529BE-57C1-CA4A-B755-5FA5C2D840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32630" y="2416033"/>
              <a:ext cx="1288285" cy="849945"/>
            </a:xfrm>
            <a:prstGeom prst="line">
              <a:avLst/>
            </a:prstGeom>
            <a:ln w="12700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D4451AC-DF6E-3C46-AE30-580763698211}"/>
                </a:ext>
              </a:extLst>
            </p:cNvPr>
            <p:cNvSpPr txBox="1"/>
            <p:nvPr/>
          </p:nvSpPr>
          <p:spPr>
            <a:xfrm>
              <a:off x="4848754" y="2596518"/>
              <a:ext cx="41148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Are the </a:t>
              </a:r>
              <a:r>
                <a:rPr lang="en-US" sz="2400" b="1" dirty="0">
                  <a:solidFill>
                    <a:schemeClr val="accent6"/>
                  </a:solidFill>
                </a:rPr>
                <a:t>green lines</a:t>
              </a:r>
              <a:r>
                <a:rPr lang="en-US" sz="2400" b="1" dirty="0"/>
                <a:t> we see parallel / perpendicular / neither to the </a:t>
              </a:r>
              <a:r>
                <a:rPr lang="en-US" sz="2400" b="1" dirty="0">
                  <a:solidFill>
                    <a:srgbClr val="FF0000"/>
                  </a:solidFill>
                </a:rPr>
                <a:t>red line?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0D92D2F-4C72-3041-B513-4B8FA2124684}"/>
              </a:ext>
            </a:extLst>
          </p:cNvPr>
          <p:cNvGrpSpPr/>
          <p:nvPr/>
        </p:nvGrpSpPr>
        <p:grpSpPr>
          <a:xfrm>
            <a:off x="1295121" y="2034146"/>
            <a:ext cx="800758" cy="1242844"/>
            <a:chOff x="1295121" y="2309718"/>
            <a:chExt cx="800758" cy="1242844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A94E7EC-347E-5E43-9BFF-44DBD077AF8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95121" y="2309718"/>
              <a:ext cx="218837" cy="1242844"/>
            </a:xfrm>
            <a:prstGeom prst="line">
              <a:avLst/>
            </a:prstGeom>
            <a:ln w="127000">
              <a:solidFill>
                <a:schemeClr val="accent6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E15A641-0EC0-D348-BC83-A521D8266BD9}"/>
                </a:ext>
              </a:extLst>
            </p:cNvPr>
            <p:cNvSpPr txBox="1"/>
            <p:nvPr/>
          </p:nvSpPr>
          <p:spPr>
            <a:xfrm>
              <a:off x="1463825" y="2364228"/>
              <a:ext cx="6320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n>
                    <a:solidFill>
                      <a:sysClr val="windowText" lastClr="000000"/>
                    </a:solidFill>
                  </a:ln>
                  <a:solidFill>
                    <a:schemeClr val="accent6"/>
                  </a:solidFill>
                </a:rPr>
                <a:t>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DFF15BF-E12E-3F4F-88FC-D79C4F7B5727}"/>
              </a:ext>
            </a:extLst>
          </p:cNvPr>
          <p:cNvGrpSpPr/>
          <p:nvPr/>
        </p:nvGrpSpPr>
        <p:grpSpPr>
          <a:xfrm>
            <a:off x="1331368" y="4721348"/>
            <a:ext cx="1121767" cy="830997"/>
            <a:chOff x="1331368" y="4996920"/>
            <a:chExt cx="1121767" cy="83099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5CA7D4A-378B-9740-9754-D3F3EE5FA1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31368" y="5066950"/>
              <a:ext cx="632054" cy="100361"/>
            </a:xfrm>
            <a:prstGeom prst="line">
              <a:avLst/>
            </a:prstGeom>
            <a:ln w="127000">
              <a:solidFill>
                <a:schemeClr val="accent6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178307D-4C61-A245-AD51-9CA4E3794F47}"/>
                </a:ext>
              </a:extLst>
            </p:cNvPr>
            <p:cNvSpPr txBox="1"/>
            <p:nvPr/>
          </p:nvSpPr>
          <p:spPr>
            <a:xfrm>
              <a:off x="1821081" y="4996920"/>
              <a:ext cx="6320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n>
                    <a:solidFill>
                      <a:sysClr val="windowText" lastClr="000000"/>
                    </a:solidFill>
                  </a:ln>
                  <a:solidFill>
                    <a:schemeClr val="accent6"/>
                  </a:solidFill>
                </a:rPr>
                <a:t>2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FE56147-64CF-A547-ACF1-F046D7F99759}"/>
              </a:ext>
            </a:extLst>
          </p:cNvPr>
          <p:cNvGrpSpPr/>
          <p:nvPr/>
        </p:nvGrpSpPr>
        <p:grpSpPr>
          <a:xfrm>
            <a:off x="2748223" y="4516521"/>
            <a:ext cx="1471439" cy="1386643"/>
            <a:chOff x="2748223" y="4792093"/>
            <a:chExt cx="1471439" cy="1386643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1816ECB-0388-284F-BEAD-A799B858B070}"/>
                </a:ext>
              </a:extLst>
            </p:cNvPr>
            <p:cNvCxnSpPr>
              <a:cxnSpLocks/>
            </p:cNvCxnSpPr>
            <p:nvPr/>
          </p:nvCxnSpPr>
          <p:spPr>
            <a:xfrm>
              <a:off x="2748223" y="4792093"/>
              <a:ext cx="1471439" cy="971145"/>
            </a:xfrm>
            <a:prstGeom prst="line">
              <a:avLst/>
            </a:prstGeom>
            <a:ln w="127000">
              <a:solidFill>
                <a:schemeClr val="accent6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7F07F02-D7EF-3E45-8D1E-D17C0274E5C7}"/>
                </a:ext>
              </a:extLst>
            </p:cNvPr>
            <p:cNvSpPr txBox="1"/>
            <p:nvPr/>
          </p:nvSpPr>
          <p:spPr>
            <a:xfrm>
              <a:off x="3334917" y="5347739"/>
              <a:ext cx="6320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n>
                    <a:solidFill>
                      <a:sysClr val="windowText" lastClr="000000"/>
                    </a:solidFill>
                  </a:ln>
                  <a:solidFill>
                    <a:schemeClr val="accent6"/>
                  </a:solidFill>
                </a:rPr>
                <a:t>3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14ED208-621F-F343-BB7F-6F785127669F}"/>
              </a:ext>
            </a:extLst>
          </p:cNvPr>
          <p:cNvGrpSpPr/>
          <p:nvPr/>
        </p:nvGrpSpPr>
        <p:grpSpPr>
          <a:xfrm>
            <a:off x="2432196" y="2861491"/>
            <a:ext cx="632054" cy="1107766"/>
            <a:chOff x="2432196" y="3137063"/>
            <a:chExt cx="632054" cy="1107766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33A0701-52B9-2F45-98EC-29093A5710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18712" y="3265979"/>
              <a:ext cx="0" cy="978850"/>
            </a:xfrm>
            <a:prstGeom prst="line">
              <a:avLst/>
            </a:prstGeom>
            <a:ln w="127000">
              <a:solidFill>
                <a:schemeClr val="accent6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A5D8925-FCC3-4B4B-AA46-7E96A21B1EA4}"/>
                </a:ext>
              </a:extLst>
            </p:cNvPr>
            <p:cNvSpPr txBox="1"/>
            <p:nvPr/>
          </p:nvSpPr>
          <p:spPr>
            <a:xfrm>
              <a:off x="2432196" y="3137063"/>
              <a:ext cx="6320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n>
                    <a:solidFill>
                      <a:sysClr val="windowText" lastClr="000000"/>
                    </a:solidFill>
                  </a:ln>
                  <a:solidFill>
                    <a:schemeClr val="accent6"/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186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F941E-7007-2E41-974F-831993AA1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lost under projection?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3D951A-FFE3-BB41-A9CF-71E64280E8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EECS 442 WI 2020: Lecture 2 - </a:t>
            </a:r>
            <a:fld id="{AC1089D3-84F4-7045-A571-C61BEF9B13BC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298F26-5877-8044-A403-84C7E95C582B}"/>
              </a:ext>
            </a:extLst>
          </p:cNvPr>
          <p:cNvSpPr txBox="1"/>
          <p:nvPr/>
        </p:nvSpPr>
        <p:spPr>
          <a:xfrm>
            <a:off x="357403" y="6153967"/>
            <a:ext cx="632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Inspired by D. </a:t>
            </a:r>
            <a:r>
              <a:rPr lang="en-US" sz="1200" dirty="0" err="1"/>
              <a:t>Hoiem</a:t>
            </a:r>
            <a:r>
              <a:rPr lang="en-US" sz="1200" dirty="0"/>
              <a:t> slide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8EE07F8-9BE4-8F4F-A1D7-5FEED09FEF20}"/>
              </a:ext>
            </a:extLst>
          </p:cNvPr>
          <p:cNvGrpSpPr/>
          <p:nvPr/>
        </p:nvGrpSpPr>
        <p:grpSpPr>
          <a:xfrm>
            <a:off x="261457" y="1415117"/>
            <a:ext cx="8697985" cy="4072549"/>
            <a:chOff x="261457" y="1690689"/>
            <a:chExt cx="8697985" cy="407254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E36D98E-06E9-9F47-B4C3-22DCB4D9EE5F}"/>
                </a:ext>
              </a:extLst>
            </p:cNvPr>
            <p:cNvGrpSpPr/>
            <p:nvPr/>
          </p:nvGrpSpPr>
          <p:grpSpPr>
            <a:xfrm>
              <a:off x="261457" y="4244829"/>
              <a:ext cx="896224" cy="1518409"/>
              <a:chOff x="261457" y="4244829"/>
              <a:chExt cx="896224" cy="1518409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08F27FEA-7321-1948-A217-AC44AA179CF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57681" y="4244829"/>
                <a:ext cx="0" cy="1518409"/>
              </a:xfrm>
              <a:prstGeom prst="line">
                <a:avLst/>
              </a:prstGeom>
              <a:ln w="1270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64C353FD-2E00-C74D-8A1C-0C45445BA1D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1457" y="4244829"/>
                <a:ext cx="0" cy="1393973"/>
              </a:xfrm>
              <a:prstGeom prst="line">
                <a:avLst/>
              </a:prstGeom>
              <a:ln w="1270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0E12927-8A49-CE4E-B183-ED2A610DE1B6}"/>
                </a:ext>
              </a:extLst>
            </p:cNvPr>
            <p:cNvSpPr txBox="1"/>
            <p:nvPr/>
          </p:nvSpPr>
          <p:spPr>
            <a:xfrm>
              <a:off x="4848754" y="1690689"/>
              <a:ext cx="411068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5"/>
                  </a:solidFill>
                </a:rPr>
                <a:t>Is she shorter or further away?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28A86D8-4E80-0746-8F0C-6E61409122ED}"/>
              </a:ext>
            </a:extLst>
          </p:cNvPr>
          <p:cNvGrpSpPr/>
          <p:nvPr/>
        </p:nvGrpSpPr>
        <p:grpSpPr>
          <a:xfrm>
            <a:off x="3132630" y="2140461"/>
            <a:ext cx="5830924" cy="1380814"/>
            <a:chOff x="3132630" y="2416033"/>
            <a:chExt cx="5830924" cy="1380814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C9529BE-57C1-CA4A-B755-5FA5C2D840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32630" y="2416033"/>
              <a:ext cx="1288285" cy="849945"/>
            </a:xfrm>
            <a:prstGeom prst="line">
              <a:avLst/>
            </a:prstGeom>
            <a:ln w="12700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D4451AC-DF6E-3C46-AE30-580763698211}"/>
                </a:ext>
              </a:extLst>
            </p:cNvPr>
            <p:cNvSpPr txBox="1"/>
            <p:nvPr/>
          </p:nvSpPr>
          <p:spPr>
            <a:xfrm>
              <a:off x="4848754" y="2596518"/>
              <a:ext cx="41148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Are the </a:t>
              </a:r>
              <a:r>
                <a:rPr lang="en-US" sz="2400" b="1" dirty="0">
                  <a:solidFill>
                    <a:schemeClr val="accent6"/>
                  </a:solidFill>
                </a:rPr>
                <a:t>green lines</a:t>
              </a:r>
              <a:r>
                <a:rPr lang="en-US" sz="2400" b="1" dirty="0"/>
                <a:t> we see parallel / perpendicular / neither to the </a:t>
              </a:r>
              <a:r>
                <a:rPr lang="en-US" sz="2400" b="1" dirty="0">
                  <a:solidFill>
                    <a:srgbClr val="FF0000"/>
                  </a:solidFill>
                </a:rPr>
                <a:t>red line?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0D92D2F-4C72-3041-B513-4B8FA2124684}"/>
              </a:ext>
            </a:extLst>
          </p:cNvPr>
          <p:cNvGrpSpPr/>
          <p:nvPr/>
        </p:nvGrpSpPr>
        <p:grpSpPr>
          <a:xfrm>
            <a:off x="1295121" y="2034146"/>
            <a:ext cx="800758" cy="1242844"/>
            <a:chOff x="1295121" y="2309718"/>
            <a:chExt cx="800758" cy="1242844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A94E7EC-347E-5E43-9BFF-44DBD077AF8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95121" y="2309718"/>
              <a:ext cx="218837" cy="1242844"/>
            </a:xfrm>
            <a:prstGeom prst="line">
              <a:avLst/>
            </a:prstGeom>
            <a:ln w="127000">
              <a:solidFill>
                <a:schemeClr val="accent6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E15A641-0EC0-D348-BC83-A521D8266BD9}"/>
                </a:ext>
              </a:extLst>
            </p:cNvPr>
            <p:cNvSpPr txBox="1"/>
            <p:nvPr/>
          </p:nvSpPr>
          <p:spPr>
            <a:xfrm>
              <a:off x="1463825" y="2364228"/>
              <a:ext cx="6320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n>
                    <a:solidFill>
                      <a:sysClr val="windowText" lastClr="000000"/>
                    </a:solidFill>
                  </a:ln>
                  <a:solidFill>
                    <a:schemeClr val="accent6"/>
                  </a:solidFill>
                </a:rPr>
                <a:t>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DFF15BF-E12E-3F4F-88FC-D79C4F7B5727}"/>
              </a:ext>
            </a:extLst>
          </p:cNvPr>
          <p:cNvGrpSpPr/>
          <p:nvPr/>
        </p:nvGrpSpPr>
        <p:grpSpPr>
          <a:xfrm>
            <a:off x="1331368" y="4721348"/>
            <a:ext cx="1121767" cy="830997"/>
            <a:chOff x="1331368" y="4996920"/>
            <a:chExt cx="1121767" cy="83099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5CA7D4A-378B-9740-9754-D3F3EE5FA1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31368" y="5066950"/>
              <a:ext cx="632054" cy="100361"/>
            </a:xfrm>
            <a:prstGeom prst="line">
              <a:avLst/>
            </a:prstGeom>
            <a:ln w="127000">
              <a:solidFill>
                <a:schemeClr val="accent6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178307D-4C61-A245-AD51-9CA4E3794F47}"/>
                </a:ext>
              </a:extLst>
            </p:cNvPr>
            <p:cNvSpPr txBox="1"/>
            <p:nvPr/>
          </p:nvSpPr>
          <p:spPr>
            <a:xfrm>
              <a:off x="1821081" y="4996920"/>
              <a:ext cx="6320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n>
                    <a:solidFill>
                      <a:sysClr val="windowText" lastClr="000000"/>
                    </a:solidFill>
                  </a:ln>
                  <a:solidFill>
                    <a:schemeClr val="accent6"/>
                  </a:solidFill>
                </a:rPr>
                <a:t>2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FE56147-64CF-A547-ACF1-F046D7F99759}"/>
              </a:ext>
            </a:extLst>
          </p:cNvPr>
          <p:cNvGrpSpPr/>
          <p:nvPr/>
        </p:nvGrpSpPr>
        <p:grpSpPr>
          <a:xfrm>
            <a:off x="2748223" y="4516521"/>
            <a:ext cx="1471439" cy="1386643"/>
            <a:chOff x="2748223" y="4792093"/>
            <a:chExt cx="1471439" cy="1386643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1816ECB-0388-284F-BEAD-A799B858B070}"/>
                </a:ext>
              </a:extLst>
            </p:cNvPr>
            <p:cNvCxnSpPr>
              <a:cxnSpLocks/>
            </p:cNvCxnSpPr>
            <p:nvPr/>
          </p:nvCxnSpPr>
          <p:spPr>
            <a:xfrm>
              <a:off x="2748223" y="4792093"/>
              <a:ext cx="1471439" cy="971145"/>
            </a:xfrm>
            <a:prstGeom prst="line">
              <a:avLst/>
            </a:prstGeom>
            <a:ln w="127000">
              <a:solidFill>
                <a:schemeClr val="accent6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7F07F02-D7EF-3E45-8D1E-D17C0274E5C7}"/>
                </a:ext>
              </a:extLst>
            </p:cNvPr>
            <p:cNvSpPr txBox="1"/>
            <p:nvPr/>
          </p:nvSpPr>
          <p:spPr>
            <a:xfrm>
              <a:off x="3334917" y="5347739"/>
              <a:ext cx="6320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n>
                    <a:solidFill>
                      <a:sysClr val="windowText" lastClr="000000"/>
                    </a:solidFill>
                  </a:ln>
                  <a:solidFill>
                    <a:schemeClr val="accent6"/>
                  </a:solidFill>
                </a:rPr>
                <a:t>3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14ED208-621F-F343-BB7F-6F785127669F}"/>
              </a:ext>
            </a:extLst>
          </p:cNvPr>
          <p:cNvGrpSpPr/>
          <p:nvPr/>
        </p:nvGrpSpPr>
        <p:grpSpPr>
          <a:xfrm>
            <a:off x="2432196" y="2861491"/>
            <a:ext cx="632054" cy="1107766"/>
            <a:chOff x="2432196" y="3137063"/>
            <a:chExt cx="632054" cy="1107766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33A0701-52B9-2F45-98EC-29093A5710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18712" y="3265979"/>
              <a:ext cx="0" cy="978850"/>
            </a:xfrm>
            <a:prstGeom prst="line">
              <a:avLst/>
            </a:prstGeom>
            <a:ln w="127000">
              <a:solidFill>
                <a:schemeClr val="accent6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A5D8925-FCC3-4B4B-AA46-7E96A21B1EA4}"/>
                </a:ext>
              </a:extLst>
            </p:cNvPr>
            <p:cNvSpPr txBox="1"/>
            <p:nvPr/>
          </p:nvSpPr>
          <p:spPr>
            <a:xfrm>
              <a:off x="2432196" y="3137063"/>
              <a:ext cx="6320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n>
                    <a:solidFill>
                      <a:sysClr val="windowText" lastClr="000000"/>
                    </a:solidFill>
                  </a:ln>
                  <a:solidFill>
                    <a:schemeClr val="accent6"/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65882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5B24E-7B33-5B4C-A500-1D6B7450C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lost under projection?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8C2BDC-CCFC-1647-B4E7-17C816AD02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EECS 442 WI 2020: Lecture 2 - </a:t>
            </a:r>
            <a:fld id="{AC1089D3-84F4-7045-A571-C61BEF9B13BC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BA4D9E4-F585-A64E-BFFD-741FA7BBD352}"/>
              </a:ext>
            </a:extLst>
          </p:cNvPr>
          <p:cNvSpPr txBox="1">
            <a:spLocks/>
          </p:cNvSpPr>
          <p:nvPr/>
        </p:nvSpPr>
        <p:spPr>
          <a:xfrm>
            <a:off x="628650" y="1486316"/>
            <a:ext cx="7886699" cy="440091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Be careful of drawing conclusions: </a:t>
            </a:r>
          </a:p>
          <a:p>
            <a:r>
              <a:rPr lang="en-US" dirty="0"/>
              <a:t>Projection of 3D line is 2D line; NOT 2D line is 3D line. </a:t>
            </a:r>
          </a:p>
          <a:p>
            <a:r>
              <a:rPr lang="en-US" b="1" dirty="0"/>
              <a:t>Can you think of a counter-example (a 2D line that is not a 3D line)?</a:t>
            </a:r>
          </a:p>
          <a:p>
            <a:endParaRPr lang="en-US" dirty="0"/>
          </a:p>
          <a:p>
            <a:r>
              <a:rPr lang="en-US" dirty="0"/>
              <a:t>Projections of parallel 3D lines converge at VP; NOT any pair of lines that converge are parallel in 3D. </a:t>
            </a:r>
          </a:p>
          <a:p>
            <a:r>
              <a:rPr lang="en-US" b="1" dirty="0"/>
              <a:t>Can you think of a counter-example?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990EE-1ED5-1C4D-8105-C0421445F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we always get perspective?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5B4F0E-3EB1-0848-AD45-45FEDEDA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EECS 442 WI 2020: Lecture 2 - </a:t>
            </a:r>
            <a:fld id="{AC1089D3-84F4-7045-A571-C61BEF9B13BC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7079ED-BA02-CD40-8AEB-8116674DB9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6" t="50536" r="45297" b="8330"/>
          <a:stretch/>
        </p:blipFill>
        <p:spPr>
          <a:xfrm rot="5400000">
            <a:off x="588880" y="1896701"/>
            <a:ext cx="1950983" cy="2514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EF47E4-4EA4-054A-821B-8A6AE3D5CF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04637" y="1663457"/>
            <a:ext cx="3657600" cy="2743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8AFD2-E75A-374D-852C-4F7F36141B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34346" y="1663461"/>
            <a:ext cx="3657599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34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B3D96-8634-0A47-B6FE-1CDD343A3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we always get perspective?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70DCA3-27D9-9C4B-9197-AB6F80AEFF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EECS 442 WI 2020: Lecture 2 - </a:t>
            </a:r>
            <a:fld id="{AC1089D3-84F4-7045-A571-C61BEF9B13BC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420894-1D4A-6F41-9011-AD5E33F12E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6" t="50536" r="45297" b="8330"/>
          <a:stretch/>
        </p:blipFill>
        <p:spPr>
          <a:xfrm rot="5400000">
            <a:off x="588880" y="1896701"/>
            <a:ext cx="1950983" cy="25146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8E75DB4-070E-DB43-A03F-A204A8CCD88F}"/>
              </a:ext>
            </a:extLst>
          </p:cNvPr>
          <p:cNvGrpSpPr/>
          <p:nvPr/>
        </p:nvGrpSpPr>
        <p:grpSpPr>
          <a:xfrm>
            <a:off x="3555672" y="5167988"/>
            <a:ext cx="1755531" cy="1016754"/>
            <a:chOff x="3616313" y="5355878"/>
            <a:chExt cx="1755531" cy="101675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DC330AF4-A15F-7F4B-947D-85ECFFD6554D}"/>
                    </a:ext>
                  </a:extLst>
                </p:cNvPr>
                <p:cNvSpPr txBox="1"/>
                <p:nvPr/>
              </p:nvSpPr>
              <p:spPr>
                <a:xfrm>
                  <a:off x="4781939" y="5355878"/>
                  <a:ext cx="589905" cy="10167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𝒇𝒚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3200" b="1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1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e>
                              <m:sub>
                                <m:r>
                                  <a:rPr lang="en-US" sz="3200" b="1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B4662A28-B3AC-4932-91E1-3559A9BA77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81939" y="5355878"/>
                  <a:ext cx="589905" cy="101675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B6B3BFDF-13F3-7942-A023-99DBF1E1E2BD}"/>
                    </a:ext>
                  </a:extLst>
                </p:cNvPr>
                <p:cNvSpPr txBox="1"/>
                <p:nvPr/>
              </p:nvSpPr>
              <p:spPr>
                <a:xfrm>
                  <a:off x="3616313" y="5355879"/>
                  <a:ext cx="589905" cy="10167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𝒇𝒚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3200" b="1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1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e>
                              <m:sub>
                                <m:r>
                                  <a:rPr lang="en-US" sz="3200" b="1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33ED8C63-8D61-40BB-A329-507EE274AE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16313" y="5355879"/>
                  <a:ext cx="589905" cy="101675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CB1E90C-C89B-104F-B388-15324E790960}"/>
              </a:ext>
            </a:extLst>
          </p:cNvPr>
          <p:cNvGrpSpPr/>
          <p:nvPr/>
        </p:nvGrpSpPr>
        <p:grpSpPr>
          <a:xfrm>
            <a:off x="6685380" y="5185044"/>
            <a:ext cx="1755531" cy="933013"/>
            <a:chOff x="6772096" y="5372934"/>
            <a:chExt cx="1755531" cy="93301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C4B3D57D-9285-6F45-80A5-DE5C0909A04B}"/>
                    </a:ext>
                  </a:extLst>
                </p:cNvPr>
                <p:cNvSpPr txBox="1"/>
                <p:nvPr/>
              </p:nvSpPr>
              <p:spPr>
                <a:xfrm>
                  <a:off x="7937722" y="5372934"/>
                  <a:ext cx="589905" cy="93301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𝒇𝒚</m:t>
                            </m:r>
                          </m:num>
                          <m:den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𝒛</m:t>
                            </m:r>
                          </m:den>
                        </m:f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49F9026E-E6DC-4778-886C-E1F10ED47A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37722" y="5372934"/>
                  <a:ext cx="589905" cy="93301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75453E85-1AF1-0A4F-85A6-717DA8FE1BF3}"/>
                    </a:ext>
                  </a:extLst>
                </p:cNvPr>
                <p:cNvSpPr txBox="1"/>
                <p:nvPr/>
              </p:nvSpPr>
              <p:spPr>
                <a:xfrm>
                  <a:off x="6772096" y="5372935"/>
                  <a:ext cx="589905" cy="93301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𝒇𝒚</m:t>
                            </m:r>
                          </m:num>
                          <m:den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𝒛</m:t>
                            </m:r>
                          </m:den>
                        </m:f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1F6BD963-F4B5-43D7-B130-42CB9CE973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72096" y="5372935"/>
                  <a:ext cx="589905" cy="93301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83E9B3D-8D5E-F74B-9AFC-19A487B75D3B}"/>
              </a:ext>
            </a:extLst>
          </p:cNvPr>
          <p:cNvSpPr txBox="1"/>
          <p:nvPr/>
        </p:nvSpPr>
        <p:spPr>
          <a:xfrm>
            <a:off x="112734" y="4891534"/>
            <a:ext cx="29491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 location of blue and orange dots in image: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6C661FC-A96B-8047-A4A0-B3EC17745B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04637" y="1663457"/>
            <a:ext cx="3657600" cy="2743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AB38B03-778B-9840-9646-F83BF95EF2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34346" y="1663461"/>
            <a:ext cx="3657599" cy="27432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A1F1355-D1C6-AC42-B63E-BECF4932564F}"/>
              </a:ext>
            </a:extLst>
          </p:cNvPr>
          <p:cNvGrpSpPr/>
          <p:nvPr/>
        </p:nvGrpSpPr>
        <p:grpSpPr>
          <a:xfrm>
            <a:off x="231724" y="1831553"/>
            <a:ext cx="8457151" cy="700392"/>
            <a:chOff x="231724" y="2019443"/>
            <a:chExt cx="8457151" cy="700392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EB1A560-3DD0-744D-A891-BC542EA36742}"/>
                </a:ext>
              </a:extLst>
            </p:cNvPr>
            <p:cNvSpPr/>
            <p:nvPr/>
          </p:nvSpPr>
          <p:spPr>
            <a:xfrm>
              <a:off x="231724" y="2128511"/>
              <a:ext cx="350196" cy="35019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85BF0FF-8B07-8748-9297-8DB409933179}"/>
                </a:ext>
              </a:extLst>
            </p:cNvPr>
            <p:cNvSpPr/>
            <p:nvPr/>
          </p:nvSpPr>
          <p:spPr>
            <a:xfrm>
              <a:off x="2643537" y="2140013"/>
              <a:ext cx="350196" cy="350196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A023779-B8D9-0446-90C7-6FD5393D2F11}"/>
                </a:ext>
              </a:extLst>
            </p:cNvPr>
            <p:cNvSpPr/>
            <p:nvPr/>
          </p:nvSpPr>
          <p:spPr>
            <a:xfrm>
              <a:off x="3334599" y="2369639"/>
              <a:ext cx="350196" cy="35019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D5AF53D-B7EE-CB49-9B27-B854FBFB2C39}"/>
                </a:ext>
              </a:extLst>
            </p:cNvPr>
            <p:cNvSpPr/>
            <p:nvPr/>
          </p:nvSpPr>
          <p:spPr>
            <a:xfrm>
              <a:off x="4606841" y="2019443"/>
              <a:ext cx="350196" cy="350196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064EF06-C4CC-A943-A632-5DACDA21C2CA}"/>
                </a:ext>
              </a:extLst>
            </p:cNvPr>
            <p:cNvSpPr/>
            <p:nvPr/>
          </p:nvSpPr>
          <p:spPr>
            <a:xfrm>
              <a:off x="6469536" y="2254820"/>
              <a:ext cx="350196" cy="35019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6BF5D4A-3D7C-A045-B53F-14C460ED52F0}"/>
                </a:ext>
              </a:extLst>
            </p:cNvPr>
            <p:cNvSpPr/>
            <p:nvPr/>
          </p:nvSpPr>
          <p:spPr>
            <a:xfrm>
              <a:off x="8338679" y="2241062"/>
              <a:ext cx="350196" cy="350196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88382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C2F9F-5CF1-384B-AA25-40FCA46EF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we always get perspective?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EA91E8-ADFB-D645-8852-A489B5A5EF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EECS 442 WI 2020: Lecture 2 - </a:t>
            </a:r>
            <a:fld id="{AC1089D3-84F4-7045-A571-C61BEF9B13BC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B1E615-F270-844F-9F36-3E71B64031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6" t="50536" r="45297" b="8330"/>
          <a:stretch/>
        </p:blipFill>
        <p:spPr>
          <a:xfrm rot="5400000">
            <a:off x="538299" y="1459460"/>
            <a:ext cx="1600809" cy="20632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8DCF89-1865-0446-BB30-CB99B62611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913" y="3773128"/>
            <a:ext cx="2728284" cy="20462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A0448A-107F-7D42-A66B-CF0FDA2E0545}"/>
              </a:ext>
            </a:extLst>
          </p:cNvPr>
          <p:cNvSpPr txBox="1"/>
          <p:nvPr/>
        </p:nvSpPr>
        <p:spPr>
          <a:xfrm>
            <a:off x="2597285" y="2491092"/>
            <a:ext cx="622259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When plane is </a:t>
            </a:r>
            <a:r>
              <a:rPr lang="en-US" sz="3200" dirty="0" err="1"/>
              <a:t>fronto</a:t>
            </a:r>
            <a:r>
              <a:rPr lang="en-US" sz="3200" dirty="0"/>
              <a:t>-parallel (parallel to camera plane), everything is: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scaled by f/z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otherwise is preserved. </a:t>
            </a:r>
          </a:p>
        </p:txBody>
      </p:sp>
    </p:spTree>
    <p:extLst>
      <p:ext uri="{BB962C8B-B14F-4D97-AF65-F5344CB8AC3E}">
        <p14:creationId xmlns:p14="http://schemas.microsoft.com/office/powerpoint/2010/main" val="4104081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8C83B-BE21-F54F-BA98-EC44C7212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this useful?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08685F-9050-9B41-BE15-7ABD0E5BFB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EECS 442 WI 2020: Lecture 2 - </a:t>
            </a:r>
            <a:fld id="{AC1089D3-84F4-7045-A571-C61BEF9B13BC}" type="slidenum">
              <a:rPr lang="en-US" smtClean="0"/>
              <a:pPr/>
              <a:t>28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EBD5A16-0090-D046-B4DA-9F3BF9673888}"/>
              </a:ext>
            </a:extLst>
          </p:cNvPr>
          <p:cNvGrpSpPr/>
          <p:nvPr/>
        </p:nvGrpSpPr>
        <p:grpSpPr>
          <a:xfrm>
            <a:off x="1055755" y="1409984"/>
            <a:ext cx="7130309" cy="3022813"/>
            <a:chOff x="307072" y="1394147"/>
            <a:chExt cx="8627674" cy="365760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E062341-56E4-1A43-B4F6-F6A8BDC22F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66" t="50536" r="45297" b="8330"/>
            <a:stretch/>
          </p:blipFill>
          <p:spPr>
            <a:xfrm rot="5400000">
              <a:off x="588880" y="2084591"/>
              <a:ext cx="1950983" cy="25146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802EDA9-6358-4840-9571-7BE3BF861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04637" y="1851347"/>
              <a:ext cx="3657600" cy="27432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8B67822-EC36-AA4A-9E12-E6C26DDCB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734346" y="1851351"/>
              <a:ext cx="3657599" cy="274320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FB8D6C9-B268-7E49-B26B-19187B486F5F}"/>
              </a:ext>
            </a:extLst>
          </p:cNvPr>
          <p:cNvSpPr txBox="1"/>
          <p:nvPr/>
        </p:nvSpPr>
        <p:spPr>
          <a:xfrm>
            <a:off x="1112374" y="4568162"/>
            <a:ext cx="69192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Things looking different when viewed from different angles seems like a nuisance. It’s also a cue. </a:t>
            </a:r>
            <a:r>
              <a:rPr lang="en-US" sz="3200" b="1" dirty="0"/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18545977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E907A-70A6-3042-A241-4A2F291E3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ACF2C1-491C-0146-B642-29DB5557BC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EECS 442 WI 2020: Lecture 2 - </a:t>
            </a:r>
            <a:fld id="{AC1089D3-84F4-7045-A571-C61BEF9B13BC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8DA82B-41D7-B94C-87F1-46670E3EF73D}"/>
              </a:ext>
            </a:extLst>
          </p:cNvPr>
          <p:cNvSpPr/>
          <p:nvPr/>
        </p:nvSpPr>
        <p:spPr>
          <a:xfrm>
            <a:off x="609600" y="1533598"/>
            <a:ext cx="3581400" cy="2514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scene3d>
            <a:camera prst="perspectiveContrastingRightFacing">
              <a:rot lat="0" lon="18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6" name="Group 23">
            <a:extLst>
              <a:ext uri="{FF2B5EF4-FFF2-40B4-BE49-F238E27FC236}">
                <a16:creationId xmlns:a16="http://schemas.microsoft.com/office/drawing/2014/main" id="{1E7CCC6E-F03A-8548-A63F-58FAA989164F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2209800" y="2248098"/>
            <a:ext cx="318038" cy="1567316"/>
            <a:chOff x="5029200" y="2090284"/>
            <a:chExt cx="457200" cy="2253116"/>
          </a:xfrm>
          <a:scene3d>
            <a:camera prst="isometricOffAxis2Right"/>
            <a:lightRig rig="threePt" dir="t"/>
          </a:scene3d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D98A953-5A9C-CE44-979B-8315672DE38F}"/>
                </a:ext>
              </a:extLst>
            </p:cNvPr>
            <p:cNvSpPr/>
            <p:nvPr/>
          </p:nvSpPr>
          <p:spPr>
            <a:xfrm>
              <a:off x="5029200" y="2819400"/>
              <a:ext cx="457200" cy="1524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Freeform 66">
              <a:extLst>
                <a:ext uri="{FF2B5EF4-FFF2-40B4-BE49-F238E27FC236}">
                  <a16:creationId xmlns:a16="http://schemas.microsoft.com/office/drawing/2014/main" id="{D7A66160-EE2B-1E42-8BC5-4FB95934617F}"/>
                </a:ext>
              </a:extLst>
            </p:cNvPr>
            <p:cNvSpPr/>
            <p:nvPr/>
          </p:nvSpPr>
          <p:spPr>
            <a:xfrm rot="21339833">
              <a:off x="5130616" y="209028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726D824-B575-804F-A2ED-686CB9234613}"/>
                </a:ext>
              </a:extLst>
            </p:cNvPr>
            <p:cNvCxnSpPr>
              <a:stCxn id="7" idx="0"/>
              <a:endCxn id="8" idx="2"/>
            </p:cNvCxnSpPr>
            <p:nvPr/>
          </p:nvCxnSpPr>
          <p:spPr>
            <a:xfrm rot="5400000" flipH="1" flipV="1">
              <a:off x="5236615" y="2780833"/>
              <a:ext cx="59753" cy="173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24">
            <a:extLst>
              <a:ext uri="{FF2B5EF4-FFF2-40B4-BE49-F238E27FC236}">
                <a16:creationId xmlns:a16="http://schemas.microsoft.com/office/drawing/2014/main" id="{1DEF86BB-ACEC-5A49-8450-9BB92F722378}"/>
              </a:ext>
            </a:extLst>
          </p:cNvPr>
          <p:cNvGrpSpPr/>
          <p:nvPr/>
        </p:nvGrpSpPr>
        <p:grpSpPr>
          <a:xfrm>
            <a:off x="6324600" y="1638498"/>
            <a:ext cx="464125" cy="2336241"/>
            <a:chOff x="7162800" y="1914134"/>
            <a:chExt cx="464125" cy="2336241"/>
          </a:xfrm>
        </p:grpSpPr>
        <p:grpSp>
          <p:nvGrpSpPr>
            <p:cNvPr id="11" name="Group 18">
              <a:extLst>
                <a:ext uri="{FF2B5EF4-FFF2-40B4-BE49-F238E27FC236}">
                  <a16:creationId xmlns:a16="http://schemas.microsoft.com/office/drawing/2014/main" id="{38C37B0C-111D-7F47-BF0B-7EF8EF77D2CA}"/>
                </a:ext>
              </a:extLst>
            </p:cNvPr>
            <p:cNvGrpSpPr/>
            <p:nvPr/>
          </p:nvGrpSpPr>
          <p:grpSpPr>
            <a:xfrm>
              <a:off x="7162800" y="2474025"/>
              <a:ext cx="464125" cy="1776350"/>
              <a:chOff x="6324600" y="2971800"/>
              <a:chExt cx="464125" cy="1776350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3DC76C69-C870-4749-BF06-9653A276E6D8}"/>
                  </a:ext>
                </a:extLst>
              </p:cNvPr>
              <p:cNvSpPr/>
              <p:nvPr/>
            </p:nvSpPr>
            <p:spPr>
              <a:xfrm>
                <a:off x="6324600" y="451955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B824D51C-F316-8943-8687-5A841971651C}"/>
                  </a:ext>
                </a:extLst>
              </p:cNvPr>
              <p:cNvSpPr/>
              <p:nvPr/>
            </p:nvSpPr>
            <p:spPr>
              <a:xfrm>
                <a:off x="6324600" y="31242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B0E3BDB7-FB83-4A4F-BEAA-5A6419ED4EE2}"/>
                  </a:ext>
                </a:extLst>
              </p:cNvPr>
              <p:cNvSpPr/>
              <p:nvPr/>
            </p:nvSpPr>
            <p:spPr>
              <a:xfrm>
                <a:off x="6324600" y="297180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8B385605-109F-134C-9E4C-B2C5AC6F9B1C}"/>
                  </a:ext>
                </a:extLst>
              </p:cNvPr>
              <p:cNvCxnSpPr/>
              <p:nvPr/>
            </p:nvCxnSpPr>
            <p:spPr>
              <a:xfrm rot="10800000" flipV="1">
                <a:off x="6324600" y="3086100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9B6845C2-E0D4-8A44-B2D9-850F9887B68B}"/>
                  </a:ext>
                </a:extLst>
              </p:cNvPr>
              <p:cNvCxnSpPr/>
              <p:nvPr/>
            </p:nvCxnSpPr>
            <p:spPr>
              <a:xfrm rot="10800000" flipV="1">
                <a:off x="6788725" y="3112325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Freeform 70">
              <a:extLst>
                <a:ext uri="{FF2B5EF4-FFF2-40B4-BE49-F238E27FC236}">
                  <a16:creationId xmlns:a16="http://schemas.microsoft.com/office/drawing/2014/main" id="{41207B9B-0F7F-8545-B80F-B63C9A6E301E}"/>
                </a:ext>
              </a:extLst>
            </p:cNvPr>
            <p:cNvSpPr/>
            <p:nvPr/>
          </p:nvSpPr>
          <p:spPr>
            <a:xfrm rot="21339833">
              <a:off x="7250048" y="191413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ADD0169C-43E3-874A-93C6-081404186E33}"/>
              </a:ext>
            </a:extLst>
          </p:cNvPr>
          <p:cNvSpPr/>
          <p:nvPr/>
        </p:nvSpPr>
        <p:spPr bwMode="auto">
          <a:xfrm>
            <a:off x="4424839" y="2709902"/>
            <a:ext cx="161992" cy="161992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78F9F7F-9F39-B24E-972A-69CCBC89139C}"/>
              </a:ext>
            </a:extLst>
          </p:cNvPr>
          <p:cNvSpPr/>
          <p:nvPr/>
        </p:nvSpPr>
        <p:spPr bwMode="auto">
          <a:xfrm>
            <a:off x="6243603" y="2396630"/>
            <a:ext cx="161992" cy="161992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CF637DD-3D55-284B-A5FF-A683996242F7}"/>
              </a:ext>
            </a:extLst>
          </p:cNvPr>
          <p:cNvSpPr/>
          <p:nvPr/>
        </p:nvSpPr>
        <p:spPr bwMode="auto">
          <a:xfrm>
            <a:off x="2287300" y="3079624"/>
            <a:ext cx="161992" cy="161992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83EB7A-B8AC-7247-AB1B-D3B60DC0D370}"/>
              </a:ext>
            </a:extLst>
          </p:cNvPr>
          <p:cNvSpPr txBox="1"/>
          <p:nvPr/>
        </p:nvSpPr>
        <p:spPr>
          <a:xfrm>
            <a:off x="1762636" y="2732621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9BC908B-6E4C-F44A-B66F-B5FA6BD4128B}"/>
              </a:ext>
            </a:extLst>
          </p:cNvPr>
          <p:cNvSpPr txBox="1"/>
          <p:nvPr/>
        </p:nvSpPr>
        <p:spPr>
          <a:xfrm>
            <a:off x="5640927" y="1837029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X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2F3C0ED-CF44-9B4E-983B-D37FF1DBA79F}"/>
              </a:ext>
            </a:extLst>
          </p:cNvPr>
          <p:cNvCxnSpPr>
            <a:cxnSpLocks/>
          </p:cNvCxnSpPr>
          <p:nvPr/>
        </p:nvCxnSpPr>
        <p:spPr>
          <a:xfrm flipH="1">
            <a:off x="2356727" y="2477626"/>
            <a:ext cx="3886876" cy="70100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D7E87ED-315D-A942-91E5-1FBF1364904E}"/>
              </a:ext>
            </a:extLst>
          </p:cNvPr>
          <p:cNvCxnSpPr>
            <a:cxnSpLocks/>
          </p:cNvCxnSpPr>
          <p:nvPr/>
        </p:nvCxnSpPr>
        <p:spPr>
          <a:xfrm flipH="1">
            <a:off x="2362200" y="2788782"/>
            <a:ext cx="3962399" cy="22870"/>
          </a:xfrm>
          <a:prstGeom prst="line">
            <a:avLst/>
          </a:prstGeom>
          <a:ln w="762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ACA68C5-8D6B-0946-BB17-225198D2F4F9}"/>
              </a:ext>
            </a:extLst>
          </p:cNvPr>
          <p:cNvCxnSpPr>
            <a:cxnSpLocks/>
          </p:cNvCxnSpPr>
          <p:nvPr/>
        </p:nvCxnSpPr>
        <p:spPr>
          <a:xfrm flipV="1">
            <a:off x="2356726" y="2811652"/>
            <a:ext cx="0" cy="366978"/>
          </a:xfrm>
          <a:prstGeom prst="line">
            <a:avLst/>
          </a:prstGeom>
          <a:ln w="762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2672E22-EDEE-F340-AF03-14966EAEA58B}"/>
              </a:ext>
            </a:extLst>
          </p:cNvPr>
          <p:cNvCxnSpPr>
            <a:cxnSpLocks/>
          </p:cNvCxnSpPr>
          <p:nvPr/>
        </p:nvCxnSpPr>
        <p:spPr>
          <a:xfrm flipV="1">
            <a:off x="6324599" y="2426989"/>
            <a:ext cx="0" cy="366978"/>
          </a:xfrm>
          <a:prstGeom prst="line">
            <a:avLst/>
          </a:prstGeom>
          <a:ln w="762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463159CD-B435-FA40-89B2-EADFD6E20EE1}"/>
              </a:ext>
            </a:extLst>
          </p:cNvPr>
          <p:cNvSpPr txBox="1"/>
          <p:nvPr/>
        </p:nvSpPr>
        <p:spPr>
          <a:xfrm>
            <a:off x="3247852" y="1561399"/>
            <a:ext cx="385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</a:t>
            </a:r>
          </a:p>
        </p:txBody>
      </p:sp>
      <p:sp>
        <p:nvSpPr>
          <p:cNvPr id="28" name="Right Brace 27">
            <a:extLst>
              <a:ext uri="{FF2B5EF4-FFF2-40B4-BE49-F238E27FC236}">
                <a16:creationId xmlns:a16="http://schemas.microsoft.com/office/drawing/2014/main" id="{ABE53027-E81F-E94E-BE50-391E26875C9A}"/>
              </a:ext>
            </a:extLst>
          </p:cNvPr>
          <p:cNvSpPr/>
          <p:nvPr/>
        </p:nvSpPr>
        <p:spPr>
          <a:xfrm rot="16200000">
            <a:off x="3256133" y="1474480"/>
            <a:ext cx="369332" cy="2094623"/>
          </a:xfrm>
          <a:prstGeom prst="rightBrace">
            <a:avLst>
              <a:gd name="adj1" fmla="val 147953"/>
              <a:gd name="adj2" fmla="val 50000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8601315-66B3-AC49-9502-18920C6C3352}"/>
              </a:ext>
            </a:extLst>
          </p:cNvPr>
          <p:cNvGrpSpPr/>
          <p:nvPr/>
        </p:nvGrpSpPr>
        <p:grpSpPr>
          <a:xfrm>
            <a:off x="7002521" y="1475695"/>
            <a:ext cx="1600200" cy="2341840"/>
            <a:chOff x="7002521" y="1976735"/>
            <a:chExt cx="1600200" cy="2341840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918F7C4F-F251-3443-BD47-6117A3969EF7}"/>
                </a:ext>
              </a:extLst>
            </p:cNvPr>
            <p:cNvCxnSpPr/>
            <p:nvPr/>
          </p:nvCxnSpPr>
          <p:spPr bwMode="auto">
            <a:xfrm flipH="1">
              <a:off x="7459721" y="3429000"/>
              <a:ext cx="1143000" cy="0"/>
            </a:xfrm>
            <a:prstGeom prst="straightConnector1">
              <a:avLst/>
            </a:prstGeom>
            <a:solidFill>
              <a:schemeClr val="accent1"/>
            </a:solidFill>
            <a:ln w="5715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2AF1FAC4-0472-3A45-ABA5-268058438CCF}"/>
                </a:ext>
              </a:extLst>
            </p:cNvPr>
            <p:cNvCxnSpPr/>
            <p:nvPr/>
          </p:nvCxnSpPr>
          <p:spPr bwMode="auto">
            <a:xfrm flipV="1">
              <a:off x="8602721" y="2286000"/>
              <a:ext cx="0" cy="1143000"/>
            </a:xfrm>
            <a:prstGeom prst="straightConnector1">
              <a:avLst/>
            </a:prstGeom>
            <a:solidFill>
              <a:schemeClr val="accent1"/>
            </a:solidFill>
            <a:ln w="5715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E846BB4B-2524-D14B-A59B-521DEAE20C11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612121" y="3429000"/>
              <a:ext cx="990600" cy="457200"/>
            </a:xfrm>
            <a:prstGeom prst="straightConnector1">
              <a:avLst/>
            </a:prstGeom>
            <a:solidFill>
              <a:schemeClr val="accent1"/>
            </a:solidFill>
            <a:ln w="5715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B3A7CBB-D1AD-7641-8481-2EA0C432C400}"/>
                </a:ext>
              </a:extLst>
            </p:cNvPr>
            <p:cNvSpPr txBox="1"/>
            <p:nvPr/>
          </p:nvSpPr>
          <p:spPr>
            <a:xfrm>
              <a:off x="7002521" y="3124200"/>
              <a:ext cx="304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i="1" dirty="0"/>
                <a:t>z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B36A475-D759-5A41-AFFC-496BC7872491}"/>
                </a:ext>
              </a:extLst>
            </p:cNvPr>
            <p:cNvSpPr txBox="1"/>
            <p:nvPr/>
          </p:nvSpPr>
          <p:spPr>
            <a:xfrm>
              <a:off x="7231121" y="3733800"/>
              <a:ext cx="304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i="1" dirty="0"/>
                <a:t>x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ACF2260-A72D-1D43-86E8-C1E45A55F586}"/>
                </a:ext>
              </a:extLst>
            </p:cNvPr>
            <p:cNvSpPr txBox="1"/>
            <p:nvPr/>
          </p:nvSpPr>
          <p:spPr>
            <a:xfrm>
              <a:off x="8221721" y="1976735"/>
              <a:ext cx="304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i="1" dirty="0"/>
                <a:t>y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1775CC5-FE66-B741-915F-5746D7996F47}"/>
              </a:ext>
            </a:extLst>
          </p:cNvPr>
          <p:cNvGrpSpPr/>
          <p:nvPr/>
        </p:nvGrpSpPr>
        <p:grpSpPr>
          <a:xfrm>
            <a:off x="-101815" y="4291712"/>
            <a:ext cx="9312674" cy="1080181"/>
            <a:chOff x="-101815" y="4763525"/>
            <a:chExt cx="9312674" cy="1080181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A4A8F55-F5DE-E04E-AC53-261C9A11D8CF}"/>
                </a:ext>
              </a:extLst>
            </p:cNvPr>
            <p:cNvSpPr txBox="1"/>
            <p:nvPr/>
          </p:nvSpPr>
          <p:spPr>
            <a:xfrm>
              <a:off x="-66859" y="4763525"/>
              <a:ext cx="92777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(</a:t>
              </a:r>
              <a:r>
                <a:rPr lang="en-US" sz="3200" dirty="0" err="1"/>
                <a:t>x,y,z</a:t>
              </a:r>
              <a:r>
                <a:rPr lang="en-US" sz="3200" dirty="0"/>
                <a:t>) 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→</a:t>
              </a:r>
              <a:r>
                <a:rPr lang="en-US" sz="3200" dirty="0"/>
                <a:t> (</a:t>
              </a:r>
              <a:r>
                <a:rPr lang="en-US" sz="3200" dirty="0" err="1"/>
                <a:t>fx</a:t>
              </a:r>
              <a:r>
                <a:rPr lang="en-US" sz="3200" dirty="0"/>
                <a:t>/</a:t>
              </a:r>
              <a:r>
                <a:rPr lang="en-US" sz="3200" dirty="0" err="1"/>
                <a:t>z,fy</a:t>
              </a:r>
              <a:r>
                <a:rPr lang="en-US" sz="3200" dirty="0"/>
                <a:t>/z)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476C913-3972-AA43-9285-D5CA4DB60DE8}"/>
                </a:ext>
              </a:extLst>
            </p:cNvPr>
            <p:cNvSpPr txBox="1"/>
            <p:nvPr/>
          </p:nvSpPr>
          <p:spPr>
            <a:xfrm>
              <a:off x="-101815" y="5258931"/>
              <a:ext cx="92777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/>
                <a:t>I promised you linear algebra: is this linear?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594EE664-D112-7F44-95F2-1AFBB4BFB1BF}"/>
              </a:ext>
            </a:extLst>
          </p:cNvPr>
          <p:cNvSpPr txBox="1"/>
          <p:nvPr/>
        </p:nvSpPr>
        <p:spPr>
          <a:xfrm>
            <a:off x="1681742" y="5333400"/>
            <a:ext cx="56127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Nope: </a:t>
            </a:r>
            <a:r>
              <a:rPr lang="en-US" sz="3200" dirty="0"/>
              <a:t>division by z is non-linear </a:t>
            </a:r>
          </a:p>
          <a:p>
            <a:pPr algn="ctr"/>
            <a:r>
              <a:rPr lang="en-US" sz="3200" dirty="0"/>
              <a:t>(and risks division by 0)</a:t>
            </a:r>
            <a:endParaRPr lang="en-US" sz="3200" b="1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3BD2374-3BA7-C24F-870D-F4260969B32C}"/>
              </a:ext>
            </a:extLst>
          </p:cNvPr>
          <p:cNvSpPr txBox="1"/>
          <p:nvPr/>
        </p:nvSpPr>
        <p:spPr>
          <a:xfrm>
            <a:off x="8992" y="6208566"/>
            <a:ext cx="18537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Adapted from S. Seitz slide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688AEB7-EDAB-7B4C-82D1-5A97996B6C5B}"/>
              </a:ext>
            </a:extLst>
          </p:cNvPr>
          <p:cNvGrpSpPr/>
          <p:nvPr/>
        </p:nvGrpSpPr>
        <p:grpSpPr>
          <a:xfrm>
            <a:off x="4521666" y="1447505"/>
            <a:ext cx="0" cy="2745489"/>
            <a:chOff x="4521666" y="1948545"/>
            <a:chExt cx="0" cy="2745489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BDEBA255-99A4-5541-B024-B7F0A0625EDD}"/>
                </a:ext>
              </a:extLst>
            </p:cNvPr>
            <p:cNvCxnSpPr>
              <a:cxnSpLocks/>
            </p:cNvCxnSpPr>
            <p:nvPr/>
          </p:nvCxnSpPr>
          <p:spPr>
            <a:xfrm>
              <a:off x="4521666" y="1948545"/>
              <a:ext cx="0" cy="1162973"/>
            </a:xfrm>
            <a:prstGeom prst="line">
              <a:avLst/>
            </a:prstGeom>
            <a:ln w="1270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91241B1C-C7DC-A146-83FE-A620E06AC5C6}"/>
                </a:ext>
              </a:extLst>
            </p:cNvPr>
            <p:cNvCxnSpPr>
              <a:cxnSpLocks/>
            </p:cNvCxnSpPr>
            <p:nvPr/>
          </p:nvCxnSpPr>
          <p:spPr>
            <a:xfrm>
              <a:off x="4521666" y="3408269"/>
              <a:ext cx="0" cy="1285765"/>
            </a:xfrm>
            <a:prstGeom prst="line">
              <a:avLst/>
            </a:prstGeom>
            <a:ln w="1270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C268B303-3D44-9E4A-A6FE-71D30ED2403C}"/>
              </a:ext>
            </a:extLst>
          </p:cNvPr>
          <p:cNvSpPr txBox="1"/>
          <p:nvPr/>
        </p:nvSpPr>
        <p:spPr>
          <a:xfrm>
            <a:off x="4573098" y="2757913"/>
            <a:ext cx="539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615313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1DBA9-5A94-0E47-AB94-B118CA0F1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week: How do images form?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0159A0-4C25-8C40-A9FA-F47642DDBB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EECS 442 WI 2020: Lecture 2 - </a:t>
            </a:r>
            <a:fld id="{AC1089D3-84F4-7045-A571-C61BEF9B13BC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52A4AE-F27A-5F47-AD15-2768589E26FE}"/>
              </a:ext>
            </a:extLst>
          </p:cNvPr>
          <p:cNvSpPr txBox="1"/>
          <p:nvPr/>
        </p:nvSpPr>
        <p:spPr>
          <a:xfrm>
            <a:off x="305960" y="1874728"/>
            <a:ext cx="8532079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Computer Vision</a:t>
            </a:r>
            <a:r>
              <a:rPr lang="en-US" sz="2800" dirty="0"/>
              <a:t>: Writing software to understand images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b="1" dirty="0"/>
              <a:t>Photography</a:t>
            </a:r>
            <a:r>
              <a:rPr lang="en-US" sz="2800" dirty="0"/>
              <a:t>: Capturing images of the real world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b="1" dirty="0"/>
              <a:t>Computer Graphics</a:t>
            </a:r>
            <a:r>
              <a:rPr lang="en-US" sz="2800" dirty="0"/>
              <a:t>: Writing software to generate images</a:t>
            </a:r>
          </a:p>
        </p:txBody>
      </p:sp>
    </p:spTree>
    <p:extLst>
      <p:ext uri="{BB962C8B-B14F-4D97-AF65-F5344CB8AC3E}">
        <p14:creationId xmlns:p14="http://schemas.microsoft.com/office/powerpoint/2010/main" val="40144257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45B3C-E962-A44C-9F58-2A74F6455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Homogeneous Coordinates (2D)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B4DBEB-175D-AE44-A1AF-23E5EEDC2B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EECS 442 WI 2020: Lecture 2 - </a:t>
            </a:r>
            <a:fld id="{AC1089D3-84F4-7045-A571-C61BEF9B13BC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0E70FF-6BE8-CC4E-8DE1-C7ABE91E1209}"/>
              </a:ext>
            </a:extLst>
          </p:cNvPr>
          <p:cNvSpPr txBox="1"/>
          <p:nvPr/>
        </p:nvSpPr>
        <p:spPr>
          <a:xfrm>
            <a:off x="65434" y="6199653"/>
            <a:ext cx="21401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Adapted from M. Hebert slide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7416B1-D034-974E-90A0-6DBB3AAF6DBE}"/>
              </a:ext>
            </a:extLst>
          </p:cNvPr>
          <p:cNvSpPr txBox="1"/>
          <p:nvPr/>
        </p:nvSpPr>
        <p:spPr>
          <a:xfrm>
            <a:off x="-66859" y="1311256"/>
            <a:ext cx="92777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Trick: add a dimension!</a:t>
            </a:r>
          </a:p>
          <a:p>
            <a:pPr algn="ctr"/>
            <a:r>
              <a:rPr lang="en-US" sz="2400" i="1" dirty="0"/>
              <a:t>This also clears up lots of nasty special cases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14DCAD-98FF-5641-B4A5-DE976F1AAFF4}"/>
              </a:ext>
            </a:extLst>
          </p:cNvPr>
          <p:cNvSpPr txBox="1"/>
          <p:nvPr/>
        </p:nvSpPr>
        <p:spPr>
          <a:xfrm>
            <a:off x="1976478" y="5483189"/>
            <a:ext cx="5443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What if w = 0?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1E20E75-4AD4-0D45-9B9F-8505871EF00C}"/>
              </a:ext>
            </a:extLst>
          </p:cNvPr>
          <p:cNvGrpSpPr/>
          <p:nvPr/>
        </p:nvGrpSpPr>
        <p:grpSpPr>
          <a:xfrm>
            <a:off x="234956" y="2492276"/>
            <a:ext cx="1860793" cy="2135706"/>
            <a:chOff x="234956" y="2492276"/>
            <a:chExt cx="1860793" cy="213570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6B7B5E1-ABE4-FF4E-8967-C1EECE232608}"/>
                </a:ext>
              </a:extLst>
            </p:cNvPr>
            <p:cNvSpPr txBox="1"/>
            <p:nvPr/>
          </p:nvSpPr>
          <p:spPr>
            <a:xfrm>
              <a:off x="234956" y="2492276"/>
              <a:ext cx="186079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Physical </a:t>
              </a:r>
            </a:p>
            <a:p>
              <a:pPr algn="ctr"/>
              <a:r>
                <a:rPr lang="en-US" sz="2800" dirty="0"/>
                <a:t>Point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7C5DC44A-9639-BE4A-918E-365BAD0A364F}"/>
                    </a:ext>
                  </a:extLst>
                </p:cNvPr>
                <p:cNvSpPr txBox="1"/>
                <p:nvPr/>
              </p:nvSpPr>
              <p:spPr>
                <a:xfrm>
                  <a:off x="758798" y="3598533"/>
                  <a:ext cx="813108" cy="10294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40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40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4000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8A4B5483-FCAD-42D6-BEF7-7F2E760CFD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8798" y="3598533"/>
                  <a:ext cx="813108" cy="1029449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E98C98F-C066-C84D-AF72-90CE49CD3A6C}"/>
              </a:ext>
            </a:extLst>
          </p:cNvPr>
          <p:cNvGrpSpPr/>
          <p:nvPr/>
        </p:nvGrpSpPr>
        <p:grpSpPr>
          <a:xfrm>
            <a:off x="2026834" y="2492276"/>
            <a:ext cx="3689529" cy="2839369"/>
            <a:chOff x="2026834" y="2492276"/>
            <a:chExt cx="3689529" cy="283936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FD86F23-0759-6C4E-8FE3-8F103A2827F5}"/>
                </a:ext>
              </a:extLst>
            </p:cNvPr>
            <p:cNvGrpSpPr/>
            <p:nvPr/>
          </p:nvGrpSpPr>
          <p:grpSpPr>
            <a:xfrm>
              <a:off x="3100674" y="2492276"/>
              <a:ext cx="2615689" cy="2462398"/>
              <a:chOff x="3100674" y="2492276"/>
              <a:chExt cx="2615689" cy="2462398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ADFCD3B-AB90-BE44-AA38-14551E475B9B}"/>
                  </a:ext>
                </a:extLst>
              </p:cNvPr>
              <p:cNvSpPr txBox="1"/>
              <p:nvPr/>
            </p:nvSpPr>
            <p:spPr>
              <a:xfrm>
                <a:off x="3100674" y="2492276"/>
                <a:ext cx="2615689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/>
                  <a:t>Homogeneous </a:t>
                </a:r>
              </a:p>
              <a:p>
                <a:pPr algn="ctr"/>
                <a:r>
                  <a:rPr lang="en-US" sz="2800" dirty="0"/>
                  <a:t>Point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1AB69673-7F7C-3148-8454-F9E8510A2FB4}"/>
                      </a:ext>
                    </a:extLst>
                  </p:cNvPr>
                  <p:cNvSpPr txBox="1"/>
                  <p:nvPr/>
                </p:nvSpPr>
                <p:spPr>
                  <a:xfrm>
                    <a:off x="3943680" y="3429000"/>
                    <a:ext cx="929677" cy="152567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["/>
                              <m:endChr m:val="]"/>
                              <m:ctrlPr>
                                <a:rPr lang="en-US" sz="4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4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</m:mr>
                              </m:m>
                            </m:e>
                          </m:d>
                        </m:oMath>
                      </m:oMathPara>
                    </a14:m>
                    <a:endParaRPr lang="en-US" sz="4000" dirty="0"/>
                  </a:p>
                </p:txBody>
              </p:sp>
            </mc:Choice>
            <mc:Fallback xmlns="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C57FD02B-28C4-4B93-9304-28E47C9FCA5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43680" y="3429000"/>
                    <a:ext cx="929677" cy="1525674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6CAE6F3-3F1D-7947-AFE1-12E5065FACC0}"/>
                </a:ext>
              </a:extLst>
            </p:cNvPr>
            <p:cNvGrpSpPr/>
            <p:nvPr/>
          </p:nvGrpSpPr>
          <p:grpSpPr>
            <a:xfrm>
              <a:off x="2026834" y="4114033"/>
              <a:ext cx="1461919" cy="1217612"/>
              <a:chOff x="1926850" y="4114033"/>
              <a:chExt cx="1461919" cy="1217612"/>
            </a:xfrm>
          </p:grpSpPr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9E413A40-F583-634D-9788-113D7625E6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95748" y="4114033"/>
                <a:ext cx="1124123" cy="0"/>
              </a:xfrm>
              <a:prstGeom prst="straightConnector1">
                <a:avLst/>
              </a:prstGeom>
              <a:ln w="1016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63440E8-FC37-8941-8B03-932783B8AE49}"/>
                  </a:ext>
                </a:extLst>
              </p:cNvPr>
              <p:cNvSpPr txBox="1"/>
              <p:nvPr/>
            </p:nvSpPr>
            <p:spPr>
              <a:xfrm>
                <a:off x="1926850" y="4377538"/>
                <a:ext cx="1461919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 err="1"/>
                  <a:t>Concat</a:t>
                </a:r>
                <a:endParaRPr lang="en-US" sz="2800" dirty="0"/>
              </a:p>
              <a:p>
                <a:pPr algn="ctr"/>
                <a:r>
                  <a:rPr lang="en-US" sz="2800" dirty="0"/>
                  <a:t>w=1</a:t>
                </a:r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6295B6A-EE25-0548-8405-A44809A68627}"/>
              </a:ext>
            </a:extLst>
          </p:cNvPr>
          <p:cNvGrpSpPr/>
          <p:nvPr/>
        </p:nvGrpSpPr>
        <p:grpSpPr>
          <a:xfrm>
            <a:off x="5323963" y="2492276"/>
            <a:ext cx="3585081" cy="2839369"/>
            <a:chOff x="5323963" y="2492276"/>
            <a:chExt cx="3585081" cy="2839369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BC4B2B9-EF01-E84D-B49E-6826A705EB2A}"/>
                </a:ext>
              </a:extLst>
            </p:cNvPr>
            <p:cNvGrpSpPr/>
            <p:nvPr/>
          </p:nvGrpSpPr>
          <p:grpSpPr>
            <a:xfrm>
              <a:off x="5323963" y="4114033"/>
              <a:ext cx="1461919" cy="1217612"/>
              <a:chOff x="5401290" y="4114033"/>
              <a:chExt cx="1461919" cy="1217612"/>
            </a:xfrm>
          </p:grpSpPr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7A075BC7-0495-8148-B7ED-097FE3105B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70188" y="4114033"/>
                <a:ext cx="1124123" cy="0"/>
              </a:xfrm>
              <a:prstGeom prst="straightConnector1">
                <a:avLst/>
              </a:prstGeom>
              <a:ln w="1016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534CA47-C7CF-FC47-B521-191B209393BF}"/>
                  </a:ext>
                </a:extLst>
              </p:cNvPr>
              <p:cNvSpPr txBox="1"/>
              <p:nvPr/>
            </p:nvSpPr>
            <p:spPr>
              <a:xfrm>
                <a:off x="5401290" y="4377538"/>
                <a:ext cx="1461919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/>
                  <a:t>Divide by w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7345780-8DD7-FD48-B7E2-01687E3AB3D8}"/>
                </a:ext>
              </a:extLst>
            </p:cNvPr>
            <p:cNvGrpSpPr/>
            <p:nvPr/>
          </p:nvGrpSpPr>
          <p:grpSpPr>
            <a:xfrm>
              <a:off x="7048251" y="2492276"/>
              <a:ext cx="1860793" cy="2323263"/>
              <a:chOff x="7048251" y="2492276"/>
              <a:chExt cx="1860793" cy="232326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169F1D98-837D-E34D-A56C-7110CDCD2607}"/>
                      </a:ext>
                    </a:extLst>
                  </p:cNvPr>
                  <p:cNvSpPr txBox="1"/>
                  <p:nvPr/>
                </p:nvSpPr>
                <p:spPr>
                  <a:xfrm>
                    <a:off x="7236489" y="3644513"/>
                    <a:ext cx="1484316" cy="117102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["/>
                              <m:endChr m:val="]"/>
                              <m:ctrlPr>
                                <a:rPr lang="en-US" sz="4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4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  <m:t>/</m:t>
                                    </m:r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  <m:t>/</m:t>
                                    </m:r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</m:mr>
                              </m:m>
                            </m:e>
                          </m:d>
                        </m:oMath>
                      </m:oMathPara>
                    </a14:m>
                    <a:endParaRPr lang="en-US" sz="4000" dirty="0"/>
                  </a:p>
                </p:txBody>
              </p:sp>
            </mc:Choice>
            <mc:Fallback xmlns="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BA8F41D4-CA08-4CBF-AF7C-37464326917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36489" y="3644513"/>
                    <a:ext cx="1484316" cy="1171026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76397ED-0DE0-9E40-B837-69185EA7D5B3}"/>
                  </a:ext>
                </a:extLst>
              </p:cNvPr>
              <p:cNvSpPr txBox="1"/>
              <p:nvPr/>
            </p:nvSpPr>
            <p:spPr>
              <a:xfrm>
                <a:off x="7048251" y="2492276"/>
                <a:ext cx="1860793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/>
                  <a:t>Physical </a:t>
                </a:r>
              </a:p>
              <a:p>
                <a:pPr algn="ctr"/>
                <a:r>
                  <a:rPr lang="en-US" sz="2800" dirty="0"/>
                  <a:t>Point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35487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56981-7779-044A-88FD-3EA9A8CCB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Homogenous Coordinates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16DC09-8905-4142-B41A-C37DF20CD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EECS 442 WI 2020: Lecture 2 - </a:t>
            </a:r>
            <a:fld id="{AC1089D3-84F4-7045-A571-C61BEF9B13BC}" type="slidenum">
              <a:rPr lang="en-US" smtClean="0"/>
              <a:pPr/>
              <a:t>31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BD28B37-191C-4749-864B-72875A1E285E}"/>
              </a:ext>
            </a:extLst>
          </p:cNvPr>
          <p:cNvGrpSpPr/>
          <p:nvPr/>
        </p:nvGrpSpPr>
        <p:grpSpPr>
          <a:xfrm>
            <a:off x="5364758" y="1308056"/>
            <a:ext cx="3158968" cy="4223476"/>
            <a:chOff x="5364758" y="1470894"/>
            <a:chExt cx="3158968" cy="4223476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59B3377E-B255-E646-BFBF-E9FE3873161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469621" y="1995488"/>
              <a:ext cx="2529093" cy="2796896"/>
            </a:xfrm>
            <a:prstGeom prst="straightConnector1">
              <a:avLst/>
            </a:prstGeom>
            <a:ln w="101600" cap="rnd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A4F0E38-04E5-EC4C-A988-E2AA842D1B8C}"/>
                </a:ext>
              </a:extLst>
            </p:cNvPr>
            <p:cNvGrpSpPr/>
            <p:nvPr/>
          </p:nvGrpSpPr>
          <p:grpSpPr>
            <a:xfrm>
              <a:off x="6398515" y="3352530"/>
              <a:ext cx="1600200" cy="2341840"/>
              <a:chOff x="7002521" y="1976735"/>
              <a:chExt cx="1600200" cy="2341840"/>
            </a:xfrm>
          </p:grpSpPr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B681415A-4B1E-1B4A-9E4C-E536F487F5CF}"/>
                  </a:ext>
                </a:extLst>
              </p:cNvPr>
              <p:cNvCxnSpPr/>
              <p:nvPr/>
            </p:nvCxnSpPr>
            <p:spPr bwMode="auto">
              <a:xfrm flipH="1">
                <a:off x="7459721" y="3429000"/>
                <a:ext cx="1143000" cy="0"/>
              </a:xfrm>
              <a:prstGeom prst="straightConnector1">
                <a:avLst/>
              </a:prstGeom>
              <a:solidFill>
                <a:schemeClr val="accent1"/>
              </a:solidFill>
              <a:ln w="57150" cap="rnd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78DC941A-ED9B-7045-B312-740253D4C722}"/>
                  </a:ext>
                </a:extLst>
              </p:cNvPr>
              <p:cNvCxnSpPr/>
              <p:nvPr/>
            </p:nvCxnSpPr>
            <p:spPr bwMode="auto">
              <a:xfrm flipV="1">
                <a:off x="8602721" y="2286000"/>
                <a:ext cx="0" cy="1143000"/>
              </a:xfrm>
              <a:prstGeom prst="straightConnector1">
                <a:avLst/>
              </a:prstGeom>
              <a:solidFill>
                <a:schemeClr val="accent1"/>
              </a:solidFill>
              <a:ln w="57150" cap="rnd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2447D1EA-59E8-5B4A-B197-D0449A60E2A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7612121" y="3429000"/>
                <a:ext cx="990600" cy="457200"/>
              </a:xfrm>
              <a:prstGeom prst="straightConnector1">
                <a:avLst/>
              </a:prstGeom>
              <a:solidFill>
                <a:schemeClr val="accent1"/>
              </a:solidFill>
              <a:ln w="57150" cap="rnd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83B6FF1-EFA8-194D-ADE0-F6F486E9F7F5}"/>
                  </a:ext>
                </a:extLst>
              </p:cNvPr>
              <p:cNvSpPr txBox="1"/>
              <p:nvPr/>
            </p:nvSpPr>
            <p:spPr>
              <a:xfrm>
                <a:off x="7002521" y="3124200"/>
                <a:ext cx="3048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i="1" dirty="0"/>
                  <a:t>z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35FC472-6F61-684D-923C-82FB9BE9B452}"/>
                  </a:ext>
                </a:extLst>
              </p:cNvPr>
              <p:cNvSpPr txBox="1"/>
              <p:nvPr/>
            </p:nvSpPr>
            <p:spPr>
              <a:xfrm>
                <a:off x="7231121" y="3733800"/>
                <a:ext cx="3048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i="1" dirty="0"/>
                  <a:t>x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0E1194E-1343-184F-B1EC-94DC185E84B2}"/>
                  </a:ext>
                </a:extLst>
              </p:cNvPr>
              <p:cNvSpPr txBox="1"/>
              <p:nvPr/>
            </p:nvSpPr>
            <p:spPr>
              <a:xfrm>
                <a:off x="8221721" y="1976735"/>
                <a:ext cx="3048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i="1" dirty="0"/>
                  <a:t>y</a:t>
                </a:r>
              </a:p>
            </p:txBody>
          </p:sp>
        </p:grp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2D9580B4-0F4A-FA44-840A-216882F0297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12657" y="3253948"/>
              <a:ext cx="1386058" cy="1526024"/>
            </a:xfrm>
            <a:prstGeom prst="straightConnector1">
              <a:avLst/>
            </a:prstGeom>
            <a:ln w="101600" cap="rnd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4EDD37F-9BF1-394B-8113-E19305BDC460}"/>
                </a:ext>
              </a:extLst>
            </p:cNvPr>
            <p:cNvSpPr txBox="1"/>
            <p:nvPr/>
          </p:nvSpPr>
          <p:spPr>
            <a:xfrm>
              <a:off x="6711704" y="2576396"/>
              <a:ext cx="18120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[</a:t>
              </a:r>
              <a:r>
                <a:rPr lang="en-US" sz="3200" dirty="0" err="1"/>
                <a:t>x,y,w</a:t>
              </a:r>
              <a:r>
                <a:rPr lang="en-US" sz="3200" dirty="0"/>
                <a:t>]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1F3BE0B-AD5D-554F-B575-FD05F1ABE48F}"/>
                </a:ext>
              </a:extLst>
            </p:cNvPr>
            <p:cNvSpPr txBox="1"/>
            <p:nvPr/>
          </p:nvSpPr>
          <p:spPr>
            <a:xfrm>
              <a:off x="5469620" y="1470894"/>
              <a:ext cx="18120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λ</a:t>
              </a:r>
              <a:r>
                <a:rPr lang="en-US" sz="3200" dirty="0"/>
                <a:t>[</a:t>
              </a:r>
              <a:r>
                <a:rPr lang="en-US" sz="3200" dirty="0" err="1"/>
                <a:t>x,y,w</a:t>
              </a:r>
              <a:r>
                <a:rPr lang="en-US" sz="3200" dirty="0"/>
                <a:t>]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4B88B28-5AB9-EF4E-AC72-A26B0E5C647C}"/>
                </a:ext>
              </a:extLst>
            </p:cNvPr>
            <p:cNvSpPr/>
            <p:nvPr/>
          </p:nvSpPr>
          <p:spPr>
            <a:xfrm>
              <a:off x="5364758" y="1878216"/>
              <a:ext cx="209722" cy="20972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BF5F542-CFF6-AC46-85BC-22607CE6DDAF}"/>
                </a:ext>
              </a:extLst>
            </p:cNvPr>
            <p:cNvSpPr/>
            <p:nvPr/>
          </p:nvSpPr>
          <p:spPr>
            <a:xfrm>
              <a:off x="6524445" y="3184214"/>
              <a:ext cx="209722" cy="20972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D5B4979-B260-E246-9519-6298ED5DD846}"/>
              </a:ext>
            </a:extLst>
          </p:cNvPr>
          <p:cNvSpPr txBox="1"/>
          <p:nvPr/>
        </p:nvSpPr>
        <p:spPr>
          <a:xfrm>
            <a:off x="212996" y="4870557"/>
            <a:ext cx="57864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Two homogeneous coordinates are </a:t>
            </a:r>
            <a:r>
              <a:rPr lang="en-US" sz="2800" b="1" dirty="0"/>
              <a:t>equivalent</a:t>
            </a:r>
            <a:r>
              <a:rPr lang="en-US" sz="2800" dirty="0"/>
              <a:t> if they are proportional to each other. </a:t>
            </a:r>
            <a:r>
              <a:rPr lang="en-US" sz="2800" b="1" dirty="0"/>
              <a:t>Not = !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7D86663-2314-204C-98DF-CB5192D3798C}"/>
                  </a:ext>
                </a:extLst>
              </p:cNvPr>
              <p:cNvSpPr txBox="1"/>
              <p:nvPr/>
            </p:nvSpPr>
            <p:spPr>
              <a:xfrm>
                <a:off x="184682" y="2972005"/>
                <a:ext cx="5345694" cy="13308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p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p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p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↔  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3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p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p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p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7D86663-2314-204C-98DF-CB5192D379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682" y="2972005"/>
                <a:ext cx="5345694" cy="1330877"/>
              </a:xfrm>
              <a:prstGeom prst="rect">
                <a:avLst/>
              </a:prstGeom>
              <a:blipFill>
                <a:blip r:embed="rId2"/>
                <a:stretch>
                  <a:fillRect b="-5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47DA28D-C340-4F45-B385-4F3AF698FE5B}"/>
                  </a:ext>
                </a:extLst>
              </p:cNvPr>
              <p:cNvSpPr/>
              <p:nvPr/>
            </p:nvSpPr>
            <p:spPr>
              <a:xfrm>
                <a:off x="4250255" y="4377339"/>
                <a:ext cx="128047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≠0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47DA28D-C340-4F45-B385-4F3AF698FE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0255" y="4377339"/>
                <a:ext cx="1280479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>
            <a:extLst>
              <a:ext uri="{FF2B5EF4-FFF2-40B4-BE49-F238E27FC236}">
                <a16:creationId xmlns:a16="http://schemas.microsoft.com/office/drawing/2014/main" id="{3968765A-75F2-0340-B752-F54BEFFE721D}"/>
              </a:ext>
            </a:extLst>
          </p:cNvPr>
          <p:cNvSpPr/>
          <p:nvPr/>
        </p:nvSpPr>
        <p:spPr>
          <a:xfrm>
            <a:off x="938271" y="3330462"/>
            <a:ext cx="443715" cy="607775"/>
          </a:xfrm>
          <a:prstGeom prst="rect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A3D29AA-253D-7F47-9508-DCC2EA5F300C}"/>
              </a:ext>
            </a:extLst>
          </p:cNvPr>
          <p:cNvSpPr/>
          <p:nvPr/>
        </p:nvSpPr>
        <p:spPr>
          <a:xfrm>
            <a:off x="3903301" y="3330462"/>
            <a:ext cx="443715" cy="607775"/>
          </a:xfrm>
          <a:prstGeom prst="rect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D3D540-B81E-4547-A9B0-D551948A435B}"/>
              </a:ext>
            </a:extLst>
          </p:cNvPr>
          <p:cNvSpPr txBox="1"/>
          <p:nvPr/>
        </p:nvSpPr>
        <p:spPr>
          <a:xfrm>
            <a:off x="276837" y="2140396"/>
            <a:ext cx="19210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Triple /</a:t>
            </a:r>
          </a:p>
          <a:p>
            <a:pPr algn="ctr"/>
            <a:r>
              <a:rPr lang="en-US" sz="2800" dirty="0"/>
              <a:t>Equivalent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C4DA5A9-D8DA-8241-9C2C-B34389685E8A}"/>
              </a:ext>
            </a:extLst>
          </p:cNvPr>
          <p:cNvSpPr txBox="1"/>
          <p:nvPr/>
        </p:nvSpPr>
        <p:spPr>
          <a:xfrm>
            <a:off x="3351925" y="2140396"/>
            <a:ext cx="19210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Double /</a:t>
            </a:r>
          </a:p>
          <a:p>
            <a:pPr algn="ctr"/>
            <a:r>
              <a:rPr lang="en-US" sz="2800" dirty="0"/>
              <a:t>Equals</a:t>
            </a:r>
          </a:p>
        </p:txBody>
      </p:sp>
    </p:spTree>
    <p:extLst>
      <p:ext uri="{BB962C8B-B14F-4D97-AF65-F5344CB8AC3E}">
        <p14:creationId xmlns:p14="http://schemas.microsoft.com/office/powerpoint/2010/main" val="214082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7763B-DD4B-3641-B74B-5A75B4C4F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Homogenous </a:t>
            </a:r>
            <a:r>
              <a:rPr lang="en-US" dirty="0" err="1"/>
              <a:t>Coords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05F476-BCA9-EB44-A228-6AA572277E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EECS 442 WI 2020: Lecture 2 - </a:t>
            </a:r>
            <a:fld id="{AC1089D3-84F4-7045-A571-C61BEF9B13BC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5B01AB-B365-7047-855E-8370F03E93FB}"/>
              </a:ext>
            </a:extLst>
          </p:cNvPr>
          <p:cNvSpPr txBox="1"/>
          <p:nvPr/>
        </p:nvSpPr>
        <p:spPr>
          <a:xfrm>
            <a:off x="1220598" y="1547053"/>
            <a:ext cx="6702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General equation of 2D line: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6BB6E43-49A5-7745-BEA8-3114FB9A3321}"/>
                  </a:ext>
                </a:extLst>
              </p:cNvPr>
              <p:cNvSpPr txBox="1"/>
              <p:nvPr/>
            </p:nvSpPr>
            <p:spPr>
              <a:xfrm>
                <a:off x="2697061" y="2319555"/>
                <a:ext cx="3715056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𝑎𝑥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𝑏𝑦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6BB6E43-49A5-7745-BEA8-3114FB9A33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7061" y="2319555"/>
                <a:ext cx="3715056" cy="615553"/>
              </a:xfrm>
              <a:prstGeom prst="rect">
                <a:avLst/>
              </a:prstGeom>
              <a:blipFill>
                <a:blip r:embed="rId2"/>
                <a:stretch>
                  <a:fillRect l="-680" r="-2041" b="-346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C36408F9-E7D6-BB42-9A49-37B6363E5012}"/>
              </a:ext>
            </a:extLst>
          </p:cNvPr>
          <p:cNvSpPr txBox="1"/>
          <p:nvPr/>
        </p:nvSpPr>
        <p:spPr>
          <a:xfrm>
            <a:off x="1289108" y="3136612"/>
            <a:ext cx="6702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Homogeneous Coordinates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937B666-84B8-3145-9784-2F8A1858D86F}"/>
                  </a:ext>
                </a:extLst>
              </p:cNvPr>
              <p:cNvSpPr txBox="1"/>
              <p:nvPr/>
            </p:nvSpPr>
            <p:spPr>
              <a:xfrm>
                <a:off x="1129071" y="3922891"/>
                <a:ext cx="6962547" cy="15965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𝒍</m:t>
                          </m:r>
                        </m:e>
                        <m:sup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=0,    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𝒍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4000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937B666-84B8-3145-9784-2F8A1858D8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9071" y="3922891"/>
                <a:ext cx="6962547" cy="1596527"/>
              </a:xfrm>
              <a:prstGeom prst="rect">
                <a:avLst/>
              </a:prstGeom>
              <a:blipFill>
                <a:blip r:embed="rId3"/>
                <a:stretch>
                  <a:fillRect l="-911" b="-55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894C79A5-96F5-4846-A2EE-09069BE842D9}"/>
              </a:ext>
            </a:extLst>
          </p:cNvPr>
          <p:cNvSpPr txBox="1"/>
          <p:nvPr/>
        </p:nvSpPr>
        <p:spPr>
          <a:xfrm>
            <a:off x="65434" y="6199653"/>
            <a:ext cx="21401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from M. Hebert</a:t>
            </a:r>
          </a:p>
        </p:txBody>
      </p:sp>
    </p:spTree>
    <p:extLst>
      <p:ext uri="{BB962C8B-B14F-4D97-AF65-F5344CB8AC3E}">
        <p14:creationId xmlns:p14="http://schemas.microsoft.com/office/powerpoint/2010/main" val="356606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94976-6589-AC42-803B-12DB3E73F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Homogenous </a:t>
            </a:r>
            <a:r>
              <a:rPr lang="en-US" dirty="0" err="1"/>
              <a:t>Coords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0C04E5-5BD1-C842-A595-72CA9C6276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EECS 442 WI 2020: Lecture 2 - </a:t>
            </a:r>
            <a:fld id="{AC1089D3-84F4-7045-A571-C61BEF9B13BC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48F2DAD-B702-3D4B-AF7A-5AE128B60C0A}"/>
              </a:ext>
            </a:extLst>
          </p:cNvPr>
          <p:cNvSpPr txBox="1">
            <a:spLocks/>
          </p:cNvSpPr>
          <p:nvPr/>
        </p:nvSpPr>
        <p:spPr>
          <a:xfrm>
            <a:off x="852944" y="1543720"/>
            <a:ext cx="7438112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/>
              <a:t>Lines (3D) and points (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2D → 3D)</a:t>
            </a:r>
            <a:r>
              <a:rPr lang="en-US" sz="3600" dirty="0"/>
              <a:t> are now the same dimension.</a:t>
            </a:r>
          </a:p>
          <a:p>
            <a:r>
              <a:rPr lang="en-US" sz="3600" dirty="0"/>
              <a:t>Use the </a:t>
            </a:r>
            <a:r>
              <a:rPr lang="en-US" sz="3600" i="1" dirty="0"/>
              <a:t>cross</a:t>
            </a:r>
            <a:r>
              <a:rPr lang="en-US" sz="3600" dirty="0"/>
              <a:t> (x) and </a:t>
            </a:r>
            <a:r>
              <a:rPr lang="en-US" sz="3600" i="1" dirty="0"/>
              <a:t>dot product </a:t>
            </a:r>
            <a:r>
              <a:rPr lang="en-US" sz="3600" dirty="0"/>
              <a:t>for:</a:t>
            </a:r>
          </a:p>
          <a:p>
            <a:pPr lvl="1"/>
            <a:r>
              <a:rPr lang="en-US" sz="3200" dirty="0"/>
              <a:t>Point </a:t>
            </a:r>
            <a:r>
              <a:rPr lang="en-US" sz="3200" b="1" dirty="0"/>
              <a:t>p</a:t>
            </a:r>
            <a:r>
              <a:rPr lang="en-US" sz="3200" dirty="0"/>
              <a:t> on line </a:t>
            </a:r>
            <a:r>
              <a:rPr lang="en-US" sz="3200" b="1" dirty="0"/>
              <a:t>l</a:t>
            </a:r>
            <a:r>
              <a:rPr lang="en-US" sz="3200" dirty="0"/>
              <a:t>: </a:t>
            </a:r>
            <a:r>
              <a:rPr lang="en-US" sz="3200" b="1" dirty="0" err="1"/>
              <a:t>l</a:t>
            </a:r>
            <a:r>
              <a:rPr lang="en-US" sz="3200" baseline="30000" dirty="0" err="1"/>
              <a:t>T</a:t>
            </a:r>
            <a:r>
              <a:rPr lang="en-US" sz="3200" b="1" dirty="0" err="1"/>
              <a:t>p</a:t>
            </a:r>
            <a:r>
              <a:rPr lang="en-US" sz="3200" b="1" dirty="0"/>
              <a:t> </a:t>
            </a:r>
            <a:r>
              <a:rPr lang="en-US" sz="3200" dirty="0"/>
              <a:t>= 0</a:t>
            </a:r>
          </a:p>
          <a:p>
            <a:pPr lvl="1"/>
            <a:r>
              <a:rPr lang="en-US" sz="3200" dirty="0"/>
              <a:t>Intersection of lines </a:t>
            </a:r>
            <a:r>
              <a:rPr lang="en-US" sz="3200" b="1" dirty="0"/>
              <a:t>l</a:t>
            </a:r>
            <a:r>
              <a:rPr lang="en-US" sz="3200" dirty="0"/>
              <a:t> and </a:t>
            </a:r>
            <a:r>
              <a:rPr lang="en-US" sz="3200" b="1" dirty="0"/>
              <a:t>m</a:t>
            </a:r>
            <a:r>
              <a:rPr lang="en-US" sz="3200" dirty="0"/>
              <a:t>: </a:t>
            </a:r>
            <a:r>
              <a:rPr lang="en-US" sz="3200" b="1" dirty="0"/>
              <a:t>l</a:t>
            </a:r>
            <a:r>
              <a:rPr lang="en-US" sz="3200" dirty="0"/>
              <a:t> x </a:t>
            </a:r>
            <a:r>
              <a:rPr lang="en-US" sz="3200" b="1" dirty="0"/>
              <a:t>m</a:t>
            </a:r>
            <a:endParaRPr lang="en-US" sz="3200" b="1" baseline="-25000" dirty="0"/>
          </a:p>
          <a:p>
            <a:pPr lvl="1"/>
            <a:r>
              <a:rPr lang="en-US" sz="3200" dirty="0"/>
              <a:t>Line through two points </a:t>
            </a:r>
            <a:r>
              <a:rPr lang="en-US" sz="3200" b="1" dirty="0"/>
              <a:t>p</a:t>
            </a:r>
            <a:r>
              <a:rPr lang="en-US" sz="3200" dirty="0"/>
              <a:t> and </a:t>
            </a:r>
            <a:r>
              <a:rPr lang="en-US" sz="3200" b="1" dirty="0"/>
              <a:t>q</a:t>
            </a:r>
            <a:r>
              <a:rPr lang="en-US" sz="3200" dirty="0"/>
              <a:t>: </a:t>
            </a:r>
            <a:r>
              <a:rPr lang="en-US" sz="3200" b="1" dirty="0"/>
              <a:t>p</a:t>
            </a:r>
            <a:r>
              <a:rPr lang="en-US" sz="3200" dirty="0"/>
              <a:t> x </a:t>
            </a:r>
            <a:r>
              <a:rPr lang="en-US" sz="3200" b="1" dirty="0"/>
              <a:t>q</a:t>
            </a:r>
          </a:p>
          <a:p>
            <a:r>
              <a:rPr lang="en-US" sz="3600" dirty="0"/>
              <a:t>Parallel lines, vertical lines become easy (compared to y=</a:t>
            </a:r>
            <a:r>
              <a:rPr lang="en-US" sz="3600" dirty="0" err="1"/>
              <a:t>mx+b</a:t>
            </a:r>
            <a:r>
              <a:rPr lang="en-US" sz="3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73305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02EA-EB46-1048-9659-8FBE36A4F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Homogenous </a:t>
            </a:r>
            <a:r>
              <a:rPr lang="en-US" dirty="0" err="1"/>
              <a:t>Coords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C061E1-33DD-1A42-93BE-144819A0E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EECS 442 WI 2020: Lecture 2 - </a:t>
            </a:r>
            <a:fld id="{AC1089D3-84F4-7045-A571-C61BEF9B13BC}" type="slidenum">
              <a:rPr lang="en-US" smtClean="0"/>
              <a:pPr/>
              <a:t>34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8035015-0808-224F-9193-6F118EE455C7}"/>
              </a:ext>
            </a:extLst>
          </p:cNvPr>
          <p:cNvGrpSpPr/>
          <p:nvPr/>
        </p:nvGrpSpPr>
        <p:grpSpPr>
          <a:xfrm>
            <a:off x="2790093" y="1858935"/>
            <a:ext cx="3563814" cy="2142893"/>
            <a:chOff x="2424418" y="4607457"/>
            <a:chExt cx="1828800" cy="1099643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942AAD97-B318-A84C-A4C7-6FC4258BF5B3}"/>
                </a:ext>
              </a:extLst>
            </p:cNvPr>
            <p:cNvCxnSpPr/>
            <p:nvPr/>
          </p:nvCxnSpPr>
          <p:spPr>
            <a:xfrm>
              <a:off x="2424418" y="5377343"/>
              <a:ext cx="1828800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CAB5A64-D767-1C4A-BB53-C052872206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38818" y="4607457"/>
              <a:ext cx="0" cy="1099643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732402C-B16F-BC46-901A-610264E135D0}"/>
              </a:ext>
            </a:extLst>
          </p:cNvPr>
          <p:cNvSpPr txBox="1">
            <a:spLocks/>
          </p:cNvSpPr>
          <p:nvPr/>
        </p:nvSpPr>
        <p:spPr>
          <a:xfrm>
            <a:off x="628650" y="1453088"/>
            <a:ext cx="78867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What’s the intersection?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BAB989-39C5-7D4E-86F7-281B5A4293EE}"/>
              </a:ext>
            </a:extLst>
          </p:cNvPr>
          <p:cNvSpPr txBox="1"/>
          <p:nvPr/>
        </p:nvSpPr>
        <p:spPr>
          <a:xfrm>
            <a:off x="5976730" y="2145270"/>
            <a:ext cx="25386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/>
              <a:t>0x + 1y - 2 = 0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3574394-EDA2-1246-8D15-8F63FAF0CECE}"/>
              </a:ext>
            </a:extLst>
          </p:cNvPr>
          <p:cNvCxnSpPr>
            <a:cxnSpLocks/>
          </p:cNvCxnSpPr>
          <p:nvPr/>
        </p:nvCxnSpPr>
        <p:spPr>
          <a:xfrm flipH="1">
            <a:off x="2213113" y="2406880"/>
            <a:ext cx="376361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93297B95-A46F-F647-A561-4FB8AE96E6FA}"/>
              </a:ext>
            </a:extLst>
          </p:cNvPr>
          <p:cNvGrpSpPr/>
          <p:nvPr/>
        </p:nvGrpSpPr>
        <p:grpSpPr>
          <a:xfrm>
            <a:off x="5184496" y="1858935"/>
            <a:ext cx="2547209" cy="2563837"/>
            <a:chOff x="5184496" y="2231472"/>
            <a:chExt cx="2547209" cy="256383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E60689D-EEFE-004E-A5D6-52C70D271038}"/>
                </a:ext>
              </a:extLst>
            </p:cNvPr>
            <p:cNvSpPr txBox="1"/>
            <p:nvPr/>
          </p:nvSpPr>
          <p:spPr>
            <a:xfrm>
              <a:off x="5193085" y="4272089"/>
              <a:ext cx="25386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/>
                <a:t>1x + 0y - 1 = 0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D2B08A1-DBD7-2F49-9D45-E9557BEB52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4496" y="2231472"/>
              <a:ext cx="2" cy="2547885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FABA87E-2801-8941-9D88-BF91F134A18B}"/>
              </a:ext>
            </a:extLst>
          </p:cNvPr>
          <p:cNvSpPr txBox="1"/>
          <p:nvPr/>
        </p:nvSpPr>
        <p:spPr>
          <a:xfrm>
            <a:off x="1339841" y="4550677"/>
            <a:ext cx="6464318" cy="1569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[0,1,-2] x [1,0,-1] = [-1,-2,</a:t>
            </a:r>
            <a:r>
              <a:rPr lang="en-US" sz="3200" dirty="0">
                <a:solidFill>
                  <a:schemeClr val="accent2"/>
                </a:solidFill>
              </a:rPr>
              <a:t>-1</a:t>
            </a:r>
            <a:r>
              <a:rPr lang="en-US" sz="3200" dirty="0">
                <a:solidFill>
                  <a:sysClr val="windowText" lastClr="000000"/>
                </a:solidFill>
              </a:rPr>
              <a:t>]</a:t>
            </a:r>
          </a:p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Converting back (divide by </a:t>
            </a:r>
            <a:r>
              <a:rPr lang="en-US" sz="3200" dirty="0">
                <a:solidFill>
                  <a:schemeClr val="accent2"/>
                </a:solidFill>
              </a:rPr>
              <a:t>-1</a:t>
            </a:r>
            <a:r>
              <a:rPr lang="en-US" sz="3200" dirty="0">
                <a:solidFill>
                  <a:sysClr val="windowText" lastClr="000000"/>
                </a:solidFill>
              </a:rPr>
              <a:t>)</a:t>
            </a:r>
          </a:p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(1,2)</a:t>
            </a:r>
          </a:p>
        </p:txBody>
      </p:sp>
    </p:spTree>
    <p:extLst>
      <p:ext uri="{BB962C8B-B14F-4D97-AF65-F5344CB8AC3E}">
        <p14:creationId xmlns:p14="http://schemas.microsoft.com/office/powerpoint/2010/main" val="2705865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B94AA-3EB2-694B-BD9D-85D82B62A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Homogenous </a:t>
            </a:r>
            <a:r>
              <a:rPr lang="en-US" dirty="0" err="1"/>
              <a:t>Coords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FA6955-91A8-A449-B043-84CAE1518C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EECS 442 WI 2020: Lecture 2 - </a:t>
            </a:r>
            <a:fld id="{AC1089D3-84F4-7045-A571-C61BEF9B13BC}" type="slidenum">
              <a:rPr lang="en-US" smtClean="0"/>
              <a:pPr/>
              <a:t>35</a:t>
            </a:fld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4CD5B69-41C5-6E4E-82A4-E2A96DBEA90B}"/>
              </a:ext>
            </a:extLst>
          </p:cNvPr>
          <p:cNvCxnSpPr>
            <a:cxnSpLocks/>
          </p:cNvCxnSpPr>
          <p:nvPr/>
        </p:nvCxnSpPr>
        <p:spPr>
          <a:xfrm flipV="1">
            <a:off x="4572000" y="1926669"/>
            <a:ext cx="0" cy="2142893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71B55F6-769F-C747-B5B1-96EC91339A5E}"/>
              </a:ext>
            </a:extLst>
          </p:cNvPr>
          <p:cNvCxnSpPr/>
          <p:nvPr/>
        </p:nvCxnSpPr>
        <p:spPr>
          <a:xfrm>
            <a:off x="2790093" y="3426960"/>
            <a:ext cx="356381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7EF4737-FD8E-0647-B9B6-0A858B5F326A}"/>
              </a:ext>
            </a:extLst>
          </p:cNvPr>
          <p:cNvSpPr txBox="1"/>
          <p:nvPr/>
        </p:nvSpPr>
        <p:spPr>
          <a:xfrm>
            <a:off x="5976730" y="2867052"/>
            <a:ext cx="2538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/>
              <a:t>0x + 1y - 1 = 0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266C7A2-C04C-3A42-A5C6-94FC16EF951A}"/>
              </a:ext>
            </a:extLst>
          </p:cNvPr>
          <p:cNvGrpSpPr/>
          <p:nvPr/>
        </p:nvGrpSpPr>
        <p:grpSpPr>
          <a:xfrm>
            <a:off x="2213113" y="2213004"/>
            <a:ext cx="6302236" cy="523220"/>
            <a:chOff x="2213113" y="2517807"/>
            <a:chExt cx="6302236" cy="52322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135D2A8-A1AB-8649-9F13-9DE0FDCF119F}"/>
                </a:ext>
              </a:extLst>
            </p:cNvPr>
            <p:cNvSpPr txBox="1"/>
            <p:nvPr/>
          </p:nvSpPr>
          <p:spPr>
            <a:xfrm>
              <a:off x="5976730" y="2517807"/>
              <a:ext cx="25386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/>
                <a:t>0x + 1y - 2 = 0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A54D1DC-4D7E-4A4D-A6A4-95C07BEA5F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13113" y="2779417"/>
              <a:ext cx="3763617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019D90F-CCC2-9044-BBFA-448234E5CE92}"/>
              </a:ext>
            </a:extLst>
          </p:cNvPr>
          <p:cNvCxnSpPr>
            <a:cxnSpLocks/>
          </p:cNvCxnSpPr>
          <p:nvPr/>
        </p:nvCxnSpPr>
        <p:spPr>
          <a:xfrm flipH="1">
            <a:off x="2213113" y="3128662"/>
            <a:ext cx="376361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461546F-5B0A-554B-9724-E07B864EBDBA}"/>
              </a:ext>
            </a:extLst>
          </p:cNvPr>
          <p:cNvSpPr txBox="1"/>
          <p:nvPr/>
        </p:nvSpPr>
        <p:spPr>
          <a:xfrm>
            <a:off x="1339841" y="3968826"/>
            <a:ext cx="6464318" cy="1077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Intersection of y=2, y=1</a:t>
            </a:r>
          </a:p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[0,1,-2] x [0,1,-1] = [1,0,0]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44B6A61-5B31-7B4A-83BB-E7A8566A7ABC}"/>
              </a:ext>
            </a:extLst>
          </p:cNvPr>
          <p:cNvGrpSpPr/>
          <p:nvPr/>
        </p:nvGrpSpPr>
        <p:grpSpPr>
          <a:xfrm>
            <a:off x="2213113" y="1647496"/>
            <a:ext cx="6302236" cy="523220"/>
            <a:chOff x="2213113" y="2517807"/>
            <a:chExt cx="6302236" cy="52322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32759C0-0297-4548-879F-00E1EF8A78A4}"/>
                </a:ext>
              </a:extLst>
            </p:cNvPr>
            <p:cNvSpPr txBox="1"/>
            <p:nvPr/>
          </p:nvSpPr>
          <p:spPr>
            <a:xfrm>
              <a:off x="5976730" y="2517807"/>
              <a:ext cx="25386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/>
                <a:t>0x + 1y - 3 = 0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E599F9A-75C3-F042-B9D1-48AB7526CD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13113" y="2779417"/>
              <a:ext cx="3763617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06BAECD-9FA0-3841-A57D-1061D81E25B7}"/>
              </a:ext>
            </a:extLst>
          </p:cNvPr>
          <p:cNvSpPr txBox="1"/>
          <p:nvPr/>
        </p:nvSpPr>
        <p:spPr>
          <a:xfrm>
            <a:off x="1339841" y="4978926"/>
            <a:ext cx="6464318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ysClr val="windowText" lastClr="000000"/>
                </a:solidFill>
              </a:rPr>
              <a:t>Does it lie on y=3? Intuitively?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42D7FB-17B5-BE48-8E54-C7C705CB1648}"/>
              </a:ext>
            </a:extLst>
          </p:cNvPr>
          <p:cNvSpPr txBox="1"/>
          <p:nvPr/>
        </p:nvSpPr>
        <p:spPr>
          <a:xfrm>
            <a:off x="1339841" y="5565052"/>
            <a:ext cx="6464318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[0,1,-3]</a:t>
            </a:r>
            <a:r>
              <a:rPr lang="en-US" sz="3200" baseline="30000" dirty="0">
                <a:solidFill>
                  <a:sysClr val="windowText" lastClr="000000"/>
                </a:solidFill>
              </a:rPr>
              <a:t>T</a:t>
            </a:r>
            <a:r>
              <a:rPr lang="en-US" sz="3200" dirty="0">
                <a:solidFill>
                  <a:sysClr val="windowText" lastClr="000000"/>
                </a:solidFill>
              </a:rPr>
              <a:t>[1,0,0] = 0</a:t>
            </a:r>
          </a:p>
        </p:txBody>
      </p:sp>
    </p:spTree>
    <p:extLst>
      <p:ext uri="{BB962C8B-B14F-4D97-AF65-F5344CB8AC3E}">
        <p14:creationId xmlns:p14="http://schemas.microsoft.com/office/powerpoint/2010/main" val="178509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FEF89-521F-C343-882C-782C15C96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Homogenous </a:t>
            </a:r>
            <a:r>
              <a:rPr lang="en-US" dirty="0" err="1"/>
              <a:t>Coords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DC0E79-25F3-C84D-AE11-C737F882BB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EECS 442 WI 2020: Lecture 2 - </a:t>
            </a:r>
            <a:fld id="{AC1089D3-84F4-7045-A571-C61BEF9B13BC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FA14EE-48AF-8E45-989B-96303E720EC7}"/>
              </a:ext>
            </a:extLst>
          </p:cNvPr>
          <p:cNvSpPr txBox="1"/>
          <p:nvPr/>
        </p:nvSpPr>
        <p:spPr>
          <a:xfrm>
            <a:off x="269996" y="1040542"/>
            <a:ext cx="8604008" cy="600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Translation is now linear / matrix-multiply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881782F-5C7B-2E4B-8BF4-355C88B9C70C}"/>
              </a:ext>
            </a:extLst>
          </p:cNvPr>
          <p:cNvGrpSpPr/>
          <p:nvPr/>
        </p:nvGrpSpPr>
        <p:grpSpPr>
          <a:xfrm>
            <a:off x="269996" y="4577862"/>
            <a:ext cx="8604008" cy="1726420"/>
            <a:chOff x="269996" y="4063755"/>
            <a:chExt cx="8604008" cy="172642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71DF82F-0874-8940-B292-047F092A84F9}"/>
                </a:ext>
              </a:extLst>
            </p:cNvPr>
            <p:cNvSpPr txBox="1"/>
            <p:nvPr/>
          </p:nvSpPr>
          <p:spPr>
            <a:xfrm>
              <a:off x="269996" y="4063755"/>
              <a:ext cx="8604008" cy="6003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2800" dirty="0">
                  <a:solidFill>
                    <a:sysClr val="windowText" lastClr="000000"/>
                  </a:solidFill>
                </a:rPr>
                <a:t>Rigid body transforms (rot + trans) now linear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4E05ABEB-3DEF-C347-B5B9-F0863FF2C4A4}"/>
                    </a:ext>
                  </a:extLst>
                </p:cNvPr>
                <p:cNvSpPr txBox="1"/>
                <p:nvPr/>
              </p:nvSpPr>
              <p:spPr>
                <a:xfrm>
                  <a:off x="2545740" y="4617931"/>
                  <a:ext cx="4052520" cy="11722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mr>
                            </m:m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12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21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22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</m:m>
                          </m:e>
                        </m:d>
                        <m:d>
                          <m:dPr>
                            <m:begChr m:val="["/>
                            <m:endChr m:val="]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67FECE55-C7FC-4BF0-8456-7E4D568B18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45740" y="4617931"/>
                  <a:ext cx="4052520" cy="117224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A30B0D1-0FE7-CD47-9A9F-91787A784C9D}"/>
              </a:ext>
            </a:extLst>
          </p:cNvPr>
          <p:cNvGrpSpPr/>
          <p:nvPr/>
        </p:nvGrpSpPr>
        <p:grpSpPr>
          <a:xfrm>
            <a:off x="451924" y="1685709"/>
            <a:ext cx="8240152" cy="2591966"/>
            <a:chOff x="-118752" y="2035668"/>
            <a:chExt cx="8240152" cy="259196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F39DBA25-CFA9-BA43-9EF8-88D39B469DB2}"/>
                    </a:ext>
                  </a:extLst>
                </p:cNvPr>
                <p:cNvSpPr txBox="1"/>
                <p:nvPr/>
              </p:nvSpPr>
              <p:spPr>
                <a:xfrm>
                  <a:off x="2510433" y="2035668"/>
                  <a:ext cx="3487878" cy="120994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mr>
                            </m:m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</m:m>
                          </m:e>
                        </m:d>
                        <m:d>
                          <m:dPr>
                            <m:begChr m:val="["/>
                            <m:endChr m:val="]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13409C69-517F-47EB-97BE-F2BEDB772F3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10433" y="2035668"/>
                  <a:ext cx="3487878" cy="120994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A1008A3F-1A28-FC4D-9BDF-F49EE324149C}"/>
                    </a:ext>
                  </a:extLst>
                </p:cNvPr>
                <p:cNvSpPr txBox="1"/>
                <p:nvPr/>
              </p:nvSpPr>
              <p:spPr>
                <a:xfrm>
                  <a:off x="6136691" y="2081866"/>
                  <a:ext cx="1710468" cy="116910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0389ED3B-9F18-4DC1-BD39-0AE1B95BF11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36691" y="2081866"/>
                  <a:ext cx="1710468" cy="116910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63C46C95-40B3-AA4F-B914-81CBC8E8727B}"/>
                    </a:ext>
                  </a:extLst>
                </p:cNvPr>
                <p:cNvSpPr txBox="1"/>
                <p:nvPr/>
              </p:nvSpPr>
              <p:spPr>
                <a:xfrm>
                  <a:off x="2510433" y="3417687"/>
                  <a:ext cx="3546997" cy="120994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mr>
                            </m:m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</m:m>
                          </m:e>
                        </m:d>
                        <m:d>
                          <m:dPr>
                            <m:begChr m:val="["/>
                            <m:endChr m:val="]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F3FF84E1-9CEB-49FA-9814-FBF0CCBB64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10433" y="3417687"/>
                  <a:ext cx="3546997" cy="120994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21749F64-A621-0944-98EC-E90744B77799}"/>
                    </a:ext>
                  </a:extLst>
                </p:cNvPr>
                <p:cNvSpPr txBox="1"/>
                <p:nvPr/>
              </p:nvSpPr>
              <p:spPr>
                <a:xfrm>
                  <a:off x="6136691" y="3463885"/>
                  <a:ext cx="1984709" cy="111755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𝑤𝑡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97671C5-533D-40A6-BFCB-52174A80517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36691" y="3463885"/>
                  <a:ext cx="1984709" cy="1117550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0E9B6ED-6DF0-8645-9503-3EB912236541}"/>
                </a:ext>
              </a:extLst>
            </p:cNvPr>
            <p:cNvSpPr txBox="1"/>
            <p:nvPr/>
          </p:nvSpPr>
          <p:spPr>
            <a:xfrm>
              <a:off x="714665" y="2368995"/>
              <a:ext cx="17957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If w = 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3012F2D-E6A0-9E43-A9C7-50691B4B5976}"/>
                </a:ext>
              </a:extLst>
            </p:cNvPr>
            <p:cNvSpPr txBox="1"/>
            <p:nvPr/>
          </p:nvSpPr>
          <p:spPr>
            <a:xfrm>
              <a:off x="-118752" y="3730272"/>
              <a:ext cx="2629185" cy="60037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3200" dirty="0"/>
                <a:t>Generically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5240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5D818-2F9C-454E-BDFF-CF81AE376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Homogenous Coordinates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8E8851-31C8-E649-93E5-38034A4AE9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EECS 442 WI 2020: Lecture 2 - </a:t>
            </a:r>
            <a:fld id="{AC1089D3-84F4-7045-A571-C61BEF9B13BC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E7A4416-7A6F-B34A-BE09-A020D526790A}"/>
              </a:ext>
            </a:extLst>
          </p:cNvPr>
          <p:cNvSpPr txBox="1">
            <a:spLocks/>
          </p:cNvSpPr>
          <p:nvPr/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Same story: add a coordinate, things are equivalent if they’re proportional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23683DF-50E5-B74A-82C4-27482C0CB2CF}"/>
                  </a:ext>
                </a:extLst>
              </p:cNvPr>
              <p:cNvSpPr txBox="1"/>
              <p:nvPr/>
            </p:nvSpPr>
            <p:spPr>
              <a:xfrm>
                <a:off x="3960542" y="3157871"/>
                <a:ext cx="968277" cy="22677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4000" dirty="0"/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23683DF-50E5-B74A-82C4-27482C0CB2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0542" y="3157871"/>
                <a:ext cx="968277" cy="226773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01A51E0-C64E-BA45-9CAF-1D45610C2773}"/>
                  </a:ext>
                </a:extLst>
              </p:cNvPr>
              <p:cNvSpPr txBox="1"/>
              <p:nvPr/>
            </p:nvSpPr>
            <p:spPr>
              <a:xfrm>
                <a:off x="1779688" y="3530922"/>
                <a:ext cx="832087" cy="15216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4000" dirty="0"/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01A51E0-C64E-BA45-9CAF-1D45610C27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9688" y="3530922"/>
                <a:ext cx="832087" cy="1521635"/>
              </a:xfrm>
              <a:prstGeom prst="rect">
                <a:avLst/>
              </a:prstGeom>
              <a:blipFill>
                <a:blip r:embed="rId3"/>
                <a:stretch>
                  <a:fillRect b="-66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411A22B-7936-A04E-A27B-5B49A5CB62C4}"/>
              </a:ext>
            </a:extLst>
          </p:cNvPr>
          <p:cNvCxnSpPr>
            <a:cxnSpLocks/>
          </p:cNvCxnSpPr>
          <p:nvPr/>
        </p:nvCxnSpPr>
        <p:spPr>
          <a:xfrm>
            <a:off x="2724097" y="4291739"/>
            <a:ext cx="1124123" cy="0"/>
          </a:xfrm>
          <a:prstGeom prst="straightConnector1">
            <a:avLst/>
          </a:prstGeom>
          <a:ln w="1016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EBDDBB0-1F9E-1D4F-BD96-F521C1E43DDB}"/>
                  </a:ext>
                </a:extLst>
              </p:cNvPr>
              <p:cNvSpPr txBox="1"/>
              <p:nvPr/>
            </p:nvSpPr>
            <p:spPr>
              <a:xfrm>
                <a:off x="6277586" y="3313523"/>
                <a:ext cx="1420966" cy="19564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4000" dirty="0"/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EBDDBB0-1F9E-1D4F-BD96-F521C1E43D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7586" y="3313523"/>
                <a:ext cx="1420966" cy="1956433"/>
              </a:xfrm>
              <a:prstGeom prst="rect">
                <a:avLst/>
              </a:prstGeom>
              <a:blipFill>
                <a:blip r:embed="rId4"/>
                <a:stretch>
                  <a:fillRect t="-1935" b="-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54438B8-B752-8341-85F3-B2D7D5DD63C6}"/>
              </a:ext>
            </a:extLst>
          </p:cNvPr>
          <p:cNvCxnSpPr>
            <a:cxnSpLocks/>
          </p:cNvCxnSpPr>
          <p:nvPr/>
        </p:nvCxnSpPr>
        <p:spPr>
          <a:xfrm>
            <a:off x="5041141" y="4291739"/>
            <a:ext cx="1124123" cy="0"/>
          </a:xfrm>
          <a:prstGeom prst="straightConnector1">
            <a:avLst/>
          </a:prstGeom>
          <a:ln w="1016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27629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0DD0E-EEEA-044A-87D9-26C5AC8B2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Matrix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6ADBF0-EA8C-114A-9BC4-F79A89F067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EECS 442 WI 2020: Lecture 2 - </a:t>
            </a:r>
            <a:fld id="{AC1089D3-84F4-7045-A571-C61BEF9B13BC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B8B1A66-BAD1-9248-8DE8-FB4BFF54AE1E}"/>
              </a:ext>
            </a:extLst>
          </p:cNvPr>
          <p:cNvSpPr txBox="1">
            <a:spLocks/>
          </p:cNvSpPr>
          <p:nvPr/>
        </p:nvSpPr>
        <p:spPr>
          <a:xfrm>
            <a:off x="628650" y="988885"/>
            <a:ext cx="8379883" cy="556331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Projection (x, y, z) -&gt; (</a:t>
            </a:r>
            <a:r>
              <a:rPr lang="en-US" dirty="0" err="1"/>
              <a:t>fx</a:t>
            </a:r>
            <a:r>
              <a:rPr lang="en-US" dirty="0"/>
              <a:t>/z, </a:t>
            </a:r>
            <a:r>
              <a:rPr lang="en-US" dirty="0" err="1"/>
              <a:t>fy</a:t>
            </a:r>
            <a:r>
              <a:rPr lang="en-US" dirty="0"/>
              <a:t>/z) is matrix multiplication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32E04A-DB54-5A41-914A-7DCA68EA7E74}"/>
              </a:ext>
            </a:extLst>
          </p:cNvPr>
          <p:cNvSpPr/>
          <p:nvPr/>
        </p:nvSpPr>
        <p:spPr>
          <a:xfrm>
            <a:off x="1746425" y="1665367"/>
            <a:ext cx="2825575" cy="19839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scene3d>
            <a:camera prst="perspectiveContrastingRightFacing">
              <a:rot lat="0" lon="18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7" name="Group 23">
            <a:extLst>
              <a:ext uri="{FF2B5EF4-FFF2-40B4-BE49-F238E27FC236}">
                <a16:creationId xmlns:a16="http://schemas.microsoft.com/office/drawing/2014/main" id="{1A12B991-87A7-FD4B-B584-530695E2BDDC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3008916" y="2229077"/>
            <a:ext cx="250918" cy="1236547"/>
            <a:chOff x="5029200" y="2090284"/>
            <a:chExt cx="457200" cy="2253116"/>
          </a:xfrm>
          <a:scene3d>
            <a:camera prst="isometricOffAxis2Right"/>
            <a:lightRig rig="threePt" dir="t"/>
          </a:scene3d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BFB1E41-2D78-4941-BDD7-31D8DF40485F}"/>
                </a:ext>
              </a:extLst>
            </p:cNvPr>
            <p:cNvSpPr/>
            <p:nvPr/>
          </p:nvSpPr>
          <p:spPr>
            <a:xfrm>
              <a:off x="5029200" y="2819400"/>
              <a:ext cx="457200" cy="1524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Freeform 66">
              <a:extLst>
                <a:ext uri="{FF2B5EF4-FFF2-40B4-BE49-F238E27FC236}">
                  <a16:creationId xmlns:a16="http://schemas.microsoft.com/office/drawing/2014/main" id="{8EEA8DB7-26D8-E847-A92F-6DEEE4C126C4}"/>
                </a:ext>
              </a:extLst>
            </p:cNvPr>
            <p:cNvSpPr/>
            <p:nvPr/>
          </p:nvSpPr>
          <p:spPr>
            <a:xfrm rot="21339833">
              <a:off x="5130616" y="209028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75D2367-8D7F-6846-B28E-D8D424AB4AA6}"/>
                </a:ext>
              </a:extLst>
            </p:cNvPr>
            <p:cNvCxnSpPr>
              <a:cxnSpLocks/>
              <a:stCxn id="8" idx="0"/>
              <a:endCxn id="9" idx="2"/>
            </p:cNvCxnSpPr>
            <p:nvPr/>
          </p:nvCxnSpPr>
          <p:spPr>
            <a:xfrm rot="5400000" flipH="1" flipV="1">
              <a:off x="5236615" y="2780833"/>
              <a:ext cx="59753" cy="173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4">
            <a:extLst>
              <a:ext uri="{FF2B5EF4-FFF2-40B4-BE49-F238E27FC236}">
                <a16:creationId xmlns:a16="http://schemas.microsoft.com/office/drawing/2014/main" id="{EC31F023-002E-F145-99D0-D57EF2CCFABE}"/>
              </a:ext>
            </a:extLst>
          </p:cNvPr>
          <p:cNvGrpSpPr/>
          <p:nvPr/>
        </p:nvGrpSpPr>
        <p:grpSpPr>
          <a:xfrm>
            <a:off x="6255322" y="1748129"/>
            <a:ext cx="366175" cy="1843197"/>
            <a:chOff x="7162800" y="1914134"/>
            <a:chExt cx="464125" cy="2336241"/>
          </a:xfrm>
        </p:grpSpPr>
        <p:grpSp>
          <p:nvGrpSpPr>
            <p:cNvPr id="12" name="Group 18">
              <a:extLst>
                <a:ext uri="{FF2B5EF4-FFF2-40B4-BE49-F238E27FC236}">
                  <a16:creationId xmlns:a16="http://schemas.microsoft.com/office/drawing/2014/main" id="{1155958E-099B-394C-9221-3160E81B42DE}"/>
                </a:ext>
              </a:extLst>
            </p:cNvPr>
            <p:cNvGrpSpPr/>
            <p:nvPr/>
          </p:nvGrpSpPr>
          <p:grpSpPr>
            <a:xfrm>
              <a:off x="7162800" y="2474025"/>
              <a:ext cx="464125" cy="1776350"/>
              <a:chOff x="6324600" y="2971800"/>
              <a:chExt cx="464125" cy="1776350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EE2AE034-AD8C-F941-A33F-24F806D35917}"/>
                  </a:ext>
                </a:extLst>
              </p:cNvPr>
              <p:cNvSpPr/>
              <p:nvPr/>
            </p:nvSpPr>
            <p:spPr>
              <a:xfrm>
                <a:off x="6324600" y="451955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CB7D5F9-4F8A-B34B-BE8D-BEEF04D6C21C}"/>
                  </a:ext>
                </a:extLst>
              </p:cNvPr>
              <p:cNvSpPr/>
              <p:nvPr/>
            </p:nvSpPr>
            <p:spPr>
              <a:xfrm>
                <a:off x="6324600" y="31242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C6FCE029-1A69-FD45-AE86-065938FE91BA}"/>
                  </a:ext>
                </a:extLst>
              </p:cNvPr>
              <p:cNvSpPr/>
              <p:nvPr/>
            </p:nvSpPr>
            <p:spPr>
              <a:xfrm>
                <a:off x="6324600" y="297180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922636E4-252D-4448-815C-6FBCDB18BA33}"/>
                  </a:ext>
                </a:extLst>
              </p:cNvPr>
              <p:cNvCxnSpPr/>
              <p:nvPr/>
            </p:nvCxnSpPr>
            <p:spPr>
              <a:xfrm rot="10800000" flipV="1">
                <a:off x="6324600" y="3086100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BBB7393A-1718-144A-8398-DB7D2466F313}"/>
                  </a:ext>
                </a:extLst>
              </p:cNvPr>
              <p:cNvCxnSpPr/>
              <p:nvPr/>
            </p:nvCxnSpPr>
            <p:spPr>
              <a:xfrm rot="10800000" flipV="1">
                <a:off x="6788725" y="3112325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Freeform 70">
              <a:extLst>
                <a:ext uri="{FF2B5EF4-FFF2-40B4-BE49-F238E27FC236}">
                  <a16:creationId xmlns:a16="http://schemas.microsoft.com/office/drawing/2014/main" id="{4C262E8F-221D-2943-94B4-50D4A8127FEC}"/>
                </a:ext>
              </a:extLst>
            </p:cNvPr>
            <p:cNvSpPr/>
            <p:nvPr/>
          </p:nvSpPr>
          <p:spPr>
            <a:xfrm rot="21339833">
              <a:off x="7250048" y="191413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4B7D3238-191C-D349-B636-F9ED2FC7E4FC}"/>
              </a:ext>
            </a:extLst>
          </p:cNvPr>
          <p:cNvSpPr txBox="1"/>
          <p:nvPr/>
        </p:nvSpPr>
        <p:spPr>
          <a:xfrm>
            <a:off x="4632118" y="2627265"/>
            <a:ext cx="425794" cy="733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B37848C-01DA-7B40-8632-8B83CD7078AD}"/>
              </a:ext>
            </a:extLst>
          </p:cNvPr>
          <p:cNvSpPr/>
          <p:nvPr/>
        </p:nvSpPr>
        <p:spPr bwMode="auto">
          <a:xfrm>
            <a:off x="4756490" y="2593421"/>
            <a:ext cx="127805" cy="127805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1082B75-0AD5-894E-AA6B-A03BD3FF9775}"/>
              </a:ext>
            </a:extLst>
          </p:cNvPr>
          <p:cNvSpPr/>
          <p:nvPr/>
        </p:nvSpPr>
        <p:spPr bwMode="auto">
          <a:xfrm>
            <a:off x="6191418" y="2346262"/>
            <a:ext cx="228600" cy="228600"/>
          </a:xfrm>
          <a:prstGeom prst="ellipse">
            <a:avLst/>
          </a:prstGeom>
          <a:solidFill>
            <a:schemeClr val="accent6"/>
          </a:solidFill>
          <a:ln w="9525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5F4E9E7-1EA6-B54F-93C6-2912713CBC7C}"/>
              </a:ext>
            </a:extLst>
          </p:cNvPr>
          <p:cNvCxnSpPr>
            <a:cxnSpLocks/>
          </p:cNvCxnSpPr>
          <p:nvPr/>
        </p:nvCxnSpPr>
        <p:spPr>
          <a:xfrm flipH="1">
            <a:off x="3124835" y="2410166"/>
            <a:ext cx="3066583" cy="55306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93CB4696-F42A-004A-B3EB-02CB187B4F33}"/>
              </a:ext>
            </a:extLst>
          </p:cNvPr>
          <p:cNvSpPr txBox="1"/>
          <p:nvPr/>
        </p:nvSpPr>
        <p:spPr>
          <a:xfrm>
            <a:off x="3980123" y="1687300"/>
            <a:ext cx="304454" cy="733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</a:t>
            </a:r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id="{098E78FE-F42A-5941-AC66-68411F75141B}"/>
              </a:ext>
            </a:extLst>
          </p:cNvPr>
          <p:cNvSpPr/>
          <p:nvPr/>
        </p:nvSpPr>
        <p:spPr>
          <a:xfrm rot="16200000">
            <a:off x="3834429" y="1618725"/>
            <a:ext cx="291388" cy="1652570"/>
          </a:xfrm>
          <a:prstGeom prst="rightBrace">
            <a:avLst>
              <a:gd name="adj1" fmla="val 147953"/>
              <a:gd name="adj2" fmla="val 50000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CE76305-3A58-E246-9FD8-DE88A0033364}"/>
              </a:ext>
            </a:extLst>
          </p:cNvPr>
          <p:cNvSpPr txBox="1"/>
          <p:nvPr/>
        </p:nvSpPr>
        <p:spPr>
          <a:xfrm>
            <a:off x="1" y="6178992"/>
            <a:ext cx="21559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inspired from L. </a:t>
            </a:r>
            <a:r>
              <a:rPr lang="en-US" sz="1200" dirty="0" err="1"/>
              <a:t>Lazebnik</a:t>
            </a:r>
            <a:endParaRPr lang="en-US" sz="1200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0C68823-D5F3-824B-848A-D649F9EC06F4}"/>
              </a:ext>
            </a:extLst>
          </p:cNvPr>
          <p:cNvSpPr/>
          <p:nvPr/>
        </p:nvSpPr>
        <p:spPr bwMode="auto">
          <a:xfrm>
            <a:off x="3070061" y="2885117"/>
            <a:ext cx="228600" cy="228600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6315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0DD0E-EEEA-044A-87D9-26C5AC8B2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Matrix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6ADBF0-EA8C-114A-9BC4-F79A89F067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EECS 442 WI 2020: Lecture 2 - </a:t>
            </a:r>
            <a:fld id="{AC1089D3-84F4-7045-A571-C61BEF9B13BC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B8B1A66-BAD1-9248-8DE8-FB4BFF54AE1E}"/>
              </a:ext>
            </a:extLst>
          </p:cNvPr>
          <p:cNvSpPr txBox="1">
            <a:spLocks/>
          </p:cNvSpPr>
          <p:nvPr/>
        </p:nvSpPr>
        <p:spPr>
          <a:xfrm>
            <a:off x="628650" y="988885"/>
            <a:ext cx="8379883" cy="556331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Projection (x, y, z) -&gt; (</a:t>
            </a:r>
            <a:r>
              <a:rPr lang="en-US" dirty="0" err="1"/>
              <a:t>fx</a:t>
            </a:r>
            <a:r>
              <a:rPr lang="en-US" dirty="0"/>
              <a:t>/z, </a:t>
            </a:r>
            <a:r>
              <a:rPr lang="en-US" dirty="0" err="1"/>
              <a:t>fy</a:t>
            </a:r>
            <a:r>
              <a:rPr lang="en-US" dirty="0"/>
              <a:t>/z) is matrix multiplication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5F6BB9C-2A2D-3B4B-9ACA-E2D87742B915}"/>
                  </a:ext>
                </a:extLst>
              </p:cNvPr>
              <p:cNvSpPr txBox="1"/>
              <p:nvPr/>
            </p:nvSpPr>
            <p:spPr>
              <a:xfrm>
                <a:off x="1343131" y="3801060"/>
                <a:ext cx="6261586" cy="16984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32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1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1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1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1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3200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𝑓𝑦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3200" i="1">
                          <a:latin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3200" b="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3200" b="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sz="3200" b="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n-US" sz="32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𝑓𝑦</m:t>
                                    </m:r>
                                    <m:r>
                                      <a:rPr lang="en-US" sz="32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/</m:t>
                                    </m:r>
                                    <m:r>
                                      <a:rPr lang="en-US" sz="32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e>
                                    <m:r>
                                      <a:rPr lang="en-US" sz="32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eqAr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5F6BB9C-2A2D-3B4B-9ACA-E2D87742B9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3131" y="3801060"/>
                <a:ext cx="6261586" cy="1698414"/>
              </a:xfrm>
              <a:prstGeom prst="rect">
                <a:avLst/>
              </a:prstGeom>
              <a:blipFill>
                <a:blip r:embed="rId2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4C32E04A-DB54-5A41-914A-7DCA68EA7E74}"/>
              </a:ext>
            </a:extLst>
          </p:cNvPr>
          <p:cNvSpPr/>
          <p:nvPr/>
        </p:nvSpPr>
        <p:spPr>
          <a:xfrm>
            <a:off x="1746425" y="1665367"/>
            <a:ext cx="2825575" cy="19839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scene3d>
            <a:camera prst="perspectiveContrastingRightFacing">
              <a:rot lat="0" lon="18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7" name="Group 23">
            <a:extLst>
              <a:ext uri="{FF2B5EF4-FFF2-40B4-BE49-F238E27FC236}">
                <a16:creationId xmlns:a16="http://schemas.microsoft.com/office/drawing/2014/main" id="{1A12B991-87A7-FD4B-B584-530695E2BDDC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3008916" y="2229077"/>
            <a:ext cx="250918" cy="1236547"/>
            <a:chOff x="5029200" y="2090284"/>
            <a:chExt cx="457200" cy="2253116"/>
          </a:xfrm>
          <a:scene3d>
            <a:camera prst="isometricOffAxis2Right"/>
            <a:lightRig rig="threePt" dir="t"/>
          </a:scene3d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BFB1E41-2D78-4941-BDD7-31D8DF40485F}"/>
                </a:ext>
              </a:extLst>
            </p:cNvPr>
            <p:cNvSpPr/>
            <p:nvPr/>
          </p:nvSpPr>
          <p:spPr>
            <a:xfrm>
              <a:off x="5029200" y="2819400"/>
              <a:ext cx="457200" cy="1524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Freeform 66">
              <a:extLst>
                <a:ext uri="{FF2B5EF4-FFF2-40B4-BE49-F238E27FC236}">
                  <a16:creationId xmlns:a16="http://schemas.microsoft.com/office/drawing/2014/main" id="{8EEA8DB7-26D8-E847-A92F-6DEEE4C126C4}"/>
                </a:ext>
              </a:extLst>
            </p:cNvPr>
            <p:cNvSpPr/>
            <p:nvPr/>
          </p:nvSpPr>
          <p:spPr>
            <a:xfrm rot="21339833">
              <a:off x="5130616" y="209028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75D2367-8D7F-6846-B28E-D8D424AB4AA6}"/>
                </a:ext>
              </a:extLst>
            </p:cNvPr>
            <p:cNvCxnSpPr>
              <a:cxnSpLocks/>
              <a:stCxn id="8" idx="0"/>
              <a:endCxn id="9" idx="2"/>
            </p:cNvCxnSpPr>
            <p:nvPr/>
          </p:nvCxnSpPr>
          <p:spPr>
            <a:xfrm rot="5400000" flipH="1" flipV="1">
              <a:off x="5236615" y="2780833"/>
              <a:ext cx="59753" cy="173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4">
            <a:extLst>
              <a:ext uri="{FF2B5EF4-FFF2-40B4-BE49-F238E27FC236}">
                <a16:creationId xmlns:a16="http://schemas.microsoft.com/office/drawing/2014/main" id="{EC31F023-002E-F145-99D0-D57EF2CCFABE}"/>
              </a:ext>
            </a:extLst>
          </p:cNvPr>
          <p:cNvGrpSpPr/>
          <p:nvPr/>
        </p:nvGrpSpPr>
        <p:grpSpPr>
          <a:xfrm>
            <a:off x="6255322" y="1748129"/>
            <a:ext cx="366175" cy="1843197"/>
            <a:chOff x="7162800" y="1914134"/>
            <a:chExt cx="464125" cy="2336241"/>
          </a:xfrm>
        </p:grpSpPr>
        <p:grpSp>
          <p:nvGrpSpPr>
            <p:cNvPr id="12" name="Group 18">
              <a:extLst>
                <a:ext uri="{FF2B5EF4-FFF2-40B4-BE49-F238E27FC236}">
                  <a16:creationId xmlns:a16="http://schemas.microsoft.com/office/drawing/2014/main" id="{1155958E-099B-394C-9221-3160E81B42DE}"/>
                </a:ext>
              </a:extLst>
            </p:cNvPr>
            <p:cNvGrpSpPr/>
            <p:nvPr/>
          </p:nvGrpSpPr>
          <p:grpSpPr>
            <a:xfrm>
              <a:off x="7162800" y="2474025"/>
              <a:ext cx="464125" cy="1776350"/>
              <a:chOff x="6324600" y="2971800"/>
              <a:chExt cx="464125" cy="1776350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EE2AE034-AD8C-F941-A33F-24F806D35917}"/>
                  </a:ext>
                </a:extLst>
              </p:cNvPr>
              <p:cNvSpPr/>
              <p:nvPr/>
            </p:nvSpPr>
            <p:spPr>
              <a:xfrm>
                <a:off x="6324600" y="451955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CB7D5F9-4F8A-B34B-BE8D-BEEF04D6C21C}"/>
                  </a:ext>
                </a:extLst>
              </p:cNvPr>
              <p:cNvSpPr/>
              <p:nvPr/>
            </p:nvSpPr>
            <p:spPr>
              <a:xfrm>
                <a:off x="6324600" y="31242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C6FCE029-1A69-FD45-AE86-065938FE91BA}"/>
                  </a:ext>
                </a:extLst>
              </p:cNvPr>
              <p:cNvSpPr/>
              <p:nvPr/>
            </p:nvSpPr>
            <p:spPr>
              <a:xfrm>
                <a:off x="6324600" y="297180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922636E4-252D-4448-815C-6FBCDB18BA33}"/>
                  </a:ext>
                </a:extLst>
              </p:cNvPr>
              <p:cNvCxnSpPr/>
              <p:nvPr/>
            </p:nvCxnSpPr>
            <p:spPr>
              <a:xfrm rot="10800000" flipV="1">
                <a:off x="6324600" y="3086100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BBB7393A-1718-144A-8398-DB7D2466F313}"/>
                  </a:ext>
                </a:extLst>
              </p:cNvPr>
              <p:cNvCxnSpPr/>
              <p:nvPr/>
            </p:nvCxnSpPr>
            <p:spPr>
              <a:xfrm rot="10800000" flipV="1">
                <a:off x="6788725" y="3112325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Freeform 70">
              <a:extLst>
                <a:ext uri="{FF2B5EF4-FFF2-40B4-BE49-F238E27FC236}">
                  <a16:creationId xmlns:a16="http://schemas.microsoft.com/office/drawing/2014/main" id="{4C262E8F-221D-2943-94B4-50D4A8127FEC}"/>
                </a:ext>
              </a:extLst>
            </p:cNvPr>
            <p:cNvSpPr/>
            <p:nvPr/>
          </p:nvSpPr>
          <p:spPr>
            <a:xfrm rot="21339833">
              <a:off x="7250048" y="191413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4B7D3238-191C-D349-B636-F9ED2FC7E4FC}"/>
              </a:ext>
            </a:extLst>
          </p:cNvPr>
          <p:cNvSpPr txBox="1"/>
          <p:nvPr/>
        </p:nvSpPr>
        <p:spPr>
          <a:xfrm>
            <a:off x="4632118" y="2627265"/>
            <a:ext cx="425794" cy="733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B37848C-01DA-7B40-8632-8B83CD7078AD}"/>
              </a:ext>
            </a:extLst>
          </p:cNvPr>
          <p:cNvSpPr/>
          <p:nvPr/>
        </p:nvSpPr>
        <p:spPr bwMode="auto">
          <a:xfrm>
            <a:off x="4756490" y="2593421"/>
            <a:ext cx="127805" cy="127805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1082B75-0AD5-894E-AA6B-A03BD3FF9775}"/>
              </a:ext>
            </a:extLst>
          </p:cNvPr>
          <p:cNvSpPr/>
          <p:nvPr/>
        </p:nvSpPr>
        <p:spPr bwMode="auto">
          <a:xfrm>
            <a:off x="6191418" y="2346262"/>
            <a:ext cx="228600" cy="228600"/>
          </a:xfrm>
          <a:prstGeom prst="ellipse">
            <a:avLst/>
          </a:prstGeom>
          <a:solidFill>
            <a:schemeClr val="accent6"/>
          </a:solidFill>
          <a:ln w="9525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5F4E9E7-1EA6-B54F-93C6-2912713CBC7C}"/>
              </a:ext>
            </a:extLst>
          </p:cNvPr>
          <p:cNvCxnSpPr>
            <a:cxnSpLocks/>
          </p:cNvCxnSpPr>
          <p:nvPr/>
        </p:nvCxnSpPr>
        <p:spPr>
          <a:xfrm flipH="1">
            <a:off x="3124835" y="2410166"/>
            <a:ext cx="3066583" cy="55306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93CB4696-F42A-004A-B3EB-02CB187B4F33}"/>
              </a:ext>
            </a:extLst>
          </p:cNvPr>
          <p:cNvSpPr txBox="1"/>
          <p:nvPr/>
        </p:nvSpPr>
        <p:spPr>
          <a:xfrm>
            <a:off x="3980123" y="1687300"/>
            <a:ext cx="304454" cy="733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</a:t>
            </a:r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id="{098E78FE-F42A-5941-AC66-68411F75141B}"/>
              </a:ext>
            </a:extLst>
          </p:cNvPr>
          <p:cNvSpPr/>
          <p:nvPr/>
        </p:nvSpPr>
        <p:spPr>
          <a:xfrm rot="16200000">
            <a:off x="3834429" y="1618725"/>
            <a:ext cx="291388" cy="1652570"/>
          </a:xfrm>
          <a:prstGeom prst="rightBrace">
            <a:avLst>
              <a:gd name="adj1" fmla="val 147953"/>
              <a:gd name="adj2" fmla="val 50000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CE76305-3A58-E246-9FD8-DE88A0033364}"/>
              </a:ext>
            </a:extLst>
          </p:cNvPr>
          <p:cNvSpPr txBox="1"/>
          <p:nvPr/>
        </p:nvSpPr>
        <p:spPr>
          <a:xfrm>
            <a:off x="1" y="6178992"/>
            <a:ext cx="21559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inspired from L. </a:t>
            </a:r>
            <a:r>
              <a:rPr lang="en-US" sz="1200" dirty="0" err="1"/>
              <a:t>Lazebnik</a:t>
            </a:r>
            <a:endParaRPr lang="en-US" sz="1200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0C68823-D5F3-824B-848A-D649F9EC06F4}"/>
              </a:ext>
            </a:extLst>
          </p:cNvPr>
          <p:cNvSpPr/>
          <p:nvPr/>
        </p:nvSpPr>
        <p:spPr bwMode="auto">
          <a:xfrm>
            <a:off x="3070061" y="2885117"/>
            <a:ext cx="228600" cy="228600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9EEB95D-46AD-4B4D-B53C-5EFD0EC98303}"/>
              </a:ext>
            </a:extLst>
          </p:cNvPr>
          <p:cNvSpPr txBox="1"/>
          <p:nvPr/>
        </p:nvSpPr>
        <p:spPr>
          <a:xfrm>
            <a:off x="2986333" y="5581624"/>
            <a:ext cx="2319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6"/>
                </a:solidFill>
              </a:rPr>
              <a:t>3D homogenous point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EB26FD2-4944-FD47-B623-EA87608F3180}"/>
              </a:ext>
            </a:extLst>
          </p:cNvPr>
          <p:cNvSpPr txBox="1"/>
          <p:nvPr/>
        </p:nvSpPr>
        <p:spPr>
          <a:xfrm>
            <a:off x="5395288" y="5581624"/>
            <a:ext cx="2319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/>
                </a:solidFill>
              </a:rPr>
              <a:t>2D homogenous point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68158FF-672A-654C-95AF-AD7175142F00}"/>
              </a:ext>
            </a:extLst>
          </p:cNvPr>
          <p:cNvSpPr/>
          <p:nvPr/>
        </p:nvSpPr>
        <p:spPr>
          <a:xfrm>
            <a:off x="4581227" y="3927803"/>
            <a:ext cx="3830727" cy="1571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FAB946A-5B96-0A44-AC65-A6ECA8797254}"/>
              </a:ext>
            </a:extLst>
          </p:cNvPr>
          <p:cNvSpPr/>
          <p:nvPr/>
        </p:nvSpPr>
        <p:spPr>
          <a:xfrm>
            <a:off x="5394028" y="5345815"/>
            <a:ext cx="2666240" cy="10464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AE7CF0C-E0CD-3743-A1B3-370E6B485450}"/>
              </a:ext>
            </a:extLst>
          </p:cNvPr>
          <p:cNvSpPr/>
          <p:nvPr/>
        </p:nvSpPr>
        <p:spPr>
          <a:xfrm>
            <a:off x="33867" y="3973554"/>
            <a:ext cx="3830727" cy="1571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666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B80B4-A720-1440-9AC1-F5D701E61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take a picture!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629BE0-3114-C744-9AB4-0E7FDACAE5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EECS 442 WI 2020: Lecture 2 - </a:t>
            </a:r>
            <a:fld id="{AC1089D3-84F4-7045-A571-C61BEF9B13BC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28" name="Picture 2" descr="Image result for lurie tower">
            <a:extLst>
              <a:ext uri="{FF2B5EF4-FFF2-40B4-BE49-F238E27FC236}">
                <a16:creationId xmlns:a16="http://schemas.microsoft.com/office/drawing/2014/main" id="{587FC1A0-A874-C442-8C2D-AB1D958F3F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76" b="82973" l="56055" r="78223">
                        <a14:backgroundMark x1="75977" y1="61905" x2="75488" y2="77633"/>
                        <a14:backgroundMark x1="73926" y1="59885" x2="74121" y2="67821"/>
                        <a14:backgroundMark x1="74512" y1="71429" x2="75098" y2="81962"/>
                        <a14:backgroundMark x1="56934" y1="73304" x2="57227" y2="81385"/>
                        <a14:backgroundMark x1="57227" y1="60606" x2="56934" y2="750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705" r="21682" b="15866"/>
          <a:stretch/>
        </p:blipFill>
        <p:spPr bwMode="auto">
          <a:xfrm>
            <a:off x="1354492" y="1491909"/>
            <a:ext cx="1518407" cy="366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19853FA-0835-8E44-A6A2-1AF3016F9B4C}"/>
              </a:ext>
            </a:extLst>
          </p:cNvPr>
          <p:cNvGrpSpPr/>
          <p:nvPr/>
        </p:nvGrpSpPr>
        <p:grpSpPr>
          <a:xfrm>
            <a:off x="7327843" y="1822967"/>
            <a:ext cx="461665" cy="3481431"/>
            <a:chOff x="6887227" y="2021747"/>
            <a:chExt cx="461665" cy="3481431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3EE3462-A673-B34B-86B1-0CC75BCB906E}"/>
                </a:ext>
              </a:extLst>
            </p:cNvPr>
            <p:cNvCxnSpPr/>
            <p:nvPr/>
          </p:nvCxnSpPr>
          <p:spPr>
            <a:xfrm>
              <a:off x="6895750" y="2021747"/>
              <a:ext cx="0" cy="348143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432571A-690E-5047-B881-9F6CFCCDC493}"/>
                </a:ext>
              </a:extLst>
            </p:cNvPr>
            <p:cNvSpPr txBox="1"/>
            <p:nvPr/>
          </p:nvSpPr>
          <p:spPr>
            <a:xfrm rot="16200000">
              <a:off x="5377344" y="3531630"/>
              <a:ext cx="34814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Photosensitive Material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3C128DF2-3C32-9942-B5CB-ABF696789352}"/>
                </a:ext>
              </a:extLst>
            </p:cNvPr>
            <p:cNvCxnSpPr/>
            <p:nvPr/>
          </p:nvCxnSpPr>
          <p:spPr>
            <a:xfrm>
              <a:off x="7348892" y="2021747"/>
              <a:ext cx="0" cy="348143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717238B-EC85-CC4B-90A3-6AE8806D4282}"/>
              </a:ext>
            </a:extLst>
          </p:cNvPr>
          <p:cNvGrpSpPr/>
          <p:nvPr/>
        </p:nvGrpSpPr>
        <p:grpSpPr>
          <a:xfrm>
            <a:off x="2269416" y="1921458"/>
            <a:ext cx="603483" cy="1449426"/>
            <a:chOff x="1828800" y="2120238"/>
            <a:chExt cx="603483" cy="1449426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B09C2BF0-BD94-964A-BDCA-BE0BF0DD7D13}"/>
                </a:ext>
              </a:extLst>
            </p:cNvPr>
            <p:cNvSpPr/>
            <p:nvPr/>
          </p:nvSpPr>
          <p:spPr>
            <a:xfrm>
              <a:off x="2012834" y="2120238"/>
              <a:ext cx="419449" cy="41944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81CA779B-6998-5C43-87BE-ED9AA23F8150}"/>
                </a:ext>
              </a:extLst>
            </p:cNvPr>
            <p:cNvSpPr/>
            <p:nvPr/>
          </p:nvSpPr>
          <p:spPr>
            <a:xfrm>
              <a:off x="1828800" y="3150215"/>
              <a:ext cx="419449" cy="41944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76138F8-3749-B445-959D-8A7C7A252E50}"/>
              </a:ext>
            </a:extLst>
          </p:cNvPr>
          <p:cNvGrpSpPr/>
          <p:nvPr/>
        </p:nvGrpSpPr>
        <p:grpSpPr>
          <a:xfrm>
            <a:off x="2663173" y="2021909"/>
            <a:ext cx="4673192" cy="3131200"/>
            <a:chOff x="2222557" y="2220689"/>
            <a:chExt cx="4673192" cy="3131200"/>
          </a:xfrm>
        </p:grpSpPr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42C171B0-DCD3-5A4C-8698-9CBE6C93058A}"/>
                </a:ext>
              </a:extLst>
            </p:cNvPr>
            <p:cNvCxnSpPr>
              <a:cxnSpLocks/>
            </p:cNvCxnSpPr>
            <p:nvPr/>
          </p:nvCxnSpPr>
          <p:spPr>
            <a:xfrm>
              <a:off x="2222557" y="2343685"/>
              <a:ext cx="4655285" cy="1532028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079486AA-DE4A-0D43-8677-9E9D74D8E51D}"/>
                </a:ext>
              </a:extLst>
            </p:cNvPr>
            <p:cNvCxnSpPr>
              <a:cxnSpLocks/>
            </p:cNvCxnSpPr>
            <p:nvPr/>
          </p:nvCxnSpPr>
          <p:spPr>
            <a:xfrm>
              <a:off x="2222557" y="2343684"/>
              <a:ext cx="4655285" cy="762787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4D746F0D-B22C-EF40-A4BF-A1CF186C20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22557" y="2220689"/>
              <a:ext cx="4673192" cy="99312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C67A60B1-225D-144E-927E-B8CBF273B7EA}"/>
                </a:ext>
              </a:extLst>
            </p:cNvPr>
            <p:cNvCxnSpPr>
              <a:cxnSpLocks/>
            </p:cNvCxnSpPr>
            <p:nvPr/>
          </p:nvCxnSpPr>
          <p:spPr>
            <a:xfrm>
              <a:off x="2222557" y="2371978"/>
              <a:ext cx="4655285" cy="2186815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553F65D8-BBA4-1744-80C5-4EF500BE564E}"/>
                </a:ext>
              </a:extLst>
            </p:cNvPr>
            <p:cNvCxnSpPr>
              <a:cxnSpLocks/>
            </p:cNvCxnSpPr>
            <p:nvPr/>
          </p:nvCxnSpPr>
          <p:spPr>
            <a:xfrm>
              <a:off x="2222558" y="2343686"/>
              <a:ext cx="4673191" cy="3008203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153C967-23EC-AE45-BE66-A1918E083860}"/>
              </a:ext>
            </a:extLst>
          </p:cNvPr>
          <p:cNvGrpSpPr/>
          <p:nvPr/>
        </p:nvGrpSpPr>
        <p:grpSpPr>
          <a:xfrm>
            <a:off x="2479139" y="2021909"/>
            <a:ext cx="4857226" cy="3131200"/>
            <a:chOff x="2038523" y="2220689"/>
            <a:chExt cx="4857226" cy="3131200"/>
          </a:xfrm>
        </p:grpSpPr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F55C6248-9B5F-C242-AFDE-3B596E974C5D}"/>
                </a:ext>
              </a:extLst>
            </p:cNvPr>
            <p:cNvCxnSpPr>
              <a:cxnSpLocks/>
            </p:cNvCxnSpPr>
            <p:nvPr/>
          </p:nvCxnSpPr>
          <p:spPr>
            <a:xfrm>
              <a:off x="2038524" y="3359939"/>
              <a:ext cx="4857225" cy="1991950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0E030A74-882D-C245-A1F2-28521E50EB6B}"/>
                </a:ext>
              </a:extLst>
            </p:cNvPr>
            <p:cNvCxnSpPr>
              <a:cxnSpLocks/>
            </p:cNvCxnSpPr>
            <p:nvPr/>
          </p:nvCxnSpPr>
          <p:spPr>
            <a:xfrm>
              <a:off x="2038523" y="3368763"/>
              <a:ext cx="4839319" cy="1197234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51279CF8-8D65-DA47-9C0D-545600D3F2A4}"/>
                </a:ext>
              </a:extLst>
            </p:cNvPr>
            <p:cNvCxnSpPr>
              <a:cxnSpLocks/>
            </p:cNvCxnSpPr>
            <p:nvPr/>
          </p:nvCxnSpPr>
          <p:spPr>
            <a:xfrm>
              <a:off x="2071448" y="3359939"/>
              <a:ext cx="4806394" cy="515774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8E9526FD-756A-AB4A-9E00-431945C2D2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62926" y="3106471"/>
              <a:ext cx="4814916" cy="253468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97106092-C07A-B543-9F67-5FF09803C7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53541" y="2220689"/>
              <a:ext cx="4824301" cy="1156898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8D0646BD-253B-F843-80FB-EC11766D1557}"/>
              </a:ext>
            </a:extLst>
          </p:cNvPr>
          <p:cNvSpPr txBox="1"/>
          <p:nvPr/>
        </p:nvSpPr>
        <p:spPr>
          <a:xfrm>
            <a:off x="1091473" y="5399546"/>
            <a:ext cx="3883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Idea 1: Just use film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40AF06B-8BE9-E44D-978D-A0274425228E}"/>
              </a:ext>
            </a:extLst>
          </p:cNvPr>
          <p:cNvSpPr txBox="1"/>
          <p:nvPr/>
        </p:nvSpPr>
        <p:spPr>
          <a:xfrm>
            <a:off x="5187359" y="5399546"/>
            <a:ext cx="2865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Result: </a:t>
            </a:r>
            <a:r>
              <a:rPr lang="en-US" sz="3200" b="1" dirty="0"/>
              <a:t>Junk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DC99940-ECE8-DF4C-A70C-49356DD91F6B}"/>
              </a:ext>
            </a:extLst>
          </p:cNvPr>
          <p:cNvSpPr txBox="1"/>
          <p:nvPr/>
        </p:nvSpPr>
        <p:spPr>
          <a:xfrm>
            <a:off x="0" y="6215241"/>
            <a:ext cx="632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inspired by S. Seitz; image from Michigan Engineering</a:t>
            </a:r>
          </a:p>
        </p:txBody>
      </p:sp>
    </p:spTree>
    <p:extLst>
      <p:ext uri="{BB962C8B-B14F-4D97-AF65-F5344CB8AC3E}">
        <p14:creationId xmlns:p14="http://schemas.microsoft.com/office/powerpoint/2010/main" val="269713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0DD0E-EEEA-044A-87D9-26C5AC8B2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Matrix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6ADBF0-EA8C-114A-9BC4-F79A89F067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EECS 442 WI 2020: Lecture 2 - </a:t>
            </a:r>
            <a:fld id="{AC1089D3-84F4-7045-A571-C61BEF9B13BC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B8B1A66-BAD1-9248-8DE8-FB4BFF54AE1E}"/>
              </a:ext>
            </a:extLst>
          </p:cNvPr>
          <p:cNvSpPr txBox="1">
            <a:spLocks/>
          </p:cNvSpPr>
          <p:nvPr/>
        </p:nvSpPr>
        <p:spPr>
          <a:xfrm>
            <a:off x="628650" y="988885"/>
            <a:ext cx="8379883" cy="556331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Projection (x, y, z) -&gt; (</a:t>
            </a:r>
            <a:r>
              <a:rPr lang="en-US" dirty="0" err="1"/>
              <a:t>fx</a:t>
            </a:r>
            <a:r>
              <a:rPr lang="en-US" dirty="0"/>
              <a:t>/z, </a:t>
            </a:r>
            <a:r>
              <a:rPr lang="en-US" dirty="0" err="1"/>
              <a:t>fy</a:t>
            </a:r>
            <a:r>
              <a:rPr lang="en-US" dirty="0"/>
              <a:t>/z) is matrix multiplication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5F6BB9C-2A2D-3B4B-9ACA-E2D87742B915}"/>
                  </a:ext>
                </a:extLst>
              </p:cNvPr>
              <p:cNvSpPr txBox="1"/>
              <p:nvPr/>
            </p:nvSpPr>
            <p:spPr>
              <a:xfrm>
                <a:off x="1343131" y="3801060"/>
                <a:ext cx="6261586" cy="16984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32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1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1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1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1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3200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𝑓𝑦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3200" i="1">
                          <a:latin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3200" b="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3200" b="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sz="3200" b="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n-US" sz="32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𝑓𝑦</m:t>
                                    </m:r>
                                    <m:r>
                                      <a:rPr lang="en-US" sz="32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/</m:t>
                                    </m:r>
                                    <m:r>
                                      <a:rPr lang="en-US" sz="32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e>
                                    <m:r>
                                      <a:rPr lang="en-US" sz="32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eqAr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5F6BB9C-2A2D-3B4B-9ACA-E2D87742B9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3131" y="3801060"/>
                <a:ext cx="6261586" cy="1698414"/>
              </a:xfrm>
              <a:prstGeom prst="rect">
                <a:avLst/>
              </a:prstGeom>
              <a:blipFill>
                <a:blip r:embed="rId2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4C32E04A-DB54-5A41-914A-7DCA68EA7E74}"/>
              </a:ext>
            </a:extLst>
          </p:cNvPr>
          <p:cNvSpPr/>
          <p:nvPr/>
        </p:nvSpPr>
        <p:spPr>
          <a:xfrm>
            <a:off x="1746425" y="1665367"/>
            <a:ext cx="2825575" cy="19839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scene3d>
            <a:camera prst="perspectiveContrastingRightFacing">
              <a:rot lat="0" lon="18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7" name="Group 23">
            <a:extLst>
              <a:ext uri="{FF2B5EF4-FFF2-40B4-BE49-F238E27FC236}">
                <a16:creationId xmlns:a16="http://schemas.microsoft.com/office/drawing/2014/main" id="{1A12B991-87A7-FD4B-B584-530695E2BDDC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3008916" y="2229077"/>
            <a:ext cx="250918" cy="1236547"/>
            <a:chOff x="5029200" y="2090284"/>
            <a:chExt cx="457200" cy="2253116"/>
          </a:xfrm>
          <a:scene3d>
            <a:camera prst="isometricOffAxis2Right"/>
            <a:lightRig rig="threePt" dir="t"/>
          </a:scene3d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BFB1E41-2D78-4941-BDD7-31D8DF40485F}"/>
                </a:ext>
              </a:extLst>
            </p:cNvPr>
            <p:cNvSpPr/>
            <p:nvPr/>
          </p:nvSpPr>
          <p:spPr>
            <a:xfrm>
              <a:off x="5029200" y="2819400"/>
              <a:ext cx="457200" cy="1524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Freeform 66">
              <a:extLst>
                <a:ext uri="{FF2B5EF4-FFF2-40B4-BE49-F238E27FC236}">
                  <a16:creationId xmlns:a16="http://schemas.microsoft.com/office/drawing/2014/main" id="{8EEA8DB7-26D8-E847-A92F-6DEEE4C126C4}"/>
                </a:ext>
              </a:extLst>
            </p:cNvPr>
            <p:cNvSpPr/>
            <p:nvPr/>
          </p:nvSpPr>
          <p:spPr>
            <a:xfrm rot="21339833">
              <a:off x="5130616" y="209028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75D2367-8D7F-6846-B28E-D8D424AB4AA6}"/>
                </a:ext>
              </a:extLst>
            </p:cNvPr>
            <p:cNvCxnSpPr>
              <a:cxnSpLocks/>
              <a:stCxn id="8" idx="0"/>
              <a:endCxn id="9" idx="2"/>
            </p:cNvCxnSpPr>
            <p:nvPr/>
          </p:nvCxnSpPr>
          <p:spPr>
            <a:xfrm rot="5400000" flipH="1" flipV="1">
              <a:off x="5236615" y="2780833"/>
              <a:ext cx="59753" cy="173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4">
            <a:extLst>
              <a:ext uri="{FF2B5EF4-FFF2-40B4-BE49-F238E27FC236}">
                <a16:creationId xmlns:a16="http://schemas.microsoft.com/office/drawing/2014/main" id="{EC31F023-002E-F145-99D0-D57EF2CCFABE}"/>
              </a:ext>
            </a:extLst>
          </p:cNvPr>
          <p:cNvGrpSpPr/>
          <p:nvPr/>
        </p:nvGrpSpPr>
        <p:grpSpPr>
          <a:xfrm>
            <a:off x="6255322" y="1748129"/>
            <a:ext cx="366175" cy="1843197"/>
            <a:chOff x="7162800" y="1914134"/>
            <a:chExt cx="464125" cy="2336241"/>
          </a:xfrm>
        </p:grpSpPr>
        <p:grpSp>
          <p:nvGrpSpPr>
            <p:cNvPr id="12" name="Group 18">
              <a:extLst>
                <a:ext uri="{FF2B5EF4-FFF2-40B4-BE49-F238E27FC236}">
                  <a16:creationId xmlns:a16="http://schemas.microsoft.com/office/drawing/2014/main" id="{1155958E-099B-394C-9221-3160E81B42DE}"/>
                </a:ext>
              </a:extLst>
            </p:cNvPr>
            <p:cNvGrpSpPr/>
            <p:nvPr/>
          </p:nvGrpSpPr>
          <p:grpSpPr>
            <a:xfrm>
              <a:off x="7162800" y="2474025"/>
              <a:ext cx="464125" cy="1776350"/>
              <a:chOff x="6324600" y="2971800"/>
              <a:chExt cx="464125" cy="1776350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EE2AE034-AD8C-F941-A33F-24F806D35917}"/>
                  </a:ext>
                </a:extLst>
              </p:cNvPr>
              <p:cNvSpPr/>
              <p:nvPr/>
            </p:nvSpPr>
            <p:spPr>
              <a:xfrm>
                <a:off x="6324600" y="451955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CB7D5F9-4F8A-B34B-BE8D-BEEF04D6C21C}"/>
                  </a:ext>
                </a:extLst>
              </p:cNvPr>
              <p:cNvSpPr/>
              <p:nvPr/>
            </p:nvSpPr>
            <p:spPr>
              <a:xfrm>
                <a:off x="6324600" y="31242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C6FCE029-1A69-FD45-AE86-065938FE91BA}"/>
                  </a:ext>
                </a:extLst>
              </p:cNvPr>
              <p:cNvSpPr/>
              <p:nvPr/>
            </p:nvSpPr>
            <p:spPr>
              <a:xfrm>
                <a:off x="6324600" y="297180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922636E4-252D-4448-815C-6FBCDB18BA33}"/>
                  </a:ext>
                </a:extLst>
              </p:cNvPr>
              <p:cNvCxnSpPr/>
              <p:nvPr/>
            </p:nvCxnSpPr>
            <p:spPr>
              <a:xfrm rot="10800000" flipV="1">
                <a:off x="6324600" y="3086100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BBB7393A-1718-144A-8398-DB7D2466F313}"/>
                  </a:ext>
                </a:extLst>
              </p:cNvPr>
              <p:cNvCxnSpPr/>
              <p:nvPr/>
            </p:nvCxnSpPr>
            <p:spPr>
              <a:xfrm rot="10800000" flipV="1">
                <a:off x="6788725" y="3112325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Freeform 70">
              <a:extLst>
                <a:ext uri="{FF2B5EF4-FFF2-40B4-BE49-F238E27FC236}">
                  <a16:creationId xmlns:a16="http://schemas.microsoft.com/office/drawing/2014/main" id="{4C262E8F-221D-2943-94B4-50D4A8127FEC}"/>
                </a:ext>
              </a:extLst>
            </p:cNvPr>
            <p:cNvSpPr/>
            <p:nvPr/>
          </p:nvSpPr>
          <p:spPr>
            <a:xfrm rot="21339833">
              <a:off x="7250048" y="191413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4B7D3238-191C-D349-B636-F9ED2FC7E4FC}"/>
              </a:ext>
            </a:extLst>
          </p:cNvPr>
          <p:cNvSpPr txBox="1"/>
          <p:nvPr/>
        </p:nvSpPr>
        <p:spPr>
          <a:xfrm>
            <a:off x="4632118" y="2627265"/>
            <a:ext cx="425794" cy="733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B37848C-01DA-7B40-8632-8B83CD7078AD}"/>
              </a:ext>
            </a:extLst>
          </p:cNvPr>
          <p:cNvSpPr/>
          <p:nvPr/>
        </p:nvSpPr>
        <p:spPr bwMode="auto">
          <a:xfrm>
            <a:off x="4756490" y="2593421"/>
            <a:ext cx="127805" cy="127805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1082B75-0AD5-894E-AA6B-A03BD3FF9775}"/>
              </a:ext>
            </a:extLst>
          </p:cNvPr>
          <p:cNvSpPr/>
          <p:nvPr/>
        </p:nvSpPr>
        <p:spPr bwMode="auto">
          <a:xfrm>
            <a:off x="6191418" y="2346262"/>
            <a:ext cx="228600" cy="228600"/>
          </a:xfrm>
          <a:prstGeom prst="ellipse">
            <a:avLst/>
          </a:prstGeom>
          <a:solidFill>
            <a:schemeClr val="accent6"/>
          </a:solidFill>
          <a:ln w="9525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5F4E9E7-1EA6-B54F-93C6-2912713CBC7C}"/>
              </a:ext>
            </a:extLst>
          </p:cNvPr>
          <p:cNvCxnSpPr>
            <a:cxnSpLocks/>
          </p:cNvCxnSpPr>
          <p:nvPr/>
        </p:nvCxnSpPr>
        <p:spPr>
          <a:xfrm flipH="1">
            <a:off x="3124835" y="2410166"/>
            <a:ext cx="3066583" cy="55306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93CB4696-F42A-004A-B3EB-02CB187B4F33}"/>
              </a:ext>
            </a:extLst>
          </p:cNvPr>
          <p:cNvSpPr txBox="1"/>
          <p:nvPr/>
        </p:nvSpPr>
        <p:spPr>
          <a:xfrm>
            <a:off x="3980123" y="1687300"/>
            <a:ext cx="304454" cy="733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</a:t>
            </a:r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id="{098E78FE-F42A-5941-AC66-68411F75141B}"/>
              </a:ext>
            </a:extLst>
          </p:cNvPr>
          <p:cNvSpPr/>
          <p:nvPr/>
        </p:nvSpPr>
        <p:spPr>
          <a:xfrm rot="16200000">
            <a:off x="3834429" y="1618725"/>
            <a:ext cx="291388" cy="1652570"/>
          </a:xfrm>
          <a:prstGeom prst="rightBrace">
            <a:avLst>
              <a:gd name="adj1" fmla="val 147953"/>
              <a:gd name="adj2" fmla="val 50000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CE76305-3A58-E246-9FD8-DE88A0033364}"/>
              </a:ext>
            </a:extLst>
          </p:cNvPr>
          <p:cNvSpPr txBox="1"/>
          <p:nvPr/>
        </p:nvSpPr>
        <p:spPr>
          <a:xfrm>
            <a:off x="1" y="6178992"/>
            <a:ext cx="21559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inspired from L. </a:t>
            </a:r>
            <a:r>
              <a:rPr lang="en-US" sz="1200" dirty="0" err="1"/>
              <a:t>Lazebnik</a:t>
            </a:r>
            <a:endParaRPr lang="en-US" sz="1200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0C68823-D5F3-824B-848A-D649F9EC06F4}"/>
              </a:ext>
            </a:extLst>
          </p:cNvPr>
          <p:cNvSpPr/>
          <p:nvPr/>
        </p:nvSpPr>
        <p:spPr bwMode="auto">
          <a:xfrm>
            <a:off x="3070061" y="2885117"/>
            <a:ext cx="228600" cy="228600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9EEB95D-46AD-4B4D-B53C-5EFD0EC98303}"/>
              </a:ext>
            </a:extLst>
          </p:cNvPr>
          <p:cNvSpPr txBox="1"/>
          <p:nvPr/>
        </p:nvSpPr>
        <p:spPr>
          <a:xfrm>
            <a:off x="2986333" y="5581624"/>
            <a:ext cx="2319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6"/>
                </a:solidFill>
              </a:rPr>
              <a:t>3D homogenous point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EB26FD2-4944-FD47-B623-EA87608F3180}"/>
              </a:ext>
            </a:extLst>
          </p:cNvPr>
          <p:cNvSpPr txBox="1"/>
          <p:nvPr/>
        </p:nvSpPr>
        <p:spPr>
          <a:xfrm>
            <a:off x="5395288" y="5581624"/>
            <a:ext cx="2319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/>
                </a:solidFill>
              </a:rPr>
              <a:t>2D homogenous point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5377B23-B050-EC40-809A-D5881215F225}"/>
              </a:ext>
            </a:extLst>
          </p:cNvPr>
          <p:cNvSpPr/>
          <p:nvPr/>
        </p:nvSpPr>
        <p:spPr>
          <a:xfrm>
            <a:off x="4581227" y="3927803"/>
            <a:ext cx="3830727" cy="1571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82F7AC3-9A76-5340-8B5D-D55A820D7536}"/>
              </a:ext>
            </a:extLst>
          </p:cNvPr>
          <p:cNvSpPr/>
          <p:nvPr/>
        </p:nvSpPr>
        <p:spPr>
          <a:xfrm>
            <a:off x="5394028" y="5345815"/>
            <a:ext cx="2666240" cy="10464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5333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0DD0E-EEEA-044A-87D9-26C5AC8B2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Matrix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6ADBF0-EA8C-114A-9BC4-F79A89F067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EECS 442 WI 2020: Lecture 2 - </a:t>
            </a:r>
            <a:fld id="{AC1089D3-84F4-7045-A571-C61BEF9B13BC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B8B1A66-BAD1-9248-8DE8-FB4BFF54AE1E}"/>
              </a:ext>
            </a:extLst>
          </p:cNvPr>
          <p:cNvSpPr txBox="1">
            <a:spLocks/>
          </p:cNvSpPr>
          <p:nvPr/>
        </p:nvSpPr>
        <p:spPr>
          <a:xfrm>
            <a:off x="628650" y="988885"/>
            <a:ext cx="8379883" cy="556331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Projection (x, y, z) -&gt; (</a:t>
            </a:r>
            <a:r>
              <a:rPr lang="en-US" dirty="0" err="1"/>
              <a:t>fx</a:t>
            </a:r>
            <a:r>
              <a:rPr lang="en-US" dirty="0"/>
              <a:t>/z, </a:t>
            </a:r>
            <a:r>
              <a:rPr lang="en-US" dirty="0" err="1"/>
              <a:t>fy</a:t>
            </a:r>
            <a:r>
              <a:rPr lang="en-US" dirty="0"/>
              <a:t>/z) is matrix multiplication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5F6BB9C-2A2D-3B4B-9ACA-E2D87742B915}"/>
                  </a:ext>
                </a:extLst>
              </p:cNvPr>
              <p:cNvSpPr txBox="1"/>
              <p:nvPr/>
            </p:nvSpPr>
            <p:spPr>
              <a:xfrm>
                <a:off x="1343131" y="3801060"/>
                <a:ext cx="6261586" cy="16984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32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1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1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1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1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3200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𝑓𝑦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3200" i="1">
                          <a:latin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3200" b="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3200" b="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sz="3200" b="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n-US" sz="32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𝑓𝑦</m:t>
                                    </m:r>
                                    <m:r>
                                      <a:rPr lang="en-US" sz="32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/</m:t>
                                    </m:r>
                                    <m:r>
                                      <a:rPr lang="en-US" sz="32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e>
                                    <m:r>
                                      <a:rPr lang="en-US" sz="32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eqAr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5F6BB9C-2A2D-3B4B-9ACA-E2D87742B9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3131" y="3801060"/>
                <a:ext cx="6261586" cy="1698414"/>
              </a:xfrm>
              <a:prstGeom prst="rect">
                <a:avLst/>
              </a:prstGeom>
              <a:blipFill>
                <a:blip r:embed="rId2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4C32E04A-DB54-5A41-914A-7DCA68EA7E74}"/>
              </a:ext>
            </a:extLst>
          </p:cNvPr>
          <p:cNvSpPr/>
          <p:nvPr/>
        </p:nvSpPr>
        <p:spPr>
          <a:xfrm>
            <a:off x="1746425" y="1665367"/>
            <a:ext cx="2825575" cy="19839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scene3d>
            <a:camera prst="perspectiveContrastingRightFacing">
              <a:rot lat="0" lon="18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7" name="Group 23">
            <a:extLst>
              <a:ext uri="{FF2B5EF4-FFF2-40B4-BE49-F238E27FC236}">
                <a16:creationId xmlns:a16="http://schemas.microsoft.com/office/drawing/2014/main" id="{1A12B991-87A7-FD4B-B584-530695E2BDDC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3008916" y="2229077"/>
            <a:ext cx="250918" cy="1236547"/>
            <a:chOff x="5029200" y="2090284"/>
            <a:chExt cx="457200" cy="2253116"/>
          </a:xfrm>
          <a:scene3d>
            <a:camera prst="isometricOffAxis2Right"/>
            <a:lightRig rig="threePt" dir="t"/>
          </a:scene3d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BFB1E41-2D78-4941-BDD7-31D8DF40485F}"/>
                </a:ext>
              </a:extLst>
            </p:cNvPr>
            <p:cNvSpPr/>
            <p:nvPr/>
          </p:nvSpPr>
          <p:spPr>
            <a:xfrm>
              <a:off x="5029200" y="2819400"/>
              <a:ext cx="457200" cy="1524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Freeform 66">
              <a:extLst>
                <a:ext uri="{FF2B5EF4-FFF2-40B4-BE49-F238E27FC236}">
                  <a16:creationId xmlns:a16="http://schemas.microsoft.com/office/drawing/2014/main" id="{8EEA8DB7-26D8-E847-A92F-6DEEE4C126C4}"/>
                </a:ext>
              </a:extLst>
            </p:cNvPr>
            <p:cNvSpPr/>
            <p:nvPr/>
          </p:nvSpPr>
          <p:spPr>
            <a:xfrm rot="21339833">
              <a:off x="5130616" y="209028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75D2367-8D7F-6846-B28E-D8D424AB4AA6}"/>
                </a:ext>
              </a:extLst>
            </p:cNvPr>
            <p:cNvCxnSpPr>
              <a:cxnSpLocks/>
              <a:stCxn id="8" idx="0"/>
              <a:endCxn id="9" idx="2"/>
            </p:cNvCxnSpPr>
            <p:nvPr/>
          </p:nvCxnSpPr>
          <p:spPr>
            <a:xfrm rot="5400000" flipH="1" flipV="1">
              <a:off x="5236615" y="2780833"/>
              <a:ext cx="59753" cy="173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4">
            <a:extLst>
              <a:ext uri="{FF2B5EF4-FFF2-40B4-BE49-F238E27FC236}">
                <a16:creationId xmlns:a16="http://schemas.microsoft.com/office/drawing/2014/main" id="{EC31F023-002E-F145-99D0-D57EF2CCFABE}"/>
              </a:ext>
            </a:extLst>
          </p:cNvPr>
          <p:cNvGrpSpPr/>
          <p:nvPr/>
        </p:nvGrpSpPr>
        <p:grpSpPr>
          <a:xfrm>
            <a:off x="6255322" y="1748129"/>
            <a:ext cx="366175" cy="1843197"/>
            <a:chOff x="7162800" y="1914134"/>
            <a:chExt cx="464125" cy="2336241"/>
          </a:xfrm>
        </p:grpSpPr>
        <p:grpSp>
          <p:nvGrpSpPr>
            <p:cNvPr id="12" name="Group 18">
              <a:extLst>
                <a:ext uri="{FF2B5EF4-FFF2-40B4-BE49-F238E27FC236}">
                  <a16:creationId xmlns:a16="http://schemas.microsoft.com/office/drawing/2014/main" id="{1155958E-099B-394C-9221-3160E81B42DE}"/>
                </a:ext>
              </a:extLst>
            </p:cNvPr>
            <p:cNvGrpSpPr/>
            <p:nvPr/>
          </p:nvGrpSpPr>
          <p:grpSpPr>
            <a:xfrm>
              <a:off x="7162800" y="2474025"/>
              <a:ext cx="464125" cy="1776350"/>
              <a:chOff x="6324600" y="2971800"/>
              <a:chExt cx="464125" cy="1776350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EE2AE034-AD8C-F941-A33F-24F806D35917}"/>
                  </a:ext>
                </a:extLst>
              </p:cNvPr>
              <p:cNvSpPr/>
              <p:nvPr/>
            </p:nvSpPr>
            <p:spPr>
              <a:xfrm>
                <a:off x="6324600" y="451955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CB7D5F9-4F8A-B34B-BE8D-BEEF04D6C21C}"/>
                  </a:ext>
                </a:extLst>
              </p:cNvPr>
              <p:cNvSpPr/>
              <p:nvPr/>
            </p:nvSpPr>
            <p:spPr>
              <a:xfrm>
                <a:off x="6324600" y="31242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C6FCE029-1A69-FD45-AE86-065938FE91BA}"/>
                  </a:ext>
                </a:extLst>
              </p:cNvPr>
              <p:cNvSpPr/>
              <p:nvPr/>
            </p:nvSpPr>
            <p:spPr>
              <a:xfrm>
                <a:off x="6324600" y="297180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922636E4-252D-4448-815C-6FBCDB18BA33}"/>
                  </a:ext>
                </a:extLst>
              </p:cNvPr>
              <p:cNvCxnSpPr/>
              <p:nvPr/>
            </p:nvCxnSpPr>
            <p:spPr>
              <a:xfrm rot="10800000" flipV="1">
                <a:off x="6324600" y="3086100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BBB7393A-1718-144A-8398-DB7D2466F313}"/>
                  </a:ext>
                </a:extLst>
              </p:cNvPr>
              <p:cNvCxnSpPr/>
              <p:nvPr/>
            </p:nvCxnSpPr>
            <p:spPr>
              <a:xfrm rot="10800000" flipV="1">
                <a:off x="6788725" y="3112325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Freeform 70">
              <a:extLst>
                <a:ext uri="{FF2B5EF4-FFF2-40B4-BE49-F238E27FC236}">
                  <a16:creationId xmlns:a16="http://schemas.microsoft.com/office/drawing/2014/main" id="{4C262E8F-221D-2943-94B4-50D4A8127FEC}"/>
                </a:ext>
              </a:extLst>
            </p:cNvPr>
            <p:cNvSpPr/>
            <p:nvPr/>
          </p:nvSpPr>
          <p:spPr>
            <a:xfrm rot="21339833">
              <a:off x="7250048" y="191413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4B7D3238-191C-D349-B636-F9ED2FC7E4FC}"/>
              </a:ext>
            </a:extLst>
          </p:cNvPr>
          <p:cNvSpPr txBox="1"/>
          <p:nvPr/>
        </p:nvSpPr>
        <p:spPr>
          <a:xfrm>
            <a:off x="4632118" y="2627265"/>
            <a:ext cx="425794" cy="733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B37848C-01DA-7B40-8632-8B83CD7078AD}"/>
              </a:ext>
            </a:extLst>
          </p:cNvPr>
          <p:cNvSpPr/>
          <p:nvPr/>
        </p:nvSpPr>
        <p:spPr bwMode="auto">
          <a:xfrm>
            <a:off x="4756490" y="2593421"/>
            <a:ext cx="127805" cy="127805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1082B75-0AD5-894E-AA6B-A03BD3FF9775}"/>
              </a:ext>
            </a:extLst>
          </p:cNvPr>
          <p:cNvSpPr/>
          <p:nvPr/>
        </p:nvSpPr>
        <p:spPr bwMode="auto">
          <a:xfrm>
            <a:off x="6191418" y="2346262"/>
            <a:ext cx="228600" cy="228600"/>
          </a:xfrm>
          <a:prstGeom prst="ellipse">
            <a:avLst/>
          </a:prstGeom>
          <a:solidFill>
            <a:schemeClr val="accent6"/>
          </a:solidFill>
          <a:ln w="9525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5F4E9E7-1EA6-B54F-93C6-2912713CBC7C}"/>
              </a:ext>
            </a:extLst>
          </p:cNvPr>
          <p:cNvCxnSpPr>
            <a:cxnSpLocks/>
          </p:cNvCxnSpPr>
          <p:nvPr/>
        </p:nvCxnSpPr>
        <p:spPr>
          <a:xfrm flipH="1">
            <a:off x="3124835" y="2410166"/>
            <a:ext cx="3066583" cy="55306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93CB4696-F42A-004A-B3EB-02CB187B4F33}"/>
              </a:ext>
            </a:extLst>
          </p:cNvPr>
          <p:cNvSpPr txBox="1"/>
          <p:nvPr/>
        </p:nvSpPr>
        <p:spPr>
          <a:xfrm>
            <a:off x="3980123" y="1687300"/>
            <a:ext cx="304454" cy="733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</a:t>
            </a:r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id="{098E78FE-F42A-5941-AC66-68411F75141B}"/>
              </a:ext>
            </a:extLst>
          </p:cNvPr>
          <p:cNvSpPr/>
          <p:nvPr/>
        </p:nvSpPr>
        <p:spPr>
          <a:xfrm rot="16200000">
            <a:off x="3834429" y="1618725"/>
            <a:ext cx="291388" cy="1652570"/>
          </a:xfrm>
          <a:prstGeom prst="rightBrace">
            <a:avLst>
              <a:gd name="adj1" fmla="val 147953"/>
              <a:gd name="adj2" fmla="val 50000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CE76305-3A58-E246-9FD8-DE88A0033364}"/>
              </a:ext>
            </a:extLst>
          </p:cNvPr>
          <p:cNvSpPr txBox="1"/>
          <p:nvPr/>
        </p:nvSpPr>
        <p:spPr>
          <a:xfrm>
            <a:off x="1" y="6178992"/>
            <a:ext cx="21559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inspired from L. </a:t>
            </a:r>
            <a:r>
              <a:rPr lang="en-US" sz="1200" dirty="0" err="1"/>
              <a:t>Lazebnik</a:t>
            </a:r>
            <a:endParaRPr lang="en-US" sz="1200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0C68823-D5F3-824B-848A-D649F9EC06F4}"/>
              </a:ext>
            </a:extLst>
          </p:cNvPr>
          <p:cNvSpPr/>
          <p:nvPr/>
        </p:nvSpPr>
        <p:spPr bwMode="auto">
          <a:xfrm>
            <a:off x="3070061" y="2885117"/>
            <a:ext cx="228600" cy="228600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9EEB95D-46AD-4B4D-B53C-5EFD0EC98303}"/>
              </a:ext>
            </a:extLst>
          </p:cNvPr>
          <p:cNvSpPr txBox="1"/>
          <p:nvPr/>
        </p:nvSpPr>
        <p:spPr>
          <a:xfrm>
            <a:off x="2986333" y="5581624"/>
            <a:ext cx="2319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6"/>
                </a:solidFill>
              </a:rPr>
              <a:t>3D homogenous point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EB26FD2-4944-FD47-B623-EA87608F3180}"/>
              </a:ext>
            </a:extLst>
          </p:cNvPr>
          <p:cNvSpPr txBox="1"/>
          <p:nvPr/>
        </p:nvSpPr>
        <p:spPr>
          <a:xfrm>
            <a:off x="5395288" y="5581624"/>
            <a:ext cx="2319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/>
                </a:solidFill>
              </a:rPr>
              <a:t>2D homogenous point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5377B23-B050-EC40-809A-D5881215F225}"/>
              </a:ext>
            </a:extLst>
          </p:cNvPr>
          <p:cNvSpPr/>
          <p:nvPr/>
        </p:nvSpPr>
        <p:spPr>
          <a:xfrm>
            <a:off x="5904089" y="3927803"/>
            <a:ext cx="1788087" cy="1571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6018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0DD0E-EEEA-044A-87D9-26C5AC8B2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Matrix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6ADBF0-EA8C-114A-9BC4-F79A89F067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EECS 442 WI 2020: Lecture 2 - </a:t>
            </a:r>
            <a:fld id="{AC1089D3-84F4-7045-A571-C61BEF9B13BC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B8B1A66-BAD1-9248-8DE8-FB4BFF54AE1E}"/>
              </a:ext>
            </a:extLst>
          </p:cNvPr>
          <p:cNvSpPr txBox="1">
            <a:spLocks/>
          </p:cNvSpPr>
          <p:nvPr/>
        </p:nvSpPr>
        <p:spPr>
          <a:xfrm>
            <a:off x="628650" y="988885"/>
            <a:ext cx="8379883" cy="556331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Projection (x, y, z) -&gt; (</a:t>
            </a:r>
            <a:r>
              <a:rPr lang="en-US" dirty="0" err="1"/>
              <a:t>fx</a:t>
            </a:r>
            <a:r>
              <a:rPr lang="en-US" dirty="0"/>
              <a:t>/z, </a:t>
            </a:r>
            <a:r>
              <a:rPr lang="en-US" dirty="0" err="1"/>
              <a:t>fy</a:t>
            </a:r>
            <a:r>
              <a:rPr lang="en-US" dirty="0"/>
              <a:t>/z) is matrix multiplication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5F6BB9C-2A2D-3B4B-9ACA-E2D87742B915}"/>
                  </a:ext>
                </a:extLst>
              </p:cNvPr>
              <p:cNvSpPr txBox="1"/>
              <p:nvPr/>
            </p:nvSpPr>
            <p:spPr>
              <a:xfrm>
                <a:off x="1343131" y="3801060"/>
                <a:ext cx="6261586" cy="16984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32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1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1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1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1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3200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𝑓𝑦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3200" i="1">
                          <a:latin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3200" b="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3200" b="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sz="3200" b="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n-US" sz="32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𝑓𝑦</m:t>
                                    </m:r>
                                    <m:r>
                                      <a:rPr lang="en-US" sz="32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/</m:t>
                                    </m:r>
                                    <m:r>
                                      <a:rPr lang="en-US" sz="32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e>
                                    <m:r>
                                      <a:rPr lang="en-US" sz="32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eqAr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5F6BB9C-2A2D-3B4B-9ACA-E2D87742B9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3131" y="3801060"/>
                <a:ext cx="6261586" cy="1698414"/>
              </a:xfrm>
              <a:prstGeom prst="rect">
                <a:avLst/>
              </a:prstGeom>
              <a:blipFill>
                <a:blip r:embed="rId2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4C32E04A-DB54-5A41-914A-7DCA68EA7E74}"/>
              </a:ext>
            </a:extLst>
          </p:cNvPr>
          <p:cNvSpPr/>
          <p:nvPr/>
        </p:nvSpPr>
        <p:spPr>
          <a:xfrm>
            <a:off x="1746425" y="1665367"/>
            <a:ext cx="2825575" cy="19839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scene3d>
            <a:camera prst="perspectiveContrastingRightFacing">
              <a:rot lat="0" lon="18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7" name="Group 23">
            <a:extLst>
              <a:ext uri="{FF2B5EF4-FFF2-40B4-BE49-F238E27FC236}">
                <a16:creationId xmlns:a16="http://schemas.microsoft.com/office/drawing/2014/main" id="{1A12B991-87A7-FD4B-B584-530695E2BDDC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3008916" y="2229077"/>
            <a:ext cx="250918" cy="1236547"/>
            <a:chOff x="5029200" y="2090284"/>
            <a:chExt cx="457200" cy="2253116"/>
          </a:xfrm>
          <a:scene3d>
            <a:camera prst="isometricOffAxis2Right"/>
            <a:lightRig rig="threePt" dir="t"/>
          </a:scene3d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BFB1E41-2D78-4941-BDD7-31D8DF40485F}"/>
                </a:ext>
              </a:extLst>
            </p:cNvPr>
            <p:cNvSpPr/>
            <p:nvPr/>
          </p:nvSpPr>
          <p:spPr>
            <a:xfrm>
              <a:off x="5029200" y="2819400"/>
              <a:ext cx="457200" cy="1524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Freeform 66">
              <a:extLst>
                <a:ext uri="{FF2B5EF4-FFF2-40B4-BE49-F238E27FC236}">
                  <a16:creationId xmlns:a16="http://schemas.microsoft.com/office/drawing/2014/main" id="{8EEA8DB7-26D8-E847-A92F-6DEEE4C126C4}"/>
                </a:ext>
              </a:extLst>
            </p:cNvPr>
            <p:cNvSpPr/>
            <p:nvPr/>
          </p:nvSpPr>
          <p:spPr>
            <a:xfrm rot="21339833">
              <a:off x="5130616" y="209028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75D2367-8D7F-6846-B28E-D8D424AB4AA6}"/>
                </a:ext>
              </a:extLst>
            </p:cNvPr>
            <p:cNvCxnSpPr>
              <a:cxnSpLocks/>
              <a:stCxn id="8" idx="0"/>
              <a:endCxn id="9" idx="2"/>
            </p:cNvCxnSpPr>
            <p:nvPr/>
          </p:nvCxnSpPr>
          <p:spPr>
            <a:xfrm rot="5400000" flipH="1" flipV="1">
              <a:off x="5236615" y="2780833"/>
              <a:ext cx="59753" cy="173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4">
            <a:extLst>
              <a:ext uri="{FF2B5EF4-FFF2-40B4-BE49-F238E27FC236}">
                <a16:creationId xmlns:a16="http://schemas.microsoft.com/office/drawing/2014/main" id="{EC31F023-002E-F145-99D0-D57EF2CCFABE}"/>
              </a:ext>
            </a:extLst>
          </p:cNvPr>
          <p:cNvGrpSpPr/>
          <p:nvPr/>
        </p:nvGrpSpPr>
        <p:grpSpPr>
          <a:xfrm>
            <a:off x="6255322" y="1748129"/>
            <a:ext cx="366175" cy="1843197"/>
            <a:chOff x="7162800" y="1914134"/>
            <a:chExt cx="464125" cy="2336241"/>
          </a:xfrm>
        </p:grpSpPr>
        <p:grpSp>
          <p:nvGrpSpPr>
            <p:cNvPr id="12" name="Group 18">
              <a:extLst>
                <a:ext uri="{FF2B5EF4-FFF2-40B4-BE49-F238E27FC236}">
                  <a16:creationId xmlns:a16="http://schemas.microsoft.com/office/drawing/2014/main" id="{1155958E-099B-394C-9221-3160E81B42DE}"/>
                </a:ext>
              </a:extLst>
            </p:cNvPr>
            <p:cNvGrpSpPr/>
            <p:nvPr/>
          </p:nvGrpSpPr>
          <p:grpSpPr>
            <a:xfrm>
              <a:off x="7162800" y="2474025"/>
              <a:ext cx="464125" cy="1776350"/>
              <a:chOff x="6324600" y="2971800"/>
              <a:chExt cx="464125" cy="1776350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EE2AE034-AD8C-F941-A33F-24F806D35917}"/>
                  </a:ext>
                </a:extLst>
              </p:cNvPr>
              <p:cNvSpPr/>
              <p:nvPr/>
            </p:nvSpPr>
            <p:spPr>
              <a:xfrm>
                <a:off x="6324600" y="451955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CB7D5F9-4F8A-B34B-BE8D-BEEF04D6C21C}"/>
                  </a:ext>
                </a:extLst>
              </p:cNvPr>
              <p:cNvSpPr/>
              <p:nvPr/>
            </p:nvSpPr>
            <p:spPr>
              <a:xfrm>
                <a:off x="6324600" y="31242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C6FCE029-1A69-FD45-AE86-065938FE91BA}"/>
                  </a:ext>
                </a:extLst>
              </p:cNvPr>
              <p:cNvSpPr/>
              <p:nvPr/>
            </p:nvSpPr>
            <p:spPr>
              <a:xfrm>
                <a:off x="6324600" y="297180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922636E4-252D-4448-815C-6FBCDB18BA33}"/>
                  </a:ext>
                </a:extLst>
              </p:cNvPr>
              <p:cNvCxnSpPr/>
              <p:nvPr/>
            </p:nvCxnSpPr>
            <p:spPr>
              <a:xfrm rot="10800000" flipV="1">
                <a:off x="6324600" y="3086100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BBB7393A-1718-144A-8398-DB7D2466F313}"/>
                  </a:ext>
                </a:extLst>
              </p:cNvPr>
              <p:cNvCxnSpPr/>
              <p:nvPr/>
            </p:nvCxnSpPr>
            <p:spPr>
              <a:xfrm rot="10800000" flipV="1">
                <a:off x="6788725" y="3112325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Freeform 70">
              <a:extLst>
                <a:ext uri="{FF2B5EF4-FFF2-40B4-BE49-F238E27FC236}">
                  <a16:creationId xmlns:a16="http://schemas.microsoft.com/office/drawing/2014/main" id="{4C262E8F-221D-2943-94B4-50D4A8127FEC}"/>
                </a:ext>
              </a:extLst>
            </p:cNvPr>
            <p:cNvSpPr/>
            <p:nvPr/>
          </p:nvSpPr>
          <p:spPr>
            <a:xfrm rot="21339833">
              <a:off x="7250048" y="191413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4B7D3238-191C-D349-B636-F9ED2FC7E4FC}"/>
              </a:ext>
            </a:extLst>
          </p:cNvPr>
          <p:cNvSpPr txBox="1"/>
          <p:nvPr/>
        </p:nvSpPr>
        <p:spPr>
          <a:xfrm>
            <a:off x="4632118" y="2627265"/>
            <a:ext cx="425794" cy="733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B37848C-01DA-7B40-8632-8B83CD7078AD}"/>
              </a:ext>
            </a:extLst>
          </p:cNvPr>
          <p:cNvSpPr/>
          <p:nvPr/>
        </p:nvSpPr>
        <p:spPr bwMode="auto">
          <a:xfrm>
            <a:off x="4756490" y="2593421"/>
            <a:ext cx="127805" cy="127805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1082B75-0AD5-894E-AA6B-A03BD3FF9775}"/>
              </a:ext>
            </a:extLst>
          </p:cNvPr>
          <p:cNvSpPr/>
          <p:nvPr/>
        </p:nvSpPr>
        <p:spPr bwMode="auto">
          <a:xfrm>
            <a:off x="6191418" y="2346262"/>
            <a:ext cx="228600" cy="228600"/>
          </a:xfrm>
          <a:prstGeom prst="ellipse">
            <a:avLst/>
          </a:prstGeom>
          <a:solidFill>
            <a:schemeClr val="accent6"/>
          </a:solidFill>
          <a:ln w="9525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5F4E9E7-1EA6-B54F-93C6-2912713CBC7C}"/>
              </a:ext>
            </a:extLst>
          </p:cNvPr>
          <p:cNvCxnSpPr>
            <a:cxnSpLocks/>
          </p:cNvCxnSpPr>
          <p:nvPr/>
        </p:nvCxnSpPr>
        <p:spPr>
          <a:xfrm flipH="1">
            <a:off x="3124835" y="2410166"/>
            <a:ext cx="3066583" cy="55306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93CB4696-F42A-004A-B3EB-02CB187B4F33}"/>
              </a:ext>
            </a:extLst>
          </p:cNvPr>
          <p:cNvSpPr txBox="1"/>
          <p:nvPr/>
        </p:nvSpPr>
        <p:spPr>
          <a:xfrm>
            <a:off x="3980123" y="1687300"/>
            <a:ext cx="304454" cy="733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</a:t>
            </a:r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id="{098E78FE-F42A-5941-AC66-68411F75141B}"/>
              </a:ext>
            </a:extLst>
          </p:cNvPr>
          <p:cNvSpPr/>
          <p:nvPr/>
        </p:nvSpPr>
        <p:spPr>
          <a:xfrm rot="16200000">
            <a:off x="3834429" y="1618725"/>
            <a:ext cx="291388" cy="1652570"/>
          </a:xfrm>
          <a:prstGeom prst="rightBrace">
            <a:avLst>
              <a:gd name="adj1" fmla="val 147953"/>
              <a:gd name="adj2" fmla="val 50000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CE76305-3A58-E246-9FD8-DE88A0033364}"/>
              </a:ext>
            </a:extLst>
          </p:cNvPr>
          <p:cNvSpPr txBox="1"/>
          <p:nvPr/>
        </p:nvSpPr>
        <p:spPr>
          <a:xfrm>
            <a:off x="1" y="6178992"/>
            <a:ext cx="21559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inspired from L. </a:t>
            </a:r>
            <a:r>
              <a:rPr lang="en-US" sz="1200" dirty="0" err="1"/>
              <a:t>Lazebnik</a:t>
            </a:r>
            <a:endParaRPr lang="en-US" sz="1200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0C68823-D5F3-824B-848A-D649F9EC06F4}"/>
              </a:ext>
            </a:extLst>
          </p:cNvPr>
          <p:cNvSpPr/>
          <p:nvPr/>
        </p:nvSpPr>
        <p:spPr bwMode="auto">
          <a:xfrm>
            <a:off x="3070061" y="2885117"/>
            <a:ext cx="228600" cy="228600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9EEB95D-46AD-4B4D-B53C-5EFD0EC98303}"/>
              </a:ext>
            </a:extLst>
          </p:cNvPr>
          <p:cNvSpPr txBox="1"/>
          <p:nvPr/>
        </p:nvSpPr>
        <p:spPr>
          <a:xfrm>
            <a:off x="2986333" y="5581624"/>
            <a:ext cx="2319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6"/>
                </a:solidFill>
              </a:rPr>
              <a:t>3D homogenous point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EB26FD2-4944-FD47-B623-EA87608F3180}"/>
              </a:ext>
            </a:extLst>
          </p:cNvPr>
          <p:cNvSpPr txBox="1"/>
          <p:nvPr/>
        </p:nvSpPr>
        <p:spPr>
          <a:xfrm>
            <a:off x="5395288" y="5581624"/>
            <a:ext cx="2319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/>
                </a:solidFill>
              </a:rPr>
              <a:t>2D homogenous point</a:t>
            </a:r>
          </a:p>
        </p:txBody>
      </p:sp>
    </p:spTree>
    <p:extLst>
      <p:ext uri="{BB962C8B-B14F-4D97-AF65-F5344CB8AC3E}">
        <p14:creationId xmlns:p14="http://schemas.microsoft.com/office/powerpoint/2010/main" val="14598669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8F74B-8249-3D44-B641-4C9E0D17A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Perspective Model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B8C006-8448-3347-8DA3-06F5D13950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EECS 442 WI 2020: Lecture 2 - </a:t>
            </a:r>
            <a:fld id="{AC1089D3-84F4-7045-A571-C61BEF9B13BC}" type="slidenum">
              <a:rPr lang="en-US" smtClean="0"/>
              <a:pPr/>
              <a:t>43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BE6859E-D46C-3344-9F7D-5CD973F6CEF4}"/>
                  </a:ext>
                </a:extLst>
              </p:cNvPr>
              <p:cNvSpPr txBox="1"/>
              <p:nvPr/>
            </p:nvSpPr>
            <p:spPr>
              <a:xfrm>
                <a:off x="795646" y="3598800"/>
                <a:ext cx="6806928" cy="13563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sz="3200" b="1" i="1">
                          <a:latin typeface="Cambria Math" panose="02040503050406030204" pitchFamily="18" charset="0"/>
                        </a:rPr>
                        <m:t>≡</m:t>
                      </m:r>
                      <m:m>
                        <m:mPr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𝑹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𝒕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d>
                          </m:e>
                        </m:mr>
                      </m:m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    </m:t>
                      </m:r>
                      <m:sSub>
                        <m:sSub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b="1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BE6859E-D46C-3344-9F7D-5CD973F6CE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646" y="3598800"/>
                <a:ext cx="6806928" cy="1356397"/>
              </a:xfrm>
              <a:prstGeom prst="rect">
                <a:avLst/>
              </a:prstGeom>
              <a:blipFill>
                <a:blip r:embed="rId2"/>
                <a:stretch>
                  <a:fillRect l="-559" t="-1852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3C2D23C2-9B71-A747-BBFC-5BB67A603D98}"/>
              </a:ext>
            </a:extLst>
          </p:cNvPr>
          <p:cNvSpPr/>
          <p:nvPr/>
        </p:nvSpPr>
        <p:spPr>
          <a:xfrm>
            <a:off x="1669413" y="3429000"/>
            <a:ext cx="4714610" cy="2187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A0DEEDB-3E51-D040-A9FB-A186662D2D72}"/>
              </a:ext>
            </a:extLst>
          </p:cNvPr>
          <p:cNvGrpSpPr/>
          <p:nvPr/>
        </p:nvGrpSpPr>
        <p:grpSpPr>
          <a:xfrm>
            <a:off x="1214844" y="2100395"/>
            <a:ext cx="3852106" cy="2158132"/>
            <a:chOff x="1214844" y="2100395"/>
            <a:chExt cx="3852106" cy="2158132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A2152F53-18E7-0544-876F-04D93BCBD6BD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 flipH="1">
              <a:off x="1214844" y="3054502"/>
              <a:ext cx="1978032" cy="1204025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B3E608B-96B9-714F-A0B1-AC28737F12AE}"/>
                </a:ext>
              </a:extLst>
            </p:cNvPr>
            <p:cNvSpPr txBox="1"/>
            <p:nvPr/>
          </p:nvSpPr>
          <p:spPr>
            <a:xfrm>
              <a:off x="1318802" y="2100395"/>
              <a:ext cx="374814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P: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2D homogeneous point (3D)</a:t>
              </a:r>
              <a:endParaRPr lang="en-US" sz="2800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B7D3434-4E26-9148-8FEB-8DDD7EDC3A4E}"/>
              </a:ext>
            </a:extLst>
          </p:cNvPr>
          <p:cNvGrpSpPr/>
          <p:nvPr/>
        </p:nvGrpSpPr>
        <p:grpSpPr>
          <a:xfrm>
            <a:off x="5211819" y="2094177"/>
            <a:ext cx="3663733" cy="2041595"/>
            <a:chOff x="5211819" y="2094177"/>
            <a:chExt cx="3663733" cy="2041595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507E9BB-79C5-E94D-BF90-47F66F21901F}"/>
                </a:ext>
              </a:extLst>
            </p:cNvPr>
            <p:cNvSpPr txBox="1"/>
            <p:nvPr/>
          </p:nvSpPr>
          <p:spPr>
            <a:xfrm>
              <a:off x="5211819" y="2094177"/>
              <a:ext cx="366373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X: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3d homogeneous point (4D)</a:t>
              </a:r>
              <a:endParaRPr lang="en-US" sz="2800" dirty="0"/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2617388C-7AEE-B244-9D60-5671ECB67BE1}"/>
                </a:ext>
              </a:extLst>
            </p:cNvPr>
            <p:cNvCxnSpPr>
              <a:cxnSpLocks/>
              <a:stCxn id="17" idx="2"/>
            </p:cNvCxnSpPr>
            <p:nvPr/>
          </p:nvCxnSpPr>
          <p:spPr>
            <a:xfrm>
              <a:off x="7043686" y="3048284"/>
              <a:ext cx="0" cy="1087488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61096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C9767-C5CB-D748-95FE-A6BDC71E7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Perspective Model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0F98D9-D28A-1547-B152-CC85F109A3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EECS 442 WI 2020: Lecture 2 - </a:t>
            </a:r>
            <a:fld id="{AC1089D3-84F4-7045-A571-C61BEF9B13BC}" type="slidenum">
              <a:rPr lang="en-US" smtClean="0"/>
              <a:pPr/>
              <a:t>44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F697998-4E49-A14F-AEF6-7DF0F2C6D206}"/>
                  </a:ext>
                </a:extLst>
              </p:cNvPr>
              <p:cNvSpPr txBox="1"/>
              <p:nvPr/>
            </p:nvSpPr>
            <p:spPr>
              <a:xfrm>
                <a:off x="795646" y="3598800"/>
                <a:ext cx="6806928" cy="13563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sz="3200" b="1" i="1">
                          <a:latin typeface="Cambria Math" panose="02040503050406030204" pitchFamily="18" charset="0"/>
                        </a:rPr>
                        <m:t>≡</m:t>
                      </m:r>
                      <m:m>
                        <m:mPr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𝑹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𝒕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d>
                          </m:e>
                        </m:mr>
                      </m:m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    </m:t>
                      </m:r>
                      <m:sSub>
                        <m:sSub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b="1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F697998-4E49-A14F-AEF6-7DF0F2C6D2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646" y="3598800"/>
                <a:ext cx="6806928" cy="1356397"/>
              </a:xfrm>
              <a:prstGeom prst="rect">
                <a:avLst/>
              </a:prstGeom>
              <a:blipFill>
                <a:blip r:embed="rId2"/>
                <a:stretch>
                  <a:fillRect l="-559" t="-1852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7D00F57D-9E07-6F42-8BDB-68BF6CEA6B93}"/>
              </a:ext>
            </a:extLst>
          </p:cNvPr>
          <p:cNvSpPr txBox="1"/>
          <p:nvPr/>
        </p:nvSpPr>
        <p:spPr>
          <a:xfrm>
            <a:off x="5211819" y="2094177"/>
            <a:ext cx="33035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t: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translation between world system and camera</a:t>
            </a:r>
            <a:endParaRPr lang="en-US" sz="28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163DC2E-7737-4843-8F61-7871CD407BF7}"/>
              </a:ext>
            </a:extLst>
          </p:cNvPr>
          <p:cNvGrpSpPr/>
          <p:nvPr/>
        </p:nvGrpSpPr>
        <p:grpSpPr>
          <a:xfrm>
            <a:off x="1318802" y="2100395"/>
            <a:ext cx="3387422" cy="2060544"/>
            <a:chOff x="1117467" y="2100395"/>
            <a:chExt cx="3387422" cy="2060544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72B760F8-A800-034B-ABFB-D619DC89B1E5}"/>
                </a:ext>
              </a:extLst>
            </p:cNvPr>
            <p:cNvCxnSpPr>
              <a:cxnSpLocks/>
            </p:cNvCxnSpPr>
            <p:nvPr/>
          </p:nvCxnSpPr>
          <p:spPr>
            <a:xfrm>
              <a:off x="3926048" y="3028426"/>
              <a:ext cx="578841" cy="1132513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67A5CC9-851A-2741-9B7E-B29C7322AFF6}"/>
                </a:ext>
              </a:extLst>
            </p:cNvPr>
            <p:cNvSpPr txBox="1"/>
            <p:nvPr/>
          </p:nvSpPr>
          <p:spPr>
            <a:xfrm>
              <a:off x="1117467" y="2100395"/>
              <a:ext cx="330353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R: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rotation between world system and camera</a:t>
              </a:r>
              <a:endParaRPr lang="en-US" sz="2800" dirty="0"/>
            </a:p>
          </p:txBody>
        </p:sp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CFD630C-9E2C-4041-AF30-95B085443AD7}"/>
              </a:ext>
            </a:extLst>
          </p:cNvPr>
          <p:cNvCxnSpPr>
            <a:cxnSpLocks/>
          </p:cNvCxnSpPr>
          <p:nvPr/>
        </p:nvCxnSpPr>
        <p:spPr>
          <a:xfrm flipH="1">
            <a:off x="5830349" y="3429000"/>
            <a:ext cx="268447" cy="73193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1AC3EB27-0C0C-9F41-86DF-08C1A0417F5C}"/>
              </a:ext>
            </a:extLst>
          </p:cNvPr>
          <p:cNvSpPr/>
          <p:nvPr/>
        </p:nvSpPr>
        <p:spPr>
          <a:xfrm>
            <a:off x="1621269" y="3429000"/>
            <a:ext cx="2304779" cy="2187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549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04B15-241F-5647-9750-770E07B09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Perspective Model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02041A-781E-C64C-991F-C6B674F0F9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EECS 442 WI 2020: Lecture 2 - </a:t>
            </a:r>
            <a:fld id="{AC1089D3-84F4-7045-A571-C61BEF9B13BC}" type="slidenum">
              <a:rPr lang="en-US" smtClean="0"/>
              <a:pPr/>
              <a:t>45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D948085-6D48-CE41-A3F8-064CE1F94027}"/>
                  </a:ext>
                </a:extLst>
              </p:cNvPr>
              <p:cNvSpPr txBox="1"/>
              <p:nvPr/>
            </p:nvSpPr>
            <p:spPr>
              <a:xfrm>
                <a:off x="795646" y="3598800"/>
                <a:ext cx="6806928" cy="13563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sz="3200" b="1" i="1">
                          <a:latin typeface="Cambria Math" panose="02040503050406030204" pitchFamily="18" charset="0"/>
                        </a:rPr>
                        <m:t>≡</m:t>
                      </m:r>
                      <m:m>
                        <m:mPr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𝑹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𝒕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d>
                          </m:e>
                        </m:mr>
                      </m:m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    </m:t>
                      </m:r>
                      <m:sSub>
                        <m:sSub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b="1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D948085-6D48-CE41-A3F8-064CE1F940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646" y="3598800"/>
                <a:ext cx="6806928" cy="1356397"/>
              </a:xfrm>
              <a:prstGeom prst="rect">
                <a:avLst/>
              </a:prstGeom>
              <a:blipFill>
                <a:blip r:embed="rId2"/>
                <a:stretch>
                  <a:fillRect l="-559" t="-1852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B788F490-B3EC-B84D-A874-238AF8914A1C}"/>
              </a:ext>
            </a:extLst>
          </p:cNvPr>
          <p:cNvGrpSpPr/>
          <p:nvPr/>
        </p:nvGrpSpPr>
        <p:grpSpPr>
          <a:xfrm>
            <a:off x="593606" y="2088992"/>
            <a:ext cx="4219662" cy="2031316"/>
            <a:chOff x="352338" y="2088992"/>
            <a:chExt cx="4219662" cy="203131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2F65ECB-2E27-1E4A-BFA3-AEB771F6C223}"/>
                </a:ext>
              </a:extLst>
            </p:cNvPr>
            <p:cNvSpPr txBox="1"/>
            <p:nvPr/>
          </p:nvSpPr>
          <p:spPr>
            <a:xfrm>
              <a:off x="352338" y="2088992"/>
              <a:ext cx="42196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f focal length</a:t>
              </a:r>
              <a:endParaRPr lang="en-US" sz="2800" dirty="0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AA0E4B3-2A5C-894C-8386-08602DCBCA08}"/>
                </a:ext>
              </a:extLst>
            </p:cNvPr>
            <p:cNvGrpSpPr/>
            <p:nvPr/>
          </p:nvGrpSpPr>
          <p:grpSpPr>
            <a:xfrm>
              <a:off x="1803633" y="2676088"/>
              <a:ext cx="658536" cy="1444220"/>
              <a:chOff x="1803633" y="2676088"/>
              <a:chExt cx="658536" cy="1444220"/>
            </a:xfrm>
          </p:grpSpPr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5D6EB02D-F686-E24B-830D-E20D7FD1762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803633" y="2676088"/>
                <a:ext cx="597631" cy="922712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EEA7F303-CAFB-0E45-9278-B9FD34648A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01264" y="2676088"/>
                <a:ext cx="60905" cy="1444220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6A4F532-383F-F442-81B8-C61BACCEF995}"/>
              </a:ext>
            </a:extLst>
          </p:cNvPr>
          <p:cNvGrpSpPr/>
          <p:nvPr/>
        </p:nvGrpSpPr>
        <p:grpSpPr>
          <a:xfrm>
            <a:off x="3534772" y="2088992"/>
            <a:ext cx="3987959" cy="2156797"/>
            <a:chOff x="4813268" y="2521059"/>
            <a:chExt cx="3987959" cy="215679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718115E-1E38-0F49-AABC-2C93CB6CEFAB}"/>
                </a:ext>
              </a:extLst>
            </p:cNvPr>
            <p:cNvSpPr txBox="1"/>
            <p:nvPr/>
          </p:nvSpPr>
          <p:spPr>
            <a:xfrm>
              <a:off x="5351615" y="2521059"/>
              <a:ext cx="3449612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u0,v0: principal point (image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coords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of camera origin on retina)</a:t>
              </a:r>
              <a:endParaRPr lang="en-US" sz="2800" dirty="0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99BCA651-D54E-2C4A-9589-DEDEA24BE8CE}"/>
                </a:ext>
              </a:extLst>
            </p:cNvPr>
            <p:cNvCxnSpPr>
              <a:cxnSpLocks/>
              <a:stCxn id="11" idx="1"/>
            </p:cNvCxnSpPr>
            <p:nvPr/>
          </p:nvCxnSpPr>
          <p:spPr>
            <a:xfrm flipH="1">
              <a:off x="4813268" y="3429000"/>
              <a:ext cx="538347" cy="738488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D9341D7-6118-EA45-BD97-C8A656413AE1}"/>
                </a:ext>
              </a:extLst>
            </p:cNvPr>
            <p:cNvCxnSpPr>
              <a:cxnSpLocks/>
              <a:stCxn id="11" idx="1"/>
            </p:cNvCxnSpPr>
            <p:nvPr/>
          </p:nvCxnSpPr>
          <p:spPr>
            <a:xfrm flipH="1">
              <a:off x="4936096" y="3429000"/>
              <a:ext cx="415519" cy="1248856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825889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C736E-AFD1-1147-96A0-BF355276D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Perspective Model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BE2480-4BF4-EF43-B661-5D82AEE51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EECS 442 WI 2020: Lecture 2 - </a:t>
            </a:r>
            <a:fld id="{AC1089D3-84F4-7045-A571-C61BEF9B13BC}" type="slidenum">
              <a:rPr lang="en-US" smtClean="0"/>
              <a:pPr/>
              <a:t>46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CA816A3-6AD2-594C-B34F-287E67E8B202}"/>
                  </a:ext>
                </a:extLst>
              </p:cNvPr>
              <p:cNvSpPr txBox="1"/>
              <p:nvPr/>
            </p:nvSpPr>
            <p:spPr>
              <a:xfrm>
                <a:off x="1295739" y="2774695"/>
                <a:ext cx="6806928" cy="13563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sz="3200" b="1" i="1">
                          <a:latin typeface="Cambria Math" panose="02040503050406030204" pitchFamily="18" charset="0"/>
                        </a:rPr>
                        <m:t>≡</m:t>
                      </m:r>
                      <m:m>
                        <m:mPr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𝑹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𝒕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d>
                          </m:e>
                        </m:mr>
                      </m:m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    </m:t>
                      </m:r>
                      <m:sSub>
                        <m:sSub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b="1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CA816A3-6AD2-594C-B34F-287E67E8B2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739" y="2774695"/>
                <a:ext cx="6806928" cy="1356397"/>
              </a:xfrm>
              <a:prstGeom prst="rect">
                <a:avLst/>
              </a:prstGeom>
              <a:blipFill>
                <a:blip r:embed="rId2"/>
                <a:stretch>
                  <a:fillRect l="-559" t="-1852" b="-9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79DF94C5-4491-A143-A3F3-466245ECF4CB}"/>
              </a:ext>
            </a:extLst>
          </p:cNvPr>
          <p:cNvSpPr/>
          <p:nvPr/>
        </p:nvSpPr>
        <p:spPr>
          <a:xfrm>
            <a:off x="2155971" y="2742442"/>
            <a:ext cx="2130804" cy="1470333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222FEF-BEFE-8E42-AD43-E8830F7EEF21}"/>
              </a:ext>
            </a:extLst>
          </p:cNvPr>
          <p:cNvSpPr/>
          <p:nvPr/>
        </p:nvSpPr>
        <p:spPr>
          <a:xfrm>
            <a:off x="4572000" y="3048858"/>
            <a:ext cx="2298583" cy="748717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079F95-E031-3641-B99F-BE51C2B3BC52}"/>
              </a:ext>
            </a:extLst>
          </p:cNvPr>
          <p:cNvSpPr txBox="1"/>
          <p:nvPr/>
        </p:nvSpPr>
        <p:spPr>
          <a:xfrm>
            <a:off x="1979802" y="1697477"/>
            <a:ext cx="24495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Intrinsic Matrix 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A86ED3-9B25-3E46-B14A-365D418CE405}"/>
              </a:ext>
            </a:extLst>
          </p:cNvPr>
          <p:cNvSpPr txBox="1"/>
          <p:nvPr/>
        </p:nvSpPr>
        <p:spPr>
          <a:xfrm>
            <a:off x="4395832" y="1697477"/>
            <a:ext cx="26509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Extrinsic Matrix [</a:t>
            </a:r>
            <a:r>
              <a:rPr lang="en-US" sz="3200" b="1" dirty="0" err="1"/>
              <a:t>R,t</a:t>
            </a:r>
            <a:r>
              <a:rPr lang="en-US" sz="3200" b="1" dirty="0"/>
              <a:t>]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B9E3D92-CAC8-8848-A1E6-4EB0DA1EB298}"/>
                  </a:ext>
                </a:extLst>
              </p:cNvPr>
              <p:cNvSpPr txBox="1"/>
              <p:nvPr/>
            </p:nvSpPr>
            <p:spPr>
              <a:xfrm>
                <a:off x="1922557" y="4874697"/>
                <a:ext cx="544315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sz="3600" b="1" i="1">
                          <a:latin typeface="Cambria Math" panose="02040503050406030204" pitchFamily="18" charset="0"/>
                        </a:rPr>
                        <m:t>≡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𝑲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𝑹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 | 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𝑿</m:t>
                      </m:r>
                      <m:r>
                        <a:rPr lang="en-US" sz="3600" b="1" i="1">
                          <a:latin typeface="Cambria Math" panose="02040503050406030204" pitchFamily="18" charset="0"/>
                        </a:rPr>
                        <m:t>≡</m:t>
                      </m:r>
                      <m:sSub>
                        <m:sSub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sSub>
                        <m:sSub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600" b="1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B9E3D92-CAC8-8848-A1E6-4EB0DA1EB2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2557" y="4874697"/>
                <a:ext cx="5443157" cy="553998"/>
              </a:xfrm>
              <a:prstGeom prst="rect">
                <a:avLst/>
              </a:prstGeom>
              <a:blipFill>
                <a:blip r:embed="rId3"/>
                <a:stretch>
                  <a:fillRect l="-1163" t="-9302" b="-395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E093D0FD-8D95-034E-87D9-1151D5695B40}"/>
              </a:ext>
            </a:extLst>
          </p:cNvPr>
          <p:cNvSpPr txBox="1"/>
          <p:nvPr/>
        </p:nvSpPr>
        <p:spPr>
          <a:xfrm>
            <a:off x="142551" y="5946520"/>
            <a:ext cx="8850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Nice interactive demo: </a:t>
            </a:r>
            <a:r>
              <a:rPr lang="en-US" sz="2400" dirty="0">
                <a:hlinkClick r:id="rId4"/>
              </a:rPr>
              <a:t>http://ksimek.github.io/2012/08/22/extrinsic/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234048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  <p:bldP spid="9" grpId="0"/>
      <p:bldP spid="1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1BF9E-8ACE-C441-8551-7376C35E0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Cameras: Orthographic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DE0138-6B59-C547-979F-ABD6AD7E61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EECS 442 WI 2020: Lecture 2 - </a:t>
            </a:r>
            <a:fld id="{AC1089D3-84F4-7045-A571-C61BEF9B13BC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AE86586-5223-5A4F-9649-CA92AEBB5C70}"/>
              </a:ext>
            </a:extLst>
          </p:cNvPr>
          <p:cNvSpPr txBox="1">
            <a:spLocks/>
          </p:cNvSpPr>
          <p:nvPr/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Orthographic Camera (z infinite)</a:t>
            </a:r>
            <a:endParaRPr lang="en-US" dirty="0"/>
          </a:p>
        </p:txBody>
      </p:sp>
      <p:pic>
        <p:nvPicPr>
          <p:cNvPr id="5" name="Picture 2" descr="https://upload.wikimedia.org/wikipedia/en/e/e5/Sc2kscr.png">
            <a:extLst>
              <a:ext uri="{FF2B5EF4-FFF2-40B4-BE49-F238E27FC236}">
                <a16:creationId xmlns:a16="http://schemas.microsoft.com/office/drawing/2014/main" id="{3C3F1BF9-7318-DF45-9DBD-23703D70F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551" y="2504763"/>
            <a:ext cx="5090128" cy="3807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D7C1037-0EAA-0641-9909-C983F904B5D9}"/>
                  </a:ext>
                </a:extLst>
              </p:cNvPr>
              <p:cNvSpPr txBox="1"/>
              <p:nvPr/>
            </p:nvSpPr>
            <p:spPr>
              <a:xfrm>
                <a:off x="129437" y="3561203"/>
                <a:ext cx="3496919" cy="11394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m>
                        <m:mPr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  <m:e>
                            <m:sSub>
                              <m:sSubPr>
                                <m:ctrlPr>
                                  <a:rPr lang="en-US" sz="28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1" i="1">
                                    <a:latin typeface="Cambria Math" panose="02040503050406030204" pitchFamily="18" charset="0"/>
                                  </a:rPr>
                                  <m:t>𝑿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mr>
                      </m:m>
                    </m:oMath>
                  </m:oMathPara>
                </a14:m>
                <a:endParaRPr lang="en-US" sz="2800" b="1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D7C1037-0EAA-0641-9909-C983F904B5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437" y="3561203"/>
                <a:ext cx="3496919" cy="1139414"/>
              </a:xfrm>
              <a:prstGeom prst="rect">
                <a:avLst/>
              </a:prstGeom>
              <a:blipFill>
                <a:blip r:embed="rId3"/>
                <a:stretch>
                  <a:fillRect l="-1444" b="-8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695613E4-38F4-5D42-A925-7C779F28645C}"/>
              </a:ext>
            </a:extLst>
          </p:cNvPr>
          <p:cNvSpPr txBox="1"/>
          <p:nvPr/>
        </p:nvSpPr>
        <p:spPr>
          <a:xfrm>
            <a:off x="129438" y="6197247"/>
            <a:ext cx="18122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Wikipedia</a:t>
            </a:r>
          </a:p>
        </p:txBody>
      </p:sp>
    </p:spTree>
    <p:extLst>
      <p:ext uri="{BB962C8B-B14F-4D97-AF65-F5344CB8AC3E}">
        <p14:creationId xmlns:p14="http://schemas.microsoft.com/office/powerpoint/2010/main" val="35009036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4032D-15BB-3244-BBC8-803556029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Cameras: Orthographic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9D9950-831F-9E4D-A2A0-97D6082984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EECS 442 WI 2020: Lecture 2 - </a:t>
            </a:r>
            <a:fld id="{AC1089D3-84F4-7045-A571-C61BEF9B13BC}" type="slidenum">
              <a:rPr lang="en-US" smtClean="0"/>
              <a:pPr/>
              <a:t>48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B509A42-8465-EF43-B749-6A89D9B358C4}"/>
                  </a:ext>
                </a:extLst>
              </p:cNvPr>
              <p:cNvSpPr txBox="1"/>
              <p:nvPr/>
            </p:nvSpPr>
            <p:spPr>
              <a:xfrm>
                <a:off x="2245947" y="3368256"/>
                <a:ext cx="4652107" cy="16278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m>
                        <m:mPr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40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sz="4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4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4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40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sz="4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4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4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4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40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40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4000" b="0" i="1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</m:mr>
                      </m:m>
                    </m:oMath>
                  </m:oMathPara>
                </a14:m>
                <a:endParaRPr lang="en-US" sz="4000" b="1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B509A42-8465-EF43-B749-6A89D9B358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5947" y="3368256"/>
                <a:ext cx="4652107" cy="1627818"/>
              </a:xfrm>
              <a:prstGeom prst="rect">
                <a:avLst/>
              </a:prstGeom>
              <a:blipFill>
                <a:blip r:embed="rId2"/>
                <a:stretch>
                  <a:fillRect l="-1635" b="-108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8002ABBE-2E46-D74C-A57A-8CBFA131DFB4}"/>
              </a:ext>
            </a:extLst>
          </p:cNvPr>
          <p:cNvSpPr txBox="1"/>
          <p:nvPr/>
        </p:nvSpPr>
        <p:spPr>
          <a:xfrm>
            <a:off x="1129513" y="1990863"/>
            <a:ext cx="68849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Why does this make things easy and why is this popular in old games?</a:t>
            </a:r>
          </a:p>
        </p:txBody>
      </p:sp>
    </p:spTree>
    <p:extLst>
      <p:ext uri="{BB962C8B-B14F-4D97-AF65-F5344CB8AC3E}">
        <p14:creationId xmlns:p14="http://schemas.microsoft.com/office/powerpoint/2010/main" val="37004250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673E6-9ECD-E14A-AB36-CC7AE0942E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076519"/>
            <a:ext cx="7772400" cy="2387600"/>
          </a:xfrm>
        </p:spPr>
        <p:txBody>
          <a:bodyPr>
            <a:normAutofit/>
          </a:bodyPr>
          <a:lstStyle/>
          <a:p>
            <a:r>
              <a:rPr lang="en-US" dirty="0"/>
              <a:t>Next Time:</a:t>
            </a:r>
            <a:br>
              <a:rPr lang="en-US" dirty="0"/>
            </a:br>
            <a:r>
              <a:rPr lang="en-US" dirty="0"/>
              <a:t>More Cameras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B8E01E-1A5B-CD47-8A26-34A54683FE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EECS 442 WI 2020: Lecture 2 - </a:t>
            </a:r>
            <a:fld id="{AC1089D3-84F4-7045-A571-C61BEF9B13BC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956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60472-3A64-874D-BA48-B20BB959E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take a picture!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2A5274-5684-C740-B3C5-CCD58FF220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EECS 442 WI 2020: Lecture 2 - </a:t>
            </a:r>
            <a:fld id="{AC1089D3-84F4-7045-A571-C61BEF9B13BC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4" name="Picture 2" descr="Image result for lurie tower">
            <a:extLst>
              <a:ext uri="{FF2B5EF4-FFF2-40B4-BE49-F238E27FC236}">
                <a16:creationId xmlns:a16="http://schemas.microsoft.com/office/drawing/2014/main" id="{DC41B04C-D9B0-9449-8C21-0200B8B67D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76" b="82973" l="56055" r="78223">
                        <a14:backgroundMark x1="75977" y1="61905" x2="75488" y2="77633"/>
                        <a14:backgroundMark x1="73926" y1="59885" x2="74121" y2="67821"/>
                        <a14:backgroundMark x1="74512" y1="71429" x2="75098" y2="81962"/>
                        <a14:backgroundMark x1="56934" y1="73304" x2="57227" y2="81385"/>
                        <a14:backgroundMark x1="57227" y1="60606" x2="56934" y2="750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705" r="21682" b="15866"/>
          <a:stretch/>
        </p:blipFill>
        <p:spPr bwMode="auto">
          <a:xfrm>
            <a:off x="1354492" y="1491909"/>
            <a:ext cx="1518407" cy="366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67466C5-8A2F-2C4E-9525-2B3A4952D197}"/>
              </a:ext>
            </a:extLst>
          </p:cNvPr>
          <p:cNvGrpSpPr/>
          <p:nvPr/>
        </p:nvGrpSpPr>
        <p:grpSpPr>
          <a:xfrm>
            <a:off x="7327843" y="1822967"/>
            <a:ext cx="461665" cy="3481431"/>
            <a:chOff x="6887227" y="2021747"/>
            <a:chExt cx="461665" cy="3481431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CC57B5D2-03D7-344B-BB24-0D3BF528C755}"/>
                </a:ext>
              </a:extLst>
            </p:cNvPr>
            <p:cNvCxnSpPr/>
            <p:nvPr/>
          </p:nvCxnSpPr>
          <p:spPr>
            <a:xfrm>
              <a:off x="6895750" y="2021747"/>
              <a:ext cx="0" cy="348143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8242205-4B11-0740-BE75-0F7AF5A51B59}"/>
                </a:ext>
              </a:extLst>
            </p:cNvPr>
            <p:cNvSpPr txBox="1"/>
            <p:nvPr/>
          </p:nvSpPr>
          <p:spPr>
            <a:xfrm rot="16200000">
              <a:off x="5377344" y="3531630"/>
              <a:ext cx="34814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Photosensitive Material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ABE7562-9F32-3848-9BF7-0609E98E8402}"/>
                </a:ext>
              </a:extLst>
            </p:cNvPr>
            <p:cNvCxnSpPr/>
            <p:nvPr/>
          </p:nvCxnSpPr>
          <p:spPr>
            <a:xfrm>
              <a:off x="7348892" y="2021747"/>
              <a:ext cx="0" cy="348143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5CC3138-EAE4-1740-907C-3946EEB9E2F6}"/>
              </a:ext>
            </a:extLst>
          </p:cNvPr>
          <p:cNvGrpSpPr/>
          <p:nvPr/>
        </p:nvGrpSpPr>
        <p:grpSpPr>
          <a:xfrm>
            <a:off x="2269416" y="1921458"/>
            <a:ext cx="603483" cy="1449426"/>
            <a:chOff x="1828800" y="2120238"/>
            <a:chExt cx="603483" cy="1449426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84E70B4-F729-1D4E-A5AD-DAE70CE8EF0D}"/>
                </a:ext>
              </a:extLst>
            </p:cNvPr>
            <p:cNvSpPr/>
            <p:nvPr/>
          </p:nvSpPr>
          <p:spPr>
            <a:xfrm>
              <a:off x="2012834" y="2120238"/>
              <a:ext cx="419449" cy="41944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9BF7786-98FF-8B47-B9A3-395DCEB5013C}"/>
                </a:ext>
              </a:extLst>
            </p:cNvPr>
            <p:cNvSpPr/>
            <p:nvPr/>
          </p:nvSpPr>
          <p:spPr>
            <a:xfrm>
              <a:off x="1828800" y="3150215"/>
              <a:ext cx="419449" cy="41944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263B157-FD90-7D43-A5AA-33C1837871FA}"/>
              </a:ext>
            </a:extLst>
          </p:cNvPr>
          <p:cNvGrpSpPr/>
          <p:nvPr/>
        </p:nvGrpSpPr>
        <p:grpSpPr>
          <a:xfrm>
            <a:off x="2663173" y="2021909"/>
            <a:ext cx="4673192" cy="3131200"/>
            <a:chOff x="2222557" y="2220689"/>
            <a:chExt cx="4673192" cy="3131200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E38F8291-0255-E74C-82D0-DC7697526432}"/>
                </a:ext>
              </a:extLst>
            </p:cNvPr>
            <p:cNvCxnSpPr>
              <a:cxnSpLocks/>
            </p:cNvCxnSpPr>
            <p:nvPr/>
          </p:nvCxnSpPr>
          <p:spPr>
            <a:xfrm>
              <a:off x="2222557" y="2343685"/>
              <a:ext cx="4655285" cy="1532028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F84088CA-9B46-EF4B-9104-68F9D327C0B4}"/>
                </a:ext>
              </a:extLst>
            </p:cNvPr>
            <p:cNvCxnSpPr>
              <a:cxnSpLocks/>
            </p:cNvCxnSpPr>
            <p:nvPr/>
          </p:nvCxnSpPr>
          <p:spPr>
            <a:xfrm>
              <a:off x="2222557" y="2343684"/>
              <a:ext cx="4655285" cy="762787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5BDE8772-FB5A-C849-8871-1D9AEDA7A3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22557" y="2220689"/>
              <a:ext cx="4673192" cy="99312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E7D4B462-910E-7247-8763-3988A3B85992}"/>
                </a:ext>
              </a:extLst>
            </p:cNvPr>
            <p:cNvCxnSpPr>
              <a:cxnSpLocks/>
            </p:cNvCxnSpPr>
            <p:nvPr/>
          </p:nvCxnSpPr>
          <p:spPr>
            <a:xfrm>
              <a:off x="2222557" y="2371978"/>
              <a:ext cx="4655285" cy="2186815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099FE0D4-9185-C148-BEDA-56007D1660B1}"/>
                </a:ext>
              </a:extLst>
            </p:cNvPr>
            <p:cNvCxnSpPr>
              <a:cxnSpLocks/>
            </p:cNvCxnSpPr>
            <p:nvPr/>
          </p:nvCxnSpPr>
          <p:spPr>
            <a:xfrm>
              <a:off x="2222558" y="2343686"/>
              <a:ext cx="4673191" cy="3008203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48010F3-B764-7C49-9A36-1C7B428CF8B3}"/>
              </a:ext>
            </a:extLst>
          </p:cNvPr>
          <p:cNvGrpSpPr/>
          <p:nvPr/>
        </p:nvGrpSpPr>
        <p:grpSpPr>
          <a:xfrm>
            <a:off x="2479139" y="2021909"/>
            <a:ext cx="4857226" cy="3131200"/>
            <a:chOff x="2038523" y="2220689"/>
            <a:chExt cx="4857226" cy="3131200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EAF5EB63-CD45-2543-A43F-DFAD509A60FF}"/>
                </a:ext>
              </a:extLst>
            </p:cNvPr>
            <p:cNvCxnSpPr>
              <a:cxnSpLocks/>
            </p:cNvCxnSpPr>
            <p:nvPr/>
          </p:nvCxnSpPr>
          <p:spPr>
            <a:xfrm>
              <a:off x="2038524" y="3359939"/>
              <a:ext cx="4857225" cy="1991950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3DC11F25-63A7-1849-B453-3872B0B10E36}"/>
                </a:ext>
              </a:extLst>
            </p:cNvPr>
            <p:cNvCxnSpPr>
              <a:cxnSpLocks/>
            </p:cNvCxnSpPr>
            <p:nvPr/>
          </p:nvCxnSpPr>
          <p:spPr>
            <a:xfrm>
              <a:off x="2038523" y="3368763"/>
              <a:ext cx="4839319" cy="1197234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0CA1FB23-2023-6749-9B54-D947BFB0DB7B}"/>
                </a:ext>
              </a:extLst>
            </p:cNvPr>
            <p:cNvCxnSpPr>
              <a:cxnSpLocks/>
            </p:cNvCxnSpPr>
            <p:nvPr/>
          </p:nvCxnSpPr>
          <p:spPr>
            <a:xfrm>
              <a:off x="2071448" y="3359939"/>
              <a:ext cx="4806394" cy="515774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987CA389-D3F8-F648-AEEC-A04E2C76B0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62926" y="3106471"/>
              <a:ext cx="4814916" cy="253468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4D2071A0-90C9-244C-B942-50CEE9F46D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53541" y="2220689"/>
              <a:ext cx="4824301" cy="1156898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1E449F8-5F68-EF4E-8F1D-D4456C832D84}"/>
              </a:ext>
            </a:extLst>
          </p:cNvPr>
          <p:cNvGrpSpPr/>
          <p:nvPr/>
        </p:nvGrpSpPr>
        <p:grpSpPr>
          <a:xfrm>
            <a:off x="5427677" y="1822967"/>
            <a:ext cx="0" cy="3481431"/>
            <a:chOff x="5427677" y="2021747"/>
            <a:chExt cx="0" cy="3481431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EBE5E50-78AF-2249-8396-E0899C0F597B}"/>
                </a:ext>
              </a:extLst>
            </p:cNvPr>
            <p:cNvCxnSpPr>
              <a:cxnSpLocks/>
            </p:cNvCxnSpPr>
            <p:nvPr/>
          </p:nvCxnSpPr>
          <p:spPr>
            <a:xfrm>
              <a:off x="5427677" y="2021747"/>
              <a:ext cx="0" cy="1547917"/>
            </a:xfrm>
            <a:prstGeom prst="line">
              <a:avLst/>
            </a:prstGeom>
            <a:ln w="1270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30E4822-4B27-9742-A4A7-CA03D876FB6B}"/>
                </a:ext>
              </a:extLst>
            </p:cNvPr>
            <p:cNvCxnSpPr>
              <a:cxnSpLocks/>
            </p:cNvCxnSpPr>
            <p:nvPr/>
          </p:nvCxnSpPr>
          <p:spPr>
            <a:xfrm>
              <a:off x="5427677" y="3791824"/>
              <a:ext cx="0" cy="1711354"/>
            </a:xfrm>
            <a:prstGeom prst="line">
              <a:avLst/>
            </a:prstGeom>
            <a:ln w="1270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1901AD9-64F6-7745-9D3F-B842ACB3FAB1}"/>
              </a:ext>
            </a:extLst>
          </p:cNvPr>
          <p:cNvSpPr txBox="1"/>
          <p:nvPr/>
        </p:nvSpPr>
        <p:spPr>
          <a:xfrm>
            <a:off x="1091473" y="5399546"/>
            <a:ext cx="6698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Idea 2: add a barrier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23EC480-51C0-A143-B6D1-81D786A5DCE6}"/>
              </a:ext>
            </a:extLst>
          </p:cNvPr>
          <p:cNvSpPr txBox="1"/>
          <p:nvPr/>
        </p:nvSpPr>
        <p:spPr>
          <a:xfrm>
            <a:off x="0" y="6215241"/>
            <a:ext cx="632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inspired by S. Seitz; image from Michigan Engineering</a:t>
            </a:r>
          </a:p>
        </p:txBody>
      </p:sp>
    </p:spTree>
    <p:extLst>
      <p:ext uri="{BB962C8B-B14F-4D97-AF65-F5344CB8AC3E}">
        <p14:creationId xmlns:p14="http://schemas.microsoft.com/office/powerpoint/2010/main" val="159389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8A2DE-6E06-6541-97D3-E02583089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take a picture!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710B82-A1A6-E34C-84E5-16397C6FAF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EECS 442 WI 2020: Lecture 2 - </a:t>
            </a:r>
            <a:fld id="{AC1089D3-84F4-7045-A571-C61BEF9B13BC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7E8E06-2CBD-C847-8906-29B0E44D00CF}"/>
              </a:ext>
            </a:extLst>
          </p:cNvPr>
          <p:cNvSpPr txBox="1"/>
          <p:nvPr/>
        </p:nvSpPr>
        <p:spPr>
          <a:xfrm>
            <a:off x="0" y="6215241"/>
            <a:ext cx="632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inspired by S. Seitz; image from Michigan Engineering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86D80FC-3A72-444C-B1A9-D4D82ABB988D}"/>
              </a:ext>
            </a:extLst>
          </p:cNvPr>
          <p:cNvGrpSpPr/>
          <p:nvPr/>
        </p:nvGrpSpPr>
        <p:grpSpPr>
          <a:xfrm>
            <a:off x="2479139" y="2021909"/>
            <a:ext cx="4857226" cy="3131200"/>
            <a:chOff x="2479139" y="2220689"/>
            <a:chExt cx="4857226" cy="3131200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6032C167-3A42-4440-94CA-C3056C7A60C7}"/>
                </a:ext>
              </a:extLst>
            </p:cNvPr>
            <p:cNvCxnSpPr>
              <a:cxnSpLocks/>
            </p:cNvCxnSpPr>
            <p:nvPr/>
          </p:nvCxnSpPr>
          <p:spPr>
            <a:xfrm>
              <a:off x="2663173" y="2343685"/>
              <a:ext cx="4655285" cy="1532028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53E2DAF2-2737-3D4C-99F6-AE745B80716B}"/>
                </a:ext>
              </a:extLst>
            </p:cNvPr>
            <p:cNvCxnSpPr>
              <a:cxnSpLocks/>
            </p:cNvCxnSpPr>
            <p:nvPr/>
          </p:nvCxnSpPr>
          <p:spPr>
            <a:xfrm>
              <a:off x="2663173" y="2343684"/>
              <a:ext cx="4655285" cy="762787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8DDCAEE9-7E1D-4A40-8751-C5B8C851EA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63173" y="2220689"/>
              <a:ext cx="4673192" cy="99312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0DFCE433-240C-834F-B8A1-111FFBA1B428}"/>
                </a:ext>
              </a:extLst>
            </p:cNvPr>
            <p:cNvCxnSpPr>
              <a:cxnSpLocks/>
            </p:cNvCxnSpPr>
            <p:nvPr/>
          </p:nvCxnSpPr>
          <p:spPr>
            <a:xfrm>
              <a:off x="2663174" y="2343686"/>
              <a:ext cx="4673191" cy="3008203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729CB3A0-9C73-2348-9971-407D375D14D0}"/>
                </a:ext>
              </a:extLst>
            </p:cNvPr>
            <p:cNvCxnSpPr>
              <a:cxnSpLocks/>
            </p:cNvCxnSpPr>
            <p:nvPr/>
          </p:nvCxnSpPr>
          <p:spPr>
            <a:xfrm>
              <a:off x="2479140" y="3359939"/>
              <a:ext cx="4857225" cy="1991950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80603D9-A41F-974F-80BF-F5D7FF856A3D}"/>
                </a:ext>
              </a:extLst>
            </p:cNvPr>
            <p:cNvCxnSpPr>
              <a:cxnSpLocks/>
            </p:cNvCxnSpPr>
            <p:nvPr/>
          </p:nvCxnSpPr>
          <p:spPr>
            <a:xfrm>
              <a:off x="2479139" y="3368763"/>
              <a:ext cx="4839319" cy="1197234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C1D2D690-4F85-1A4E-8D46-B8C22D6C79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03542" y="3106471"/>
              <a:ext cx="4814916" cy="253468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83E954FF-3490-424F-B589-F3B022C5E9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94157" y="2220689"/>
              <a:ext cx="4824301" cy="1156898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4E2105EA-2D6F-5445-82E8-9D7F8A3BAD2D}"/>
              </a:ext>
            </a:extLst>
          </p:cNvPr>
          <p:cNvSpPr/>
          <p:nvPr/>
        </p:nvSpPr>
        <p:spPr>
          <a:xfrm>
            <a:off x="5410899" y="1319627"/>
            <a:ext cx="2944536" cy="4079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 descr="Image result for lurie tower">
            <a:extLst>
              <a:ext uri="{FF2B5EF4-FFF2-40B4-BE49-F238E27FC236}">
                <a16:creationId xmlns:a16="http://schemas.microsoft.com/office/drawing/2014/main" id="{ED58DA81-FD65-F949-B2E0-28DB36F94E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76" b="82973" l="56055" r="78223">
                        <a14:backgroundMark x1="75977" y1="61905" x2="75488" y2="77633"/>
                        <a14:backgroundMark x1="73926" y1="59885" x2="74121" y2="67821"/>
                        <a14:backgroundMark x1="74512" y1="71429" x2="75098" y2="81962"/>
                        <a14:backgroundMark x1="56934" y1="73304" x2="57227" y2="81385"/>
                        <a14:backgroundMark x1="57227" y1="60606" x2="56934" y2="750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705" r="21682" b="15866"/>
          <a:stretch/>
        </p:blipFill>
        <p:spPr bwMode="auto">
          <a:xfrm>
            <a:off x="1354492" y="1491909"/>
            <a:ext cx="1518407" cy="366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DFC6BBAB-C217-AA4E-AA62-B54097955B05}"/>
              </a:ext>
            </a:extLst>
          </p:cNvPr>
          <p:cNvGrpSpPr/>
          <p:nvPr/>
        </p:nvGrpSpPr>
        <p:grpSpPr>
          <a:xfrm>
            <a:off x="7327843" y="1822967"/>
            <a:ext cx="461665" cy="3481431"/>
            <a:chOff x="6887227" y="2021747"/>
            <a:chExt cx="461665" cy="3481431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D79FF67-C216-6D4A-B694-DB5F4F8CC0D8}"/>
                </a:ext>
              </a:extLst>
            </p:cNvPr>
            <p:cNvCxnSpPr/>
            <p:nvPr/>
          </p:nvCxnSpPr>
          <p:spPr>
            <a:xfrm>
              <a:off x="6895750" y="2021747"/>
              <a:ext cx="0" cy="348143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7A4DE1E-122A-F947-97A0-156A49380FBE}"/>
                </a:ext>
              </a:extLst>
            </p:cNvPr>
            <p:cNvSpPr txBox="1"/>
            <p:nvPr/>
          </p:nvSpPr>
          <p:spPr>
            <a:xfrm rot="16200000">
              <a:off x="5377344" y="3531630"/>
              <a:ext cx="34814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Photosensitive Material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5948F99-3EE4-5245-8691-77B45F0A1C37}"/>
                </a:ext>
              </a:extLst>
            </p:cNvPr>
            <p:cNvCxnSpPr/>
            <p:nvPr/>
          </p:nvCxnSpPr>
          <p:spPr>
            <a:xfrm>
              <a:off x="7348892" y="2021747"/>
              <a:ext cx="0" cy="348143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1A86DFD-D1B7-8441-B2A7-2CDE9B814EB9}"/>
              </a:ext>
            </a:extLst>
          </p:cNvPr>
          <p:cNvGrpSpPr/>
          <p:nvPr/>
        </p:nvGrpSpPr>
        <p:grpSpPr>
          <a:xfrm>
            <a:off x="2269416" y="1921458"/>
            <a:ext cx="603483" cy="1449426"/>
            <a:chOff x="1828800" y="2120238"/>
            <a:chExt cx="603483" cy="1449426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3AD8664-6B07-004C-BE05-7DD0B0F55092}"/>
                </a:ext>
              </a:extLst>
            </p:cNvPr>
            <p:cNvSpPr/>
            <p:nvPr/>
          </p:nvSpPr>
          <p:spPr>
            <a:xfrm>
              <a:off x="2012834" y="2120238"/>
              <a:ext cx="419449" cy="41944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7847F29-8476-374F-AA67-3DD536619D8A}"/>
                </a:ext>
              </a:extLst>
            </p:cNvPr>
            <p:cNvSpPr/>
            <p:nvPr/>
          </p:nvSpPr>
          <p:spPr>
            <a:xfrm>
              <a:off x="1828800" y="3150215"/>
              <a:ext cx="419449" cy="41944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F687281-F728-A241-B75D-AB9D07E8B045}"/>
              </a:ext>
            </a:extLst>
          </p:cNvPr>
          <p:cNvCxnSpPr>
            <a:cxnSpLocks/>
          </p:cNvCxnSpPr>
          <p:nvPr/>
        </p:nvCxnSpPr>
        <p:spPr>
          <a:xfrm>
            <a:off x="2663173" y="2173198"/>
            <a:ext cx="4655285" cy="218681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583EE6B-40DF-7149-B975-7230F322C1A4}"/>
              </a:ext>
            </a:extLst>
          </p:cNvPr>
          <p:cNvCxnSpPr>
            <a:cxnSpLocks/>
          </p:cNvCxnSpPr>
          <p:nvPr/>
        </p:nvCxnSpPr>
        <p:spPr>
          <a:xfrm>
            <a:off x="2512064" y="3161159"/>
            <a:ext cx="4806394" cy="515774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E185FA5-221B-C642-A499-481D36B8187A}"/>
              </a:ext>
            </a:extLst>
          </p:cNvPr>
          <p:cNvGrpSpPr/>
          <p:nvPr/>
        </p:nvGrpSpPr>
        <p:grpSpPr>
          <a:xfrm>
            <a:off x="5427677" y="1822967"/>
            <a:ext cx="0" cy="3481431"/>
            <a:chOff x="5427677" y="2021747"/>
            <a:chExt cx="0" cy="3481431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F88863B-B134-1A45-8978-79B859545239}"/>
                </a:ext>
              </a:extLst>
            </p:cNvPr>
            <p:cNvCxnSpPr>
              <a:cxnSpLocks/>
            </p:cNvCxnSpPr>
            <p:nvPr/>
          </p:nvCxnSpPr>
          <p:spPr>
            <a:xfrm>
              <a:off x="5427677" y="2021747"/>
              <a:ext cx="0" cy="1547917"/>
            </a:xfrm>
            <a:prstGeom prst="line">
              <a:avLst/>
            </a:prstGeom>
            <a:ln w="1270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91EEADA-1917-1441-841C-42A6FEEE1C74}"/>
                </a:ext>
              </a:extLst>
            </p:cNvPr>
            <p:cNvCxnSpPr>
              <a:cxnSpLocks/>
            </p:cNvCxnSpPr>
            <p:nvPr/>
          </p:nvCxnSpPr>
          <p:spPr>
            <a:xfrm>
              <a:off x="5427677" y="3791824"/>
              <a:ext cx="0" cy="1711354"/>
            </a:xfrm>
            <a:prstGeom prst="line">
              <a:avLst/>
            </a:prstGeom>
            <a:ln w="1270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BFCC47A2-8622-EC4D-8F63-7622D63A6532}"/>
              </a:ext>
            </a:extLst>
          </p:cNvPr>
          <p:cNvSpPr txBox="1"/>
          <p:nvPr/>
        </p:nvSpPr>
        <p:spPr>
          <a:xfrm>
            <a:off x="1091473" y="5399546"/>
            <a:ext cx="6698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Idea 2: add a barrier</a:t>
            </a:r>
          </a:p>
        </p:txBody>
      </p:sp>
    </p:spTree>
    <p:extLst>
      <p:ext uri="{BB962C8B-B14F-4D97-AF65-F5344CB8AC3E}">
        <p14:creationId xmlns:p14="http://schemas.microsoft.com/office/powerpoint/2010/main" val="42782368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C6CC9-C02E-AB4F-89BB-BF1E12F2D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take a picture!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108414-504B-5A4C-A968-22E4842704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EECS 442 WI 2020: Lecture 2 - </a:t>
            </a:r>
            <a:fld id="{AC1089D3-84F4-7045-A571-C61BEF9B13BC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CEA9240-8A99-C940-8428-7789C81B6D78}"/>
              </a:ext>
            </a:extLst>
          </p:cNvPr>
          <p:cNvGrpSpPr/>
          <p:nvPr/>
        </p:nvGrpSpPr>
        <p:grpSpPr>
          <a:xfrm>
            <a:off x="2495395" y="1262725"/>
            <a:ext cx="4379690" cy="2569271"/>
            <a:chOff x="1354492" y="1518407"/>
            <a:chExt cx="6954805" cy="407991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3932795-C76B-B041-964F-D895EC596A7B}"/>
                </a:ext>
              </a:extLst>
            </p:cNvPr>
            <p:cNvGrpSpPr/>
            <p:nvPr/>
          </p:nvGrpSpPr>
          <p:grpSpPr>
            <a:xfrm>
              <a:off x="2479139" y="2220689"/>
              <a:ext cx="4857226" cy="3131200"/>
              <a:chOff x="2479139" y="2220689"/>
              <a:chExt cx="4857226" cy="3131200"/>
            </a:xfrm>
          </p:grpSpPr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87645E2C-8215-7C40-B3D6-4FF7BC7A52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63173" y="2343685"/>
                <a:ext cx="4655285" cy="1532028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AD791A06-BDE5-0445-83E8-59D242FD8C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63173" y="2343684"/>
                <a:ext cx="4655285" cy="762787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CF2147CE-9CB6-4F4C-B520-325D85532DC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63173" y="2220689"/>
                <a:ext cx="4673192" cy="99312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AB8C60F0-4C38-274A-A9E3-E1E4CB8408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63174" y="2343686"/>
                <a:ext cx="4673191" cy="3008203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41067F8F-5CF9-724F-AB88-9E1C12287B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79140" y="3359939"/>
                <a:ext cx="4857225" cy="1991950"/>
              </a:xfrm>
              <a:prstGeom prst="straightConnector1">
                <a:avLst/>
              </a:prstGeom>
              <a:ln w="762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4EB9980A-B5AA-E646-8A53-0FB93E7E2A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79139" y="3368763"/>
                <a:ext cx="4839319" cy="1197234"/>
              </a:xfrm>
              <a:prstGeom prst="straightConnector1">
                <a:avLst/>
              </a:prstGeom>
              <a:ln w="762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D9A230BE-6964-F947-B995-6EDF510FCEA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503542" y="3106471"/>
                <a:ext cx="4814916" cy="253468"/>
              </a:xfrm>
              <a:prstGeom prst="straightConnector1">
                <a:avLst/>
              </a:prstGeom>
              <a:ln w="762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62C6B4A8-E0C7-CF42-813B-BBF27595FE4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94157" y="2220689"/>
                <a:ext cx="4824301" cy="1156898"/>
              </a:xfrm>
              <a:prstGeom prst="straightConnector1">
                <a:avLst/>
              </a:prstGeom>
              <a:ln w="762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89E5C0F-477B-F54A-9C3A-0F1D39AD3879}"/>
                </a:ext>
              </a:extLst>
            </p:cNvPr>
            <p:cNvSpPr/>
            <p:nvPr/>
          </p:nvSpPr>
          <p:spPr>
            <a:xfrm>
              <a:off x="5364761" y="1518407"/>
              <a:ext cx="2944536" cy="4079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2" descr="Image result for lurie tower">
              <a:extLst>
                <a:ext uri="{FF2B5EF4-FFF2-40B4-BE49-F238E27FC236}">
                  <a16:creationId xmlns:a16="http://schemas.microsoft.com/office/drawing/2014/main" id="{F54D2F23-1076-9B49-95D3-BF977E57C05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876" b="82973" l="56055" r="78223">
                          <a14:backgroundMark x1="75977" y1="61905" x2="75488" y2="77633"/>
                          <a14:backgroundMark x1="73926" y1="59885" x2="74121" y2="67821"/>
                          <a14:backgroundMark x1="74512" y1="71429" x2="75098" y2="81962"/>
                          <a14:backgroundMark x1="56934" y1="73304" x2="57227" y2="81385"/>
                          <a14:backgroundMark x1="57227" y1="60606" x2="56934" y2="75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05" r="21682" b="15866"/>
            <a:stretch/>
          </p:blipFill>
          <p:spPr bwMode="auto">
            <a:xfrm>
              <a:off x="1354492" y="1690689"/>
              <a:ext cx="1518407" cy="3661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96D5D9B-D97B-4147-BC5A-60A9708E83CE}"/>
                </a:ext>
              </a:extLst>
            </p:cNvPr>
            <p:cNvGrpSpPr/>
            <p:nvPr/>
          </p:nvGrpSpPr>
          <p:grpSpPr>
            <a:xfrm>
              <a:off x="7336366" y="2021746"/>
              <a:ext cx="453142" cy="3481432"/>
              <a:chOff x="6895750" y="2021746"/>
              <a:chExt cx="453142" cy="3481432"/>
            </a:xfrm>
          </p:grpSpPr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D859881A-EBAA-2845-87B6-CE798508D845}"/>
                  </a:ext>
                </a:extLst>
              </p:cNvPr>
              <p:cNvCxnSpPr/>
              <p:nvPr/>
            </p:nvCxnSpPr>
            <p:spPr>
              <a:xfrm>
                <a:off x="6895750" y="2021747"/>
                <a:ext cx="0" cy="348143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A2E36E8-B03D-E145-90BE-401EED1BB9EF}"/>
                  </a:ext>
                </a:extLst>
              </p:cNvPr>
              <p:cNvSpPr txBox="1"/>
              <p:nvPr/>
            </p:nvSpPr>
            <p:spPr>
              <a:xfrm rot="16200000">
                <a:off x="5326457" y="3623963"/>
                <a:ext cx="3481431" cy="276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Photosensitive Material</a:t>
                </a: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09DE8693-4BD9-7043-9775-2398C3C1E9E8}"/>
                  </a:ext>
                </a:extLst>
              </p:cNvPr>
              <p:cNvCxnSpPr/>
              <p:nvPr/>
            </p:nvCxnSpPr>
            <p:spPr>
              <a:xfrm>
                <a:off x="7348892" y="2021747"/>
                <a:ext cx="0" cy="348143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39F862E-4AD5-754B-AD6D-4C5BF7BF7903}"/>
                </a:ext>
              </a:extLst>
            </p:cNvPr>
            <p:cNvGrpSpPr/>
            <p:nvPr/>
          </p:nvGrpSpPr>
          <p:grpSpPr>
            <a:xfrm>
              <a:off x="2269416" y="2120238"/>
              <a:ext cx="603483" cy="1449426"/>
              <a:chOff x="1828800" y="2120238"/>
              <a:chExt cx="603483" cy="1449426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97DAD743-28DF-7945-957C-94D8996EFB3C}"/>
                  </a:ext>
                </a:extLst>
              </p:cNvPr>
              <p:cNvSpPr/>
              <p:nvPr/>
            </p:nvSpPr>
            <p:spPr>
              <a:xfrm>
                <a:off x="2012834" y="2120238"/>
                <a:ext cx="419449" cy="41944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9B1C85E5-3BAA-C647-B5D3-526BCEDF2286}"/>
                  </a:ext>
                </a:extLst>
              </p:cNvPr>
              <p:cNvSpPr/>
              <p:nvPr/>
            </p:nvSpPr>
            <p:spPr>
              <a:xfrm>
                <a:off x="1828800" y="3150215"/>
                <a:ext cx="419449" cy="419449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8887EB41-3548-344B-B3C5-7610459F9ECB}"/>
                </a:ext>
              </a:extLst>
            </p:cNvPr>
            <p:cNvCxnSpPr>
              <a:cxnSpLocks/>
            </p:cNvCxnSpPr>
            <p:nvPr/>
          </p:nvCxnSpPr>
          <p:spPr>
            <a:xfrm>
              <a:off x="2663173" y="2371978"/>
              <a:ext cx="4655285" cy="2186815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269BE0E8-3487-534D-803C-2978EA25E6B4}"/>
                </a:ext>
              </a:extLst>
            </p:cNvPr>
            <p:cNvCxnSpPr>
              <a:cxnSpLocks/>
            </p:cNvCxnSpPr>
            <p:nvPr/>
          </p:nvCxnSpPr>
          <p:spPr>
            <a:xfrm>
              <a:off x="2512064" y="3359939"/>
              <a:ext cx="4806394" cy="515774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70B4656-FB25-6449-B09E-0EB0BC2938F0}"/>
                </a:ext>
              </a:extLst>
            </p:cNvPr>
            <p:cNvGrpSpPr/>
            <p:nvPr/>
          </p:nvGrpSpPr>
          <p:grpSpPr>
            <a:xfrm>
              <a:off x="5427677" y="2021747"/>
              <a:ext cx="0" cy="3481431"/>
              <a:chOff x="5427677" y="2021747"/>
              <a:chExt cx="0" cy="3481431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36ACB90C-F676-E047-A83E-09C7FC05AB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27677" y="2021747"/>
                <a:ext cx="0" cy="1547917"/>
              </a:xfrm>
              <a:prstGeom prst="line">
                <a:avLst/>
              </a:prstGeom>
              <a:ln w="1270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12896CDC-82BF-ED44-B8D0-1816BD85A8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27677" y="3791824"/>
                <a:ext cx="0" cy="1711354"/>
              </a:xfrm>
              <a:prstGeom prst="line">
                <a:avLst/>
              </a:prstGeom>
              <a:ln w="1270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A36E6546-F3DD-5640-9DCB-07F8D17D32BD}"/>
              </a:ext>
            </a:extLst>
          </p:cNvPr>
          <p:cNvSpPr txBox="1"/>
          <p:nvPr/>
        </p:nvSpPr>
        <p:spPr>
          <a:xfrm>
            <a:off x="278262" y="4165756"/>
            <a:ext cx="85874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Film captures all the rays going through a point </a:t>
            </a:r>
            <a:br>
              <a:rPr lang="en-US" sz="2800" dirty="0"/>
            </a:br>
            <a:r>
              <a:rPr lang="en-US" sz="2800" dirty="0"/>
              <a:t>(a p</a:t>
            </a:r>
            <a:r>
              <a:rPr lang="en-US" sz="2800" i="1" dirty="0"/>
              <a:t>encil of rays). </a:t>
            </a:r>
          </a:p>
          <a:p>
            <a:endParaRPr lang="en-US" sz="2800" i="1" dirty="0"/>
          </a:p>
          <a:p>
            <a:r>
              <a:rPr lang="en-US" sz="2800" dirty="0"/>
              <a:t>Result: good in theory!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97DD48E-5025-E947-BB9F-82B0784BEA89}"/>
              </a:ext>
            </a:extLst>
          </p:cNvPr>
          <p:cNvSpPr txBox="1"/>
          <p:nvPr/>
        </p:nvSpPr>
        <p:spPr>
          <a:xfrm>
            <a:off x="0" y="6215241"/>
            <a:ext cx="632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inspired by S. Seitz; image from Michigan Engineering</a:t>
            </a:r>
          </a:p>
        </p:txBody>
      </p:sp>
    </p:spTree>
    <p:extLst>
      <p:ext uri="{BB962C8B-B14F-4D97-AF65-F5344CB8AC3E}">
        <p14:creationId xmlns:p14="http://schemas.microsoft.com/office/powerpoint/2010/main" val="2367970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60CA6-14C5-5748-AFBF-6C0C69DE9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Obscura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517660-032E-0F45-B8AA-83D9615AF8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EECS 442 WI 2020: Lecture 2 - </a:t>
            </a:r>
            <a:fld id="{AC1089D3-84F4-7045-A571-C61BEF9B13BC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4" name="Picture 17" descr="obscura_frisius_58">
            <a:extLst>
              <a:ext uri="{FF2B5EF4-FFF2-40B4-BE49-F238E27FC236}">
                <a16:creationId xmlns:a16="http://schemas.microsoft.com/office/drawing/2014/main" id="{AEDCBD9C-2206-B648-9AF0-04A1F1F0F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-24000" contrast="36000"/>
          </a:blip>
          <a:srcRect/>
          <a:stretch>
            <a:fillRect/>
          </a:stretch>
        </p:blipFill>
        <p:spPr bwMode="auto">
          <a:xfrm>
            <a:off x="76200" y="1600200"/>
            <a:ext cx="4343400" cy="361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8">
            <a:extLst>
              <a:ext uri="{FF2B5EF4-FFF2-40B4-BE49-F238E27FC236}">
                <a16:creationId xmlns:a16="http://schemas.microsoft.com/office/drawing/2014/main" id="{0E6D6BEB-19DD-2C40-B250-052BE81A96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2388" y="5105400"/>
            <a:ext cx="18780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400">
                <a:solidFill>
                  <a:srgbClr val="000000"/>
                </a:solidFill>
              </a:rPr>
              <a:t>Gemma Frisius, 1558</a:t>
            </a:r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6162E1F1-7A31-7A44-BA75-C0D91D34B740}"/>
              </a:ext>
            </a:extLst>
          </p:cNvPr>
          <p:cNvSpPr txBox="1">
            <a:spLocks noChangeArrowheads="1"/>
          </p:cNvSpPr>
          <p:nvPr/>
        </p:nvSpPr>
        <p:spPr>
          <a:xfrm>
            <a:off x="4495800" y="1600200"/>
            <a:ext cx="44196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•"/>
            </a:pPr>
            <a:r>
              <a:rPr lang="en-US" dirty="0"/>
              <a:t>Basic principle known to </a:t>
            </a:r>
            <a:r>
              <a:rPr lang="en-US" dirty="0" err="1"/>
              <a:t>Mozi</a:t>
            </a:r>
            <a:r>
              <a:rPr lang="en-US" dirty="0"/>
              <a:t> (470-390 BCE), Aristotle (384-322 BCE)</a:t>
            </a:r>
          </a:p>
          <a:p>
            <a:pPr>
              <a:buFontTx/>
              <a:buChar char="•"/>
            </a:pPr>
            <a:r>
              <a:rPr lang="en-US" dirty="0"/>
              <a:t>Drawing aid for artists: described by Leonardo da Vinci (1452-1519)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AD44B5-8EF5-A841-B3D6-063BC5D31774}"/>
              </a:ext>
            </a:extLst>
          </p:cNvPr>
          <p:cNvSpPr txBox="1"/>
          <p:nvPr/>
        </p:nvSpPr>
        <p:spPr>
          <a:xfrm>
            <a:off x="357403" y="6131366"/>
            <a:ext cx="632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A. </a:t>
            </a:r>
            <a:r>
              <a:rPr lang="en-US" sz="1200" dirty="0" err="1"/>
              <a:t>Efros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902152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60CA6-14C5-5748-AFBF-6C0C69DE9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Obscura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517660-032E-0F45-B8AA-83D9615AF8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EECS 442 WI 2020: Lecture 2 - </a:t>
            </a:r>
            <a:fld id="{AC1089D3-84F4-7045-A571-C61BEF9B13BC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9" name="Picture 8" descr="A close up of a cage&#10;&#10;Description automatically generated">
            <a:extLst>
              <a:ext uri="{FF2B5EF4-FFF2-40B4-BE49-F238E27FC236}">
                <a16:creationId xmlns:a16="http://schemas.microsoft.com/office/drawing/2014/main" id="{FBD1745F-EC73-8F4A-995D-D0A14959E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4611757" y="1889179"/>
            <a:ext cx="4482548" cy="3361911"/>
          </a:xfrm>
          <a:prstGeom prst="rect">
            <a:avLst/>
          </a:prstGeom>
        </p:spPr>
      </p:pic>
      <p:pic>
        <p:nvPicPr>
          <p:cNvPr id="13" name="Picture 12" descr="A close up of a window&#10;&#10;Description automatically generated">
            <a:extLst>
              <a:ext uri="{FF2B5EF4-FFF2-40B4-BE49-F238E27FC236}">
                <a16:creationId xmlns:a16="http://schemas.microsoft.com/office/drawing/2014/main" id="{1E18B661-1B8F-4149-887B-004E82E304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789"/>
          <a:stretch/>
        </p:blipFill>
        <p:spPr>
          <a:xfrm rot="10800000">
            <a:off x="39756" y="1889178"/>
            <a:ext cx="2474844" cy="336191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F0E2FA4-0A79-444B-9F4F-157E557EB1A1}"/>
              </a:ext>
            </a:extLst>
          </p:cNvPr>
          <p:cNvSpPr txBox="1"/>
          <p:nvPr/>
        </p:nvSpPr>
        <p:spPr>
          <a:xfrm>
            <a:off x="332355" y="1489068"/>
            <a:ext cx="38973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My bedroom with blackout curtains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5E4DBE-2283-6048-8E92-DB5E7EDBA3B8}"/>
              </a:ext>
            </a:extLst>
          </p:cNvPr>
          <p:cNvSpPr txBox="1"/>
          <p:nvPr/>
        </p:nvSpPr>
        <p:spPr>
          <a:xfrm>
            <a:off x="5442581" y="1489068"/>
            <a:ext cx="28209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The view out the window</a:t>
            </a:r>
          </a:p>
        </p:txBody>
      </p:sp>
      <p:pic>
        <p:nvPicPr>
          <p:cNvPr id="16" name="Picture 15" descr="A close up of a window&#10;&#10;Description automatically generated">
            <a:extLst>
              <a:ext uri="{FF2B5EF4-FFF2-40B4-BE49-F238E27FC236}">
                <a16:creationId xmlns:a16="http://schemas.microsoft.com/office/drawing/2014/main" id="{4A14A820-C00C-D649-BC82-73AE3B4F47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55211"/>
          <a:stretch/>
        </p:blipFill>
        <p:spPr>
          <a:xfrm rot="10800000">
            <a:off x="2514600" y="1889178"/>
            <a:ext cx="2007704" cy="336191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BB8EA03-0728-1546-AD52-7F5FFF2DE54E}"/>
              </a:ext>
            </a:extLst>
          </p:cNvPr>
          <p:cNvSpPr txBox="1"/>
          <p:nvPr/>
        </p:nvSpPr>
        <p:spPr>
          <a:xfrm>
            <a:off x="0" y="6261408"/>
            <a:ext cx="205697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Image credit: Justin Johnson, 9/29/2018</a:t>
            </a:r>
          </a:p>
        </p:txBody>
      </p:sp>
    </p:spTree>
    <p:extLst>
      <p:ext uri="{BB962C8B-B14F-4D97-AF65-F5344CB8AC3E}">
        <p14:creationId xmlns:p14="http://schemas.microsoft.com/office/powerpoint/2010/main" val="330651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2554</TotalTime>
  <Words>2003</Words>
  <Application>Microsoft Macintosh PowerPoint</Application>
  <PresentationFormat>On-screen Show (4:3)</PresentationFormat>
  <Paragraphs>342</Paragraphs>
  <Slides>49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4" baseType="lpstr">
      <vt:lpstr>Arial</vt:lpstr>
      <vt:lpstr>Calibri</vt:lpstr>
      <vt:lpstr>Calibri Light</vt:lpstr>
      <vt:lpstr>Cambria Math</vt:lpstr>
      <vt:lpstr>Office Theme</vt:lpstr>
      <vt:lpstr>Lecture 2: Cameras I</vt:lpstr>
      <vt:lpstr>Administrative</vt:lpstr>
      <vt:lpstr>This week: How do images form?</vt:lpstr>
      <vt:lpstr>Let’s take a picture!</vt:lpstr>
      <vt:lpstr>Let’s take a picture!</vt:lpstr>
      <vt:lpstr>Let’s take a picture!</vt:lpstr>
      <vt:lpstr>Let’s take a picture!</vt:lpstr>
      <vt:lpstr>Camera Obscura</vt:lpstr>
      <vt:lpstr>Camera Obscura</vt:lpstr>
      <vt:lpstr>Camera Obscura</vt:lpstr>
      <vt:lpstr>Camera Obscura</vt:lpstr>
      <vt:lpstr>Camera Obscura</vt:lpstr>
      <vt:lpstr>Projection</vt:lpstr>
      <vt:lpstr>Projection</vt:lpstr>
      <vt:lpstr>Aside: Remember Trigonometry?</vt:lpstr>
      <vt:lpstr>Projection</vt:lpstr>
      <vt:lpstr>Facts about Projection</vt:lpstr>
      <vt:lpstr>Facts about Projection</vt:lpstr>
      <vt:lpstr>Facts about Projection</vt:lpstr>
      <vt:lpstr>Facts about Projection</vt:lpstr>
      <vt:lpstr>Facts about Projection</vt:lpstr>
      <vt:lpstr>What is lost under projection?</vt:lpstr>
      <vt:lpstr>What is lost under projection?</vt:lpstr>
      <vt:lpstr>What is lost under projection?</vt:lpstr>
      <vt:lpstr>Do we always get perspective?</vt:lpstr>
      <vt:lpstr>Do we always get perspective?</vt:lpstr>
      <vt:lpstr>Do we always get perspective?</vt:lpstr>
      <vt:lpstr>Why is this useful?</vt:lpstr>
      <vt:lpstr>Projection</vt:lpstr>
      <vt:lpstr>Homogeneous Coordinates (2D)</vt:lpstr>
      <vt:lpstr>Homogenous Coordinates</vt:lpstr>
      <vt:lpstr>Benefits of Homogenous Coords</vt:lpstr>
      <vt:lpstr>Benefits of Homogenous Coords</vt:lpstr>
      <vt:lpstr>Benefits of Homogenous Coords</vt:lpstr>
      <vt:lpstr>Benefits of Homogenous Coords</vt:lpstr>
      <vt:lpstr>Benefits of Homogenous Coords</vt:lpstr>
      <vt:lpstr>3D Homogenous Coordinates</vt:lpstr>
      <vt:lpstr>Projection Matrix</vt:lpstr>
      <vt:lpstr>Projection Matrix</vt:lpstr>
      <vt:lpstr>Projection Matrix</vt:lpstr>
      <vt:lpstr>Projection Matrix</vt:lpstr>
      <vt:lpstr>Projection Matrix</vt:lpstr>
      <vt:lpstr>Typical Perspective Model</vt:lpstr>
      <vt:lpstr>Typical Perspective Model</vt:lpstr>
      <vt:lpstr>Typical Perspective Model</vt:lpstr>
      <vt:lpstr>Typical Perspective Model</vt:lpstr>
      <vt:lpstr>Other Cameras: Orthographic</vt:lpstr>
      <vt:lpstr>Other Cameras: Orthographic</vt:lpstr>
      <vt:lpstr>Next Time: More Cameras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EECS 442</dc:title>
  <dc:creator>Justin Johnson</dc:creator>
  <cp:lastModifiedBy>Justin Johnson</cp:lastModifiedBy>
  <cp:revision>58</cp:revision>
  <dcterms:created xsi:type="dcterms:W3CDTF">2020-01-09T00:27:39Z</dcterms:created>
  <dcterms:modified xsi:type="dcterms:W3CDTF">2020-01-14T17:47:06Z</dcterms:modified>
</cp:coreProperties>
</file>