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1020" r:id="rId3"/>
    <p:sldId id="1021" r:id="rId4"/>
    <p:sldId id="1023" r:id="rId5"/>
    <p:sldId id="1022" r:id="rId6"/>
    <p:sldId id="807" r:id="rId7"/>
    <p:sldId id="947" r:id="rId8"/>
    <p:sldId id="948" r:id="rId9"/>
    <p:sldId id="949" r:id="rId10"/>
    <p:sldId id="998" r:id="rId11"/>
    <p:sldId id="1028" r:id="rId12"/>
    <p:sldId id="954" r:id="rId13"/>
    <p:sldId id="951" r:id="rId14"/>
    <p:sldId id="953" r:id="rId15"/>
    <p:sldId id="955" r:id="rId16"/>
    <p:sldId id="952" r:id="rId17"/>
    <p:sldId id="1035" r:id="rId18"/>
    <p:sldId id="1031" r:id="rId19"/>
    <p:sldId id="1001" r:id="rId20"/>
    <p:sldId id="1026" r:id="rId21"/>
    <p:sldId id="1002" r:id="rId22"/>
    <p:sldId id="960" r:id="rId23"/>
    <p:sldId id="961" r:id="rId24"/>
    <p:sldId id="962" r:id="rId25"/>
    <p:sldId id="963" r:id="rId26"/>
    <p:sldId id="959" r:id="rId27"/>
    <p:sldId id="964" r:id="rId28"/>
    <p:sldId id="965" r:id="rId29"/>
    <p:sldId id="967" r:id="rId30"/>
    <p:sldId id="968" r:id="rId31"/>
    <p:sldId id="973" r:id="rId32"/>
    <p:sldId id="972" r:id="rId33"/>
    <p:sldId id="975" r:id="rId34"/>
    <p:sldId id="976" r:id="rId35"/>
    <p:sldId id="978" r:id="rId36"/>
    <p:sldId id="983" r:id="rId37"/>
    <p:sldId id="979" r:id="rId38"/>
    <p:sldId id="984" r:id="rId39"/>
    <p:sldId id="980" r:id="rId40"/>
    <p:sldId id="1005" r:id="rId41"/>
    <p:sldId id="988" r:id="rId42"/>
    <p:sldId id="989" r:id="rId43"/>
    <p:sldId id="1006" r:id="rId44"/>
    <p:sldId id="991" r:id="rId45"/>
    <p:sldId id="992" r:id="rId46"/>
    <p:sldId id="993" r:id="rId47"/>
    <p:sldId id="997" r:id="rId48"/>
    <p:sldId id="1007" r:id="rId49"/>
    <p:sldId id="1027" r:id="rId50"/>
    <p:sldId id="1008" r:id="rId51"/>
    <p:sldId id="995" r:id="rId52"/>
    <p:sldId id="996" r:id="rId53"/>
    <p:sldId id="1010" r:id="rId54"/>
    <p:sldId id="1003" r:id="rId55"/>
    <p:sldId id="1009" r:id="rId56"/>
    <p:sldId id="1004" r:id="rId57"/>
    <p:sldId id="1011" r:id="rId58"/>
    <p:sldId id="1012" r:id="rId59"/>
    <p:sldId id="1024" r:id="rId60"/>
    <p:sldId id="1013" r:id="rId61"/>
    <p:sldId id="1014" r:id="rId62"/>
    <p:sldId id="1015" r:id="rId63"/>
    <p:sldId id="1016" r:id="rId64"/>
    <p:sldId id="1018" r:id="rId65"/>
    <p:sldId id="1019" r:id="rId66"/>
    <p:sldId id="1025" r:id="rId67"/>
    <p:sldId id="1029" r:id="rId68"/>
    <p:sldId id="1030" r:id="rId69"/>
    <p:sldId id="1032" r:id="rId70"/>
    <p:sldId id="950" r:id="rId71"/>
    <p:sldId id="1034" r:id="rId72"/>
    <p:sldId id="1000" r:id="rId73"/>
    <p:sldId id="969" r:id="rId74"/>
    <p:sldId id="970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2047" autoAdjust="0"/>
  </p:normalViewPr>
  <p:slideViewPr>
    <p:cSldViewPr snapToGrid="0">
      <p:cViewPr varScale="1">
        <p:scale>
          <a:sx n="105" d="100"/>
          <a:sy n="105" d="100"/>
        </p:scale>
        <p:origin x="17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.sri.com/pubs/files/836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0.png"/><Relationship Id="rId7" Type="http://schemas.openxmlformats.org/officeDocument/2006/relationships/image" Target="../media/image65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0.png"/><Relationship Id="rId5" Type="http://schemas.openxmlformats.org/officeDocument/2006/relationships/image" Target="../media/image64.png"/><Relationship Id="rId4" Type="http://schemas.openxmlformats.org/officeDocument/2006/relationships/image" Target="../media/image600.png"/><Relationship Id="rId9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Transformations and Fitting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0D47185-5B28-4E3F-A5FA-C70A36F46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" y="3602038"/>
            <a:ext cx="9127998" cy="1655762"/>
          </a:xfrm>
        </p:spPr>
        <p:txBody>
          <a:bodyPr>
            <a:normAutofit/>
          </a:bodyPr>
          <a:lstStyle/>
          <a:p>
            <a:r>
              <a:rPr lang="en-US" sz="3200" dirty="0"/>
              <a:t>EECS 442 – David Fouhey and Justin Johnson</a:t>
            </a:r>
          </a:p>
          <a:p>
            <a:r>
              <a:rPr lang="en-US" sz="3200" dirty="0"/>
              <a:t>Winter 2021, University of Michigan</a:t>
            </a:r>
          </a:p>
          <a:p>
            <a:r>
              <a:rPr lang="en-US" sz="1800" dirty="0"/>
              <a:t>https://web.eecs.umich.edu/~justincj/teaching/eecs442/WI2021/</a:t>
            </a:r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2B59-35B8-4D29-A255-918C0531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/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/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1EFEBB5-533F-4946-8DF5-04D508B7272C}"/>
              </a:ext>
            </a:extLst>
          </p:cNvPr>
          <p:cNvSpPr txBox="1"/>
          <p:nvPr/>
        </p:nvSpPr>
        <p:spPr>
          <a:xfrm>
            <a:off x="1107816" y="2389220"/>
            <a:ext cx="740753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can I find derivatives + matrix expressions and matrix </a:t>
            </a:r>
            <a:r>
              <a:rPr lang="en-US" sz="3200" b="1" dirty="0" err="1"/>
              <a:t>identies</a:t>
            </a:r>
            <a:r>
              <a:rPr lang="en-US" sz="3200" b="1" dirty="0"/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28B82D-44A6-4D96-8A18-25ABA49811C9}"/>
              </a:ext>
            </a:extLst>
          </p:cNvPr>
          <p:cNvGrpSpPr/>
          <p:nvPr/>
        </p:nvGrpSpPr>
        <p:grpSpPr>
          <a:xfrm>
            <a:off x="1107816" y="3511351"/>
            <a:ext cx="7407534" cy="2011680"/>
            <a:chOff x="1107816" y="3863573"/>
            <a:chExt cx="7407534" cy="20116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8D6A59-8D0B-4F13-B3AF-804779BD5542}"/>
                </a:ext>
              </a:extLst>
            </p:cNvPr>
            <p:cNvSpPr/>
            <p:nvPr/>
          </p:nvSpPr>
          <p:spPr>
            <a:xfrm>
              <a:off x="1107816" y="3863573"/>
              <a:ext cx="7407534" cy="201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EC966D-D778-44B2-BD5E-604DE6F89072}"/>
                </a:ext>
              </a:extLst>
            </p:cNvPr>
            <p:cNvGrpSpPr/>
            <p:nvPr/>
          </p:nvGrpSpPr>
          <p:grpSpPr>
            <a:xfrm>
              <a:off x="4866241" y="4070985"/>
              <a:ext cx="3510929" cy="1596855"/>
              <a:chOff x="2433829" y="3716037"/>
              <a:chExt cx="4673046" cy="212541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6B75BEE-A86E-40BF-9A03-E389A5148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829" y="3716037"/>
                <a:ext cx="4673046" cy="21254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72F03D-1E2B-42DC-BD46-0B49D183A7C8}"/>
                  </a:ext>
                </a:extLst>
              </p:cNvPr>
              <p:cNvSpPr/>
              <p:nvPr/>
            </p:nvSpPr>
            <p:spPr>
              <a:xfrm>
                <a:off x="3008376" y="4233672"/>
                <a:ext cx="3355848" cy="338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3267FA-01D8-4697-84D6-D336EB43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3" y="4051458"/>
              <a:ext cx="3699794" cy="6512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21AC29-1CA8-4BD4-BFD8-8E020752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0900" y="4789744"/>
              <a:ext cx="956338" cy="982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2B59-35B8-4D29-A255-918C0531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/>
              <p:nvPr/>
            </p:nvSpPr>
            <p:spPr>
              <a:xfrm>
                <a:off x="3409052" y="4285088"/>
                <a:ext cx="2493503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52" y="4285088"/>
                <a:ext cx="2493503" cy="5012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/>
              <p:nvPr/>
            </p:nvSpPr>
            <p:spPr>
              <a:xfrm>
                <a:off x="4150747" y="4972339"/>
                <a:ext cx="3276794" cy="665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7" y="4972339"/>
                <a:ext cx="3276794" cy="665631"/>
              </a:xfrm>
              <a:prstGeom prst="rect">
                <a:avLst/>
              </a:prstGeom>
              <a:blipFill>
                <a:blip r:embed="rId3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1CE4A1-BDC1-4A0F-A5EB-9B0BA9A3BEA5}"/>
              </a:ext>
            </a:extLst>
          </p:cNvPr>
          <p:cNvSpPr txBox="1"/>
          <p:nvPr/>
        </p:nvSpPr>
        <p:spPr>
          <a:xfrm>
            <a:off x="109727" y="3810071"/>
            <a:ext cx="2788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Recall: derivative is 0 at a maximum / minimum. Same is true about gradients.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/>
              <p:nvPr/>
            </p:nvSpPr>
            <p:spPr>
              <a:xfrm>
                <a:off x="4289453" y="3597838"/>
                <a:ext cx="3682547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453" y="3597838"/>
                <a:ext cx="3682547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6B77D8-52B5-4EE1-8F24-ECD8D5A1A6C2}"/>
              </a:ext>
            </a:extLst>
          </p:cNvPr>
          <p:cNvSpPr txBox="1"/>
          <p:nvPr/>
        </p:nvSpPr>
        <p:spPr>
          <a:xfrm>
            <a:off x="628650" y="6008541"/>
            <a:ext cx="81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Aside: </a:t>
            </a:r>
            <a:r>
              <a:rPr lang="en-US" b="1" dirty="0"/>
              <a:t>0 </a:t>
            </a:r>
            <a:r>
              <a:rPr lang="en-US" dirty="0"/>
              <a:t>is a vector of 0s. </a:t>
            </a:r>
            <a:r>
              <a:rPr lang="en-US" b="1" dirty="0"/>
              <a:t>1 </a:t>
            </a:r>
            <a:r>
              <a:rPr lang="en-US" dirty="0"/>
              <a:t>is a vector of 1s.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2E6C08-56D0-4BC9-B79F-6B8AC6FE8F13}"/>
                  </a:ext>
                </a:extLst>
              </p:cNvPr>
              <p:cNvSpPr txBox="1"/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2E6C08-56D0-4BC9-B79F-6B8AC6FE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A0023F-41E1-4BD0-B6C1-8461AAA984EA}"/>
                  </a:ext>
                </a:extLst>
              </p:cNvPr>
              <p:cNvSpPr txBox="1"/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A0023F-41E1-4BD0-B6C1-8461AAA9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9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6E3F-138E-4043-BBD7-50FDA0A2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Solutions to Getting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FD62D-DB04-4C28-BA21-2DF530725E47}"/>
              </a:ext>
            </a:extLst>
          </p:cNvPr>
          <p:cNvSpPr txBox="1"/>
          <p:nvPr/>
        </p:nvSpPr>
        <p:spPr>
          <a:xfrm>
            <a:off x="235417" y="1602297"/>
            <a:ext cx="28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One Go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9D724-256E-47C3-A6AB-699BB7A5EC89}"/>
              </a:ext>
            </a:extLst>
          </p:cNvPr>
          <p:cNvGrpSpPr/>
          <p:nvPr/>
        </p:nvGrpSpPr>
        <p:grpSpPr>
          <a:xfrm>
            <a:off x="76025" y="2179686"/>
            <a:ext cx="3238151" cy="1370938"/>
            <a:chOff x="76025" y="2179686"/>
            <a:chExt cx="3238151" cy="1370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/>
                <p:nvPr/>
              </p:nvSpPr>
              <p:spPr>
                <a:xfrm>
                  <a:off x="588633" y="3174752"/>
                  <a:ext cx="1866793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33" y="3174752"/>
                  <a:ext cx="1866793" cy="375872"/>
                </a:xfrm>
                <a:prstGeom prst="rect">
                  <a:avLst/>
                </a:prstGeom>
                <a:blipFill>
                  <a:blip r:embed="rId2"/>
                  <a:stretch>
                    <a:fillRect l="-3268" r="-326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0630B6-1A08-4E34-B16D-06DBAC5E464E}"/>
                </a:ext>
              </a:extLst>
            </p:cNvPr>
            <p:cNvSpPr txBox="1"/>
            <p:nvPr/>
          </p:nvSpPr>
          <p:spPr>
            <a:xfrm>
              <a:off x="76025" y="2179686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Implicit form </a:t>
              </a:r>
            </a:p>
            <a:p>
              <a:pPr algn="ctr"/>
              <a:r>
                <a:rPr lang="en-US" sz="2800" dirty="0"/>
                <a:t>(normal equations)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1DBD2-98EE-4B56-BCA8-77F68785A064}"/>
              </a:ext>
            </a:extLst>
          </p:cNvPr>
          <p:cNvGrpSpPr/>
          <p:nvPr/>
        </p:nvGrpSpPr>
        <p:grpSpPr>
          <a:xfrm>
            <a:off x="0" y="3838740"/>
            <a:ext cx="3238151" cy="1553103"/>
            <a:chOff x="0" y="3838740"/>
            <a:chExt cx="3238151" cy="1553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/>
                <p:nvPr/>
              </p:nvSpPr>
              <p:spPr>
                <a:xfrm>
                  <a:off x="437544" y="4892604"/>
                  <a:ext cx="2454198" cy="4992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44" y="4892604"/>
                  <a:ext cx="2454198" cy="4992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D895C2-7236-4706-BDD7-B36A22DD5544}"/>
                </a:ext>
              </a:extLst>
            </p:cNvPr>
            <p:cNvSpPr txBox="1"/>
            <p:nvPr/>
          </p:nvSpPr>
          <p:spPr>
            <a:xfrm>
              <a:off x="0" y="3838740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Explicit form</a:t>
              </a:r>
            </a:p>
            <a:p>
              <a:pPr algn="ctr"/>
              <a:r>
                <a:rPr lang="en-US" sz="2800" dirty="0"/>
                <a:t>(don’t do this)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5848E-612D-4E19-831D-B3409D668942}"/>
              </a:ext>
            </a:extLst>
          </p:cNvPr>
          <p:cNvGrpSpPr/>
          <p:nvPr/>
        </p:nvGrpSpPr>
        <p:grpSpPr>
          <a:xfrm>
            <a:off x="4258883" y="4114072"/>
            <a:ext cx="4522045" cy="1357550"/>
            <a:chOff x="4258883" y="3716749"/>
            <a:chExt cx="4522045" cy="1357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/>
                <p:nvPr/>
              </p:nvSpPr>
              <p:spPr>
                <a:xfrm>
                  <a:off x="5784429" y="3716749"/>
                  <a:ext cx="10589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429" y="3716749"/>
                  <a:ext cx="105894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874" r="-517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/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den>
                                </m:f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𝑿𝒘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CAFB47-206C-43B5-9C15-BA116C9F547A}"/>
              </a:ext>
            </a:extLst>
          </p:cNvPr>
          <p:cNvGrpSpPr/>
          <p:nvPr/>
        </p:nvGrpSpPr>
        <p:grpSpPr>
          <a:xfrm>
            <a:off x="4470950" y="1602297"/>
            <a:ext cx="4309979" cy="2393271"/>
            <a:chOff x="4470950" y="1602297"/>
            <a:chExt cx="4309979" cy="2393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43AF08-08F5-4718-9124-8634E51C5A1C}"/>
                </a:ext>
              </a:extLst>
            </p:cNvPr>
            <p:cNvSpPr txBox="1"/>
            <p:nvPr/>
          </p:nvSpPr>
          <p:spPr>
            <a:xfrm>
              <a:off x="5311631" y="1602297"/>
              <a:ext cx="2827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Iteratively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A8B054-74B5-4502-8DF3-3D8BF6E9640D}"/>
                </a:ext>
              </a:extLst>
            </p:cNvPr>
            <p:cNvSpPr txBox="1"/>
            <p:nvPr/>
          </p:nvSpPr>
          <p:spPr>
            <a:xfrm>
              <a:off x="4470950" y="2179686"/>
              <a:ext cx="430997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Recall: gradient is also direction that makes function go up the most. </a:t>
              </a:r>
              <a:r>
                <a:rPr lang="en-US" sz="2800" b="1" dirty="0"/>
                <a:t>What could we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3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16CC-036F-4CBB-A66A-5B37A09E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D2951-C2F4-44E4-B61B-CAD574B360E4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867B2-6C8E-4818-9F31-2B3535ECB8C4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67ACF4-A926-4C56-B90E-938A9E666695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7318B5-1F0D-4F10-8B60-AD6BB9B033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0C704D8-3E03-4F71-AE04-23E2EA9CA748}"/>
              </a:ext>
            </a:extLst>
          </p:cNvPr>
          <p:cNvSpPr/>
          <p:nvPr/>
        </p:nvSpPr>
        <p:spPr>
          <a:xfrm rot="17206030">
            <a:off x="6001158" y="465396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A21A56-D59E-4EAB-B214-5BE95A4D8208}"/>
              </a:ext>
            </a:extLst>
          </p:cNvPr>
          <p:cNvSpPr/>
          <p:nvPr/>
        </p:nvSpPr>
        <p:spPr>
          <a:xfrm rot="17206030">
            <a:off x="6349862" y="436457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1ABC9F-E9D9-448D-ACB5-9BCDA9635B5D}"/>
              </a:ext>
            </a:extLst>
          </p:cNvPr>
          <p:cNvSpPr/>
          <p:nvPr/>
        </p:nvSpPr>
        <p:spPr>
          <a:xfrm rot="17206030">
            <a:off x="5928563" y="3725189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ECACBB-FC91-4338-894F-4217CB3169D2}"/>
              </a:ext>
            </a:extLst>
          </p:cNvPr>
          <p:cNvSpPr/>
          <p:nvPr/>
        </p:nvSpPr>
        <p:spPr>
          <a:xfrm rot="17206030">
            <a:off x="6316419" y="3296568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5AAD8-C09B-4511-9C2E-5D4BD058D9A8}"/>
              </a:ext>
            </a:extLst>
          </p:cNvPr>
          <p:cNvSpPr/>
          <p:nvPr/>
        </p:nvSpPr>
        <p:spPr>
          <a:xfrm rot="17206030">
            <a:off x="6242640" y="4834463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80ABD7-2481-4E9A-AC72-35078759734E}"/>
              </a:ext>
            </a:extLst>
          </p:cNvPr>
          <p:cNvSpPr/>
          <p:nvPr/>
        </p:nvSpPr>
        <p:spPr>
          <a:xfrm rot="17206030">
            <a:off x="6001157" y="5021532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ECB43F-11AF-4388-BFA8-0D3C3424B014}"/>
              </a:ext>
            </a:extLst>
          </p:cNvPr>
          <p:cNvSpPr/>
          <p:nvPr/>
        </p:nvSpPr>
        <p:spPr>
          <a:xfrm rot="17206030">
            <a:off x="6296250" y="295921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9B04B2-56C7-441C-97A6-9E4DED59AD52}"/>
              </a:ext>
            </a:extLst>
          </p:cNvPr>
          <p:cNvSpPr/>
          <p:nvPr/>
        </p:nvSpPr>
        <p:spPr>
          <a:xfrm rot="17206030">
            <a:off x="5967715" y="302532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242A99-A6B8-48A5-B607-0C046425C8B3}"/>
              </a:ext>
            </a:extLst>
          </p:cNvPr>
          <p:cNvSpPr txBox="1"/>
          <p:nvPr/>
        </p:nvSpPr>
        <p:spPr>
          <a:xfrm>
            <a:off x="285226" y="2551652"/>
            <a:ext cx="4582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Vertical lines impossible!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rotationally invariant: the line will change depending on orientation of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92154C-F72F-4DB3-AE07-A13669A09E3B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90DF877-C255-4787-8CA6-EAC97A4B44CE}"/>
              </a:ext>
            </a:extLst>
          </p:cNvPr>
          <p:cNvGrpSpPr/>
          <p:nvPr/>
        </p:nvGrpSpPr>
        <p:grpSpPr>
          <a:xfrm>
            <a:off x="407563" y="3116597"/>
            <a:ext cx="3947383" cy="959262"/>
            <a:chOff x="407563" y="3116597"/>
            <a:chExt cx="3947383" cy="959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/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/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,1]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/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5A3175E-B39D-441A-A2C0-2EF7E03813E7}"/>
              </a:ext>
            </a:extLst>
          </p:cNvPr>
          <p:cNvGrpSpPr/>
          <p:nvPr/>
        </p:nvGrpSpPr>
        <p:grpSpPr>
          <a:xfrm>
            <a:off x="4941115" y="2551652"/>
            <a:ext cx="3373416" cy="3373415"/>
            <a:chOff x="4941115" y="2551652"/>
            <a:chExt cx="3373416" cy="337341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E60E86-4016-4222-81C7-93631F95D95E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A367835-5E21-400B-AF22-1146319519E5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693A02-48A9-4259-B11A-65243D8CD265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D1182F2-9905-4866-9B93-689E37FED1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0B9FA3-D7EF-4AAA-A3F9-8FBD2499C1EB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B03B8D-34E5-404B-BEE0-D330B70451B3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57E5780-A867-40E5-AA29-16E4EBF9F870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F52BDDB-CA31-46CD-9C2B-436802755C4F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846323D-C34B-4A26-ACD6-AD6CF1223FA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B0DD5C-402A-46B4-8256-7FAD4115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29BCC7-B069-496C-8E3C-357A0662B5CA}"/>
              </a:ext>
            </a:extLst>
          </p:cNvPr>
          <p:cNvGrpSpPr/>
          <p:nvPr/>
        </p:nvGrpSpPr>
        <p:grpSpPr>
          <a:xfrm>
            <a:off x="173464" y="4213291"/>
            <a:ext cx="4181482" cy="1390765"/>
            <a:chOff x="173464" y="4213291"/>
            <a:chExt cx="4181482" cy="13907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DFAB43-D73B-48AF-8D67-853688077C92}"/>
                </a:ext>
              </a:extLst>
            </p:cNvPr>
            <p:cNvSpPr txBox="1"/>
            <p:nvPr/>
          </p:nvSpPr>
          <p:spPr>
            <a:xfrm>
              <a:off x="173464" y="4213291"/>
              <a:ext cx="41814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Can always rescale </a:t>
              </a:r>
              <a:r>
                <a:rPr lang="en-US" sz="2800" b="1" dirty="0"/>
                <a:t>l. </a:t>
              </a:r>
            </a:p>
            <a:p>
              <a:pPr algn="ctr"/>
              <a:r>
                <a:rPr lang="en-US" sz="2800" dirty="0"/>
                <a:t>Pick another </a:t>
              </a:r>
              <a:r>
                <a:rPr lang="en-US" sz="2800" dirty="0" err="1"/>
                <a:t>a,b,d</a:t>
              </a:r>
              <a:r>
                <a:rPr lang="en-US" sz="2800" dirty="0"/>
                <a:t> so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/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/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8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/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2ECBD15-9556-4E1B-98A8-2466C6A2F10C}"/>
              </a:ext>
            </a:extLst>
          </p:cNvPr>
          <p:cNvGrpSpPr/>
          <p:nvPr/>
        </p:nvGrpSpPr>
        <p:grpSpPr>
          <a:xfrm>
            <a:off x="173464" y="3999419"/>
            <a:ext cx="4395876" cy="1695440"/>
            <a:chOff x="173464" y="3999419"/>
            <a:chExt cx="4395876" cy="169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/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504232-09BA-4DB0-A756-8D5F053DCE6D}"/>
                </a:ext>
              </a:extLst>
            </p:cNvPr>
            <p:cNvSpPr txBox="1"/>
            <p:nvPr/>
          </p:nvSpPr>
          <p:spPr>
            <a:xfrm>
              <a:off x="173464" y="3999419"/>
              <a:ext cx="4395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Point to line distance: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8F25C0-B49C-4D32-81FF-14DA9CA860F5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6DA907-5FC7-44FE-A234-FC012F61F66C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C604588-1938-4A36-909D-DB98306E3E83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0655ED7-19DE-460F-9467-B714BB5D8E00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87F2CFC-DC8A-4BF3-9C50-6EE222B0595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46531C4-67AD-4E39-A912-23A1D9802778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F736C27-AB76-4C0D-97E1-3202412317F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D905969-4C95-4643-AD3E-5BD2CBB834F1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1C3B71B-39B7-4198-90E0-A6763F6B2FA8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4653895-92B6-47FE-9581-76739E39F406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B74612-C12B-495E-8F85-090871EB8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A5BF72-BCCA-40ED-828F-7520A60800A8}"/>
                </a:ext>
              </a:extLst>
            </p:cNvPr>
            <p:cNvCxnSpPr>
              <a:cxnSpLocks/>
              <a:stCxn id="58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310A01-DCDB-4052-80C9-F169E383198E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5422FC-04F4-41A4-92AA-B1CF85A6F8DE}"/>
                </a:ext>
              </a:extLst>
            </p:cNvPr>
            <p:cNvCxnSpPr>
              <a:cxnSpLocks/>
              <a:stCxn id="60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74B689E-7AF4-4AFC-B3D9-A6CA4D767CBD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99F13BB-EC01-4DA5-85CC-011B4854F352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CDCAAF0-AE8B-4324-975E-6238A325D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EE74F3E-5C19-45E1-A91D-5CB93678E393}"/>
              </a:ext>
            </a:extLst>
          </p:cNvPr>
          <p:cNvSpPr txBox="1"/>
          <p:nvPr/>
        </p:nvSpPr>
        <p:spPr>
          <a:xfrm>
            <a:off x="173463" y="1385424"/>
            <a:ext cx="814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Important part: Any line can be framed in terms of</a:t>
            </a:r>
          </a:p>
          <a:p>
            <a:pPr algn="ctr"/>
            <a:r>
              <a:rPr lang="en-US" sz="2800" dirty="0"/>
              <a:t>normal </a:t>
            </a:r>
            <a:r>
              <a:rPr lang="en-US" sz="2800" b="1" dirty="0"/>
              <a:t>n</a:t>
            </a:r>
            <a:r>
              <a:rPr lang="en-US" sz="2800" dirty="0"/>
              <a:t> and offset d</a:t>
            </a:r>
          </a:p>
        </p:txBody>
      </p:sp>
    </p:spTree>
    <p:extLst>
      <p:ext uri="{BB962C8B-B14F-4D97-AF65-F5344CB8AC3E}">
        <p14:creationId xmlns:p14="http://schemas.microsoft.com/office/powerpoint/2010/main" val="30603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E2C9-1E9A-4750-8093-E99E67A4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Least-Squares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87479-1C1C-4973-801F-34AEE842A22C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480E-5C97-47AD-8DC9-F932D3AC97B2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b="1" dirty="0" err="1"/>
              <a:t>n</a:t>
            </a:r>
            <a:r>
              <a:rPr lang="en-US" sz="2800" dirty="0" err="1"/>
              <a:t>,d</a:t>
            </a:r>
            <a:r>
              <a:rPr lang="en-US" sz="2800" dirty="0"/>
              <a:t>), ||</a:t>
            </a:r>
            <a:r>
              <a:rPr lang="en-US" sz="2800" b="1" dirty="0"/>
              <a:t>n</a:t>
            </a:r>
            <a:r>
              <a:rPr lang="en-US" sz="2800" dirty="0"/>
              <a:t>||</a:t>
            </a:r>
            <a:r>
              <a:rPr lang="en-US" sz="2800" baseline="30000" dirty="0"/>
              <a:t>2</a:t>
            </a:r>
            <a:r>
              <a:rPr lang="en-US" sz="2800" dirty="0"/>
              <a:t> = 1</a:t>
            </a:r>
          </a:p>
          <a:p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]-d=0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65D9F-6D9F-4EF5-9A65-3D80B881782F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]-d)</a:t>
            </a:r>
            <a:r>
              <a:rPr lang="en-US" sz="2800" baseline="30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AAB46-E9E3-4ED0-A148-925501F5017C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6ECDBA-BC59-4523-869B-AF2BD502CF82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BA6F5F-5D29-4581-A320-B8D123639A73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82382D-1149-4BDD-9916-DD4C42DC2336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B76AB42-C0C2-48C8-BA5C-17241A07B28A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F00884-8A55-408B-8474-5DBB1A8594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53F460-32D4-4DA8-AA29-C848EFDF5E9D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2EFF140-7EC2-4EC0-9439-96BD1EF57F0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86BCE87-1F94-429C-AC36-6FC589F08E67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1DE82D-EEBD-4ED6-A861-449FBBB29B4C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62184AE-2A44-4063-B6EA-A51697A37F0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EE1B444-010F-4B27-8C16-30D91B160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AF4084-09D4-419E-8AB9-9CACD640BEAD}"/>
                </a:ext>
              </a:extLst>
            </p:cNvPr>
            <p:cNvCxnSpPr>
              <a:cxnSpLocks/>
              <a:stCxn id="65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FEC1B9-BC20-49CC-ACDD-509221C8EF8A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60B159-D70A-466B-8FD1-49FF6714DAC9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F4D18DC-0967-401C-9524-7776844FBBAA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14AE17-05B6-4E65-A471-3B40BB1E95DF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A7962D5-EE43-4EFD-80D7-F13A86ED7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989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32F9-6E8D-4EBD-B888-182F579A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/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B4E1ED-9CA6-469C-9946-814886DDFDE9}"/>
              </a:ext>
            </a:extLst>
          </p:cNvPr>
          <p:cNvGrpSpPr/>
          <p:nvPr/>
        </p:nvGrpSpPr>
        <p:grpSpPr>
          <a:xfrm>
            <a:off x="4893157" y="2704103"/>
            <a:ext cx="2798224" cy="499111"/>
            <a:chOff x="4893157" y="2531664"/>
            <a:chExt cx="2798224" cy="499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/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1883BEE-0892-40D3-AF9F-2D5721EC792F}"/>
                </a:ext>
              </a:extLst>
            </p:cNvPr>
            <p:cNvCxnSpPr/>
            <p:nvPr/>
          </p:nvCxnSpPr>
          <p:spPr>
            <a:xfrm>
              <a:off x="4893157" y="2781219"/>
              <a:ext cx="419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136817-8ECC-4753-9BBA-20A694E544B7}"/>
              </a:ext>
            </a:extLst>
          </p:cNvPr>
          <p:cNvSpPr txBox="1"/>
          <p:nvPr/>
        </p:nvSpPr>
        <p:spPr>
          <a:xfrm>
            <a:off x="379415" y="1717053"/>
            <a:ext cx="83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Figure out objective first, then figure out ||n||=1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CC6E67-CB8E-482E-8F27-4F92583FB584}"/>
              </a:ext>
            </a:extLst>
          </p:cNvPr>
          <p:cNvGrpSpPr/>
          <p:nvPr/>
        </p:nvGrpSpPr>
        <p:grpSpPr>
          <a:xfrm>
            <a:off x="619881" y="4236038"/>
            <a:ext cx="6053639" cy="1304653"/>
            <a:chOff x="619881" y="3906854"/>
            <a:chExt cx="6053639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BE351E-08E9-41D7-A769-7D97AC8AB844}"/>
                    </a:ext>
                  </a:extLst>
                </p:cNvPr>
                <p:cNvSpPr txBox="1"/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BE351E-08E9-41D7-A769-7D97AC8AB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DBFF06-13A1-4925-8345-C9043FC616F0}"/>
                    </a:ext>
                  </a:extLst>
                </p:cNvPr>
                <p:cNvSpPr txBox="1"/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DBFF06-13A1-4925-8345-C9043FC616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968012-FBCD-42A2-B890-E27C596886B5}"/>
                    </a:ext>
                  </a:extLst>
                </p:cNvPr>
                <p:cNvSpPr txBox="1"/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968012-FBCD-42A2-B890-E27C59688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6BB8B3-3918-47BA-B15B-E1D242E0FB5B}"/>
              </a:ext>
            </a:extLst>
          </p:cNvPr>
          <p:cNvGrpSpPr/>
          <p:nvPr/>
        </p:nvGrpSpPr>
        <p:grpSpPr>
          <a:xfrm>
            <a:off x="1838152" y="4527045"/>
            <a:ext cx="6948910" cy="2082949"/>
            <a:chOff x="1838152" y="4197861"/>
            <a:chExt cx="6948910" cy="2082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12B269F-1ED4-46DF-852F-B1B395606602}"/>
                    </a:ext>
                  </a:extLst>
                </p:cNvPr>
                <p:cNvSpPr txBox="1"/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box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12B269F-1ED4-46DF-852F-B1B395606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blipFill>
                  <a:blip r:embed="rId7"/>
                  <a:stretch>
                    <a:fillRect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6567C7-7E8D-4100-9EFB-A98935DDA7FD}"/>
                </a:ext>
              </a:extLst>
            </p:cNvPr>
            <p:cNvSpPr txBox="1"/>
            <p:nvPr/>
          </p:nvSpPr>
          <p:spPr>
            <a:xfrm>
              <a:off x="1838152" y="5326703"/>
              <a:ext cx="6948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mean / center of mass of the points:</a:t>
              </a:r>
            </a:p>
            <a:p>
              <a:r>
                <a:rPr lang="en-US" sz="2800" dirty="0" err="1"/>
                <a:t>np.sum</a:t>
              </a:r>
              <a:r>
                <a:rPr lang="en-US" sz="2800" dirty="0"/>
                <a:t>(</a:t>
              </a:r>
              <a:r>
                <a:rPr lang="en-US" sz="2800" dirty="0" err="1"/>
                <a:t>X,axis</a:t>
              </a:r>
              <a:r>
                <a:rPr lang="en-US" sz="2800" dirty="0"/>
                <a:t>=0). We’ll use it later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862FA76-374F-47A5-8FCB-C76465174FFE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7690974" y="4775070"/>
              <a:ext cx="0" cy="5516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15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CD63-2D28-4EEE-8CD3-ABF2D9DA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4DB45-1A50-4D95-B641-E4C282680470}"/>
              </a:ext>
            </a:extLst>
          </p:cNvPr>
          <p:cNvSpPr txBox="1"/>
          <p:nvPr/>
        </p:nvSpPr>
        <p:spPr>
          <a:xfrm>
            <a:off x="245882" y="1404271"/>
            <a:ext cx="865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Want to make sure that the following is minimized: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E8320-84F9-4A3F-AFF7-968360867F43}"/>
                  </a:ext>
                </a:extLst>
              </p:cNvPr>
              <p:cNvSpPr txBox="1"/>
              <p:nvPr/>
            </p:nvSpPr>
            <p:spPr>
              <a:xfrm>
                <a:off x="298901" y="2679611"/>
                <a:ext cx="86522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Won’t derive, but can show that whenever you find the </a:t>
                </a:r>
                <a:r>
                  <a:rPr lang="en-US" sz="2800" b="1" dirty="0"/>
                  <a:t>n</a:t>
                </a:r>
                <a:r>
                  <a:rPr lang="en-US" sz="2800" dirty="0"/>
                  <a:t>, and d that </a:t>
                </a:r>
                <a:r>
                  <a:rPr lang="en-US" sz="2800" dirty="0" err="1"/>
                  <a:t>minize</a:t>
                </a:r>
                <a:r>
                  <a:rPr lang="en-US" sz="2800" dirty="0"/>
                  <a:t> the objective, d =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(at back of slides if you’re curious.)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E8320-84F9-4A3F-AFF7-96836086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2679611"/>
                <a:ext cx="8652236" cy="1384995"/>
              </a:xfrm>
              <a:prstGeom prst="rect">
                <a:avLst/>
              </a:prstGeom>
              <a:blipFill>
                <a:blip r:embed="rId2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06054AA-268A-4449-92A0-0A052D5D918C}"/>
              </a:ext>
            </a:extLst>
          </p:cNvPr>
          <p:cNvGrpSpPr/>
          <p:nvPr/>
        </p:nvGrpSpPr>
        <p:grpSpPr>
          <a:xfrm>
            <a:off x="619881" y="4236038"/>
            <a:ext cx="6053639" cy="1304653"/>
            <a:chOff x="619881" y="3906854"/>
            <a:chExt cx="6053639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41B1B6B-504D-4E8E-BF83-98A68903B609}"/>
                    </a:ext>
                  </a:extLst>
                </p:cNvPr>
                <p:cNvSpPr txBox="1"/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41B1B6B-504D-4E8E-BF83-98A68903B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90894D6-AEF3-47FC-84DA-76A5B7879CEC}"/>
                    </a:ext>
                  </a:extLst>
                </p:cNvPr>
                <p:cNvSpPr txBox="1"/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90894D6-AEF3-47FC-84DA-76A5B7879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91363F6-FFD7-4DF8-93C7-23CD0C65D572}"/>
                    </a:ext>
                  </a:extLst>
                </p:cNvPr>
                <p:cNvSpPr txBox="1"/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91363F6-FFD7-4DF8-93C7-23CD0C65D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A0D352-01C2-4CD1-B1C2-BFA806A52BBC}"/>
              </a:ext>
            </a:extLst>
          </p:cNvPr>
          <p:cNvGrpSpPr/>
          <p:nvPr/>
        </p:nvGrpSpPr>
        <p:grpSpPr>
          <a:xfrm>
            <a:off x="1838152" y="4527045"/>
            <a:ext cx="6948910" cy="2082949"/>
            <a:chOff x="1838152" y="4197861"/>
            <a:chExt cx="6948910" cy="2082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11BC3C-0478-458F-9627-57C4B3FF7C00}"/>
                    </a:ext>
                  </a:extLst>
                </p:cNvPr>
                <p:cNvSpPr txBox="1"/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box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11BC3C-0478-458F-9627-57C4B3FF7C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blipFill>
                  <a:blip r:embed="rId6"/>
                  <a:stretch>
                    <a:fillRect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68F0D3-2C2C-4929-9DD1-3E4D589EDD7E}"/>
                </a:ext>
              </a:extLst>
            </p:cNvPr>
            <p:cNvSpPr txBox="1"/>
            <p:nvPr/>
          </p:nvSpPr>
          <p:spPr>
            <a:xfrm>
              <a:off x="1838152" y="5326703"/>
              <a:ext cx="6948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mean / center of mass of the points:</a:t>
              </a:r>
            </a:p>
            <a:p>
              <a:r>
                <a:rPr lang="en-US" sz="2800" dirty="0" err="1"/>
                <a:t>np.sum</a:t>
              </a:r>
              <a:r>
                <a:rPr lang="en-US" sz="2800" dirty="0"/>
                <a:t>(</a:t>
              </a:r>
              <a:r>
                <a:rPr lang="en-US" sz="2800" dirty="0" err="1"/>
                <a:t>X,axis</a:t>
              </a:r>
              <a:r>
                <a:rPr lang="en-US" sz="2800" dirty="0"/>
                <a:t>=0). We’ll use it later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6D2D4EA-4403-4488-B411-7F79EA17BA56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7690974" y="4775070"/>
              <a:ext cx="0" cy="5516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204B90-D6A6-4A56-8299-E8892F95BEC9}"/>
                  </a:ext>
                </a:extLst>
              </p:cNvPr>
              <p:cNvSpPr txBox="1"/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204B90-D6A6-4A56-8299-E8892F95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C053-EB2C-47ED-B18F-4DA405C0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105FB8-79EF-45D2-B36A-A0DBD0AB3EB8}"/>
              </a:ext>
            </a:extLst>
          </p:cNvPr>
          <p:cNvGrpSpPr/>
          <p:nvPr/>
        </p:nvGrpSpPr>
        <p:grpSpPr>
          <a:xfrm>
            <a:off x="2702281" y="2055507"/>
            <a:ext cx="5608462" cy="499111"/>
            <a:chOff x="2702281" y="1925311"/>
            <a:chExt cx="5608462" cy="499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/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/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/>
              <p:nvPr/>
            </p:nvSpPr>
            <p:spPr>
              <a:xfrm>
                <a:off x="2702281" y="2793599"/>
                <a:ext cx="3190361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81" y="2793599"/>
                <a:ext cx="3190361" cy="499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B04FD89-AA2A-4153-8371-A6ADC327E835}"/>
              </a:ext>
            </a:extLst>
          </p:cNvPr>
          <p:cNvGrpSpPr/>
          <p:nvPr/>
        </p:nvGrpSpPr>
        <p:grpSpPr>
          <a:xfrm>
            <a:off x="2102440" y="3702416"/>
            <a:ext cx="4394921" cy="1544767"/>
            <a:chOff x="2102440" y="3572220"/>
            <a:chExt cx="4394921" cy="15447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/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3200" b="1" i="1" smtClean="0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𝑿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𝝁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32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0E020C-E71A-4CB8-8717-988D714FA01A}"/>
                </a:ext>
              </a:extLst>
            </p:cNvPr>
            <p:cNvSpPr txBox="1"/>
            <p:nvPr/>
          </p:nvSpPr>
          <p:spPr>
            <a:xfrm>
              <a:off x="2743200" y="357222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Objective is then: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DDA6DC-BB93-4BE4-8C24-D7D9C0927A5D}"/>
                  </a:ext>
                </a:extLst>
              </p:cNvPr>
              <p:cNvSpPr txBox="1"/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DDA6DC-BB93-4BE4-8C24-D7D9C092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5B232D1-1661-4D7E-80ED-95D9037FCE94}"/>
              </a:ext>
            </a:extLst>
          </p:cNvPr>
          <p:cNvGrpSpPr/>
          <p:nvPr/>
        </p:nvGrpSpPr>
        <p:grpSpPr>
          <a:xfrm>
            <a:off x="492794" y="5247183"/>
            <a:ext cx="8158412" cy="931924"/>
            <a:chOff x="492794" y="5247183"/>
            <a:chExt cx="8158412" cy="9319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61B009-403B-4D4B-AADA-9B2CCF04EA8A}"/>
                </a:ext>
              </a:extLst>
            </p:cNvPr>
            <p:cNvSpPr txBox="1"/>
            <p:nvPr/>
          </p:nvSpPr>
          <p:spPr>
            <a:xfrm>
              <a:off x="492794" y="5655887"/>
              <a:ext cx="8158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thing that makes the expression smallest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2F96812-65EA-4EB4-9DCB-1A0154FFED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8974" y="5247183"/>
              <a:ext cx="0" cy="5516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2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8FAC-70FE-414B-8276-0350F10C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E6E5D5-AD68-4377-804F-EB5C8C52CD0E}"/>
              </a:ext>
            </a:extLst>
          </p:cNvPr>
          <p:cNvGrpSpPr/>
          <p:nvPr/>
        </p:nvGrpSpPr>
        <p:grpSpPr>
          <a:xfrm>
            <a:off x="838200" y="1451395"/>
            <a:ext cx="7485063" cy="2663825"/>
            <a:chOff x="838200" y="2036611"/>
            <a:chExt cx="7485063" cy="2663825"/>
          </a:xfrm>
        </p:grpSpPr>
        <p:pic>
          <p:nvPicPr>
            <p:cNvPr id="5" name="Picture 4" descr="SIFT1">
              <a:extLst>
                <a:ext uri="{FF2B5EF4-FFF2-40B4-BE49-F238E27FC236}">
                  <a16:creationId xmlns:a16="http://schemas.microsoft.com/office/drawing/2014/main" id="{0D857F94-AA60-4E76-BC57-46925EA90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036611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SIFT2">
              <a:extLst>
                <a:ext uri="{FF2B5EF4-FFF2-40B4-BE49-F238E27FC236}">
                  <a16:creationId xmlns:a16="http://schemas.microsoft.com/office/drawing/2014/main" id="{794E2030-F9ED-49FD-9BC4-EC6C86791F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036611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5132FE19-F17B-47CD-9C46-81F8C6C8A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662" y="2974913"/>
              <a:ext cx="2759075" cy="1514475"/>
              <a:chOff x="2072" y="1924"/>
              <a:chExt cx="1738" cy="954"/>
            </a:xfrm>
          </p:grpSpPr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111436AB-A354-4E42-B1D5-04F87AD5B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96C42564-8277-49DE-917F-6BCCBBDB8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1632CA1A-1113-4704-A815-6D3B36CFC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2216525-9FBA-4E22-A065-8194F8CE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1F763743-5EBD-4FBB-8E6D-4C7614D2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396FB88C-8805-459E-8F7C-3F2905EAC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03218C-1AAD-43C7-834A-E2EE18277753}"/>
              </a:ext>
            </a:extLst>
          </p:cNvPr>
          <p:cNvSpPr txBox="1"/>
          <p:nvPr/>
        </p:nvSpPr>
        <p:spPr>
          <a:xfrm>
            <a:off x="838200" y="4224528"/>
            <a:ext cx="74850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find distinctive / easy to locate features? </a:t>
            </a:r>
            <a:r>
              <a:rPr lang="en-US" sz="2600" i="1" dirty="0"/>
              <a:t>(Harris/Laplacian of Gaussian)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describe the regions around them? </a:t>
            </a:r>
            <a:r>
              <a:rPr lang="en-US" sz="2600" i="1" dirty="0"/>
              <a:t>(Normalize window, use histogram of gradient orientations)</a:t>
            </a:r>
          </a:p>
        </p:txBody>
      </p:sp>
    </p:spTree>
    <p:extLst>
      <p:ext uri="{BB962C8B-B14F-4D97-AF65-F5344CB8AC3E}">
        <p14:creationId xmlns:p14="http://schemas.microsoft.com/office/powerpoint/2010/main" val="38079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A2E0-1E81-4702-B4C7-B99E137A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 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5B014-18C0-4C48-8BB2-42C8995A5FF8}"/>
              </a:ext>
            </a:extLst>
          </p:cNvPr>
          <p:cNvSpPr txBox="1"/>
          <p:nvPr/>
        </p:nvSpPr>
        <p:spPr>
          <a:xfrm>
            <a:off x="628650" y="6133335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technically homogeneous only refers to ||Av||=0 but it’s common shorthand in computer vision to refer to the specific problem of ||v||=1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/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𝑨𝒗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3B6D34-57DB-4EB5-B876-20EED5BD12DD}"/>
              </a:ext>
            </a:extLst>
          </p:cNvPr>
          <p:cNvCxnSpPr/>
          <p:nvPr/>
        </p:nvCxnSpPr>
        <p:spPr>
          <a:xfrm>
            <a:off x="3120494" y="2127643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05587E-1882-40F8-9A2B-89F7F952699C}"/>
              </a:ext>
            </a:extLst>
          </p:cNvPr>
          <p:cNvSpPr txBox="1"/>
          <p:nvPr/>
        </p:nvSpPr>
        <p:spPr>
          <a:xfrm>
            <a:off x="3704745" y="1803508"/>
            <a:ext cx="510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Eigenvector corresponding to smallest eigenvalue of A</a:t>
            </a:r>
            <a:r>
              <a:rPr lang="en-US" sz="2800" baseline="30000" dirty="0"/>
              <a:t>T</a:t>
            </a:r>
            <a:r>
              <a:rPr lang="en-US" sz="2800" dirty="0"/>
              <a:t>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CFB96-C833-47FF-B72D-2AE6D6A20149}"/>
              </a:ext>
            </a:extLst>
          </p:cNvPr>
          <p:cNvGrpSpPr/>
          <p:nvPr/>
        </p:nvGrpSpPr>
        <p:grpSpPr>
          <a:xfrm>
            <a:off x="245882" y="4267111"/>
            <a:ext cx="8652236" cy="1198583"/>
            <a:chOff x="245882" y="4267111"/>
            <a:chExt cx="8652236" cy="1198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/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smallest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eigenvec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C9840D-0319-4B9F-86D8-8360E426C218}"/>
                </a:ext>
              </a:extLst>
            </p:cNvPr>
            <p:cNvSpPr txBox="1"/>
            <p:nvPr/>
          </p:nvSpPr>
          <p:spPr>
            <a:xfrm>
              <a:off x="245882" y="4267111"/>
              <a:ext cx="8652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/>
                <a:t>Applying it in our case: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076DAF-7D2C-4A73-92AA-1192F8A06E91}"/>
              </a:ext>
            </a:extLst>
          </p:cNvPr>
          <p:cNvSpPr txBox="1"/>
          <p:nvPr/>
        </p:nvSpPr>
        <p:spPr>
          <a:xfrm>
            <a:off x="68688" y="2914260"/>
            <a:ext cx="865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do we need ||v||</a:t>
            </a:r>
            <a:r>
              <a:rPr lang="en-US" sz="3200" b="1" baseline="30000" dirty="0"/>
              <a:t>2 </a:t>
            </a:r>
            <a:r>
              <a:rPr lang="en-US" sz="3200" b="1" dirty="0"/>
              <a:t>= 1 or </a:t>
            </a:r>
          </a:p>
          <a:p>
            <a:pPr algn="ctr"/>
            <a:r>
              <a:rPr lang="en-US" sz="3200" b="1" dirty="0"/>
              <a:t>some other constraint?</a:t>
            </a:r>
          </a:p>
        </p:txBody>
      </p:sp>
    </p:spTree>
    <p:extLst>
      <p:ext uri="{BB962C8B-B14F-4D97-AF65-F5344CB8AC3E}">
        <p14:creationId xmlns:p14="http://schemas.microsoft.com/office/powerpoint/2010/main" val="30222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00BD-7FAD-4DCD-A75D-3195D4F0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ML-People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495F8E-0CA2-48B0-92EF-EFDA28849B25}"/>
              </a:ext>
            </a:extLst>
          </p:cNvPr>
          <p:cNvGrpSpPr/>
          <p:nvPr/>
        </p:nvGrpSpPr>
        <p:grpSpPr>
          <a:xfrm>
            <a:off x="114728" y="1527048"/>
            <a:ext cx="8914544" cy="2568779"/>
            <a:chOff x="114728" y="1527048"/>
            <a:chExt cx="8914544" cy="256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/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m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A3274-3691-45F5-B1D1-621F673AAFF5}"/>
                </a:ext>
              </a:extLst>
            </p:cNvPr>
            <p:cNvSpPr txBox="1"/>
            <p:nvPr/>
          </p:nvSpPr>
          <p:spPr>
            <a:xfrm>
              <a:off x="114728" y="1527048"/>
              <a:ext cx="8914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Matrix we take the eigenvector of looks like: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E8468E-6AA4-49C2-8075-1E0A57D6545D}"/>
              </a:ext>
            </a:extLst>
          </p:cNvPr>
          <p:cNvSpPr txBox="1"/>
          <p:nvPr/>
        </p:nvSpPr>
        <p:spPr>
          <a:xfrm>
            <a:off x="72224" y="4270248"/>
            <a:ext cx="9072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a scatter matrix or scalar multiple of the covariance matrix. We’re doing PCA, but taking the least principal component to get the normal.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F82A1-BDE8-47C9-A975-5233091E22BB}"/>
              </a:ext>
            </a:extLst>
          </p:cNvPr>
          <p:cNvSpPr txBox="1"/>
          <p:nvPr/>
        </p:nvSpPr>
        <p:spPr>
          <a:xfrm>
            <a:off x="628650" y="6008541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If you don’t know PCA, just ignore this slide; it’s to help build connections to people with a background in data science/ML.</a:t>
            </a:r>
          </a:p>
        </p:txBody>
      </p:sp>
    </p:spTree>
    <p:extLst>
      <p:ext uri="{BB962C8B-B14F-4D97-AF65-F5344CB8AC3E}">
        <p14:creationId xmlns:p14="http://schemas.microsoft.com/office/powerpoint/2010/main" val="9242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A5B871-6074-4591-9479-843846E11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F56C1-736F-42D4-9ACA-C596FFBD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E1EC2-2CDB-4BD1-967A-98887B10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9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4D84C-DC3F-4EDB-A1B3-E54F77B8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3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1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9B0D-AC09-4307-B43D-831E444D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8B750-2022-4396-A6D3-CE972F1454E0}"/>
              </a:ext>
            </a:extLst>
          </p:cNvPr>
          <p:cNvGrpSpPr/>
          <p:nvPr/>
        </p:nvGrpSpPr>
        <p:grpSpPr>
          <a:xfrm>
            <a:off x="43537" y="4074352"/>
            <a:ext cx="9056926" cy="2418522"/>
            <a:chOff x="43537" y="1487531"/>
            <a:chExt cx="9056926" cy="24185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BBEF18-6305-4DF7-9EF2-62ACDB761D28}"/>
                </a:ext>
              </a:extLst>
            </p:cNvPr>
            <p:cNvGrpSpPr/>
            <p:nvPr/>
          </p:nvGrpSpPr>
          <p:grpSpPr>
            <a:xfrm>
              <a:off x="2582032" y="2044297"/>
              <a:ext cx="3979936" cy="872266"/>
              <a:chOff x="2582032" y="1933596"/>
              <a:chExt cx="3979936" cy="8722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/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p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38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7445B4B-9600-4AC1-A738-FF84F831C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1" y="2805862"/>
                <a:ext cx="2365694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9F2D57-9CD6-4A34-ACB8-2732A7F6131B}"/>
                </a:ext>
              </a:extLst>
            </p:cNvPr>
            <p:cNvSpPr txBox="1"/>
            <p:nvPr/>
          </p:nvSpPr>
          <p:spPr>
            <a:xfrm>
              <a:off x="829469" y="1487531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#2: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EEBF8D-A0FF-4D1E-B9FE-07791F9CEC25}"/>
                </a:ext>
              </a:extLst>
            </p:cNvPr>
            <p:cNvSpPr txBox="1"/>
            <p:nvPr/>
          </p:nvSpPr>
          <p:spPr>
            <a:xfrm>
              <a:off x="43537" y="2951946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Weights are a linear transformation of the output variable: can manipulate W by manipulating Y.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68335-7EA4-4DB2-84E0-82F37B1EBC80}"/>
              </a:ext>
            </a:extLst>
          </p:cNvPr>
          <p:cNvGrpSpPr/>
          <p:nvPr/>
        </p:nvGrpSpPr>
        <p:grpSpPr>
          <a:xfrm>
            <a:off x="43537" y="1772482"/>
            <a:ext cx="9056926" cy="2069925"/>
            <a:chOff x="43537" y="4254904"/>
            <a:chExt cx="9056926" cy="206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F9FF58-500D-4C2F-B46E-8B50045D8C31}"/>
                </a:ext>
              </a:extLst>
            </p:cNvPr>
            <p:cNvSpPr txBox="1"/>
            <p:nvPr/>
          </p:nvSpPr>
          <p:spPr>
            <a:xfrm>
              <a:off x="829469" y="4254904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#1: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/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𝑿𝒘</m:t>
                                </m:r>
                              </m:e>
                            </m:d>
                          </m:e>
                          <m:sub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0C39BA-1E79-4D98-B054-D821FF3252E4}"/>
                </a:ext>
              </a:extLst>
            </p:cNvPr>
            <p:cNvSpPr txBox="1"/>
            <p:nvPr/>
          </p:nvSpPr>
          <p:spPr>
            <a:xfrm>
              <a:off x="43537" y="5370722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100^2 &gt;&gt; 10^2: least-squares prefers having no large errors, even if the model is useless overall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8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127D-024F-46C8-8743-589F4F90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in Computer Vision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17D0EA-C40A-4154-8CA2-F6DBEBAA211A}"/>
              </a:ext>
            </a:extLst>
          </p:cNvPr>
          <p:cNvGrpSpPr/>
          <p:nvPr/>
        </p:nvGrpSpPr>
        <p:grpSpPr>
          <a:xfrm>
            <a:off x="509446" y="1574250"/>
            <a:ext cx="8125108" cy="4734818"/>
            <a:chOff x="457146" y="1574250"/>
            <a:chExt cx="8125108" cy="4734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1BF814-E7A0-43D3-AD57-E53F2EBCDF39}"/>
                </a:ext>
              </a:extLst>
            </p:cNvPr>
            <p:cNvGrpSpPr/>
            <p:nvPr/>
          </p:nvGrpSpPr>
          <p:grpSpPr>
            <a:xfrm>
              <a:off x="457146" y="1574250"/>
              <a:ext cx="3862426" cy="4734818"/>
              <a:chOff x="457146" y="1574250"/>
              <a:chExt cx="3862426" cy="47348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DB19E2-0974-4BED-82BB-334180F2E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146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DE34E-5CE8-4BC5-9C70-F2646AF52056}"/>
                  </a:ext>
                </a:extLst>
              </p:cNvPr>
              <p:cNvSpPr txBox="1"/>
              <p:nvPr/>
            </p:nvSpPr>
            <p:spPr>
              <a:xfrm>
                <a:off x="457146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Single outlier: </a:t>
                </a:r>
              </a:p>
              <a:p>
                <a:pPr algn="ctr"/>
                <a:r>
                  <a:rPr lang="en-US" sz="3200" i="1" dirty="0"/>
                  <a:t>rare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154732-6C92-4274-A286-E5D54C792B30}"/>
                </a:ext>
              </a:extLst>
            </p:cNvPr>
            <p:cNvGrpSpPr/>
            <p:nvPr/>
          </p:nvGrpSpPr>
          <p:grpSpPr>
            <a:xfrm>
              <a:off x="4719828" y="1574250"/>
              <a:ext cx="3862426" cy="4734818"/>
              <a:chOff x="4719828" y="1574250"/>
              <a:chExt cx="3862426" cy="473481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9AFA50B-75E9-4C81-8020-8572F04DA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828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2D329-A5CD-48A5-8809-9C6AFEA20F39}"/>
                  </a:ext>
                </a:extLst>
              </p:cNvPr>
              <p:cNvSpPr txBox="1"/>
              <p:nvPr/>
            </p:nvSpPr>
            <p:spPr>
              <a:xfrm>
                <a:off x="4719828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Many outliers: </a:t>
                </a:r>
                <a:r>
                  <a:rPr lang="en-US" sz="3200" i="1" dirty="0"/>
                  <a:t>common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973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E6C39-1949-4B55-B745-F738D1E66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043EF-7995-4287-8833-FF37A4A3E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1" y="1574564"/>
            <a:ext cx="53108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4A10-960E-4E7E-82BF-3AA37668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I promised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60F57-3948-4730-A34F-B37E0FF26A90}"/>
              </a:ext>
            </a:extLst>
          </p:cNvPr>
          <p:cNvGrpSpPr/>
          <p:nvPr/>
        </p:nvGrpSpPr>
        <p:grpSpPr>
          <a:xfrm>
            <a:off x="454343" y="1806401"/>
            <a:ext cx="8235315" cy="4258032"/>
            <a:chOff x="454343" y="1806401"/>
            <a:chExt cx="8235315" cy="4258032"/>
          </a:xfrm>
        </p:grpSpPr>
        <p:pic>
          <p:nvPicPr>
            <p:cNvPr id="4" name="Picture 3" descr="SIFT1">
              <a:extLst>
                <a:ext uri="{FF2B5EF4-FFF2-40B4-BE49-F238E27FC236}">
                  <a16:creationId xmlns:a16="http://schemas.microsoft.com/office/drawing/2014/main" id="{E4E8B10D-EF0F-4033-9326-D929686C4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374939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SIFT2">
              <a:extLst>
                <a:ext uri="{FF2B5EF4-FFF2-40B4-BE49-F238E27FC236}">
                  <a16:creationId xmlns:a16="http://schemas.microsoft.com/office/drawing/2014/main" id="{90D712EF-E4B8-45AD-AEC7-6A8ED88DCF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374939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E38EA3A3-90DB-4507-8CAF-E48625EB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5110326"/>
              <a:ext cx="748506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/>
                <a:t>3: Solve for transformation T (e.g. such that  </a:t>
              </a:r>
              <a:r>
                <a:rPr lang="en-US" sz="2800" b="1" dirty="0"/>
                <a:t>p1</a:t>
              </a:r>
              <a:r>
                <a:rPr lang="en-US" sz="2800" dirty="0"/>
                <a:t> ≡ </a:t>
              </a:r>
              <a:r>
                <a:rPr lang="en-US" sz="2800" b="1" dirty="0"/>
                <a:t>T p2</a:t>
              </a:r>
              <a:r>
                <a:rPr lang="en-US" sz="2800" dirty="0"/>
                <a:t>) that fits the matches well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9DB90E-5B26-45A7-BB73-CFCE416C4BF3}"/>
                </a:ext>
              </a:extLst>
            </p:cNvPr>
            <p:cNvSpPr txBox="1"/>
            <p:nvPr/>
          </p:nvSpPr>
          <p:spPr>
            <a:xfrm>
              <a:off x="454343" y="1806401"/>
              <a:ext cx="82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Solving for a Transformation</a:t>
              </a:r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3A2BDC14-5A6E-45F4-A685-B4166D10C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187" y="3295247"/>
              <a:ext cx="2759075" cy="1514475"/>
              <a:chOff x="2072" y="1924"/>
              <a:chExt cx="1738" cy="954"/>
            </a:xfrm>
          </p:grpSpPr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F4564631-FBAC-47A3-A603-DEBB31BBA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0B89BAFE-F36E-479F-85D5-69140447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E072CBD9-9E4C-4D62-9F1B-90C2A283A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B1A9441-E504-47B9-B6F8-201EE9090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2A8DA0C3-63D4-4FEF-87F0-707DB14A8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4708663-5CB2-40CB-A710-8569EA478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7D208-031F-4D1B-A768-B6A398F2ACAA}"/>
                </a:ext>
              </a:extLst>
            </p:cNvPr>
            <p:cNvSpPr txBox="1"/>
            <p:nvPr/>
          </p:nvSpPr>
          <p:spPr>
            <a:xfrm>
              <a:off x="4407759" y="3371895"/>
              <a:ext cx="721453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/>
                <a:t>T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EE575-5FF5-4F3B-9BBC-2540729CA775}"/>
              </a:ext>
            </a:extLst>
          </p:cNvPr>
          <p:cNvSpPr/>
          <p:nvPr/>
        </p:nvSpPr>
        <p:spPr>
          <a:xfrm>
            <a:off x="530924" y="1690688"/>
            <a:ext cx="8082153" cy="45912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02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2BD9-3AB3-437C-B6DF-025E6EF4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Simple, Yet Clever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E236-FBDC-4C0D-AF13-86C520A4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we really want</a:t>
            </a:r>
            <a:r>
              <a:rPr lang="en-US" dirty="0"/>
              <a:t>: model explains </a:t>
            </a:r>
            <a:r>
              <a:rPr lang="en-US" b="1" dirty="0"/>
              <a:t>many</a:t>
            </a:r>
            <a:r>
              <a:rPr lang="en-US" dirty="0"/>
              <a:t> points </a:t>
            </a:r>
            <a:r>
              <a:rPr lang="en-US" b="1" dirty="0"/>
              <a:t>“well”</a:t>
            </a:r>
            <a:endParaRPr lang="en-US" i="1" dirty="0"/>
          </a:p>
          <a:p>
            <a:r>
              <a:rPr lang="en-US" i="1" dirty="0"/>
              <a:t>Least Squares</a:t>
            </a:r>
            <a:r>
              <a:rPr lang="en-US" dirty="0"/>
              <a:t>: model makes as few big mistakes as possible over the entire dataset</a:t>
            </a:r>
          </a:p>
          <a:p>
            <a:endParaRPr lang="en-US" dirty="0"/>
          </a:p>
          <a:p>
            <a:r>
              <a:rPr lang="en-US" i="1" dirty="0"/>
              <a:t>New objective</a:t>
            </a:r>
            <a:r>
              <a:rPr lang="en-US" dirty="0"/>
              <a:t>: find model for which error is “small” for as many data points as possible</a:t>
            </a:r>
          </a:p>
          <a:p>
            <a:r>
              <a:rPr lang="en-US" i="1" dirty="0"/>
              <a:t>Method</a:t>
            </a:r>
            <a:r>
              <a:rPr lang="en-US" dirty="0"/>
              <a:t>: RANSAC (</a:t>
            </a:r>
            <a:r>
              <a:rPr lang="en-US" b="1" dirty="0" err="1"/>
              <a:t>RA</a:t>
            </a:r>
            <a:r>
              <a:rPr lang="en-US" dirty="0" err="1"/>
              <a:t>ndom</a:t>
            </a:r>
            <a:r>
              <a:rPr lang="en-US" dirty="0"/>
              <a:t> </a:t>
            </a:r>
            <a:r>
              <a:rPr lang="en-US" b="1" dirty="0" err="1"/>
              <a:t>SA</a:t>
            </a:r>
            <a:r>
              <a:rPr lang="en-US" dirty="0" err="1"/>
              <a:t>mple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onsensus)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044355-B620-4AAF-B5C8-F2925B88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96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600" b="0"/>
              <a:t>M. A. Fischler, R. C. Bolles. </a:t>
            </a:r>
            <a:r>
              <a:rPr lang="en-US" sz="1600" b="0">
                <a:hlinkClick r:id="rId2"/>
              </a:rPr>
              <a:t>Random Sample Consensus: A Paradigm for Model Fitting with Applications to Image Analysis and Automated Cartography</a:t>
            </a:r>
            <a:r>
              <a:rPr lang="en-US" sz="1600" b="0"/>
              <a:t>. Comm. of the ACM, Vol 24, pp 381-395, 1981.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1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For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dirty="0" err="1"/>
              <a:t>numTrials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pickPairOfPoints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	line = </a:t>
            </a:r>
            <a:r>
              <a:rPr lang="en-US" dirty="0" err="1"/>
              <a:t>totalLeastSquares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linePointDistance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threshold</a:t>
            </a:r>
          </a:p>
          <a:p>
            <a:pPr marL="0" indent="0">
              <a:buNone/>
            </a:pPr>
            <a:r>
              <a:rPr lang="en-US" dirty="0"/>
              <a:t>	if #inliers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line, #inliers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0C939-B262-482A-9158-A7F7CAC0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66BC0A-9156-4CDE-B3B9-1427C04FE623}"/>
              </a:ext>
            </a:extLst>
          </p:cNvPr>
          <p:cNvSpPr txBox="1"/>
          <p:nvPr/>
        </p:nvSpPr>
        <p:spPr>
          <a:xfrm>
            <a:off x="2344723" y="1771957"/>
            <a:ext cx="46558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Lots of outliers!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C4514-67F2-4184-BC8D-2C8A43F83EB1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CC06D8-15B4-45A0-8861-FC51E146C9E8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145421-6559-47E6-9779-C5A3E18629B6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B8369D-44A1-41EF-9056-3F04A29A6886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AA7266-8AC4-4825-ACB1-B26FF466045D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14F8C8D-93DA-4D65-8C31-109B9ADD0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BDEEC1-09F0-4418-8BF1-6BD04D8AB5E4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938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0E058-5BB4-4BD0-9B6D-FF599453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04C9E-E67F-41E1-918A-3E09908D85BF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Fit line to 2 </a:t>
            </a:r>
          </a:p>
          <a:p>
            <a:pPr algn="ctr"/>
            <a:r>
              <a:rPr lang="en-US" sz="3200" dirty="0"/>
              <a:t>random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34B8D-CD61-4353-88B5-01ED192C2D8B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EE853-A0FF-440D-B23C-5AF1ED468839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C05F0D-3216-4833-AD75-9A6028AA414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8E8B6-D84E-43CA-A34C-60E86B6FA92C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A55DE6-6290-4E1D-B1A5-FC7BA02DF4AC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816BB78-4090-4D08-A50E-66CB4EF5A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D4A501-EA45-450E-80C5-11C7A180E7A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055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F32276-9C3A-4B40-9BD1-0BE74C44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Point/line distance</a:t>
            </a:r>
          </a:p>
          <a:p>
            <a:pPr algn="ctr"/>
            <a:r>
              <a:rPr lang="en-US" sz="3200" dirty="0"/>
              <a:t>|</a:t>
            </a:r>
            <a:r>
              <a:rPr lang="en-US" sz="3200" dirty="0" err="1"/>
              <a:t>n</a:t>
            </a:r>
            <a:r>
              <a:rPr lang="en-US" sz="3200" baseline="30000" dirty="0" err="1"/>
              <a:t>T</a:t>
            </a:r>
            <a:r>
              <a:rPr lang="en-US" sz="3200" dirty="0"/>
              <a:t>[</a:t>
            </a:r>
            <a:r>
              <a:rPr lang="en-US" sz="3200" dirty="0" err="1"/>
              <a:t>x,y</a:t>
            </a:r>
            <a:r>
              <a:rPr lang="en-US" sz="3200" dirty="0"/>
              <a:t>] – d|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08E54-9DAE-443A-A7FB-C9BE1DC9EF16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A5328-247B-4A89-A182-2022D6BE8AA5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8399E-5F31-43BD-B900-6EDD4E295924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A559EB-8EC0-4D9A-AB48-7D7F680ECF05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6EA8A7-2C50-408D-A8EE-753A6DCCD286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1BA49F0-331C-4B1F-B526-BBEE99697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BCD96-B187-4457-B111-CC368A6B44E1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370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 satisfy this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704F6D-BC7B-45B4-B764-0C09460C9806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1A6DEB-71A8-417A-ACD5-E8E8086028A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74FF26-9DF1-45E2-8355-57B816371641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E24D58-B5D2-469B-9CAC-5666CF0AE8D0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27AE96E-8716-4D97-B43B-219E4396E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897B4-388E-4C21-A377-D020AAC28F0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007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A6DEB-71A8-417A-ACD5-E8E8086028A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4FF26-9DF1-45E2-8355-57B816371641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1B9C9D-FFA5-4957-AB9D-A633C11A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1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544C6-2F4F-42F8-8A33-71B4BFBE166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66981-C35E-4904-AA33-A9822A1CA81A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684F6-7270-4BC6-A418-2C8494F6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0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1FC34-B379-492A-A8B5-0F083976345B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6544C6-2F4F-42F8-8A33-71B4BFBE166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22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66981-C35E-4904-AA33-A9822A1CA81A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84A449-7674-49FD-BEFD-A00D6426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488" y="2795581"/>
              <a:ext cx="1733689" cy="1641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518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7BDF-D76D-4D97-A36F-88F14F96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Anything Else, Remember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5EF3CC-C44A-4840-953B-DD71EEB6276B}"/>
              </a:ext>
            </a:extLst>
          </p:cNvPr>
          <p:cNvGrpSpPr/>
          <p:nvPr/>
        </p:nvGrpSpPr>
        <p:grpSpPr>
          <a:xfrm>
            <a:off x="838200" y="1535395"/>
            <a:ext cx="7484597" cy="3787210"/>
            <a:chOff x="838200" y="1535395"/>
            <a:chExt cx="7484597" cy="37872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C287FC-B5EB-47F8-8CE8-2F5BBF8386C8}"/>
                </a:ext>
              </a:extLst>
            </p:cNvPr>
            <p:cNvGrpSpPr/>
            <p:nvPr/>
          </p:nvGrpSpPr>
          <p:grpSpPr>
            <a:xfrm>
              <a:off x="838200" y="1535395"/>
              <a:ext cx="3675063" cy="3787210"/>
              <a:chOff x="838200" y="1919066"/>
              <a:chExt cx="3675063" cy="3787210"/>
            </a:xfrm>
          </p:grpSpPr>
          <p:pic>
            <p:nvPicPr>
              <p:cNvPr id="19" name="Picture 18" descr="SIFT1">
                <a:extLst>
                  <a:ext uri="{FF2B5EF4-FFF2-40B4-BE49-F238E27FC236}">
                    <a16:creationId xmlns:a16="http://schemas.microsoft.com/office/drawing/2014/main" id="{E8341420-8031-402E-9754-10A281512D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3042451"/>
                <a:ext cx="3675063" cy="266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C9C98-44C7-411E-ADF4-F212136EFDF2}"/>
                  </a:ext>
                </a:extLst>
              </p:cNvPr>
              <p:cNvSpPr txBox="1"/>
              <p:nvPr/>
            </p:nvSpPr>
            <p:spPr>
              <a:xfrm>
                <a:off x="838200" y="1919066"/>
                <a:ext cx="36750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You, with your gigantic brain, see: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18B5EA-2A40-4441-B6B5-EC621FCA049E}"/>
                </a:ext>
              </a:extLst>
            </p:cNvPr>
            <p:cNvGrpSpPr/>
            <p:nvPr/>
          </p:nvGrpSpPr>
          <p:grpSpPr>
            <a:xfrm>
              <a:off x="5561668" y="1535395"/>
              <a:ext cx="2761129" cy="3787210"/>
              <a:chOff x="5561668" y="1919066"/>
              <a:chExt cx="2761129" cy="3787210"/>
            </a:xfrm>
          </p:grpSpPr>
          <p:pic>
            <p:nvPicPr>
              <p:cNvPr id="20" name="Content Placeholder 4">
                <a:extLst>
                  <a:ext uri="{FF2B5EF4-FFF2-40B4-BE49-F238E27FC236}">
                    <a16:creationId xmlns:a16="http://schemas.microsoft.com/office/drawing/2014/main" id="{86608497-831B-4135-9577-5D0478E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32" b="56132"/>
              <a:stretch/>
            </p:blipFill>
            <p:spPr>
              <a:xfrm>
                <a:off x="5610320" y="3042451"/>
                <a:ext cx="2663825" cy="266382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B6DA39-F58B-4DD1-9AF0-24E1371F69E0}"/>
                  </a:ext>
                </a:extLst>
              </p:cNvPr>
              <p:cNvSpPr txBox="1"/>
              <p:nvPr/>
            </p:nvSpPr>
            <p:spPr>
              <a:xfrm>
                <a:off x="5561668" y="1919066"/>
                <a:ext cx="27611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The computer </a:t>
                </a:r>
              </a:p>
              <a:p>
                <a:pPr algn="ctr"/>
                <a:r>
                  <a:rPr lang="en-US" sz="3200" dirty="0"/>
                  <a:t>sees: 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54597F4-0F2C-41E0-A711-1A4B95408A7E}"/>
              </a:ext>
            </a:extLst>
          </p:cNvPr>
          <p:cNvSpPr txBox="1"/>
          <p:nvPr/>
        </p:nvSpPr>
        <p:spPr>
          <a:xfrm>
            <a:off x="838200" y="5440680"/>
            <a:ext cx="7485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You should expect </a:t>
            </a:r>
            <a:r>
              <a:rPr lang="en-US" sz="2600" b="1" dirty="0"/>
              <a:t>noise </a:t>
            </a:r>
            <a:r>
              <a:rPr lang="en-US" sz="2600" dirty="0"/>
              <a:t>(not at quite the right pixel) and </a:t>
            </a:r>
            <a:r>
              <a:rPr lang="en-US" sz="2600" b="1" dirty="0"/>
              <a:t>outliers </a:t>
            </a:r>
            <a:r>
              <a:rPr lang="en-US" sz="2600" dirty="0"/>
              <a:t>(random matches)</a:t>
            </a:r>
          </a:p>
        </p:txBody>
      </p:sp>
    </p:spTree>
    <p:extLst>
      <p:ext uri="{BB962C8B-B14F-4D97-AF65-F5344CB8AC3E}">
        <p14:creationId xmlns:p14="http://schemas.microsoft.com/office/powerpoint/2010/main" val="19910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5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3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4263DD-1A32-4CFB-80A9-C47E7A81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4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19605A-4C45-47F5-B75F-440CB5DF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801545"/>
            <a:ext cx="1733689" cy="164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BAA9-27D1-4FC6-A997-5DFBF3A56E81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1249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8913E5-0E80-42D1-8B9B-7C9F2FCC8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3AB3A5-1161-4B66-898D-30458C74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23" y="2801545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5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AD15E7-F147-46B0-B5FC-991334166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0" y="1334620"/>
            <a:ext cx="5441059" cy="5152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Final Output of </a:t>
            </a:r>
          </a:p>
          <a:p>
            <a:pPr algn="ctr"/>
            <a:r>
              <a:rPr lang="en-US" sz="3200" dirty="0"/>
              <a:t>RANSAC: Best Model</a:t>
            </a:r>
          </a:p>
        </p:txBody>
      </p:sp>
    </p:spTree>
    <p:extLst>
      <p:ext uri="{BB962C8B-B14F-4D97-AF65-F5344CB8AC3E}">
        <p14:creationId xmlns:p14="http://schemas.microsoft.com/office/powerpoint/2010/main" val="2639471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best,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b="1" dirty="0"/>
              <a:t>NUM_TRIALS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pickSubset</a:t>
            </a:r>
            <a:r>
              <a:rPr lang="en-US" dirty="0"/>
              <a:t>(</a:t>
            </a:r>
            <a:r>
              <a:rPr lang="en-US" dirty="0" err="1"/>
              <a:t>data,</a:t>
            </a:r>
            <a:r>
              <a:rPr lang="en-US" b="1" dirty="0" err="1"/>
              <a:t>SUBSET_SIZE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model = </a:t>
            </a:r>
            <a:r>
              <a:rPr lang="en-US" dirty="0" err="1"/>
              <a:t>fitModel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computeError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</a:t>
            </a:r>
            <a:r>
              <a:rPr lang="en-US" b="1" dirty="0"/>
              <a:t>THRESHOLD</a:t>
            </a:r>
          </a:p>
          <a:p>
            <a:pPr marL="0" indent="0">
              <a:buNone/>
            </a:pPr>
            <a:r>
              <a:rPr lang="en-US" dirty="0"/>
              <a:t>	if #(inliers)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best, </a:t>
            </a:r>
            <a:r>
              <a:rPr lang="en-US" dirty="0" err="1"/>
              <a:t>bestCount</a:t>
            </a:r>
            <a:r>
              <a:rPr lang="en-US" dirty="0"/>
              <a:t> = model, #(inliers)</a:t>
            </a:r>
          </a:p>
          <a:p>
            <a:pPr marL="0" indent="0">
              <a:buNone/>
            </a:pPr>
            <a:r>
              <a:rPr lang="en-US" dirty="0"/>
              <a:t>(often refit on the inliers for best model)</a:t>
            </a:r>
          </a:p>
        </p:txBody>
      </p:sp>
    </p:spTree>
    <p:extLst>
      <p:ext uri="{BB962C8B-B14F-4D97-AF65-F5344CB8AC3E}">
        <p14:creationId xmlns:p14="http://schemas.microsoft.com/office/powerpoint/2010/main" val="884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93613-1C9F-43C3-A1F9-CDB63284D2B9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B005B4-394C-4B69-B15B-68718FAB838F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7D124A-8DD7-4DCA-81EC-3597C9F53661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92D04C-27EC-4136-A80A-D6905ED3537A}"/>
              </a:ext>
            </a:extLst>
          </p:cNvPr>
          <p:cNvGrpSpPr/>
          <p:nvPr/>
        </p:nvGrpSpPr>
        <p:grpSpPr>
          <a:xfrm>
            <a:off x="-21191" y="2706108"/>
            <a:ext cx="9172255" cy="976345"/>
            <a:chOff x="-21191" y="2706108"/>
            <a:chExt cx="9172255" cy="9763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2D0B5F-E267-46C4-8124-4C6EECFB2F8A}"/>
                </a:ext>
              </a:extLst>
            </p:cNvPr>
            <p:cNvGrpSpPr/>
            <p:nvPr/>
          </p:nvGrpSpPr>
          <p:grpSpPr>
            <a:xfrm>
              <a:off x="-21191" y="2706108"/>
              <a:ext cx="9172255" cy="954108"/>
              <a:chOff x="-21191" y="2706108"/>
              <a:chExt cx="9172255" cy="95410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8D6FF-32DD-47E6-A733-6AA017BD163D}"/>
                  </a:ext>
                </a:extLst>
              </p:cNvPr>
              <p:cNvSpPr txBox="1"/>
              <p:nvPr/>
            </p:nvSpPr>
            <p:spPr>
              <a:xfrm>
                <a:off x="-21191" y="270610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no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≈(1−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77DDF8-0963-401C-B733-28DEA3686D6B}"/>
                </a:ext>
              </a:extLst>
            </p:cNvPr>
            <p:cNvSpPr txBox="1"/>
            <p:nvPr/>
          </p:nvSpPr>
          <p:spPr>
            <a:xfrm>
              <a:off x="6585837" y="3097678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(4%)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A4DCF8-599B-4D04-91BC-48FA0F61274E}"/>
              </a:ext>
            </a:extLst>
          </p:cNvPr>
          <p:cNvGrpSpPr/>
          <p:nvPr/>
        </p:nvGrpSpPr>
        <p:grpSpPr>
          <a:xfrm>
            <a:off x="-14127" y="3726345"/>
            <a:ext cx="9172255" cy="1003192"/>
            <a:chOff x="-14127" y="3726345"/>
            <a:chExt cx="9172255" cy="10031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376356-B646-46DE-8016-2C7A3DC76970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756C47-2042-46F4-8908-6EC16876927D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8E07A-25ED-4B55-8D0E-B9484940A60C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9CC9E2-EB76-464A-8626-79E5C2C3F649}"/>
              </a:ext>
            </a:extLst>
          </p:cNvPr>
          <p:cNvGrpSpPr/>
          <p:nvPr/>
        </p:nvGrpSpPr>
        <p:grpSpPr>
          <a:xfrm>
            <a:off x="-21191" y="5240206"/>
            <a:ext cx="9172255" cy="954108"/>
            <a:chOff x="-14127" y="4681976"/>
            <a:chExt cx="9172255" cy="9541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51154D-D8F2-4C90-84E3-605C056378AC}"/>
                </a:ext>
              </a:extLst>
            </p:cNvPr>
            <p:cNvSpPr txBox="1"/>
            <p:nvPr/>
          </p:nvSpPr>
          <p:spPr>
            <a:xfrm>
              <a:off x="-14127" y="4681976"/>
              <a:ext cx="917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the probability of picking any set with inliers?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/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15B3A-6217-42DB-8005-C0B5C6FAC02E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27505D-A981-4F2C-9B35-E0AD17CBD028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00FA84-7B0A-4B77-9BD9-0B7A3566552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037B94-A031-4766-A1D2-55BE7115DE9C}"/>
              </a:ext>
            </a:extLst>
          </p:cNvPr>
          <p:cNvGrpSpPr/>
          <p:nvPr/>
        </p:nvGrpSpPr>
        <p:grpSpPr>
          <a:xfrm>
            <a:off x="-21191" y="3730683"/>
            <a:ext cx="9172255" cy="1552910"/>
            <a:chOff x="-21191" y="3730683"/>
            <a:chExt cx="9172255" cy="1552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567A48-81E1-48E3-9BA7-4BB5B819DACF}"/>
                </a:ext>
              </a:extLst>
            </p:cNvPr>
            <p:cNvGrpSpPr/>
            <p:nvPr/>
          </p:nvGrpSpPr>
          <p:grpSpPr>
            <a:xfrm>
              <a:off x="-21191" y="3730683"/>
              <a:ext cx="9172255" cy="954108"/>
              <a:chOff x="-14127" y="4681976"/>
              <a:chExt cx="9172255" cy="95410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4B9BAA-5A3A-4CED-8AC7-8ED576FDFF19}"/>
                  </a:ext>
                </a:extLst>
              </p:cNvPr>
              <p:cNvSpPr txBox="1"/>
              <p:nvPr/>
            </p:nvSpPr>
            <p:spPr>
              <a:xfrm>
                <a:off x="-14127" y="4681976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only sample sets with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/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9D7DDD-0522-4285-8915-9CBC8A015ED1}"/>
                </a:ext>
              </a:extLst>
            </p:cNvPr>
            <p:cNvSpPr txBox="1"/>
            <p:nvPr/>
          </p:nvSpPr>
          <p:spPr>
            <a:xfrm>
              <a:off x="5994430" y="4097728"/>
              <a:ext cx="3149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(10</a:t>
              </a:r>
              <a:r>
                <a:rPr lang="en-US" sz="3200" b="1" baseline="30000" dirty="0">
                  <a:solidFill>
                    <a:schemeClr val="accent2"/>
                  </a:solidFill>
                </a:rPr>
                <a:t>-7</a:t>
              </a:r>
              <a:r>
                <a:rPr lang="en-US" sz="3200" b="1" dirty="0">
                  <a:solidFill>
                    <a:schemeClr val="accent2"/>
                  </a:solidFill>
                </a:rPr>
                <a:t>% N=500)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837801-36CF-4648-8DFF-2EFBD88B3F48}"/>
                </a:ext>
              </a:extLst>
            </p:cNvPr>
            <p:cNvSpPr txBox="1"/>
            <p:nvPr/>
          </p:nvSpPr>
          <p:spPr>
            <a:xfrm>
              <a:off x="6044722" y="4698818"/>
              <a:ext cx="3048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(13% N=50)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F49672-CD27-451D-BF67-1B8E78E7453F}"/>
              </a:ext>
            </a:extLst>
          </p:cNvPr>
          <p:cNvGrpSpPr/>
          <p:nvPr/>
        </p:nvGrpSpPr>
        <p:grpSpPr>
          <a:xfrm>
            <a:off x="-14127" y="2655228"/>
            <a:ext cx="9172255" cy="1003192"/>
            <a:chOff x="-14127" y="3726345"/>
            <a:chExt cx="9172255" cy="10031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2D0985-AC7F-4728-93DE-A4F140E10852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6D7825-92DC-48C0-810F-315C3DD34E6C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43DA3D-955A-4F46-BB9A-19D61EEF67BB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98F-5542-4D1F-AAB3-3B5F21CD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45ADA4-A927-44F9-A7B4-23671AFBDB2E}"/>
              </a:ext>
            </a:extLst>
          </p:cNvPr>
          <p:cNvGrpSpPr/>
          <p:nvPr/>
        </p:nvGrpSpPr>
        <p:grpSpPr>
          <a:xfrm>
            <a:off x="940353" y="1535576"/>
            <a:ext cx="8112207" cy="1169907"/>
            <a:chOff x="940353" y="1535576"/>
            <a:chExt cx="8112207" cy="1169907"/>
          </a:xfrm>
        </p:grpSpPr>
        <p:pic>
          <p:nvPicPr>
            <p:cNvPr id="1026" name="Picture 2" descr="https://www.megamillions.com/GLC-Megamillions/media/images/logos/logo_MM_233x110.png">
              <a:extLst>
                <a:ext uri="{FF2B5EF4-FFF2-40B4-BE49-F238E27FC236}">
                  <a16:creationId xmlns:a16="http://schemas.microsoft.com/office/drawing/2014/main" id="{63E6B8E0-819F-47F2-8DF0-BB604413A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53" y="1535576"/>
              <a:ext cx="2467442" cy="116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E79124-A174-4715-88A9-348FB18E3E38}"/>
                </a:ext>
              </a:extLst>
            </p:cNvPr>
            <p:cNvSpPr txBox="1"/>
            <p:nvPr/>
          </p:nvSpPr>
          <p:spPr>
            <a:xfrm>
              <a:off x="4050792" y="1581920"/>
              <a:ext cx="5001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P($157M </a:t>
              </a:r>
              <a:r>
                <a:rPr lang="en-US" sz="3200" b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Jackpot):</a:t>
              </a:r>
            </a:p>
            <a:p>
              <a:r>
                <a:rPr lang="en-US" sz="3200" dirty="0"/>
                <a:t>1 / 302,575,350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EDE252-2CC3-407F-BFC3-4EEBA0D213BF}"/>
              </a:ext>
            </a:extLst>
          </p:cNvPr>
          <p:cNvGrpSpPr/>
          <p:nvPr/>
        </p:nvGrpSpPr>
        <p:grpSpPr>
          <a:xfrm>
            <a:off x="875647" y="4722259"/>
            <a:ext cx="7591608" cy="1200329"/>
            <a:chOff x="875647" y="4722259"/>
            <a:chExt cx="7591608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9F501-7855-4192-9ADF-7A76A2AC3795}"/>
                </a:ext>
              </a:extLst>
            </p:cNvPr>
            <p:cNvSpPr txBox="1"/>
            <p:nvPr/>
          </p:nvSpPr>
          <p:spPr>
            <a:xfrm>
              <a:off x="875647" y="4722259"/>
              <a:ext cx="25968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RANSAC fails to fit a line with 80% outliers after trying only 500 times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354C7-1CB5-470C-BC74-25131E1E76E2}"/>
                </a:ext>
              </a:extLst>
            </p:cNvPr>
            <p:cNvSpPr txBox="1"/>
            <p:nvPr/>
          </p:nvSpPr>
          <p:spPr>
            <a:xfrm>
              <a:off x="4050792" y="4783814"/>
              <a:ext cx="44164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P(Failure):</a:t>
              </a:r>
            </a:p>
            <a:p>
              <a:r>
                <a:rPr lang="en-US" sz="3200" dirty="0"/>
                <a:t>1 / 731,784,961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99D12D-827A-4227-A611-AAC5E171D20C}"/>
              </a:ext>
            </a:extLst>
          </p:cNvPr>
          <p:cNvGrpSpPr/>
          <p:nvPr/>
        </p:nvGrpSpPr>
        <p:grpSpPr>
          <a:xfrm>
            <a:off x="910046" y="2892996"/>
            <a:ext cx="6761770" cy="1641750"/>
            <a:chOff x="910046" y="2908594"/>
            <a:chExt cx="6761770" cy="16417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FB9FDD-648B-4287-8C7F-B408E9AC58C6}"/>
                </a:ext>
              </a:extLst>
            </p:cNvPr>
            <p:cNvGrpSpPr/>
            <p:nvPr/>
          </p:nvGrpSpPr>
          <p:grpSpPr>
            <a:xfrm>
              <a:off x="910046" y="2908594"/>
              <a:ext cx="2528056" cy="1641750"/>
              <a:chOff x="249263" y="2998890"/>
              <a:chExt cx="2780862" cy="1805925"/>
            </a:xfrm>
          </p:grpSpPr>
          <p:pic>
            <p:nvPicPr>
              <p:cNvPr id="1028" name="Picture 4" descr="https://www.evending.com/wp-content/uploads/2017/03/23-Select-Snack-Vending-Machine-lftqtr.jpg">
                <a:extLst>
                  <a:ext uri="{FF2B5EF4-FFF2-40B4-BE49-F238E27FC236}">
                    <a16:creationId xmlns:a16="http://schemas.microsoft.com/office/drawing/2014/main" id="{D251974D-75C9-489D-BB5F-BA13ABB5F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4029" y="2998890"/>
                <a:ext cx="1096096" cy="1805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1220D-1555-4697-A6C8-4044BC5256A5}"/>
                  </a:ext>
                </a:extLst>
              </p:cNvPr>
              <p:cNvSpPr txBox="1"/>
              <p:nvPr/>
            </p:nvSpPr>
            <p:spPr>
              <a:xfrm>
                <a:off x="249263" y="3209354"/>
                <a:ext cx="22328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Death by </a:t>
                </a:r>
              </a:p>
              <a:p>
                <a:r>
                  <a:rPr lang="en-US" sz="2800" dirty="0"/>
                  <a:t>vending </a:t>
                </a:r>
              </a:p>
              <a:p>
                <a:r>
                  <a:rPr lang="en-US" sz="2800" dirty="0"/>
                  <a:t>machine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548843-D28E-4B82-BC28-67A08006BF17}"/>
                </a:ext>
              </a:extLst>
            </p:cNvPr>
            <p:cNvSpPr txBox="1"/>
            <p:nvPr/>
          </p:nvSpPr>
          <p:spPr>
            <a:xfrm>
              <a:off x="4050792" y="3190860"/>
              <a:ext cx="3621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P(Death):</a:t>
              </a:r>
            </a:p>
            <a:p>
              <a:r>
                <a:rPr lang="en-US" sz="3200" dirty="0"/>
                <a:t>≈1 / 112,000,000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32980A-3CFF-4CFB-97B4-C8DB4B88EBE9}"/>
              </a:ext>
            </a:extLst>
          </p:cNvPr>
          <p:cNvSpPr txBox="1"/>
          <p:nvPr/>
        </p:nvSpPr>
        <p:spPr>
          <a:xfrm>
            <a:off x="137160" y="6153912"/>
            <a:ext cx="797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Odds/Jackpot amount from 2/7/2019 megamillions.com, unfortunate demise odds from livescience.com</a:t>
            </a:r>
          </a:p>
        </p:txBody>
      </p:sp>
    </p:spTree>
    <p:extLst>
      <p:ext uri="{BB962C8B-B14F-4D97-AF65-F5344CB8AC3E}">
        <p14:creationId xmlns:p14="http://schemas.microsoft.com/office/powerpoint/2010/main" val="22299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EEC6-6AD8-4796-8955-0B78F0BA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C116-80DD-41DD-B326-9F1B6A3C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fit </a:t>
            </a:r>
            <a:r>
              <a:rPr lang="en-US" b="1" dirty="0"/>
              <a:t>models </a:t>
            </a:r>
            <a:r>
              <a:rPr lang="en-US" dirty="0"/>
              <a:t>(i.e., a </a:t>
            </a:r>
            <a:r>
              <a:rPr lang="en-US" dirty="0" err="1"/>
              <a:t>parameteric</a:t>
            </a:r>
            <a:r>
              <a:rPr lang="en-US" dirty="0"/>
              <a:t> representation of data that’s smaller than the data) to data?</a:t>
            </a:r>
          </a:p>
          <a:p>
            <a:r>
              <a:rPr lang="en-US" dirty="0"/>
              <a:t>How do we handle:</a:t>
            </a:r>
          </a:p>
          <a:p>
            <a:pPr lvl="1"/>
            <a:r>
              <a:rPr lang="en-US" b="1" dirty="0"/>
              <a:t>Noise</a:t>
            </a:r>
            <a:r>
              <a:rPr lang="en-US" dirty="0"/>
              <a:t> – least squares / total least squares</a:t>
            </a:r>
          </a:p>
          <a:p>
            <a:pPr lvl="1"/>
            <a:r>
              <a:rPr lang="en-US" b="1" dirty="0"/>
              <a:t>Outliers</a:t>
            </a:r>
            <a:r>
              <a:rPr lang="en-US" dirty="0"/>
              <a:t> – RANSAC (random sample consensus)</a:t>
            </a:r>
          </a:p>
          <a:p>
            <a:pPr lvl="1"/>
            <a:r>
              <a:rPr lang="en-US" b="1" dirty="0"/>
              <a:t>Multiple models </a:t>
            </a:r>
            <a:r>
              <a:rPr lang="en-US" dirty="0"/>
              <a:t>– Hough Transform (can also make RANSAC handle this with some effort)</a:t>
            </a:r>
          </a:p>
        </p:txBody>
      </p:sp>
    </p:spTree>
    <p:extLst>
      <p:ext uri="{BB962C8B-B14F-4D97-AF65-F5344CB8AC3E}">
        <p14:creationId xmlns:p14="http://schemas.microsoft.com/office/powerpoint/2010/main" val="29564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D031B-9FCB-432E-A405-7E6304AA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58" y="2818982"/>
            <a:ext cx="4065566" cy="3871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41759-36A1-4232-8673-6D7AA64A2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" y="2818983"/>
            <a:ext cx="4065566" cy="38711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378AAD-8909-4295-AF3A-B49867D161F1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6D88A4-1F11-4937-B6F1-EB0B5ABB2F1B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4A787-6744-42D5-9EEC-94155D555B4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645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E178-AD74-4A9B-B9E8-4C41545A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Subset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9ACA-E8C9-43AC-A6CD-AC5ACD438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the smallest possible set for fitting the model. </a:t>
            </a:r>
          </a:p>
          <a:p>
            <a:r>
              <a:rPr lang="en-US" dirty="0"/>
              <a:t>Minimum number for lines: 2 data points</a:t>
            </a:r>
          </a:p>
          <a:p>
            <a:r>
              <a:rPr lang="en-US" dirty="0"/>
              <a:t>Minimum number for 3D planes: </a:t>
            </a:r>
            <a:r>
              <a:rPr lang="en-US" b="1" dirty="0"/>
              <a:t>how many?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Why the minimum intuitively? </a:t>
            </a:r>
          </a:p>
          <a:p>
            <a:r>
              <a:rPr lang="en-US" dirty="0"/>
              <a:t>You’ll find out more precisely in homework 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5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BF0-AAD7-44CF-9623-11D94104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Threshold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DD3E-4948-425C-9A23-24A78173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magical threshold</a:t>
            </a:r>
          </a:p>
        </p:txBody>
      </p:sp>
    </p:spTree>
    <p:extLst>
      <p:ext uri="{BB962C8B-B14F-4D97-AF65-F5344CB8AC3E}">
        <p14:creationId xmlns:p14="http://schemas.microsoft.com/office/powerpoint/2010/main" val="3654529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E004-074F-4FFB-B065-AEFE60ED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Pros and Cons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B72B2-628B-49BB-86C3-06D393A867FD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15187-4317-410B-A1FB-C20224299E9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504A2-858E-4858-8E2A-A7B07EC56AD7}"/>
              </a:ext>
            </a:extLst>
          </p:cNvPr>
          <p:cNvSpPr txBox="1"/>
          <p:nvPr/>
        </p:nvSpPr>
        <p:spPr>
          <a:xfrm>
            <a:off x="212483" y="2184975"/>
            <a:ext cx="4249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effective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Works in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C8529-9722-4C1F-A3C6-11EB00BDE1ED}"/>
              </a:ext>
            </a:extLst>
          </p:cNvPr>
          <p:cNvSpPr txBox="1"/>
          <p:nvPr/>
        </p:nvSpPr>
        <p:spPr>
          <a:xfrm>
            <a:off x="4681842" y="2184975"/>
            <a:ext cx="42496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to tune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theory (so can’t derive parameters via theory)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magic, especially with lots of outliers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C652E-ACD7-44C5-91A5-252A97D9BA14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01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639B8-A975-424B-8038-757749AB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9B1118-18E6-491C-AE84-D8CE4169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" y="1410700"/>
            <a:ext cx="9136380" cy="46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76403-8C8A-48C5-82B5-7ADB43F6816E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Image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7958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C499-4FF8-4429-AE98-6DB5D400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3795C-64F8-4517-913B-3BDC7A677112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design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9DA80-7836-4662-85BB-BA03E7811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77069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 dirty="0"/>
              <a:t>P.V.C. Hough, </a:t>
            </a:r>
            <a:r>
              <a:rPr lang="en-US" sz="1800" b="0" i="1" dirty="0"/>
              <a:t>Machine Analysis of Bubble Chamber Pictures,</a:t>
            </a:r>
            <a:r>
              <a:rPr lang="en-US" sz="1800" b="0" dirty="0"/>
              <a:t> Proc. Int. Conf. High Energy Accelerators and Instrumentation, 1959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46E7A-AB1A-46B7-821E-1C9EC5EEFDD6}"/>
              </a:ext>
            </a:extLst>
          </p:cNvPr>
          <p:cNvSpPr/>
          <p:nvPr/>
        </p:nvSpPr>
        <p:spPr>
          <a:xfrm>
            <a:off x="3562589" y="3823855"/>
            <a:ext cx="2088572" cy="1517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6B7F53-A812-4F86-9529-7A4AEAD6B43B}"/>
              </a:ext>
            </a:extLst>
          </p:cNvPr>
          <p:cNvGrpSpPr/>
          <p:nvPr/>
        </p:nvGrpSpPr>
        <p:grpSpPr>
          <a:xfrm>
            <a:off x="228600" y="3823855"/>
            <a:ext cx="2088572" cy="1886404"/>
            <a:chOff x="228600" y="3823855"/>
            <a:chExt cx="2088572" cy="18864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9FAB5-7103-454F-A4CB-54BD93E0DC88}"/>
                </a:ext>
              </a:extLst>
            </p:cNvPr>
            <p:cNvSpPr/>
            <p:nvPr/>
          </p:nvSpPr>
          <p:spPr>
            <a:xfrm>
              <a:off x="228600" y="3823855"/>
              <a:ext cx="2088572" cy="1517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ACE3C5-149A-4C5F-90A6-C51876F07BC1}"/>
                </a:ext>
              </a:extLst>
            </p:cNvPr>
            <p:cNvGrpSpPr/>
            <p:nvPr/>
          </p:nvGrpSpPr>
          <p:grpSpPr>
            <a:xfrm>
              <a:off x="793074" y="4260203"/>
              <a:ext cx="1096818" cy="856164"/>
              <a:chOff x="1668896" y="4260203"/>
              <a:chExt cx="1096818" cy="85616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1EA165-D30B-4D0E-B5D8-6F85F0D0CA27}"/>
                  </a:ext>
                </a:extLst>
              </p:cNvPr>
              <p:cNvSpPr/>
              <p:nvPr/>
            </p:nvSpPr>
            <p:spPr>
              <a:xfrm>
                <a:off x="1668896" y="495242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743A6CB-1FD2-4A97-A295-AB58B7C394B3}"/>
                  </a:ext>
                </a:extLst>
              </p:cNvPr>
              <p:cNvSpPr/>
              <p:nvPr/>
            </p:nvSpPr>
            <p:spPr>
              <a:xfrm>
                <a:off x="1979854" y="472168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7EF2540-7146-4014-AA07-22138BF6D55F}"/>
                  </a:ext>
                </a:extLst>
              </p:cNvPr>
              <p:cNvSpPr/>
              <p:nvPr/>
            </p:nvSpPr>
            <p:spPr>
              <a:xfrm>
                <a:off x="2290812" y="449094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FD6528-D502-4FEE-BF26-00A9C7AFC7E5}"/>
                  </a:ext>
                </a:extLst>
              </p:cNvPr>
              <p:cNvSpPr/>
              <p:nvPr/>
            </p:nvSpPr>
            <p:spPr>
              <a:xfrm>
                <a:off x="2601770" y="426020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8F69F-D92B-47A0-81CE-80CA964CDECF}"/>
                </a:ext>
              </a:extLst>
            </p:cNvPr>
            <p:cNvSpPr txBox="1"/>
            <p:nvPr/>
          </p:nvSpPr>
          <p:spPr>
            <a:xfrm>
              <a:off x="228600" y="5340927"/>
              <a:ext cx="2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Image Space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5F417F4-B20F-405F-BD94-5CE91754BFFE}"/>
              </a:ext>
            </a:extLst>
          </p:cNvPr>
          <p:cNvSpPr txBox="1"/>
          <p:nvPr/>
        </p:nvSpPr>
        <p:spPr>
          <a:xfrm>
            <a:off x="3559126" y="5336418"/>
            <a:ext cx="2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 Space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074BE-0758-4019-993E-50CFD6CA1BA5}"/>
              </a:ext>
            </a:extLst>
          </p:cNvPr>
          <p:cNvSpPr txBox="1"/>
          <p:nvPr/>
        </p:nvSpPr>
        <p:spPr>
          <a:xfrm rot="16200000">
            <a:off x="2830950" y="4429232"/>
            <a:ext cx="102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Slope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A56E17-A15B-48DB-9F90-4FD910E01A8F}"/>
              </a:ext>
            </a:extLst>
          </p:cNvPr>
          <p:cNvSpPr txBox="1"/>
          <p:nvPr/>
        </p:nvSpPr>
        <p:spPr>
          <a:xfrm>
            <a:off x="3921805" y="3429000"/>
            <a:ext cx="136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Intercept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0CC46A4-C56E-466A-AEDA-F3706B77AD92}"/>
              </a:ext>
            </a:extLst>
          </p:cNvPr>
          <p:cNvGrpSpPr/>
          <p:nvPr/>
        </p:nvGrpSpPr>
        <p:grpSpPr>
          <a:xfrm>
            <a:off x="228600" y="1550422"/>
            <a:ext cx="8615291" cy="3790505"/>
            <a:chOff x="228600" y="1550422"/>
            <a:chExt cx="8615291" cy="379050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2DE725C-C26C-40C3-AD3F-B8C83FC1BC07}"/>
                </a:ext>
              </a:extLst>
            </p:cNvPr>
            <p:cNvGrpSpPr/>
            <p:nvPr/>
          </p:nvGrpSpPr>
          <p:grpSpPr>
            <a:xfrm>
              <a:off x="3559126" y="3814379"/>
              <a:ext cx="2087707" cy="1526548"/>
              <a:chOff x="3559126" y="3814379"/>
              <a:chExt cx="2087707" cy="152654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C6DFE6-AFF5-4034-ABA8-A912A5962B21}"/>
                  </a:ext>
                </a:extLst>
              </p:cNvPr>
              <p:cNvCxnSpPr/>
              <p:nvPr/>
            </p:nvCxnSpPr>
            <p:spPr>
              <a:xfrm>
                <a:off x="4028448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C1B6B1-5329-4A1D-A832-1E529F041D43}"/>
                  </a:ext>
                </a:extLst>
              </p:cNvPr>
              <p:cNvCxnSpPr/>
              <p:nvPr/>
            </p:nvCxnSpPr>
            <p:spPr>
              <a:xfrm>
                <a:off x="4606875" y="3814379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873E846-5B05-4BD8-8BC3-DC2FCC79BDF5}"/>
                  </a:ext>
                </a:extLst>
              </p:cNvPr>
              <p:cNvCxnSpPr/>
              <p:nvPr/>
            </p:nvCxnSpPr>
            <p:spPr>
              <a:xfrm>
                <a:off x="5112566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D9A990E-2ED3-4BC2-9EB6-FCB7523AF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203123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85E1171-0457-4B04-A23D-2207D95EC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582391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BFF737-AAB3-43DD-8C57-15FBABA5E0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961659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C077C6-E20F-4B5B-8D2A-94D3511D8FB8}"/>
                </a:ext>
              </a:extLst>
            </p:cNvPr>
            <p:cNvSpPr txBox="1"/>
            <p:nvPr/>
          </p:nvSpPr>
          <p:spPr>
            <a:xfrm>
              <a:off x="228600" y="1550422"/>
              <a:ext cx="8615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1. Discretize space of parametric models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5A6628A-DBD3-4C08-A1F9-7CF815C34864}"/>
              </a:ext>
            </a:extLst>
          </p:cNvPr>
          <p:cNvGrpSpPr/>
          <p:nvPr/>
        </p:nvGrpSpPr>
        <p:grpSpPr>
          <a:xfrm>
            <a:off x="228600" y="2099386"/>
            <a:ext cx="8615291" cy="3237242"/>
            <a:chOff x="228600" y="2099386"/>
            <a:chExt cx="8615291" cy="3237242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C519FABC-F210-407A-9B24-46FECC8E3D97}"/>
                </a:ext>
              </a:extLst>
            </p:cNvPr>
            <p:cNvSpPr/>
            <p:nvPr/>
          </p:nvSpPr>
          <p:spPr>
            <a:xfrm>
              <a:off x="2421350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C2FCD93-4480-452D-9E58-85915F065985}"/>
                </a:ext>
              </a:extLst>
            </p:cNvPr>
            <p:cNvGrpSpPr/>
            <p:nvPr/>
          </p:nvGrpSpPr>
          <p:grpSpPr>
            <a:xfrm>
              <a:off x="228600" y="2099386"/>
              <a:ext cx="8615291" cy="3237242"/>
              <a:chOff x="228600" y="2099386"/>
              <a:chExt cx="8615291" cy="3237242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554AAA7-B455-42ED-B527-1E19DEBD4850}"/>
                  </a:ext>
                </a:extLst>
              </p:cNvPr>
              <p:cNvGrpSpPr/>
              <p:nvPr/>
            </p:nvGrpSpPr>
            <p:grpSpPr>
              <a:xfrm>
                <a:off x="3631803" y="3835086"/>
                <a:ext cx="1917601" cy="1501542"/>
                <a:chOff x="3631803" y="3835086"/>
                <a:chExt cx="1917601" cy="150154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243E8D6-6560-47BA-816C-A7913A46B2DF}"/>
                    </a:ext>
                  </a:extLst>
                </p:cNvPr>
                <p:cNvSpPr txBox="1"/>
                <p:nvPr/>
              </p:nvSpPr>
              <p:spPr>
                <a:xfrm>
                  <a:off x="4177265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9C9FA0-1F6C-4866-AF0E-97090926AC44}"/>
                    </a:ext>
                  </a:extLst>
                </p:cNvPr>
                <p:cNvSpPr txBox="1"/>
                <p:nvPr/>
              </p:nvSpPr>
              <p:spPr>
                <a:xfrm>
                  <a:off x="3631803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B0788D-2520-420E-B842-D37E0BE34F1A}"/>
                    </a:ext>
                  </a:extLst>
                </p:cNvPr>
                <p:cNvSpPr txBox="1"/>
                <p:nvPr/>
              </p:nvSpPr>
              <p:spPr>
                <a:xfrm>
                  <a:off x="3631803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8897158-F0DA-401A-B3EF-8B6D19F76190}"/>
                    </a:ext>
                  </a:extLst>
                </p:cNvPr>
                <p:cNvSpPr txBox="1"/>
                <p:nvPr/>
              </p:nvSpPr>
              <p:spPr>
                <a:xfrm>
                  <a:off x="3631803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5FE0E80-7D4E-4F31-8B21-5F00594B30A3}"/>
                    </a:ext>
                  </a:extLst>
                </p:cNvPr>
                <p:cNvSpPr txBox="1"/>
                <p:nvPr/>
              </p:nvSpPr>
              <p:spPr>
                <a:xfrm>
                  <a:off x="4177265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0F0E7C1-FF5E-4AEC-99AB-AE8068DBB20F}"/>
                    </a:ext>
                  </a:extLst>
                </p:cNvPr>
                <p:cNvSpPr txBox="1"/>
                <p:nvPr/>
              </p:nvSpPr>
              <p:spPr>
                <a:xfrm>
                  <a:off x="4177265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1E80C95-9E18-47DB-B396-6455D1F32142}"/>
                    </a:ext>
                  </a:extLst>
                </p:cNvPr>
                <p:cNvSpPr txBox="1"/>
                <p:nvPr/>
              </p:nvSpPr>
              <p:spPr>
                <a:xfrm>
                  <a:off x="4720129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8080E28-EC1D-4146-AAEA-35EC348004FA}"/>
                    </a:ext>
                  </a:extLst>
                </p:cNvPr>
                <p:cNvSpPr txBox="1"/>
                <p:nvPr/>
              </p:nvSpPr>
              <p:spPr>
                <a:xfrm>
                  <a:off x="4720129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757C597-F4FF-427B-9D3A-B12923754C57}"/>
                    </a:ext>
                  </a:extLst>
                </p:cNvPr>
                <p:cNvSpPr txBox="1"/>
                <p:nvPr/>
              </p:nvSpPr>
              <p:spPr>
                <a:xfrm>
                  <a:off x="4177265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F0B07AC-F914-421E-B83C-50BC6AEE0D3D}"/>
                    </a:ext>
                  </a:extLst>
                </p:cNvPr>
                <p:cNvSpPr txBox="1"/>
                <p:nvPr/>
              </p:nvSpPr>
              <p:spPr>
                <a:xfrm>
                  <a:off x="4720129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7401C8F-0C14-4F1B-84D8-9C87F712325C}"/>
                    </a:ext>
                  </a:extLst>
                </p:cNvPr>
                <p:cNvSpPr txBox="1"/>
                <p:nvPr/>
              </p:nvSpPr>
              <p:spPr>
                <a:xfrm>
                  <a:off x="5232242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6603B3F-E0AA-47BE-B2EC-C577434A34DD}"/>
                    </a:ext>
                  </a:extLst>
                </p:cNvPr>
                <p:cNvSpPr txBox="1"/>
                <p:nvPr/>
              </p:nvSpPr>
              <p:spPr>
                <a:xfrm>
                  <a:off x="4720129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03EB83C-5C58-4B1F-9757-79BF99DE418C}"/>
                    </a:ext>
                  </a:extLst>
                </p:cNvPr>
                <p:cNvSpPr txBox="1"/>
                <p:nvPr/>
              </p:nvSpPr>
              <p:spPr>
                <a:xfrm>
                  <a:off x="3631803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0AD7F64-C439-49FC-A041-67C962FB5AED}"/>
                    </a:ext>
                  </a:extLst>
                </p:cNvPr>
                <p:cNvSpPr txBox="1"/>
                <p:nvPr/>
              </p:nvSpPr>
              <p:spPr>
                <a:xfrm>
                  <a:off x="5232242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1B60759-DA3D-403D-AB79-4B0AE7143336}"/>
                    </a:ext>
                  </a:extLst>
                </p:cNvPr>
                <p:cNvSpPr txBox="1"/>
                <p:nvPr/>
              </p:nvSpPr>
              <p:spPr>
                <a:xfrm>
                  <a:off x="5232242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B37CDB1-F895-4FE2-8ABE-B55E1B1F6AA8}"/>
                    </a:ext>
                  </a:extLst>
                </p:cNvPr>
                <p:cNvSpPr txBox="1"/>
                <p:nvPr/>
              </p:nvSpPr>
              <p:spPr>
                <a:xfrm>
                  <a:off x="5232242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4AB8F68-2DCB-4955-96DA-946EB2792DE9}"/>
                  </a:ext>
                </a:extLst>
              </p:cNvPr>
              <p:cNvSpPr txBox="1"/>
              <p:nvPr/>
            </p:nvSpPr>
            <p:spPr>
              <a:xfrm>
                <a:off x="228600" y="2099386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2. Each pixel votes for all compatible models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C941F7-C6B2-4D1C-A710-E0E220D3D871}"/>
              </a:ext>
            </a:extLst>
          </p:cNvPr>
          <p:cNvGrpSpPr/>
          <p:nvPr/>
        </p:nvGrpSpPr>
        <p:grpSpPr>
          <a:xfrm>
            <a:off x="228599" y="2619304"/>
            <a:ext cx="8615292" cy="3090955"/>
            <a:chOff x="228599" y="2619304"/>
            <a:chExt cx="8615292" cy="3090955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D9AD24FE-6BCB-4A47-A3CD-2C0F1E4FECCE}"/>
                </a:ext>
              </a:extLst>
            </p:cNvPr>
            <p:cNvSpPr/>
            <p:nvPr/>
          </p:nvSpPr>
          <p:spPr>
            <a:xfrm>
              <a:off x="5743814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4150F2C-A6F0-4871-BBC6-A3BA58C5D397}"/>
                </a:ext>
              </a:extLst>
            </p:cNvPr>
            <p:cNvGrpSpPr/>
            <p:nvPr/>
          </p:nvGrpSpPr>
          <p:grpSpPr>
            <a:xfrm>
              <a:off x="228599" y="2619304"/>
              <a:ext cx="8615292" cy="3090955"/>
              <a:chOff x="228599" y="2619304"/>
              <a:chExt cx="8615292" cy="309095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27ABC0F-1DBA-4F61-AB8D-66A3A913B8A4}"/>
                  </a:ext>
                </a:extLst>
              </p:cNvPr>
              <p:cNvGrpSpPr/>
              <p:nvPr/>
            </p:nvGrpSpPr>
            <p:grpSpPr>
              <a:xfrm>
                <a:off x="6755319" y="3823855"/>
                <a:ext cx="2088572" cy="1886404"/>
                <a:chOff x="228600" y="3823855"/>
                <a:chExt cx="2088572" cy="188640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36FA453-C0E6-45F8-B1B7-3EC357429757}"/>
                    </a:ext>
                  </a:extLst>
                </p:cNvPr>
                <p:cNvSpPr/>
                <p:nvPr/>
              </p:nvSpPr>
              <p:spPr>
                <a:xfrm>
                  <a:off x="228600" y="3823855"/>
                  <a:ext cx="2088572" cy="15170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1CF4137-7F99-4900-B741-C10CF7F27A35}"/>
                    </a:ext>
                  </a:extLst>
                </p:cNvPr>
                <p:cNvGrpSpPr/>
                <p:nvPr/>
              </p:nvGrpSpPr>
              <p:grpSpPr>
                <a:xfrm>
                  <a:off x="793074" y="4260203"/>
                  <a:ext cx="1096818" cy="856164"/>
                  <a:chOff x="1668896" y="4260203"/>
                  <a:chExt cx="1096818" cy="856164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911565D-A0A0-405C-9FF8-32A8BA1264B6}"/>
                      </a:ext>
                    </a:extLst>
                  </p:cNvPr>
                  <p:cNvSpPr/>
                  <p:nvPr/>
                </p:nvSpPr>
                <p:spPr>
                  <a:xfrm>
                    <a:off x="1668896" y="495242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87078489-C237-45A3-900E-9DFE0612AC51}"/>
                      </a:ext>
                    </a:extLst>
                  </p:cNvPr>
                  <p:cNvSpPr/>
                  <p:nvPr/>
                </p:nvSpPr>
                <p:spPr>
                  <a:xfrm>
                    <a:off x="1979854" y="472168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EA2D62A3-05DD-436C-9CBA-E2D9C86D05D3}"/>
                      </a:ext>
                    </a:extLst>
                  </p:cNvPr>
                  <p:cNvSpPr/>
                  <p:nvPr/>
                </p:nvSpPr>
                <p:spPr>
                  <a:xfrm>
                    <a:off x="2290812" y="449094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F2606534-1DB8-49C6-8AD3-596C5FA198FA}"/>
                      </a:ext>
                    </a:extLst>
                  </p:cNvPr>
                  <p:cNvSpPr/>
                  <p:nvPr/>
                </p:nvSpPr>
                <p:spPr>
                  <a:xfrm>
                    <a:off x="2601770" y="426020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DF72FC1-4BB9-4FCA-89C3-7D9A4372858F}"/>
                    </a:ext>
                  </a:extLst>
                </p:cNvPr>
                <p:cNvSpPr txBox="1"/>
                <p:nvPr/>
              </p:nvSpPr>
              <p:spPr>
                <a:xfrm>
                  <a:off x="228600" y="5340927"/>
                  <a:ext cx="20885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Image Space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6DD04BB-CD70-4B9A-9E69-3EC1E84E0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8710" y="3963267"/>
                <a:ext cx="1775181" cy="136818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BB40F2-6243-4DA7-9112-899514D09ABB}"/>
                  </a:ext>
                </a:extLst>
              </p:cNvPr>
              <p:cNvSpPr txBox="1"/>
              <p:nvPr/>
            </p:nvSpPr>
            <p:spPr>
              <a:xfrm>
                <a:off x="228599" y="2619304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3. Find models compatible with many pixels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983965-5F67-43CB-8458-589C68041D61}"/>
                  </a:ext>
                </a:extLst>
              </p:cNvPr>
              <p:cNvSpPr/>
              <p:nvPr/>
            </p:nvSpPr>
            <p:spPr>
              <a:xfrm>
                <a:off x="4602978" y="4203123"/>
                <a:ext cx="512575" cy="357535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1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65749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in image = point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3318A-3DE5-4235-AEDB-93E4B55547B7}"/>
              </a:ext>
            </a:extLst>
          </p:cNvPr>
          <p:cNvCxnSpPr/>
          <p:nvPr/>
        </p:nvCxnSpPr>
        <p:spPr>
          <a:xfrm flipV="1">
            <a:off x="918970" y="3150841"/>
            <a:ext cx="3822192" cy="180136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/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1D1D01-BF9A-41B9-B667-8DCAA6430C25}"/>
              </a:ext>
            </a:extLst>
          </p:cNvPr>
          <p:cNvSpPr/>
          <p:nvPr/>
        </p:nvSpPr>
        <p:spPr>
          <a:xfrm>
            <a:off x="5730296" y="4991144"/>
            <a:ext cx="280558" cy="28055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/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C91C7AA-E047-4D4C-90BF-E905385A9F73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26344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85235" cy="523220"/>
            <a:chOff x="580645" y="1901387"/>
            <a:chExt cx="708523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E10377A-8A94-4968-B66F-F5A8FC8D4A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848674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0833795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45996-ECE8-4760-8919-75D41FF72A24}"/>
              </a:ext>
            </a:extLst>
          </p:cNvPr>
          <p:cNvSpPr/>
          <p:nvPr/>
        </p:nvSpPr>
        <p:spPr>
          <a:xfrm>
            <a:off x="1160890" y="2838607"/>
            <a:ext cx="7074090" cy="273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If a point is compatible with a line of model parameters, what do two points correspond to?</a:t>
            </a:r>
          </a:p>
        </p:txBody>
      </p:sp>
    </p:spTree>
    <p:extLst>
      <p:ext uri="{BB962C8B-B14F-4D97-AF65-F5344CB8AC3E}">
        <p14:creationId xmlns:p14="http://schemas.microsoft.com/office/powerpoint/2010/main" val="84855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B8FE-1A93-4B04-A274-7988DF69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Example: Lines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61F8093-B541-48B8-9011-F857C39C5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handle lines as our </a:t>
            </a:r>
            <a:r>
              <a:rPr lang="en-US" b="1" dirty="0"/>
              <a:t>models</a:t>
            </a:r>
            <a:r>
              <a:rPr lang="en-US" dirty="0"/>
              <a:t> today since you are more familiar with them than others</a:t>
            </a:r>
          </a:p>
          <a:p>
            <a:r>
              <a:rPr lang="en-US" dirty="0"/>
              <a:t>Next class will cover more complex models. I promise we’ll eventually stitch images together</a:t>
            </a:r>
          </a:p>
          <a:p>
            <a:r>
              <a:rPr lang="en-US" dirty="0"/>
              <a:t>You can apply today’s techniques on next class’s models</a:t>
            </a:r>
          </a:p>
        </p:txBody>
      </p:sp>
    </p:spTree>
    <p:extLst>
      <p:ext uri="{BB962C8B-B14F-4D97-AF65-F5344CB8AC3E}">
        <p14:creationId xmlns:p14="http://schemas.microsoft.com/office/powerpoint/2010/main" val="18814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C18CE9C-F41D-486E-971B-24AA5D7EB5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</a:t>
            </a:r>
          </a:p>
        </p:txBody>
      </p:sp>
    </p:spTree>
    <p:extLst>
      <p:ext uri="{BB962C8B-B14F-4D97-AF65-F5344CB8AC3E}">
        <p14:creationId xmlns:p14="http://schemas.microsoft.com/office/powerpoint/2010/main" val="11023259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563C8-EB45-423B-AC4C-B2FD5113E39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941D5C-DF2B-45DA-9105-909145F3F608}"/>
              </a:ext>
            </a:extLst>
          </p:cNvPr>
          <p:cNvCxnSpPr>
            <a:cxnSpLocks/>
          </p:cNvCxnSpPr>
          <p:nvPr/>
        </p:nvCxnSpPr>
        <p:spPr>
          <a:xfrm flipV="1">
            <a:off x="816213" y="3225969"/>
            <a:ext cx="2439051" cy="24023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C395DB6-2983-41F2-9DCD-1CEF1304BAC3}"/>
              </a:ext>
            </a:extLst>
          </p:cNvPr>
          <p:cNvSpPr/>
          <p:nvPr/>
        </p:nvSpPr>
        <p:spPr>
          <a:xfrm>
            <a:off x="6215618" y="4389609"/>
            <a:ext cx="280558" cy="280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6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4724-76C1-4F49-8EA5-18C3BD43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D3B7-087E-490D-9E43-52626567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Recall</a:t>
            </a:r>
            <a:r>
              <a:rPr lang="en-US" dirty="0"/>
              <a:t>: m, b space is awful</a:t>
            </a:r>
          </a:p>
          <a:p>
            <a:r>
              <a:rPr lang="en-US" dirty="0" err="1"/>
              <a:t>ax+by+c</a:t>
            </a:r>
            <a:r>
              <a:rPr lang="en-US" dirty="0"/>
              <a:t>=0 is better, but </a:t>
            </a:r>
            <a:r>
              <a:rPr lang="en-US" i="1" dirty="0"/>
              <a:t>unbounded</a:t>
            </a:r>
          </a:p>
          <a:p>
            <a:r>
              <a:rPr lang="en-US" dirty="0"/>
              <a:t>Trick: write lines using angle + offset (normally a mediocre way, but makes things bounded)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26156A-E325-4AFC-8CB7-094D004996CF}"/>
              </a:ext>
            </a:extLst>
          </p:cNvPr>
          <p:cNvGrpSpPr/>
          <p:nvPr/>
        </p:nvGrpSpPr>
        <p:grpSpPr>
          <a:xfrm>
            <a:off x="1252730" y="3641851"/>
            <a:ext cx="6300214" cy="2990088"/>
            <a:chOff x="1252730" y="3641851"/>
            <a:chExt cx="6300214" cy="299008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564F679-3D6C-463D-8C5B-1DEA9180D8A1}"/>
                </a:ext>
              </a:extLst>
            </p:cNvPr>
            <p:cNvSpPr/>
            <p:nvPr/>
          </p:nvSpPr>
          <p:spPr>
            <a:xfrm>
              <a:off x="1591055" y="5991859"/>
              <a:ext cx="640080" cy="640080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E3A0DA-2038-4E15-ADA6-0FA0D61043F1}"/>
                </a:ext>
              </a:extLst>
            </p:cNvPr>
            <p:cNvGrpSpPr/>
            <p:nvPr/>
          </p:nvGrpSpPr>
          <p:grpSpPr>
            <a:xfrm>
              <a:off x="1252730" y="3641851"/>
              <a:ext cx="6300214" cy="2931658"/>
              <a:chOff x="1252730" y="3641851"/>
              <a:chExt cx="6300214" cy="293165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6A1AFAD-8580-41B2-BA5E-DEDC69061CBC}"/>
                  </a:ext>
                </a:extLst>
              </p:cNvPr>
              <p:cNvGrpSpPr/>
              <p:nvPr/>
            </p:nvGrpSpPr>
            <p:grpSpPr>
              <a:xfrm>
                <a:off x="1591056" y="3641851"/>
                <a:ext cx="2670048" cy="2670048"/>
                <a:chOff x="1563624" y="3794760"/>
                <a:chExt cx="2112264" cy="2112264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D7FF2651-BDA6-4D8F-AEA9-CF16EB5D8D9C}"/>
                    </a:ext>
                  </a:extLst>
                </p:cNvPr>
                <p:cNvCxnSpPr/>
                <p:nvPr/>
              </p:nvCxnSpPr>
              <p:spPr>
                <a:xfrm flipV="1">
                  <a:off x="1563624" y="3794760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BB79E71B-61DC-40A5-81AC-F66B880D8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19756" y="4850892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97C922F-4CB4-40EC-B1E2-5F123DE1F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3624" y="4117372"/>
                  <a:ext cx="1728216" cy="1750658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CCA5541-31FC-457B-ADA2-081575FB2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3624" y="4998021"/>
                  <a:ext cx="934975" cy="9090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/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2FD5CB-5D48-4FE3-93A9-8FBF25D9353C}"/>
                  </a:ext>
                </a:extLst>
              </p:cNvPr>
              <p:cNvSpPr txBox="1"/>
              <p:nvPr/>
            </p:nvSpPr>
            <p:spPr>
              <a:xfrm>
                <a:off x="1252730" y="3896821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3B58D4-CA15-4E50-9D48-1A27319B0664}"/>
                  </a:ext>
                </a:extLst>
              </p:cNvPr>
              <p:cNvSpPr txBox="1"/>
              <p:nvPr/>
            </p:nvSpPr>
            <p:spPr>
              <a:xfrm>
                <a:off x="3606479" y="605028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/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DE6063-4C70-4555-98B5-E3A81F97C65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512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A9B8-A498-415F-84E7-40DEF680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Hough Transform Algorithm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4F752-00F8-42A5-A78D-35A908C39C10}"/>
              </a:ext>
            </a:extLst>
          </p:cNvPr>
          <p:cNvGrpSpPr/>
          <p:nvPr/>
        </p:nvGrpSpPr>
        <p:grpSpPr>
          <a:xfrm rot="16200000">
            <a:off x="6329755" y="2664357"/>
            <a:ext cx="2652998" cy="2671625"/>
            <a:chOff x="5740084" y="2673670"/>
            <a:chExt cx="3229307" cy="325198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8F449A2-C09C-4F5F-A7C4-0EBDAD5F1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B1F9207-3856-40DE-9CE9-2F4AFA9D2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AA1389-6615-40B1-994C-5763CCB125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607FBF2-83BF-4481-A8A0-8253DB729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980B28-1D71-4CAB-B01B-EB6695580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4123DC7-A252-49BE-B9E0-89361A05E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086190A-1005-43EC-8ABA-3DA795067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3E0A33F-8FDF-4176-8C6E-1261DF06B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DD55A74-8B7E-4E6A-B722-18F7D11B20BD}"/>
              </a:ext>
            </a:extLst>
          </p:cNvPr>
          <p:cNvSpPr/>
          <p:nvPr/>
        </p:nvSpPr>
        <p:spPr>
          <a:xfrm>
            <a:off x="6300797" y="2673671"/>
            <a:ext cx="2672643" cy="26716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7C26E-9FFB-4384-9FAF-C4C3EC71063B}"/>
              </a:ext>
            </a:extLst>
          </p:cNvPr>
          <p:cNvCxnSpPr/>
          <p:nvPr/>
        </p:nvCxnSpPr>
        <p:spPr>
          <a:xfrm>
            <a:off x="6072290" y="2772607"/>
            <a:ext cx="0" cy="2441447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4B690-D3FE-4507-A36E-5E5E2CABDAC4}"/>
              </a:ext>
            </a:extLst>
          </p:cNvPr>
          <p:cNvCxnSpPr>
            <a:cxnSpLocks/>
          </p:cNvCxnSpPr>
          <p:nvPr/>
        </p:nvCxnSpPr>
        <p:spPr>
          <a:xfrm flipH="1">
            <a:off x="6455409" y="5522052"/>
            <a:ext cx="2518031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/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/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F552166-E6BE-488F-B4DE-24D2074D812B}"/>
              </a:ext>
            </a:extLst>
          </p:cNvPr>
          <p:cNvGrpSpPr/>
          <p:nvPr/>
        </p:nvGrpSpPr>
        <p:grpSpPr>
          <a:xfrm>
            <a:off x="6320440" y="2673671"/>
            <a:ext cx="2652999" cy="2671625"/>
            <a:chOff x="5740084" y="2673670"/>
            <a:chExt cx="3229307" cy="325198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34389-0EAA-4116-8D8E-B5948ECC6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EBE6A98-A990-499A-97A9-C0AFBF3903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0FA900-B21C-4D67-A153-27028EB2E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9CEBAF-FD80-4278-8876-B9C793ED2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D268697-4D0E-48C4-84B0-0B586E6B5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4EFDE6-1AE1-4F97-BA46-E8B3AF35AA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D204ED0-AFC7-4839-B1B4-406CA2340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D9D0FF-9069-4C8F-A2FC-5E79F8EE4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1AE0D56-1A3E-4467-B2C7-694386876FD6}"/>
              </a:ext>
            </a:extLst>
          </p:cNvPr>
          <p:cNvSpPr txBox="1"/>
          <p:nvPr/>
        </p:nvSpPr>
        <p:spPr>
          <a:xfrm>
            <a:off x="438913" y="2492155"/>
            <a:ext cx="5614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Accumulator H = zeros(?,?)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x,y</a:t>
            </a:r>
            <a:r>
              <a:rPr lang="en-US" sz="2400" dirty="0"/>
              <a:t> in </a:t>
            </a:r>
            <a:r>
              <a:rPr lang="en-US" sz="2400" dirty="0" err="1"/>
              <a:t>detected_points</a:t>
            </a:r>
            <a:r>
              <a:rPr lang="en-US" sz="2400" dirty="0"/>
              <a:t>:</a:t>
            </a:r>
          </a:p>
          <a:p>
            <a:r>
              <a:rPr lang="en-US" sz="2400" dirty="0"/>
              <a:t>	For </a:t>
            </a:r>
            <a:r>
              <a:rPr lang="el-GR" sz="2400" dirty="0"/>
              <a:t>θ</a:t>
            </a:r>
            <a:r>
              <a:rPr lang="en-US" sz="2400" dirty="0"/>
              <a:t> in range(0,180,?):</a:t>
            </a:r>
          </a:p>
          <a:p>
            <a:r>
              <a:rPr lang="en-US" sz="2400" dirty="0"/>
              <a:t>		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r>
              <a:rPr lang="en-US" sz="2400" dirty="0"/>
              <a:t>		H[</a:t>
            </a:r>
            <a:r>
              <a:rPr lang="el-GR" sz="2400" dirty="0"/>
              <a:t>θ</a:t>
            </a:r>
            <a:r>
              <a:rPr lang="en-US" sz="2400" dirty="0"/>
              <a:t>, ρ] += 1</a:t>
            </a:r>
          </a:p>
          <a:p>
            <a:r>
              <a:rPr lang="en-US" sz="2400" dirty="0"/>
              <a:t>#any local maxima (</a:t>
            </a:r>
            <a:r>
              <a:rPr lang="el-GR" sz="2400" dirty="0"/>
              <a:t>θ</a:t>
            </a:r>
            <a:r>
              <a:rPr lang="en-US" sz="2400" dirty="0"/>
              <a:t>, ρ) of H is a line</a:t>
            </a:r>
          </a:p>
          <a:p>
            <a:r>
              <a:rPr lang="en-US" sz="2400" dirty="0"/>
              <a:t>#of the form 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D70D4B-649A-4F28-B1CC-94C546850380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DC6FEE-9C99-4540-9A1A-F884937BE321}"/>
              </a:ext>
            </a:extLst>
          </p:cNvPr>
          <p:cNvGrpSpPr/>
          <p:nvPr/>
        </p:nvGrpSpPr>
        <p:grpSpPr>
          <a:xfrm>
            <a:off x="1321639" y="1470416"/>
            <a:ext cx="6500722" cy="584775"/>
            <a:chOff x="786384" y="1470416"/>
            <a:chExt cx="650072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/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4B626-C086-43DE-833B-D36597587591}"/>
                </a:ext>
              </a:extLst>
            </p:cNvPr>
            <p:cNvSpPr txBox="1"/>
            <p:nvPr/>
          </p:nvSpPr>
          <p:spPr>
            <a:xfrm>
              <a:off x="786384" y="1470416"/>
              <a:ext cx="2340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Remember: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9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67EC-4D29-4E9A-9E11-DFA3A380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2585C7-ACAB-418A-9AF1-80E2BB26D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l="49865"/>
          <a:stretch/>
        </p:blipFill>
        <p:spPr bwMode="auto">
          <a:xfrm>
            <a:off x="5435714" y="2261671"/>
            <a:ext cx="3436137" cy="344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6D7169-B8FF-4A6A-AABA-78B97F4D7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t="20920" r="50649" b="2982"/>
          <a:stretch/>
        </p:blipFill>
        <p:spPr bwMode="auto">
          <a:xfrm>
            <a:off x="402679" y="2261671"/>
            <a:ext cx="4501972" cy="34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3392C-337B-442D-9C1C-7247FA7BF698}"/>
              </a:ext>
            </a:extLst>
          </p:cNvPr>
          <p:cNvSpPr txBox="1"/>
          <p:nvPr/>
        </p:nvSpPr>
        <p:spPr>
          <a:xfrm>
            <a:off x="509397" y="5752633"/>
            <a:ext cx="428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66338-8074-4F69-BCFA-B0409977FCE9}"/>
              </a:ext>
            </a:extLst>
          </p:cNvPr>
          <p:cNvSpPr txBox="1"/>
          <p:nvPr/>
        </p:nvSpPr>
        <p:spPr>
          <a:xfrm>
            <a:off x="5204448" y="5708251"/>
            <a:ext cx="38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Parameter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A2D75-29F4-4CE7-8C5A-F8451D6AC6D6}"/>
              </a:ext>
            </a:extLst>
          </p:cNvPr>
          <p:cNvSpPr txBox="1"/>
          <p:nvPr/>
        </p:nvSpPr>
        <p:spPr>
          <a:xfrm>
            <a:off x="616115" y="1676896"/>
            <a:ext cx="825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Points (</a:t>
            </a:r>
            <a:r>
              <a:rPr lang="en-US" sz="3200" dirty="0" err="1"/>
              <a:t>x,y</a:t>
            </a:r>
            <a:r>
              <a:rPr lang="en-US" sz="3200" dirty="0"/>
              <a:t>) -&gt; sinusoids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5880D-E220-4671-9F79-B3EED2201ED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42475-E4D9-4EF9-AE2C-3884F6D4C381}"/>
              </a:ext>
            </a:extLst>
          </p:cNvPr>
          <p:cNvGrpSpPr/>
          <p:nvPr/>
        </p:nvGrpSpPr>
        <p:grpSpPr>
          <a:xfrm>
            <a:off x="3378708" y="2545140"/>
            <a:ext cx="3250692" cy="1569660"/>
            <a:chOff x="3378708" y="2545140"/>
            <a:chExt cx="3250692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6FDE07-B71F-4039-863D-AC2AB4C337D5}"/>
                </a:ext>
              </a:extLst>
            </p:cNvPr>
            <p:cNvSpPr/>
            <p:nvPr/>
          </p:nvSpPr>
          <p:spPr>
            <a:xfrm>
              <a:off x="6016752" y="3502152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B80DF-AADC-4E60-B14B-A8361D6E57C8}"/>
                </a:ext>
              </a:extLst>
            </p:cNvPr>
            <p:cNvSpPr txBox="1"/>
            <p:nvPr/>
          </p:nvSpPr>
          <p:spPr>
            <a:xfrm>
              <a:off x="3378708" y="2545140"/>
              <a:ext cx="294436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Peak corresponding to the line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D7CEA3-3DC1-47ED-8937-56395F606F97}"/>
              </a:ext>
            </a:extLst>
          </p:cNvPr>
          <p:cNvGrpSpPr/>
          <p:nvPr/>
        </p:nvGrpSpPr>
        <p:grpSpPr>
          <a:xfrm>
            <a:off x="5204448" y="4729876"/>
            <a:ext cx="2455176" cy="713717"/>
            <a:chOff x="5204448" y="4729876"/>
            <a:chExt cx="2455176" cy="7137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931F20-163B-4395-8292-09DD80F2CDBA}"/>
                </a:ext>
              </a:extLst>
            </p:cNvPr>
            <p:cNvSpPr txBox="1"/>
            <p:nvPr/>
          </p:nvSpPr>
          <p:spPr>
            <a:xfrm>
              <a:off x="5204448" y="4729876"/>
              <a:ext cx="170345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Few votes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849C51-1CF7-435A-BCBF-8419303AD1D8}"/>
                </a:ext>
              </a:extLst>
            </p:cNvPr>
            <p:cNvSpPr/>
            <p:nvPr/>
          </p:nvSpPr>
          <p:spPr>
            <a:xfrm>
              <a:off x="7046976" y="4830945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0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6CC9-D952-43AC-B61E-17FEA3D9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Pros /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1E304-E342-4AAF-AE14-4ABF24CE8930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D9549-D491-4133-9076-2B26212A0AD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7FAFA-2E18-4555-A5FC-4CFEDDC0241E}"/>
              </a:ext>
            </a:extLst>
          </p:cNvPr>
          <p:cNvSpPr txBox="1"/>
          <p:nvPr/>
        </p:nvSpPr>
        <p:spPr>
          <a:xfrm>
            <a:off x="212483" y="2184975"/>
            <a:ext cx="424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b="1" dirty="0"/>
              <a:t>multiple</a:t>
            </a:r>
            <a:r>
              <a:rPr lang="en-US" sz="2400" dirty="0"/>
              <a:t>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Some robustness to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principle,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7962F-7000-4EE0-950B-6A8F1AF5BB6A}"/>
              </a:ext>
            </a:extLst>
          </p:cNvPr>
          <p:cNvSpPr txBox="1"/>
          <p:nvPr/>
        </p:nvSpPr>
        <p:spPr>
          <a:xfrm>
            <a:off x="4681842" y="2184975"/>
            <a:ext cx="4249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bin ALL parameters: exponential in #params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parameterize your space nicely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Details really, really important (a working version requires a lot more than what I showed you)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7C886-4412-4981-8B59-46322795E038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10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8A9E-05C2-4F7B-B37C-69AC2CFB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751E-7E67-4702-A761-B3CA1C4B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with fitting more </a:t>
            </a:r>
            <a:r>
              <a:rPr lang="en-US"/>
              <a:t>complex transformations?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9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2576-D63D-44C4-A043-DF5D0457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C6A9-A6EA-451D-9A6D-CF8CAD8F2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9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3E60-BD88-46B1-BA32-8A9DFB9D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the Curious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68A7-9E33-4889-953C-0285D4357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15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98FA-B889-4BE6-8F72-9BD1CEAB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0C83-A5B2-452C-93B3-55378BC6E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Need three ingredients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748506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what data are we trying to explain with a model?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748506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what’s the compressed, parametric form of the data?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8" y="4943020"/>
            <a:ext cx="748506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 given a prediction, how do we evaluate how correct it is?</a:t>
            </a:r>
          </a:p>
        </p:txBody>
      </p:sp>
    </p:spTree>
    <p:extLst>
      <p:ext uri="{BB962C8B-B14F-4D97-AF65-F5344CB8AC3E}">
        <p14:creationId xmlns:p14="http://schemas.microsoft.com/office/powerpoint/2010/main" val="25710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108-0166-48FA-8B13-CCC8B465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for the Curious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E980F-BB6E-4FBA-B535-D40F242F312D}"/>
              </a:ext>
            </a:extLst>
          </p:cNvPr>
          <p:cNvGrpSpPr/>
          <p:nvPr/>
        </p:nvGrpSpPr>
        <p:grpSpPr>
          <a:xfrm>
            <a:off x="939916" y="1769780"/>
            <a:ext cx="7575434" cy="1073419"/>
            <a:chOff x="939916" y="1769780"/>
            <a:chExt cx="7575434" cy="10734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/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𝑿𝒘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9513C3-F55A-4389-B516-ED64403454F2}"/>
                </a:ext>
              </a:extLst>
            </p:cNvPr>
            <p:cNvGrpSpPr/>
            <p:nvPr/>
          </p:nvGrpSpPr>
          <p:grpSpPr>
            <a:xfrm>
              <a:off x="939916" y="1769780"/>
              <a:ext cx="6749102" cy="436658"/>
              <a:chOff x="939916" y="1769780"/>
              <a:chExt cx="6749102" cy="436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𝑿𝒘</m:t>
                              </m:r>
                            </m:e>
                          </m:d>
                        </m:oMath>
                      </m:oMathPara>
                    </a14:m>
                    <a:endParaRPr lang="en-US" sz="28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/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FAA23-FAD3-4BED-9061-C76BF0F0EE8A}"/>
              </a:ext>
            </a:extLst>
          </p:cNvPr>
          <p:cNvGrpSpPr/>
          <p:nvPr/>
        </p:nvGrpSpPr>
        <p:grpSpPr>
          <a:xfrm>
            <a:off x="410886" y="4743189"/>
            <a:ext cx="7055842" cy="1339005"/>
            <a:chOff x="410886" y="4743189"/>
            <a:chExt cx="7055842" cy="13390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FE18FD-9F38-4EC5-A440-2AEC596D326F}"/>
                </a:ext>
              </a:extLst>
            </p:cNvPr>
            <p:cNvGrpSpPr/>
            <p:nvPr/>
          </p:nvGrpSpPr>
          <p:grpSpPr>
            <a:xfrm>
              <a:off x="410886" y="4743189"/>
              <a:ext cx="7055842" cy="702244"/>
              <a:chOff x="410886" y="4070469"/>
              <a:chExt cx="7055842" cy="702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/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/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𝑿𝒘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/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067B02-197C-4A6F-B6D8-C3410AFF0C2C}"/>
              </a:ext>
            </a:extLst>
          </p:cNvPr>
          <p:cNvGrpSpPr/>
          <p:nvPr/>
        </p:nvGrpSpPr>
        <p:grpSpPr>
          <a:xfrm>
            <a:off x="209024" y="3442072"/>
            <a:ext cx="7567570" cy="702244"/>
            <a:chOff x="209024" y="3098218"/>
            <a:chExt cx="7567570" cy="70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/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/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/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𝐗𝐰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𝐗𝐰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71275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98FA-B889-4BE6-8F72-9BD1CEAB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00C83-A5B2-452C-93B3-55378BC6E3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interest of less material better, I’m giving that d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. </a:t>
                </a:r>
              </a:p>
              <a:p>
                <a:r>
                  <a:rPr lang="en-US" dirty="0"/>
                  <a:t>This can be derived by solving for d at the optimum in terms of the other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00C83-A5B2-452C-93B3-55378BC6E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822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E39B-93D2-46F4-911D-82D76A0C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/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𝑿𝒏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/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/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D93B62D-953A-4A00-B41C-4C1EA4791544}"/>
              </a:ext>
            </a:extLst>
          </p:cNvPr>
          <p:cNvSpPr txBox="1"/>
          <p:nvPr/>
        </p:nvSpPr>
        <p:spPr>
          <a:xfrm>
            <a:off x="53858" y="2782951"/>
            <a:ext cx="865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First solve for d at optimum (set to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/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126D54-CFCF-43C2-8FD2-2073E51250EF}"/>
              </a:ext>
            </a:extLst>
          </p:cNvPr>
          <p:cNvGrpSpPr/>
          <p:nvPr/>
        </p:nvGrpSpPr>
        <p:grpSpPr>
          <a:xfrm>
            <a:off x="2402932" y="5305471"/>
            <a:ext cx="4133529" cy="925190"/>
            <a:chOff x="1969179" y="5150133"/>
            <a:chExt cx="4133529" cy="92519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0B8ED1-3C08-4004-B87E-52ED4C9989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9179" y="5685880"/>
              <a:ext cx="867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/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/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50617-8217-4BA5-8675-6908D6185370}"/>
              </a:ext>
            </a:extLst>
          </p:cNvPr>
          <p:cNvGrpSpPr/>
          <p:nvPr/>
        </p:nvGrpSpPr>
        <p:grpSpPr>
          <a:xfrm>
            <a:off x="4473742" y="4580349"/>
            <a:ext cx="3894170" cy="501291"/>
            <a:chOff x="4473742" y="4580349"/>
            <a:chExt cx="3894170" cy="501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/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80F89DA-AEE0-4AFF-B0CD-2BC5C420C183}"/>
                </a:ext>
              </a:extLst>
            </p:cNvPr>
            <p:cNvCxnSpPr>
              <a:cxnSpLocks/>
            </p:cNvCxnSpPr>
            <p:nvPr/>
          </p:nvCxnSpPr>
          <p:spPr>
            <a:xfrm>
              <a:off x="4473742" y="4830994"/>
              <a:ext cx="65177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6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6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2763-7D74-48E7-94BC-3B4380F3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423C3-2BE4-4A84-A728-A56A2C1A123A}"/>
              </a:ext>
            </a:extLst>
          </p:cNvPr>
          <p:cNvSpPr txBox="1"/>
          <p:nvPr/>
        </p:nvSpPr>
        <p:spPr>
          <a:xfrm>
            <a:off x="455216" y="1474808"/>
            <a:ext cx="823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Replace Least-Squares objective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394065-9802-4D91-A7F0-4B50A0B9FCC0}"/>
              </a:ext>
            </a:extLst>
          </p:cNvPr>
          <p:cNvGrpSpPr/>
          <p:nvPr/>
        </p:nvGrpSpPr>
        <p:grpSpPr>
          <a:xfrm>
            <a:off x="2930635" y="1995328"/>
            <a:ext cx="3282731" cy="523220"/>
            <a:chOff x="1753300" y="1995328"/>
            <a:chExt cx="328273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/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𝑿𝑾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587576-EEF6-4B39-B6C0-B7FDD341AFA5}"/>
                </a:ext>
              </a:extLst>
            </p:cNvPr>
            <p:cNvSpPr txBox="1"/>
            <p:nvPr/>
          </p:nvSpPr>
          <p:spPr>
            <a:xfrm>
              <a:off x="1753300" y="1995328"/>
              <a:ext cx="1082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Let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24DD13-8FD7-414F-A04C-6261E2058B46}"/>
              </a:ext>
            </a:extLst>
          </p:cNvPr>
          <p:cNvGrpSpPr/>
          <p:nvPr/>
        </p:nvGrpSpPr>
        <p:grpSpPr>
          <a:xfrm>
            <a:off x="226504" y="2569101"/>
            <a:ext cx="8785077" cy="4258277"/>
            <a:chOff x="226504" y="2569101"/>
            <a:chExt cx="8785077" cy="42582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DF3FD7-CE3D-44E8-9295-8016EED1D2FB}"/>
                </a:ext>
              </a:extLst>
            </p:cNvPr>
            <p:cNvGrpSpPr/>
            <p:nvPr/>
          </p:nvGrpSpPr>
          <p:grpSpPr>
            <a:xfrm>
              <a:off x="239897" y="3546949"/>
              <a:ext cx="3444092" cy="584775"/>
              <a:chOff x="239897" y="3546949"/>
              <a:chExt cx="3444092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/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|</a:t>
                    </a: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5714" r="-34783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FE3431-03BC-48B3-8B24-D6BE7D8D0DA1}"/>
                  </a:ext>
                </a:extLst>
              </p:cNvPr>
              <p:cNvSpPr txBox="1"/>
              <p:nvPr/>
            </p:nvSpPr>
            <p:spPr>
              <a:xfrm>
                <a:off x="239897" y="3546949"/>
                <a:ext cx="10066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L1: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C89C96-3080-4802-9A23-B19C837D5A71}"/>
                </a:ext>
              </a:extLst>
            </p:cNvPr>
            <p:cNvGrpSpPr/>
            <p:nvPr/>
          </p:nvGrpSpPr>
          <p:grpSpPr>
            <a:xfrm>
              <a:off x="239897" y="2850784"/>
              <a:ext cx="3448740" cy="584775"/>
              <a:chOff x="239897" y="2850784"/>
              <a:chExt cx="3448740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/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BF6A5-7953-43CF-BCB6-BBF0582B37F0}"/>
                  </a:ext>
                </a:extLst>
              </p:cNvPr>
              <p:cNvSpPr txBox="1"/>
              <p:nvPr/>
            </p:nvSpPr>
            <p:spPr>
              <a:xfrm>
                <a:off x="239897" y="2850784"/>
                <a:ext cx="2737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LS/L2/MSE: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B3BF75-2788-4419-B66D-3AB5F006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69101"/>
              <a:ext cx="4439581" cy="425827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E6677C-FB10-45CE-B2FF-EE12687D5497}"/>
                </a:ext>
              </a:extLst>
            </p:cNvPr>
            <p:cNvGrpSpPr/>
            <p:nvPr/>
          </p:nvGrpSpPr>
          <p:grpSpPr>
            <a:xfrm>
              <a:off x="226504" y="4244476"/>
              <a:ext cx="4076180" cy="1913422"/>
              <a:chOff x="226504" y="4244476"/>
              <a:chExt cx="4076180" cy="19134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61753A-7391-4854-881E-67074D30199F}"/>
                  </a:ext>
                </a:extLst>
              </p:cNvPr>
              <p:cNvSpPr txBox="1"/>
              <p:nvPr/>
            </p:nvSpPr>
            <p:spPr>
              <a:xfrm>
                <a:off x="226504" y="4244476"/>
                <a:ext cx="1526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Huber: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/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/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262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A522-A069-4E52-9333-E0B2D3F2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Common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ECD9-80B6-4654-BC46-BE84AB0B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complicated to optimize:</a:t>
            </a:r>
          </a:p>
          <a:p>
            <a:pPr lvl="1"/>
            <a:r>
              <a:rPr lang="en-US" dirty="0"/>
              <a:t>Often no closed form solution</a:t>
            </a:r>
          </a:p>
          <a:p>
            <a:pPr lvl="1"/>
            <a:r>
              <a:rPr lang="en-US" dirty="0"/>
              <a:t>Typically not something you could write yourself</a:t>
            </a:r>
          </a:p>
          <a:p>
            <a:pPr lvl="1"/>
            <a:r>
              <a:rPr lang="en-US" dirty="0"/>
              <a:t>Sometimes not convex (local optimum is not necessarily a global optimum)</a:t>
            </a:r>
          </a:p>
          <a:p>
            <a:r>
              <a:rPr lang="en-US" dirty="0"/>
              <a:t>Not simple to extend more complex objectives to things like total-least squares </a:t>
            </a:r>
          </a:p>
          <a:p>
            <a:r>
              <a:rPr lang="en-US" dirty="0"/>
              <a:t>Typically don’t handle a ton of outliers (e.g., 80% outliers)</a:t>
            </a:r>
          </a:p>
        </p:txBody>
      </p:sp>
    </p:spTree>
    <p:extLst>
      <p:ext uri="{BB962C8B-B14F-4D97-AF65-F5344CB8AC3E}">
        <p14:creationId xmlns:p14="http://schemas.microsoft.com/office/powerpoint/2010/main" val="10753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Least-Squares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dirty="0" err="1"/>
              <a:t>m,b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=</a:t>
            </a:r>
            <a:r>
              <a:rPr lang="en-US" sz="2800" dirty="0" err="1"/>
              <a:t>mx</a:t>
            </a:r>
            <a:r>
              <a:rPr lang="en-US" sz="2800" baseline="-25000" dirty="0" err="1"/>
              <a:t>i</a:t>
            </a:r>
            <a:r>
              <a:rPr lang="en-US" sz="2800" dirty="0" err="1"/>
              <a:t>+b</a:t>
            </a:r>
            <a:endParaRPr lang="en-US" sz="2800" dirty="0"/>
          </a:p>
          <a:p>
            <a:r>
              <a:rPr lang="en-US" sz="2800" dirty="0"/>
              <a:t>Or (</a:t>
            </a:r>
            <a:r>
              <a:rPr lang="en-US" sz="2800" b="1" dirty="0"/>
              <a:t>w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-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5EE0B-45E5-4A47-8656-1E8027E134AF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51E64E-C71F-4965-8058-7E25B1A74DB9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6535D-FC18-4431-8473-D37CE390F5B0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2CB524B-535C-4BF5-9193-9357F133065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E5C0F7-5E02-4B8D-8A21-11CA3E89578B}"/>
              </a:ext>
            </a:extLst>
          </p:cNvPr>
          <p:cNvGrpSpPr/>
          <p:nvPr/>
        </p:nvGrpSpPr>
        <p:grpSpPr>
          <a:xfrm>
            <a:off x="6048462" y="3094657"/>
            <a:ext cx="1652374" cy="1323391"/>
            <a:chOff x="6048462" y="3094657"/>
            <a:chExt cx="1652374" cy="132339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EE142-7E44-4BFA-93E8-7C45D45F4187}"/>
                </a:ext>
              </a:extLst>
            </p:cNvPr>
            <p:cNvSpPr/>
            <p:nvPr/>
          </p:nvSpPr>
          <p:spPr>
            <a:xfrm>
              <a:off x="6048462" y="3599109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684FAB-A4B1-4A5A-A259-874E2FA9C9E1}"/>
                </a:ext>
              </a:extLst>
            </p:cNvPr>
            <p:cNvSpPr/>
            <p:nvPr/>
          </p:nvSpPr>
          <p:spPr>
            <a:xfrm>
              <a:off x="6530959" y="419739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E28628-CD44-4B71-9076-294954DA2FB0}"/>
                </a:ext>
              </a:extLst>
            </p:cNvPr>
            <p:cNvSpPr/>
            <p:nvPr/>
          </p:nvSpPr>
          <p:spPr>
            <a:xfrm>
              <a:off x="6866490" y="309465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5F1C7-0599-46F6-A3F2-7A42C63F26E5}"/>
                </a:ext>
              </a:extLst>
            </p:cNvPr>
            <p:cNvSpPr/>
            <p:nvPr/>
          </p:nvSpPr>
          <p:spPr>
            <a:xfrm>
              <a:off x="7480185" y="3645754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0E4057-3D94-4340-BCA4-0960A9E96501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D4EA48-70B0-4A25-AECC-23334C966FF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6158788" y="3819760"/>
            <a:ext cx="0" cy="467014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A31D47-2465-477E-B938-99F06B38C3BE}"/>
              </a:ext>
            </a:extLst>
          </p:cNvPr>
          <p:cNvCxnSpPr>
            <a:cxnSpLocks/>
          </p:cNvCxnSpPr>
          <p:nvPr/>
        </p:nvCxnSpPr>
        <p:spPr>
          <a:xfrm>
            <a:off x="6641284" y="3918014"/>
            <a:ext cx="1" cy="279383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87227E-B205-4B3E-B2AF-FBEF2B465C85}"/>
              </a:ext>
            </a:extLst>
          </p:cNvPr>
          <p:cNvCxnSpPr>
            <a:cxnSpLocks/>
          </p:cNvCxnSpPr>
          <p:nvPr/>
        </p:nvCxnSpPr>
        <p:spPr>
          <a:xfrm>
            <a:off x="6976815" y="3322269"/>
            <a:ext cx="1" cy="279383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066C78-7E8D-4365-8645-FAB0223259A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590510" y="3200065"/>
            <a:ext cx="1" cy="445689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119-3435-4697-97E5-EB592BD7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Least-Squares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/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/>
              <p:nvPr/>
            </p:nvSpPr>
            <p:spPr>
              <a:xfrm>
                <a:off x="5573670" y="2521826"/>
                <a:ext cx="2086533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70" y="2521826"/>
                <a:ext cx="2086533" cy="499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8F20B-DB3C-4D62-94E7-041E05E0B6D7}"/>
              </a:ext>
            </a:extLst>
          </p:cNvPr>
          <p:cNvCxnSpPr/>
          <p:nvPr/>
        </p:nvCxnSpPr>
        <p:spPr>
          <a:xfrm>
            <a:off x="4737635" y="2783155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439C63A-5DF3-4845-9430-FD84D9D34078}"/>
              </a:ext>
            </a:extLst>
          </p:cNvPr>
          <p:cNvGrpSpPr/>
          <p:nvPr/>
        </p:nvGrpSpPr>
        <p:grpSpPr>
          <a:xfrm>
            <a:off x="975743" y="4132238"/>
            <a:ext cx="7112365" cy="1565172"/>
            <a:chOff x="975743" y="4132238"/>
            <a:chExt cx="7112365" cy="1565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/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/>
                <p:nvPr/>
              </p:nvSpPr>
              <p:spPr>
                <a:xfrm>
                  <a:off x="3346569" y="4132238"/>
                  <a:ext cx="2415597" cy="1565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569" y="4132238"/>
                  <a:ext cx="2415597" cy="15651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/>
                <p:nvPr/>
              </p:nvSpPr>
              <p:spPr>
                <a:xfrm>
                  <a:off x="6375075" y="4460373"/>
                  <a:ext cx="171303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075" y="4460373"/>
                  <a:ext cx="1713033" cy="7394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61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3853</TotalTime>
  <Words>2910</Words>
  <Application>Microsoft Office PowerPoint</Application>
  <PresentationFormat>On-screen Show (4:3)</PresentationFormat>
  <Paragraphs>562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Cambria Math</vt:lpstr>
      <vt:lpstr>My New Default Theme</vt:lpstr>
      <vt:lpstr>Transformations and Fitting</vt:lpstr>
      <vt:lpstr>Last Class</vt:lpstr>
      <vt:lpstr>Earlier I promised</vt:lpstr>
      <vt:lpstr>Before Anything Else, Remember</vt:lpstr>
      <vt:lpstr>Today</vt:lpstr>
      <vt:lpstr>Working Example: Lines</vt:lpstr>
      <vt:lpstr>Model Fitting</vt:lpstr>
      <vt:lpstr>Example: Least-Squares</vt:lpstr>
      <vt:lpstr>Least-Squares Setup</vt:lpstr>
      <vt:lpstr>Solving Least-Squares</vt:lpstr>
      <vt:lpstr>Solving Least-Squares</vt:lpstr>
      <vt:lpstr>Two Solutions to Getting W</vt:lpstr>
      <vt:lpstr>What’s The Problem?</vt:lpstr>
      <vt:lpstr>Alternate Formulation</vt:lpstr>
      <vt:lpstr>Alternate Formulation</vt:lpstr>
      <vt:lpstr>Total Least-Squares</vt:lpstr>
      <vt:lpstr>Total Least Squares Setup</vt:lpstr>
      <vt:lpstr>Total Least Squares Setup</vt:lpstr>
      <vt:lpstr>Solving Total Least-Squares</vt:lpstr>
      <vt:lpstr>Homogeneous Least Squares</vt:lpstr>
      <vt:lpstr>Details For ML-People</vt:lpstr>
      <vt:lpstr>Running Least-Squares</vt:lpstr>
      <vt:lpstr>Running Least-Squares</vt:lpstr>
      <vt:lpstr>Ruining Least Squares</vt:lpstr>
      <vt:lpstr>Ruining Least Squares</vt:lpstr>
      <vt:lpstr>Ruining Least Squares</vt:lpstr>
      <vt:lpstr>Outliers in Computer Vision</vt:lpstr>
      <vt:lpstr>Ruining Least Squares Continued</vt:lpstr>
      <vt:lpstr>Ruining Least Squares Continued</vt:lpstr>
      <vt:lpstr>A Simple, Yet Clever Idea</vt:lpstr>
      <vt:lpstr>RANSAC For Lines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RANSAC In General</vt:lpstr>
      <vt:lpstr>Parameters – Num Trials</vt:lpstr>
      <vt:lpstr>Parameters – Num Trials</vt:lpstr>
      <vt:lpstr>Parameters – Num Trials</vt:lpstr>
      <vt:lpstr>Parameters – Num Trials</vt:lpstr>
      <vt:lpstr>Parameters – Subset Size</vt:lpstr>
      <vt:lpstr>Parameters – Threshold </vt:lpstr>
      <vt:lpstr>RANSAC Pros and Cons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 Algorithm</vt:lpstr>
      <vt:lpstr>Example</vt:lpstr>
      <vt:lpstr>Hough Transform Pros / Cons</vt:lpstr>
      <vt:lpstr>Next Time</vt:lpstr>
      <vt:lpstr>PowerPoint Presentation</vt:lpstr>
      <vt:lpstr>Details for the Curious</vt:lpstr>
      <vt:lpstr>Least Squares</vt:lpstr>
      <vt:lpstr>Derivation for the Curious</vt:lpstr>
      <vt:lpstr>Total Least Squares</vt:lpstr>
      <vt:lpstr>Solving Total Least-Squares</vt:lpstr>
      <vt:lpstr>Common Fixes</vt:lpstr>
      <vt:lpstr>Issues with Common Fixes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Fouhey</cp:lastModifiedBy>
  <cp:revision>347</cp:revision>
  <dcterms:created xsi:type="dcterms:W3CDTF">2018-12-05T18:14:01Z</dcterms:created>
  <dcterms:modified xsi:type="dcterms:W3CDTF">2021-02-11T15:13:57Z</dcterms:modified>
</cp:coreProperties>
</file>