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900" r:id="rId3"/>
    <p:sldId id="387" r:id="rId4"/>
    <p:sldId id="497" r:id="rId5"/>
    <p:sldId id="486" r:id="rId6"/>
    <p:sldId id="487" r:id="rId7"/>
    <p:sldId id="488" r:id="rId8"/>
    <p:sldId id="434" r:id="rId9"/>
    <p:sldId id="498" r:id="rId10"/>
    <p:sldId id="583" r:id="rId11"/>
    <p:sldId id="897" r:id="rId12"/>
    <p:sldId id="424" r:id="rId13"/>
    <p:sldId id="469" r:id="rId14"/>
    <p:sldId id="490" r:id="rId15"/>
    <p:sldId id="315" r:id="rId16"/>
    <p:sldId id="391" r:id="rId17"/>
    <p:sldId id="438" r:id="rId18"/>
    <p:sldId id="523" r:id="rId19"/>
    <p:sldId id="493" r:id="rId20"/>
    <p:sldId id="491" r:id="rId21"/>
    <p:sldId id="492" r:id="rId22"/>
    <p:sldId id="499" r:id="rId23"/>
    <p:sldId id="503" r:id="rId24"/>
    <p:sldId id="504" r:id="rId25"/>
    <p:sldId id="506" r:id="rId26"/>
    <p:sldId id="507" r:id="rId27"/>
    <p:sldId id="508" r:id="rId28"/>
    <p:sldId id="482" r:id="rId29"/>
    <p:sldId id="528" r:id="rId30"/>
    <p:sldId id="526" r:id="rId31"/>
    <p:sldId id="529" r:id="rId32"/>
    <p:sldId id="530" r:id="rId33"/>
    <p:sldId id="509" r:id="rId34"/>
    <p:sldId id="532" r:id="rId35"/>
    <p:sldId id="533" r:id="rId36"/>
    <p:sldId id="534" r:id="rId37"/>
    <p:sldId id="316" r:id="rId38"/>
    <p:sldId id="326" r:id="rId39"/>
    <p:sldId id="344" r:id="rId40"/>
    <p:sldId id="510" r:id="rId41"/>
    <p:sldId id="511" r:id="rId42"/>
    <p:sldId id="514" r:id="rId43"/>
    <p:sldId id="515" r:id="rId44"/>
    <p:sldId id="516" r:id="rId45"/>
    <p:sldId id="466" r:id="rId46"/>
    <p:sldId id="517" r:id="rId47"/>
    <p:sldId id="518" r:id="rId48"/>
    <p:sldId id="525" r:id="rId49"/>
    <p:sldId id="524" r:id="rId50"/>
    <p:sldId id="531" r:id="rId51"/>
    <p:sldId id="496" r:id="rId52"/>
    <p:sldId id="339" r:id="rId53"/>
    <p:sldId id="340" r:id="rId54"/>
    <p:sldId id="476" r:id="rId55"/>
    <p:sldId id="489" r:id="rId56"/>
    <p:sldId id="341" r:id="rId57"/>
    <p:sldId id="519" r:id="rId58"/>
    <p:sldId id="520" r:id="rId59"/>
    <p:sldId id="521" r:id="rId60"/>
    <p:sldId id="522" r:id="rId61"/>
    <p:sldId id="472" r:id="rId62"/>
    <p:sldId id="898" r:id="rId63"/>
    <p:sldId id="899" r:id="rId64"/>
    <p:sldId id="431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900"/>
            <p14:sldId id="387"/>
            <p14:sldId id="497"/>
            <p14:sldId id="486"/>
            <p14:sldId id="487"/>
            <p14:sldId id="488"/>
            <p14:sldId id="434"/>
            <p14:sldId id="498"/>
            <p14:sldId id="583"/>
            <p14:sldId id="897"/>
            <p14:sldId id="424"/>
            <p14:sldId id="469"/>
            <p14:sldId id="490"/>
            <p14:sldId id="315"/>
            <p14:sldId id="391"/>
            <p14:sldId id="438"/>
            <p14:sldId id="523"/>
            <p14:sldId id="493"/>
            <p14:sldId id="491"/>
            <p14:sldId id="492"/>
            <p14:sldId id="499"/>
            <p14:sldId id="503"/>
            <p14:sldId id="504"/>
            <p14:sldId id="506"/>
            <p14:sldId id="507"/>
            <p14:sldId id="508"/>
            <p14:sldId id="482"/>
            <p14:sldId id="528"/>
            <p14:sldId id="526"/>
            <p14:sldId id="529"/>
            <p14:sldId id="530"/>
            <p14:sldId id="509"/>
            <p14:sldId id="532"/>
            <p14:sldId id="533"/>
            <p14:sldId id="534"/>
            <p14:sldId id="316"/>
            <p14:sldId id="326"/>
            <p14:sldId id="344"/>
            <p14:sldId id="510"/>
            <p14:sldId id="511"/>
            <p14:sldId id="514"/>
            <p14:sldId id="515"/>
            <p14:sldId id="516"/>
            <p14:sldId id="466"/>
            <p14:sldId id="517"/>
            <p14:sldId id="518"/>
            <p14:sldId id="525"/>
            <p14:sldId id="524"/>
            <p14:sldId id="531"/>
            <p14:sldId id="496"/>
            <p14:sldId id="339"/>
            <p14:sldId id="340"/>
            <p14:sldId id="476"/>
            <p14:sldId id="489"/>
            <p14:sldId id="341"/>
            <p14:sldId id="519"/>
            <p14:sldId id="520"/>
            <p14:sldId id="521"/>
            <p14:sldId id="522"/>
            <p14:sldId id="472"/>
            <p14:sldId id="898"/>
            <p14:sldId id="899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14779-F320-4226-AF8D-E4BB88D21DB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587CD-ABB0-4122-A7D8-0DA60922E58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AC4D7-EA78-4517-BAB6-AA648901F13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56295-34BF-4AFD-879F-33B6E4CAA04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0D281-6219-44EA-BF3D-2FDFA796B06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065A7-DD1E-4D29-93F6-41557040461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3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1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C48A-BF89-445B-AF44-FD2D86C68FC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D8245-9939-4CBC-9D80-66256A3C3A4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0DA14-C79B-4873-9A0A-9FCD2BCFC8A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10F2-E273-4817-9D11-AADDB219A9F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72129-4AC0-40C3-B434-403FF1B13D6C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AE6DF-2998-414A-949F-373E8D53C1A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4B3C-3B82-44A3-9DE5-D03F05B26C8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4417A-7705-4469-99E5-0C688E1CD4A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56D5E-5804-42CC-98E8-8F6BACD0180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6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37C39-4E1F-4267-9A65-2CE09B11E3C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6325C-9616-4A3D-8BC0-6BA7D87E900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A959-4585-4CDC-86B4-80B1F48245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icey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v.ipol.im/~morel/Dossier_MVA_2011_Cours_Transparents_Documents/2011_Cours7_Document2_Loop-Zhang-CVPR1999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en.wikipedia.org/wiki/Gemma_Frisiu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hyperlink" Target="http://www.csd.uwo.ca/~yuri/Papers/pami01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iddlebury.edu/stereo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6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sd.uwo.ca/~yuri/Papers/pami01.pdf" TargetMode="Externa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etapixel.com/2018/03/07/two-photographers-unknowingly-shot-millisecond-time/" TargetMode="Externa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libs.net/datasets/kitti/" TargetMode="External"/><Relationship Id="rId2" Type="http://schemas.openxmlformats.org/officeDocument/2006/relationships/hyperlink" Target="http://vision.middlebury.edu/stereo/dat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://vladlen.info/publications/playing-for-benchmarks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ail.cs.washington.edu/projects/moscan/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hyperlink" Target="http://grail.cs.washington.edu/projects/mosca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et.com/news/apple-face-id-truedepth-how-it-works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aphics.stanford.edu/projects/mich/" TargetMode="External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petapixel.com/2018/03/07/two-photographers-unknowingly-shot-millisecond-time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stanford.edu/papers/volrange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87.wmf"/><Relationship Id="rId18" Type="http://schemas.openxmlformats.org/officeDocument/2006/relationships/oleObject" Target="../embeddings/oleObject16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89.wmf"/><Relationship Id="rId2" Type="http://schemas.openxmlformats.org/officeDocument/2006/relationships/notesSlide" Target="../notesSlides/notesSlide27.xml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86.wmf"/><Relationship Id="rId5" Type="http://schemas.openxmlformats.org/officeDocument/2006/relationships/oleObject" Target="../embeddings/oleObject9.bin"/><Relationship Id="rId15" Type="http://schemas.openxmlformats.org/officeDocument/2006/relationships/image" Target="../media/image88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90.wmf"/><Relationship Id="rId4" Type="http://schemas.openxmlformats.org/officeDocument/2006/relationships/image" Target="../media/image61.wmf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petapixel.com/2018/03/07/two-photographers-unknowingly-shot-millisecond-tim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/>
              <a:t>Stereo</a:t>
            </a:r>
            <a:endParaRPr lang="en-US" sz="9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E344923-EBC2-4BC3-9094-4DA2F9738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10" y="3602038"/>
            <a:ext cx="8298180" cy="1655762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EECS 442 – David Fouhey and Justin Johnson</a:t>
            </a:r>
          </a:p>
          <a:p>
            <a:r>
              <a:rPr lang="en-US" sz="3200" dirty="0"/>
              <a:t>Winter 2021, University of Michigan</a:t>
            </a:r>
          </a:p>
          <a:p>
            <a:r>
              <a:rPr lang="en-US" sz="1800" dirty="0"/>
              <a:t>https://web.eecs.umich.edu/~justincj/teaching/eecs442/WI2021/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Stereograms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about this?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E19FA-DEB0-4465-B125-3C463810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4036"/>
            <a:ext cx="3517546" cy="3517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02635-EEB2-4CC9-A10B-AD424238BB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Stereograms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313483"/>
            <a:ext cx="8390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Bela </a:t>
            </a:r>
            <a:r>
              <a:rPr lang="en-US" sz="2800" dirty="0" err="1"/>
              <a:t>Julesz</a:t>
            </a:r>
            <a:r>
              <a:rPr lang="en-US" sz="2800" dirty="0"/>
              <a:t>: Random Dot Stereogram</a:t>
            </a:r>
          </a:p>
          <a:p>
            <a:pPr algn="ctr"/>
            <a:r>
              <a:rPr lang="en-US" sz="2800" dirty="0"/>
              <a:t>Shows that stereo can operate </a:t>
            </a:r>
            <a:r>
              <a:rPr lang="en-US" sz="2800" i="1" dirty="0"/>
              <a:t>without</a:t>
            </a:r>
            <a:r>
              <a:rPr lang="en-US" sz="2800" dirty="0"/>
              <a:t> recognition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365F4-02B7-4DDF-A52F-D6EF8141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2362200"/>
            <a:ext cx="3495676" cy="349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20586-E71C-4853-A615-C7DA682690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600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www.magiceye.com</a:t>
            </a:r>
            <a:endParaRPr lang="en-US" sz="18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288D060-07AC-4E7F-BA68-5DE00B2B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047" y="2731629"/>
            <a:ext cx="3904463" cy="32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F3470-4CF0-4824-9B76-E102443C54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Autostereograms: www.magiceye.com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048" y="2731511"/>
            <a:ext cx="3904463" cy="329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D3288-F617-4063-B684-FB0AF4E01B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Given a calibrated binocular stereo pair, fuse it to produce a depth image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762702" y="2594166"/>
            <a:ext cx="823926" cy="3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1</a:t>
            </a:r>
            <a:endParaRPr lang="en-GB" sz="1800" dirty="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409629" y="2594166"/>
            <a:ext cx="823926" cy="3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image 2</a:t>
            </a:r>
            <a:endParaRPr lang="en-GB" sz="1800" dirty="0"/>
          </a:p>
        </p:txBody>
      </p:sp>
      <p:pic>
        <p:nvPicPr>
          <p:cNvPr id="14343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768" y="2958897"/>
            <a:ext cx="2265795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414" y="2958897"/>
            <a:ext cx="2272356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3678468" y="4684156"/>
            <a:ext cx="1642603" cy="3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/>
              <a:t>Dense depth map</a:t>
            </a:r>
            <a:endParaRPr lang="en-GB" sz="1800" dirty="0"/>
          </a:p>
        </p:txBody>
      </p:sp>
      <p:pic>
        <p:nvPicPr>
          <p:cNvPr id="14345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3591" y="5023959"/>
            <a:ext cx="2272356" cy="1663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34B963-2BBF-4DD3-ACFB-87D31465EE1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763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02125"/>
            <a:ext cx="8686800" cy="2438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Triangulate the matches to get depth information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Simplest case: </a:t>
            </a:r>
            <a:r>
              <a:rPr lang="en-US" dirty="0" err="1"/>
              <a:t>epipolar</a:t>
            </a:r>
            <a:r>
              <a:rPr lang="en-US" dirty="0"/>
              <a:t> lines = corresponding scanlines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037B8-1261-4B99-8144-8B654E315D0A}"/>
              </a:ext>
            </a:extLst>
          </p:cNvPr>
          <p:cNvSpPr txBox="1"/>
          <p:nvPr/>
        </p:nvSpPr>
        <p:spPr>
          <a:xfrm>
            <a:off x="778997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4444DAFE-D97C-4886-8D54-823360FD4550}"/>
              </a:ext>
            </a:extLst>
          </p:cNvPr>
          <p:cNvSpPr>
            <a:spLocks/>
          </p:cNvSpPr>
          <p:nvPr/>
        </p:nvSpPr>
        <p:spPr bwMode="auto">
          <a:xfrm>
            <a:off x="3208884" y="1436248"/>
            <a:ext cx="1008915" cy="694039"/>
          </a:xfrm>
          <a:custGeom>
            <a:avLst/>
            <a:gdLst>
              <a:gd name="T0" fmla="*/ 53 w 865"/>
              <a:gd name="T1" fmla="*/ 0 h 529"/>
              <a:gd name="T2" fmla="*/ 45 w 865"/>
              <a:gd name="T3" fmla="*/ 24 h 529"/>
              <a:gd name="T4" fmla="*/ 45 w 865"/>
              <a:gd name="T5" fmla="*/ 48 h 529"/>
              <a:gd name="T6" fmla="*/ 30 w 865"/>
              <a:gd name="T7" fmla="*/ 72 h 529"/>
              <a:gd name="T8" fmla="*/ 22 w 865"/>
              <a:gd name="T9" fmla="*/ 96 h 529"/>
              <a:gd name="T10" fmla="*/ 22 w 865"/>
              <a:gd name="T11" fmla="*/ 120 h 529"/>
              <a:gd name="T12" fmla="*/ 22 w 865"/>
              <a:gd name="T13" fmla="*/ 144 h 529"/>
              <a:gd name="T14" fmla="*/ 15 w 865"/>
              <a:gd name="T15" fmla="*/ 168 h 529"/>
              <a:gd name="T16" fmla="*/ 8 w 865"/>
              <a:gd name="T17" fmla="*/ 192 h 529"/>
              <a:gd name="T18" fmla="*/ 0 w 865"/>
              <a:gd name="T19" fmla="*/ 216 h 529"/>
              <a:gd name="T20" fmla="*/ 0 w 865"/>
              <a:gd name="T21" fmla="*/ 240 h 529"/>
              <a:gd name="T22" fmla="*/ 0 w 865"/>
              <a:gd name="T23" fmla="*/ 264 h 529"/>
              <a:gd name="T24" fmla="*/ 8 w 865"/>
              <a:gd name="T25" fmla="*/ 288 h 529"/>
              <a:gd name="T26" fmla="*/ 8 w 865"/>
              <a:gd name="T27" fmla="*/ 312 h 529"/>
              <a:gd name="T28" fmla="*/ 15 w 865"/>
              <a:gd name="T29" fmla="*/ 336 h 529"/>
              <a:gd name="T30" fmla="*/ 15 w 865"/>
              <a:gd name="T31" fmla="*/ 360 h 529"/>
              <a:gd name="T32" fmla="*/ 22 w 865"/>
              <a:gd name="T33" fmla="*/ 384 h 529"/>
              <a:gd name="T34" fmla="*/ 22 w 865"/>
              <a:gd name="T35" fmla="*/ 408 h 529"/>
              <a:gd name="T36" fmla="*/ 30 w 865"/>
              <a:gd name="T37" fmla="*/ 432 h 529"/>
              <a:gd name="T38" fmla="*/ 37 w 865"/>
              <a:gd name="T39" fmla="*/ 456 h 529"/>
              <a:gd name="T40" fmla="*/ 532 w 865"/>
              <a:gd name="T41" fmla="*/ 528 h 529"/>
              <a:gd name="T42" fmla="*/ 502 w 865"/>
              <a:gd name="T43" fmla="*/ 480 h 529"/>
              <a:gd name="T44" fmla="*/ 495 w 865"/>
              <a:gd name="T45" fmla="*/ 456 h 529"/>
              <a:gd name="T46" fmla="*/ 487 w 865"/>
              <a:gd name="T47" fmla="*/ 420 h 529"/>
              <a:gd name="T48" fmla="*/ 480 w 865"/>
              <a:gd name="T49" fmla="*/ 396 h 529"/>
              <a:gd name="T50" fmla="*/ 472 w 865"/>
              <a:gd name="T51" fmla="*/ 372 h 529"/>
              <a:gd name="T52" fmla="*/ 465 w 865"/>
              <a:gd name="T53" fmla="*/ 348 h 529"/>
              <a:gd name="T54" fmla="*/ 465 w 865"/>
              <a:gd name="T55" fmla="*/ 324 h 529"/>
              <a:gd name="T56" fmla="*/ 465 w 865"/>
              <a:gd name="T57" fmla="*/ 288 h 529"/>
              <a:gd name="T58" fmla="*/ 465 w 865"/>
              <a:gd name="T59" fmla="*/ 264 h 529"/>
              <a:gd name="T60" fmla="*/ 465 w 865"/>
              <a:gd name="T61" fmla="*/ 240 h 529"/>
              <a:gd name="T62" fmla="*/ 480 w 865"/>
              <a:gd name="T63" fmla="*/ 216 h 529"/>
              <a:gd name="T64" fmla="*/ 480 w 865"/>
              <a:gd name="T65" fmla="*/ 192 h 529"/>
              <a:gd name="T66" fmla="*/ 487 w 865"/>
              <a:gd name="T67" fmla="*/ 168 h 529"/>
              <a:gd name="T68" fmla="*/ 502 w 865"/>
              <a:gd name="T69" fmla="*/ 156 h 529"/>
              <a:gd name="T70" fmla="*/ 502 w 865"/>
              <a:gd name="T71" fmla="*/ 132 h 529"/>
              <a:gd name="T72" fmla="*/ 517 w 865"/>
              <a:gd name="T73" fmla="*/ 108 h 529"/>
              <a:gd name="T74" fmla="*/ 532 w 865"/>
              <a:gd name="T75" fmla="*/ 96 h 529"/>
              <a:gd name="T76" fmla="*/ 540 w 865"/>
              <a:gd name="T77" fmla="*/ 72 h 529"/>
              <a:gd name="T78" fmla="*/ 53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E934C4FD-2F23-429C-AC7C-BB3DAE195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7727" y="4207157"/>
            <a:ext cx="2686942" cy="151140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0B08804B-CED0-427A-B07E-B0C929EB6682}"/>
              </a:ext>
            </a:extLst>
          </p:cNvPr>
          <p:cNvSpPr>
            <a:spLocks/>
          </p:cNvSpPr>
          <p:nvPr/>
        </p:nvSpPr>
        <p:spPr bwMode="auto">
          <a:xfrm>
            <a:off x="1599081" y="1652725"/>
            <a:ext cx="2042758" cy="2034886"/>
          </a:xfrm>
          <a:custGeom>
            <a:avLst/>
            <a:gdLst>
              <a:gd name="T0" fmla="*/ 0 w 1557"/>
              <a:gd name="T1" fmla="*/ 1551 h 1551"/>
              <a:gd name="T2" fmla="*/ 155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4300A0BF-6143-432A-A0BD-8785F8A3AF5C}"/>
              </a:ext>
            </a:extLst>
          </p:cNvPr>
          <p:cNvSpPr>
            <a:spLocks/>
          </p:cNvSpPr>
          <p:nvPr/>
        </p:nvSpPr>
        <p:spPr bwMode="auto">
          <a:xfrm>
            <a:off x="899793" y="2703624"/>
            <a:ext cx="1008915" cy="1654411"/>
          </a:xfrm>
          <a:custGeom>
            <a:avLst/>
            <a:gdLst>
              <a:gd name="T0" fmla="*/ 0 w 865"/>
              <a:gd name="T1" fmla="*/ 828 h 1261"/>
              <a:gd name="T2" fmla="*/ 540 w 865"/>
              <a:gd name="T3" fmla="*/ 1260 h 1261"/>
              <a:gd name="T4" fmla="*/ 540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9B2699C4-B24C-48A5-8333-2521702F91A1}"/>
              </a:ext>
            </a:extLst>
          </p:cNvPr>
          <p:cNvSpPr>
            <a:spLocks/>
          </p:cNvSpPr>
          <p:nvPr/>
        </p:nvSpPr>
        <p:spPr bwMode="auto">
          <a:xfrm>
            <a:off x="3630031" y="1652725"/>
            <a:ext cx="97087" cy="3231415"/>
          </a:xfrm>
          <a:custGeom>
            <a:avLst/>
            <a:gdLst>
              <a:gd name="T0" fmla="*/ 74 w 74"/>
              <a:gd name="T1" fmla="*/ 2463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262BE339-7E5D-4880-9E78-2FD612129C72}"/>
              </a:ext>
            </a:extLst>
          </p:cNvPr>
          <p:cNvSpPr>
            <a:spLocks/>
          </p:cNvSpPr>
          <p:nvPr/>
        </p:nvSpPr>
        <p:spPr bwMode="auto">
          <a:xfrm>
            <a:off x="3475217" y="4123190"/>
            <a:ext cx="1008915" cy="1654411"/>
          </a:xfrm>
          <a:custGeom>
            <a:avLst/>
            <a:gdLst>
              <a:gd name="T0" fmla="*/ 0 w 865"/>
              <a:gd name="T1" fmla="*/ 828 h 1261"/>
              <a:gd name="T2" fmla="*/ 540 w 865"/>
              <a:gd name="T3" fmla="*/ 1260 h 1261"/>
              <a:gd name="T4" fmla="*/ 540 w 865"/>
              <a:gd name="T5" fmla="*/ 414 h 1261"/>
              <a:gd name="T6" fmla="*/ 0 w 865"/>
              <a:gd name="T7" fmla="*/ 0 h 1261"/>
              <a:gd name="T8" fmla="*/ 0 w 865"/>
              <a:gd name="T9" fmla="*/ 828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F684945C-1F19-41C0-B32D-08F898EAA4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7727" y="3687611"/>
            <a:ext cx="531353" cy="5195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1">
            <a:extLst>
              <a:ext uri="{FF2B5EF4-FFF2-40B4-BE49-F238E27FC236}">
                <a16:creationId xmlns:a16="http://schemas.microsoft.com/office/drawing/2014/main" id="{A7C7CF3F-9F2A-4FA2-9125-90674BF3E5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27118" y="4884140"/>
            <a:ext cx="27552" cy="83442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B0724E24-CAD1-4A2A-899E-5A336E0182AD}"/>
              </a:ext>
            </a:extLst>
          </p:cNvPr>
          <p:cNvSpPr>
            <a:spLocks/>
          </p:cNvSpPr>
          <p:nvPr/>
        </p:nvSpPr>
        <p:spPr bwMode="auto">
          <a:xfrm>
            <a:off x="772531" y="4166485"/>
            <a:ext cx="325372" cy="320124"/>
          </a:xfrm>
          <a:custGeom>
            <a:avLst/>
            <a:gdLst>
              <a:gd name="T0" fmla="*/ 0 w 279"/>
              <a:gd name="T1" fmla="*/ 243 h 244"/>
              <a:gd name="T2" fmla="*/ 92 w 279"/>
              <a:gd name="T3" fmla="*/ 1 h 244"/>
              <a:gd name="T4" fmla="*/ 100 w 279"/>
              <a:gd name="T5" fmla="*/ 0 h 244"/>
              <a:gd name="T6" fmla="*/ 104 w 279"/>
              <a:gd name="T7" fmla="*/ 3 h 244"/>
              <a:gd name="T8" fmla="*/ 104 w 279"/>
              <a:gd name="T9" fmla="*/ 6 h 244"/>
              <a:gd name="T10" fmla="*/ 108 w 279"/>
              <a:gd name="T11" fmla="*/ 5 h 244"/>
              <a:gd name="T12" fmla="*/ 110 w 279"/>
              <a:gd name="T13" fmla="*/ 9 h 244"/>
              <a:gd name="T14" fmla="*/ 114 w 279"/>
              <a:gd name="T15" fmla="*/ 7 h 244"/>
              <a:gd name="T16" fmla="*/ 116 w 279"/>
              <a:gd name="T17" fmla="*/ 12 h 244"/>
              <a:gd name="T18" fmla="*/ 118 w 279"/>
              <a:gd name="T19" fmla="*/ 13 h 244"/>
              <a:gd name="T20" fmla="*/ 123 w 279"/>
              <a:gd name="T21" fmla="*/ 14 h 244"/>
              <a:gd name="T22" fmla="*/ 125 w 279"/>
              <a:gd name="T23" fmla="*/ 15 h 244"/>
              <a:gd name="T24" fmla="*/ 128 w 279"/>
              <a:gd name="T25" fmla="*/ 19 h 244"/>
              <a:gd name="T26" fmla="*/ 132 w 279"/>
              <a:gd name="T27" fmla="*/ 20 h 244"/>
              <a:gd name="T28" fmla="*/ 134 w 279"/>
              <a:gd name="T29" fmla="*/ 23 h 244"/>
              <a:gd name="T30" fmla="*/ 139 w 279"/>
              <a:gd name="T31" fmla="*/ 25 h 244"/>
              <a:gd name="T32" fmla="*/ 141 w 279"/>
              <a:gd name="T33" fmla="*/ 29 h 244"/>
              <a:gd name="T34" fmla="*/ 143 w 279"/>
              <a:gd name="T35" fmla="*/ 32 h 244"/>
              <a:gd name="T36" fmla="*/ 144 w 279"/>
              <a:gd name="T37" fmla="*/ 36 h 244"/>
              <a:gd name="T38" fmla="*/ 147 w 279"/>
              <a:gd name="T39" fmla="*/ 39 h 244"/>
              <a:gd name="T40" fmla="*/ 148 w 279"/>
              <a:gd name="T41" fmla="*/ 45 h 244"/>
              <a:gd name="T42" fmla="*/ 151 w 279"/>
              <a:gd name="T43" fmla="*/ 46 h 244"/>
              <a:gd name="T44" fmla="*/ 155 w 279"/>
              <a:gd name="T45" fmla="*/ 55 h 244"/>
              <a:gd name="T46" fmla="*/ 155 w 279"/>
              <a:gd name="T47" fmla="*/ 58 h 244"/>
              <a:gd name="T48" fmla="*/ 160 w 279"/>
              <a:gd name="T49" fmla="*/ 63 h 244"/>
              <a:gd name="T50" fmla="*/ 160 w 279"/>
              <a:gd name="T51" fmla="*/ 67 h 244"/>
              <a:gd name="T52" fmla="*/ 163 w 279"/>
              <a:gd name="T53" fmla="*/ 71 h 244"/>
              <a:gd name="T54" fmla="*/ 163 w 279"/>
              <a:gd name="T55" fmla="*/ 75 h 244"/>
              <a:gd name="T56" fmla="*/ 165 w 279"/>
              <a:gd name="T57" fmla="*/ 81 h 244"/>
              <a:gd name="T58" fmla="*/ 165 w 279"/>
              <a:gd name="T59" fmla="*/ 86 h 244"/>
              <a:gd name="T60" fmla="*/ 166 w 279"/>
              <a:gd name="T61" fmla="*/ 90 h 244"/>
              <a:gd name="T62" fmla="*/ 166 w 279"/>
              <a:gd name="T63" fmla="*/ 95 h 244"/>
              <a:gd name="T64" fmla="*/ 167 w 279"/>
              <a:gd name="T65" fmla="*/ 99 h 244"/>
              <a:gd name="T66" fmla="*/ 167 w 279"/>
              <a:gd name="T67" fmla="*/ 103 h 244"/>
              <a:gd name="T68" fmla="*/ 167 w 279"/>
              <a:gd name="T69" fmla="*/ 109 h 244"/>
              <a:gd name="T70" fmla="*/ 167 w 279"/>
              <a:gd name="T71" fmla="*/ 113 h 244"/>
              <a:gd name="T72" fmla="*/ 171 w 279"/>
              <a:gd name="T73" fmla="*/ 119 h 244"/>
              <a:gd name="T74" fmla="*/ 172 w 279"/>
              <a:gd name="T75" fmla="*/ 124 h 244"/>
              <a:gd name="T76" fmla="*/ 172 w 279"/>
              <a:gd name="T77" fmla="*/ 128 h 244"/>
              <a:gd name="T78" fmla="*/ 172 w 279"/>
              <a:gd name="T79" fmla="*/ 134 h 244"/>
              <a:gd name="T80" fmla="*/ 173 w 279"/>
              <a:gd name="T81" fmla="*/ 138 h 244"/>
              <a:gd name="T82" fmla="*/ 173 w 279"/>
              <a:gd name="T83" fmla="*/ 143 h 244"/>
              <a:gd name="T84" fmla="*/ 173 w 279"/>
              <a:gd name="T85" fmla="*/ 147 h 244"/>
              <a:gd name="T86" fmla="*/ 172 w 279"/>
              <a:gd name="T87" fmla="*/ 153 h 244"/>
              <a:gd name="T88" fmla="*/ 172 w 279"/>
              <a:gd name="T89" fmla="*/ 156 h 244"/>
              <a:gd name="T90" fmla="*/ 173 w 279"/>
              <a:gd name="T91" fmla="*/ 162 h 244"/>
              <a:gd name="T92" fmla="*/ 174 w 279"/>
              <a:gd name="T93" fmla="*/ 167 h 244"/>
              <a:gd name="T94" fmla="*/ 172 w 279"/>
              <a:gd name="T95" fmla="*/ 172 h 244"/>
              <a:gd name="T96" fmla="*/ 169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Arc 13">
            <a:extLst>
              <a:ext uri="{FF2B5EF4-FFF2-40B4-BE49-F238E27FC236}">
                <a16:creationId xmlns:a16="http://schemas.microsoft.com/office/drawing/2014/main" id="{C7DACEB3-C189-44F4-BC54-398A2266D9E0}"/>
              </a:ext>
            </a:extLst>
          </p:cNvPr>
          <p:cNvSpPr>
            <a:spLocks/>
          </p:cNvSpPr>
          <p:nvPr/>
        </p:nvSpPr>
        <p:spPr bwMode="auto">
          <a:xfrm rot="720000">
            <a:off x="937841" y="4179605"/>
            <a:ext cx="174494" cy="195486"/>
          </a:xfrm>
          <a:custGeom>
            <a:avLst/>
            <a:gdLst>
              <a:gd name="T0" fmla="*/ 0 w 21745"/>
              <a:gd name="T1" fmla="*/ 0 h 21600"/>
              <a:gd name="T2" fmla="*/ 0 w 21745"/>
              <a:gd name="T3" fmla="*/ 0 h 21600"/>
              <a:gd name="T4" fmla="*/ 0 w 21745"/>
              <a:gd name="T5" fmla="*/ 0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4">
            <a:extLst>
              <a:ext uri="{FF2B5EF4-FFF2-40B4-BE49-F238E27FC236}">
                <a16:creationId xmlns:a16="http://schemas.microsoft.com/office/drawing/2014/main" id="{A0C53B7B-8988-4318-9EE7-853726F0EE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531" y="4030039"/>
            <a:ext cx="250589" cy="4552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15">
            <a:extLst>
              <a:ext uri="{FF2B5EF4-FFF2-40B4-BE49-F238E27FC236}">
                <a16:creationId xmlns:a16="http://schemas.microsoft.com/office/drawing/2014/main" id="{17DE460A-E910-46D2-8206-E2767AA8CEA1}"/>
              </a:ext>
            </a:extLst>
          </p:cNvPr>
          <p:cNvSpPr>
            <a:spLocks noChangeArrowheads="1"/>
          </p:cNvSpPr>
          <p:nvPr/>
        </p:nvSpPr>
        <p:spPr bwMode="auto">
          <a:xfrm rot="19740000">
            <a:off x="1002128" y="4183541"/>
            <a:ext cx="82655" cy="16399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6">
            <a:extLst>
              <a:ext uri="{FF2B5EF4-FFF2-40B4-BE49-F238E27FC236}">
                <a16:creationId xmlns:a16="http://schemas.microsoft.com/office/drawing/2014/main" id="{85283A2C-C4F8-4A84-A9AE-11F2AF3618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2531" y="4365907"/>
            <a:ext cx="459194" cy="119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E5BA7F2F-5798-46EE-9371-706EAFCAF443}"/>
              </a:ext>
            </a:extLst>
          </p:cNvPr>
          <p:cNvSpPr>
            <a:spLocks/>
          </p:cNvSpPr>
          <p:nvPr/>
        </p:nvSpPr>
        <p:spPr bwMode="auto">
          <a:xfrm>
            <a:off x="3459473" y="5677890"/>
            <a:ext cx="325372" cy="320124"/>
          </a:xfrm>
          <a:custGeom>
            <a:avLst/>
            <a:gdLst>
              <a:gd name="T0" fmla="*/ 0 w 279"/>
              <a:gd name="T1" fmla="*/ 243 h 244"/>
              <a:gd name="T2" fmla="*/ 92 w 279"/>
              <a:gd name="T3" fmla="*/ 1 h 244"/>
              <a:gd name="T4" fmla="*/ 100 w 279"/>
              <a:gd name="T5" fmla="*/ 0 h 244"/>
              <a:gd name="T6" fmla="*/ 104 w 279"/>
              <a:gd name="T7" fmla="*/ 3 h 244"/>
              <a:gd name="T8" fmla="*/ 104 w 279"/>
              <a:gd name="T9" fmla="*/ 6 h 244"/>
              <a:gd name="T10" fmla="*/ 108 w 279"/>
              <a:gd name="T11" fmla="*/ 5 h 244"/>
              <a:gd name="T12" fmla="*/ 110 w 279"/>
              <a:gd name="T13" fmla="*/ 9 h 244"/>
              <a:gd name="T14" fmla="*/ 114 w 279"/>
              <a:gd name="T15" fmla="*/ 7 h 244"/>
              <a:gd name="T16" fmla="*/ 116 w 279"/>
              <a:gd name="T17" fmla="*/ 12 h 244"/>
              <a:gd name="T18" fmla="*/ 118 w 279"/>
              <a:gd name="T19" fmla="*/ 13 h 244"/>
              <a:gd name="T20" fmla="*/ 123 w 279"/>
              <a:gd name="T21" fmla="*/ 14 h 244"/>
              <a:gd name="T22" fmla="*/ 125 w 279"/>
              <a:gd name="T23" fmla="*/ 15 h 244"/>
              <a:gd name="T24" fmla="*/ 128 w 279"/>
              <a:gd name="T25" fmla="*/ 19 h 244"/>
              <a:gd name="T26" fmla="*/ 132 w 279"/>
              <a:gd name="T27" fmla="*/ 20 h 244"/>
              <a:gd name="T28" fmla="*/ 134 w 279"/>
              <a:gd name="T29" fmla="*/ 23 h 244"/>
              <a:gd name="T30" fmla="*/ 139 w 279"/>
              <a:gd name="T31" fmla="*/ 25 h 244"/>
              <a:gd name="T32" fmla="*/ 141 w 279"/>
              <a:gd name="T33" fmla="*/ 29 h 244"/>
              <a:gd name="T34" fmla="*/ 143 w 279"/>
              <a:gd name="T35" fmla="*/ 32 h 244"/>
              <a:gd name="T36" fmla="*/ 144 w 279"/>
              <a:gd name="T37" fmla="*/ 36 h 244"/>
              <a:gd name="T38" fmla="*/ 147 w 279"/>
              <a:gd name="T39" fmla="*/ 39 h 244"/>
              <a:gd name="T40" fmla="*/ 148 w 279"/>
              <a:gd name="T41" fmla="*/ 45 h 244"/>
              <a:gd name="T42" fmla="*/ 151 w 279"/>
              <a:gd name="T43" fmla="*/ 46 h 244"/>
              <a:gd name="T44" fmla="*/ 155 w 279"/>
              <a:gd name="T45" fmla="*/ 55 h 244"/>
              <a:gd name="T46" fmla="*/ 155 w 279"/>
              <a:gd name="T47" fmla="*/ 58 h 244"/>
              <a:gd name="T48" fmla="*/ 160 w 279"/>
              <a:gd name="T49" fmla="*/ 63 h 244"/>
              <a:gd name="T50" fmla="*/ 160 w 279"/>
              <a:gd name="T51" fmla="*/ 67 h 244"/>
              <a:gd name="T52" fmla="*/ 163 w 279"/>
              <a:gd name="T53" fmla="*/ 71 h 244"/>
              <a:gd name="T54" fmla="*/ 163 w 279"/>
              <a:gd name="T55" fmla="*/ 75 h 244"/>
              <a:gd name="T56" fmla="*/ 165 w 279"/>
              <a:gd name="T57" fmla="*/ 81 h 244"/>
              <a:gd name="T58" fmla="*/ 165 w 279"/>
              <a:gd name="T59" fmla="*/ 86 h 244"/>
              <a:gd name="T60" fmla="*/ 166 w 279"/>
              <a:gd name="T61" fmla="*/ 90 h 244"/>
              <a:gd name="T62" fmla="*/ 166 w 279"/>
              <a:gd name="T63" fmla="*/ 95 h 244"/>
              <a:gd name="T64" fmla="*/ 167 w 279"/>
              <a:gd name="T65" fmla="*/ 99 h 244"/>
              <a:gd name="T66" fmla="*/ 167 w 279"/>
              <a:gd name="T67" fmla="*/ 103 h 244"/>
              <a:gd name="T68" fmla="*/ 167 w 279"/>
              <a:gd name="T69" fmla="*/ 109 h 244"/>
              <a:gd name="T70" fmla="*/ 167 w 279"/>
              <a:gd name="T71" fmla="*/ 113 h 244"/>
              <a:gd name="T72" fmla="*/ 171 w 279"/>
              <a:gd name="T73" fmla="*/ 119 h 244"/>
              <a:gd name="T74" fmla="*/ 172 w 279"/>
              <a:gd name="T75" fmla="*/ 124 h 244"/>
              <a:gd name="T76" fmla="*/ 172 w 279"/>
              <a:gd name="T77" fmla="*/ 128 h 244"/>
              <a:gd name="T78" fmla="*/ 172 w 279"/>
              <a:gd name="T79" fmla="*/ 134 h 244"/>
              <a:gd name="T80" fmla="*/ 173 w 279"/>
              <a:gd name="T81" fmla="*/ 138 h 244"/>
              <a:gd name="T82" fmla="*/ 173 w 279"/>
              <a:gd name="T83" fmla="*/ 143 h 244"/>
              <a:gd name="T84" fmla="*/ 173 w 279"/>
              <a:gd name="T85" fmla="*/ 147 h 244"/>
              <a:gd name="T86" fmla="*/ 172 w 279"/>
              <a:gd name="T87" fmla="*/ 153 h 244"/>
              <a:gd name="T88" fmla="*/ 172 w 279"/>
              <a:gd name="T89" fmla="*/ 156 h 244"/>
              <a:gd name="T90" fmla="*/ 173 w 279"/>
              <a:gd name="T91" fmla="*/ 162 h 244"/>
              <a:gd name="T92" fmla="*/ 174 w 279"/>
              <a:gd name="T93" fmla="*/ 167 h 244"/>
              <a:gd name="T94" fmla="*/ 172 w 279"/>
              <a:gd name="T95" fmla="*/ 172 h 244"/>
              <a:gd name="T96" fmla="*/ 169 w 279"/>
              <a:gd name="T97" fmla="*/ 181 h 244"/>
              <a:gd name="T98" fmla="*/ 0 w 279"/>
              <a:gd name="T99" fmla="*/ 24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Arc 18">
            <a:extLst>
              <a:ext uri="{FF2B5EF4-FFF2-40B4-BE49-F238E27FC236}">
                <a16:creationId xmlns:a16="http://schemas.microsoft.com/office/drawing/2014/main" id="{C1A0A040-E03F-4042-98E6-3AB6E1FAE171}"/>
              </a:ext>
            </a:extLst>
          </p:cNvPr>
          <p:cNvSpPr>
            <a:spLocks/>
          </p:cNvSpPr>
          <p:nvPr/>
        </p:nvSpPr>
        <p:spPr bwMode="auto">
          <a:xfrm rot="720000">
            <a:off x="3624783" y="5691010"/>
            <a:ext cx="174494" cy="195486"/>
          </a:xfrm>
          <a:custGeom>
            <a:avLst/>
            <a:gdLst>
              <a:gd name="T0" fmla="*/ 0 w 21745"/>
              <a:gd name="T1" fmla="*/ 0 h 21600"/>
              <a:gd name="T2" fmla="*/ 0 w 21745"/>
              <a:gd name="T3" fmla="*/ 0 h 21600"/>
              <a:gd name="T4" fmla="*/ 0 w 21745"/>
              <a:gd name="T5" fmla="*/ 0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9">
            <a:extLst>
              <a:ext uri="{FF2B5EF4-FFF2-40B4-BE49-F238E27FC236}">
                <a16:creationId xmlns:a16="http://schemas.microsoft.com/office/drawing/2014/main" id="{DEE7893D-A5CA-4FE6-9E95-7660B589ED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59473" y="5541444"/>
            <a:ext cx="250589" cy="45525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20">
            <a:extLst>
              <a:ext uri="{FF2B5EF4-FFF2-40B4-BE49-F238E27FC236}">
                <a16:creationId xmlns:a16="http://schemas.microsoft.com/office/drawing/2014/main" id="{25A22556-F448-46A5-BA02-17201C694438}"/>
              </a:ext>
            </a:extLst>
          </p:cNvPr>
          <p:cNvSpPr>
            <a:spLocks noChangeArrowheads="1"/>
          </p:cNvSpPr>
          <p:nvPr/>
        </p:nvSpPr>
        <p:spPr bwMode="auto">
          <a:xfrm rot="19740000">
            <a:off x="3689070" y="5694946"/>
            <a:ext cx="82655" cy="16399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21">
            <a:extLst>
              <a:ext uri="{FF2B5EF4-FFF2-40B4-BE49-F238E27FC236}">
                <a16:creationId xmlns:a16="http://schemas.microsoft.com/office/drawing/2014/main" id="{3438FC02-67CC-4536-AF0B-BCAC1342A2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9473" y="5877312"/>
            <a:ext cx="459194" cy="11939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24">
            <a:extLst>
              <a:ext uri="{FF2B5EF4-FFF2-40B4-BE49-F238E27FC236}">
                <a16:creationId xmlns:a16="http://schemas.microsoft.com/office/drawing/2014/main" id="{CE97F0DB-7BEE-404B-A38D-3AAFC0A1E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793" y="3296640"/>
            <a:ext cx="999731" cy="5523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5CA0AC3A-DFF5-47D2-B6EC-A582CB20F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8337" y="4739822"/>
            <a:ext cx="999731" cy="5523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Oval 27">
            <a:extLst>
              <a:ext uri="{FF2B5EF4-FFF2-40B4-BE49-F238E27FC236}">
                <a16:creationId xmlns:a16="http://schemas.microsoft.com/office/drawing/2014/main" id="{3F3F8613-C023-48DC-BE58-8E70E33AB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02" y="4844781"/>
            <a:ext cx="47231" cy="52479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28">
            <a:extLst>
              <a:ext uri="{FF2B5EF4-FFF2-40B4-BE49-F238E27FC236}">
                <a16:creationId xmlns:a16="http://schemas.microsoft.com/office/drawing/2014/main" id="{2069EEEA-C76B-4288-A5B2-9255BF753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465" y="3661372"/>
            <a:ext cx="47231" cy="52479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10B462A3-2558-45ED-B870-BB1FBBD591BB}"/>
              </a:ext>
            </a:extLst>
          </p:cNvPr>
          <p:cNvSpPr txBox="1">
            <a:spLocks noChangeArrowheads="1"/>
          </p:cNvSpPr>
          <p:nvPr/>
        </p:nvSpPr>
        <p:spPr>
          <a:xfrm>
            <a:off x="4766283" y="1436248"/>
            <a:ext cx="4256805" cy="473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dirty="0"/>
              <a:t>Focal lengths the same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C409FC-4805-4AC3-81D0-45E69934B2D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6283" y="1436248"/>
            <a:ext cx="4256805" cy="4735952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dirty="0"/>
              <a:t>Focal lengths the same</a:t>
            </a:r>
          </a:p>
          <a:p>
            <a:pPr>
              <a:buFontTx/>
              <a:buChar char="•"/>
            </a:pPr>
            <a:r>
              <a:rPr lang="en-US" dirty="0"/>
              <a:t>Then </a:t>
            </a:r>
            <a:r>
              <a:rPr lang="en-US" dirty="0" err="1"/>
              <a:t>epipolar</a:t>
            </a:r>
            <a:r>
              <a:rPr lang="en-US" dirty="0"/>
              <a:t> lines fall along the horizontal scan lines of the images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0484" name="Group 29"/>
          <p:cNvGrpSpPr>
            <a:grpSpLocks/>
          </p:cNvGrpSpPr>
          <p:nvPr/>
        </p:nvGrpSpPr>
        <p:grpSpPr bwMode="auto">
          <a:xfrm>
            <a:off x="772531" y="1436248"/>
            <a:ext cx="3715537" cy="4561766"/>
            <a:chOff x="336" y="603"/>
            <a:chExt cx="2832" cy="3477"/>
          </a:xfrm>
        </p:grpSpPr>
        <p:sp>
          <p:nvSpPr>
            <p:cNvPr id="20485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AF70A87-A4E2-4C89-97F8-7027F32D40C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A1AA-6F41-433A-B8A9-993F46D4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 for parallel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876513-326B-4863-BF3C-55748419C12F}"/>
                  </a:ext>
                </a:extLst>
              </p:cNvPr>
              <p:cNvSpPr txBox="1"/>
              <p:nvPr/>
            </p:nvSpPr>
            <p:spPr>
              <a:xfrm>
                <a:off x="4242007" y="1434649"/>
                <a:ext cx="155452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𝒑𝑬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D876513-326B-4863-BF3C-55748419C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007" y="1434649"/>
                <a:ext cx="155452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70C7E0-5418-401F-8D91-6879DEB54C70}"/>
                  </a:ext>
                </a:extLst>
              </p:cNvPr>
              <p:cNvSpPr txBox="1"/>
              <p:nvPr/>
            </p:nvSpPr>
            <p:spPr>
              <a:xfrm>
                <a:off x="6281930" y="1434649"/>
                <a:ext cx="169860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E70C7E0-5418-401F-8D91-6879DEB54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30" y="1434649"/>
                <a:ext cx="169860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E8E3AC-9CD1-4C04-B94D-1A4DC0669CD1}"/>
                  </a:ext>
                </a:extLst>
              </p:cNvPr>
              <p:cNvSpPr txBox="1"/>
              <p:nvPr/>
            </p:nvSpPr>
            <p:spPr>
              <a:xfrm>
                <a:off x="4516344" y="2582487"/>
                <a:ext cx="97379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E8E3AC-9CD1-4C04-B94D-1A4DC0669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344" y="2582487"/>
                <a:ext cx="97379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4A901-141C-4502-815C-DFBDEBA50C8D}"/>
                  </a:ext>
                </a:extLst>
              </p:cNvPr>
              <p:cNvSpPr txBox="1"/>
              <p:nvPr/>
            </p:nvSpPr>
            <p:spPr>
              <a:xfrm>
                <a:off x="6335576" y="2582487"/>
                <a:ext cx="17924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,0,0]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904A901-141C-4502-815C-DFBDEBA50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576" y="2582487"/>
                <a:ext cx="179247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3846C10-4DF8-41A9-B03B-0838E7E0312E}"/>
              </a:ext>
            </a:extLst>
          </p:cNvPr>
          <p:cNvSpPr txBox="1"/>
          <p:nvPr/>
        </p:nvSpPr>
        <p:spPr>
          <a:xfrm>
            <a:off x="4090133" y="2048717"/>
            <a:ext cx="2008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R?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17D09F-D91E-4D5E-A872-654A9487B015}"/>
              </a:ext>
            </a:extLst>
          </p:cNvPr>
          <p:cNvSpPr/>
          <p:nvPr/>
        </p:nvSpPr>
        <p:spPr>
          <a:xfrm>
            <a:off x="6394118" y="2048717"/>
            <a:ext cx="1788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What’s t?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528807-7C09-4E2A-9B31-F55C0FDDAE25}"/>
              </a:ext>
            </a:extLst>
          </p:cNvPr>
          <p:cNvGrpSpPr/>
          <p:nvPr/>
        </p:nvGrpSpPr>
        <p:grpSpPr>
          <a:xfrm>
            <a:off x="431268" y="1432977"/>
            <a:ext cx="3170863" cy="3123840"/>
            <a:chOff x="496299" y="1525298"/>
            <a:chExt cx="3836744" cy="3779846"/>
          </a:xfrm>
        </p:grpSpPr>
        <p:grpSp>
          <p:nvGrpSpPr>
            <p:cNvPr id="4" name="Group 29">
              <a:extLst>
                <a:ext uri="{FF2B5EF4-FFF2-40B4-BE49-F238E27FC236}">
                  <a16:creationId xmlns:a16="http://schemas.microsoft.com/office/drawing/2014/main" id="{CAE8671F-B57F-4505-979A-5912981637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299" y="1525298"/>
              <a:ext cx="2791538" cy="3427323"/>
              <a:chOff x="336" y="603"/>
              <a:chExt cx="2832" cy="347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C2946ECC-59C7-4C4D-842C-316BAA838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603"/>
                <a:ext cx="769" cy="529"/>
              </a:xfrm>
              <a:custGeom>
                <a:avLst/>
                <a:gdLst>
                  <a:gd name="T0" fmla="*/ 53 w 865"/>
                  <a:gd name="T1" fmla="*/ 0 h 529"/>
                  <a:gd name="T2" fmla="*/ 45 w 865"/>
                  <a:gd name="T3" fmla="*/ 24 h 529"/>
                  <a:gd name="T4" fmla="*/ 45 w 865"/>
                  <a:gd name="T5" fmla="*/ 48 h 529"/>
                  <a:gd name="T6" fmla="*/ 30 w 865"/>
                  <a:gd name="T7" fmla="*/ 72 h 529"/>
                  <a:gd name="T8" fmla="*/ 22 w 865"/>
                  <a:gd name="T9" fmla="*/ 96 h 529"/>
                  <a:gd name="T10" fmla="*/ 22 w 865"/>
                  <a:gd name="T11" fmla="*/ 120 h 529"/>
                  <a:gd name="T12" fmla="*/ 22 w 865"/>
                  <a:gd name="T13" fmla="*/ 144 h 529"/>
                  <a:gd name="T14" fmla="*/ 15 w 865"/>
                  <a:gd name="T15" fmla="*/ 168 h 529"/>
                  <a:gd name="T16" fmla="*/ 8 w 865"/>
                  <a:gd name="T17" fmla="*/ 192 h 529"/>
                  <a:gd name="T18" fmla="*/ 0 w 865"/>
                  <a:gd name="T19" fmla="*/ 216 h 529"/>
                  <a:gd name="T20" fmla="*/ 0 w 865"/>
                  <a:gd name="T21" fmla="*/ 240 h 529"/>
                  <a:gd name="T22" fmla="*/ 0 w 865"/>
                  <a:gd name="T23" fmla="*/ 264 h 529"/>
                  <a:gd name="T24" fmla="*/ 8 w 865"/>
                  <a:gd name="T25" fmla="*/ 288 h 529"/>
                  <a:gd name="T26" fmla="*/ 8 w 865"/>
                  <a:gd name="T27" fmla="*/ 312 h 529"/>
                  <a:gd name="T28" fmla="*/ 15 w 865"/>
                  <a:gd name="T29" fmla="*/ 336 h 529"/>
                  <a:gd name="T30" fmla="*/ 15 w 865"/>
                  <a:gd name="T31" fmla="*/ 360 h 529"/>
                  <a:gd name="T32" fmla="*/ 22 w 865"/>
                  <a:gd name="T33" fmla="*/ 384 h 529"/>
                  <a:gd name="T34" fmla="*/ 22 w 865"/>
                  <a:gd name="T35" fmla="*/ 408 h 529"/>
                  <a:gd name="T36" fmla="*/ 30 w 865"/>
                  <a:gd name="T37" fmla="*/ 432 h 529"/>
                  <a:gd name="T38" fmla="*/ 37 w 865"/>
                  <a:gd name="T39" fmla="*/ 456 h 529"/>
                  <a:gd name="T40" fmla="*/ 532 w 865"/>
                  <a:gd name="T41" fmla="*/ 528 h 529"/>
                  <a:gd name="T42" fmla="*/ 502 w 865"/>
                  <a:gd name="T43" fmla="*/ 480 h 529"/>
                  <a:gd name="T44" fmla="*/ 495 w 865"/>
                  <a:gd name="T45" fmla="*/ 456 h 529"/>
                  <a:gd name="T46" fmla="*/ 487 w 865"/>
                  <a:gd name="T47" fmla="*/ 420 h 529"/>
                  <a:gd name="T48" fmla="*/ 480 w 865"/>
                  <a:gd name="T49" fmla="*/ 396 h 529"/>
                  <a:gd name="T50" fmla="*/ 472 w 865"/>
                  <a:gd name="T51" fmla="*/ 372 h 529"/>
                  <a:gd name="T52" fmla="*/ 465 w 865"/>
                  <a:gd name="T53" fmla="*/ 348 h 529"/>
                  <a:gd name="T54" fmla="*/ 465 w 865"/>
                  <a:gd name="T55" fmla="*/ 324 h 529"/>
                  <a:gd name="T56" fmla="*/ 465 w 865"/>
                  <a:gd name="T57" fmla="*/ 288 h 529"/>
                  <a:gd name="T58" fmla="*/ 465 w 865"/>
                  <a:gd name="T59" fmla="*/ 264 h 529"/>
                  <a:gd name="T60" fmla="*/ 465 w 865"/>
                  <a:gd name="T61" fmla="*/ 240 h 529"/>
                  <a:gd name="T62" fmla="*/ 480 w 865"/>
                  <a:gd name="T63" fmla="*/ 216 h 529"/>
                  <a:gd name="T64" fmla="*/ 480 w 865"/>
                  <a:gd name="T65" fmla="*/ 192 h 529"/>
                  <a:gd name="T66" fmla="*/ 487 w 865"/>
                  <a:gd name="T67" fmla="*/ 168 h 529"/>
                  <a:gd name="T68" fmla="*/ 502 w 865"/>
                  <a:gd name="T69" fmla="*/ 156 h 529"/>
                  <a:gd name="T70" fmla="*/ 502 w 865"/>
                  <a:gd name="T71" fmla="*/ 132 h 529"/>
                  <a:gd name="T72" fmla="*/ 517 w 865"/>
                  <a:gd name="T73" fmla="*/ 108 h 529"/>
                  <a:gd name="T74" fmla="*/ 532 w 865"/>
                  <a:gd name="T75" fmla="*/ 96 h 529"/>
                  <a:gd name="T76" fmla="*/ 540 w 865"/>
                  <a:gd name="T77" fmla="*/ 72 h 529"/>
                  <a:gd name="T78" fmla="*/ 53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Line 5">
                <a:extLst>
                  <a:ext uri="{FF2B5EF4-FFF2-40B4-BE49-F238E27FC236}">
                    <a16:creationId xmlns:a16="http://schemas.microsoft.com/office/drawing/2014/main" id="{C33822E2-8D77-447B-A036-F3D591C26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" y="2715"/>
                <a:ext cx="2048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B1BB996-C35F-434F-8A01-D71106298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" y="768"/>
                <a:ext cx="1557" cy="1551"/>
              </a:xfrm>
              <a:custGeom>
                <a:avLst/>
                <a:gdLst>
                  <a:gd name="T0" fmla="*/ 0 w 1557"/>
                  <a:gd name="T1" fmla="*/ 1551 h 1551"/>
                  <a:gd name="T2" fmla="*/ 155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B82075F5-E9E0-460F-9AAF-3BAE01699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" y="1569"/>
                <a:ext cx="769" cy="1261"/>
              </a:xfrm>
              <a:custGeom>
                <a:avLst/>
                <a:gdLst>
                  <a:gd name="T0" fmla="*/ 0 w 865"/>
                  <a:gd name="T1" fmla="*/ 828 h 1261"/>
                  <a:gd name="T2" fmla="*/ 540 w 865"/>
                  <a:gd name="T3" fmla="*/ 1260 h 1261"/>
                  <a:gd name="T4" fmla="*/ 540 w 865"/>
                  <a:gd name="T5" fmla="*/ 414 h 1261"/>
                  <a:gd name="T6" fmla="*/ 0 w 865"/>
                  <a:gd name="T7" fmla="*/ 0 h 1261"/>
                  <a:gd name="T8" fmla="*/ 0 w 865"/>
                  <a:gd name="T9" fmla="*/ 828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5706DB3-1D21-4555-AC8F-BAA3CCC02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768"/>
                <a:ext cx="74" cy="2463"/>
              </a:xfrm>
              <a:custGeom>
                <a:avLst/>
                <a:gdLst>
                  <a:gd name="T0" fmla="*/ 74 w 74"/>
                  <a:gd name="T1" fmla="*/ 2463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774C8F8-2169-4077-9F52-99A1DC82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2651"/>
                <a:ext cx="769" cy="1261"/>
              </a:xfrm>
              <a:custGeom>
                <a:avLst/>
                <a:gdLst>
                  <a:gd name="T0" fmla="*/ 0 w 865"/>
                  <a:gd name="T1" fmla="*/ 828 h 1261"/>
                  <a:gd name="T2" fmla="*/ 540 w 865"/>
                  <a:gd name="T3" fmla="*/ 1260 h 1261"/>
                  <a:gd name="T4" fmla="*/ 540 w 865"/>
                  <a:gd name="T5" fmla="*/ 414 h 1261"/>
                  <a:gd name="T6" fmla="*/ 0 w 865"/>
                  <a:gd name="T7" fmla="*/ 0 h 1261"/>
                  <a:gd name="T8" fmla="*/ 0 w 865"/>
                  <a:gd name="T9" fmla="*/ 828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0">
                <a:extLst>
                  <a:ext uri="{FF2B5EF4-FFF2-40B4-BE49-F238E27FC236}">
                    <a16:creationId xmlns:a16="http://schemas.microsoft.com/office/drawing/2014/main" id="{7CA5A63C-251E-4F1B-A0A1-527BE2C0A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1" y="2319"/>
                <a:ext cx="405" cy="3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C4A9A1BF-96A2-41E2-BC17-00732670F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88" y="3231"/>
                <a:ext cx="21" cy="6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A8DEDFC-D757-47BE-8A33-05FD05B9C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2684"/>
                <a:ext cx="248" cy="244"/>
              </a:xfrm>
              <a:custGeom>
                <a:avLst/>
                <a:gdLst>
                  <a:gd name="T0" fmla="*/ 0 w 279"/>
                  <a:gd name="T1" fmla="*/ 243 h 244"/>
                  <a:gd name="T2" fmla="*/ 92 w 279"/>
                  <a:gd name="T3" fmla="*/ 1 h 244"/>
                  <a:gd name="T4" fmla="*/ 100 w 279"/>
                  <a:gd name="T5" fmla="*/ 0 h 244"/>
                  <a:gd name="T6" fmla="*/ 104 w 279"/>
                  <a:gd name="T7" fmla="*/ 3 h 244"/>
                  <a:gd name="T8" fmla="*/ 104 w 279"/>
                  <a:gd name="T9" fmla="*/ 6 h 244"/>
                  <a:gd name="T10" fmla="*/ 108 w 279"/>
                  <a:gd name="T11" fmla="*/ 5 h 244"/>
                  <a:gd name="T12" fmla="*/ 110 w 279"/>
                  <a:gd name="T13" fmla="*/ 9 h 244"/>
                  <a:gd name="T14" fmla="*/ 114 w 279"/>
                  <a:gd name="T15" fmla="*/ 7 h 244"/>
                  <a:gd name="T16" fmla="*/ 116 w 279"/>
                  <a:gd name="T17" fmla="*/ 12 h 244"/>
                  <a:gd name="T18" fmla="*/ 118 w 279"/>
                  <a:gd name="T19" fmla="*/ 13 h 244"/>
                  <a:gd name="T20" fmla="*/ 123 w 279"/>
                  <a:gd name="T21" fmla="*/ 14 h 244"/>
                  <a:gd name="T22" fmla="*/ 125 w 279"/>
                  <a:gd name="T23" fmla="*/ 15 h 244"/>
                  <a:gd name="T24" fmla="*/ 128 w 279"/>
                  <a:gd name="T25" fmla="*/ 19 h 244"/>
                  <a:gd name="T26" fmla="*/ 132 w 279"/>
                  <a:gd name="T27" fmla="*/ 20 h 244"/>
                  <a:gd name="T28" fmla="*/ 134 w 279"/>
                  <a:gd name="T29" fmla="*/ 23 h 244"/>
                  <a:gd name="T30" fmla="*/ 139 w 279"/>
                  <a:gd name="T31" fmla="*/ 25 h 244"/>
                  <a:gd name="T32" fmla="*/ 141 w 279"/>
                  <a:gd name="T33" fmla="*/ 29 h 244"/>
                  <a:gd name="T34" fmla="*/ 143 w 279"/>
                  <a:gd name="T35" fmla="*/ 32 h 244"/>
                  <a:gd name="T36" fmla="*/ 144 w 279"/>
                  <a:gd name="T37" fmla="*/ 36 h 244"/>
                  <a:gd name="T38" fmla="*/ 147 w 279"/>
                  <a:gd name="T39" fmla="*/ 39 h 244"/>
                  <a:gd name="T40" fmla="*/ 148 w 279"/>
                  <a:gd name="T41" fmla="*/ 45 h 244"/>
                  <a:gd name="T42" fmla="*/ 151 w 279"/>
                  <a:gd name="T43" fmla="*/ 46 h 244"/>
                  <a:gd name="T44" fmla="*/ 155 w 279"/>
                  <a:gd name="T45" fmla="*/ 55 h 244"/>
                  <a:gd name="T46" fmla="*/ 155 w 279"/>
                  <a:gd name="T47" fmla="*/ 58 h 244"/>
                  <a:gd name="T48" fmla="*/ 160 w 279"/>
                  <a:gd name="T49" fmla="*/ 63 h 244"/>
                  <a:gd name="T50" fmla="*/ 160 w 279"/>
                  <a:gd name="T51" fmla="*/ 67 h 244"/>
                  <a:gd name="T52" fmla="*/ 163 w 279"/>
                  <a:gd name="T53" fmla="*/ 71 h 244"/>
                  <a:gd name="T54" fmla="*/ 163 w 279"/>
                  <a:gd name="T55" fmla="*/ 75 h 244"/>
                  <a:gd name="T56" fmla="*/ 165 w 279"/>
                  <a:gd name="T57" fmla="*/ 81 h 244"/>
                  <a:gd name="T58" fmla="*/ 165 w 279"/>
                  <a:gd name="T59" fmla="*/ 86 h 244"/>
                  <a:gd name="T60" fmla="*/ 166 w 279"/>
                  <a:gd name="T61" fmla="*/ 90 h 244"/>
                  <a:gd name="T62" fmla="*/ 166 w 279"/>
                  <a:gd name="T63" fmla="*/ 95 h 244"/>
                  <a:gd name="T64" fmla="*/ 167 w 279"/>
                  <a:gd name="T65" fmla="*/ 99 h 244"/>
                  <a:gd name="T66" fmla="*/ 167 w 279"/>
                  <a:gd name="T67" fmla="*/ 103 h 244"/>
                  <a:gd name="T68" fmla="*/ 167 w 279"/>
                  <a:gd name="T69" fmla="*/ 109 h 244"/>
                  <a:gd name="T70" fmla="*/ 167 w 279"/>
                  <a:gd name="T71" fmla="*/ 113 h 244"/>
                  <a:gd name="T72" fmla="*/ 171 w 279"/>
                  <a:gd name="T73" fmla="*/ 119 h 244"/>
                  <a:gd name="T74" fmla="*/ 172 w 279"/>
                  <a:gd name="T75" fmla="*/ 124 h 244"/>
                  <a:gd name="T76" fmla="*/ 172 w 279"/>
                  <a:gd name="T77" fmla="*/ 128 h 244"/>
                  <a:gd name="T78" fmla="*/ 172 w 279"/>
                  <a:gd name="T79" fmla="*/ 134 h 244"/>
                  <a:gd name="T80" fmla="*/ 173 w 279"/>
                  <a:gd name="T81" fmla="*/ 138 h 244"/>
                  <a:gd name="T82" fmla="*/ 173 w 279"/>
                  <a:gd name="T83" fmla="*/ 143 h 244"/>
                  <a:gd name="T84" fmla="*/ 173 w 279"/>
                  <a:gd name="T85" fmla="*/ 147 h 244"/>
                  <a:gd name="T86" fmla="*/ 172 w 279"/>
                  <a:gd name="T87" fmla="*/ 153 h 244"/>
                  <a:gd name="T88" fmla="*/ 172 w 279"/>
                  <a:gd name="T89" fmla="*/ 156 h 244"/>
                  <a:gd name="T90" fmla="*/ 173 w 279"/>
                  <a:gd name="T91" fmla="*/ 162 h 244"/>
                  <a:gd name="T92" fmla="*/ 174 w 279"/>
                  <a:gd name="T93" fmla="*/ 167 h 244"/>
                  <a:gd name="T94" fmla="*/ 172 w 279"/>
                  <a:gd name="T95" fmla="*/ 172 h 244"/>
                  <a:gd name="T96" fmla="*/ 169 w 279"/>
                  <a:gd name="T97" fmla="*/ 181 h 244"/>
                  <a:gd name="T98" fmla="*/ 0 w 279"/>
                  <a:gd name="T99" fmla="*/ 243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532194C-43EB-4C1A-BFE7-CDB688087B07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>
                <a:off x="462" y="2694"/>
                <a:ext cx="133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AB45A338-0A98-414F-8ADA-B5F71208A2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" y="2580"/>
                <a:ext cx="191" cy="3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90DBFC4-368A-4119-8DBF-627CA611B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60000">
                <a:off x="511" y="2697"/>
                <a:ext cx="63" cy="12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7BF004DE-373C-498F-B8C2-8265A91C3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" y="2836"/>
                <a:ext cx="35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E5CAA53B-6200-49BE-970C-D3B110A7D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3836"/>
                <a:ext cx="248" cy="244"/>
              </a:xfrm>
              <a:custGeom>
                <a:avLst/>
                <a:gdLst>
                  <a:gd name="T0" fmla="*/ 0 w 279"/>
                  <a:gd name="T1" fmla="*/ 243 h 244"/>
                  <a:gd name="T2" fmla="*/ 92 w 279"/>
                  <a:gd name="T3" fmla="*/ 1 h 244"/>
                  <a:gd name="T4" fmla="*/ 100 w 279"/>
                  <a:gd name="T5" fmla="*/ 0 h 244"/>
                  <a:gd name="T6" fmla="*/ 104 w 279"/>
                  <a:gd name="T7" fmla="*/ 3 h 244"/>
                  <a:gd name="T8" fmla="*/ 104 w 279"/>
                  <a:gd name="T9" fmla="*/ 6 h 244"/>
                  <a:gd name="T10" fmla="*/ 108 w 279"/>
                  <a:gd name="T11" fmla="*/ 5 h 244"/>
                  <a:gd name="T12" fmla="*/ 110 w 279"/>
                  <a:gd name="T13" fmla="*/ 9 h 244"/>
                  <a:gd name="T14" fmla="*/ 114 w 279"/>
                  <a:gd name="T15" fmla="*/ 7 h 244"/>
                  <a:gd name="T16" fmla="*/ 116 w 279"/>
                  <a:gd name="T17" fmla="*/ 12 h 244"/>
                  <a:gd name="T18" fmla="*/ 118 w 279"/>
                  <a:gd name="T19" fmla="*/ 13 h 244"/>
                  <a:gd name="T20" fmla="*/ 123 w 279"/>
                  <a:gd name="T21" fmla="*/ 14 h 244"/>
                  <a:gd name="T22" fmla="*/ 125 w 279"/>
                  <a:gd name="T23" fmla="*/ 15 h 244"/>
                  <a:gd name="T24" fmla="*/ 128 w 279"/>
                  <a:gd name="T25" fmla="*/ 19 h 244"/>
                  <a:gd name="T26" fmla="*/ 132 w 279"/>
                  <a:gd name="T27" fmla="*/ 20 h 244"/>
                  <a:gd name="T28" fmla="*/ 134 w 279"/>
                  <a:gd name="T29" fmla="*/ 23 h 244"/>
                  <a:gd name="T30" fmla="*/ 139 w 279"/>
                  <a:gd name="T31" fmla="*/ 25 h 244"/>
                  <a:gd name="T32" fmla="*/ 141 w 279"/>
                  <a:gd name="T33" fmla="*/ 29 h 244"/>
                  <a:gd name="T34" fmla="*/ 143 w 279"/>
                  <a:gd name="T35" fmla="*/ 32 h 244"/>
                  <a:gd name="T36" fmla="*/ 144 w 279"/>
                  <a:gd name="T37" fmla="*/ 36 h 244"/>
                  <a:gd name="T38" fmla="*/ 147 w 279"/>
                  <a:gd name="T39" fmla="*/ 39 h 244"/>
                  <a:gd name="T40" fmla="*/ 148 w 279"/>
                  <a:gd name="T41" fmla="*/ 45 h 244"/>
                  <a:gd name="T42" fmla="*/ 151 w 279"/>
                  <a:gd name="T43" fmla="*/ 46 h 244"/>
                  <a:gd name="T44" fmla="*/ 155 w 279"/>
                  <a:gd name="T45" fmla="*/ 55 h 244"/>
                  <a:gd name="T46" fmla="*/ 155 w 279"/>
                  <a:gd name="T47" fmla="*/ 58 h 244"/>
                  <a:gd name="T48" fmla="*/ 160 w 279"/>
                  <a:gd name="T49" fmla="*/ 63 h 244"/>
                  <a:gd name="T50" fmla="*/ 160 w 279"/>
                  <a:gd name="T51" fmla="*/ 67 h 244"/>
                  <a:gd name="T52" fmla="*/ 163 w 279"/>
                  <a:gd name="T53" fmla="*/ 71 h 244"/>
                  <a:gd name="T54" fmla="*/ 163 w 279"/>
                  <a:gd name="T55" fmla="*/ 75 h 244"/>
                  <a:gd name="T56" fmla="*/ 165 w 279"/>
                  <a:gd name="T57" fmla="*/ 81 h 244"/>
                  <a:gd name="T58" fmla="*/ 165 w 279"/>
                  <a:gd name="T59" fmla="*/ 86 h 244"/>
                  <a:gd name="T60" fmla="*/ 166 w 279"/>
                  <a:gd name="T61" fmla="*/ 90 h 244"/>
                  <a:gd name="T62" fmla="*/ 166 w 279"/>
                  <a:gd name="T63" fmla="*/ 95 h 244"/>
                  <a:gd name="T64" fmla="*/ 167 w 279"/>
                  <a:gd name="T65" fmla="*/ 99 h 244"/>
                  <a:gd name="T66" fmla="*/ 167 w 279"/>
                  <a:gd name="T67" fmla="*/ 103 h 244"/>
                  <a:gd name="T68" fmla="*/ 167 w 279"/>
                  <a:gd name="T69" fmla="*/ 109 h 244"/>
                  <a:gd name="T70" fmla="*/ 167 w 279"/>
                  <a:gd name="T71" fmla="*/ 113 h 244"/>
                  <a:gd name="T72" fmla="*/ 171 w 279"/>
                  <a:gd name="T73" fmla="*/ 119 h 244"/>
                  <a:gd name="T74" fmla="*/ 172 w 279"/>
                  <a:gd name="T75" fmla="*/ 124 h 244"/>
                  <a:gd name="T76" fmla="*/ 172 w 279"/>
                  <a:gd name="T77" fmla="*/ 128 h 244"/>
                  <a:gd name="T78" fmla="*/ 172 w 279"/>
                  <a:gd name="T79" fmla="*/ 134 h 244"/>
                  <a:gd name="T80" fmla="*/ 173 w 279"/>
                  <a:gd name="T81" fmla="*/ 138 h 244"/>
                  <a:gd name="T82" fmla="*/ 173 w 279"/>
                  <a:gd name="T83" fmla="*/ 143 h 244"/>
                  <a:gd name="T84" fmla="*/ 173 w 279"/>
                  <a:gd name="T85" fmla="*/ 147 h 244"/>
                  <a:gd name="T86" fmla="*/ 172 w 279"/>
                  <a:gd name="T87" fmla="*/ 153 h 244"/>
                  <a:gd name="T88" fmla="*/ 172 w 279"/>
                  <a:gd name="T89" fmla="*/ 156 h 244"/>
                  <a:gd name="T90" fmla="*/ 173 w 279"/>
                  <a:gd name="T91" fmla="*/ 162 h 244"/>
                  <a:gd name="T92" fmla="*/ 174 w 279"/>
                  <a:gd name="T93" fmla="*/ 167 h 244"/>
                  <a:gd name="T94" fmla="*/ 172 w 279"/>
                  <a:gd name="T95" fmla="*/ 172 h 244"/>
                  <a:gd name="T96" fmla="*/ 169 w 279"/>
                  <a:gd name="T97" fmla="*/ 181 h 244"/>
                  <a:gd name="T98" fmla="*/ 0 w 279"/>
                  <a:gd name="T99" fmla="*/ 243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4BB1550F-74D2-44DA-ABE5-4C89E7F2A0E9}"/>
                  </a:ext>
                </a:extLst>
              </p:cNvPr>
              <p:cNvSpPr>
                <a:spLocks/>
              </p:cNvSpPr>
              <p:nvPr/>
            </p:nvSpPr>
            <p:spPr bwMode="auto">
              <a:xfrm rot="720000">
                <a:off x="2510" y="3846"/>
                <a:ext cx="133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19">
                <a:extLst>
                  <a:ext uri="{FF2B5EF4-FFF2-40B4-BE49-F238E27FC236}">
                    <a16:creationId xmlns:a16="http://schemas.microsoft.com/office/drawing/2014/main" id="{950AE562-555D-4532-BDC6-1F58C550F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84" y="3732"/>
                <a:ext cx="191" cy="34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3D8FA84-3C8E-4747-999B-F35A97F1A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60000">
                <a:off x="2559" y="3849"/>
                <a:ext cx="63" cy="125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1">
                <a:extLst>
                  <a:ext uri="{FF2B5EF4-FFF2-40B4-BE49-F238E27FC236}">
                    <a16:creationId xmlns:a16="http://schemas.microsoft.com/office/drawing/2014/main" id="{078C1D9E-AD8B-4043-B753-8A41F07BA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84" y="3988"/>
                <a:ext cx="35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22">
                <a:extLst>
                  <a:ext uri="{FF2B5EF4-FFF2-40B4-BE49-F238E27FC236}">
                    <a16:creationId xmlns:a16="http://schemas.microsoft.com/office/drawing/2014/main" id="{DFF94F5B-9E93-4D72-83A5-B285D7061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1989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881769EB-D12D-4B9E-B7F9-54BBBB819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2" y="2827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48F1683C-DF90-4699-8D1F-B1FA90A3E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" y="2021"/>
                <a:ext cx="762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25">
                <a:extLst>
                  <a:ext uri="{FF2B5EF4-FFF2-40B4-BE49-F238E27FC236}">
                    <a16:creationId xmlns:a16="http://schemas.microsoft.com/office/drawing/2014/main" id="{248E52A2-F2F7-48AF-8CEC-608D137AC1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6" y="3121"/>
                <a:ext cx="762" cy="4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6">
                <a:extLst>
                  <a:ext uri="{FF2B5EF4-FFF2-40B4-BE49-F238E27FC236}">
                    <a16:creationId xmlns:a16="http://schemas.microsoft.com/office/drawing/2014/main" id="{8B20289B-596B-403E-9078-0B7B52379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7" y="2453"/>
                <a:ext cx="1193" cy="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3743ACD-D61D-4ADA-B8B8-D8D767088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0" y="3201"/>
                <a:ext cx="36" cy="4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3600BFE-A12C-4F4C-A0CF-D9078E5FC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8" y="2299"/>
                <a:ext cx="36" cy="4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" name="Line 68">
              <a:extLst>
                <a:ext uri="{FF2B5EF4-FFF2-40B4-BE49-F238E27FC236}">
                  <a16:creationId xmlns:a16="http://schemas.microsoft.com/office/drawing/2014/main" id="{87BC6ECE-55DE-48BE-A66F-D1F66306F3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70417" y="4328940"/>
              <a:ext cx="685800" cy="381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69">
              <a:extLst>
                <a:ext uri="{FF2B5EF4-FFF2-40B4-BE49-F238E27FC236}">
                  <a16:creationId xmlns:a16="http://schemas.microsoft.com/office/drawing/2014/main" id="{D4738EEA-77DE-4E3F-97AC-F33358BEB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554" y="4551346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i="1" dirty="0">
                  <a:latin typeface="+mj-lt"/>
                </a:rPr>
                <a:t>T</a:t>
              </a:r>
            </a:p>
          </p:txBody>
        </p:sp>
        <p:sp>
          <p:nvSpPr>
            <p:cNvPr id="32" name="Text Box 69">
              <a:extLst>
                <a:ext uri="{FF2B5EF4-FFF2-40B4-BE49-F238E27FC236}">
                  <a16:creationId xmlns:a16="http://schemas.microsoft.com/office/drawing/2014/main" id="{D7E6052E-22DC-4FB9-9A28-9B96D1C1D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645" y="2612945"/>
              <a:ext cx="41229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i="1" dirty="0">
                  <a:latin typeface="+mj-lt"/>
                </a:rPr>
                <a:t>p</a:t>
              </a:r>
            </a:p>
          </p:txBody>
        </p:sp>
        <p:sp>
          <p:nvSpPr>
            <p:cNvPr id="33" name="Text Box 69">
              <a:extLst>
                <a:ext uri="{FF2B5EF4-FFF2-40B4-BE49-F238E27FC236}">
                  <a16:creationId xmlns:a16="http://schemas.microsoft.com/office/drawing/2014/main" id="{7E65FF2F-9781-4DC9-921F-73D4B432B5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1883" y="3758730"/>
              <a:ext cx="83095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200" i="1" dirty="0">
                  <a:latin typeface="+mj-lt"/>
                </a:rPr>
                <a:t>p'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C2C4691-7F5F-4D17-8A3D-FB66DC9902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0888" y="4214815"/>
              <a:ext cx="0" cy="62891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6C0CFE3-02FC-46C6-ADD6-9F0B2F72217A}"/>
                </a:ext>
              </a:extLst>
            </p:cNvPr>
            <p:cNvCxnSpPr>
              <a:cxnSpLocks/>
            </p:cNvCxnSpPr>
            <p:nvPr/>
          </p:nvCxnSpPr>
          <p:spPr>
            <a:xfrm>
              <a:off x="3430888" y="4843733"/>
              <a:ext cx="543112" cy="266088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BA7CC31-6AB8-4C70-B617-7C0598237A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8556" y="4558197"/>
              <a:ext cx="444433" cy="286194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5FC5CB0-25E6-4670-AC91-F411FB858938}"/>
                </a:ext>
              </a:extLst>
            </p:cNvPr>
            <p:cNvSpPr txBox="1"/>
            <p:nvPr/>
          </p:nvSpPr>
          <p:spPr>
            <a:xfrm>
              <a:off x="3389499" y="3806935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4487A24-4F39-43B1-82F5-BBC227332D68}"/>
                </a:ext>
              </a:extLst>
            </p:cNvPr>
            <p:cNvSpPr txBox="1"/>
            <p:nvPr/>
          </p:nvSpPr>
          <p:spPr>
            <a:xfrm>
              <a:off x="3855647" y="4160698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z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3BF7EE9-4D6F-4AF4-BFA9-CD58BF1CE8F3}"/>
                </a:ext>
              </a:extLst>
            </p:cNvPr>
            <p:cNvSpPr txBox="1"/>
            <p:nvPr/>
          </p:nvSpPr>
          <p:spPr>
            <a:xfrm>
              <a:off x="3952466" y="4781924"/>
              <a:ext cx="3805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384C82-3F96-4AB8-80FF-8AEE4D4C2B72}"/>
                  </a:ext>
                </a:extLst>
              </p:cNvPr>
              <p:cNvSpPr txBox="1"/>
              <p:nvPr/>
            </p:nvSpPr>
            <p:spPr>
              <a:xfrm>
                <a:off x="4304304" y="3313330"/>
                <a:ext cx="3990067" cy="1139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384C82-3F96-4AB8-80FF-8AEE4D4C2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304" y="3313330"/>
                <a:ext cx="3990067" cy="113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8214B1-493F-43A7-81A3-B1CB94EC1C88}"/>
                  </a:ext>
                </a:extLst>
              </p:cNvPr>
              <p:cNvSpPr txBox="1"/>
              <p:nvPr/>
            </p:nvSpPr>
            <p:spPr>
              <a:xfrm>
                <a:off x="129264" y="4753405"/>
                <a:ext cx="3778855" cy="1002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68214B1-493F-43A7-81A3-B1CB94EC1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4" y="4753405"/>
                <a:ext cx="3778855" cy="1002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00A1B5E-3402-4262-B1BB-8B602B3AE714}"/>
                  </a:ext>
                </a:extLst>
              </p:cNvPr>
              <p:cNvSpPr txBox="1"/>
              <p:nvPr/>
            </p:nvSpPr>
            <p:spPr>
              <a:xfrm>
                <a:off x="6899525" y="5314473"/>
                <a:ext cx="12732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𝑇𝑣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00A1B5E-3402-4262-B1BB-8B602B3A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525" y="5314473"/>
                <a:ext cx="1273234" cy="369332"/>
              </a:xfrm>
              <a:prstGeom prst="rect">
                <a:avLst/>
              </a:prstGeom>
              <a:blipFill>
                <a:blip r:embed="rId8"/>
                <a:stretch>
                  <a:fillRect l="-4785" r="-43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41">
            <a:extLst>
              <a:ext uri="{FF2B5EF4-FFF2-40B4-BE49-F238E27FC236}">
                <a16:creationId xmlns:a16="http://schemas.microsoft.com/office/drawing/2014/main" id="{31D64EC5-DD93-4D6D-8E1F-E4BD86052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9" y="5861223"/>
            <a:ext cx="92047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The y-coordinates of corresponding points are the same!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33FC53-9064-4184-A8AA-7ECDA8AD1E6C}"/>
              </a:ext>
            </a:extLst>
          </p:cNvPr>
          <p:cNvGrpSpPr/>
          <p:nvPr/>
        </p:nvGrpSpPr>
        <p:grpSpPr>
          <a:xfrm>
            <a:off x="3822882" y="4752700"/>
            <a:ext cx="2551623" cy="974241"/>
            <a:chOff x="3822882" y="4752700"/>
            <a:chExt cx="2551623" cy="974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94B777D-7452-4F90-BC20-2E1FEF4D4717}"/>
                    </a:ext>
                  </a:extLst>
                </p:cNvPr>
                <p:cNvSpPr txBox="1"/>
                <p:nvPr/>
              </p:nvSpPr>
              <p:spPr>
                <a:xfrm>
                  <a:off x="4050535" y="4752700"/>
                  <a:ext cx="2323970" cy="9742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1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𝑇𝑣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94B777D-7452-4F90-BC20-2E1FEF4D47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0535" y="4752700"/>
                  <a:ext cx="2323970" cy="97424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8938F75-A3F9-4F9E-884E-D47B41F1753E}"/>
                </a:ext>
              </a:extLst>
            </p:cNvPr>
            <p:cNvCxnSpPr/>
            <p:nvPr/>
          </p:nvCxnSpPr>
          <p:spPr>
            <a:xfrm>
              <a:off x="3822882" y="5654707"/>
              <a:ext cx="39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7E7EFA-13A8-4D8B-9981-A1CFC3A3C120}"/>
              </a:ext>
            </a:extLst>
          </p:cNvPr>
          <p:cNvGrpSpPr/>
          <p:nvPr/>
        </p:nvGrpSpPr>
        <p:grpSpPr>
          <a:xfrm>
            <a:off x="6196025" y="4752700"/>
            <a:ext cx="2359339" cy="369332"/>
            <a:chOff x="6196025" y="4752700"/>
            <a:chExt cx="2359339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25A6397-864B-42DF-80FC-1A891F98C6AD}"/>
                    </a:ext>
                  </a:extLst>
                </p:cNvPr>
                <p:cNvSpPr txBox="1"/>
                <p:nvPr/>
              </p:nvSpPr>
              <p:spPr>
                <a:xfrm>
                  <a:off x="6516921" y="4752700"/>
                  <a:ext cx="203844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25A6397-864B-42DF-80FC-1A891F98C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6921" y="4752700"/>
                  <a:ext cx="2038443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2994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99BFABD-4621-46BD-9DF2-AE300D2C20D8}"/>
                </a:ext>
              </a:extLst>
            </p:cNvPr>
            <p:cNvCxnSpPr/>
            <p:nvPr/>
          </p:nvCxnSpPr>
          <p:spPr>
            <a:xfrm>
              <a:off x="6196025" y="4857753"/>
              <a:ext cx="3961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2958CF5-C5EC-4A25-93CB-8E0B56A25B3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6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54" grpId="0"/>
      <p:bldP spid="56" grpId="0"/>
      <p:bldP spid="59" grpId="0"/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7EF507-ED0A-40A1-96C8-BDF5D71A9766}"/>
              </a:ext>
            </a:extLst>
          </p:cNvPr>
          <p:cNvGrpSpPr/>
          <p:nvPr/>
        </p:nvGrpSpPr>
        <p:grpSpPr>
          <a:xfrm>
            <a:off x="6840189" y="5910479"/>
            <a:ext cx="406977" cy="587375"/>
            <a:chOff x="6981825" y="6125591"/>
            <a:chExt cx="447675" cy="646113"/>
          </a:xfrm>
        </p:grpSpPr>
        <p:sp>
          <p:nvSpPr>
            <p:cNvPr id="21516" name="Freeform 14"/>
            <p:cNvSpPr>
              <a:spLocks/>
            </p:cNvSpPr>
            <p:nvPr/>
          </p:nvSpPr>
          <p:spPr bwMode="auto">
            <a:xfrm rot="19833133">
              <a:off x="7032625" y="6211316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Arc 15"/>
            <p:cNvSpPr>
              <a:spLocks/>
            </p:cNvSpPr>
            <p:nvPr/>
          </p:nvSpPr>
          <p:spPr bwMode="auto">
            <a:xfrm rot="18453133">
              <a:off x="6995319" y="6194647"/>
              <a:ext cx="209550" cy="236538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 rot="19833133">
              <a:off x="7002463" y="6125591"/>
              <a:ext cx="31750" cy="6461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17"/>
            <p:cNvSpPr>
              <a:spLocks noChangeArrowheads="1"/>
            </p:cNvSpPr>
            <p:nvPr/>
          </p:nvSpPr>
          <p:spPr bwMode="auto">
            <a:xfrm rot="15873133">
              <a:off x="7038976" y="6197028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 rot="19833133" flipV="1">
              <a:off x="7048500" y="6184329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C46A7A22-866F-4887-A5C3-A060F64DE0CC}"/>
              </a:ext>
            </a:extLst>
          </p:cNvPr>
          <p:cNvSpPr>
            <a:spLocks/>
          </p:cNvSpPr>
          <p:nvPr/>
        </p:nvSpPr>
        <p:spPr bwMode="auto">
          <a:xfrm>
            <a:off x="6360535" y="1292297"/>
            <a:ext cx="1109806" cy="763444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3">
            <a:extLst>
              <a:ext uri="{FF2B5EF4-FFF2-40B4-BE49-F238E27FC236}">
                <a16:creationId xmlns:a16="http://schemas.microsoft.com/office/drawing/2014/main" id="{64E17826-8D50-4EEF-BA2D-ED8F2C3DB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5262" y="4340297"/>
            <a:ext cx="2955636" cy="166254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4">
            <a:extLst>
              <a:ext uri="{FF2B5EF4-FFF2-40B4-BE49-F238E27FC236}">
                <a16:creationId xmlns:a16="http://schemas.microsoft.com/office/drawing/2014/main" id="{47DAEB3B-FD53-4E4C-93F5-DC2D66F023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5990" y="1569388"/>
            <a:ext cx="1632238" cy="16105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9848C587-4020-4147-9C85-D9AF56DBDB0C}"/>
              </a:ext>
            </a:extLst>
          </p:cNvPr>
          <p:cNvSpPr>
            <a:spLocks/>
          </p:cNvSpPr>
          <p:nvPr/>
        </p:nvSpPr>
        <p:spPr bwMode="auto">
          <a:xfrm>
            <a:off x="3943205" y="1985024"/>
            <a:ext cx="1541318" cy="145617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92A90062-F543-40F9-84C0-A6917982C5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228" y="1569388"/>
            <a:ext cx="60614" cy="221672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7">
            <a:extLst>
              <a:ext uri="{FF2B5EF4-FFF2-40B4-BE49-F238E27FC236}">
                <a16:creationId xmlns:a16="http://schemas.microsoft.com/office/drawing/2014/main" id="{9E49F2B7-9FEB-40D1-B455-AD156B1115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9751" y="3162661"/>
            <a:ext cx="616239" cy="60613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4B16EAA1-7D4F-4687-9E74-2E5008D15123}"/>
              </a:ext>
            </a:extLst>
          </p:cNvPr>
          <p:cNvSpPr>
            <a:spLocks/>
          </p:cNvSpPr>
          <p:nvPr/>
        </p:nvSpPr>
        <p:spPr bwMode="auto">
          <a:xfrm>
            <a:off x="6468773" y="3162661"/>
            <a:ext cx="1417205" cy="138689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10">
            <a:extLst>
              <a:ext uri="{FF2B5EF4-FFF2-40B4-BE49-F238E27FC236}">
                <a16:creationId xmlns:a16="http://schemas.microsoft.com/office/drawing/2014/main" id="{AFF25FDD-FF30-47EF-A616-7600F19942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98842" y="3786115"/>
            <a:ext cx="31750" cy="1298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879FE848-8D9D-4865-8A84-97455C5141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5262" y="3768797"/>
            <a:ext cx="584488" cy="571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6F8F5461-7DE7-4AD1-9D17-880EEC3A24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0592" y="5084979"/>
            <a:ext cx="30307" cy="9178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6">
            <a:extLst>
              <a:ext uri="{FF2B5EF4-FFF2-40B4-BE49-F238E27FC236}">
                <a16:creationId xmlns:a16="http://schemas.microsoft.com/office/drawing/2014/main" id="{5F2A5507-E4A2-412B-8BA7-C18E54868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308" y="3757252"/>
            <a:ext cx="50511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7">
            <a:extLst>
              <a:ext uri="{FF2B5EF4-FFF2-40B4-BE49-F238E27FC236}">
                <a16:creationId xmlns:a16="http://schemas.microsoft.com/office/drawing/2014/main" id="{DE60434D-117C-4E62-A687-D0C564582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012" y="3151115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F91EA043-D9CA-49D9-AA89-B44C24309912}"/>
              </a:ext>
            </a:extLst>
          </p:cNvPr>
          <p:cNvSpPr>
            <a:spLocks/>
          </p:cNvSpPr>
          <p:nvPr/>
        </p:nvSpPr>
        <p:spPr bwMode="auto">
          <a:xfrm>
            <a:off x="6636182" y="5958105"/>
            <a:ext cx="357909" cy="352136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Oval 14">
            <a:extLst>
              <a:ext uri="{FF2B5EF4-FFF2-40B4-BE49-F238E27FC236}">
                <a16:creationId xmlns:a16="http://schemas.microsoft.com/office/drawing/2014/main" id="{73FBF3C4-E756-4D8D-B94E-0E7B15DD4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614" y="5041684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15">
            <a:extLst>
              <a:ext uri="{FF2B5EF4-FFF2-40B4-BE49-F238E27FC236}">
                <a16:creationId xmlns:a16="http://schemas.microsoft.com/office/drawing/2014/main" id="{170EF8DA-F841-4A23-AEC8-3E8D2CAA8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3773" y="3739934"/>
            <a:ext cx="51955" cy="57727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3788999-224B-4C96-A07F-31E631573D69}"/>
              </a:ext>
            </a:extLst>
          </p:cNvPr>
          <p:cNvGrpSpPr/>
          <p:nvPr/>
        </p:nvGrpSpPr>
        <p:grpSpPr>
          <a:xfrm>
            <a:off x="3833934" y="4093513"/>
            <a:ext cx="363682" cy="708025"/>
            <a:chOff x="3565525" y="4180904"/>
            <a:chExt cx="400050" cy="708025"/>
          </a:xfrm>
        </p:grpSpPr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6B43B246-EE59-4B56-962B-F168CE5CD170}"/>
                </a:ext>
              </a:extLst>
            </p:cNvPr>
            <p:cNvSpPr>
              <a:spLocks/>
            </p:cNvSpPr>
            <p:nvPr/>
          </p:nvSpPr>
          <p:spPr bwMode="auto">
            <a:xfrm rot="1112195">
              <a:off x="3565525" y="4382516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rc 20">
              <a:extLst>
                <a:ext uri="{FF2B5EF4-FFF2-40B4-BE49-F238E27FC236}">
                  <a16:creationId xmlns:a16="http://schemas.microsoft.com/office/drawing/2014/main" id="{B370A29D-4004-4389-8AF5-B21C4C6B1DF2}"/>
                </a:ext>
              </a:extLst>
            </p:cNvPr>
            <p:cNvSpPr>
              <a:spLocks/>
            </p:cNvSpPr>
            <p:nvPr/>
          </p:nvSpPr>
          <p:spPr bwMode="auto">
            <a:xfrm rot="21332194">
              <a:off x="3659188" y="4355529"/>
              <a:ext cx="209550" cy="236537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21">
              <a:extLst>
                <a:ext uri="{FF2B5EF4-FFF2-40B4-BE49-F238E27FC236}">
                  <a16:creationId xmlns:a16="http://schemas.microsoft.com/office/drawing/2014/main" id="{9D5407D2-6351-43DA-924E-7C751AECB3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2195">
              <a:off x="3590925" y="4180904"/>
              <a:ext cx="31750" cy="646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F1B12377-5437-4C39-BDF8-AD6CB9DB1D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52194">
              <a:off x="3724276" y="4365053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23">
              <a:extLst>
                <a:ext uri="{FF2B5EF4-FFF2-40B4-BE49-F238E27FC236}">
                  <a16:creationId xmlns:a16="http://schemas.microsoft.com/office/drawing/2014/main" id="{11EAA610-126A-45BC-AB98-19B70DC267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2195" flipV="1">
              <a:off x="3584575" y="4412679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F25930-BEF9-4C4A-BFE5-999E974B142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3423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DDFD0-486F-4B07-B06E-0D7A15D1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44BB6-BD48-4734-950A-C39293A5B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discussions this week. Not mandatory, but could be useful!</a:t>
            </a:r>
          </a:p>
          <a:p>
            <a:r>
              <a:rPr lang="en-US" dirty="0"/>
              <a:t>Check your grades from earlier assignments. If you lost 50% of the grade because you submitted a .</a:t>
            </a:r>
            <a:r>
              <a:rPr lang="en-US" dirty="0" err="1"/>
              <a:t>rar</a:t>
            </a:r>
            <a:r>
              <a:rPr lang="en-US" dirty="0"/>
              <a:t> instead of a .zip, talk to us.</a:t>
            </a:r>
          </a:p>
        </p:txBody>
      </p:sp>
    </p:spTree>
    <p:extLst>
      <p:ext uri="{BB962C8B-B14F-4D97-AF65-F5344CB8AC3E}">
        <p14:creationId xmlns:p14="http://schemas.microsoft.com/office/powerpoint/2010/main" val="2193647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357404" y="1389256"/>
            <a:ext cx="3219233" cy="3082371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/>
              <a:t>Reproject</a:t>
            </a:r>
            <a:r>
              <a:rPr lang="en-US" dirty="0"/>
              <a:t> image planes onto a common plane parallel to the line between optical centers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C. Loop and Z. Zhang. </a:t>
            </a:r>
            <a:r>
              <a:rPr lang="en-US" sz="1400" dirty="0">
                <a:hlinkClick r:id="rId3"/>
              </a:rPr>
              <a:t>Computing Rectifying Homographies for Stereo Vision</a:t>
            </a:r>
            <a:r>
              <a:rPr lang="en-US" sz="1400" dirty="0"/>
              <a:t>. CVPR 1999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B64758-6D3B-41D4-A884-0CDB8A1574FE}"/>
              </a:ext>
            </a:extLst>
          </p:cNvPr>
          <p:cNvGrpSpPr/>
          <p:nvPr/>
        </p:nvGrpSpPr>
        <p:grpSpPr>
          <a:xfrm>
            <a:off x="3680546" y="1292297"/>
            <a:ext cx="4205432" cy="5017944"/>
            <a:chOff x="3470275" y="1041400"/>
            <a:chExt cx="4625975" cy="5519738"/>
          </a:xfrm>
        </p:grpSpPr>
        <p:sp>
          <p:nvSpPr>
            <p:cNvPr id="22530" name="Freeform 2"/>
            <p:cNvSpPr>
              <a:spLocks/>
            </p:cNvSpPr>
            <p:nvPr/>
          </p:nvSpPr>
          <p:spPr bwMode="auto">
            <a:xfrm>
              <a:off x="6418263" y="1041400"/>
              <a:ext cx="1220787" cy="839788"/>
            </a:xfrm>
            <a:custGeom>
              <a:avLst/>
              <a:gdLst>
                <a:gd name="T0" fmla="*/ 2147483647 w 865"/>
                <a:gd name="T1" fmla="*/ 0 h 529"/>
                <a:gd name="T2" fmla="*/ 2147483647 w 865"/>
                <a:gd name="T3" fmla="*/ 2147483647 h 529"/>
                <a:gd name="T4" fmla="*/ 2147483647 w 865"/>
                <a:gd name="T5" fmla="*/ 2147483647 h 529"/>
                <a:gd name="T6" fmla="*/ 2147483647 w 865"/>
                <a:gd name="T7" fmla="*/ 2147483647 h 529"/>
                <a:gd name="T8" fmla="*/ 2147483647 w 865"/>
                <a:gd name="T9" fmla="*/ 2147483647 h 529"/>
                <a:gd name="T10" fmla="*/ 2147483647 w 865"/>
                <a:gd name="T11" fmla="*/ 2147483647 h 529"/>
                <a:gd name="T12" fmla="*/ 2147483647 w 865"/>
                <a:gd name="T13" fmla="*/ 2147483647 h 529"/>
                <a:gd name="T14" fmla="*/ 2147483647 w 865"/>
                <a:gd name="T15" fmla="*/ 2147483647 h 529"/>
                <a:gd name="T16" fmla="*/ 2147483647 w 865"/>
                <a:gd name="T17" fmla="*/ 2147483647 h 529"/>
                <a:gd name="T18" fmla="*/ 0 w 865"/>
                <a:gd name="T19" fmla="*/ 2147483647 h 529"/>
                <a:gd name="T20" fmla="*/ 0 w 865"/>
                <a:gd name="T21" fmla="*/ 2147483647 h 529"/>
                <a:gd name="T22" fmla="*/ 0 w 865"/>
                <a:gd name="T23" fmla="*/ 2147483647 h 529"/>
                <a:gd name="T24" fmla="*/ 2147483647 w 865"/>
                <a:gd name="T25" fmla="*/ 2147483647 h 529"/>
                <a:gd name="T26" fmla="*/ 2147483647 w 865"/>
                <a:gd name="T27" fmla="*/ 2147483647 h 529"/>
                <a:gd name="T28" fmla="*/ 2147483647 w 865"/>
                <a:gd name="T29" fmla="*/ 2147483647 h 529"/>
                <a:gd name="T30" fmla="*/ 2147483647 w 865"/>
                <a:gd name="T31" fmla="*/ 2147483647 h 529"/>
                <a:gd name="T32" fmla="*/ 2147483647 w 865"/>
                <a:gd name="T33" fmla="*/ 2147483647 h 529"/>
                <a:gd name="T34" fmla="*/ 2147483647 w 865"/>
                <a:gd name="T35" fmla="*/ 2147483647 h 529"/>
                <a:gd name="T36" fmla="*/ 2147483647 w 865"/>
                <a:gd name="T37" fmla="*/ 2147483647 h 529"/>
                <a:gd name="T38" fmla="*/ 2147483647 w 865"/>
                <a:gd name="T39" fmla="*/ 2147483647 h 529"/>
                <a:gd name="T40" fmla="*/ 2147483647 w 865"/>
                <a:gd name="T41" fmla="*/ 2147483647 h 529"/>
                <a:gd name="T42" fmla="*/ 2147483647 w 865"/>
                <a:gd name="T43" fmla="*/ 2147483647 h 529"/>
                <a:gd name="T44" fmla="*/ 2147483647 w 865"/>
                <a:gd name="T45" fmla="*/ 2147483647 h 529"/>
                <a:gd name="T46" fmla="*/ 2147483647 w 865"/>
                <a:gd name="T47" fmla="*/ 2147483647 h 529"/>
                <a:gd name="T48" fmla="*/ 2147483647 w 865"/>
                <a:gd name="T49" fmla="*/ 2147483647 h 529"/>
                <a:gd name="T50" fmla="*/ 2147483647 w 865"/>
                <a:gd name="T51" fmla="*/ 2147483647 h 529"/>
                <a:gd name="T52" fmla="*/ 2147483647 w 865"/>
                <a:gd name="T53" fmla="*/ 2147483647 h 529"/>
                <a:gd name="T54" fmla="*/ 2147483647 w 865"/>
                <a:gd name="T55" fmla="*/ 2147483647 h 529"/>
                <a:gd name="T56" fmla="*/ 2147483647 w 865"/>
                <a:gd name="T57" fmla="*/ 2147483647 h 529"/>
                <a:gd name="T58" fmla="*/ 2147483647 w 865"/>
                <a:gd name="T59" fmla="*/ 2147483647 h 529"/>
                <a:gd name="T60" fmla="*/ 2147483647 w 865"/>
                <a:gd name="T61" fmla="*/ 2147483647 h 529"/>
                <a:gd name="T62" fmla="*/ 2147483647 w 865"/>
                <a:gd name="T63" fmla="*/ 2147483647 h 529"/>
                <a:gd name="T64" fmla="*/ 2147483647 w 865"/>
                <a:gd name="T65" fmla="*/ 2147483647 h 529"/>
                <a:gd name="T66" fmla="*/ 2147483647 w 865"/>
                <a:gd name="T67" fmla="*/ 2147483647 h 529"/>
                <a:gd name="T68" fmla="*/ 2147483647 w 865"/>
                <a:gd name="T69" fmla="*/ 2147483647 h 529"/>
                <a:gd name="T70" fmla="*/ 2147483647 w 865"/>
                <a:gd name="T71" fmla="*/ 2147483647 h 529"/>
                <a:gd name="T72" fmla="*/ 2147483647 w 865"/>
                <a:gd name="T73" fmla="*/ 2147483647 h 529"/>
                <a:gd name="T74" fmla="*/ 2147483647 w 865"/>
                <a:gd name="T75" fmla="*/ 2147483647 h 529"/>
                <a:gd name="T76" fmla="*/ 2147483647 w 865"/>
                <a:gd name="T77" fmla="*/ 2147483647 h 529"/>
                <a:gd name="T78" fmla="*/ 2147483647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1" name="Line 3"/>
            <p:cNvSpPr>
              <a:spLocks noChangeShapeType="1"/>
            </p:cNvSpPr>
            <p:nvPr/>
          </p:nvSpPr>
          <p:spPr bwMode="auto">
            <a:xfrm>
              <a:off x="3827463" y="4394200"/>
              <a:ext cx="325120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 flipV="1">
              <a:off x="5148263" y="1346200"/>
              <a:ext cx="1795462" cy="1771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" name="Freeform 5"/>
            <p:cNvSpPr>
              <a:spLocks/>
            </p:cNvSpPr>
            <p:nvPr/>
          </p:nvSpPr>
          <p:spPr bwMode="auto">
            <a:xfrm>
              <a:off x="3759200" y="1803400"/>
              <a:ext cx="1695450" cy="1601788"/>
            </a:xfrm>
            <a:custGeom>
              <a:avLst/>
              <a:gdLst>
                <a:gd name="T0" fmla="*/ 2147483647 w 1201"/>
                <a:gd name="T1" fmla="*/ 2147483647 h 1009"/>
                <a:gd name="T2" fmla="*/ 2147483647 w 1201"/>
                <a:gd name="T3" fmla="*/ 2147483647 h 1009"/>
                <a:gd name="T4" fmla="*/ 2147483647 w 1201"/>
                <a:gd name="T5" fmla="*/ 2147483647 h 1009"/>
                <a:gd name="T6" fmla="*/ 0 w 1201"/>
                <a:gd name="T7" fmla="*/ 0 h 1009"/>
                <a:gd name="T8" fmla="*/ 2147483647 w 1201"/>
                <a:gd name="T9" fmla="*/ 2147483647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1"/>
                <a:gd name="T16" fmla="*/ 0 h 1009"/>
                <a:gd name="T17" fmla="*/ 1201 w 1201"/>
                <a:gd name="T18" fmla="*/ 1009 h 1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1" h="1009">
                  <a:moveTo>
                    <a:pt x="336" y="576"/>
                  </a:moveTo>
                  <a:lnTo>
                    <a:pt x="1200" y="1008"/>
                  </a:lnTo>
                  <a:lnTo>
                    <a:pt x="864" y="432"/>
                  </a:lnTo>
                  <a:lnTo>
                    <a:pt x="0" y="0"/>
                  </a:lnTo>
                  <a:lnTo>
                    <a:pt x="336" y="576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 flipH="1" flipV="1">
              <a:off x="6943725" y="1346200"/>
              <a:ext cx="66675" cy="2438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 flipV="1">
              <a:off x="4470400" y="3098800"/>
              <a:ext cx="677863" cy="666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auto">
            <a:xfrm>
              <a:off x="3624263" y="2574925"/>
              <a:ext cx="1220787" cy="2001838"/>
            </a:xfrm>
            <a:custGeom>
              <a:avLst/>
              <a:gdLst>
                <a:gd name="T0" fmla="*/ 0 w 865"/>
                <a:gd name="T1" fmla="*/ 2147483647 h 1261"/>
                <a:gd name="T2" fmla="*/ 2147483647 w 865"/>
                <a:gd name="T3" fmla="*/ 2147483647 h 1261"/>
                <a:gd name="T4" fmla="*/ 2147483647 w 865"/>
                <a:gd name="T5" fmla="*/ 2147483647 h 1261"/>
                <a:gd name="T6" fmla="*/ 0 w 865"/>
                <a:gd name="T7" fmla="*/ 0 h 1261"/>
                <a:gd name="T8" fmla="*/ 0 w 865"/>
                <a:gd name="T9" fmla="*/ 2147483647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auto">
            <a:xfrm>
              <a:off x="6537325" y="3098800"/>
              <a:ext cx="1558925" cy="1525588"/>
            </a:xfrm>
            <a:custGeom>
              <a:avLst/>
              <a:gdLst>
                <a:gd name="T0" fmla="*/ 0 w 1105"/>
                <a:gd name="T1" fmla="*/ 2147483647 h 961"/>
                <a:gd name="T2" fmla="*/ 0 w 1105"/>
                <a:gd name="T3" fmla="*/ 2147483647 h 961"/>
                <a:gd name="T4" fmla="*/ 2147483647 w 1105"/>
                <a:gd name="T5" fmla="*/ 2147483647 h 961"/>
                <a:gd name="T6" fmla="*/ 2147483647 w 1105"/>
                <a:gd name="T7" fmla="*/ 0 h 961"/>
                <a:gd name="T8" fmla="*/ 0 w 1105"/>
                <a:gd name="T9" fmla="*/ 2147483647 h 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5"/>
                <a:gd name="T16" fmla="*/ 0 h 961"/>
                <a:gd name="T17" fmla="*/ 1105 w 1105"/>
                <a:gd name="T18" fmla="*/ 961 h 9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5" h="961">
                  <a:moveTo>
                    <a:pt x="0" y="202"/>
                  </a:moveTo>
                  <a:lnTo>
                    <a:pt x="0" y="960"/>
                  </a:lnTo>
                  <a:lnTo>
                    <a:pt x="1104" y="758"/>
                  </a:lnTo>
                  <a:lnTo>
                    <a:pt x="1104" y="0"/>
                  </a:lnTo>
                  <a:lnTo>
                    <a:pt x="0" y="202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flipH="1" flipV="1">
              <a:off x="7010400" y="3784600"/>
              <a:ext cx="34925" cy="1428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6740525" y="4292600"/>
              <a:ext cx="1220788" cy="2001838"/>
            </a:xfrm>
            <a:custGeom>
              <a:avLst/>
              <a:gdLst>
                <a:gd name="T0" fmla="*/ 0 w 865"/>
                <a:gd name="T1" fmla="*/ 2147483647 h 1261"/>
                <a:gd name="T2" fmla="*/ 2147483647 w 865"/>
                <a:gd name="T3" fmla="*/ 2147483647 h 1261"/>
                <a:gd name="T4" fmla="*/ 2147483647 w 865"/>
                <a:gd name="T5" fmla="*/ 2147483647 h 1261"/>
                <a:gd name="T6" fmla="*/ 0 w 865"/>
                <a:gd name="T7" fmla="*/ 0 h 1261"/>
                <a:gd name="T8" fmla="*/ 0 w 865"/>
                <a:gd name="T9" fmla="*/ 2147483647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V="1">
              <a:off x="3827463" y="3765550"/>
              <a:ext cx="642937" cy="628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 flipH="1" flipV="1">
              <a:off x="7045325" y="5213350"/>
              <a:ext cx="33338" cy="1009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6"/>
            <p:cNvSpPr>
              <a:spLocks noChangeArrowheads="1"/>
            </p:cNvSpPr>
            <p:nvPr/>
          </p:nvSpPr>
          <p:spPr bwMode="auto">
            <a:xfrm>
              <a:off x="6983413" y="3752850"/>
              <a:ext cx="55562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7"/>
            <p:cNvSpPr>
              <a:spLocks noChangeArrowheads="1"/>
            </p:cNvSpPr>
            <p:nvPr/>
          </p:nvSpPr>
          <p:spPr bwMode="auto">
            <a:xfrm>
              <a:off x="5119688" y="30861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Freeform 18"/>
            <p:cNvSpPr>
              <a:spLocks/>
            </p:cNvSpPr>
            <p:nvPr/>
          </p:nvSpPr>
          <p:spPr bwMode="auto">
            <a:xfrm>
              <a:off x="3470275" y="4344988"/>
              <a:ext cx="393700" cy="38735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Arc 19"/>
            <p:cNvSpPr>
              <a:spLocks/>
            </p:cNvSpPr>
            <p:nvPr/>
          </p:nvSpPr>
          <p:spPr bwMode="auto">
            <a:xfrm rot="720000">
              <a:off x="3670300" y="4360863"/>
              <a:ext cx="211138" cy="236537"/>
            </a:xfrm>
            <a:custGeom>
              <a:avLst/>
              <a:gdLst>
                <a:gd name="T0" fmla="*/ 0 w 21745"/>
                <a:gd name="T1" fmla="*/ 0 h 21600"/>
                <a:gd name="T2" fmla="*/ 1876695861 w 21745"/>
                <a:gd name="T3" fmla="*/ 2147483647 h 21600"/>
                <a:gd name="T4" fmla="*/ 12514760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20"/>
            <p:cNvSpPr>
              <a:spLocks noChangeShapeType="1"/>
            </p:cNvSpPr>
            <p:nvPr/>
          </p:nvSpPr>
          <p:spPr bwMode="auto">
            <a:xfrm flipH="1">
              <a:off x="3470275" y="4179888"/>
              <a:ext cx="303213" cy="5508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Oval 21"/>
            <p:cNvSpPr>
              <a:spLocks noChangeArrowheads="1"/>
            </p:cNvSpPr>
            <p:nvPr/>
          </p:nvSpPr>
          <p:spPr bwMode="auto">
            <a:xfrm rot="-1860000">
              <a:off x="3748088" y="4365625"/>
              <a:ext cx="100012" cy="1984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22"/>
            <p:cNvSpPr>
              <a:spLocks noChangeShapeType="1"/>
            </p:cNvSpPr>
            <p:nvPr/>
          </p:nvSpPr>
          <p:spPr bwMode="auto">
            <a:xfrm flipV="1">
              <a:off x="3470275" y="4586288"/>
              <a:ext cx="555625" cy="144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Freeform 23"/>
            <p:cNvSpPr>
              <a:spLocks/>
            </p:cNvSpPr>
            <p:nvPr/>
          </p:nvSpPr>
          <p:spPr bwMode="auto">
            <a:xfrm>
              <a:off x="6721475" y="6173788"/>
              <a:ext cx="393700" cy="38735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Arc 24"/>
            <p:cNvSpPr>
              <a:spLocks/>
            </p:cNvSpPr>
            <p:nvPr/>
          </p:nvSpPr>
          <p:spPr bwMode="auto">
            <a:xfrm rot="720000">
              <a:off x="6921500" y="6189663"/>
              <a:ext cx="211138" cy="236537"/>
            </a:xfrm>
            <a:custGeom>
              <a:avLst/>
              <a:gdLst>
                <a:gd name="T0" fmla="*/ 0 w 21745"/>
                <a:gd name="T1" fmla="*/ 0 h 21600"/>
                <a:gd name="T2" fmla="*/ 1876695861 w 21745"/>
                <a:gd name="T3" fmla="*/ 2147483647 h 21600"/>
                <a:gd name="T4" fmla="*/ 12514760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25"/>
            <p:cNvSpPr>
              <a:spLocks noChangeShapeType="1"/>
            </p:cNvSpPr>
            <p:nvPr/>
          </p:nvSpPr>
          <p:spPr bwMode="auto">
            <a:xfrm flipH="1">
              <a:off x="6721475" y="6008688"/>
              <a:ext cx="303213" cy="5508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Oval 26"/>
            <p:cNvSpPr>
              <a:spLocks noChangeArrowheads="1"/>
            </p:cNvSpPr>
            <p:nvPr/>
          </p:nvSpPr>
          <p:spPr bwMode="auto">
            <a:xfrm rot="-1860000">
              <a:off x="6999288" y="6194425"/>
              <a:ext cx="100012" cy="19843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Line 27"/>
            <p:cNvSpPr>
              <a:spLocks noChangeShapeType="1"/>
            </p:cNvSpPr>
            <p:nvPr/>
          </p:nvSpPr>
          <p:spPr bwMode="auto">
            <a:xfrm flipV="1">
              <a:off x="6721475" y="6415088"/>
              <a:ext cx="555625" cy="144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35"/>
            <p:cNvSpPr>
              <a:spLocks noChangeShapeType="1"/>
            </p:cNvSpPr>
            <p:nvPr/>
          </p:nvSpPr>
          <p:spPr bwMode="auto">
            <a:xfrm>
              <a:off x="4852988" y="3241675"/>
              <a:ext cx="1893887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6"/>
            <p:cNvSpPr>
              <a:spLocks noChangeShapeType="1"/>
            </p:cNvSpPr>
            <p:nvPr/>
          </p:nvSpPr>
          <p:spPr bwMode="auto">
            <a:xfrm>
              <a:off x="4845050" y="4572000"/>
              <a:ext cx="1893888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98" name="Line 30"/>
            <p:cNvSpPr>
              <a:spLocks noChangeShapeType="1"/>
            </p:cNvSpPr>
            <p:nvPr/>
          </p:nvSpPr>
          <p:spPr bwMode="auto">
            <a:xfrm>
              <a:off x="3624263" y="3292475"/>
              <a:ext cx="1209675" cy="6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799" name="Line 31"/>
            <p:cNvSpPr>
              <a:spLocks noChangeShapeType="1"/>
            </p:cNvSpPr>
            <p:nvPr/>
          </p:nvSpPr>
          <p:spPr bwMode="auto">
            <a:xfrm>
              <a:off x="6756400" y="5038725"/>
              <a:ext cx="1209675" cy="668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806" name="Line 38"/>
            <p:cNvSpPr>
              <a:spLocks noChangeShapeType="1"/>
            </p:cNvSpPr>
            <p:nvPr/>
          </p:nvSpPr>
          <p:spPr bwMode="auto">
            <a:xfrm>
              <a:off x="4852988" y="3978275"/>
              <a:ext cx="1893887" cy="10461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Oval 14"/>
            <p:cNvSpPr>
              <a:spLocks noChangeArrowheads="1"/>
            </p:cNvSpPr>
            <p:nvPr/>
          </p:nvSpPr>
          <p:spPr bwMode="auto">
            <a:xfrm>
              <a:off x="7016750" y="5165725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5"/>
            <p:cNvSpPr>
              <a:spLocks noChangeArrowheads="1"/>
            </p:cNvSpPr>
            <p:nvPr/>
          </p:nvSpPr>
          <p:spPr bwMode="auto">
            <a:xfrm>
              <a:off x="4441825" y="37338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96CF102-CCF5-438C-A17D-7025EC10B16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72672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Rectification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56245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98021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A921E-5644-4DB4-967F-EAEF0B42AB5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016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BA07-5826-6340-B31B-EBBE9455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rectification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E9E27-A424-A445-9FA9-FD58EE39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7FD37B-A65D-49BB-A213-64B8C113AAE9}"/>
              </a:ext>
            </a:extLst>
          </p:cNvPr>
          <p:cNvGrpSpPr/>
          <p:nvPr/>
        </p:nvGrpSpPr>
        <p:grpSpPr>
          <a:xfrm>
            <a:off x="1084550" y="1287845"/>
            <a:ext cx="7022524" cy="2612160"/>
            <a:chOff x="733424" y="933183"/>
            <a:chExt cx="7724776" cy="2873376"/>
          </a:xfrm>
        </p:grpSpPr>
        <p:pic>
          <p:nvPicPr>
            <p:cNvPr id="4" name="http://www.ifp.illinois.edu/~yuhuang/rectify/orig_4_5_bd.JPG" descr="http://www.ifp.illinois.edu/~yuhuang/rectify/orig_4_5_bd.JPG">
              <a:extLst>
                <a:ext uri="{FF2B5EF4-FFF2-40B4-BE49-F238E27FC236}">
                  <a16:creationId xmlns:a16="http://schemas.microsoft.com/office/drawing/2014/main" id="{BCB99079-3133-504A-BFAF-4823DCB5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424" y="933183"/>
              <a:ext cx="7724776" cy="28733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Line">
              <a:extLst>
                <a:ext uri="{FF2B5EF4-FFF2-40B4-BE49-F238E27FC236}">
                  <a16:creationId xmlns:a16="http://schemas.microsoft.com/office/drawing/2014/main" id="{1ED715F3-0514-994B-8A74-BBF4308AEB16}"/>
                </a:ext>
              </a:extLst>
            </p:cNvPr>
            <p:cNvSpPr/>
            <p:nvPr/>
          </p:nvSpPr>
          <p:spPr>
            <a:xfrm>
              <a:off x="733424" y="161898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C325BE09-9203-274C-934E-56FF52E5D730}"/>
                </a:ext>
              </a:extLst>
            </p:cNvPr>
            <p:cNvSpPr/>
            <p:nvPr/>
          </p:nvSpPr>
          <p:spPr>
            <a:xfrm>
              <a:off x="733424" y="217143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F7C143A0-CD5B-8945-9DF2-A1079CE3E394}"/>
                </a:ext>
              </a:extLst>
            </p:cNvPr>
            <p:cNvSpPr/>
            <p:nvPr/>
          </p:nvSpPr>
          <p:spPr>
            <a:xfrm>
              <a:off x="733424" y="3546208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9" name="Unrectified">
              <a:extLst>
                <a:ext uri="{FF2B5EF4-FFF2-40B4-BE49-F238E27FC236}">
                  <a16:creationId xmlns:a16="http://schemas.microsoft.com/office/drawing/2014/main" id="{1B82985A-E5A9-6243-B33D-BC7F4A49B12F}"/>
                </a:ext>
              </a:extLst>
            </p:cNvPr>
            <p:cNvSpPr txBox="1"/>
            <p:nvPr/>
          </p:nvSpPr>
          <p:spPr>
            <a:xfrm>
              <a:off x="733424" y="947470"/>
              <a:ext cx="2590800" cy="446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 defTabSz="642915">
                <a:defRPr sz="2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>
                  <a:solidFill>
                    <a:schemeClr val="bg1"/>
                  </a:solidFill>
                </a:rPr>
                <a:t>Unrectified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9BD581-5634-46A8-80F3-85FF5EADD811}"/>
              </a:ext>
            </a:extLst>
          </p:cNvPr>
          <p:cNvGrpSpPr/>
          <p:nvPr/>
        </p:nvGrpSpPr>
        <p:grpSpPr>
          <a:xfrm>
            <a:off x="1039090" y="4034941"/>
            <a:ext cx="7065819" cy="2599173"/>
            <a:chOff x="685799" y="3904982"/>
            <a:chExt cx="7772401" cy="2859090"/>
          </a:xfrm>
        </p:grpSpPr>
        <p:pic>
          <p:nvPicPr>
            <p:cNvPr id="5" name="http://www.ifp.illinois.edu/~yuhuang/rectify/rectif_4_5_bd.JPG" descr="http://www.ifp.illinois.edu/~yuhuang/rectify/rectif_4_5_bd.JPG">
              <a:extLst>
                <a:ext uri="{FF2B5EF4-FFF2-40B4-BE49-F238E27FC236}">
                  <a16:creationId xmlns:a16="http://schemas.microsoft.com/office/drawing/2014/main" id="{B4DECC29-7F05-6F43-9D29-697C583D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799" y="3904982"/>
              <a:ext cx="7772401" cy="28590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ctified">
              <a:extLst>
                <a:ext uri="{FF2B5EF4-FFF2-40B4-BE49-F238E27FC236}">
                  <a16:creationId xmlns:a16="http://schemas.microsoft.com/office/drawing/2014/main" id="{90E4CE26-BD78-9B45-9C69-70546E5AA920}"/>
                </a:ext>
              </a:extLst>
            </p:cNvPr>
            <p:cNvSpPr txBox="1"/>
            <p:nvPr/>
          </p:nvSpPr>
          <p:spPr>
            <a:xfrm>
              <a:off x="695324" y="3904982"/>
              <a:ext cx="2590800" cy="4462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 defTabSz="642915">
                <a:defRPr sz="23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>
                  <a:solidFill>
                    <a:schemeClr val="bg1"/>
                  </a:solidFill>
                </a:rPr>
                <a:t>Rectified</a:t>
              </a:r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01A59DAA-3C0B-5B45-A805-552A3D5620EC}"/>
                </a:ext>
              </a:extLst>
            </p:cNvPr>
            <p:cNvSpPr/>
            <p:nvPr/>
          </p:nvSpPr>
          <p:spPr>
            <a:xfrm>
              <a:off x="709612" y="43764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16CAFAA1-4802-6442-8330-6F491117E262}"/>
                </a:ext>
              </a:extLst>
            </p:cNvPr>
            <p:cNvSpPr/>
            <p:nvPr/>
          </p:nvSpPr>
          <p:spPr>
            <a:xfrm>
              <a:off x="693737" y="48590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AF506EF7-6A22-8B40-840A-4BC3D2641E8A}"/>
                </a:ext>
              </a:extLst>
            </p:cNvPr>
            <p:cNvSpPr/>
            <p:nvPr/>
          </p:nvSpPr>
          <p:spPr>
            <a:xfrm>
              <a:off x="709612" y="534167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D998F410-A4EE-E341-80B5-7732B59841DF}"/>
                </a:ext>
              </a:extLst>
            </p:cNvPr>
            <p:cNvSpPr/>
            <p:nvPr/>
          </p:nvSpPr>
          <p:spPr>
            <a:xfrm>
              <a:off x="709612" y="5817921"/>
              <a:ext cx="7724777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30EBC9F2-CFEB-F148-A4B4-D3D04E4E5BC3}"/>
                </a:ext>
              </a:extLst>
            </p:cNvPr>
            <p:cNvSpPr/>
            <p:nvPr/>
          </p:nvSpPr>
          <p:spPr>
            <a:xfrm>
              <a:off x="695324" y="6298933"/>
              <a:ext cx="7724776" cy="1"/>
            </a:xfrm>
            <a:prstGeom prst="line">
              <a:avLst/>
            </a:prstGeom>
            <a:ln w="12700">
              <a:solidFill>
                <a:srgbClr val="33CC33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D46A079-B3FC-441D-BE16-3A34EAB3642D}"/>
              </a:ext>
            </a:extLst>
          </p:cNvPr>
          <p:cNvGrpSpPr/>
          <p:nvPr/>
        </p:nvGrpSpPr>
        <p:grpSpPr>
          <a:xfrm>
            <a:off x="1194040" y="1671866"/>
            <a:ext cx="6047393" cy="622988"/>
            <a:chOff x="1194040" y="1671866"/>
            <a:chExt cx="6047393" cy="6229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15DFFA4-4819-4DEA-BCDD-2F61B3FAC489}"/>
                </a:ext>
              </a:extLst>
            </p:cNvPr>
            <p:cNvSpPr/>
            <p:nvPr/>
          </p:nvSpPr>
          <p:spPr>
            <a:xfrm>
              <a:off x="1194040" y="1671866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1BA46C9-654C-46EB-870F-5C720F289CBE}"/>
                </a:ext>
              </a:extLst>
            </p:cNvPr>
            <p:cNvSpPr/>
            <p:nvPr/>
          </p:nvSpPr>
          <p:spPr>
            <a:xfrm>
              <a:off x="4704127" y="1757959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2FA374-2FFF-4E3D-9BBD-D1070A26CD01}"/>
                </a:ext>
              </a:extLst>
            </p:cNvPr>
            <p:cNvSpPr/>
            <p:nvPr/>
          </p:nvSpPr>
          <p:spPr>
            <a:xfrm>
              <a:off x="3171375" y="1757958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989D9F-4E6C-45DC-BBA7-48BB220A3C03}"/>
                </a:ext>
              </a:extLst>
            </p:cNvPr>
            <p:cNvSpPr/>
            <p:nvPr/>
          </p:nvSpPr>
          <p:spPr>
            <a:xfrm>
              <a:off x="6704538" y="1728903"/>
              <a:ext cx="536895" cy="536895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79EDFBC-7475-48D0-815C-EF5FE5BE7C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757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302125"/>
            <a:ext cx="8686800" cy="24384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81CED60-2200-49A6-B0E4-A22E1F973C1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34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A61276BD-2EBE-46D8-98AB-09604AD194BD}"/>
              </a:ext>
            </a:extLst>
          </p:cNvPr>
          <p:cNvGrpSpPr>
            <a:grpSpLocks/>
          </p:cNvGrpSpPr>
          <p:nvPr/>
        </p:nvGrpSpPr>
        <p:grpSpPr bwMode="auto">
          <a:xfrm>
            <a:off x="5708650" y="4244101"/>
            <a:ext cx="1909763" cy="477838"/>
            <a:chOff x="2064" y="2160"/>
            <a:chExt cx="1488" cy="384"/>
          </a:xfrm>
        </p:grpSpPr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A1973880-2EE6-4BB1-AB4F-BF49C4FA78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39F9F8D2-B158-455D-A0F1-8CA0CB73A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57150" cap="rnd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75" y="4485401"/>
            <a:ext cx="152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ACA3B1D-1018-4675-9563-B81F45B64BD2}"/>
              </a:ext>
            </a:extLst>
          </p:cNvPr>
          <p:cNvSpPr>
            <a:spLocks/>
          </p:cNvSpPr>
          <p:nvPr/>
        </p:nvSpPr>
        <p:spPr bwMode="auto">
          <a:xfrm>
            <a:off x="5705475" y="4390992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657" y="4221410"/>
            <a:ext cx="32047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6">
            <a:extLst>
              <a:ext uri="{FF2B5EF4-FFF2-40B4-BE49-F238E27FC236}">
                <a16:creationId xmlns:a16="http://schemas.microsoft.com/office/drawing/2014/main" id="{5C42C23A-3BBB-4EAA-A768-ABC83B0EE9D2}"/>
              </a:ext>
            </a:extLst>
          </p:cNvPr>
          <p:cNvSpPr txBox="1">
            <a:spLocks noChangeArrowheads="1"/>
          </p:cNvSpPr>
          <p:nvPr/>
        </p:nvSpPr>
        <p:spPr>
          <a:xfrm>
            <a:off x="297180" y="4968842"/>
            <a:ext cx="8549640" cy="12054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Slide window along the right scanline, compare contents of that window with reference window on left </a:t>
            </a:r>
          </a:p>
          <a:p>
            <a:pPr marL="0" indent="0" algn="ctr">
              <a:buNone/>
            </a:pPr>
            <a:r>
              <a:rPr lang="en-US" sz="2400" dirty="0"/>
              <a:t>Matching cost: SSD or normalized correlation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994F32-BA76-4F48-BA1C-962790C0E57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5">
            <a:extLst>
              <a:ext uri="{FF2B5EF4-FFF2-40B4-BE49-F238E27FC236}">
                <a16:creationId xmlns:a16="http://schemas.microsoft.com/office/drawing/2014/main" id="{4182337F-BD7A-4BCB-8EA1-BE3E12EC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913" y="4239170"/>
            <a:ext cx="2644959" cy="198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04" y="6232273"/>
            <a:ext cx="158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3" y="4473639"/>
            <a:ext cx="49446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Sum of squared differences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D56180-A9BB-4BAD-94F2-EE7BA4FFB91E}"/>
                  </a:ext>
                </a:extLst>
              </p:cNvPr>
              <p:cNvSpPr txBox="1"/>
              <p:nvPr/>
            </p:nvSpPr>
            <p:spPr>
              <a:xfrm>
                <a:off x="3179461" y="5341776"/>
                <a:ext cx="194405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4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6D56180-A9BB-4BAD-94F2-EE7BA4FFB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61" y="5341776"/>
                <a:ext cx="1944057" cy="10455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04B141C-D9BC-4AA3-9370-786E7F9F63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1908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>
            <a:extLst>
              <a:ext uri="{FF2B5EF4-FFF2-40B4-BE49-F238E27FC236}">
                <a16:creationId xmlns:a16="http://schemas.microsoft.com/office/drawing/2014/main" id="{90761ECB-9AEE-46CD-ACF0-548DD33F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914" y="4249868"/>
            <a:ext cx="2662278" cy="198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B4D5F-F561-4351-8A76-755EFF4F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Search</a:t>
            </a:r>
          </a:p>
        </p:txBody>
      </p:sp>
      <p:pic>
        <p:nvPicPr>
          <p:cNvPr id="4" name="Picture 11" descr="left">
            <a:extLst>
              <a:ext uri="{FF2B5EF4-FFF2-40B4-BE49-F238E27FC236}">
                <a16:creationId xmlns:a16="http://schemas.microsoft.com/office/drawing/2014/main" id="{A19679DF-DA41-4C6C-8C1C-494405BF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right">
            <a:extLst>
              <a:ext uri="{FF2B5EF4-FFF2-40B4-BE49-F238E27FC236}">
                <a16:creationId xmlns:a16="http://schemas.microsoft.com/office/drawing/2014/main" id="{63717B91-AC2F-4612-965D-0D03297F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993026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">
            <a:extLst>
              <a:ext uri="{FF2B5EF4-FFF2-40B4-BE49-F238E27FC236}">
                <a16:creationId xmlns:a16="http://schemas.microsoft.com/office/drawing/2014/main" id="{0FF5ED42-4B99-4CBE-9703-DA42645E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2888376"/>
            <a:ext cx="6713537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DF46913-B73E-4545-933D-FF0A285F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0039" y="2793295"/>
            <a:ext cx="199422" cy="191751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6D31930A-C8E8-4FBE-80A4-E8C21A832B6A}"/>
              </a:ext>
            </a:extLst>
          </p:cNvPr>
          <p:cNvGrpSpPr>
            <a:grpSpLocks/>
          </p:cNvGrpSpPr>
          <p:nvPr/>
        </p:nvGrpSpPr>
        <p:grpSpPr bwMode="auto">
          <a:xfrm>
            <a:off x="5758255" y="2793295"/>
            <a:ext cx="1388278" cy="191751"/>
            <a:chOff x="3111" y="3838"/>
            <a:chExt cx="672" cy="96"/>
          </a:xfrm>
        </p:grpSpPr>
        <p:sp>
          <p:nvSpPr>
            <p:cNvPr id="9" name="Rectangle 16">
              <a:extLst>
                <a:ext uri="{FF2B5EF4-FFF2-40B4-BE49-F238E27FC236}">
                  <a16:creationId xmlns:a16="http://schemas.microsoft.com/office/drawing/2014/main" id="{A2BAA4F8-59D6-4F08-875D-71D8D3EB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CE3328D1-8673-40E6-A219-DC99064F1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B635A70-9624-439F-9A7E-036998E41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69AA991A-5107-4737-B631-200B4B783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F01EB82B-C6D5-4551-A64E-C3B5392F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 Box 21">
            <a:extLst>
              <a:ext uri="{FF2B5EF4-FFF2-40B4-BE49-F238E27FC236}">
                <a16:creationId xmlns:a16="http://schemas.microsoft.com/office/drawing/2014/main" id="{2240A537-5D0D-4D21-B938-D69F3AE17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76" y="1459684"/>
            <a:ext cx="7825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Left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F13E7FCB-A11B-4CF3-8F71-630F915A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815" y="1459684"/>
            <a:ext cx="102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  <a:ea typeface="SimSun" pitchFamily="2" charset="-122"/>
              </a:rPr>
              <a:t>Right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id="{205F16EB-B911-4EAB-A055-5BDB82A2D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677" y="2626766"/>
            <a:ext cx="15055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800" dirty="0">
                <a:latin typeface="+mj-lt"/>
                <a:ea typeface="SimSun" pitchFamily="2" charset="-122"/>
              </a:rPr>
              <a:t>scanline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0C43F443-41BE-4EFB-9F48-485152D2B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0004" y="6232273"/>
            <a:ext cx="1584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Disparity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62373809-ACA2-4D06-A1E1-3E3D6C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13" y="4473639"/>
            <a:ext cx="4869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Matching cost</a:t>
            </a:r>
          </a:p>
          <a:p>
            <a:pPr algn="r"/>
            <a:r>
              <a:rPr lang="en-US" sz="2800" dirty="0">
                <a:solidFill>
                  <a:schemeClr val="tx2"/>
                </a:solidFill>
                <a:latin typeface="+mj-lt"/>
                <a:ea typeface="SimSun" pitchFamily="2" charset="-122"/>
              </a:rPr>
              <a:t>Normalized correlation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71D44A-72C9-44F9-8EB2-D27BF19ED392}"/>
              </a:ext>
            </a:extLst>
          </p:cNvPr>
          <p:cNvCxnSpPr>
            <a:cxnSpLocks/>
          </p:cNvCxnSpPr>
          <p:nvPr/>
        </p:nvCxnSpPr>
        <p:spPr>
          <a:xfrm>
            <a:off x="6453899" y="1982904"/>
            <a:ext cx="0" cy="2739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F45D84-425B-4A51-95FF-C99A007F3063}"/>
                  </a:ext>
                </a:extLst>
              </p:cNvPr>
              <p:cNvSpPr txBox="1"/>
              <p:nvPr/>
            </p:nvSpPr>
            <p:spPr>
              <a:xfrm>
                <a:off x="3442944" y="5467742"/>
                <a:ext cx="1138581" cy="7784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acc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F45D84-425B-4A51-95FF-C99A007F3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944" y="5467742"/>
                <a:ext cx="1138581" cy="7784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E0392-32CF-4E29-92FC-233A62D0894F}"/>
                  </a:ext>
                </a:extLst>
              </p:cNvPr>
              <p:cNvSpPr txBox="1"/>
              <p:nvPr/>
            </p:nvSpPr>
            <p:spPr>
              <a:xfrm>
                <a:off x="188514" y="5467742"/>
                <a:ext cx="2527807" cy="782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mean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std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9E0392-32CF-4E29-92FC-233A62D08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14" y="5467742"/>
                <a:ext cx="2527807" cy="7822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E67039D-D70E-4DD0-B85F-D93D1F5504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564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9C842AA3-066A-4E11-BB7D-19DA0A48A3C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/>
              <a:t>If necessary, rectify the two stereo images to transform epipolar lines into scanlines</a:t>
            </a:r>
          </a:p>
          <a:p>
            <a:pPr>
              <a:buFontTx/>
              <a:buChar char="•"/>
            </a:pPr>
            <a:r>
              <a:rPr lang="en-US"/>
              <a:t>For each pixel </a:t>
            </a:r>
            <a:r>
              <a:rPr lang="en-US" i="1">
                <a:solidFill>
                  <a:srgbClr val="0066FF"/>
                </a:solidFill>
              </a:rPr>
              <a:t>x</a:t>
            </a:r>
            <a:r>
              <a:rPr lang="en-US"/>
              <a:t> in the first image</a:t>
            </a:r>
          </a:p>
          <a:p>
            <a:pPr lvl="1"/>
            <a:r>
              <a:rPr lang="en-US"/>
              <a:t>Find corresponding epipolar scanline in the right image</a:t>
            </a:r>
          </a:p>
          <a:p>
            <a:pPr lvl="1"/>
            <a:r>
              <a:rPr lang="en-US"/>
              <a:t>Examine all pixels on the scanline and pick the best match </a:t>
            </a:r>
            <a:r>
              <a:rPr lang="en-US" i="1">
                <a:solidFill>
                  <a:srgbClr val="0066FF"/>
                </a:solidFill>
              </a:rPr>
              <a:t>x</a:t>
            </a:r>
            <a:r>
              <a:rPr lang="en-US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/>
              <a:t>Triangulate the matches to get depth information</a:t>
            </a:r>
            <a:br>
              <a:rPr lang="en-US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7D66B-1705-4AD2-8724-4F2F7ACB1E6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69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Older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7280"/>
            <a:ext cx="4556125" cy="4862642"/>
          </a:xfrm>
        </p:spPr>
        <p:txBody>
          <a:bodyPr/>
          <a:lstStyle/>
          <a:p>
            <a:r>
              <a:rPr lang="en-US" sz="1800" dirty="0"/>
              <a:t>From </a:t>
            </a:r>
            <a:r>
              <a:rPr lang="en-US" sz="1800" dirty="0">
                <a:hlinkClick r:id="rId2"/>
              </a:rPr>
              <a:t>Wikipedia</a:t>
            </a:r>
            <a:r>
              <a:rPr lang="en-US" sz="1800" dirty="0"/>
              <a:t>: </a:t>
            </a:r>
            <a:r>
              <a:rPr lang="en-US" sz="1800" i="1" dirty="0"/>
              <a:t>Gemma </a:t>
            </a:r>
            <a:r>
              <a:rPr lang="en-US" sz="1800" i="1" dirty="0" err="1"/>
              <a:t>Frisius's</a:t>
            </a:r>
            <a:r>
              <a:rPr lang="en-US" sz="1800" i="1" dirty="0"/>
              <a:t> 1533 diagram introducing the idea of triangulation into the science of surveying. Having established a baseline, e.g. the cities of Brussels and Antwerp, the location of other cities, e.g. Middelburg, Ghent etc., can be found by taking a compass direction from each end of the baseline, and plotting where the two directions cross. This was only a theoretical presentation of the concept — due to topographical restrictions, it is impossible to see Middelburg from either Brussels or Antwerp. Nevertheless, the figure soon became well known all across Europe.</a:t>
            </a:r>
          </a:p>
        </p:txBody>
      </p:sp>
      <p:pic>
        <p:nvPicPr>
          <p:cNvPr id="80898" name="Picture 2" descr="http://upload.wikimedia.org/wikipedia/commons/9/97/Gemma_Frisius_-_Driehoeksm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4" y="1385133"/>
            <a:ext cx="3685886" cy="4842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2987C-41F1-4BC5-B25F-9B8A2F9592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365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9AD8-3187-48C0-93C5-5905128B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Modern History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DDE63-4508-4720-82E4-1D317F38AB3C}"/>
              </a:ext>
            </a:extLst>
          </p:cNvPr>
          <p:cNvGrpSpPr/>
          <p:nvPr/>
        </p:nvGrpSpPr>
        <p:grpSpPr>
          <a:xfrm>
            <a:off x="882777" y="1755918"/>
            <a:ext cx="7378447" cy="4511386"/>
            <a:chOff x="657543" y="1530349"/>
            <a:chExt cx="8116292" cy="4962525"/>
          </a:xfrm>
        </p:grpSpPr>
        <p:pic>
          <p:nvPicPr>
            <p:cNvPr id="16388" name="Picture 4" descr="https://pics.me.me/Facebook-d42e39.png">
              <a:extLst>
                <a:ext uri="{FF2B5EF4-FFF2-40B4-BE49-F238E27FC236}">
                  <a16:creationId xmlns:a16="http://schemas.microsoft.com/office/drawing/2014/main" id="{9078E8E7-0862-4723-B805-7D070CCDF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4858" y="1530349"/>
              <a:ext cx="4762500" cy="496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i.ytimg.com/vi/OLJDnpWr8TY/maxresdefault.jpg">
              <a:extLst>
                <a:ext uri="{FF2B5EF4-FFF2-40B4-BE49-F238E27FC236}">
                  <a16:creationId xmlns:a16="http://schemas.microsoft.com/office/drawing/2014/main" id="{8DA4B439-BA24-400A-8388-A00B8BE1C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657543" y="3710303"/>
              <a:ext cx="4265744" cy="239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6" name="Picture 2" descr="https://i0.wp.com/picsdownloadz.com/wp-content/uploads/2016/09/triangles-squares-puzzles.jpg?resize=700%2C500">
              <a:extLst>
                <a:ext uri="{FF2B5EF4-FFF2-40B4-BE49-F238E27FC236}">
                  <a16:creationId xmlns:a16="http://schemas.microsoft.com/office/drawing/2014/main" id="{50C85635-CECC-4B64-BA8E-36C36BE02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00000">
              <a:off x="5010204" y="2339577"/>
              <a:ext cx="3763631" cy="268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B9280D-E09E-44A4-A374-76C9809283E2}"/>
              </a:ext>
            </a:extLst>
          </p:cNvPr>
          <p:cNvSpPr/>
          <p:nvPr/>
        </p:nvSpPr>
        <p:spPr>
          <a:xfrm>
            <a:off x="490227" y="1296764"/>
            <a:ext cx="8183079" cy="5429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Stereo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0AA4F0E-33BA-1A42-B7D7-EE2DD74C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767" b="5576"/>
          <a:stretch>
            <a:fillRect/>
          </a:stretch>
        </p:blipFill>
        <p:spPr>
          <a:xfrm>
            <a:off x="1173758" y="3581400"/>
            <a:ext cx="7055234" cy="282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 descr="image6.png">
            <a:extLst>
              <a:ext uri="{FF2B5EF4-FFF2-40B4-BE49-F238E27FC236}">
                <a16:creationId xmlns:a16="http://schemas.microsoft.com/office/drawing/2014/main" id="{C5B194E4-BD03-0545-8D34-F563866969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1" t="7915" r="35813" b="17204"/>
          <a:stretch>
            <a:fillRect/>
          </a:stretch>
        </p:blipFill>
        <p:spPr>
          <a:xfrm>
            <a:off x="2137082" y="1323714"/>
            <a:ext cx="4949518" cy="195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nection Line" descr="Connection Line">
            <a:extLst>
              <a:ext uri="{FF2B5EF4-FFF2-40B4-BE49-F238E27FC236}">
                <a16:creationId xmlns:a16="http://schemas.microsoft.com/office/drawing/2014/main" id="{8BB7CE3B-C610-4B4B-B3AC-D6EF42AC9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595" y="2130837"/>
            <a:ext cx="1413071" cy="350796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71F45-E1DA-4395-AA87-2D3C09A37A3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50AB018C-8949-4A38-8F14-962849A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33691-083F-492D-B055-99BA96A7ECE1}"/>
              </a:ext>
            </a:extLst>
          </p:cNvPr>
          <p:cNvCxnSpPr>
            <a:cxnSpLocks/>
          </p:cNvCxnSpPr>
          <p:nvPr/>
        </p:nvCxnSpPr>
        <p:spPr>
          <a:xfrm flipH="1" flipV="1">
            <a:off x="2338578" y="2516697"/>
            <a:ext cx="1376345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416B78-4520-409C-A4DE-6A5CBD84CB9A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F8097-0729-4DDC-937E-129D2A134E10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7AC2-3CB1-4B91-A11C-3C598793085F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08374-1BC2-4E8D-8C99-A0848C1879EC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71207-20E1-4342-8FC9-597CDF68ED60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89FAC4-2FE3-43B4-BB1B-014CD5307A6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139BE3-822D-40CF-B660-8D51AEB07C6F}"/>
              </a:ext>
            </a:extLst>
          </p:cNvPr>
          <p:cNvCxnSpPr>
            <a:cxnSpLocks/>
          </p:cNvCxnSpPr>
          <p:nvPr/>
        </p:nvCxnSpPr>
        <p:spPr>
          <a:xfrm>
            <a:off x="362824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08CB70-5C79-4F6A-A277-334D6DAB0DF3}"/>
              </a:ext>
            </a:extLst>
          </p:cNvPr>
          <p:cNvCxnSpPr>
            <a:cxnSpLocks/>
          </p:cNvCxnSpPr>
          <p:nvPr/>
        </p:nvCxnSpPr>
        <p:spPr>
          <a:xfrm>
            <a:off x="3138181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A2B63-6231-46D1-8C31-10E2870EE767}"/>
              </a:ext>
            </a:extLst>
          </p:cNvPr>
          <p:cNvCxnSpPr>
            <a:cxnSpLocks/>
          </p:cNvCxnSpPr>
          <p:nvPr/>
        </p:nvCxnSpPr>
        <p:spPr>
          <a:xfrm flipV="1">
            <a:off x="939567" y="2516697"/>
            <a:ext cx="1385168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2F157D-7A46-41D0-9CBA-034EDAF3B1BC}"/>
              </a:ext>
            </a:extLst>
          </p:cNvPr>
          <p:cNvSpPr/>
          <p:nvPr/>
        </p:nvSpPr>
        <p:spPr>
          <a:xfrm>
            <a:off x="1263595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5D3968-36EE-4E7E-9FFF-8B8718141AE8}"/>
              </a:ext>
            </a:extLst>
          </p:cNvPr>
          <p:cNvSpPr/>
          <p:nvPr/>
        </p:nvSpPr>
        <p:spPr>
          <a:xfrm>
            <a:off x="3236542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677F98-D07C-4A40-8952-51AA0E61D413}"/>
              </a:ext>
            </a:extLst>
          </p:cNvPr>
          <p:cNvSpPr/>
          <p:nvPr/>
        </p:nvSpPr>
        <p:spPr>
          <a:xfrm>
            <a:off x="2187575" y="2409776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16733-F335-43CB-BD04-D670E60ABA6F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CAF532-FC8C-43C4-A52A-46C4BA6FDC61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86390E-4C8E-449F-B361-60C0559D7AA7}"/>
              </a:ext>
            </a:extLst>
          </p:cNvPr>
          <p:cNvSpPr txBox="1"/>
          <p:nvPr/>
        </p:nvSpPr>
        <p:spPr>
          <a:xfrm>
            <a:off x="3758734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CE32C6-AF6A-44C5-B2BF-07BC86DBAA14}"/>
              </a:ext>
            </a:extLst>
          </p:cNvPr>
          <p:cNvCxnSpPr>
            <a:cxnSpLocks/>
            <a:endCxn id="35" idx="6"/>
          </p:cNvCxnSpPr>
          <p:nvPr/>
        </p:nvCxnSpPr>
        <p:spPr>
          <a:xfrm>
            <a:off x="939567" y="4454554"/>
            <a:ext cx="5069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B99AAC-4CCC-4B73-99FF-2218E3BC0AAF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629333-E49A-437C-8D23-8B3286A3F541}"/>
              </a:ext>
            </a:extLst>
          </p:cNvPr>
          <p:cNvSpPr txBox="1"/>
          <p:nvPr/>
        </p:nvSpPr>
        <p:spPr>
          <a:xfrm>
            <a:off x="337778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0BBAF-BEF9-4E63-9F59-8D3274BBCEB2}"/>
              </a:ext>
            </a:extLst>
          </p:cNvPr>
          <p:cNvCxnSpPr>
            <a:cxnSpLocks/>
            <a:endCxn id="36" idx="2"/>
          </p:cNvCxnSpPr>
          <p:nvPr/>
        </p:nvCxnSpPr>
        <p:spPr>
          <a:xfrm flipH="1">
            <a:off x="3236542" y="4454554"/>
            <a:ext cx="4773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882B496-24AD-4B51-AFE5-673EA2271EB1}"/>
              </a:ext>
            </a:extLst>
          </p:cNvPr>
          <p:cNvCxnSpPr>
            <a:cxnSpLocks/>
          </p:cNvCxnSpPr>
          <p:nvPr/>
        </p:nvCxnSpPr>
        <p:spPr>
          <a:xfrm flipV="1">
            <a:off x="2324735" y="2516697"/>
            <a:ext cx="0" cy="2732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F285660-9E39-4DC8-8AF3-15A793B6BAD8}"/>
              </a:ext>
            </a:extLst>
          </p:cNvPr>
          <p:cNvSpPr txBox="1"/>
          <p:nvPr/>
        </p:nvSpPr>
        <p:spPr>
          <a:xfrm>
            <a:off x="2589485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AF010-251B-41F1-9688-6ACC4CB6F873}"/>
              </a:ext>
            </a:extLst>
          </p:cNvPr>
          <p:cNvSpPr txBox="1"/>
          <p:nvPr/>
        </p:nvSpPr>
        <p:spPr>
          <a:xfrm>
            <a:off x="1517367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CDC009-F737-4168-8506-7BD2C34F4171}"/>
                  </a:ext>
                </a:extLst>
              </p:cNvPr>
              <p:cNvSpPr txBox="1"/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CDC009-F737-4168-8506-7BD2C34F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5FF53F0-DD54-41BD-9516-4E00B29091E3}"/>
              </a:ext>
            </a:extLst>
          </p:cNvPr>
          <p:cNvGrpSpPr/>
          <p:nvPr/>
        </p:nvGrpSpPr>
        <p:grpSpPr>
          <a:xfrm>
            <a:off x="4926588" y="1690689"/>
            <a:ext cx="4041448" cy="2155316"/>
            <a:chOff x="4926588" y="1690689"/>
            <a:chExt cx="4041448" cy="2155316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CA75533-9668-47C6-B178-8A7DAD52377B}"/>
                </a:ext>
              </a:extLst>
            </p:cNvPr>
            <p:cNvGrpSpPr/>
            <p:nvPr/>
          </p:nvGrpSpPr>
          <p:grpSpPr>
            <a:xfrm>
              <a:off x="6461485" y="1690689"/>
              <a:ext cx="2506551" cy="1525919"/>
              <a:chOff x="5865867" y="1287273"/>
              <a:chExt cx="2506551" cy="1525919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30F4564-DD3C-465F-BAFA-98A2A725A5D0}"/>
                  </a:ext>
                </a:extLst>
              </p:cNvPr>
              <p:cNvSpPr/>
              <p:nvPr/>
            </p:nvSpPr>
            <p:spPr>
              <a:xfrm>
                <a:off x="7575259" y="1342239"/>
                <a:ext cx="729842" cy="1392572"/>
              </a:xfrm>
              <a:custGeom>
                <a:avLst/>
                <a:gdLst>
                  <a:gd name="connsiteX0" fmla="*/ 0 w 729842"/>
                  <a:gd name="connsiteY0" fmla="*/ 1392572 h 1392572"/>
                  <a:gd name="connsiteX1" fmla="*/ 729842 w 729842"/>
                  <a:gd name="connsiteY1" fmla="*/ 1392572 h 1392572"/>
                  <a:gd name="connsiteX2" fmla="*/ 729842 w 729842"/>
                  <a:gd name="connsiteY2" fmla="*/ 0 h 1392572"/>
                  <a:gd name="connsiteX3" fmla="*/ 0 w 729842"/>
                  <a:gd name="connsiteY3" fmla="*/ 1392572 h 139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842" h="1392572">
                    <a:moveTo>
                      <a:pt x="0" y="1392572"/>
                    </a:moveTo>
                    <a:lnTo>
                      <a:pt x="729842" y="1392572"/>
                    </a:lnTo>
                    <a:lnTo>
                      <a:pt x="729842" y="0"/>
                    </a:lnTo>
                    <a:lnTo>
                      <a:pt x="0" y="139257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A850DF3-87AD-48CB-8B97-5BC4B7502639}"/>
                  </a:ext>
                </a:extLst>
              </p:cNvPr>
              <p:cNvSpPr/>
              <p:nvPr/>
            </p:nvSpPr>
            <p:spPr>
              <a:xfrm>
                <a:off x="6476301" y="1317072"/>
                <a:ext cx="494950" cy="1015067"/>
              </a:xfrm>
              <a:custGeom>
                <a:avLst/>
                <a:gdLst>
                  <a:gd name="connsiteX0" fmla="*/ 0 w 494950"/>
                  <a:gd name="connsiteY0" fmla="*/ 1015067 h 1015067"/>
                  <a:gd name="connsiteX1" fmla="*/ 494950 w 494950"/>
                  <a:gd name="connsiteY1" fmla="*/ 1015067 h 1015067"/>
                  <a:gd name="connsiteX2" fmla="*/ 494950 w 494950"/>
                  <a:gd name="connsiteY2" fmla="*/ 0 h 1015067"/>
                  <a:gd name="connsiteX3" fmla="*/ 0 w 494950"/>
                  <a:gd name="connsiteY3" fmla="*/ 1015067 h 1015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950" h="1015067">
                    <a:moveTo>
                      <a:pt x="0" y="1015067"/>
                    </a:moveTo>
                    <a:lnTo>
                      <a:pt x="494950" y="1015067"/>
                    </a:lnTo>
                    <a:lnTo>
                      <a:pt x="494950" y="0"/>
                    </a:lnTo>
                    <a:lnTo>
                      <a:pt x="0" y="10150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85A2E10-5171-4B42-A698-8640DECDEE3C}"/>
                  </a:ext>
                </a:extLst>
              </p:cNvPr>
              <p:cNvSpPr/>
              <p:nvPr/>
            </p:nvSpPr>
            <p:spPr>
              <a:xfrm>
                <a:off x="6258187" y="2332139"/>
                <a:ext cx="226503" cy="419450"/>
              </a:xfrm>
              <a:custGeom>
                <a:avLst/>
                <a:gdLst>
                  <a:gd name="connsiteX0" fmla="*/ 0 w 226503"/>
                  <a:gd name="connsiteY0" fmla="*/ 419450 h 419450"/>
                  <a:gd name="connsiteX1" fmla="*/ 0 w 226503"/>
                  <a:gd name="connsiteY1" fmla="*/ 0 h 419450"/>
                  <a:gd name="connsiteX2" fmla="*/ 226503 w 226503"/>
                  <a:gd name="connsiteY2" fmla="*/ 0 h 419450"/>
                  <a:gd name="connsiteX3" fmla="*/ 0 w 226503"/>
                  <a:gd name="connsiteY3" fmla="*/ 419450 h 41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03" h="419450">
                    <a:moveTo>
                      <a:pt x="0" y="419450"/>
                    </a:moveTo>
                    <a:lnTo>
                      <a:pt x="0" y="0"/>
                    </a:lnTo>
                    <a:lnTo>
                      <a:pt x="226503" y="0"/>
                    </a:lnTo>
                    <a:lnTo>
                      <a:pt x="0" y="41945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1C1A41E0-813E-418F-9EB3-EB77640333A2}"/>
                  </a:ext>
                </a:extLst>
              </p:cNvPr>
              <p:cNvGrpSpPr/>
              <p:nvPr/>
            </p:nvGrpSpPr>
            <p:grpSpPr>
              <a:xfrm>
                <a:off x="5865867" y="1287273"/>
                <a:ext cx="1175119" cy="1525919"/>
                <a:chOff x="5160101" y="2965017"/>
                <a:chExt cx="1292631" cy="1678511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E68ADEC5-560E-4727-92FF-CA64F4810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4119241"/>
                  <a:ext cx="0" cy="4482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4D11A941-08D6-417E-8D57-6CFE3CF06E7C}"/>
                    </a:ext>
                  </a:extLst>
                </p:cNvPr>
                <p:cNvCxnSpPr>
                  <a:cxnSpLocks/>
                  <a:stCxn id="83" idx="6"/>
                </p:cNvCxnSpPr>
                <p:nvPr/>
              </p:nvCxnSpPr>
              <p:spPr>
                <a:xfrm>
                  <a:off x="5669423" y="4567522"/>
                  <a:ext cx="705885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565B77C6-4701-48A0-A29E-D9C040027A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0101" y="4119241"/>
                  <a:ext cx="12152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353762BC-1A79-46B0-BDFA-5DD93BCB7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3025371"/>
                  <a:ext cx="781892" cy="1542151"/>
                </a:xfrm>
                <a:prstGeom prst="straightConnector1">
                  <a:avLst/>
                </a:prstGeom>
                <a:ln w="1270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E71C65B-0FA7-47F7-AD1D-F706A6948D02}"/>
                    </a:ext>
                  </a:extLst>
                </p:cNvPr>
                <p:cNvSpPr/>
                <p:nvPr/>
              </p:nvSpPr>
              <p:spPr>
                <a:xfrm>
                  <a:off x="5776322" y="4067625"/>
                  <a:ext cx="103231" cy="103231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95F9B1BC-20CF-4422-A20E-A6427506E79D}"/>
                    </a:ext>
                  </a:extLst>
                </p:cNvPr>
                <p:cNvSpPr/>
                <p:nvPr/>
              </p:nvSpPr>
              <p:spPr>
                <a:xfrm>
                  <a:off x="6297885" y="2965017"/>
                  <a:ext cx="154847" cy="154846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9E6EC7B4-CA27-4FC1-8E33-E5A5F4F8B437}"/>
                    </a:ext>
                  </a:extLst>
                </p:cNvPr>
                <p:cNvSpPr/>
                <p:nvPr/>
              </p:nvSpPr>
              <p:spPr>
                <a:xfrm>
                  <a:off x="5517410" y="4491515"/>
                  <a:ext cx="152013" cy="15201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556F00BA-7783-491A-935C-0976BE778C46}"/>
                    </a:ext>
                  </a:extLst>
                </p:cNvPr>
                <p:cNvCxnSpPr>
                  <a:cxnSpLocks/>
                  <a:endCxn id="80" idx="6"/>
                </p:cNvCxnSpPr>
                <p:nvPr/>
              </p:nvCxnSpPr>
              <p:spPr>
                <a:xfrm>
                  <a:off x="5593417" y="4119241"/>
                  <a:ext cx="286137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263AFCC3-6EF7-4C5B-A076-F924FE7A1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5309" y="3025371"/>
                  <a:ext cx="0" cy="1542151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877A92A-529B-4E44-8D48-B6CA95CC3041}"/>
                  </a:ext>
                </a:extLst>
              </p:cNvPr>
              <p:cNvGrpSpPr/>
              <p:nvPr/>
            </p:nvGrpSpPr>
            <p:grpSpPr>
              <a:xfrm>
                <a:off x="7197299" y="1287273"/>
                <a:ext cx="1175119" cy="1525919"/>
                <a:chOff x="5160101" y="2965017"/>
                <a:chExt cx="1292631" cy="1678511"/>
              </a:xfrm>
            </p:grpSpPr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4D732B9F-CE33-4B6F-964A-0A4D9A755E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4119241"/>
                  <a:ext cx="0" cy="44828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D100741A-85CE-4E92-9D75-E668DB21DE23}"/>
                    </a:ext>
                  </a:extLst>
                </p:cNvPr>
                <p:cNvCxnSpPr>
                  <a:cxnSpLocks/>
                  <a:stCxn id="105" idx="6"/>
                </p:cNvCxnSpPr>
                <p:nvPr/>
              </p:nvCxnSpPr>
              <p:spPr>
                <a:xfrm>
                  <a:off x="5669423" y="4567522"/>
                  <a:ext cx="705885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0CD2A3ED-EEF0-40CD-AD5D-B11A6102A7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60101" y="4119241"/>
                  <a:ext cx="12152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6C8EE231-1386-490F-BB86-3BE63E5BF8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93417" y="3025371"/>
                  <a:ext cx="781892" cy="1542151"/>
                </a:xfrm>
                <a:prstGeom prst="straightConnector1">
                  <a:avLst/>
                </a:prstGeom>
                <a:ln w="12700">
                  <a:solidFill>
                    <a:schemeClr val="accent4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DBF457B6-72E7-4B44-A527-6532B5DEEF33}"/>
                    </a:ext>
                  </a:extLst>
                </p:cNvPr>
                <p:cNvSpPr/>
                <p:nvPr/>
              </p:nvSpPr>
              <p:spPr>
                <a:xfrm>
                  <a:off x="5776322" y="4067625"/>
                  <a:ext cx="103231" cy="103231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888A29FA-4D68-4A17-BE38-B291DAB0AFC7}"/>
                    </a:ext>
                  </a:extLst>
                </p:cNvPr>
                <p:cNvSpPr/>
                <p:nvPr/>
              </p:nvSpPr>
              <p:spPr>
                <a:xfrm>
                  <a:off x="6297885" y="2965017"/>
                  <a:ext cx="154847" cy="154846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A7B9EF0-C94C-4B12-97A0-41E8629C3036}"/>
                    </a:ext>
                  </a:extLst>
                </p:cNvPr>
                <p:cNvSpPr/>
                <p:nvPr/>
              </p:nvSpPr>
              <p:spPr>
                <a:xfrm>
                  <a:off x="5517410" y="4491515"/>
                  <a:ext cx="152013" cy="15201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A0808B3B-112B-45CF-9054-5DC81852E31C}"/>
                    </a:ext>
                  </a:extLst>
                </p:cNvPr>
                <p:cNvCxnSpPr>
                  <a:cxnSpLocks/>
                  <a:endCxn id="103" idx="6"/>
                </p:cNvCxnSpPr>
                <p:nvPr/>
              </p:nvCxnSpPr>
              <p:spPr>
                <a:xfrm>
                  <a:off x="5593417" y="4119241"/>
                  <a:ext cx="286137" cy="0"/>
                </a:xfrm>
                <a:prstGeom prst="straightConnector1">
                  <a:avLst/>
                </a:prstGeom>
                <a:ln w="127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E299FB76-AF71-422F-970E-0672A2E32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75309" y="3025371"/>
                  <a:ext cx="0" cy="1542151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BF815F4-DED6-4BB6-8D6F-515DCD654E51}"/>
                </a:ext>
              </a:extLst>
            </p:cNvPr>
            <p:cNvSpPr txBox="1"/>
            <p:nvPr/>
          </p:nvSpPr>
          <p:spPr>
            <a:xfrm>
              <a:off x="4926588" y="3322785"/>
              <a:ext cx="3971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By similar triangles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DC2305-005D-41E4-AF50-012E971B5B11}"/>
              </a:ext>
            </a:extLst>
          </p:cNvPr>
          <p:cNvGrpSpPr/>
          <p:nvPr/>
        </p:nvGrpSpPr>
        <p:grpSpPr>
          <a:xfrm>
            <a:off x="4926582" y="3900330"/>
            <a:ext cx="3971061" cy="2076610"/>
            <a:chOff x="4926582" y="3900330"/>
            <a:chExt cx="3971061" cy="20766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2D189B3-7F5F-4CBA-99F0-4CE1E56D7932}"/>
                    </a:ext>
                  </a:extLst>
                </p:cNvPr>
                <p:cNvSpPr txBox="1"/>
                <p:nvPr/>
              </p:nvSpPr>
              <p:spPr>
                <a:xfrm>
                  <a:off x="6052390" y="3900330"/>
                  <a:ext cx="1719445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42D189B3-7F5F-4CBA-99F0-4CE1E56D7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2390" y="3900330"/>
                  <a:ext cx="1719445" cy="10489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59BEA5-921B-49D0-9323-AB655E6FF948}"/>
                </a:ext>
              </a:extLst>
            </p:cNvPr>
            <p:cNvSpPr txBox="1"/>
            <p:nvPr/>
          </p:nvSpPr>
          <p:spPr>
            <a:xfrm>
              <a:off x="4926582" y="5022833"/>
              <a:ext cx="39710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Similarly by </a:t>
              </a:r>
            </a:p>
            <a:p>
              <a:pPr algn="ctr"/>
              <a:r>
                <a:rPr lang="en-US" sz="2800" dirty="0"/>
                <a:t>similar triangles</a:t>
              </a: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0627E625-5A56-47A9-AB7E-9BD351484028}"/>
              </a:ext>
            </a:extLst>
          </p:cNvPr>
          <p:cNvSpPr txBox="1"/>
          <p:nvPr/>
        </p:nvSpPr>
        <p:spPr>
          <a:xfrm>
            <a:off x="2168369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BA410A-22F5-41C1-84B6-7DA70FFC510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42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50AB018C-8949-4A38-8F14-962849A5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33691-083F-492D-B055-99BA96A7ECE1}"/>
              </a:ext>
            </a:extLst>
          </p:cNvPr>
          <p:cNvCxnSpPr>
            <a:cxnSpLocks/>
          </p:cNvCxnSpPr>
          <p:nvPr/>
        </p:nvCxnSpPr>
        <p:spPr>
          <a:xfrm flipH="1" flipV="1">
            <a:off x="2338578" y="2516697"/>
            <a:ext cx="1376345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9416B78-4520-409C-A4DE-6A5CBD84CB9A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F8097-0729-4DDC-937E-129D2A134E10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D7AC2-3CB1-4B91-A11C-3C598793085F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F08374-1BC2-4E8D-8C99-A0848C1879EC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71207-20E1-4342-8FC9-597CDF68ED60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D226699-D57F-4F66-9185-48A3047FF5E9}"/>
              </a:ext>
            </a:extLst>
          </p:cNvPr>
          <p:cNvSpPr txBox="1"/>
          <p:nvPr/>
        </p:nvSpPr>
        <p:spPr>
          <a:xfrm>
            <a:off x="1136708" y="5248711"/>
            <a:ext cx="2381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Baseline B</a:t>
            </a:r>
          </a:p>
          <a:p>
            <a:pPr algn="ctr"/>
            <a:r>
              <a:rPr lang="en-US" sz="2800" dirty="0"/>
              <a:t>B=B</a:t>
            </a:r>
            <a:r>
              <a:rPr lang="en-US" sz="2800" baseline="-25000" dirty="0"/>
              <a:t>1</a:t>
            </a:r>
            <a:r>
              <a:rPr lang="en-US" sz="2800" dirty="0"/>
              <a:t>+B</a:t>
            </a:r>
            <a:r>
              <a:rPr lang="en-US" sz="2800" baseline="-25000" dirty="0"/>
              <a:t>2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89FAC4-2FE3-43B4-BB1B-014CD5307A6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139BE3-822D-40CF-B660-8D51AEB07C6F}"/>
              </a:ext>
            </a:extLst>
          </p:cNvPr>
          <p:cNvCxnSpPr>
            <a:cxnSpLocks/>
          </p:cNvCxnSpPr>
          <p:nvPr/>
        </p:nvCxnSpPr>
        <p:spPr>
          <a:xfrm>
            <a:off x="362824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08CB70-5C79-4F6A-A277-334D6DAB0DF3}"/>
              </a:ext>
            </a:extLst>
          </p:cNvPr>
          <p:cNvCxnSpPr>
            <a:cxnSpLocks/>
          </p:cNvCxnSpPr>
          <p:nvPr/>
        </p:nvCxnSpPr>
        <p:spPr>
          <a:xfrm>
            <a:off x="3138181" y="4454554"/>
            <a:ext cx="11534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A2B63-6231-46D1-8C31-10E2870EE767}"/>
              </a:ext>
            </a:extLst>
          </p:cNvPr>
          <p:cNvCxnSpPr>
            <a:cxnSpLocks/>
          </p:cNvCxnSpPr>
          <p:nvPr/>
        </p:nvCxnSpPr>
        <p:spPr>
          <a:xfrm flipV="1">
            <a:off x="939567" y="2516697"/>
            <a:ext cx="1385168" cy="273201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2F157D-7A46-41D0-9CBA-034EDAF3B1BC}"/>
              </a:ext>
            </a:extLst>
          </p:cNvPr>
          <p:cNvSpPr/>
          <p:nvPr/>
        </p:nvSpPr>
        <p:spPr>
          <a:xfrm>
            <a:off x="1263595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C5D3968-36EE-4E7E-9FFF-8B8718141AE8}"/>
              </a:ext>
            </a:extLst>
          </p:cNvPr>
          <p:cNvSpPr/>
          <p:nvPr/>
        </p:nvSpPr>
        <p:spPr>
          <a:xfrm>
            <a:off x="3236542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5677F98-D07C-4A40-8952-51AA0E61D413}"/>
              </a:ext>
            </a:extLst>
          </p:cNvPr>
          <p:cNvSpPr/>
          <p:nvPr/>
        </p:nvSpPr>
        <p:spPr>
          <a:xfrm>
            <a:off x="2187575" y="2409776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A16733-F335-43CB-BD04-D670E60ABA6F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CAF532-FC8C-43C4-A52A-46C4BA6FDC61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ECE32C6-AF6A-44C5-B2BF-07BC86DBAA14}"/>
              </a:ext>
            </a:extLst>
          </p:cNvPr>
          <p:cNvCxnSpPr>
            <a:cxnSpLocks/>
            <a:endCxn id="35" idx="6"/>
          </p:cNvCxnSpPr>
          <p:nvPr/>
        </p:nvCxnSpPr>
        <p:spPr>
          <a:xfrm>
            <a:off x="939567" y="4454554"/>
            <a:ext cx="50690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5B99AAC-4CCC-4B73-99FF-2218E3BC0AAF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629333-E49A-437C-8D23-8B3286A3F541}"/>
              </a:ext>
            </a:extLst>
          </p:cNvPr>
          <p:cNvSpPr txBox="1"/>
          <p:nvPr/>
        </p:nvSpPr>
        <p:spPr>
          <a:xfrm>
            <a:off x="337778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00BBAF-BEF9-4E63-9F59-8D3274BBCEB2}"/>
              </a:ext>
            </a:extLst>
          </p:cNvPr>
          <p:cNvCxnSpPr>
            <a:cxnSpLocks/>
            <a:endCxn id="36" idx="2"/>
          </p:cNvCxnSpPr>
          <p:nvPr/>
        </p:nvCxnSpPr>
        <p:spPr>
          <a:xfrm flipH="1">
            <a:off x="3236542" y="4454554"/>
            <a:ext cx="47734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882B496-24AD-4B51-AFE5-673EA2271EB1}"/>
              </a:ext>
            </a:extLst>
          </p:cNvPr>
          <p:cNvCxnSpPr>
            <a:cxnSpLocks/>
          </p:cNvCxnSpPr>
          <p:nvPr/>
        </p:nvCxnSpPr>
        <p:spPr>
          <a:xfrm flipV="1">
            <a:off x="2324735" y="2516697"/>
            <a:ext cx="0" cy="2732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F285660-9E39-4DC8-8AF3-15A793B6BAD8}"/>
              </a:ext>
            </a:extLst>
          </p:cNvPr>
          <p:cNvSpPr txBox="1"/>
          <p:nvPr/>
        </p:nvSpPr>
        <p:spPr>
          <a:xfrm>
            <a:off x="2589485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AF010-251B-41F1-9688-6ACC4CB6F873}"/>
              </a:ext>
            </a:extLst>
          </p:cNvPr>
          <p:cNvSpPr txBox="1"/>
          <p:nvPr/>
        </p:nvSpPr>
        <p:spPr>
          <a:xfrm>
            <a:off x="1517367" y="4639220"/>
            <a:ext cx="69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2D189B3-7F5F-4CBA-99F0-4CE1E56D7932}"/>
                  </a:ext>
                </a:extLst>
              </p:cNvPr>
              <p:cNvSpPr txBox="1"/>
              <p:nvPr/>
            </p:nvSpPr>
            <p:spPr>
              <a:xfrm>
                <a:off x="7050680" y="2049798"/>
                <a:ext cx="1719445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2D189B3-7F5F-4CBA-99F0-4CE1E56D7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680" y="2049798"/>
                <a:ext cx="1719445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E07AD36-8E7A-4A28-9E9B-5BE59080938C}"/>
              </a:ext>
            </a:extLst>
          </p:cNvPr>
          <p:cNvGrpSpPr/>
          <p:nvPr/>
        </p:nvGrpSpPr>
        <p:grpSpPr>
          <a:xfrm>
            <a:off x="4926582" y="3098740"/>
            <a:ext cx="3971061" cy="1612815"/>
            <a:chOff x="4926582" y="3098740"/>
            <a:chExt cx="3971061" cy="1612815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559BEA5-921B-49D0-9323-AB655E6FF948}"/>
                </a:ext>
              </a:extLst>
            </p:cNvPr>
            <p:cNvSpPr txBox="1"/>
            <p:nvPr/>
          </p:nvSpPr>
          <p:spPr>
            <a:xfrm>
              <a:off x="4926582" y="3098740"/>
              <a:ext cx="3971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Add them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74BCFE2-D081-4392-9264-9B15F05C4376}"/>
                    </a:ext>
                  </a:extLst>
                </p:cNvPr>
                <p:cNvSpPr txBox="1"/>
                <p:nvPr/>
              </p:nvSpPr>
              <p:spPr>
                <a:xfrm>
                  <a:off x="5387957" y="3662613"/>
                  <a:ext cx="3052759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74BCFE2-D081-4392-9264-9B15F05C43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7957" y="3662613"/>
                  <a:ext cx="3052759" cy="104894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0008537-7777-4204-B549-E4456B92F622}"/>
                  </a:ext>
                </a:extLst>
              </p:cNvPr>
              <p:cNvSpPr txBox="1"/>
              <p:nvPr/>
            </p:nvSpPr>
            <p:spPr>
              <a:xfrm>
                <a:off x="5810152" y="4639220"/>
                <a:ext cx="2197140" cy="933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𝑓𝐵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0008537-7777-4204-B549-E4456B92F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152" y="4639220"/>
                <a:ext cx="2197140" cy="9330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714FFA07-0AC6-4FBF-A8BD-DF2357FFBAE1}"/>
              </a:ext>
            </a:extLst>
          </p:cNvPr>
          <p:cNvSpPr txBox="1"/>
          <p:nvPr/>
        </p:nvSpPr>
        <p:spPr>
          <a:xfrm>
            <a:off x="3758734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3661AB-3ABB-46B0-AE39-4506AF15B031}"/>
              </a:ext>
            </a:extLst>
          </p:cNvPr>
          <p:cNvSpPr txBox="1"/>
          <p:nvPr/>
        </p:nvSpPr>
        <p:spPr>
          <a:xfrm>
            <a:off x="2168369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434EC9-255B-4BDD-B1AE-1EFB90152651}"/>
                  </a:ext>
                </a:extLst>
              </p:cNvPr>
              <p:cNvSpPr txBox="1"/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434EC9-255B-4BDD-B1AE-1EFB90152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89" y="2070125"/>
                <a:ext cx="1318053" cy="10082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FDFED042-EAC9-4EFF-9516-B39962BE0228}"/>
              </a:ext>
            </a:extLst>
          </p:cNvPr>
          <p:cNvGrpSpPr/>
          <p:nvPr/>
        </p:nvGrpSpPr>
        <p:grpSpPr>
          <a:xfrm>
            <a:off x="5438038" y="5372506"/>
            <a:ext cx="1853765" cy="876478"/>
            <a:chOff x="5438038" y="5372506"/>
            <a:chExt cx="1853765" cy="876478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AF1674F8-B38D-4D7C-8BD2-C91FE15FEB4E}"/>
                </a:ext>
              </a:extLst>
            </p:cNvPr>
            <p:cNvSpPr/>
            <p:nvPr/>
          </p:nvSpPr>
          <p:spPr>
            <a:xfrm rot="5400000">
              <a:off x="6265058" y="4941543"/>
              <a:ext cx="199727" cy="1061654"/>
            </a:xfrm>
            <a:prstGeom prst="rightBrace">
              <a:avLst>
                <a:gd name="adj1" fmla="val 60745"/>
                <a:gd name="adj2" fmla="val 5000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5F13705-C639-45A0-B298-3DB1EE05E3CE}"/>
                </a:ext>
              </a:extLst>
            </p:cNvPr>
            <p:cNvSpPr txBox="1"/>
            <p:nvPr/>
          </p:nvSpPr>
          <p:spPr>
            <a:xfrm>
              <a:off x="5438038" y="5725764"/>
              <a:ext cx="1853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Disparity</a:t>
              </a:r>
              <a:endParaRPr lang="en-US" sz="2800" baseline="-250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EFEC2AB-2C21-4E63-BDC4-77EFA7FE217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7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F57A-A1BD-4804-9492-5C180A67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disparity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CA4A78-3A7C-459A-A376-9319DC78E3D1}"/>
              </a:ext>
            </a:extLst>
          </p:cNvPr>
          <p:cNvCxnSpPr>
            <a:cxnSpLocks/>
          </p:cNvCxnSpPr>
          <p:nvPr/>
        </p:nvCxnSpPr>
        <p:spPr>
          <a:xfrm flipV="1">
            <a:off x="3714924" y="1690689"/>
            <a:ext cx="1441690" cy="35580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7B784DC1-07BC-4D1E-8C01-8C1A320E9124}"/>
              </a:ext>
            </a:extLst>
          </p:cNvPr>
          <p:cNvSpPr/>
          <p:nvPr/>
        </p:nvSpPr>
        <p:spPr>
          <a:xfrm>
            <a:off x="3580274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E30DF-1701-45E0-8D8C-4222FF768F13}"/>
              </a:ext>
            </a:extLst>
          </p:cNvPr>
          <p:cNvSpPr txBox="1"/>
          <p:nvPr/>
        </p:nvSpPr>
        <p:spPr>
          <a:xfrm>
            <a:off x="700480" y="528872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5629F-2ABA-42C2-9E0F-9E907BCF909D}"/>
              </a:ext>
            </a:extLst>
          </p:cNvPr>
          <p:cNvSpPr txBox="1"/>
          <p:nvPr/>
        </p:nvSpPr>
        <p:spPr>
          <a:xfrm>
            <a:off x="3425629" y="5291488"/>
            <a:ext cx="57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o'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68BFC2-91F6-4DB3-B75C-59B162BC07CF}"/>
              </a:ext>
            </a:extLst>
          </p:cNvPr>
          <p:cNvCxnSpPr>
            <a:cxnSpLocks/>
          </p:cNvCxnSpPr>
          <p:nvPr/>
        </p:nvCxnSpPr>
        <p:spPr>
          <a:xfrm flipV="1">
            <a:off x="939567" y="4454554"/>
            <a:ext cx="0" cy="7941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C1B38E-B993-4E4C-BC41-02062C13B8E4}"/>
              </a:ext>
            </a:extLst>
          </p:cNvPr>
          <p:cNvCxnSpPr>
            <a:cxnSpLocks/>
            <a:stCxn id="17" idx="6"/>
            <a:endCxn id="4" idx="2"/>
          </p:cNvCxnSpPr>
          <p:nvPr/>
        </p:nvCxnSpPr>
        <p:spPr>
          <a:xfrm>
            <a:off x="1074217" y="5248711"/>
            <a:ext cx="250605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0FA159-E35B-4C70-A1B7-34ADC141A79F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3714924" y="4454556"/>
            <a:ext cx="1" cy="659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98B247-C5F6-4A93-805F-537A35E8423C}"/>
              </a:ext>
            </a:extLst>
          </p:cNvPr>
          <p:cNvCxnSpPr>
            <a:cxnSpLocks/>
          </p:cNvCxnSpPr>
          <p:nvPr/>
        </p:nvCxnSpPr>
        <p:spPr>
          <a:xfrm>
            <a:off x="95157" y="4454554"/>
            <a:ext cx="1688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ACC1F9-FD41-43ED-959E-D6E25BCD841B}"/>
              </a:ext>
            </a:extLst>
          </p:cNvPr>
          <p:cNvCxnSpPr>
            <a:cxnSpLocks/>
          </p:cNvCxnSpPr>
          <p:nvPr/>
        </p:nvCxnSpPr>
        <p:spPr>
          <a:xfrm>
            <a:off x="2870514" y="4454554"/>
            <a:ext cx="1688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F03139-1B41-4B89-BAC3-FD6EF61B1D76}"/>
              </a:ext>
            </a:extLst>
          </p:cNvPr>
          <p:cNvCxnSpPr>
            <a:cxnSpLocks/>
          </p:cNvCxnSpPr>
          <p:nvPr/>
        </p:nvCxnSpPr>
        <p:spPr>
          <a:xfrm flipV="1">
            <a:off x="939567" y="1690688"/>
            <a:ext cx="4214537" cy="355802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DB92B3E-4AE0-4048-9A36-47BA4A8234EF}"/>
              </a:ext>
            </a:extLst>
          </p:cNvPr>
          <p:cNvSpPr/>
          <p:nvPr/>
        </p:nvSpPr>
        <p:spPr>
          <a:xfrm>
            <a:off x="1752701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C895D1-6001-40DE-87F7-14C8B36C0B47}"/>
              </a:ext>
            </a:extLst>
          </p:cNvPr>
          <p:cNvSpPr/>
          <p:nvPr/>
        </p:nvSpPr>
        <p:spPr>
          <a:xfrm>
            <a:off x="3949168" y="4363114"/>
            <a:ext cx="182880" cy="18288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87B60A-E597-4871-9B79-047722D68B65}"/>
              </a:ext>
            </a:extLst>
          </p:cNvPr>
          <p:cNvSpPr/>
          <p:nvPr/>
        </p:nvSpPr>
        <p:spPr>
          <a:xfrm>
            <a:off x="5016944" y="1553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82C243-0E4B-4650-B4F2-C4CA68DFFA63}"/>
              </a:ext>
            </a:extLst>
          </p:cNvPr>
          <p:cNvSpPr/>
          <p:nvPr/>
        </p:nvSpPr>
        <p:spPr>
          <a:xfrm>
            <a:off x="804917" y="5114061"/>
            <a:ext cx="269300" cy="2693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A6EFA-9467-49B8-8D19-39B4C5C53A22}"/>
              </a:ext>
            </a:extLst>
          </p:cNvPr>
          <p:cNvSpPr txBox="1"/>
          <p:nvPr/>
        </p:nvSpPr>
        <p:spPr>
          <a:xfrm>
            <a:off x="558818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D149C5-84AA-4E57-A1A4-2F4F41E80C9A}"/>
              </a:ext>
            </a:extLst>
          </p:cNvPr>
          <p:cNvSpPr txBox="1"/>
          <p:nvPr/>
        </p:nvSpPr>
        <p:spPr>
          <a:xfrm>
            <a:off x="3715967" y="4493509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6BE7D6-5933-4554-9339-7FF0191AFB61}"/>
              </a:ext>
            </a:extLst>
          </p:cNvPr>
          <p:cNvCxnSpPr>
            <a:cxnSpLocks/>
            <a:endCxn id="14" idx="6"/>
          </p:cNvCxnSpPr>
          <p:nvPr/>
        </p:nvCxnSpPr>
        <p:spPr>
          <a:xfrm>
            <a:off x="939567" y="4454554"/>
            <a:ext cx="996014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FFB161-2B37-4CEF-B17B-DDF5062A3E03}"/>
              </a:ext>
            </a:extLst>
          </p:cNvPr>
          <p:cNvSpPr txBox="1"/>
          <p:nvPr/>
        </p:nvSpPr>
        <p:spPr>
          <a:xfrm>
            <a:off x="959179" y="3875200"/>
            <a:ext cx="31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9091CA-35DB-4EFA-9770-88D07468A203}"/>
              </a:ext>
            </a:extLst>
          </p:cNvPr>
          <p:cNvSpPr txBox="1"/>
          <p:nvPr/>
        </p:nvSpPr>
        <p:spPr>
          <a:xfrm>
            <a:off x="3619208" y="3875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x'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9AE166-7584-4040-BB5B-2B9C6264FC01}"/>
              </a:ext>
            </a:extLst>
          </p:cNvPr>
          <p:cNvCxnSpPr>
            <a:cxnSpLocks/>
          </p:cNvCxnSpPr>
          <p:nvPr/>
        </p:nvCxnSpPr>
        <p:spPr>
          <a:xfrm>
            <a:off x="3713882" y="4454554"/>
            <a:ext cx="37994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A15696-DF41-4781-88D9-8DEAEECBB854}"/>
              </a:ext>
            </a:extLst>
          </p:cNvPr>
          <p:cNvCxnSpPr>
            <a:cxnSpLocks/>
          </p:cNvCxnSpPr>
          <p:nvPr/>
        </p:nvCxnSpPr>
        <p:spPr>
          <a:xfrm flipV="1">
            <a:off x="5156614" y="1690689"/>
            <a:ext cx="0" cy="3558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4806F1-279C-45AB-A762-F678DAE99E27}"/>
              </a:ext>
            </a:extLst>
          </p:cNvPr>
          <p:cNvCxnSpPr>
            <a:cxnSpLocks/>
          </p:cNvCxnSpPr>
          <p:nvPr/>
        </p:nvCxnSpPr>
        <p:spPr>
          <a:xfrm>
            <a:off x="939566" y="5828069"/>
            <a:ext cx="421453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577809C-E988-4D7E-9674-2FD0AA2197BC}"/>
              </a:ext>
            </a:extLst>
          </p:cNvPr>
          <p:cNvSpPr txBox="1"/>
          <p:nvPr/>
        </p:nvSpPr>
        <p:spPr>
          <a:xfrm>
            <a:off x="2729252" y="5535681"/>
            <a:ext cx="635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r>
              <a:rPr lang="en-US" sz="3200" baseline="-25000" dirty="0"/>
              <a:t>1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437543-6D3B-4B10-B0B5-AEF68F713DB3}"/>
              </a:ext>
            </a:extLst>
          </p:cNvPr>
          <p:cNvCxnSpPr>
            <a:cxnSpLocks/>
          </p:cNvCxnSpPr>
          <p:nvPr/>
        </p:nvCxnSpPr>
        <p:spPr>
          <a:xfrm>
            <a:off x="3682588" y="6207994"/>
            <a:ext cx="1491129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2E081D4-2761-43D1-8659-E315AD75EC09}"/>
              </a:ext>
            </a:extLst>
          </p:cNvPr>
          <p:cNvSpPr txBox="1"/>
          <p:nvPr/>
        </p:nvSpPr>
        <p:spPr>
          <a:xfrm>
            <a:off x="4163806" y="5908099"/>
            <a:ext cx="6351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r>
              <a:rPr lang="en-US" sz="3200" baseline="-250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E6551D-AEF6-4E1A-AD7B-500C9EC078E7}"/>
              </a:ext>
            </a:extLst>
          </p:cNvPr>
          <p:cNvSpPr txBox="1"/>
          <p:nvPr/>
        </p:nvSpPr>
        <p:spPr>
          <a:xfrm>
            <a:off x="5005298" y="3741490"/>
            <a:ext cx="2976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7BF552-D7B1-4971-8C31-D9B487F6DB1C}"/>
                  </a:ext>
                </a:extLst>
              </p:cNvPr>
              <p:cNvSpPr txBox="1"/>
              <p:nvPr/>
            </p:nvSpPr>
            <p:spPr>
              <a:xfrm>
                <a:off x="7454047" y="2049798"/>
                <a:ext cx="1413272" cy="104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B7BF552-D7B1-4971-8C31-D9B487F6D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047" y="2049798"/>
                <a:ext cx="1413272" cy="1048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9A2A1A-251E-4AE5-BAA1-68EFB3CBD2E5}"/>
                  </a:ext>
                </a:extLst>
              </p:cNvPr>
              <p:cNvSpPr txBox="1"/>
              <p:nvPr/>
            </p:nvSpPr>
            <p:spPr>
              <a:xfrm>
                <a:off x="5845477" y="2070125"/>
                <a:ext cx="1318053" cy="10082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9A2A1A-251E-4AE5-BAA1-68EFB3CBD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477" y="2070125"/>
                <a:ext cx="1318053" cy="10082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89723C7-F0DF-4D37-8EDF-BCFF19CC0A3F}"/>
              </a:ext>
            </a:extLst>
          </p:cNvPr>
          <p:cNvGrpSpPr/>
          <p:nvPr/>
        </p:nvGrpSpPr>
        <p:grpSpPr>
          <a:xfrm>
            <a:off x="5830016" y="3098740"/>
            <a:ext cx="3052759" cy="1612815"/>
            <a:chOff x="5830016" y="3098740"/>
            <a:chExt cx="3052759" cy="161281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D3FFF87-DB7D-4BD6-91CD-1BE650D30B9D}"/>
                </a:ext>
              </a:extLst>
            </p:cNvPr>
            <p:cNvSpPr txBox="1"/>
            <p:nvPr/>
          </p:nvSpPr>
          <p:spPr>
            <a:xfrm>
              <a:off x="5845477" y="3098740"/>
              <a:ext cx="3021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Subtract them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023CF4-F4A0-4F88-890A-B3FBA2FC5B63}"/>
                    </a:ext>
                  </a:extLst>
                </p:cNvPr>
                <p:cNvSpPr txBox="1"/>
                <p:nvPr/>
              </p:nvSpPr>
              <p:spPr>
                <a:xfrm>
                  <a:off x="5830016" y="3662613"/>
                  <a:ext cx="3052759" cy="10489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C023CF4-F4A0-4F88-890A-B3FBA2FC5B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016" y="3662613"/>
                  <a:ext cx="3052759" cy="104894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C711A1-E093-4D31-9A02-D2C984852FB6}"/>
                  </a:ext>
                </a:extLst>
              </p:cNvPr>
              <p:cNvSpPr txBox="1"/>
              <p:nvPr/>
            </p:nvSpPr>
            <p:spPr>
              <a:xfrm>
                <a:off x="6141943" y="4829248"/>
                <a:ext cx="2197140" cy="933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𝑓𝐵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5C711A1-E093-4D31-9A02-D2C984852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43" y="4829248"/>
                <a:ext cx="2197140" cy="9330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3A79656-47AF-4EA6-BEA9-D1A318C217EA}"/>
              </a:ext>
            </a:extLst>
          </p:cNvPr>
          <p:cNvSpPr txBox="1"/>
          <p:nvPr/>
        </p:nvSpPr>
        <p:spPr>
          <a:xfrm>
            <a:off x="2064780" y="4950906"/>
            <a:ext cx="52493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  <a:endParaRPr lang="en-US" sz="32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665545-8112-4E24-B7CA-DECB543F083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adapted from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03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3812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351212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3198812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3198812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3198812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3198812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Rectangle 11">
            <a:extLst>
              <a:ext uri="{FF2B5EF4-FFF2-40B4-BE49-F238E27FC236}">
                <a16:creationId xmlns:a16="http://schemas.microsoft.com/office/drawing/2014/main" id="{9C842AA3-066A-4E11-BB7D-19DA0A48A3C5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4114800"/>
            <a:ext cx="8686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scanline in the right image</a:t>
            </a:r>
          </a:p>
          <a:p>
            <a:pPr lvl="1"/>
            <a:r>
              <a:rPr lang="en-US" dirty="0"/>
              <a:t>Examine all pixels on the scanline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36631-F42B-4A78-AB77-93F3E12CEA8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60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5A59-1429-42DF-8DF7-BE19E37D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3F24E8B-E1AA-412C-98EB-994275DD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644" y="2255136"/>
            <a:ext cx="7366713" cy="423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1C18A-B1A8-4E78-BD87-525065E5493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D8E67-4F9F-466A-BAD7-4C23A8AE2378}"/>
              </a:ext>
            </a:extLst>
          </p:cNvPr>
          <p:cNvSpPr txBox="1"/>
          <p:nvPr/>
        </p:nvSpPr>
        <p:spPr>
          <a:xfrm>
            <a:off x="888643" y="1690689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Textureless</a:t>
            </a:r>
            <a:r>
              <a:rPr lang="en-US" sz="2800" dirty="0"/>
              <a:t> regions. </a:t>
            </a:r>
            <a:r>
              <a:rPr lang="en-US" sz="2800" b="1" dirty="0"/>
              <a:t>Why?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388972-D71C-424F-B5F8-0DE0D34AAAD2}"/>
              </a:ext>
            </a:extLst>
          </p:cNvPr>
          <p:cNvGrpSpPr/>
          <p:nvPr/>
        </p:nvGrpSpPr>
        <p:grpSpPr>
          <a:xfrm>
            <a:off x="1273929" y="2960596"/>
            <a:ext cx="6666490" cy="1112817"/>
            <a:chOff x="1273929" y="2960596"/>
            <a:chExt cx="6666490" cy="11128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991F5-FDCE-416E-BB90-DD79D90061FC}"/>
                </a:ext>
              </a:extLst>
            </p:cNvPr>
            <p:cNvSpPr/>
            <p:nvPr/>
          </p:nvSpPr>
          <p:spPr>
            <a:xfrm>
              <a:off x="127392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1F54CA-4F2C-4790-99CC-6E278B2FD94F}"/>
                </a:ext>
              </a:extLst>
            </p:cNvPr>
            <p:cNvSpPr/>
            <p:nvPr/>
          </p:nvSpPr>
          <p:spPr>
            <a:xfrm>
              <a:off x="465198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481B36-6B72-46B2-99C7-B0BBB0DB4EF4}"/>
                </a:ext>
              </a:extLst>
            </p:cNvPr>
            <p:cNvSpPr/>
            <p:nvPr/>
          </p:nvSpPr>
          <p:spPr>
            <a:xfrm>
              <a:off x="7124645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0144458-5D43-470F-8716-EEBE3EB53F67}"/>
                </a:ext>
              </a:extLst>
            </p:cNvPr>
            <p:cNvSpPr/>
            <p:nvPr/>
          </p:nvSpPr>
          <p:spPr>
            <a:xfrm>
              <a:off x="5282562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46F4B4-EB3F-4588-BAEB-6319663AE490}"/>
                </a:ext>
              </a:extLst>
            </p:cNvPr>
            <p:cNvSpPr/>
            <p:nvPr/>
          </p:nvSpPr>
          <p:spPr>
            <a:xfrm>
              <a:off x="7380509" y="3561684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68795B-9952-485A-A6DD-7572803463D5}"/>
                </a:ext>
              </a:extLst>
            </p:cNvPr>
            <p:cNvSpPr txBox="1"/>
            <p:nvPr/>
          </p:nvSpPr>
          <p:spPr>
            <a:xfrm>
              <a:off x="4651989" y="2960596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0221D7-A6AE-4410-B204-75D0F8C1D1FF}"/>
                </a:ext>
              </a:extLst>
            </p:cNvPr>
            <p:cNvSpPr txBox="1"/>
            <p:nvPr/>
          </p:nvSpPr>
          <p:spPr>
            <a:xfrm>
              <a:off x="5282562" y="2960596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9E0F0B-0F07-4BB2-9E95-45B27483F956}"/>
                </a:ext>
              </a:extLst>
            </p:cNvPr>
            <p:cNvSpPr txBox="1"/>
            <p:nvPr/>
          </p:nvSpPr>
          <p:spPr>
            <a:xfrm>
              <a:off x="7113753" y="298707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A383F-3020-48FD-8F60-7957DC059996}"/>
                </a:ext>
              </a:extLst>
            </p:cNvPr>
            <p:cNvSpPr txBox="1"/>
            <p:nvPr/>
          </p:nvSpPr>
          <p:spPr>
            <a:xfrm>
              <a:off x="7428690" y="298707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4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5ACB-9A4F-493B-82DF-C662A3EE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8FCE7-9325-4A75-BD38-A4C28A94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68" y="2255135"/>
            <a:ext cx="8250461" cy="423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7561DE-1795-496E-89F4-F3BC5DDFFC6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952D94-40BA-43A5-8FAD-D1BDA7EB626E}"/>
              </a:ext>
            </a:extLst>
          </p:cNvPr>
          <p:cNvGrpSpPr/>
          <p:nvPr/>
        </p:nvGrpSpPr>
        <p:grpSpPr>
          <a:xfrm>
            <a:off x="446768" y="2429713"/>
            <a:ext cx="5467623" cy="1079134"/>
            <a:chOff x="446768" y="2429713"/>
            <a:chExt cx="5467623" cy="10791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63A05D-2916-4E6C-A491-1D0D10C52CC2}"/>
                </a:ext>
              </a:extLst>
            </p:cNvPr>
            <p:cNvSpPr/>
            <p:nvPr/>
          </p:nvSpPr>
          <p:spPr>
            <a:xfrm>
              <a:off x="446768" y="2997118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3765D9-833D-407C-B8C0-34CA2DF91595}"/>
                </a:ext>
              </a:extLst>
            </p:cNvPr>
            <p:cNvSpPr/>
            <p:nvPr/>
          </p:nvSpPr>
          <p:spPr>
            <a:xfrm>
              <a:off x="4465512" y="2983436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7FADEE-B35F-44DB-8E7E-BBFA450734E6}"/>
                </a:ext>
              </a:extLst>
            </p:cNvPr>
            <p:cNvSpPr/>
            <p:nvPr/>
          </p:nvSpPr>
          <p:spPr>
            <a:xfrm>
              <a:off x="5354481" y="2979799"/>
              <a:ext cx="511729" cy="511729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AA6591-FB4A-4BCA-BACA-C91595AEC153}"/>
                </a:ext>
              </a:extLst>
            </p:cNvPr>
            <p:cNvSpPr txBox="1"/>
            <p:nvPr/>
          </p:nvSpPr>
          <p:spPr>
            <a:xfrm>
              <a:off x="4513693" y="242971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D9CB86-D5D5-4CAD-A481-8004B2F79589}"/>
                </a:ext>
              </a:extLst>
            </p:cNvPr>
            <p:cNvSpPr txBox="1"/>
            <p:nvPr/>
          </p:nvSpPr>
          <p:spPr>
            <a:xfrm>
              <a:off x="5402662" y="2429713"/>
              <a:ext cx="5117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5775E8-C616-44D2-8DC9-DD0C76665BCF}"/>
              </a:ext>
            </a:extLst>
          </p:cNvPr>
          <p:cNvSpPr txBox="1"/>
          <p:nvPr/>
        </p:nvSpPr>
        <p:spPr>
          <a:xfrm>
            <a:off x="888643" y="1690689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Repeated Patterns. </a:t>
            </a:r>
            <a:r>
              <a:rPr lang="en-US" sz="28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8552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1EF0-5EFF-47B2-A533-D021B1BA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of Correspondence Search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B83E8A-B1D8-47B2-BF82-EFD3BCFCFEF9}"/>
              </a:ext>
            </a:extLst>
          </p:cNvPr>
          <p:cNvGrpSpPr/>
          <p:nvPr/>
        </p:nvGrpSpPr>
        <p:grpSpPr>
          <a:xfrm>
            <a:off x="301895" y="2882495"/>
            <a:ext cx="8540211" cy="2925493"/>
            <a:chOff x="1066800" y="3886200"/>
            <a:chExt cx="7058025" cy="2417763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CBA942B2-EBD9-4CC9-B991-07D2436A8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66800" y="3886200"/>
              <a:ext cx="2268538" cy="241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3">
              <a:extLst>
                <a:ext uri="{FF2B5EF4-FFF2-40B4-BE49-F238E27FC236}">
                  <a16:creationId xmlns:a16="http://schemas.microsoft.com/office/drawing/2014/main" id="{5BC4FF0C-6A7E-4741-8524-B5A8B9675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48050" y="3886200"/>
              <a:ext cx="2268538" cy="2417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4F999A36-9B2E-48AB-9458-D334D6049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7400" y="3886200"/>
              <a:ext cx="2257425" cy="238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03E34D-B0D3-4895-BEA9-1FFAA51903D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E8D49-F63E-4DEC-85A4-69DF73631B29}"/>
              </a:ext>
            </a:extLst>
          </p:cNvPr>
          <p:cNvSpPr txBox="1"/>
          <p:nvPr/>
        </p:nvSpPr>
        <p:spPr>
          <a:xfrm>
            <a:off x="888643" y="2282224"/>
            <a:ext cx="736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Specular Surfaces. </a:t>
            </a:r>
            <a:r>
              <a:rPr lang="en-US" sz="28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95543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window size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4114800"/>
            <a:ext cx="6553200" cy="24384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dirty="0"/>
              <a:t> More detail</a:t>
            </a:r>
          </a:p>
          <a:p>
            <a:pPr marL="914400" lvl="2" indent="0">
              <a:buNone/>
            </a:pPr>
            <a:r>
              <a:rPr lang="en-US" dirty="0"/>
              <a:t>- More noise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dirty="0"/>
              <a:t> Smoother disparity maps</a:t>
            </a:r>
          </a:p>
          <a:p>
            <a:pPr marL="914400" lvl="2" indent="0">
              <a:buNone/>
            </a:pPr>
            <a:r>
              <a:rPr lang="en-US" dirty="0"/>
              <a:t>- Less detail</a:t>
            </a:r>
          </a:p>
        </p:txBody>
      </p:sp>
      <p:pic>
        <p:nvPicPr>
          <p:cNvPr id="30724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30894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26449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191000" y="375687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977063" y="375687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30728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6134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FD452D-EF27-4BD3-B930-DB363DB9202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BFEB6A-CD8C-4395-B8EC-9F4606CD7C33}"/>
              </a:ext>
            </a:extLst>
          </p:cNvPr>
          <p:cNvGrpSpPr/>
          <p:nvPr/>
        </p:nvGrpSpPr>
        <p:grpSpPr>
          <a:xfrm>
            <a:off x="1260764" y="1339132"/>
            <a:ext cx="6927273" cy="4991080"/>
            <a:chOff x="914400" y="1215412"/>
            <a:chExt cx="7620000" cy="5490188"/>
          </a:xfrm>
        </p:grpSpPr>
        <p:graphicFrame>
          <p:nvGraphicFramePr>
            <p:cNvPr id="409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3280496"/>
                </p:ext>
              </p:extLst>
            </p:nvPr>
          </p:nvGraphicFramePr>
          <p:xfrm>
            <a:off x="5257800" y="4332288"/>
            <a:ext cx="3276600" cy="237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4422167" imgH="3202259" progId="">
                    <p:embed/>
                  </p:oleObj>
                </mc:Choice>
                <mc:Fallback>
                  <p:oleObj name="Image" r:id="rId3" imgW="4422167" imgH="3202259" progId="">
                    <p:embed/>
                    <p:pic>
                      <p:nvPicPr>
                        <p:cNvPr id="4098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57800" y="4332288"/>
                          <a:ext cx="3276600" cy="2373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1" name="Text Box 4"/>
            <p:cNvSpPr txBox="1">
              <a:spLocks noChangeArrowheads="1"/>
            </p:cNvSpPr>
            <p:nvPr/>
          </p:nvSpPr>
          <p:spPr bwMode="auto">
            <a:xfrm>
              <a:off x="1165140" y="3989664"/>
              <a:ext cx="2775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Window-based matching</a:t>
              </a:r>
            </a:p>
          </p:txBody>
        </p:sp>
        <p:graphicFrame>
          <p:nvGraphicFramePr>
            <p:cNvPr id="409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7247936"/>
                </p:ext>
              </p:extLst>
            </p:nvPr>
          </p:nvGraphicFramePr>
          <p:xfrm>
            <a:off x="914400" y="4332288"/>
            <a:ext cx="3276600" cy="237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4422167" imgH="3202259" progId="">
                    <p:embed/>
                  </p:oleObj>
                </mc:Choice>
                <mc:Fallback>
                  <p:oleObj name="Image" r:id="rId5" imgW="4422167" imgH="3202259" progId="">
                    <p:embed/>
                    <p:pic>
                      <p:nvPicPr>
                        <p:cNvPr id="409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4332288"/>
                          <a:ext cx="3276600" cy="2373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6172029" y="3962956"/>
              <a:ext cx="14798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Ground truth</a:t>
              </a:r>
            </a:p>
          </p:txBody>
        </p:sp>
        <p:pic>
          <p:nvPicPr>
            <p:cNvPr id="4103" name="Picture 7" descr="scene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48000" y="1584744"/>
              <a:ext cx="3276600" cy="245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Text Box 6"/>
            <p:cNvSpPr txBox="1">
              <a:spLocks noChangeArrowheads="1"/>
            </p:cNvSpPr>
            <p:nvPr/>
          </p:nvSpPr>
          <p:spPr bwMode="auto">
            <a:xfrm>
              <a:off x="4423336" y="1215412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Data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DCD24EA-E8AC-4269-ACAA-DC512802FA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120373"/>
              </p:ext>
            </p:extLst>
          </p:nvPr>
        </p:nvGraphicFramePr>
        <p:xfrm>
          <a:off x="4492625" y="13716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">
                  <p:embed/>
                </p:oleObj>
              </mc:Choice>
              <mc:Fallback>
                <p:oleObj name="Image" r:id="rId3" imgW="4422167" imgH="3202259" progId="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13716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4648200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Graph cuts 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4492625" y="4648200"/>
            <a:ext cx="4422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512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4800" y="1371600"/>
            <a:ext cx="4114800" cy="3194050"/>
          </a:xfrm>
          <a:noFill/>
        </p:spPr>
      </p:pic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347663" y="594995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6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8600" y="51054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7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F8AB7-C142-443B-96CE-C71CE14A993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5638800"/>
            <a:ext cx="5715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9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2438400" y="1676400"/>
            <a:ext cx="8382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15000" y="1676400"/>
            <a:ext cx="8382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FFE1A-1664-4702-A405-E6B0407A1CA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99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9EB-83C3-40C8-AC73-6B29B249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Window-based Matching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7D66-02DB-4A2E-9297-4EFDF7333787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Similarity is </a:t>
            </a:r>
            <a:r>
              <a:rPr lang="en-US" sz="2800" b="1" dirty="0"/>
              <a:t>local </a:t>
            </a:r>
            <a:r>
              <a:rPr lang="en-US" sz="2800" dirty="0"/>
              <a:t>(each window 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Need non-local correspondence constraints / cues.</a:t>
            </a:r>
          </a:p>
        </p:txBody>
      </p:sp>
    </p:spTree>
    <p:extLst>
      <p:ext uri="{BB962C8B-B14F-4D97-AF65-F5344CB8AC3E}">
        <p14:creationId xmlns:p14="http://schemas.microsoft.com/office/powerpoint/2010/main" val="1639591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39EB-83C3-40C8-AC73-6B29B249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7D66-02DB-4A2E-9297-4EFDF7333787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point in one image should match at most one point in other image.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When might this not be true?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C4CB59-9C19-49A8-8FE0-445CD2BD21E3}"/>
              </a:ext>
            </a:extLst>
          </p:cNvPr>
          <p:cNvGrpSpPr/>
          <p:nvPr/>
        </p:nvGrpSpPr>
        <p:grpSpPr>
          <a:xfrm>
            <a:off x="1928062" y="2895013"/>
            <a:ext cx="5305416" cy="3617801"/>
            <a:chOff x="1928062" y="2895013"/>
            <a:chExt cx="5305416" cy="36178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640D14-F08E-4EAB-A988-40866659146A}"/>
                </a:ext>
              </a:extLst>
            </p:cNvPr>
            <p:cNvGrpSpPr/>
            <p:nvPr/>
          </p:nvGrpSpPr>
          <p:grpSpPr>
            <a:xfrm>
              <a:off x="1928062" y="2895013"/>
              <a:ext cx="5305416" cy="3614427"/>
              <a:chOff x="1837951" y="2676088"/>
              <a:chExt cx="5305416" cy="361442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6FB6024-F555-4B07-805A-FE04A58202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86510" y="2986482"/>
                <a:ext cx="2416031" cy="30116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109949C-594C-4B37-9161-7E1AE7B07872}"/>
                  </a:ext>
                </a:extLst>
              </p:cNvPr>
              <p:cNvSpPr/>
              <p:nvPr/>
            </p:nvSpPr>
            <p:spPr>
              <a:xfrm>
                <a:off x="2781442" y="5843424"/>
                <a:ext cx="309409" cy="3094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F15CDA-37AF-431C-95E2-ADE36804AA42}"/>
                  </a:ext>
                </a:extLst>
              </p:cNvPr>
              <p:cNvSpPr txBox="1"/>
              <p:nvPr/>
            </p:nvSpPr>
            <p:spPr>
              <a:xfrm>
                <a:off x="6284750" y="5705740"/>
                <a:ext cx="74053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o'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520B15E-67CD-43A2-9A89-8155AC9817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29142" y="2986482"/>
                <a:ext cx="2416031" cy="30116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72AE832-A13D-4A45-AC79-6F9B923CA96D}"/>
                  </a:ext>
                </a:extLst>
              </p:cNvPr>
              <p:cNvCxnSpPr/>
              <p:nvPr/>
            </p:nvCxnSpPr>
            <p:spPr>
              <a:xfrm>
                <a:off x="1837951" y="5184396"/>
                <a:ext cx="219639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B3FD9F8-16D2-491A-9874-63F93A44F11A}"/>
                  </a:ext>
                </a:extLst>
              </p:cNvPr>
              <p:cNvCxnSpPr/>
              <p:nvPr/>
            </p:nvCxnSpPr>
            <p:spPr>
              <a:xfrm>
                <a:off x="4946977" y="5184396"/>
                <a:ext cx="2196390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37BEC92-B457-4957-A61C-CEACB20FA8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59910" y="2676088"/>
                <a:ext cx="1485263" cy="332203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AE013E1-1B78-4972-ADB5-692504E1FEED}"/>
                  </a:ext>
                </a:extLst>
              </p:cNvPr>
              <p:cNvSpPr/>
              <p:nvPr/>
            </p:nvSpPr>
            <p:spPr>
              <a:xfrm>
                <a:off x="4333407" y="3880412"/>
                <a:ext cx="293614" cy="293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475D458-6FA2-4AB3-9DD2-7BC611A7E7DE}"/>
                  </a:ext>
                </a:extLst>
              </p:cNvPr>
              <p:cNvSpPr/>
              <p:nvPr/>
            </p:nvSpPr>
            <p:spPr>
              <a:xfrm>
                <a:off x="5890468" y="5843424"/>
                <a:ext cx="309409" cy="3094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BC1263C-5DBA-4B03-8F70-626A407F23F9}"/>
                  </a:ext>
                </a:extLst>
              </p:cNvPr>
              <p:cNvSpPr/>
              <p:nvPr/>
            </p:nvSpPr>
            <p:spPr>
              <a:xfrm>
                <a:off x="4791510" y="3282193"/>
                <a:ext cx="293614" cy="29361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B9D9D58-2754-47A4-8F99-D6E425596B64}"/>
                  </a:ext>
                </a:extLst>
              </p:cNvPr>
              <p:cNvSpPr/>
              <p:nvPr/>
            </p:nvSpPr>
            <p:spPr>
              <a:xfrm>
                <a:off x="3474438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DE1F52F-AF5E-4C48-A4EA-94D4E45B7F85}"/>
                  </a:ext>
                </a:extLst>
              </p:cNvPr>
              <p:cNvSpPr/>
              <p:nvPr/>
            </p:nvSpPr>
            <p:spPr>
              <a:xfrm>
                <a:off x="5295691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1BC91F5-CA6B-4743-8114-8DEA20EFC934}"/>
                  </a:ext>
                </a:extLst>
              </p:cNvPr>
              <p:cNvSpPr/>
              <p:nvPr/>
            </p:nvSpPr>
            <p:spPr>
              <a:xfrm>
                <a:off x="5622465" y="5132941"/>
                <a:ext cx="200542" cy="1029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10B308-0587-433E-919D-BDBA3FB87FAD}"/>
                </a:ext>
              </a:extLst>
            </p:cNvPr>
            <p:cNvSpPr txBox="1"/>
            <p:nvPr/>
          </p:nvSpPr>
          <p:spPr>
            <a:xfrm>
              <a:off x="2372303" y="5928039"/>
              <a:ext cx="4781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3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2A02470-DB15-4CA8-BA10-B0B3C7FC9902}"/>
              </a:ext>
            </a:extLst>
          </p:cNvPr>
          <p:cNvCxnSpPr>
            <a:cxnSpLocks/>
          </p:cNvCxnSpPr>
          <p:nvPr/>
        </p:nvCxnSpPr>
        <p:spPr>
          <a:xfrm>
            <a:off x="2298711" y="2725185"/>
            <a:ext cx="45465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8E3AFF-BBBA-4DBF-9437-727EB57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C8AC94-AE3B-4AF1-9A20-8A1B47A91D79}"/>
              </a:ext>
            </a:extLst>
          </p:cNvPr>
          <p:cNvCxnSpPr>
            <a:cxnSpLocks/>
          </p:cNvCxnSpPr>
          <p:nvPr/>
        </p:nvCxnSpPr>
        <p:spPr>
          <a:xfrm flipV="1">
            <a:off x="3039826" y="2746057"/>
            <a:ext cx="3037361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D779AA-0DD3-4BEE-8E8E-A38108E7F46C}"/>
              </a:ext>
            </a:extLst>
          </p:cNvPr>
          <p:cNvSpPr txBox="1"/>
          <p:nvPr/>
        </p:nvSpPr>
        <p:spPr>
          <a:xfrm>
            <a:off x="6374861" y="5928039"/>
            <a:ext cx="74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650A29-1872-46C5-97EC-C8447A3BCED2}"/>
              </a:ext>
            </a:extLst>
          </p:cNvPr>
          <p:cNvCxnSpPr>
            <a:cxnSpLocks/>
          </p:cNvCxnSpPr>
          <p:nvPr/>
        </p:nvCxnSpPr>
        <p:spPr>
          <a:xfrm flipH="1" flipV="1">
            <a:off x="4558003" y="2725185"/>
            <a:ext cx="1577282" cy="34952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0F49059-83EB-4AB2-BB28-055CB7F9CF14}"/>
              </a:ext>
            </a:extLst>
          </p:cNvPr>
          <p:cNvCxnSpPr/>
          <p:nvPr/>
        </p:nvCxnSpPr>
        <p:spPr>
          <a:xfrm>
            <a:off x="1928062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A465C4-DDBF-4A34-AA37-0E03D7942FD9}"/>
              </a:ext>
            </a:extLst>
          </p:cNvPr>
          <p:cNvCxnSpPr/>
          <p:nvPr/>
        </p:nvCxnSpPr>
        <p:spPr>
          <a:xfrm>
            <a:off x="5037088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1506F74-5348-447A-8047-DC8E438DF418}"/>
              </a:ext>
            </a:extLst>
          </p:cNvPr>
          <p:cNvCxnSpPr>
            <a:cxnSpLocks/>
          </p:cNvCxnSpPr>
          <p:nvPr/>
        </p:nvCxnSpPr>
        <p:spPr>
          <a:xfrm flipH="1" flipV="1">
            <a:off x="6051422" y="2746057"/>
            <a:ext cx="83863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6EDD76-A3C4-4056-BF0C-B1773EDB91E8}"/>
              </a:ext>
            </a:extLst>
          </p:cNvPr>
          <p:cNvCxnSpPr>
            <a:cxnSpLocks/>
          </p:cNvCxnSpPr>
          <p:nvPr/>
        </p:nvCxnSpPr>
        <p:spPr>
          <a:xfrm flipH="1" flipV="1">
            <a:off x="3093386" y="2746057"/>
            <a:ext cx="3041898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8A3766-51A1-42CE-BAF5-178782044D58}"/>
              </a:ext>
            </a:extLst>
          </p:cNvPr>
          <p:cNvCxnSpPr>
            <a:cxnSpLocks/>
          </p:cNvCxnSpPr>
          <p:nvPr/>
        </p:nvCxnSpPr>
        <p:spPr>
          <a:xfrm flipV="1">
            <a:off x="3026257" y="2725185"/>
            <a:ext cx="1544066" cy="34952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2F2124-503F-4C3F-B4FD-287789D7C0D5}"/>
              </a:ext>
            </a:extLst>
          </p:cNvPr>
          <p:cNvCxnSpPr>
            <a:cxnSpLocks/>
          </p:cNvCxnSpPr>
          <p:nvPr/>
        </p:nvCxnSpPr>
        <p:spPr>
          <a:xfrm flipV="1">
            <a:off x="3025023" y="2746057"/>
            <a:ext cx="68547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4FC64-8139-44FB-8D26-F09927795CB6}"/>
              </a:ext>
            </a:extLst>
          </p:cNvPr>
          <p:cNvSpPr/>
          <p:nvPr/>
        </p:nvSpPr>
        <p:spPr>
          <a:xfrm>
            <a:off x="5901123" y="2599250"/>
            <a:ext cx="293614" cy="29361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C940C9-0B15-481E-BD2B-07BA40D32476}"/>
              </a:ext>
            </a:extLst>
          </p:cNvPr>
          <p:cNvSpPr/>
          <p:nvPr/>
        </p:nvSpPr>
        <p:spPr>
          <a:xfrm>
            <a:off x="2949263" y="2599250"/>
            <a:ext cx="293614" cy="293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EAC3745-D384-4997-AFDC-914A285BEE21}"/>
              </a:ext>
            </a:extLst>
          </p:cNvPr>
          <p:cNvSpPr/>
          <p:nvPr/>
        </p:nvSpPr>
        <p:spPr>
          <a:xfrm>
            <a:off x="4425193" y="2599250"/>
            <a:ext cx="293614" cy="2936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F329B3-B39D-4E9A-96E9-77902ECC968E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Corresponding points should be in same order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D02438C-E059-463D-8076-D27EE9E67D56}"/>
              </a:ext>
            </a:extLst>
          </p:cNvPr>
          <p:cNvSpPr/>
          <p:nvPr/>
        </p:nvSpPr>
        <p:spPr>
          <a:xfrm>
            <a:off x="363935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3656D7-B6F8-4386-979F-91B90C4C53CB}"/>
              </a:ext>
            </a:extLst>
          </p:cNvPr>
          <p:cNvSpPr/>
          <p:nvPr/>
        </p:nvSpPr>
        <p:spPr>
          <a:xfrm>
            <a:off x="5316650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08C8B7-AF66-4FB9-A122-0B48B17D7906}"/>
              </a:ext>
            </a:extLst>
          </p:cNvPr>
          <p:cNvSpPr/>
          <p:nvPr/>
        </p:nvSpPr>
        <p:spPr>
          <a:xfrm>
            <a:off x="5768570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5903FB-8336-4B88-8E4C-16182D55A218}"/>
              </a:ext>
            </a:extLst>
          </p:cNvPr>
          <p:cNvSpPr/>
          <p:nvPr/>
        </p:nvSpPr>
        <p:spPr>
          <a:xfrm>
            <a:off x="3248273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8CA708-EA3F-40B1-A17B-156ACD9F3376}"/>
              </a:ext>
            </a:extLst>
          </p:cNvPr>
          <p:cNvSpPr/>
          <p:nvPr/>
        </p:nvSpPr>
        <p:spPr>
          <a:xfrm>
            <a:off x="2947205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959B6F1-0C97-4E77-A26D-F41F1E220EEE}"/>
              </a:ext>
            </a:extLst>
          </p:cNvPr>
          <p:cNvSpPr/>
          <p:nvPr/>
        </p:nvSpPr>
        <p:spPr>
          <a:xfrm>
            <a:off x="598413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58805E-02AA-4554-82E0-AAAE7A515565}"/>
              </a:ext>
            </a:extLst>
          </p:cNvPr>
          <p:cNvSpPr/>
          <p:nvPr/>
        </p:nvSpPr>
        <p:spPr>
          <a:xfrm>
            <a:off x="5980579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63D01CA-8F09-4007-8239-59C9EAA4854C}"/>
              </a:ext>
            </a:extLst>
          </p:cNvPr>
          <p:cNvSpPr/>
          <p:nvPr/>
        </p:nvSpPr>
        <p:spPr>
          <a:xfrm>
            <a:off x="2871553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41258A-E21B-4673-A267-2E60AE00A8B4}"/>
              </a:ext>
            </a:extLst>
          </p:cNvPr>
          <p:cNvSpPr txBox="1"/>
          <p:nvPr/>
        </p:nvSpPr>
        <p:spPr>
          <a:xfrm>
            <a:off x="2854299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7CE22A-584B-4803-B62C-70126B599787}"/>
              </a:ext>
            </a:extLst>
          </p:cNvPr>
          <p:cNvSpPr txBox="1"/>
          <p:nvPr/>
        </p:nvSpPr>
        <p:spPr>
          <a:xfrm>
            <a:off x="4331236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1FAAD2-F26B-4BEA-AE43-DF031A73117E}"/>
              </a:ext>
            </a:extLst>
          </p:cNvPr>
          <p:cNvSpPr txBox="1"/>
          <p:nvPr/>
        </p:nvSpPr>
        <p:spPr>
          <a:xfrm>
            <a:off x="5838100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E946BE-6A36-4032-AEF6-D5E628924CBF}"/>
              </a:ext>
            </a:extLst>
          </p:cNvPr>
          <p:cNvSpPr txBox="1"/>
          <p:nvPr/>
        </p:nvSpPr>
        <p:spPr>
          <a:xfrm>
            <a:off x="6369973" y="4845972"/>
            <a:ext cx="8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abc</a:t>
            </a:r>
            <a:endParaRPr lang="en-US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D7E95C-F5BD-4E40-86B5-8E980A932919}"/>
              </a:ext>
            </a:extLst>
          </p:cNvPr>
          <p:cNvSpPr txBox="1"/>
          <p:nvPr/>
        </p:nvSpPr>
        <p:spPr>
          <a:xfrm>
            <a:off x="1925403" y="4798596"/>
            <a:ext cx="888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abc</a:t>
            </a:r>
            <a:endParaRPr lang="en-US" sz="3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31AD516-B143-48B7-98F9-2BDA8B0B49E3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34452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E0F49B-6CCB-4050-80C4-9738E1B4C75D}"/>
              </a:ext>
            </a:extLst>
          </p:cNvPr>
          <p:cNvCxnSpPr>
            <a:cxnSpLocks/>
          </p:cNvCxnSpPr>
          <p:nvPr/>
        </p:nvCxnSpPr>
        <p:spPr>
          <a:xfrm flipH="1" flipV="1">
            <a:off x="4607310" y="3909431"/>
            <a:ext cx="1544557" cy="231099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6C1B00-7452-4845-A738-6C68B73CACA5}"/>
              </a:ext>
            </a:extLst>
          </p:cNvPr>
          <p:cNvCxnSpPr>
            <a:cxnSpLocks/>
          </p:cNvCxnSpPr>
          <p:nvPr/>
        </p:nvCxnSpPr>
        <p:spPr>
          <a:xfrm flipV="1">
            <a:off x="3025022" y="3909431"/>
            <a:ext cx="1589312" cy="231099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126E3B-0FE6-4097-A334-4EF0190DDD54}"/>
              </a:ext>
            </a:extLst>
          </p:cNvPr>
          <p:cNvCxnSpPr>
            <a:cxnSpLocks/>
          </p:cNvCxnSpPr>
          <p:nvPr/>
        </p:nvCxnSpPr>
        <p:spPr>
          <a:xfrm>
            <a:off x="2298711" y="2725185"/>
            <a:ext cx="45465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8E3AFF-BBBA-4DBF-9437-727EB57D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FE4B668-7046-4C59-8C2E-CECBEEF75F2D}"/>
              </a:ext>
            </a:extLst>
          </p:cNvPr>
          <p:cNvSpPr txBox="1"/>
          <p:nvPr/>
        </p:nvSpPr>
        <p:spPr>
          <a:xfrm>
            <a:off x="2372303" y="5928039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EC8AC94-AE3B-4AF1-9A20-8A1B47A91D79}"/>
              </a:ext>
            </a:extLst>
          </p:cNvPr>
          <p:cNvCxnSpPr>
            <a:cxnSpLocks/>
          </p:cNvCxnSpPr>
          <p:nvPr/>
        </p:nvCxnSpPr>
        <p:spPr>
          <a:xfrm flipV="1">
            <a:off x="3039826" y="2746057"/>
            <a:ext cx="3037361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D779AA-0DD3-4BEE-8E8E-A38108E7F46C}"/>
              </a:ext>
            </a:extLst>
          </p:cNvPr>
          <p:cNvSpPr txBox="1"/>
          <p:nvPr/>
        </p:nvSpPr>
        <p:spPr>
          <a:xfrm>
            <a:off x="6374861" y="5928039"/>
            <a:ext cx="74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A650A29-1872-46C5-97EC-C8447A3BCED2}"/>
              </a:ext>
            </a:extLst>
          </p:cNvPr>
          <p:cNvCxnSpPr>
            <a:cxnSpLocks/>
          </p:cNvCxnSpPr>
          <p:nvPr/>
        </p:nvCxnSpPr>
        <p:spPr>
          <a:xfrm flipH="1" flipV="1">
            <a:off x="4558003" y="2725185"/>
            <a:ext cx="1577282" cy="349524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0F49059-83EB-4AB2-BB28-055CB7F9CF14}"/>
              </a:ext>
            </a:extLst>
          </p:cNvPr>
          <p:cNvCxnSpPr/>
          <p:nvPr/>
        </p:nvCxnSpPr>
        <p:spPr>
          <a:xfrm>
            <a:off x="1928062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9A465C4-DDBF-4A34-AA37-0E03D7942FD9}"/>
              </a:ext>
            </a:extLst>
          </p:cNvPr>
          <p:cNvCxnSpPr/>
          <p:nvPr/>
        </p:nvCxnSpPr>
        <p:spPr>
          <a:xfrm>
            <a:off x="5037088" y="5406695"/>
            <a:ext cx="219639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1506F74-5348-447A-8047-DC8E438DF418}"/>
              </a:ext>
            </a:extLst>
          </p:cNvPr>
          <p:cNvCxnSpPr>
            <a:cxnSpLocks/>
          </p:cNvCxnSpPr>
          <p:nvPr/>
        </p:nvCxnSpPr>
        <p:spPr>
          <a:xfrm flipH="1" flipV="1">
            <a:off x="6051422" y="2746057"/>
            <a:ext cx="83863" cy="347437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6EDD76-A3C4-4056-BF0C-B1773EDB91E8}"/>
              </a:ext>
            </a:extLst>
          </p:cNvPr>
          <p:cNvCxnSpPr>
            <a:cxnSpLocks/>
          </p:cNvCxnSpPr>
          <p:nvPr/>
        </p:nvCxnSpPr>
        <p:spPr>
          <a:xfrm flipH="1" flipV="1">
            <a:off x="3093386" y="2746057"/>
            <a:ext cx="3041898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18A3766-51A1-42CE-BAF5-178782044D58}"/>
              </a:ext>
            </a:extLst>
          </p:cNvPr>
          <p:cNvCxnSpPr>
            <a:cxnSpLocks/>
          </p:cNvCxnSpPr>
          <p:nvPr/>
        </p:nvCxnSpPr>
        <p:spPr>
          <a:xfrm flipV="1">
            <a:off x="3026257" y="2725185"/>
            <a:ext cx="1544066" cy="34952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B2F2124-503F-4C3F-B4FD-287789D7C0D5}"/>
              </a:ext>
            </a:extLst>
          </p:cNvPr>
          <p:cNvCxnSpPr>
            <a:cxnSpLocks/>
          </p:cNvCxnSpPr>
          <p:nvPr/>
        </p:nvCxnSpPr>
        <p:spPr>
          <a:xfrm flipV="1">
            <a:off x="3025023" y="2746057"/>
            <a:ext cx="68547" cy="347437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1824FC64-8139-44FB-8D26-F09927795CB6}"/>
              </a:ext>
            </a:extLst>
          </p:cNvPr>
          <p:cNvSpPr/>
          <p:nvPr/>
        </p:nvSpPr>
        <p:spPr>
          <a:xfrm>
            <a:off x="5901123" y="2599250"/>
            <a:ext cx="293614" cy="29361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3C940C9-0B15-481E-BD2B-07BA40D32476}"/>
              </a:ext>
            </a:extLst>
          </p:cNvPr>
          <p:cNvSpPr/>
          <p:nvPr/>
        </p:nvSpPr>
        <p:spPr>
          <a:xfrm>
            <a:off x="2949263" y="2599250"/>
            <a:ext cx="293614" cy="293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3EAC3745-D384-4997-AFDC-914A285BEE21}"/>
              </a:ext>
            </a:extLst>
          </p:cNvPr>
          <p:cNvSpPr/>
          <p:nvPr/>
        </p:nvSpPr>
        <p:spPr>
          <a:xfrm>
            <a:off x="4425193" y="2599250"/>
            <a:ext cx="293614" cy="29361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F329B3-B39D-4E9A-96E9-77902ECC968E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Not always true!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D02438C-E059-463D-8076-D27EE9E67D56}"/>
              </a:ext>
            </a:extLst>
          </p:cNvPr>
          <p:cNvSpPr/>
          <p:nvPr/>
        </p:nvSpPr>
        <p:spPr>
          <a:xfrm>
            <a:off x="363935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3656D7-B6F8-4386-979F-91B90C4C53CB}"/>
              </a:ext>
            </a:extLst>
          </p:cNvPr>
          <p:cNvSpPr/>
          <p:nvPr/>
        </p:nvSpPr>
        <p:spPr>
          <a:xfrm>
            <a:off x="5316650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08C8B7-AF66-4FB9-A122-0B48B17D7906}"/>
              </a:ext>
            </a:extLst>
          </p:cNvPr>
          <p:cNvSpPr/>
          <p:nvPr/>
        </p:nvSpPr>
        <p:spPr>
          <a:xfrm>
            <a:off x="5768570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45903FB-8336-4B88-8E4C-16182D55A218}"/>
              </a:ext>
            </a:extLst>
          </p:cNvPr>
          <p:cNvSpPr/>
          <p:nvPr/>
        </p:nvSpPr>
        <p:spPr>
          <a:xfrm>
            <a:off x="3248273" y="5360048"/>
            <a:ext cx="200542" cy="10291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88CA708-EA3F-40B1-A17B-156ACD9F3376}"/>
              </a:ext>
            </a:extLst>
          </p:cNvPr>
          <p:cNvSpPr/>
          <p:nvPr/>
        </p:nvSpPr>
        <p:spPr>
          <a:xfrm>
            <a:off x="2947205" y="5360048"/>
            <a:ext cx="200542" cy="102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959B6F1-0C97-4E77-A26D-F41F1E220EEE}"/>
              </a:ext>
            </a:extLst>
          </p:cNvPr>
          <p:cNvSpPr/>
          <p:nvPr/>
        </p:nvSpPr>
        <p:spPr>
          <a:xfrm>
            <a:off x="5984135" y="5360048"/>
            <a:ext cx="200542" cy="10291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E58805E-02AA-4554-82E0-AAAE7A515565}"/>
              </a:ext>
            </a:extLst>
          </p:cNvPr>
          <p:cNvSpPr/>
          <p:nvPr/>
        </p:nvSpPr>
        <p:spPr>
          <a:xfrm>
            <a:off x="5980579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63D01CA-8F09-4007-8239-59C9EAA4854C}"/>
              </a:ext>
            </a:extLst>
          </p:cNvPr>
          <p:cNvSpPr/>
          <p:nvPr/>
        </p:nvSpPr>
        <p:spPr>
          <a:xfrm>
            <a:off x="2871553" y="6065723"/>
            <a:ext cx="309409" cy="30940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41258A-E21B-4673-A267-2E60AE00A8B4}"/>
              </a:ext>
            </a:extLst>
          </p:cNvPr>
          <p:cNvSpPr txBox="1"/>
          <p:nvPr/>
        </p:nvSpPr>
        <p:spPr>
          <a:xfrm>
            <a:off x="2854299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7CE22A-584B-4803-B62C-70126B599787}"/>
              </a:ext>
            </a:extLst>
          </p:cNvPr>
          <p:cNvSpPr txBox="1"/>
          <p:nvPr/>
        </p:nvSpPr>
        <p:spPr>
          <a:xfrm>
            <a:off x="4331236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1FAAD2-F26B-4BEA-AE43-DF031A73117E}"/>
              </a:ext>
            </a:extLst>
          </p:cNvPr>
          <p:cNvSpPr txBox="1"/>
          <p:nvPr/>
        </p:nvSpPr>
        <p:spPr>
          <a:xfrm>
            <a:off x="5838100" y="2051547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EE946BE-6A36-4032-AEF6-D5E628924CBF}"/>
              </a:ext>
            </a:extLst>
          </p:cNvPr>
          <p:cNvSpPr txBox="1"/>
          <p:nvPr/>
        </p:nvSpPr>
        <p:spPr>
          <a:xfrm>
            <a:off x="6144475" y="4845972"/>
            <a:ext cx="111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adbc</a:t>
            </a:r>
            <a:endParaRPr lang="en-US" sz="3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9D7E95C-F5BD-4E40-86B5-8E980A932919}"/>
              </a:ext>
            </a:extLst>
          </p:cNvPr>
          <p:cNvSpPr txBox="1"/>
          <p:nvPr/>
        </p:nvSpPr>
        <p:spPr>
          <a:xfrm>
            <a:off x="1885825" y="4798596"/>
            <a:ext cx="110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abdc</a:t>
            </a:r>
            <a:endParaRPr lang="en-US" sz="32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77D1F3-DF03-4776-B81F-E46E52EA881F}"/>
              </a:ext>
            </a:extLst>
          </p:cNvPr>
          <p:cNvCxnSpPr>
            <a:cxnSpLocks/>
          </p:cNvCxnSpPr>
          <p:nvPr/>
        </p:nvCxnSpPr>
        <p:spPr>
          <a:xfrm>
            <a:off x="4310637" y="3909431"/>
            <a:ext cx="6758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F7E4154-5596-4119-A0F6-7EAEEF883F50}"/>
              </a:ext>
            </a:extLst>
          </p:cNvPr>
          <p:cNvSpPr/>
          <p:nvPr/>
        </p:nvSpPr>
        <p:spPr>
          <a:xfrm>
            <a:off x="4467528" y="3762624"/>
            <a:ext cx="293614" cy="29361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F77C82-46F8-4EB2-A8A1-1DAAB72CA169}"/>
              </a:ext>
            </a:extLst>
          </p:cNvPr>
          <p:cNvSpPr txBox="1"/>
          <p:nvPr/>
        </p:nvSpPr>
        <p:spPr>
          <a:xfrm>
            <a:off x="4375248" y="3213694"/>
            <a:ext cx="478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8CB5AB1-15A1-41CA-8740-5A1588B2B3C1}"/>
              </a:ext>
            </a:extLst>
          </p:cNvPr>
          <p:cNvSpPr/>
          <p:nvPr/>
        </p:nvSpPr>
        <p:spPr>
          <a:xfrm>
            <a:off x="5526686" y="5360048"/>
            <a:ext cx="200542" cy="1029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2A60C46-A068-4821-9493-A64931697068}"/>
              </a:ext>
            </a:extLst>
          </p:cNvPr>
          <p:cNvSpPr/>
          <p:nvPr/>
        </p:nvSpPr>
        <p:spPr>
          <a:xfrm>
            <a:off x="3500587" y="5355240"/>
            <a:ext cx="200542" cy="1029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28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EE02-D591-46A2-9873-1BDA9F4B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BD2A-AE16-4B3B-93B3-767378AC7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expect disparity values to change slowly (for the most part)</a:t>
            </a:r>
          </a:p>
          <a:p>
            <a:r>
              <a:rPr lang="en-US" b="1" dirty="0"/>
              <a:t>When is this not true?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57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Try to coherently match pixels on the entire scanline</a:t>
            </a:r>
          </a:p>
          <a:p>
            <a:pPr>
              <a:buFontTx/>
              <a:buChar char="•"/>
            </a:pPr>
            <a:r>
              <a:rPr lang="en-US" dirty="0"/>
              <a:t>Different scanlines are optimized (by dynamic programming) independently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4D0FA1-515F-4FA0-9E2B-B836E680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Scanline Stereo</a:t>
            </a: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AF502911-9E7C-47A4-A7AD-D95D5689298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3797299"/>
            <a:ext cx="3668713" cy="2514600"/>
            <a:chOff x="520" y="1783"/>
            <a:chExt cx="1872" cy="1401"/>
          </a:xfrm>
        </p:grpSpPr>
        <p:graphicFrame>
          <p:nvGraphicFramePr>
            <p:cNvPr id="15" name="Object 6">
              <a:extLst>
                <a:ext uri="{FF2B5EF4-FFF2-40B4-BE49-F238E27FC236}">
                  <a16:creationId xmlns:a16="http://schemas.microsoft.com/office/drawing/2014/main" id="{47705EDD-AFF1-406A-98A8-65B2052FBD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0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3" imgW="3562200" imgH="2666880" progId="">
                    <p:embed/>
                  </p:oleObj>
                </mc:Choice>
                <mc:Fallback>
                  <p:oleObj name="Image File" r:id="rId3" imgW="3562200" imgH="2666880" progId="">
                    <p:embed/>
                    <p:pic>
                      <p:nvPicPr>
                        <p:cNvPr id="614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4C3CD528-A2AB-47C9-814C-36418DF17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" y="1858"/>
              <a:ext cx="5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Left image</a:t>
              </a:r>
            </a:p>
          </p:txBody>
        </p:sp>
      </p:grpSp>
      <p:sp>
        <p:nvSpPr>
          <p:cNvPr id="17" name="Line 8">
            <a:extLst>
              <a:ext uri="{FF2B5EF4-FFF2-40B4-BE49-F238E27FC236}">
                <a16:creationId xmlns:a16="http://schemas.microsoft.com/office/drawing/2014/main" id="{E4052FD0-AB8A-4A9C-BAC0-7DB79EEAE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5446712"/>
            <a:ext cx="334010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2477F49B-5BF1-40DE-9551-FFB375E01FEA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3797299"/>
            <a:ext cx="3668713" cy="2514600"/>
            <a:chOff x="3056" y="1783"/>
            <a:chExt cx="1872" cy="1401"/>
          </a:xfrm>
        </p:grpSpPr>
        <p:graphicFrame>
          <p:nvGraphicFramePr>
            <p:cNvPr id="19" name="Object 11">
              <a:extLst>
                <a:ext uri="{FF2B5EF4-FFF2-40B4-BE49-F238E27FC236}">
                  <a16:creationId xmlns:a16="http://schemas.microsoft.com/office/drawing/2014/main" id="{2CE8F2D1-FB66-4AB0-8003-F9B9E0AEFA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7977980"/>
                </p:ext>
              </p:extLst>
            </p:nvPr>
          </p:nvGraphicFramePr>
          <p:xfrm>
            <a:off x="3056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 File" r:id="rId5" imgW="3562200" imgH="2666880" progId="">
                    <p:embed/>
                  </p:oleObj>
                </mc:Choice>
                <mc:Fallback>
                  <p:oleObj name="Image File" r:id="rId5" imgW="3562200" imgH="2666880" progId="">
                    <p:embed/>
                    <p:pic>
                      <p:nvPicPr>
                        <p:cNvPr id="6146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6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12">
              <a:extLst>
                <a:ext uri="{FF2B5EF4-FFF2-40B4-BE49-F238E27FC236}">
                  <a16:creationId xmlns:a16="http://schemas.microsoft.com/office/drawing/2014/main" id="{7B33B6A8-C64B-480F-BD88-ACE3B0CFC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3" y="1858"/>
              <a:ext cx="6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Right image</a:t>
              </a:r>
            </a:p>
          </p:txBody>
        </p:sp>
      </p:grpSp>
      <p:sp>
        <p:nvSpPr>
          <p:cNvPr id="21" name="Line 13">
            <a:extLst>
              <a:ext uri="{FF2B5EF4-FFF2-40B4-BE49-F238E27FC236}">
                <a16:creationId xmlns:a16="http://schemas.microsoft.com/office/drawing/2014/main" id="{BC3A9E94-AA83-4EA8-B295-5AC560FAA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0900" y="5451474"/>
            <a:ext cx="33416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05BEA-0281-4382-9F4A-37F54B798BA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46BE-5AB6-4EE5-B51C-E06C12FEE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Stereo on 2D Grid</a:t>
            </a:r>
          </a:p>
        </p:txBody>
      </p:sp>
      <p:pic>
        <p:nvPicPr>
          <p:cNvPr id="4" name="Picture 4" descr="c_scene1-cox">
            <a:extLst>
              <a:ext uri="{FF2B5EF4-FFF2-40B4-BE49-F238E27FC236}">
                <a16:creationId xmlns:a16="http://schemas.microsoft.com/office/drawing/2014/main" id="{7505E71F-CE94-4B32-9FAC-5EB62AEF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102840"/>
            <a:ext cx="418306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EDD09-2098-4C84-94D2-3C68E1345F6F}"/>
              </a:ext>
            </a:extLst>
          </p:cNvPr>
          <p:cNvSpPr txBox="1"/>
          <p:nvPr/>
        </p:nvSpPr>
        <p:spPr>
          <a:xfrm>
            <a:off x="460975" y="1510018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Scanline stereo generates streaking artifacts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447C5-9D50-4F81-A673-E90D933B610B}"/>
              </a:ext>
            </a:extLst>
          </p:cNvPr>
          <p:cNvSpPr txBox="1"/>
          <p:nvPr/>
        </p:nvSpPr>
        <p:spPr>
          <a:xfrm>
            <a:off x="460975" y="5233390"/>
            <a:ext cx="8314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Can’t use dynamic programming to find spatially coherent disparities on a 2D grid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EFF07-CA80-451A-9687-B30F50FE4FF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0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C6DB-FB0E-4EB7-BA22-02E94BDF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Matching as Optimization</a:t>
            </a:r>
          </a:p>
        </p:txBody>
      </p:sp>
      <p:pic>
        <p:nvPicPr>
          <p:cNvPr id="22" name="Picture 6" descr="sri20">
            <a:extLst>
              <a:ext uri="{FF2B5EF4-FFF2-40B4-BE49-F238E27FC236}">
                <a16:creationId xmlns:a16="http://schemas.microsoft.com/office/drawing/2014/main" id="{377104FF-62E7-41CA-A38C-2E628312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4826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SSDWindowSize">
            <a:extLst>
              <a:ext uri="{FF2B5EF4-FFF2-40B4-BE49-F238E27FC236}">
                <a16:creationId xmlns:a16="http://schemas.microsoft.com/office/drawing/2014/main" id="{64AE9EE6-5AF7-4D30-818D-B76D26B7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1778"/>
          <a:stretch>
            <a:fillRect/>
          </a:stretch>
        </p:blipFill>
        <p:spPr bwMode="auto">
          <a:xfrm>
            <a:off x="6003925" y="1271951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 descr="sri20">
            <a:extLst>
              <a:ext uri="{FF2B5EF4-FFF2-40B4-BE49-F238E27FC236}">
                <a16:creationId xmlns:a16="http://schemas.microsoft.com/office/drawing/2014/main" id="{5A281841-19CA-4262-8DE1-2EA24427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1482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5" name="Line 9">
            <a:extLst>
              <a:ext uri="{FF2B5EF4-FFF2-40B4-BE49-F238E27FC236}">
                <a16:creationId xmlns:a16="http://schemas.microsoft.com/office/drawing/2014/main" id="{85584C85-E81C-4E50-87BD-ABCBF83FB8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72151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FED0784D-EB15-441E-B6AD-CD683BF28164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719751"/>
            <a:ext cx="304800" cy="304800"/>
            <a:chOff x="2112" y="1872"/>
            <a:chExt cx="192" cy="192"/>
          </a:xfrm>
        </p:grpSpPr>
        <p:sp>
          <p:nvSpPr>
            <p:cNvPr id="27" name="Oval 11">
              <a:extLst>
                <a:ext uri="{FF2B5EF4-FFF2-40B4-BE49-F238E27FC236}">
                  <a16:creationId xmlns:a16="http://schemas.microsoft.com/office/drawing/2014/main" id="{40246F7B-A583-45DF-9C18-A6D765282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D0207B2B-BFF8-4ECE-B947-7B4FB4612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B2B27644-6A88-4B85-AA02-158EB4040C21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19751"/>
            <a:ext cx="304800" cy="304800"/>
            <a:chOff x="3600" y="1872"/>
            <a:chExt cx="192" cy="192"/>
          </a:xfrm>
        </p:grpSpPr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873C0DC-1D77-463B-A047-C51283A95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3540F7C3-F8FF-4E38-804C-8968B9421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D0F77E53-A5B1-427C-B9C9-EB66DF92F5F8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719751"/>
            <a:ext cx="304800" cy="304800"/>
            <a:chOff x="2112" y="1872"/>
            <a:chExt cx="192" cy="192"/>
          </a:xfrm>
        </p:grpSpPr>
        <p:sp>
          <p:nvSpPr>
            <p:cNvPr id="33" name="Oval 17">
              <a:extLst>
                <a:ext uri="{FF2B5EF4-FFF2-40B4-BE49-F238E27FC236}">
                  <a16:creationId xmlns:a16="http://schemas.microsoft.com/office/drawing/2014/main" id="{61FA13DA-710C-4476-A8A9-1B331BE3E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AEB18095-A184-41E5-A99B-8E9395D33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 Box 19">
            <a:extLst>
              <a:ext uri="{FF2B5EF4-FFF2-40B4-BE49-F238E27FC236}">
                <a16:creationId xmlns:a16="http://schemas.microsoft.com/office/drawing/2014/main" id="{C709A677-4FCA-4E67-80CA-89CFC4AA0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440226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5B6DC9C0-AEE5-4443-82D8-3856FE140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43F43FFF-2D60-46C3-8D43-55FF6F7ED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8" name="Text Box 32">
            <a:extLst>
              <a:ext uri="{FF2B5EF4-FFF2-40B4-BE49-F238E27FC236}">
                <a16:creationId xmlns:a16="http://schemas.microsoft.com/office/drawing/2014/main" id="{F187E2D1-3848-40A7-8406-5B04E408B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2226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9" name="Text Box 33">
            <a:extLst>
              <a:ext uri="{FF2B5EF4-FFF2-40B4-BE49-F238E27FC236}">
                <a16:creationId xmlns:a16="http://schemas.microsoft.com/office/drawing/2014/main" id="{5FF987E8-769D-4018-A268-2E2264AE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2226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4A7F417D-A2EC-49D4-905D-60C07713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278426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65DD55-675D-4624-B328-3783CC4D7915}"/>
                  </a:ext>
                </a:extLst>
              </p:cNvPr>
              <p:cNvSpPr txBox="1"/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eighbors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365DD55-675D-4624-B328-3783CC4D7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Left Brace 42">
            <a:extLst>
              <a:ext uri="{FF2B5EF4-FFF2-40B4-BE49-F238E27FC236}">
                <a16:creationId xmlns:a16="http://schemas.microsoft.com/office/drawing/2014/main" id="{A179A2F6-275E-4C2F-83F3-D6F663CAD7C5}"/>
              </a:ext>
            </a:extLst>
          </p:cNvPr>
          <p:cNvSpPr/>
          <p:nvPr/>
        </p:nvSpPr>
        <p:spPr>
          <a:xfrm rot="16200000">
            <a:off x="3242432" y="3196415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F2923912-73DF-469E-8F0E-3F82C2BB181F}"/>
              </a:ext>
            </a:extLst>
          </p:cNvPr>
          <p:cNvSpPr/>
          <p:nvPr/>
        </p:nvSpPr>
        <p:spPr>
          <a:xfrm rot="16200000">
            <a:off x="6733650" y="3170736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491F4A-1034-4181-AF4F-633407C1670D}"/>
              </a:ext>
            </a:extLst>
          </p:cNvPr>
          <p:cNvSpPr txBox="1"/>
          <p:nvPr/>
        </p:nvSpPr>
        <p:spPr>
          <a:xfrm>
            <a:off x="1893987" y="4881664"/>
            <a:ext cx="28858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Data term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19D9F8-AB30-46BB-AE0E-6DFF0EE39F24}"/>
              </a:ext>
            </a:extLst>
          </p:cNvPr>
          <p:cNvSpPr txBox="1"/>
          <p:nvPr/>
        </p:nvSpPr>
        <p:spPr>
          <a:xfrm>
            <a:off x="5240915" y="4860093"/>
            <a:ext cx="317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Smoothness term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841D36-BB10-4E90-8A37-308F544CB4C0}"/>
              </a:ext>
            </a:extLst>
          </p:cNvPr>
          <p:cNvSpPr txBox="1"/>
          <p:nvPr/>
        </p:nvSpPr>
        <p:spPr>
          <a:xfrm>
            <a:off x="460975" y="5376835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Solvable by graph cuts for certain </a:t>
            </a:r>
            <a:r>
              <a:rPr lang="en-US" sz="2800" dirty="0" err="1"/>
              <a:t>smoothnesses</a:t>
            </a:r>
            <a:r>
              <a:rPr lang="en-US" sz="2800" dirty="0"/>
              <a:t> </a:t>
            </a:r>
            <a:r>
              <a:rPr lang="el-GR" sz="2800" dirty="0"/>
              <a:t>ρ</a:t>
            </a:r>
            <a:endParaRPr lang="en-US" sz="2800" dirty="0"/>
          </a:p>
        </p:txBody>
      </p:sp>
      <p:sp>
        <p:nvSpPr>
          <p:cNvPr id="48" name="Text Box 31">
            <a:extLst>
              <a:ext uri="{FF2B5EF4-FFF2-40B4-BE49-F238E27FC236}">
                <a16:creationId xmlns:a16="http://schemas.microsoft.com/office/drawing/2014/main" id="{0E193947-091F-4E96-904D-F68BBA9CE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94425"/>
            <a:ext cx="8458200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sym typeface="Symbol" pitchFamily="18" charset="2"/>
              </a:rPr>
              <a:t>Y. </a:t>
            </a:r>
            <a:r>
              <a:rPr lang="en-US" sz="1800" dirty="0" err="1">
                <a:sym typeface="Symbol" pitchFamily="18" charset="2"/>
              </a:rPr>
              <a:t>Boykov</a:t>
            </a:r>
            <a:r>
              <a:rPr lang="en-US" sz="1800" dirty="0">
                <a:sym typeface="Symbol" pitchFamily="18" charset="2"/>
              </a:rPr>
              <a:t>, O. </a:t>
            </a:r>
            <a:r>
              <a:rPr lang="en-US" sz="1800" dirty="0" err="1">
                <a:sym typeface="Symbol" pitchFamily="18" charset="2"/>
              </a:rPr>
              <a:t>Veksler</a:t>
            </a:r>
            <a:r>
              <a:rPr lang="en-US" sz="1800" dirty="0">
                <a:sym typeface="Symbol" pitchFamily="18" charset="2"/>
              </a:rPr>
              <a:t>, and R. </a:t>
            </a:r>
            <a:r>
              <a:rPr lang="en-US" sz="1800" dirty="0" err="1">
                <a:sym typeface="Symbol" pitchFamily="18" charset="2"/>
              </a:rPr>
              <a:t>Zabih</a:t>
            </a:r>
            <a:r>
              <a:rPr lang="en-US" sz="1800" dirty="0">
                <a:sym typeface="Symbol" pitchFamily="18" charset="2"/>
              </a:rPr>
              <a:t>, </a:t>
            </a:r>
            <a:r>
              <a:rPr lang="en-US" sz="1800" dirty="0">
                <a:sym typeface="Symbol" pitchFamily="18" charset="2"/>
                <a:hlinkClick r:id="rId5"/>
              </a:rPr>
              <a:t>Fast Approximate Energy Minimization via Graph Cuts</a:t>
            </a:r>
            <a:r>
              <a:rPr lang="en-US" sz="1800" dirty="0">
                <a:sym typeface="Symbol" pitchFamily="18" charset="2"/>
              </a:rPr>
              <a:t>,  PAMI 2001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B2212D-B1AF-4486-8B09-C68608FB144C}"/>
              </a:ext>
            </a:extLst>
          </p:cNvPr>
          <p:cNvSpPr txBox="1"/>
          <p:nvPr/>
        </p:nvSpPr>
        <p:spPr>
          <a:xfrm>
            <a:off x="357404" y="6487987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29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4C6C-59A6-4C86-A51F-0E4CD48F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Doable by Deep Network? </a:t>
            </a:r>
          </a:p>
        </p:txBody>
      </p:sp>
      <p:pic>
        <p:nvPicPr>
          <p:cNvPr id="4" name="Picture 6" descr="sri20">
            <a:extLst>
              <a:ext uri="{FF2B5EF4-FFF2-40B4-BE49-F238E27FC236}">
                <a16:creationId xmlns:a16="http://schemas.microsoft.com/office/drawing/2014/main" id="{CCBBFE70-F132-43A1-893B-AD6349DAD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4826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SSDWindowSize">
            <a:extLst>
              <a:ext uri="{FF2B5EF4-FFF2-40B4-BE49-F238E27FC236}">
                <a16:creationId xmlns:a16="http://schemas.microsoft.com/office/drawing/2014/main" id="{8801474A-EC4E-4614-B5BC-8C362834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51778"/>
          <a:stretch>
            <a:fillRect/>
          </a:stretch>
        </p:blipFill>
        <p:spPr bwMode="auto">
          <a:xfrm>
            <a:off x="6003925" y="1271951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ri20">
            <a:extLst>
              <a:ext uri="{FF2B5EF4-FFF2-40B4-BE49-F238E27FC236}">
                <a16:creationId xmlns:a16="http://schemas.microsoft.com/office/drawing/2014/main" id="{57960411-0EAF-45AB-B862-BB20F8AD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41482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9">
            <a:extLst>
              <a:ext uri="{FF2B5EF4-FFF2-40B4-BE49-F238E27FC236}">
                <a16:creationId xmlns:a16="http://schemas.microsoft.com/office/drawing/2014/main" id="{2F53F42E-DB98-4526-9839-E870F8FFE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872151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E4326155-3B00-4267-94F2-B3BFA8DA288A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2719751"/>
            <a:ext cx="304800" cy="304800"/>
            <a:chOff x="2112" y="1872"/>
            <a:chExt cx="192" cy="192"/>
          </a:xfrm>
        </p:grpSpPr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E561946F-047E-4F5D-96C0-B40ADA25A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4341CAC7-F853-4640-8D6E-97817700D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EFD82A30-BB67-4191-96A6-58419D7FF9E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719751"/>
            <a:ext cx="304800" cy="304800"/>
            <a:chOff x="3600" y="1872"/>
            <a:chExt cx="192" cy="192"/>
          </a:xfrm>
        </p:grpSpPr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AD64FE96-E8C6-41AA-AA38-0DF8A079F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C94CE85F-4065-45D6-9FCC-226F3A3B8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113ED34B-CA8C-44A3-8C72-9343B5F924B5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719751"/>
            <a:ext cx="304800" cy="304800"/>
            <a:chOff x="2112" y="1872"/>
            <a:chExt cx="192" cy="192"/>
          </a:xfrm>
        </p:grpSpPr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BA32F56F-5201-40FE-8000-1B36A431D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B26268F5-6BE8-44A8-8E66-18E7E5DF3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19">
            <a:extLst>
              <a:ext uri="{FF2B5EF4-FFF2-40B4-BE49-F238E27FC236}">
                <a16:creationId xmlns:a16="http://schemas.microsoft.com/office/drawing/2014/main" id="{FB4164E1-CCA9-45E8-BE4D-F49D543E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440226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7CE9AD48-7277-4E8C-ACDB-DB8C56040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5126F8A2-8968-4BF6-967F-0F6FCC4C0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98951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42C9DE49-813A-43F8-8A87-155A6E0B8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202226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" name="Text Box 33">
            <a:extLst>
              <a:ext uri="{FF2B5EF4-FFF2-40B4-BE49-F238E27FC236}">
                <a16:creationId xmlns:a16="http://schemas.microsoft.com/office/drawing/2014/main" id="{4ED572FC-5353-44D9-AD8B-530892D50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2226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B2235BD1-B2FD-4F71-99FB-7B459CB51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650" y="2278426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7DD525-FD87-4262-84D5-8797AB6CA1A9}"/>
                  </a:ext>
                </a:extLst>
              </p:cNvPr>
              <p:cNvSpPr txBox="1"/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eighbors</m:t>
                              </m:r>
                              <m: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7DD525-FD87-4262-84D5-8797AB6CA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78" y="3941180"/>
                <a:ext cx="7552644" cy="786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id="{0FF38265-F473-4F6A-A4ED-E8DF8604E13C}"/>
              </a:ext>
            </a:extLst>
          </p:cNvPr>
          <p:cNvSpPr/>
          <p:nvPr/>
        </p:nvSpPr>
        <p:spPr>
          <a:xfrm rot="16200000">
            <a:off x="3242432" y="3196415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40BD7A1C-FA15-4645-8298-97195DB3FE53}"/>
              </a:ext>
            </a:extLst>
          </p:cNvPr>
          <p:cNvSpPr/>
          <p:nvPr/>
        </p:nvSpPr>
        <p:spPr>
          <a:xfrm rot="16200000">
            <a:off x="6733650" y="3170736"/>
            <a:ext cx="188925" cy="3165542"/>
          </a:xfrm>
          <a:prstGeom prst="leftBrace">
            <a:avLst>
              <a:gd name="adj1" fmla="val 1470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28D28E-2517-430B-9748-EF5C71911FE2}"/>
              </a:ext>
            </a:extLst>
          </p:cNvPr>
          <p:cNvSpPr txBox="1"/>
          <p:nvPr/>
        </p:nvSpPr>
        <p:spPr>
          <a:xfrm>
            <a:off x="1893987" y="4881664"/>
            <a:ext cx="288581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Data term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A251E0-04B4-4410-89A5-5B2A02948469}"/>
              </a:ext>
            </a:extLst>
          </p:cNvPr>
          <p:cNvSpPr txBox="1"/>
          <p:nvPr/>
        </p:nvSpPr>
        <p:spPr>
          <a:xfrm>
            <a:off x="5240915" y="4860093"/>
            <a:ext cx="317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Smoothness term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D73358-84BF-44EB-BB0E-51C66477895F}"/>
              </a:ext>
            </a:extLst>
          </p:cNvPr>
          <p:cNvGrpSpPr/>
          <p:nvPr/>
        </p:nvGrpSpPr>
        <p:grpSpPr>
          <a:xfrm>
            <a:off x="2182537" y="4420115"/>
            <a:ext cx="2521987" cy="1540727"/>
            <a:chOff x="1301309" y="2185648"/>
            <a:chExt cx="6541383" cy="39962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819087-C03E-4581-BA12-FE2E79322621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46BFC31-F379-45D6-B831-695111E02B5A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9E47280-A5AD-418E-B6F9-851BF972BD59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595311C-49D3-4E51-B94B-04B7B21716E6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A6AA164-C739-4F03-92DD-3BD4AE93A132}"/>
                </a:ext>
              </a:extLst>
            </p:cNvPr>
            <p:cNvCxnSpPr>
              <a:cxnSpLocks/>
              <a:stCxn id="78" idx="6"/>
              <a:endCxn id="73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E166D18-697D-471C-938D-92A9C4FEB274}"/>
                </a:ext>
              </a:extLst>
            </p:cNvPr>
            <p:cNvCxnSpPr>
              <a:cxnSpLocks/>
              <a:stCxn id="78" idx="6"/>
              <a:endCxn id="74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1F29409-1F44-42F3-99F1-B0B6ABE4C1EF}"/>
                </a:ext>
              </a:extLst>
            </p:cNvPr>
            <p:cNvCxnSpPr>
              <a:cxnSpLocks/>
              <a:stCxn id="78" idx="6"/>
              <a:endCxn id="75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EFD3CED-D0E9-4070-8FDA-4A2DD56A56D9}"/>
                </a:ext>
              </a:extLst>
            </p:cNvPr>
            <p:cNvCxnSpPr>
              <a:cxnSpLocks/>
              <a:stCxn id="78" idx="6"/>
              <a:endCxn id="76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FB9F913-31D1-474E-ADC3-11C805AD2EE0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47A499E-65F4-4357-8C52-80D17D2BC25B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D744DDE-FB4D-437D-8546-012A62ED355B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DEB738-A541-47C3-8910-4F12FAEC0A17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DECEA5A-E7B1-4AAB-B99B-6555FB6543F3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A65F4A0-6624-4CE5-8B2E-7F22B615CDE1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12F4293-36A9-4646-9076-9A1AD59D5A09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8680327-2457-434D-A9FD-502014B6D5E8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0596B17-BAA7-4E14-86DE-F98488D4655A}"/>
                </a:ext>
              </a:extLst>
            </p:cNvPr>
            <p:cNvCxnSpPr>
              <a:cxnSpLocks/>
              <a:stCxn id="77" idx="6"/>
              <a:endCxn id="74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92A5283-18D8-4DBA-ADFB-18F9B577A232}"/>
                </a:ext>
              </a:extLst>
            </p:cNvPr>
            <p:cNvCxnSpPr>
              <a:cxnSpLocks/>
              <a:stCxn id="77" idx="6"/>
              <a:endCxn id="73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A89C84C-B034-40AE-B6B2-FCA7B6E9AAAD}"/>
                </a:ext>
              </a:extLst>
            </p:cNvPr>
            <p:cNvCxnSpPr>
              <a:cxnSpLocks/>
              <a:stCxn id="77" idx="6"/>
              <a:endCxn id="75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ADDA149-4AC1-4F19-BFB9-70979E3E3D1B}"/>
                </a:ext>
              </a:extLst>
            </p:cNvPr>
            <p:cNvCxnSpPr>
              <a:cxnSpLocks/>
              <a:stCxn id="77" idx="6"/>
              <a:endCxn id="76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405DB1C-1A3F-42E6-9157-5BDB6EE90CBE}"/>
                </a:ext>
              </a:extLst>
            </p:cNvPr>
            <p:cNvCxnSpPr>
              <a:cxnSpLocks/>
              <a:stCxn id="69" idx="6"/>
              <a:endCxn id="79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E747B7D-4E51-4437-8D2A-C309F4A21B0C}"/>
                </a:ext>
              </a:extLst>
            </p:cNvPr>
            <p:cNvCxnSpPr>
              <a:cxnSpLocks/>
              <a:stCxn id="70" idx="6"/>
              <a:endCxn id="79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962F19C-E181-4C07-81D1-F39607ACF1C0}"/>
                </a:ext>
              </a:extLst>
            </p:cNvPr>
            <p:cNvCxnSpPr>
              <a:cxnSpLocks/>
              <a:stCxn id="71" idx="6"/>
              <a:endCxn id="79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EBE30A-F739-4BC5-B3F7-07AD527A30AF}"/>
                </a:ext>
              </a:extLst>
            </p:cNvPr>
            <p:cNvCxnSpPr>
              <a:cxnSpLocks/>
              <a:stCxn id="72" idx="6"/>
              <a:endCxn id="79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F7DDDD0-C965-484F-8F42-E0EF59776D52}"/>
                </a:ext>
              </a:extLst>
            </p:cNvPr>
            <p:cNvCxnSpPr>
              <a:cxnSpLocks/>
              <a:stCxn id="69" idx="6"/>
              <a:endCxn id="80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1B0F1CB-831B-42C9-A55C-5DEAC22512B1}"/>
                </a:ext>
              </a:extLst>
            </p:cNvPr>
            <p:cNvCxnSpPr>
              <a:cxnSpLocks/>
              <a:stCxn id="70" idx="6"/>
              <a:endCxn id="80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A989119-95C9-4EE2-9318-D360F63B5666}"/>
                </a:ext>
              </a:extLst>
            </p:cNvPr>
            <p:cNvCxnSpPr>
              <a:cxnSpLocks/>
              <a:stCxn id="71" idx="6"/>
              <a:endCxn id="80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97D5D44-38DF-4DD9-A267-4B627AFE79A1}"/>
                </a:ext>
              </a:extLst>
            </p:cNvPr>
            <p:cNvCxnSpPr>
              <a:cxnSpLocks/>
              <a:stCxn id="72" idx="6"/>
              <a:endCxn id="80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0CED376-FCEA-4253-9BD2-13AEDA73DCB6}"/>
                </a:ext>
              </a:extLst>
            </p:cNvPr>
            <p:cNvCxnSpPr>
              <a:cxnSpLocks/>
              <a:stCxn id="69" idx="6"/>
              <a:endCxn id="81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AD05257-7279-42DF-988F-DE0676F34688}"/>
                </a:ext>
              </a:extLst>
            </p:cNvPr>
            <p:cNvCxnSpPr>
              <a:cxnSpLocks/>
              <a:stCxn id="70" idx="6"/>
              <a:endCxn id="81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369BAC2-1D55-44BE-9125-4E069F334408}"/>
                </a:ext>
              </a:extLst>
            </p:cNvPr>
            <p:cNvCxnSpPr>
              <a:cxnSpLocks/>
              <a:stCxn id="71" idx="6"/>
              <a:endCxn id="81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C0AD568-9DE8-48BC-802D-2D2AF3B532D8}"/>
                </a:ext>
              </a:extLst>
            </p:cNvPr>
            <p:cNvCxnSpPr>
              <a:cxnSpLocks/>
              <a:stCxn id="72" idx="6"/>
              <a:endCxn id="81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A806215-2727-4E5A-84C1-6D1D988A834F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EBFB9BA-8FF5-4FC2-B755-5CA3482F0856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219DFE60-0BCF-4741-9968-2AC49D914B36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D0C21C3-B65D-444F-AD45-EE8653BAE681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C27612B-C711-4679-9D0F-03E2511E924F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 baseline="-25000" dirty="0"/>
              </a:p>
            </p:txBody>
          </p: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9484F47-CF60-446D-8504-F8F0FAC726CB}"/>
                </a:ext>
              </a:extLst>
            </p:cNvPr>
            <p:cNvCxnSpPr>
              <a:cxnSpLocks/>
              <a:stCxn id="73" idx="6"/>
              <a:endCxn id="69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F33D16C-5127-4AC4-89A4-FAB0D02A3FAF}"/>
                </a:ext>
              </a:extLst>
            </p:cNvPr>
            <p:cNvCxnSpPr>
              <a:cxnSpLocks/>
              <a:stCxn id="73" idx="6"/>
              <a:endCxn id="70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7AF13B0-0CAD-4420-BB16-9CF832AF3095}"/>
                </a:ext>
              </a:extLst>
            </p:cNvPr>
            <p:cNvCxnSpPr>
              <a:cxnSpLocks/>
              <a:stCxn id="73" idx="6"/>
              <a:endCxn id="71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2C1798B-5B2E-482A-B621-F2312C1A3A76}"/>
                </a:ext>
              </a:extLst>
            </p:cNvPr>
            <p:cNvCxnSpPr>
              <a:cxnSpLocks/>
              <a:stCxn id="73" idx="6"/>
              <a:endCxn id="72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4D4A535-D86C-4EF6-809D-5ECF37CFD786}"/>
                </a:ext>
              </a:extLst>
            </p:cNvPr>
            <p:cNvCxnSpPr>
              <a:cxnSpLocks/>
              <a:stCxn id="74" idx="6"/>
              <a:endCxn id="72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EBE2FE6-DDEE-4F66-AA7C-BE11F104FC66}"/>
                </a:ext>
              </a:extLst>
            </p:cNvPr>
            <p:cNvCxnSpPr>
              <a:cxnSpLocks/>
              <a:stCxn id="74" idx="6"/>
              <a:endCxn id="71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9F177F1-9BFB-46F0-9CEE-DCC51AF19476}"/>
                </a:ext>
              </a:extLst>
            </p:cNvPr>
            <p:cNvCxnSpPr>
              <a:cxnSpLocks/>
              <a:stCxn id="74" idx="6"/>
              <a:endCxn id="70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CFDF2E4-F7E5-4737-A992-2C6089F5FC09}"/>
                </a:ext>
              </a:extLst>
            </p:cNvPr>
            <p:cNvCxnSpPr>
              <a:cxnSpLocks/>
              <a:stCxn id="74" idx="6"/>
              <a:endCxn id="69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5AF082E-7D8C-4104-9503-EE90BB8A1D15}"/>
                </a:ext>
              </a:extLst>
            </p:cNvPr>
            <p:cNvCxnSpPr>
              <a:cxnSpLocks/>
              <a:stCxn id="75" idx="6"/>
              <a:endCxn id="69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40B91FE-7EEB-46F1-B15E-820FE179BCEF}"/>
                </a:ext>
              </a:extLst>
            </p:cNvPr>
            <p:cNvCxnSpPr>
              <a:cxnSpLocks/>
              <a:stCxn id="75" idx="6"/>
              <a:endCxn id="70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12AAB4F-3909-4891-8628-CC1A33DB439D}"/>
                </a:ext>
              </a:extLst>
            </p:cNvPr>
            <p:cNvCxnSpPr>
              <a:cxnSpLocks/>
              <a:stCxn id="75" idx="6"/>
              <a:endCxn id="71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E0A3A4B-9E39-497B-8CE7-1D27A6902D1C}"/>
                </a:ext>
              </a:extLst>
            </p:cNvPr>
            <p:cNvCxnSpPr>
              <a:cxnSpLocks/>
              <a:stCxn id="75" idx="6"/>
              <a:endCxn id="72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FAC76B7-D8B7-48D6-AC07-DF446616CACA}"/>
                </a:ext>
              </a:extLst>
            </p:cNvPr>
            <p:cNvCxnSpPr>
              <a:cxnSpLocks/>
              <a:stCxn id="76" idx="6"/>
              <a:endCxn id="72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71ED540-8089-439D-823D-78FDC00C9BFE}"/>
                </a:ext>
              </a:extLst>
            </p:cNvPr>
            <p:cNvCxnSpPr>
              <a:cxnSpLocks/>
              <a:stCxn id="76" idx="6"/>
              <a:endCxn id="71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7564D30-45C1-4D0F-831F-33B579782FA6}"/>
                </a:ext>
              </a:extLst>
            </p:cNvPr>
            <p:cNvCxnSpPr>
              <a:cxnSpLocks/>
              <a:stCxn id="76" idx="6"/>
              <a:endCxn id="70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F6A635E-B0E4-4356-8601-DDCA428680E3}"/>
                </a:ext>
              </a:extLst>
            </p:cNvPr>
            <p:cNvCxnSpPr>
              <a:cxnSpLocks/>
              <a:stCxn id="76" idx="6"/>
              <a:endCxn id="69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1A63264-FFB0-412E-8D48-A2F6EA3EF4D8}"/>
              </a:ext>
            </a:extLst>
          </p:cNvPr>
          <p:cNvSpPr txBox="1"/>
          <p:nvPr/>
        </p:nvSpPr>
        <p:spPr>
          <a:xfrm>
            <a:off x="460975" y="6058085"/>
            <a:ext cx="831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Easy solution: replace the data term with a network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8224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4956-234E-4269-A6F6-FD427C8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Deep Learning For Stereo</a:t>
            </a:r>
          </a:p>
        </p:txBody>
      </p:sp>
      <p:pic>
        <p:nvPicPr>
          <p:cNvPr id="6" name="Picture 6" descr="sri20">
            <a:extLst>
              <a:ext uri="{FF2B5EF4-FFF2-40B4-BE49-F238E27FC236}">
                <a16:creationId xmlns:a16="http://schemas.microsoft.com/office/drawing/2014/main" id="{F09AB4BD-205B-48AF-A495-ABAA6403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9040" t="48366" r="37325" b="36651"/>
          <a:stretch/>
        </p:blipFill>
        <p:spPr bwMode="auto">
          <a:xfrm>
            <a:off x="1158303" y="3133386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sri20">
            <a:extLst>
              <a:ext uri="{FF2B5EF4-FFF2-40B4-BE49-F238E27FC236}">
                <a16:creationId xmlns:a16="http://schemas.microsoft.com/office/drawing/2014/main" id="{AD4446FD-E18B-4C00-A6FE-287D46F9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672" t="42256" r="28693" b="42761"/>
          <a:stretch/>
        </p:blipFill>
        <p:spPr bwMode="auto">
          <a:xfrm>
            <a:off x="1158303" y="4852393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7BB33-93B9-482A-94BF-EFE28159AA99}"/>
              </a:ext>
            </a:extLst>
          </p:cNvPr>
          <p:cNvGrpSpPr/>
          <p:nvPr/>
        </p:nvGrpSpPr>
        <p:grpSpPr>
          <a:xfrm>
            <a:off x="2826205" y="4666164"/>
            <a:ext cx="1640440" cy="1589523"/>
            <a:chOff x="2968558" y="3881309"/>
            <a:chExt cx="1355735" cy="1313655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B215DF9-2754-4CBB-8BC7-1613407D8EA0}"/>
                </a:ext>
              </a:extLst>
            </p:cNvPr>
            <p:cNvSpPr/>
            <p:nvPr/>
          </p:nvSpPr>
          <p:spPr>
            <a:xfrm>
              <a:off x="2968558" y="3881309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68202B2-9AA3-4B8E-8128-651F7F47E653}"/>
                </a:ext>
              </a:extLst>
            </p:cNvPr>
            <p:cNvSpPr/>
            <p:nvPr/>
          </p:nvSpPr>
          <p:spPr>
            <a:xfrm>
              <a:off x="3286305" y="4089514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1F9DBF9-F8BE-4AFD-859F-0A660BABA9F2}"/>
                </a:ext>
              </a:extLst>
            </p:cNvPr>
            <p:cNvSpPr/>
            <p:nvPr/>
          </p:nvSpPr>
          <p:spPr>
            <a:xfrm>
              <a:off x="3470205" y="4201080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E96B677-0326-4A8E-A55F-9002B36BE0FE}"/>
                </a:ext>
              </a:extLst>
            </p:cNvPr>
            <p:cNvSpPr/>
            <p:nvPr/>
          </p:nvSpPr>
          <p:spPr>
            <a:xfrm>
              <a:off x="3660241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5E1D340-AC02-4561-BAF9-8F393762850B}"/>
                </a:ext>
              </a:extLst>
            </p:cNvPr>
            <p:cNvSpPr/>
            <p:nvPr/>
          </p:nvSpPr>
          <p:spPr>
            <a:xfrm>
              <a:off x="3780233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ADF938BF-3C16-416B-9BB6-314325BBA10C}"/>
                </a:ext>
              </a:extLst>
            </p:cNvPr>
            <p:cNvSpPr/>
            <p:nvPr/>
          </p:nvSpPr>
          <p:spPr>
            <a:xfrm>
              <a:off x="3925143" y="4419608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3D5C4C-4DC3-4D3C-B8A0-812BC491EC48}"/>
              </a:ext>
            </a:extLst>
          </p:cNvPr>
          <p:cNvGrpSpPr/>
          <p:nvPr/>
        </p:nvGrpSpPr>
        <p:grpSpPr>
          <a:xfrm>
            <a:off x="2826205" y="2947157"/>
            <a:ext cx="1640597" cy="1589523"/>
            <a:chOff x="2968558" y="2162302"/>
            <a:chExt cx="1355865" cy="1313655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5553018-C456-4025-8350-8A2009FEEFCD}"/>
                </a:ext>
              </a:extLst>
            </p:cNvPr>
            <p:cNvSpPr/>
            <p:nvPr/>
          </p:nvSpPr>
          <p:spPr>
            <a:xfrm>
              <a:off x="2968558" y="2162302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1C7983BA-704E-4F25-8696-A64CE5712964}"/>
                </a:ext>
              </a:extLst>
            </p:cNvPr>
            <p:cNvSpPr/>
            <p:nvPr/>
          </p:nvSpPr>
          <p:spPr>
            <a:xfrm>
              <a:off x="3286305" y="2370507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CD1B2570-4356-477E-8F43-98044877C43E}"/>
                </a:ext>
              </a:extLst>
            </p:cNvPr>
            <p:cNvSpPr/>
            <p:nvPr/>
          </p:nvSpPr>
          <p:spPr>
            <a:xfrm>
              <a:off x="3470205" y="2482073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88CD8FE9-7D70-4CDF-A4B2-008FF144B1CA}"/>
                </a:ext>
              </a:extLst>
            </p:cNvPr>
            <p:cNvSpPr/>
            <p:nvPr/>
          </p:nvSpPr>
          <p:spPr>
            <a:xfrm>
              <a:off x="3660241" y="2607532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57F8ACC1-7076-464E-A8E0-47A0DFEEF104}"/>
                </a:ext>
              </a:extLst>
            </p:cNvPr>
            <p:cNvSpPr/>
            <p:nvPr/>
          </p:nvSpPr>
          <p:spPr>
            <a:xfrm>
              <a:off x="3780233" y="2607532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DFD3466C-9423-431D-B542-B3C4A159C908}"/>
                </a:ext>
              </a:extLst>
            </p:cNvPr>
            <p:cNvSpPr/>
            <p:nvPr/>
          </p:nvSpPr>
          <p:spPr>
            <a:xfrm>
              <a:off x="3925273" y="2694262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Cube 31">
            <a:extLst>
              <a:ext uri="{FF2B5EF4-FFF2-40B4-BE49-F238E27FC236}">
                <a16:creationId xmlns:a16="http://schemas.microsoft.com/office/drawing/2014/main" id="{1626730A-39B9-4956-8F15-2CB5305AD8C8}"/>
              </a:ext>
            </a:extLst>
          </p:cNvPr>
          <p:cNvSpPr/>
          <p:nvPr/>
        </p:nvSpPr>
        <p:spPr>
          <a:xfrm>
            <a:off x="4773960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70802757-A374-46F8-B19D-CAC441A0CFA6}"/>
              </a:ext>
            </a:extLst>
          </p:cNvPr>
          <p:cNvSpPr/>
          <p:nvPr/>
        </p:nvSpPr>
        <p:spPr>
          <a:xfrm>
            <a:off x="5080785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205092F3-0686-492F-A1F5-76561F2D8C35}"/>
              </a:ext>
            </a:extLst>
          </p:cNvPr>
          <p:cNvSpPr/>
          <p:nvPr/>
        </p:nvSpPr>
        <p:spPr>
          <a:xfrm>
            <a:off x="5679627" y="4398746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5F32E3D4-E522-4380-8A91-989C68A3D1D3}"/>
              </a:ext>
            </a:extLst>
          </p:cNvPr>
          <p:cNvSpPr/>
          <p:nvPr/>
        </p:nvSpPr>
        <p:spPr>
          <a:xfrm>
            <a:off x="6632378" y="4399200"/>
            <a:ext cx="399150" cy="232431"/>
          </a:xfrm>
          <a:prstGeom prst="cube">
            <a:avLst>
              <a:gd name="adj" fmla="val 29037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A315860D-0AD5-4407-AF9A-9C4994E06AD0}"/>
              </a:ext>
            </a:extLst>
          </p:cNvPr>
          <p:cNvCxnSpPr>
            <a:stCxn id="30" idx="5"/>
            <a:endCxn id="32" idx="1"/>
          </p:cNvCxnSpPr>
          <p:nvPr/>
        </p:nvCxnSpPr>
        <p:spPr>
          <a:xfrm>
            <a:off x="4466802" y="3690618"/>
            <a:ext cx="472988" cy="775619"/>
          </a:xfrm>
          <a:prstGeom prst="curvedConnector2">
            <a:avLst/>
          </a:prstGeom>
          <a:ln w="762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3006B5FC-5193-4923-A14D-D9A73B28D47F}"/>
              </a:ext>
            </a:extLst>
          </p:cNvPr>
          <p:cNvCxnSpPr>
            <a:cxnSpLocks/>
            <a:stCxn id="26" idx="5"/>
            <a:endCxn id="33" idx="3"/>
          </p:cNvCxnSpPr>
          <p:nvPr/>
        </p:nvCxnSpPr>
        <p:spPr>
          <a:xfrm flipV="1">
            <a:off x="4466645" y="4631177"/>
            <a:ext cx="779970" cy="786118"/>
          </a:xfrm>
          <a:prstGeom prst="curvedConnector2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ED4DB21-7A78-4AF5-814A-4ABA3FEF5329}"/>
              </a:ext>
            </a:extLst>
          </p:cNvPr>
          <p:cNvSpPr txBox="1"/>
          <p:nvPr/>
        </p:nvSpPr>
        <p:spPr>
          <a:xfrm>
            <a:off x="6041153" y="4106358"/>
            <a:ext cx="59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…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91B32-F4FB-4981-AE5D-72952DE3DA4D}"/>
              </a:ext>
            </a:extLst>
          </p:cNvPr>
          <p:cNvSpPr txBox="1"/>
          <p:nvPr/>
        </p:nvSpPr>
        <p:spPr>
          <a:xfrm>
            <a:off x="7040441" y="4222573"/>
            <a:ext cx="1997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P(match)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C85111-B1D4-42EA-93EF-A196F35099C5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Feed in two images to identical networks, concatenate outputs, learn multilayer perception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Slow: </a:t>
            </a:r>
            <a:r>
              <a:rPr lang="en-US" sz="2800" b="1" dirty="0"/>
              <a:t>why?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BB9D58-ED57-4701-BB5A-AD9B42147694}"/>
              </a:ext>
            </a:extLst>
          </p:cNvPr>
          <p:cNvCxnSpPr>
            <a:cxnSpLocks/>
          </p:cNvCxnSpPr>
          <p:nvPr/>
        </p:nvCxnSpPr>
        <p:spPr>
          <a:xfrm flipV="1">
            <a:off x="3408031" y="3590829"/>
            <a:ext cx="0" cy="182646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CDB8337-4664-46D5-93B3-BF4E1641877C}"/>
              </a:ext>
            </a:extLst>
          </p:cNvPr>
          <p:cNvSpPr txBox="1"/>
          <p:nvPr/>
        </p:nvSpPr>
        <p:spPr>
          <a:xfrm>
            <a:off x="2522687" y="4314717"/>
            <a:ext cx="1770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Same weights</a:t>
            </a:r>
          </a:p>
        </p:txBody>
      </p:sp>
    </p:spTree>
    <p:extLst>
      <p:ext uri="{BB962C8B-B14F-4D97-AF65-F5344CB8AC3E}">
        <p14:creationId xmlns:p14="http://schemas.microsoft.com/office/powerpoint/2010/main" val="3595807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pic>
        <p:nvPicPr>
          <p:cNvPr id="6" name="Picture 5" descr="Screen Shot 2018-03-13 at 10.13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8285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</a:t>
            </a:r>
            <a:r>
              <a:rPr lang="en-US" sz="1600" dirty="0" err="1">
                <a:hlinkClick r:id="rId5"/>
              </a:rPr>
              <a:t>petapixel.com</a:t>
            </a:r>
            <a:r>
              <a:rPr lang="en-US" sz="1600" dirty="0">
                <a:hlinkClick r:id="rId5"/>
              </a:rPr>
              <a:t>/2018/03/07/two-photographers-unknowingly-shot-millisecond-time/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97156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4956-234E-4269-A6F6-FD427C8A2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Deep Learning For Stereo</a:t>
            </a:r>
          </a:p>
        </p:txBody>
      </p:sp>
      <p:pic>
        <p:nvPicPr>
          <p:cNvPr id="6" name="Picture 6" descr="sri20">
            <a:extLst>
              <a:ext uri="{FF2B5EF4-FFF2-40B4-BE49-F238E27FC236}">
                <a16:creationId xmlns:a16="http://schemas.microsoft.com/office/drawing/2014/main" id="{F09AB4BD-205B-48AF-A495-ABAA6403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9040" t="48366" r="37325" b="36651"/>
          <a:stretch/>
        </p:blipFill>
        <p:spPr bwMode="auto">
          <a:xfrm>
            <a:off x="1158303" y="3133386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 descr="sri20">
            <a:extLst>
              <a:ext uri="{FF2B5EF4-FFF2-40B4-BE49-F238E27FC236}">
                <a16:creationId xmlns:a16="http://schemas.microsoft.com/office/drawing/2014/main" id="{AD4446FD-E18B-4C00-A6FE-287D46F9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672" t="42256" r="28693" b="42761"/>
          <a:stretch/>
        </p:blipFill>
        <p:spPr bwMode="auto">
          <a:xfrm>
            <a:off x="1158303" y="4852393"/>
            <a:ext cx="1217066" cy="1217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3E7BB33-93B9-482A-94BF-EFE28159AA99}"/>
              </a:ext>
            </a:extLst>
          </p:cNvPr>
          <p:cNvGrpSpPr/>
          <p:nvPr/>
        </p:nvGrpSpPr>
        <p:grpSpPr>
          <a:xfrm>
            <a:off x="2826205" y="4666164"/>
            <a:ext cx="1640440" cy="1589523"/>
            <a:chOff x="2968558" y="3881309"/>
            <a:chExt cx="1355735" cy="1313655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B215DF9-2754-4CBB-8BC7-1613407D8EA0}"/>
                </a:ext>
              </a:extLst>
            </p:cNvPr>
            <p:cNvSpPr/>
            <p:nvPr/>
          </p:nvSpPr>
          <p:spPr>
            <a:xfrm>
              <a:off x="2968558" y="3881309"/>
              <a:ext cx="422247" cy="1313655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968202B2-9AA3-4B8E-8128-651F7F47E653}"/>
                </a:ext>
              </a:extLst>
            </p:cNvPr>
            <p:cNvSpPr/>
            <p:nvPr/>
          </p:nvSpPr>
          <p:spPr>
            <a:xfrm>
              <a:off x="3286305" y="4089514"/>
              <a:ext cx="288401" cy="897244"/>
            </a:xfrm>
            <a:prstGeom prst="cube">
              <a:avLst>
                <a:gd name="adj" fmla="val 81584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1F9DBF9-F8BE-4AFD-859F-0A660BABA9F2}"/>
                </a:ext>
              </a:extLst>
            </p:cNvPr>
            <p:cNvSpPr/>
            <p:nvPr/>
          </p:nvSpPr>
          <p:spPr>
            <a:xfrm>
              <a:off x="3470205" y="4201080"/>
              <a:ext cx="294537" cy="674113"/>
            </a:xfrm>
            <a:prstGeom prst="cube">
              <a:avLst>
                <a:gd name="adj" fmla="val 62130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E96B677-0326-4A8E-A55F-9002B36BE0FE}"/>
                </a:ext>
              </a:extLst>
            </p:cNvPr>
            <p:cNvSpPr/>
            <p:nvPr/>
          </p:nvSpPr>
          <p:spPr>
            <a:xfrm>
              <a:off x="3660241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55E1D340-AC02-4561-BAF9-8F393762850B}"/>
                </a:ext>
              </a:extLst>
            </p:cNvPr>
            <p:cNvSpPr/>
            <p:nvPr/>
          </p:nvSpPr>
          <p:spPr>
            <a:xfrm>
              <a:off x="3780233" y="4326539"/>
              <a:ext cx="224493" cy="418571"/>
            </a:xfrm>
            <a:prstGeom prst="cube">
              <a:avLst>
                <a:gd name="adj" fmla="val 58381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ADF938BF-3C16-416B-9BB6-314325BBA10C}"/>
                </a:ext>
              </a:extLst>
            </p:cNvPr>
            <p:cNvSpPr/>
            <p:nvPr/>
          </p:nvSpPr>
          <p:spPr>
            <a:xfrm>
              <a:off x="3925143" y="4419608"/>
              <a:ext cx="399150" cy="232431"/>
            </a:xfrm>
            <a:prstGeom prst="cube">
              <a:avLst>
                <a:gd name="adj" fmla="val 29037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Cube 13">
            <a:extLst>
              <a:ext uri="{FF2B5EF4-FFF2-40B4-BE49-F238E27FC236}">
                <a16:creationId xmlns:a16="http://schemas.microsoft.com/office/drawing/2014/main" id="{75553018-C456-4025-8350-8A2009FEEFCD}"/>
              </a:ext>
            </a:extLst>
          </p:cNvPr>
          <p:cNvSpPr/>
          <p:nvPr/>
        </p:nvSpPr>
        <p:spPr>
          <a:xfrm>
            <a:off x="2826205" y="2947157"/>
            <a:ext cx="510919" cy="1589523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1C7983BA-704E-4F25-8696-A64CE5712964}"/>
              </a:ext>
            </a:extLst>
          </p:cNvPr>
          <p:cNvSpPr/>
          <p:nvPr/>
        </p:nvSpPr>
        <p:spPr>
          <a:xfrm>
            <a:off x="3210679" y="3199085"/>
            <a:ext cx="348965" cy="1085666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CD1B2570-4356-477E-8F43-98044877C43E}"/>
              </a:ext>
            </a:extLst>
          </p:cNvPr>
          <p:cNvSpPr/>
          <p:nvPr/>
        </p:nvSpPr>
        <p:spPr>
          <a:xfrm>
            <a:off x="3433198" y="3334080"/>
            <a:ext cx="356390" cy="815677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88CD8FE9-7D70-4CDF-A4B2-008FF144B1CA}"/>
              </a:ext>
            </a:extLst>
          </p:cNvPr>
          <p:cNvSpPr/>
          <p:nvPr/>
        </p:nvSpPr>
        <p:spPr>
          <a:xfrm>
            <a:off x="3663142" y="3485885"/>
            <a:ext cx="271637" cy="50647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57F8ACC1-7076-464E-A8E0-47A0DFEEF104}"/>
              </a:ext>
            </a:extLst>
          </p:cNvPr>
          <p:cNvSpPr/>
          <p:nvPr/>
        </p:nvSpPr>
        <p:spPr>
          <a:xfrm>
            <a:off x="3808332" y="3485885"/>
            <a:ext cx="271637" cy="506471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DFD3466C-9423-431D-B542-B3C4A159C908}"/>
              </a:ext>
            </a:extLst>
          </p:cNvPr>
          <p:cNvSpPr/>
          <p:nvPr/>
        </p:nvSpPr>
        <p:spPr>
          <a:xfrm>
            <a:off x="3983830" y="3590829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191B32-F4FB-4981-AE5D-72952DE3DA4D}"/>
              </a:ext>
            </a:extLst>
          </p:cNvPr>
          <p:cNvSpPr txBox="1"/>
          <p:nvPr/>
        </p:nvSpPr>
        <p:spPr>
          <a:xfrm>
            <a:off x="6887293" y="3960774"/>
            <a:ext cx="2196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svm</a:t>
            </a:r>
            <a:r>
              <a:rPr lang="en-US" sz="3200" dirty="0"/>
              <a:t>/hinge loss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0B8F1C-4F47-4DB6-876D-1689148A1AB3}"/>
              </a:ext>
            </a:extLst>
          </p:cNvPr>
          <p:cNvSpPr txBox="1"/>
          <p:nvPr/>
        </p:nvSpPr>
        <p:spPr>
          <a:xfrm>
            <a:off x="460975" y="1510018"/>
            <a:ext cx="8314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Normalize outputs; treat dot product as prediction of match/no match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Fast: </a:t>
            </a:r>
            <a:r>
              <a:rPr lang="en-US" sz="2800" b="1" dirty="0"/>
              <a:t>why?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3F7986FA-5462-44CC-9812-A5C6158D0CAB}"/>
              </a:ext>
            </a:extLst>
          </p:cNvPr>
          <p:cNvSpPr/>
          <p:nvPr/>
        </p:nvSpPr>
        <p:spPr>
          <a:xfrm>
            <a:off x="4947296" y="3590829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10D1BC2C-C98B-4FA3-B8E8-2A1BF2E0CB30}"/>
              </a:ext>
            </a:extLst>
          </p:cNvPr>
          <p:cNvSpPr/>
          <p:nvPr/>
        </p:nvSpPr>
        <p:spPr>
          <a:xfrm>
            <a:off x="4947296" y="5317506"/>
            <a:ext cx="482972" cy="281242"/>
          </a:xfrm>
          <a:prstGeom prst="cube">
            <a:avLst>
              <a:gd name="adj" fmla="val 29037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26A1FE1-7D66-439E-B60F-B2847C2A1957}"/>
              </a:ext>
            </a:extLst>
          </p:cNvPr>
          <p:cNvCxnSpPr>
            <a:cxnSpLocks/>
          </p:cNvCxnSpPr>
          <p:nvPr/>
        </p:nvCxnSpPr>
        <p:spPr>
          <a:xfrm flipV="1">
            <a:off x="3408031" y="3590829"/>
            <a:ext cx="0" cy="182646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8BD221-1FF3-4497-9BCB-D80A35572DF9}"/>
              </a:ext>
            </a:extLst>
          </p:cNvPr>
          <p:cNvSpPr txBox="1"/>
          <p:nvPr/>
        </p:nvSpPr>
        <p:spPr>
          <a:xfrm>
            <a:off x="2522687" y="4314717"/>
            <a:ext cx="1770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Same weights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75BB06F-4C46-455D-A39E-EED69B3E4DB4}"/>
              </a:ext>
            </a:extLst>
          </p:cNvPr>
          <p:cNvCxnSpPr>
            <a:cxnSpLocks/>
          </p:cNvCxnSpPr>
          <p:nvPr/>
        </p:nvCxnSpPr>
        <p:spPr>
          <a:xfrm flipV="1">
            <a:off x="4415273" y="3739119"/>
            <a:ext cx="52464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FD05F-ED8D-4ADC-BB42-794B899C5A61}"/>
                  </a:ext>
                </a:extLst>
              </p:cNvPr>
              <p:cNvSpPr txBox="1"/>
              <p:nvPr/>
            </p:nvSpPr>
            <p:spPr>
              <a:xfrm>
                <a:off x="4598817" y="2949653"/>
                <a:ext cx="121065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FD05F-ED8D-4ADC-BB42-794B899C5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817" y="2949653"/>
                <a:ext cx="1210652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C48807-1A54-4A62-AD51-E5E85915C615}"/>
              </a:ext>
            </a:extLst>
          </p:cNvPr>
          <p:cNvCxnSpPr>
            <a:cxnSpLocks/>
          </p:cNvCxnSpPr>
          <p:nvPr/>
        </p:nvCxnSpPr>
        <p:spPr>
          <a:xfrm flipV="1">
            <a:off x="4436496" y="5458127"/>
            <a:ext cx="52464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275A9C-F27E-4811-ABC8-07D2CB0D120D}"/>
                  </a:ext>
                </a:extLst>
              </p:cNvPr>
              <p:cNvSpPr txBox="1"/>
              <p:nvPr/>
            </p:nvSpPr>
            <p:spPr>
              <a:xfrm>
                <a:off x="4572000" y="5641880"/>
                <a:ext cx="139736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′/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B275A9C-F27E-4811-ABC8-07D2CB0D1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41880"/>
                <a:ext cx="139736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7F00786-514D-457B-918F-65BF06590772}"/>
              </a:ext>
            </a:extLst>
          </p:cNvPr>
          <p:cNvCxnSpPr>
            <a:cxnSpLocks/>
          </p:cNvCxnSpPr>
          <p:nvPr/>
        </p:nvCxnSpPr>
        <p:spPr>
          <a:xfrm>
            <a:off x="5076116" y="3876182"/>
            <a:ext cx="733353" cy="474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420EBE-70E0-41BF-975B-2AB841420737}"/>
              </a:ext>
            </a:extLst>
          </p:cNvPr>
          <p:cNvCxnSpPr>
            <a:cxnSpLocks/>
          </p:cNvCxnSpPr>
          <p:nvPr/>
        </p:nvCxnSpPr>
        <p:spPr>
          <a:xfrm flipV="1">
            <a:off x="5076116" y="4838599"/>
            <a:ext cx="733353" cy="4742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3CF57-B980-4305-ACC5-87ECB79C8ADC}"/>
                  </a:ext>
                </a:extLst>
              </p:cNvPr>
              <p:cNvSpPr txBox="1"/>
              <p:nvPr/>
            </p:nvSpPr>
            <p:spPr>
              <a:xfrm>
                <a:off x="5809469" y="4292374"/>
                <a:ext cx="88851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273CF57-B980-4305-ACC5-87ECB79C8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469" y="4292374"/>
                <a:ext cx="88851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9148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hlinkClick r:id="rId2"/>
              </a:rPr>
              <a:t>Middlebury stereo datasets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3"/>
              </a:rPr>
              <a:t>KITTI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4"/>
              </a:rPr>
              <a:t>Synthetic data?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2819400"/>
            <a:ext cx="3784600" cy="3263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141FDB-0C36-46A4-8089-3D98E6C24B3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856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072141"/>
              </p:ext>
            </p:extLst>
          </p:nvPr>
        </p:nvGraphicFramePr>
        <p:xfrm>
          <a:off x="1588" y="1324124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9142857" imgH="1714739" progId="">
                  <p:embed/>
                </p:oleObj>
              </mc:Choice>
              <mc:Fallback>
                <p:oleObj name="Photo Editor Photo" r:id="rId3" imgW="9142857" imgH="1714739" progId="">
                  <p:embed/>
                  <p:pic>
                    <p:nvPicPr>
                      <p:cNvPr id="1024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324124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3083074"/>
            <a:ext cx="9144000" cy="144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Allows us to use only one camera</a:t>
            </a:r>
          </a:p>
        </p:txBody>
      </p:sp>
      <p:grpSp>
        <p:nvGrpSpPr>
          <p:cNvPr id="10245" name="Group 41"/>
          <p:cNvGrpSpPr>
            <a:grpSpLocks/>
          </p:cNvGrpSpPr>
          <p:nvPr/>
        </p:nvGrpSpPr>
        <p:grpSpPr bwMode="auto">
          <a:xfrm>
            <a:off x="2362200" y="4114800"/>
            <a:ext cx="3733800" cy="1905000"/>
            <a:chOff x="3024" y="1968"/>
            <a:chExt cx="2352" cy="1200"/>
          </a:xfrm>
        </p:grpSpPr>
        <p:grpSp>
          <p:nvGrpSpPr>
            <p:cNvPr id="1024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10255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4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10253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4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249" name="Picture 34" descr="Pictur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5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camera </a:t>
              </a:r>
            </a:p>
          </p:txBody>
        </p:sp>
        <p:sp>
          <p:nvSpPr>
            <p:cNvPr id="10251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projector</a:t>
              </a:r>
            </a:p>
          </p:txBody>
        </p:sp>
        <p:sp>
          <p:nvSpPr>
            <p:cNvPr id="10252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5937548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6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E1F670-CE61-4A86-A1F2-9E661A0FC496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520227"/>
              </p:ext>
            </p:extLst>
          </p:nvPr>
        </p:nvGraphicFramePr>
        <p:xfrm>
          <a:off x="2743456" y="1580153"/>
          <a:ext cx="3585650" cy="261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323810" imgH="3877216" progId="">
                  <p:embed/>
                </p:oleObj>
              </mc:Choice>
              <mc:Fallback>
                <p:oleObj name="Photo Editor Photo" r:id="rId3" imgW="5323810" imgH="3877216" progId="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456" y="1580153"/>
                        <a:ext cx="3585650" cy="2610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191000"/>
            <a:ext cx="2362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19100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937548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7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EEBC6-BDEF-493F-A04E-BB24F9019F02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Kinect</a:t>
            </a:r>
            <a:r>
              <a:rPr lang="en-US" dirty="0"/>
              <a:t>: Structured infrared light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http://bbzippo.wordpress.com/2010/11/28/kinect-in-infrared/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491850" y="1200355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879435" y="2098964"/>
            <a:ext cx="5772715" cy="387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41233-7C41-467D-9FBB-1A3FB5F453F4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TrueDepth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13" t="7202" r="8374" b="12145"/>
          <a:stretch/>
        </p:blipFill>
        <p:spPr>
          <a:xfrm>
            <a:off x="3505200" y="3581400"/>
            <a:ext cx="5486400" cy="3156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5" y="1440243"/>
            <a:ext cx="6084912" cy="2141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699337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err="1">
                <a:hlinkClick r:id="rId4"/>
              </a:rPr>
              <a:t>www.cnet.com</a:t>
            </a:r>
            <a:r>
              <a:rPr lang="en-US" sz="2000" dirty="0">
                <a:hlinkClick r:id="rId4"/>
              </a:rPr>
              <a:t>/news/apple-face-id-</a:t>
            </a:r>
            <a:r>
              <a:rPr lang="en-US" sz="2000" dirty="0" err="1">
                <a:hlinkClick r:id="rId4"/>
              </a:rPr>
              <a:t>truedepth</a:t>
            </a:r>
            <a:r>
              <a:rPr lang="en-US" sz="2000" dirty="0">
                <a:hlinkClick r:id="rId4"/>
              </a:rPr>
              <a:t>-how-it-works/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94F72-62AB-4346-B6A9-573622BBCBBF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76711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38916" name="Picture 4" descr="cyber_triang_ge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33539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1690689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5045075" y="4219577"/>
            <a:ext cx="3505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Digital Michelangelo Project</a:t>
            </a:r>
          </a:p>
          <a:p>
            <a:pPr algn="ctr"/>
            <a:r>
              <a:rPr lang="en-US" sz="1800"/>
              <a:t>Levoy et al.</a:t>
            </a:r>
          </a:p>
          <a:p>
            <a:pPr algn="ctr"/>
            <a:r>
              <a:rPr lang="en-US" sz="1400">
                <a:hlinkClick r:id="rId5"/>
              </a:rPr>
              <a:t>http://graphics.stanford.edu/projects/mich/</a:t>
            </a:r>
            <a:endParaRPr lang="en-US" sz="1400"/>
          </a:p>
          <a:p>
            <a:pPr lvl="1" algn="ctr"/>
            <a:endParaRPr lang="en-US" sz="1400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2DAE68-B619-448D-8E89-9C86B1ED9BF0}"/>
              </a:ext>
            </a:extLst>
          </p:cNvPr>
          <p:cNvSpPr txBox="1"/>
          <p:nvPr/>
        </p:nvSpPr>
        <p:spPr>
          <a:xfrm>
            <a:off x="84698" y="636217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pic>
        <p:nvPicPr>
          <p:cNvPr id="7" name="Picture 6" descr="david-classic-leftlight-s">
            <a:extLst>
              <a:ext uri="{FF2B5EF4-FFF2-40B4-BE49-F238E27FC236}">
                <a16:creationId xmlns:a16="http://schemas.microsoft.com/office/drawing/2014/main" id="{4592105E-6162-4DA3-AAA9-D71A382A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290" y="1543447"/>
            <a:ext cx="4345421" cy="475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5517278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10" name="Picture 4" descr="david-righteye-and-hair-s">
            <a:extLst>
              <a:ext uri="{FF2B5EF4-FFF2-40B4-BE49-F238E27FC236}">
                <a16:creationId xmlns:a16="http://schemas.microsoft.com/office/drawing/2014/main" id="{71DD39B4-AFAE-43D8-85C1-3C7763F0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302" y="1658179"/>
            <a:ext cx="564139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1319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3C438-DE02-43FA-B346-34078B77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11" name="Picture 10" descr="david-eye-qtrmm-ss-annotated">
            <a:extLst>
              <a:ext uri="{FF2B5EF4-FFF2-40B4-BE49-F238E27FC236}">
                <a16:creationId xmlns:a16="http://schemas.microsoft.com/office/drawing/2014/main" id="{C5A42B1C-09B8-4AB1-9774-9F66C675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9" y="1777241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95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petapixel.com</a:t>
            </a:r>
            <a:r>
              <a:rPr lang="en-US" sz="1600" dirty="0">
                <a:hlinkClick r:id="rId4"/>
              </a:rPr>
              <a:t>/2018/03/07/two-photographers-unknowingly-shot-millisecond-time/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2133600"/>
            <a:ext cx="4644572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133600"/>
            <a:ext cx="4644570" cy="304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57200" y="4724400"/>
            <a:ext cx="533400" cy="228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705600" y="4724400"/>
            <a:ext cx="533400" cy="22860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4DA73E-4343-4194-935F-5E4150A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scanned models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2EB2C14-3EEF-4976-A1D6-2FD52FE9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7" name="Picture 4" descr="david-eye-vrip-wireframe-s">
            <a:extLst>
              <a:ext uri="{FF2B5EF4-FFF2-40B4-BE49-F238E27FC236}">
                <a16:creationId xmlns:a16="http://schemas.microsoft.com/office/drawing/2014/main" id="{5BD9F4FD-7F56-4B8F-BB2A-B0793C6B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344" y="1863725"/>
            <a:ext cx="516731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52077119-9B79-4A55-ADD1-1B1F3C65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295" y="1473728"/>
            <a:ext cx="4211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dirty="0"/>
              <a:t>1.0 mm resolution (56 million triangles) 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B75B2BD-9313-42C0-83B2-1EC71643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>
              <a:spcBef>
                <a:spcPct val="20000"/>
              </a:spcBef>
            </a:pPr>
            <a:r>
              <a:rPr lang="en-US" sz="1600" i="1" dirty="0"/>
              <a:t>The Digital Michelangelo Project</a:t>
            </a:r>
            <a:r>
              <a:rPr lang="en-US" sz="1600" dirty="0"/>
              <a:t>, </a:t>
            </a:r>
            <a:r>
              <a:rPr lang="en-US" sz="1600" dirty="0" err="1"/>
              <a:t>Levoy</a:t>
            </a:r>
            <a:r>
              <a:rPr lang="en-US" sz="16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200096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 b="7397"/>
          <a:stretch>
            <a:fillRect/>
          </a:stretch>
        </p:blipFill>
        <p:spPr bwMode="auto">
          <a:xfrm>
            <a:off x="1091046" y="2588924"/>
            <a:ext cx="6580909" cy="350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range images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4315" y="1825625"/>
            <a:ext cx="8675370" cy="435133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One range scan not enough for complex surfaces</a:t>
            </a:r>
          </a:p>
          <a:p>
            <a:pPr>
              <a:buFontTx/>
              <a:buChar char="•"/>
            </a:pPr>
            <a:r>
              <a:rPr lang="en-US" dirty="0"/>
              <a:t>Need techniques to register multiple range images</a:t>
            </a:r>
            <a:br>
              <a:rPr lang="en-US" dirty="0"/>
            </a:br>
            <a:br>
              <a:rPr lang="en-US" dirty="0"/>
            </a:br>
            <a:endParaRPr lang="en-US" i="1" dirty="0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52400" y="6094413"/>
            <a:ext cx="89566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B. Curless and M. Levoy, </a:t>
            </a:r>
            <a:r>
              <a:rPr lang="en-US" sz="1600">
                <a:hlinkClick r:id="rId4"/>
              </a:rPr>
              <a:t>A Volumetric Method for Building Complex Models from Range Images</a:t>
            </a:r>
            <a:r>
              <a:rPr lang="en-US" sz="1600"/>
              <a:t>, SIGGRAPH 1996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18FD-F12E-4701-9C35-D46ADE4E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FD9B3-4054-4AF3-9BDA-C9B002087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5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47A3-2A09-4606-8CDB-71913B69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58CB5-6F5F-41DB-ABCC-E50F9C1D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536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“Shortest paths” for scan-line stereo</a:t>
            </a:r>
          </a:p>
        </p:txBody>
      </p:sp>
      <p:grpSp>
        <p:nvGrpSpPr>
          <p:cNvPr id="7180" name="Group 3"/>
          <p:cNvGrpSpPr>
            <a:grpSpLocks/>
          </p:cNvGrpSpPr>
          <p:nvPr/>
        </p:nvGrpSpPr>
        <p:grpSpPr bwMode="auto">
          <a:xfrm>
            <a:off x="5562600" y="1259834"/>
            <a:ext cx="2119313" cy="1601788"/>
            <a:chOff x="1840" y="1279"/>
            <a:chExt cx="1335" cy="1009"/>
          </a:xfrm>
        </p:grpSpPr>
        <p:grpSp>
          <p:nvGrpSpPr>
            <p:cNvPr id="7423" name="Group 4"/>
            <p:cNvGrpSpPr>
              <a:grpSpLocks/>
            </p:cNvGrpSpPr>
            <p:nvPr/>
          </p:nvGrpSpPr>
          <p:grpSpPr bwMode="auto">
            <a:xfrm>
              <a:off x="1840" y="1279"/>
              <a:ext cx="1335" cy="1009"/>
              <a:chOff x="520" y="1783"/>
              <a:chExt cx="1872" cy="1401"/>
            </a:xfrm>
          </p:grpSpPr>
          <p:graphicFrame>
            <p:nvGraphicFramePr>
              <p:cNvPr id="7178" name="Object 5"/>
              <p:cNvGraphicFramePr>
                <a:graphicFrameLocks noChangeAspect="1"/>
              </p:cNvGraphicFramePr>
              <p:nvPr/>
            </p:nvGraphicFramePr>
            <p:xfrm>
              <a:off x="520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 File" r:id="rId3" imgW="3562200" imgH="2666880" progId="">
                      <p:embed/>
                    </p:oleObj>
                  </mc:Choice>
                  <mc:Fallback>
                    <p:oleObj name="Image File" r:id="rId3" imgW="3562200" imgH="2666880" progId="">
                      <p:embed/>
                      <p:pic>
                        <p:nvPicPr>
                          <p:cNvPr id="7178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5" name="Text Box 6"/>
              <p:cNvSpPr txBox="1">
                <a:spLocks noChangeArrowheads="1"/>
              </p:cNvSpPr>
              <p:nvPr/>
            </p:nvSpPr>
            <p:spPr bwMode="auto">
              <a:xfrm>
                <a:off x="1110" y="1858"/>
                <a:ext cx="99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Left image</a:t>
                </a:r>
              </a:p>
            </p:txBody>
          </p:sp>
        </p:grpSp>
        <p:sp>
          <p:nvSpPr>
            <p:cNvPr id="7424" name="Line 7"/>
            <p:cNvSpPr>
              <a:spLocks noChangeShapeType="1"/>
            </p:cNvSpPr>
            <p:nvPr/>
          </p:nvSpPr>
          <p:spPr bwMode="auto">
            <a:xfrm>
              <a:off x="1906" y="1960"/>
              <a:ext cx="121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1" name="Group 8"/>
          <p:cNvGrpSpPr>
            <a:grpSpLocks/>
          </p:cNvGrpSpPr>
          <p:nvPr/>
        </p:nvGrpSpPr>
        <p:grpSpPr bwMode="auto">
          <a:xfrm>
            <a:off x="6451600" y="1691634"/>
            <a:ext cx="2119313" cy="1601788"/>
            <a:chOff x="3552" y="1287"/>
            <a:chExt cx="1335" cy="1009"/>
          </a:xfrm>
        </p:grpSpPr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3552" y="1287"/>
              <a:ext cx="1335" cy="1009"/>
              <a:chOff x="3056" y="1783"/>
              <a:chExt cx="1872" cy="1401"/>
            </a:xfrm>
          </p:grpSpPr>
          <p:graphicFrame>
            <p:nvGraphicFramePr>
              <p:cNvPr id="7177" name="Object 10"/>
              <p:cNvGraphicFramePr>
                <a:graphicFrameLocks noChangeAspect="1"/>
              </p:cNvGraphicFramePr>
              <p:nvPr/>
            </p:nvGraphicFramePr>
            <p:xfrm>
              <a:off x="3056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 File" r:id="rId5" imgW="3562200" imgH="2666880" progId="">
                      <p:embed/>
                    </p:oleObj>
                  </mc:Choice>
                  <mc:Fallback>
                    <p:oleObj name="Image File" r:id="rId5" imgW="3562200" imgH="2666880" progId="">
                      <p:embed/>
                      <p:pic>
                        <p:nvPicPr>
                          <p:cNvPr id="717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56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2" name="Text Box 11"/>
              <p:cNvSpPr txBox="1">
                <a:spLocks noChangeArrowheads="1"/>
              </p:cNvSpPr>
              <p:nvPr/>
            </p:nvSpPr>
            <p:spPr bwMode="auto">
              <a:xfrm>
                <a:off x="3653" y="1858"/>
                <a:ext cx="110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Right image</a:t>
                </a:r>
              </a:p>
            </p:txBody>
          </p:sp>
        </p:grpSp>
        <p:sp>
          <p:nvSpPr>
            <p:cNvPr id="7421" name="Line 12"/>
            <p:cNvSpPr>
              <a:spLocks noChangeShapeType="1"/>
            </p:cNvSpPr>
            <p:nvPr/>
          </p:nvSpPr>
          <p:spPr bwMode="auto">
            <a:xfrm>
              <a:off x="3612" y="1951"/>
              <a:ext cx="1216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392238" y="2832100"/>
            <a:ext cx="2159000" cy="2082800"/>
            <a:chOff x="2544" y="2624"/>
            <a:chExt cx="1360" cy="1312"/>
          </a:xfrm>
        </p:grpSpPr>
        <p:grpSp>
          <p:nvGrpSpPr>
            <p:cNvPr id="7240" name="Group 14"/>
            <p:cNvGrpSpPr>
              <a:grpSpLocks/>
            </p:cNvGrpSpPr>
            <p:nvPr/>
          </p:nvGrpSpPr>
          <p:grpSpPr bwMode="auto">
            <a:xfrm>
              <a:off x="2568" y="2656"/>
              <a:ext cx="1296" cy="1248"/>
              <a:chOff x="2224" y="2656"/>
              <a:chExt cx="1296" cy="1248"/>
            </a:xfrm>
          </p:grpSpPr>
          <p:grpSp>
            <p:nvGrpSpPr>
              <p:cNvPr id="7374" name="Group 15"/>
              <p:cNvGrpSpPr>
                <a:grpSpLocks/>
              </p:cNvGrpSpPr>
              <p:nvPr/>
            </p:nvGrpSpPr>
            <p:grpSpPr bwMode="auto">
              <a:xfrm>
                <a:off x="2232" y="2656"/>
                <a:ext cx="1280" cy="1248"/>
                <a:chOff x="2232" y="2656"/>
                <a:chExt cx="1280" cy="1248"/>
              </a:xfrm>
            </p:grpSpPr>
            <p:sp>
              <p:nvSpPr>
                <p:cNvPr id="7409" name="Line 16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0" name="Line 17"/>
                <p:cNvSpPr>
                  <a:spLocks noChangeShapeType="1"/>
                </p:cNvSpPr>
                <p:nvPr/>
              </p:nvSpPr>
              <p:spPr bwMode="auto">
                <a:xfrm>
                  <a:off x="2360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1" name="Line 18"/>
                <p:cNvSpPr>
                  <a:spLocks noChangeShapeType="1"/>
                </p:cNvSpPr>
                <p:nvPr/>
              </p:nvSpPr>
              <p:spPr bwMode="auto">
                <a:xfrm>
                  <a:off x="2488" y="267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2" name="Line 19"/>
                <p:cNvSpPr>
                  <a:spLocks noChangeShapeType="1"/>
                </p:cNvSpPr>
                <p:nvPr/>
              </p:nvSpPr>
              <p:spPr bwMode="auto">
                <a:xfrm>
                  <a:off x="261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3" name="Line 20"/>
                <p:cNvSpPr>
                  <a:spLocks noChangeShapeType="1"/>
                </p:cNvSpPr>
                <p:nvPr/>
              </p:nvSpPr>
              <p:spPr bwMode="auto">
                <a:xfrm>
                  <a:off x="274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4" name="Line 21"/>
                <p:cNvSpPr>
                  <a:spLocks noChangeShapeType="1"/>
                </p:cNvSpPr>
                <p:nvPr/>
              </p:nvSpPr>
              <p:spPr bwMode="auto">
                <a:xfrm>
                  <a:off x="287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5" name="Line 22"/>
                <p:cNvSpPr>
                  <a:spLocks noChangeShapeType="1"/>
                </p:cNvSpPr>
                <p:nvPr/>
              </p:nvSpPr>
              <p:spPr bwMode="auto">
                <a:xfrm>
                  <a:off x="3000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6" name="Line 23"/>
                <p:cNvSpPr>
                  <a:spLocks noChangeShapeType="1"/>
                </p:cNvSpPr>
                <p:nvPr/>
              </p:nvSpPr>
              <p:spPr bwMode="auto">
                <a:xfrm>
                  <a:off x="3128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7" name="Line 24"/>
                <p:cNvSpPr>
                  <a:spLocks noChangeShapeType="1"/>
                </p:cNvSpPr>
                <p:nvPr/>
              </p:nvSpPr>
              <p:spPr bwMode="auto">
                <a:xfrm>
                  <a:off x="325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8" name="Line 25"/>
                <p:cNvSpPr>
                  <a:spLocks noChangeShapeType="1"/>
                </p:cNvSpPr>
                <p:nvPr/>
              </p:nvSpPr>
              <p:spPr bwMode="auto">
                <a:xfrm>
                  <a:off x="338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9" name="Line 26"/>
                <p:cNvSpPr>
                  <a:spLocks noChangeShapeType="1"/>
                </p:cNvSpPr>
                <p:nvPr/>
              </p:nvSpPr>
              <p:spPr bwMode="auto">
                <a:xfrm>
                  <a:off x="351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27"/>
              <p:cNvGrpSpPr>
                <a:grpSpLocks/>
              </p:cNvGrpSpPr>
              <p:nvPr/>
            </p:nvGrpSpPr>
            <p:grpSpPr bwMode="auto">
              <a:xfrm>
                <a:off x="2255" y="2663"/>
                <a:ext cx="1232" cy="1232"/>
                <a:chOff x="2255" y="2663"/>
                <a:chExt cx="1232" cy="1232"/>
              </a:xfrm>
            </p:grpSpPr>
            <p:sp>
              <p:nvSpPr>
                <p:cNvPr id="739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047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170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29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1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41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2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53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3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66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4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78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5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90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6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03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7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155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8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27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" name="Group 39"/>
              <p:cNvGrpSpPr>
                <a:grpSpLocks/>
              </p:cNvGrpSpPr>
              <p:nvPr/>
            </p:nvGrpSpPr>
            <p:grpSpPr bwMode="auto">
              <a:xfrm>
                <a:off x="2224" y="2664"/>
                <a:ext cx="1296" cy="1232"/>
                <a:chOff x="2224" y="2664"/>
                <a:chExt cx="1296" cy="1232"/>
              </a:xfrm>
            </p:grpSpPr>
            <p:sp>
              <p:nvSpPr>
                <p:cNvPr id="7377" name="Line 40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128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41"/>
                <p:cNvGrpSpPr>
                  <a:grpSpLocks/>
                </p:cNvGrpSpPr>
                <p:nvPr/>
              </p:nvGrpSpPr>
              <p:grpSpPr bwMode="auto">
                <a:xfrm>
                  <a:off x="2360" y="2664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2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79" name="Group 51"/>
                <p:cNvGrpSpPr>
                  <a:grpSpLocks/>
                </p:cNvGrpSpPr>
                <p:nvPr/>
              </p:nvGrpSpPr>
              <p:grpSpPr bwMode="auto">
                <a:xfrm flipH="1" flipV="1">
                  <a:off x="2224" y="2792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5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6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7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241" name="Group 61"/>
            <p:cNvGrpSpPr>
              <a:grpSpLocks/>
            </p:cNvGrpSpPr>
            <p:nvPr/>
          </p:nvGrpSpPr>
          <p:grpSpPr bwMode="auto">
            <a:xfrm>
              <a:off x="2544" y="2624"/>
              <a:ext cx="1360" cy="1312"/>
              <a:chOff x="2200" y="2632"/>
              <a:chExt cx="1048" cy="1056"/>
            </a:xfrm>
          </p:grpSpPr>
          <p:grpSp>
            <p:nvGrpSpPr>
              <p:cNvPr id="7242" name="Group 62"/>
              <p:cNvGrpSpPr>
                <a:grpSpLocks/>
              </p:cNvGrpSpPr>
              <p:nvPr/>
            </p:nvGrpSpPr>
            <p:grpSpPr bwMode="auto">
              <a:xfrm>
                <a:off x="2200" y="2632"/>
                <a:ext cx="64" cy="1056"/>
                <a:chOff x="2040" y="2648"/>
                <a:chExt cx="64" cy="1056"/>
              </a:xfrm>
            </p:grpSpPr>
            <p:sp>
              <p:nvSpPr>
                <p:cNvPr id="7363" name="Oval 6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4" name="Oval 6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5" name="Oval 6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6" name="Oval 6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7" name="Oval 6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8" name="Oval 6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9" name="Oval 6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0" name="Oval 7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1" name="Oval 7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2" name="Oval 7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3" name="Oval 7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3" name="Group 74"/>
              <p:cNvGrpSpPr>
                <a:grpSpLocks/>
              </p:cNvGrpSpPr>
              <p:nvPr/>
            </p:nvGrpSpPr>
            <p:grpSpPr bwMode="auto">
              <a:xfrm>
                <a:off x="2298" y="2632"/>
                <a:ext cx="64" cy="1056"/>
                <a:chOff x="2040" y="2648"/>
                <a:chExt cx="64" cy="1056"/>
              </a:xfrm>
            </p:grpSpPr>
            <p:sp>
              <p:nvSpPr>
                <p:cNvPr id="7352" name="Oval 7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3" name="Oval 7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4" name="Oval 7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5" name="Oval 7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6" name="Oval 7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7" name="Oval 8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8" name="Oval 8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9" name="Oval 8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0" name="Oval 8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1" name="Oval 8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2" name="Oval 8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4" name="Group 86"/>
              <p:cNvGrpSpPr>
                <a:grpSpLocks/>
              </p:cNvGrpSpPr>
              <p:nvPr/>
            </p:nvGrpSpPr>
            <p:grpSpPr bwMode="auto">
              <a:xfrm>
                <a:off x="2396" y="2632"/>
                <a:ext cx="64" cy="1056"/>
                <a:chOff x="2040" y="2648"/>
                <a:chExt cx="64" cy="1056"/>
              </a:xfrm>
            </p:grpSpPr>
            <p:sp>
              <p:nvSpPr>
                <p:cNvPr id="7341" name="Oval 8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2" name="Oval 8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3" name="Oval 8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4" name="Oval 9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5" name="Oval 9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6" name="Oval 9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7" name="Oval 9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8" name="Oval 9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9" name="Oval 9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0" name="Oval 9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1" name="Oval 9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5" name="Group 98"/>
              <p:cNvGrpSpPr>
                <a:grpSpLocks/>
              </p:cNvGrpSpPr>
              <p:nvPr/>
            </p:nvGrpSpPr>
            <p:grpSpPr bwMode="auto">
              <a:xfrm>
                <a:off x="2495" y="2632"/>
                <a:ext cx="64" cy="1056"/>
                <a:chOff x="2040" y="2648"/>
                <a:chExt cx="64" cy="1056"/>
              </a:xfrm>
            </p:grpSpPr>
            <p:sp>
              <p:nvSpPr>
                <p:cNvPr id="7330" name="Oval 9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1" name="Oval 10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2" name="Oval 10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3" name="Oval 10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4" name="Oval 10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5" name="Oval 10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6" name="Oval 10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7" name="Oval 10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8" name="Oval 10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9" name="Oval 10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0" name="Oval 10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6" name="Group 110"/>
              <p:cNvGrpSpPr>
                <a:grpSpLocks/>
              </p:cNvGrpSpPr>
              <p:nvPr/>
            </p:nvGrpSpPr>
            <p:grpSpPr bwMode="auto">
              <a:xfrm>
                <a:off x="2593" y="2632"/>
                <a:ext cx="64" cy="1056"/>
                <a:chOff x="2040" y="2648"/>
                <a:chExt cx="64" cy="1056"/>
              </a:xfrm>
            </p:grpSpPr>
            <p:sp>
              <p:nvSpPr>
                <p:cNvPr id="7319" name="Oval 11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0" name="Oval 11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1" name="Oval 11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2" name="Oval 11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3" name="Oval 11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4" name="Oval 11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5" name="Oval 11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6" name="Oval 11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7" name="Oval 11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8" name="Oval 12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9" name="Oval 12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7" name="Group 122"/>
              <p:cNvGrpSpPr>
                <a:grpSpLocks/>
              </p:cNvGrpSpPr>
              <p:nvPr/>
            </p:nvGrpSpPr>
            <p:grpSpPr bwMode="auto">
              <a:xfrm>
                <a:off x="2692" y="2632"/>
                <a:ext cx="64" cy="1056"/>
                <a:chOff x="2040" y="2648"/>
                <a:chExt cx="64" cy="1056"/>
              </a:xfrm>
            </p:grpSpPr>
            <p:sp>
              <p:nvSpPr>
                <p:cNvPr id="7308" name="Oval 12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9" name="Oval 12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0" name="Oval 12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1" name="Oval 12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2" name="Oval 12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3" name="Oval 12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4" name="Oval 12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5" name="Oval 13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6" name="Oval 13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7" name="Oval 13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8" name="Oval 13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8" name="Group 134"/>
              <p:cNvGrpSpPr>
                <a:grpSpLocks/>
              </p:cNvGrpSpPr>
              <p:nvPr/>
            </p:nvGrpSpPr>
            <p:grpSpPr bwMode="auto">
              <a:xfrm>
                <a:off x="2790" y="2632"/>
                <a:ext cx="64" cy="1056"/>
                <a:chOff x="2040" y="2648"/>
                <a:chExt cx="64" cy="1056"/>
              </a:xfrm>
            </p:grpSpPr>
            <p:sp>
              <p:nvSpPr>
                <p:cNvPr id="7297" name="Oval 13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8" name="Oval 13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9" name="Oval 13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0" name="Oval 13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1" name="Oval 13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" name="Oval 14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3" name="Oval 14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4" name="Oval 14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" name="Oval 14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6" name="Oval 14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7" name="Oval 14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9" name="Group 146"/>
              <p:cNvGrpSpPr>
                <a:grpSpLocks/>
              </p:cNvGrpSpPr>
              <p:nvPr/>
            </p:nvGrpSpPr>
            <p:grpSpPr bwMode="auto">
              <a:xfrm>
                <a:off x="2888" y="2632"/>
                <a:ext cx="64" cy="1056"/>
                <a:chOff x="2040" y="2648"/>
                <a:chExt cx="64" cy="1056"/>
              </a:xfrm>
            </p:grpSpPr>
            <p:sp>
              <p:nvSpPr>
                <p:cNvPr id="7286" name="Oval 14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7" name="Oval 14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8" name="Oval 14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9" name="Oval 15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0" name="Oval 15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1" name="Oval 15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2" name="Oval 15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3" name="Oval 15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4" name="Oval 15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5" name="Oval 15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6" name="Oval 15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0" name="Group 158"/>
              <p:cNvGrpSpPr>
                <a:grpSpLocks/>
              </p:cNvGrpSpPr>
              <p:nvPr/>
            </p:nvGrpSpPr>
            <p:grpSpPr bwMode="auto">
              <a:xfrm>
                <a:off x="2987" y="2632"/>
                <a:ext cx="64" cy="1056"/>
                <a:chOff x="2040" y="2648"/>
                <a:chExt cx="64" cy="1056"/>
              </a:xfrm>
            </p:grpSpPr>
            <p:sp>
              <p:nvSpPr>
                <p:cNvPr id="7275" name="Oval 15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6" name="Oval 16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7" name="Oval 16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8" name="Oval 16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9" name="Oval 16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0" name="Oval 16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1" name="Oval 16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" name="Oval 16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" name="Oval 16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" name="Oval 16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" name="Oval 16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1" name="Group 170"/>
              <p:cNvGrpSpPr>
                <a:grpSpLocks/>
              </p:cNvGrpSpPr>
              <p:nvPr/>
            </p:nvGrpSpPr>
            <p:grpSpPr bwMode="auto">
              <a:xfrm>
                <a:off x="3085" y="2632"/>
                <a:ext cx="64" cy="1056"/>
                <a:chOff x="2040" y="2648"/>
                <a:chExt cx="64" cy="1056"/>
              </a:xfrm>
            </p:grpSpPr>
            <p:sp>
              <p:nvSpPr>
                <p:cNvPr id="7264" name="Oval 17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5" name="Oval 17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6" name="Oval 17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7" name="Oval 17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8" name="Oval 17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9" name="Oval 17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0" name="Oval 17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1" name="Oval 17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2" name="Oval 17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3" name="Oval 18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4" name="Oval 18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2" name="Group 182"/>
              <p:cNvGrpSpPr>
                <a:grpSpLocks/>
              </p:cNvGrpSpPr>
              <p:nvPr/>
            </p:nvGrpSpPr>
            <p:grpSpPr bwMode="auto">
              <a:xfrm>
                <a:off x="3184" y="2632"/>
                <a:ext cx="64" cy="1056"/>
                <a:chOff x="2040" y="2648"/>
                <a:chExt cx="64" cy="1056"/>
              </a:xfrm>
            </p:grpSpPr>
            <p:sp>
              <p:nvSpPr>
                <p:cNvPr id="7253" name="Oval 18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4" name="Oval 18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5" name="Oval 18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6" name="Oval 18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7" name="Oval 18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8" name="Oval 18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9" name="Oval 18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0" name="Oval 19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1" name="Oval 19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2" name="Oval 19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3" name="Oval 19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" name="Group 194"/>
          <p:cNvGrpSpPr>
            <a:grpSpLocks/>
          </p:cNvGrpSpPr>
          <p:nvPr/>
        </p:nvGrpSpPr>
        <p:grpSpPr bwMode="auto">
          <a:xfrm>
            <a:off x="1379538" y="2819400"/>
            <a:ext cx="2159000" cy="2095500"/>
            <a:chOff x="2192" y="2616"/>
            <a:chExt cx="1360" cy="1320"/>
          </a:xfrm>
        </p:grpSpPr>
        <p:sp>
          <p:nvSpPr>
            <p:cNvPr id="7237" name="Freeform 195"/>
            <p:cNvSpPr>
              <a:spLocks/>
            </p:cNvSpPr>
            <p:nvPr/>
          </p:nvSpPr>
          <p:spPr bwMode="auto">
            <a:xfrm>
              <a:off x="2232" y="2664"/>
              <a:ext cx="1280" cy="1232"/>
            </a:xfrm>
            <a:custGeom>
              <a:avLst/>
              <a:gdLst>
                <a:gd name="T0" fmla="*/ 0 w 1280"/>
                <a:gd name="T1" fmla="*/ 0 h 1232"/>
                <a:gd name="T2" fmla="*/ 256 w 1280"/>
                <a:gd name="T3" fmla="*/ 248 h 1232"/>
                <a:gd name="T4" fmla="*/ 512 w 1280"/>
                <a:gd name="T5" fmla="*/ 248 h 1232"/>
                <a:gd name="T6" fmla="*/ 768 w 1280"/>
                <a:gd name="T7" fmla="*/ 488 h 1232"/>
                <a:gd name="T8" fmla="*/ 904 w 1280"/>
                <a:gd name="T9" fmla="*/ 496 h 1232"/>
                <a:gd name="T10" fmla="*/ 1032 w 1280"/>
                <a:gd name="T11" fmla="*/ 616 h 1232"/>
                <a:gd name="T12" fmla="*/ 1024 w 1280"/>
                <a:gd name="T13" fmla="*/ 984 h 1232"/>
                <a:gd name="T14" fmla="*/ 1280 w 1280"/>
                <a:gd name="T15" fmla="*/ 1232 h 1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80"/>
                <a:gd name="T25" fmla="*/ 0 h 1232"/>
                <a:gd name="T26" fmla="*/ 1280 w 1280"/>
                <a:gd name="T27" fmla="*/ 1232 h 1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80" h="1232">
                  <a:moveTo>
                    <a:pt x="0" y="0"/>
                  </a:moveTo>
                  <a:lnTo>
                    <a:pt x="256" y="248"/>
                  </a:lnTo>
                  <a:lnTo>
                    <a:pt x="512" y="248"/>
                  </a:lnTo>
                  <a:lnTo>
                    <a:pt x="768" y="488"/>
                  </a:lnTo>
                  <a:lnTo>
                    <a:pt x="904" y="496"/>
                  </a:lnTo>
                  <a:lnTo>
                    <a:pt x="1032" y="616"/>
                  </a:lnTo>
                  <a:lnTo>
                    <a:pt x="1024" y="984"/>
                  </a:lnTo>
                  <a:lnTo>
                    <a:pt x="1280" y="1232"/>
                  </a:lnTo>
                </a:path>
              </a:pathLst>
            </a:custGeom>
            <a:noFill/>
            <a:ln w="76200">
              <a:solidFill>
                <a:srgbClr val="CC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196"/>
            <p:cNvSpPr>
              <a:spLocks noChangeArrowheads="1"/>
            </p:cNvSpPr>
            <p:nvPr/>
          </p:nvSpPr>
          <p:spPr bwMode="auto">
            <a:xfrm>
              <a:off x="2192" y="2616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197"/>
            <p:cNvSpPr>
              <a:spLocks noChangeArrowheads="1"/>
            </p:cNvSpPr>
            <p:nvPr/>
          </p:nvSpPr>
          <p:spPr bwMode="auto">
            <a:xfrm>
              <a:off x="3464" y="3848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830" name="Rectangle 198"/>
          <p:cNvSpPr>
            <a:spLocks noChangeArrowheads="1"/>
          </p:cNvSpPr>
          <p:nvPr/>
        </p:nvSpPr>
        <p:spPr bwMode="auto">
          <a:xfrm>
            <a:off x="161925" y="5919788"/>
            <a:ext cx="8753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Can be implemented with dynamic programming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/>
              <a:t>	Ohta &amp; Kanade ’85, Cox et al. ‘96</a:t>
            </a:r>
          </a:p>
        </p:txBody>
      </p:sp>
      <p:grpSp>
        <p:nvGrpSpPr>
          <p:cNvPr id="26" name="Group 199"/>
          <p:cNvGrpSpPr>
            <a:grpSpLocks/>
          </p:cNvGrpSpPr>
          <p:nvPr/>
        </p:nvGrpSpPr>
        <p:grpSpPr bwMode="auto">
          <a:xfrm>
            <a:off x="376238" y="2286000"/>
            <a:ext cx="4221162" cy="2990850"/>
            <a:chOff x="1904" y="2280"/>
            <a:chExt cx="2659" cy="1884"/>
          </a:xfrm>
        </p:grpSpPr>
        <p:grpSp>
          <p:nvGrpSpPr>
            <p:cNvPr id="7211" name="Group 200"/>
            <p:cNvGrpSpPr>
              <a:grpSpLocks/>
            </p:cNvGrpSpPr>
            <p:nvPr/>
          </p:nvGrpSpPr>
          <p:grpSpPr bwMode="auto">
            <a:xfrm>
              <a:off x="1904" y="2280"/>
              <a:ext cx="512" cy="1744"/>
              <a:chOff x="1904" y="2280"/>
              <a:chExt cx="512" cy="1744"/>
            </a:xfrm>
          </p:grpSpPr>
          <p:graphicFrame>
            <p:nvGraphicFramePr>
              <p:cNvPr id="7176" name="Object 201"/>
              <p:cNvGraphicFramePr>
                <a:graphicFrameLocks noChangeAspect="1"/>
              </p:cNvGraphicFramePr>
              <p:nvPr/>
            </p:nvGraphicFramePr>
            <p:xfrm>
              <a:off x="1904" y="2280"/>
              <a:ext cx="408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53800" imgH="241200" progId="Equation.3">
                      <p:embed/>
                    </p:oleObj>
                  </mc:Choice>
                  <mc:Fallback>
                    <p:oleObj name="Equation" r:id="rId6" imgW="253800" imgH="241200" progId="Equation.3">
                      <p:embed/>
                      <p:pic>
                        <p:nvPicPr>
                          <p:cNvPr id="7176" name="Object 2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4" y="2280"/>
                            <a:ext cx="408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25" name="Group 202"/>
              <p:cNvGrpSpPr>
                <a:grpSpLocks/>
              </p:cNvGrpSpPr>
              <p:nvPr/>
            </p:nvGrpSpPr>
            <p:grpSpPr bwMode="auto">
              <a:xfrm>
                <a:off x="2328" y="2404"/>
                <a:ext cx="88" cy="1620"/>
                <a:chOff x="2816" y="2404"/>
                <a:chExt cx="88" cy="1620"/>
              </a:xfrm>
            </p:grpSpPr>
            <p:sp>
              <p:nvSpPr>
                <p:cNvPr id="7226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2840" y="2404"/>
                  <a:ext cx="1" cy="16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7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16" y="268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2816" y="2805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2816" y="293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2816" y="305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1" name="Rectangle 208"/>
                <p:cNvSpPr>
                  <a:spLocks noChangeArrowheads="1"/>
                </p:cNvSpPr>
                <p:nvPr/>
              </p:nvSpPr>
              <p:spPr bwMode="auto">
                <a:xfrm>
                  <a:off x="2816" y="3181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2816" y="330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3" name="Rectangle 210"/>
                <p:cNvSpPr>
                  <a:spLocks noChangeArrowheads="1"/>
                </p:cNvSpPr>
                <p:nvPr/>
              </p:nvSpPr>
              <p:spPr bwMode="auto">
                <a:xfrm>
                  <a:off x="2816" y="343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4" name="Rectangle 211"/>
                <p:cNvSpPr>
                  <a:spLocks noChangeArrowheads="1"/>
                </p:cNvSpPr>
                <p:nvPr/>
              </p:nvSpPr>
              <p:spPr bwMode="auto">
                <a:xfrm>
                  <a:off x="2816" y="3557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5" name="Rectangle 212"/>
                <p:cNvSpPr>
                  <a:spLocks noChangeArrowheads="1"/>
                </p:cNvSpPr>
                <p:nvPr/>
              </p:nvSpPr>
              <p:spPr bwMode="auto">
                <a:xfrm>
                  <a:off x="2816" y="368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6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16" y="3808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12" name="Group 214"/>
            <p:cNvGrpSpPr>
              <a:grpSpLocks/>
            </p:cNvGrpSpPr>
            <p:nvPr/>
          </p:nvGrpSpPr>
          <p:grpSpPr bwMode="auto">
            <a:xfrm>
              <a:off x="2432" y="3776"/>
              <a:ext cx="2131" cy="388"/>
              <a:chOff x="2432" y="3776"/>
              <a:chExt cx="2131" cy="388"/>
            </a:xfrm>
          </p:grpSpPr>
          <p:graphicFrame>
            <p:nvGraphicFramePr>
              <p:cNvPr id="7175" name="Object 215"/>
              <p:cNvGraphicFramePr>
                <a:graphicFrameLocks noChangeAspect="1"/>
              </p:cNvGraphicFramePr>
              <p:nvPr/>
            </p:nvGraphicFramePr>
            <p:xfrm>
              <a:off x="4053" y="3776"/>
              <a:ext cx="510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317160" imgH="241200" progId="Equation.3">
                      <p:embed/>
                    </p:oleObj>
                  </mc:Choice>
                  <mc:Fallback>
                    <p:oleObj name="Equation" r:id="rId8" imgW="317160" imgH="241200" progId="Equation.3">
                      <p:embed/>
                      <p:pic>
                        <p:nvPicPr>
                          <p:cNvPr id="7175" name="Object 2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3" y="3776"/>
                            <a:ext cx="510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13" name="Group 216"/>
              <p:cNvGrpSpPr>
                <a:grpSpLocks/>
              </p:cNvGrpSpPr>
              <p:nvPr/>
            </p:nvGrpSpPr>
            <p:grpSpPr bwMode="auto">
              <a:xfrm>
                <a:off x="2432" y="4032"/>
                <a:ext cx="1775" cy="88"/>
                <a:chOff x="2872" y="3976"/>
                <a:chExt cx="1775" cy="88"/>
              </a:xfrm>
            </p:grpSpPr>
            <p:sp>
              <p:nvSpPr>
                <p:cNvPr id="7214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2872" y="4030"/>
                  <a:ext cx="1775" cy="1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5" name="Rectangle 218"/>
                <p:cNvSpPr>
                  <a:spLocks noChangeArrowheads="1"/>
                </p:cNvSpPr>
                <p:nvPr/>
              </p:nvSpPr>
              <p:spPr bwMode="auto">
                <a:xfrm>
                  <a:off x="3032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6" name="Rectangle 219"/>
                <p:cNvSpPr>
                  <a:spLocks noChangeArrowheads="1"/>
                </p:cNvSpPr>
                <p:nvPr/>
              </p:nvSpPr>
              <p:spPr bwMode="auto">
                <a:xfrm>
                  <a:off x="316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29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42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55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68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1" name="Rectangle 224"/>
                <p:cNvSpPr>
                  <a:spLocks noChangeArrowheads="1"/>
                </p:cNvSpPr>
                <p:nvPr/>
              </p:nvSpPr>
              <p:spPr bwMode="auto">
                <a:xfrm>
                  <a:off x="381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2" name="Rectangle 225"/>
                <p:cNvSpPr>
                  <a:spLocks noChangeArrowheads="1"/>
                </p:cNvSpPr>
                <p:nvPr/>
              </p:nvSpPr>
              <p:spPr bwMode="auto">
                <a:xfrm>
                  <a:off x="394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3" name="Rectangle 226"/>
                <p:cNvSpPr>
                  <a:spLocks noChangeArrowheads="1"/>
                </p:cNvSpPr>
                <p:nvPr/>
              </p:nvSpPr>
              <p:spPr bwMode="auto">
                <a:xfrm>
                  <a:off x="407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4" name="Rectangle 227"/>
                <p:cNvSpPr>
                  <a:spLocks noChangeArrowheads="1"/>
                </p:cNvSpPr>
                <p:nvPr/>
              </p:nvSpPr>
              <p:spPr bwMode="auto">
                <a:xfrm>
                  <a:off x="420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" name="Group 228"/>
          <p:cNvGrpSpPr>
            <a:grpSpLocks/>
          </p:cNvGrpSpPr>
          <p:nvPr/>
        </p:nvGrpSpPr>
        <p:grpSpPr bwMode="auto">
          <a:xfrm>
            <a:off x="4757738" y="3263900"/>
            <a:ext cx="1403350" cy="1193800"/>
            <a:chOff x="4632" y="2872"/>
            <a:chExt cx="884" cy="752"/>
          </a:xfrm>
        </p:grpSpPr>
        <p:sp>
          <p:nvSpPr>
            <p:cNvPr id="7206" name="Oval 229"/>
            <p:cNvSpPr>
              <a:spLocks noChangeArrowheads="1"/>
            </p:cNvSpPr>
            <p:nvPr/>
          </p:nvSpPr>
          <p:spPr bwMode="auto">
            <a:xfrm>
              <a:off x="4632" y="2872"/>
              <a:ext cx="244" cy="2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07" name="Group 230"/>
            <p:cNvGrpSpPr>
              <a:grpSpLocks/>
            </p:cNvGrpSpPr>
            <p:nvPr/>
          </p:nvGrpSpPr>
          <p:grpSpPr bwMode="auto">
            <a:xfrm>
              <a:off x="4754" y="2973"/>
              <a:ext cx="762" cy="651"/>
              <a:chOff x="4754" y="2973"/>
              <a:chExt cx="762" cy="651"/>
            </a:xfrm>
          </p:grpSpPr>
          <p:sp>
            <p:nvSpPr>
              <p:cNvPr id="7208" name="Line 231"/>
              <p:cNvSpPr>
                <a:spLocks noChangeShapeType="1"/>
              </p:cNvSpPr>
              <p:nvPr/>
            </p:nvSpPr>
            <p:spPr bwMode="auto">
              <a:xfrm flipV="1">
                <a:off x="4763" y="2973"/>
                <a:ext cx="733" cy="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Line 232"/>
              <p:cNvSpPr>
                <a:spLocks noChangeShapeType="1"/>
              </p:cNvSpPr>
              <p:nvPr/>
            </p:nvSpPr>
            <p:spPr bwMode="auto">
              <a:xfrm flipH="1">
                <a:off x="4755" y="3008"/>
                <a:ext cx="8" cy="616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Line 233"/>
              <p:cNvSpPr>
                <a:spLocks noChangeShapeType="1"/>
              </p:cNvSpPr>
              <p:nvPr/>
            </p:nvSpPr>
            <p:spPr bwMode="auto">
              <a:xfrm>
                <a:off x="4754" y="2990"/>
                <a:ext cx="762" cy="587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9866" name="Text Box 234"/>
          <p:cNvSpPr txBox="1">
            <a:spLocks noChangeArrowheads="1"/>
          </p:cNvSpPr>
          <p:nvPr/>
        </p:nvSpPr>
        <p:spPr bwMode="auto">
          <a:xfrm rot="2315667">
            <a:off x="5121275" y="3783013"/>
            <a:ext cx="1423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Tahoma" pitchFamily="34" charset="0"/>
              </a:rPr>
              <a:t>correspondence</a:t>
            </a:r>
          </a:p>
        </p:txBody>
      </p:sp>
      <p:grpSp>
        <p:nvGrpSpPr>
          <p:cNvPr id="7375" name="Group 235"/>
          <p:cNvGrpSpPr>
            <a:grpSpLocks/>
          </p:cNvGrpSpPr>
          <p:nvPr/>
        </p:nvGrpSpPr>
        <p:grpSpPr bwMode="auto">
          <a:xfrm>
            <a:off x="741363" y="3397250"/>
            <a:ext cx="1819275" cy="366713"/>
            <a:chOff x="2134" y="2980"/>
            <a:chExt cx="1146" cy="231"/>
          </a:xfrm>
        </p:grpSpPr>
        <p:sp>
          <p:nvSpPr>
            <p:cNvPr id="7204" name="Line 236"/>
            <p:cNvSpPr>
              <a:spLocks noChangeShapeType="1"/>
            </p:cNvSpPr>
            <p:nvPr/>
          </p:nvSpPr>
          <p:spPr bwMode="auto">
            <a:xfrm>
              <a:off x="2416" y="30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237"/>
            <p:cNvSpPr txBox="1">
              <a:spLocks noChangeArrowheads="1"/>
            </p:cNvSpPr>
            <p:nvPr/>
          </p:nvSpPr>
          <p:spPr bwMode="auto">
            <a:xfrm>
              <a:off x="2134" y="2980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q</a:t>
              </a:r>
            </a:p>
          </p:txBody>
        </p:sp>
      </p:grpSp>
      <p:grpSp>
        <p:nvGrpSpPr>
          <p:cNvPr id="7376" name="Group 238"/>
          <p:cNvGrpSpPr>
            <a:grpSpLocks/>
          </p:cNvGrpSpPr>
          <p:nvPr/>
        </p:nvGrpSpPr>
        <p:grpSpPr bwMode="auto">
          <a:xfrm>
            <a:off x="2405063" y="3568700"/>
            <a:ext cx="328612" cy="1917700"/>
            <a:chOff x="3182" y="3088"/>
            <a:chExt cx="207" cy="1208"/>
          </a:xfrm>
        </p:grpSpPr>
        <p:sp>
          <p:nvSpPr>
            <p:cNvPr id="7202" name="Line 239"/>
            <p:cNvSpPr>
              <a:spLocks noChangeShapeType="1"/>
            </p:cNvSpPr>
            <p:nvPr/>
          </p:nvSpPr>
          <p:spPr bwMode="auto">
            <a:xfrm flipV="1">
              <a:off x="3280" y="3088"/>
              <a:ext cx="0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40"/>
            <p:cNvSpPr txBox="1">
              <a:spLocks noChangeArrowheads="1"/>
            </p:cNvSpPr>
            <p:nvPr/>
          </p:nvSpPr>
          <p:spPr bwMode="auto">
            <a:xfrm>
              <a:off x="3182" y="4065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7378" name="Group 241"/>
          <p:cNvGrpSpPr>
            <a:grpSpLocks/>
          </p:cNvGrpSpPr>
          <p:nvPr/>
        </p:nvGrpSpPr>
        <p:grpSpPr bwMode="auto">
          <a:xfrm>
            <a:off x="728663" y="3567113"/>
            <a:ext cx="4090987" cy="901700"/>
            <a:chOff x="2126" y="3087"/>
            <a:chExt cx="2577" cy="568"/>
          </a:xfrm>
        </p:grpSpPr>
        <p:grpSp>
          <p:nvGrpSpPr>
            <p:cNvPr id="7198" name="Group 242"/>
            <p:cNvGrpSpPr>
              <a:grpSpLocks/>
            </p:cNvGrpSpPr>
            <p:nvPr/>
          </p:nvGrpSpPr>
          <p:grpSpPr bwMode="auto">
            <a:xfrm>
              <a:off x="2416" y="3087"/>
              <a:ext cx="2287" cy="568"/>
              <a:chOff x="2416" y="3087"/>
              <a:chExt cx="2287" cy="568"/>
            </a:xfrm>
          </p:grpSpPr>
          <p:sp>
            <p:nvSpPr>
              <p:cNvPr id="7200" name="Text Box 243"/>
              <p:cNvSpPr txBox="1">
                <a:spLocks noChangeArrowheads="1"/>
              </p:cNvSpPr>
              <p:nvPr/>
            </p:nvSpPr>
            <p:spPr bwMode="auto">
              <a:xfrm rot="-5400000">
                <a:off x="4256" y="3208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Left occlusion</a:t>
                </a:r>
              </a:p>
            </p:txBody>
          </p:sp>
          <p:sp>
            <p:nvSpPr>
              <p:cNvPr id="7201" name="Line 244"/>
              <p:cNvSpPr>
                <a:spLocks noChangeShapeType="1"/>
              </p:cNvSpPr>
              <p:nvPr/>
            </p:nvSpPr>
            <p:spPr bwMode="auto">
              <a:xfrm>
                <a:off x="2416" y="3464"/>
                <a:ext cx="11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9" name="Text Box 245"/>
            <p:cNvSpPr txBox="1">
              <a:spLocks noChangeArrowheads="1"/>
            </p:cNvSpPr>
            <p:nvPr/>
          </p:nvSpPr>
          <p:spPr bwMode="auto">
            <a:xfrm>
              <a:off x="2126" y="3356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7420" name="Group 246"/>
          <p:cNvGrpSpPr>
            <a:grpSpLocks/>
          </p:cNvGrpSpPr>
          <p:nvPr/>
        </p:nvGrpSpPr>
        <p:grpSpPr bwMode="auto">
          <a:xfrm>
            <a:off x="1998663" y="2825750"/>
            <a:ext cx="4076700" cy="2652713"/>
            <a:chOff x="2926" y="2620"/>
            <a:chExt cx="2568" cy="1671"/>
          </a:xfrm>
        </p:grpSpPr>
        <p:grpSp>
          <p:nvGrpSpPr>
            <p:cNvPr id="7194" name="Group 247"/>
            <p:cNvGrpSpPr>
              <a:grpSpLocks/>
            </p:cNvGrpSpPr>
            <p:nvPr/>
          </p:nvGrpSpPr>
          <p:grpSpPr bwMode="auto">
            <a:xfrm>
              <a:off x="3024" y="2620"/>
              <a:ext cx="2470" cy="1420"/>
              <a:chOff x="3024" y="2620"/>
              <a:chExt cx="2470" cy="1420"/>
            </a:xfrm>
          </p:grpSpPr>
          <p:sp>
            <p:nvSpPr>
              <p:cNvPr id="7196" name="Text Box 248"/>
              <p:cNvSpPr txBox="1">
                <a:spLocks noChangeArrowheads="1"/>
              </p:cNvSpPr>
              <p:nvPr/>
            </p:nvSpPr>
            <p:spPr bwMode="auto">
              <a:xfrm>
                <a:off x="4926" y="2620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Right</a:t>
                </a:r>
              </a:p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occlusion</a:t>
                </a:r>
              </a:p>
            </p:txBody>
          </p:sp>
          <p:sp>
            <p:nvSpPr>
              <p:cNvPr id="7197" name="Line 249"/>
              <p:cNvSpPr>
                <a:spLocks noChangeShapeType="1"/>
              </p:cNvSpPr>
              <p:nvPr/>
            </p:nvSpPr>
            <p:spPr bwMode="auto">
              <a:xfrm flipV="1">
                <a:off x="3024" y="2912"/>
                <a:ext cx="0" cy="11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5" name="Text Box 250"/>
            <p:cNvSpPr txBox="1">
              <a:spLocks noChangeArrowheads="1"/>
            </p:cNvSpPr>
            <p:nvPr/>
          </p:nvSpPr>
          <p:spPr bwMode="auto">
            <a:xfrm>
              <a:off x="2926" y="4060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7426" name="Group 253"/>
          <p:cNvGrpSpPr>
            <a:grpSpLocks/>
          </p:cNvGrpSpPr>
          <p:nvPr/>
        </p:nvGrpSpPr>
        <p:grpSpPr bwMode="auto">
          <a:xfrm>
            <a:off x="4783138" y="3198813"/>
            <a:ext cx="2074862" cy="1763712"/>
            <a:chOff x="3104" y="2471"/>
            <a:chExt cx="1307" cy="1111"/>
          </a:xfrm>
        </p:grpSpPr>
        <p:graphicFrame>
          <p:nvGraphicFramePr>
            <p:cNvPr id="7173" name="Object 254"/>
            <p:cNvGraphicFramePr>
              <a:graphicFrameLocks noChangeAspect="1"/>
            </p:cNvGraphicFramePr>
            <p:nvPr/>
          </p:nvGraphicFramePr>
          <p:xfrm>
            <a:off x="3976" y="2471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04560" imgH="228600" progId="Equation.3">
                    <p:embed/>
                  </p:oleObj>
                </mc:Choice>
                <mc:Fallback>
                  <p:oleObj name="Equation" r:id="rId10" imgW="304560" imgH="228600" progId="Equation.3">
                    <p:embed/>
                    <p:pic>
                      <p:nvPicPr>
                        <p:cNvPr id="7173" name="Object 2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6" y="2471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255"/>
            <p:cNvGraphicFramePr>
              <a:graphicFrameLocks noChangeAspect="1"/>
            </p:cNvGraphicFramePr>
            <p:nvPr/>
          </p:nvGraphicFramePr>
          <p:xfrm>
            <a:off x="3104" y="3255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04560" imgH="228600" progId="Equation.3">
                    <p:embed/>
                  </p:oleObj>
                </mc:Choice>
                <mc:Fallback>
                  <p:oleObj name="Equation" r:id="rId12" imgW="304560" imgH="228600" progId="Equation.3">
                    <p:embed/>
                    <p:pic>
                      <p:nvPicPr>
                        <p:cNvPr id="7174" name="Object 2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" y="3255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256"/>
          <p:cNvGraphicFramePr>
            <a:graphicFrameLocks noChangeAspect="1"/>
          </p:cNvGraphicFramePr>
          <p:nvPr/>
        </p:nvGraphicFramePr>
        <p:xfrm>
          <a:off x="8516938" y="1750372"/>
          <a:ext cx="2635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720" imgH="164880" progId="Equation.3">
                  <p:embed/>
                </p:oleObj>
              </mc:Choice>
              <mc:Fallback>
                <p:oleObj name="Equation" r:id="rId14" imgW="126720" imgH="164880" progId="Equation.3">
                  <p:embed/>
                  <p:pic>
                    <p:nvPicPr>
                      <p:cNvPr id="7170" name="Object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938" y="1750372"/>
                        <a:ext cx="2635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257"/>
          <p:cNvGraphicFramePr>
            <a:graphicFrameLocks noChangeAspect="1"/>
          </p:cNvGraphicFramePr>
          <p:nvPr/>
        </p:nvGraphicFramePr>
        <p:xfrm>
          <a:off x="7620000" y="1302697"/>
          <a:ext cx="3159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2280" imgH="164880" progId="Equation.3">
                  <p:embed/>
                </p:oleObj>
              </mc:Choice>
              <mc:Fallback>
                <p:oleObj name="Equation" r:id="rId16" imgW="152280" imgH="164880" progId="Equation.3">
                  <p:embed/>
                  <p:pic>
                    <p:nvPicPr>
                      <p:cNvPr id="7171" name="Object 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302697"/>
                        <a:ext cx="315913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9890" name="Object 258"/>
          <p:cNvGraphicFramePr>
            <a:graphicFrameLocks noGrp="1" noChangeAspect="1"/>
          </p:cNvGraphicFramePr>
          <p:nvPr>
            <p:ph idx="1"/>
          </p:nvPr>
        </p:nvGraphicFramePr>
        <p:xfrm>
          <a:off x="6364288" y="4343400"/>
          <a:ext cx="7223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04560" imgH="228600" progId="Equation.3">
                  <p:embed/>
                </p:oleObj>
              </mc:Choice>
              <mc:Fallback>
                <p:oleObj name="Equation" r:id="rId18" imgW="304560" imgH="228600" progId="Equation.3">
                  <p:embed/>
                  <p:pic>
                    <p:nvPicPr>
                      <p:cNvPr id="709890" name="Object 2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4343400"/>
                        <a:ext cx="722312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3" name="Text Box 260"/>
          <p:cNvSpPr txBox="1">
            <a:spLocks noChangeArrowheads="1"/>
          </p:cNvSpPr>
          <p:nvPr/>
        </p:nvSpPr>
        <p:spPr bwMode="auto">
          <a:xfrm>
            <a:off x="7361238" y="6477000"/>
            <a:ext cx="170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credit: Y. Boykov</a:t>
            </a:r>
          </a:p>
        </p:txBody>
      </p:sp>
    </p:spTree>
    <p:extLst>
      <p:ext uri="{BB962C8B-B14F-4D97-AF65-F5344CB8AC3E}">
        <p14:creationId xmlns:p14="http://schemas.microsoft.com/office/powerpoint/2010/main" val="3748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830" grpId="0" autoUpdateAnimBg="0"/>
      <p:bldP spid="70986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3 at 10.13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9198" cy="1524000"/>
          </a:xfrm>
          <a:prstGeom prst="rect">
            <a:avLst/>
          </a:prstGeom>
        </p:spPr>
      </p:pic>
      <p:pic>
        <p:nvPicPr>
          <p:cNvPr id="4" name="Picture 3" descr="Screen Shot 2018-03-13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6574"/>
            <a:ext cx="1181534" cy="4074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20" y="6400800"/>
            <a:ext cx="915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petapixel.com</a:t>
            </a:r>
            <a:r>
              <a:rPr lang="en-US" sz="1600" dirty="0">
                <a:hlinkClick r:id="rId4"/>
              </a:rPr>
              <a:t>/2018/03/07/two-photographers-unknowingly-shot-millisecond-time/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8" y="1600200"/>
            <a:ext cx="5681382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2331" r="2289"/>
          <a:stretch/>
        </p:blipFill>
        <p:spPr>
          <a:xfrm>
            <a:off x="5925312" y="2590800"/>
            <a:ext cx="30723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Humans can fuse pairs of images to get a sensation of depth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0"/>
            <a:ext cx="2819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1355"/>
          <a:stretch>
            <a:fillRect/>
          </a:stretch>
        </p:blipFill>
        <p:spPr bwMode="auto">
          <a:xfrm>
            <a:off x="3581400" y="2971800"/>
            <a:ext cx="50911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784350" y="5562600"/>
            <a:ext cx="591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Stereograms: Invented by Sir Charles Wheatstone, 1838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B5F75-F8AA-4A36-8C9D-D395F6430B8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F1DC-4236-A74C-99ED-402E7E9E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64723-F0D4-D34E-AEBD-55529E2E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09798"/>
            <a:ext cx="2959865" cy="2959865"/>
          </a:xfrm>
          <a:prstGeom prst="rect">
            <a:avLst/>
          </a:prstGeom>
        </p:spPr>
      </p:pic>
      <p:pic>
        <p:nvPicPr>
          <p:cNvPr id="5" name="Picture 5" descr="KU46138small_st">
            <a:extLst>
              <a:ext uri="{FF2B5EF4-FFF2-40B4-BE49-F238E27FC236}">
                <a16:creationId xmlns:a16="http://schemas.microsoft.com/office/drawing/2014/main" id="{0B18586F-4B67-E241-B349-21F0C3F0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535" y="1450917"/>
            <a:ext cx="4156364" cy="486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77A65-E8DC-4CA0-98A4-F98E6D7B7A2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8767210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2676</TotalTime>
  <Words>2008</Words>
  <Application>Microsoft Office PowerPoint</Application>
  <PresentationFormat>On-screen Show (4:3)</PresentationFormat>
  <Paragraphs>416</Paragraphs>
  <Slides>64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Cambria Math</vt:lpstr>
      <vt:lpstr>Tahoma</vt:lpstr>
      <vt:lpstr>Times New Roman</vt:lpstr>
      <vt:lpstr>My New Default Theme</vt:lpstr>
      <vt:lpstr>Image</vt:lpstr>
      <vt:lpstr>Image File</vt:lpstr>
      <vt:lpstr>Photo Editor Photo</vt:lpstr>
      <vt:lpstr>Equation</vt:lpstr>
      <vt:lpstr>Stereo</vt:lpstr>
      <vt:lpstr>Updates</vt:lpstr>
      <vt:lpstr>Two-View Stereo</vt:lpstr>
      <vt:lpstr>Stereo</vt:lpstr>
      <vt:lpstr>PowerPoint Presentation</vt:lpstr>
      <vt:lpstr>PowerPoint Presentation</vt:lpstr>
      <vt:lpstr>PowerPoint Presentation</vt:lpstr>
      <vt:lpstr>Stereograms</vt:lpstr>
      <vt:lpstr>Stereograms</vt:lpstr>
      <vt:lpstr>Stereograms</vt:lpstr>
      <vt:lpstr>Stereograms</vt:lpstr>
      <vt:lpstr>Stereograms</vt:lpstr>
      <vt:lpstr>Stereograms</vt:lpstr>
      <vt:lpstr>Problem formulation</vt:lpstr>
      <vt:lpstr>Basic stereo matching algorithm</vt:lpstr>
      <vt:lpstr>Simplest Case: Parallel images</vt:lpstr>
      <vt:lpstr>Simplest Case: Parallel images</vt:lpstr>
      <vt:lpstr>Essential matrix for parallel images</vt:lpstr>
      <vt:lpstr>Stereo image rectification</vt:lpstr>
      <vt:lpstr>Stereo image rectification</vt:lpstr>
      <vt:lpstr>Rectification example</vt:lpstr>
      <vt:lpstr>Another rectification example</vt:lpstr>
      <vt:lpstr>Basic stereo matching algorithm</vt:lpstr>
      <vt:lpstr>Correspondence Search</vt:lpstr>
      <vt:lpstr>Correspondence Search</vt:lpstr>
      <vt:lpstr>Correspondence Search</vt:lpstr>
      <vt:lpstr>Basic stereo matching algorithm</vt:lpstr>
      <vt:lpstr>Triangulation: Older History</vt:lpstr>
      <vt:lpstr>Triangulation: Modern History</vt:lpstr>
      <vt:lpstr>Depth from disparity</vt:lpstr>
      <vt:lpstr>Depth from disparity</vt:lpstr>
      <vt:lpstr>Depth from disparity</vt:lpstr>
      <vt:lpstr>Basic stereo matching algorithm</vt:lpstr>
      <vt:lpstr>Failures of Correspondence Search</vt:lpstr>
      <vt:lpstr>Failures of Correspondence Search</vt:lpstr>
      <vt:lpstr>Failures of Correspondence Search</vt:lpstr>
      <vt:lpstr>Effect of window size</vt:lpstr>
      <vt:lpstr>Results with window search</vt:lpstr>
      <vt:lpstr>Better methods exist...</vt:lpstr>
      <vt:lpstr>Improving Window-based Matching</vt:lpstr>
      <vt:lpstr>Uniqueness</vt:lpstr>
      <vt:lpstr>Ordering</vt:lpstr>
      <vt:lpstr>Ordering</vt:lpstr>
      <vt:lpstr>Smoothness</vt:lpstr>
      <vt:lpstr>Scanline Stereo</vt:lpstr>
      <vt:lpstr>Coherent Stereo on 2D Grid</vt:lpstr>
      <vt:lpstr>Stereo Matching as Optimization</vt:lpstr>
      <vt:lpstr>Is This Doable by Deep Network? </vt:lpstr>
      <vt:lpstr>Deep Learning For Stereo</vt:lpstr>
      <vt:lpstr>Deep Learning For Stereo</vt:lpstr>
      <vt:lpstr>Stereo datasets</vt:lpstr>
      <vt:lpstr>Active stereo with structured light</vt:lpstr>
      <vt:lpstr>Active stereo with structured light</vt:lpstr>
      <vt:lpstr>Kinect: Structured infrared light</vt:lpstr>
      <vt:lpstr>Apple TrueDepth</vt:lpstr>
      <vt:lpstr>Laser scanning</vt:lpstr>
      <vt:lpstr>Laser scanned models</vt:lpstr>
      <vt:lpstr>Laser scanned models</vt:lpstr>
      <vt:lpstr>Laser scanned models</vt:lpstr>
      <vt:lpstr>Laser scanned models</vt:lpstr>
      <vt:lpstr>Aligning range images</vt:lpstr>
      <vt:lpstr>PowerPoint Presentation</vt:lpstr>
      <vt:lpstr>Bonus</vt:lpstr>
      <vt:lpstr>“Shortest paths” for scan-line stereo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324</cp:revision>
  <dcterms:created xsi:type="dcterms:W3CDTF">2018-12-05T18:14:01Z</dcterms:created>
  <dcterms:modified xsi:type="dcterms:W3CDTF">2021-04-13T14:05:18Z</dcterms:modified>
</cp:coreProperties>
</file>