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256" r:id="rId2"/>
    <p:sldId id="415" r:id="rId3"/>
    <p:sldId id="497" r:id="rId4"/>
    <p:sldId id="498" r:id="rId5"/>
    <p:sldId id="258" r:id="rId6"/>
    <p:sldId id="925" r:id="rId7"/>
    <p:sldId id="260" r:id="rId8"/>
    <p:sldId id="583" r:id="rId9"/>
    <p:sldId id="897" r:id="rId10"/>
    <p:sldId id="587" r:id="rId11"/>
    <p:sldId id="588" r:id="rId12"/>
    <p:sldId id="896" r:id="rId13"/>
    <p:sldId id="900" r:id="rId14"/>
    <p:sldId id="533" r:id="rId15"/>
    <p:sldId id="901" r:id="rId16"/>
    <p:sldId id="902" r:id="rId17"/>
    <p:sldId id="932" r:id="rId18"/>
    <p:sldId id="903" r:id="rId19"/>
    <p:sldId id="926" r:id="rId20"/>
    <p:sldId id="904" r:id="rId21"/>
    <p:sldId id="927" r:id="rId22"/>
    <p:sldId id="905" r:id="rId23"/>
    <p:sldId id="914" r:id="rId24"/>
    <p:sldId id="917" r:id="rId25"/>
    <p:sldId id="915" r:id="rId26"/>
    <p:sldId id="910" r:id="rId27"/>
    <p:sldId id="911" r:id="rId28"/>
    <p:sldId id="907" r:id="rId29"/>
    <p:sldId id="908" r:id="rId30"/>
    <p:sldId id="909" r:id="rId31"/>
    <p:sldId id="551" r:id="rId32"/>
    <p:sldId id="552" r:id="rId33"/>
    <p:sldId id="553" r:id="rId34"/>
    <p:sldId id="892" r:id="rId35"/>
    <p:sldId id="913" r:id="rId36"/>
    <p:sldId id="912" r:id="rId37"/>
    <p:sldId id="929" r:id="rId38"/>
    <p:sldId id="930" r:id="rId39"/>
    <p:sldId id="935" r:id="rId40"/>
    <p:sldId id="933" r:id="rId41"/>
    <p:sldId id="934" r:id="rId42"/>
    <p:sldId id="563" r:id="rId43"/>
    <p:sldId id="565" r:id="rId44"/>
    <p:sldId id="924" r:id="rId45"/>
    <p:sldId id="928" r:id="rId46"/>
    <p:sldId id="923" r:id="rId47"/>
    <p:sldId id="568" r:id="rId48"/>
    <p:sldId id="569" r:id="rId49"/>
    <p:sldId id="920" r:id="rId50"/>
    <p:sldId id="921" r:id="rId51"/>
    <p:sldId id="871" r:id="rId52"/>
    <p:sldId id="936" r:id="rId53"/>
    <p:sldId id="893" r:id="rId54"/>
    <p:sldId id="894" r:id="rId55"/>
    <p:sldId id="895" r:id="rId56"/>
    <p:sldId id="570" r:id="rId57"/>
    <p:sldId id="922" r:id="rId58"/>
    <p:sldId id="572" r:id="rId59"/>
    <p:sldId id="573" r:id="rId60"/>
    <p:sldId id="937" r:id="rId61"/>
    <p:sldId id="938" r:id="rId62"/>
    <p:sldId id="939" r:id="rId63"/>
    <p:sldId id="397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80"/>
    <p:restoredTop sz="96327"/>
  </p:normalViewPr>
  <p:slideViewPr>
    <p:cSldViewPr snapToGrid="0" snapToObjects="1">
      <p:cViewPr varScale="1">
        <p:scale>
          <a:sx n="182" d="100"/>
          <a:sy n="182" d="100"/>
        </p:scale>
        <p:origin x="17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9B1C49-363C-314D-B082-A7A5D2104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E2211-67EA-134A-A514-9CE9A17952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50CFA-0297-D146-A938-4C364C464965}" type="datetimeFigureOut">
              <a:rPr lang="en-US" smtClean="0"/>
              <a:t>3/29/21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0015F-2496-1541-8CBA-A99DD06D7D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ADE0-9834-6542-9977-449D9FC193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7FF91-BBF4-4743-82A2-7E343F6D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7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4CA53-B8E6-0449-8950-1889572A1E38}" type="datetimeFigureOut">
              <a:rPr lang="en-US" smtClean="0"/>
              <a:t>3/29/21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DA93E-6958-324F-813E-19A365E81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8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67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46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06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479D97-2D9F-4CC9-8BF1-7ABA5D9DF395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9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1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6B3DD79-DB3F-4136-A2AE-CEC0F1802025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47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2FA2617-4A08-4E18-A648-8271BAECC047}" type="slidenum">
              <a:rPr lang="en-US" sz="1100" b="0"/>
              <a:pPr/>
              <a:t>11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87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estimate</a:t>
            </a:r>
            <a:r>
              <a:rPr lang="en-US" baseline="0" dirty="0"/>
              <a:t> motion here…nothing you can see moving.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31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94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an edge you can estimate motion perpendicular to the edge but</a:t>
            </a:r>
            <a:r>
              <a:rPr lang="en-US" baseline="0" dirty="0"/>
              <a:t> not along it.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4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on nice textured</a:t>
            </a:r>
            <a:r>
              <a:rPr lang="en-US" baseline="0" dirty="0"/>
              <a:t> regions motion is well estimated because the gradient varies over the window.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33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3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44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2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45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16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2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8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0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6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502179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0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9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2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4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6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9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82880"/>
            <a:ext cx="78867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43000"/>
            <a:ext cx="7891272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6491246"/>
            <a:ext cx="9144000" cy="36576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6504849"/>
            <a:ext cx="275393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Justin Johnson &amp; David </a:t>
            </a:r>
            <a:r>
              <a:rPr lang="en-US" sz="1600" dirty="0" err="1">
                <a:solidFill>
                  <a:srgbClr val="FFCB05"/>
                </a:solidFill>
              </a:rPr>
              <a:t>Fouhey</a:t>
            </a:r>
            <a:endParaRPr lang="en-US" sz="16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650584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March 30, 2021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2970575" y="6504849"/>
            <a:ext cx="2895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EECS 442 WI 2021: Lecture 19 - </a:t>
            </a:r>
          </a:p>
        </p:txBody>
      </p:sp>
    </p:spTree>
    <p:extLst>
      <p:ext uri="{BB962C8B-B14F-4D97-AF65-F5344CB8AC3E}">
        <p14:creationId xmlns:p14="http://schemas.microsoft.com/office/powerpoint/2010/main" val="181743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1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17" Type="http://schemas.openxmlformats.org/officeDocument/2006/relationships/image" Target="../media/image44.png"/><Relationship Id="rId2" Type="http://schemas.openxmlformats.org/officeDocument/2006/relationships/image" Target="../media/image33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YhcEWfD9Y5cTFBa4A" TargetMode="External"/><Relationship Id="rId2" Type="http://schemas.openxmlformats.org/officeDocument/2006/relationships/hyperlink" Target="https://docs.google.com/document/d/1a2RY4_7s7DEiyXF_qsIKZCTTAzyLaXKgTBtV8MumTfg/edi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forms/d/e/1FAIpQLSfapvf4y1kx0Yg2cCY4dxTYf-Y_cF2NR_DC74whS34CHXh-Fw/viewfor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48744-lucas-kanade-tutorial-example-1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ersci.mit.edu/pub_pdfs/wang_tr279.pdf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~yang/courses/cs294-6/papers/TomasiC_Shape%20and%20motion%20from%20image%20streams%20under%20orthography.pdf" TargetMode="Externa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s.clemson.edu/~stb/klt/shi-tomasi-good-features-cvpr1994.pdf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s.clemson.edu/~stb/klt/shi-tomasi-good-features-cvpr1994.pdf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://www.cs.berkeley.edu/~brox/pub/brox_cvpr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E38-BB0B-6D4B-9B01-E0EE101F6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35200"/>
            <a:ext cx="7772400" cy="2387600"/>
          </a:xfrm>
        </p:spPr>
        <p:txBody>
          <a:bodyPr>
            <a:normAutofit/>
          </a:bodyPr>
          <a:lstStyle/>
          <a:p>
            <a:r>
              <a:rPr lang="en-US" dirty="0"/>
              <a:t>Lecture 19:</a:t>
            </a:r>
            <a:br>
              <a:rPr lang="en-US" dirty="0"/>
            </a:br>
            <a:r>
              <a:rPr lang="en-US" dirty="0"/>
              <a:t>Optical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D7910-D7B3-CE4F-B6DD-DF7FFC3A0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3359CF-1D48-9E4B-9759-F768FBF91EEC}"/>
              </a:ext>
            </a:extLst>
          </p:cNvPr>
          <p:cNvSpPr txBox="1"/>
          <p:nvPr/>
        </p:nvSpPr>
        <p:spPr>
          <a:xfrm>
            <a:off x="0" y="6276796"/>
            <a:ext cx="2836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*This slide deck was copied wholesale from David’s FA2019 442</a:t>
            </a:r>
          </a:p>
        </p:txBody>
      </p:sp>
    </p:spTree>
    <p:extLst>
      <p:ext uri="{BB962C8B-B14F-4D97-AF65-F5344CB8AC3E}">
        <p14:creationId xmlns:p14="http://schemas.microsoft.com/office/powerpoint/2010/main" val="2059340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900238"/>
            <a:ext cx="33734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6013D3-A56A-4AD4-907D-3E067858B424}"/>
              </a:ext>
            </a:extLst>
          </p:cNvPr>
          <p:cNvSpPr txBox="1"/>
          <p:nvPr/>
        </p:nvSpPr>
        <p:spPr>
          <a:xfrm>
            <a:off x="1797190" y="1438163"/>
            <a:ext cx="6030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impoverished motion data can create a strong percept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DC498-5E92-4059-8284-6796507348B4}"/>
              </a:ext>
            </a:extLst>
          </p:cNvPr>
          <p:cNvSpPr txBox="1"/>
          <p:nvPr/>
        </p:nvSpPr>
        <p:spPr>
          <a:xfrm>
            <a:off x="0" y="621059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6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pic>
        <p:nvPicPr>
          <p:cNvPr id="26628" name="Picture 7" descr="JoMovi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3375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99B722-96C7-214F-97F9-8195E5A22F9C}"/>
              </a:ext>
            </a:extLst>
          </p:cNvPr>
          <p:cNvSpPr txBox="1"/>
          <p:nvPr/>
        </p:nvSpPr>
        <p:spPr>
          <a:xfrm>
            <a:off x="0" y="621059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87E57-669F-D54D-8381-3FE3663D8B06}"/>
              </a:ext>
            </a:extLst>
          </p:cNvPr>
          <p:cNvSpPr txBox="1"/>
          <p:nvPr/>
        </p:nvSpPr>
        <p:spPr>
          <a:xfrm>
            <a:off x="1797190" y="1438163"/>
            <a:ext cx="6030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impoverished motion data can create a strong percept</a:t>
            </a:r>
          </a:p>
        </p:txBody>
      </p:sp>
    </p:spTree>
    <p:extLst>
      <p:ext uri="{BB962C8B-B14F-4D97-AF65-F5344CB8AC3E}">
        <p14:creationId xmlns:p14="http://schemas.microsoft.com/office/powerpoint/2010/main" val="310333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8CD5-D9B0-4181-9AA1-8F7C44AE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56219-A05F-43B5-8BA1-247FB38AB2AE}"/>
              </a:ext>
            </a:extLst>
          </p:cNvPr>
          <p:cNvSpPr txBox="1"/>
          <p:nvPr/>
        </p:nvSpPr>
        <p:spPr>
          <a:xfrm>
            <a:off x="376518" y="1000013"/>
            <a:ext cx="8390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Video: sequence of frames over time</a:t>
            </a:r>
          </a:p>
          <a:p>
            <a:pPr algn="ctr"/>
            <a:r>
              <a:rPr lang="en-US" sz="3200" dirty="0"/>
              <a:t>Image is function of space (</a:t>
            </a:r>
            <a:r>
              <a:rPr lang="en-US" sz="3200" dirty="0" err="1"/>
              <a:t>x,y</a:t>
            </a:r>
            <a:r>
              <a:rPr lang="en-US" sz="3200" dirty="0"/>
              <a:t>) and time t</a:t>
            </a:r>
          </a:p>
          <a:p>
            <a:pPr algn="ctr"/>
            <a:r>
              <a:rPr lang="en-US" sz="3200" dirty="0"/>
              <a:t>(and channel c)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5F041E-A8FB-46F4-A6F8-5067BA29F36E}"/>
              </a:ext>
            </a:extLst>
          </p:cNvPr>
          <p:cNvGrpSpPr/>
          <p:nvPr/>
        </p:nvGrpSpPr>
        <p:grpSpPr>
          <a:xfrm>
            <a:off x="1207753" y="2803606"/>
            <a:ext cx="4011683" cy="3540012"/>
            <a:chOff x="1770642" y="2652862"/>
            <a:chExt cx="4011683" cy="35400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EE381A-2EC0-4375-812C-96D3F94AE797}"/>
                </a:ext>
              </a:extLst>
            </p:cNvPr>
            <p:cNvSpPr/>
            <p:nvPr/>
          </p:nvSpPr>
          <p:spPr>
            <a:xfrm>
              <a:off x="2048833" y="265286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A9F44E-079D-43D2-AEFC-91F164E62A5D}"/>
                </a:ext>
              </a:extLst>
            </p:cNvPr>
            <p:cNvSpPr/>
            <p:nvPr/>
          </p:nvSpPr>
          <p:spPr>
            <a:xfrm>
              <a:off x="2174783" y="277881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3E4428-D384-48D4-BEC4-AC86AA5670C3}"/>
                </a:ext>
              </a:extLst>
            </p:cNvPr>
            <p:cNvSpPr/>
            <p:nvPr/>
          </p:nvSpPr>
          <p:spPr>
            <a:xfrm>
              <a:off x="2300733" y="290476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44DFE5-40E2-4E6A-B29B-EB77C72ADE3B}"/>
                </a:ext>
              </a:extLst>
            </p:cNvPr>
            <p:cNvSpPr/>
            <p:nvPr/>
          </p:nvSpPr>
          <p:spPr>
            <a:xfrm>
              <a:off x="2426683" y="303071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0E7878-C348-4DDA-856C-102D663656D0}"/>
                </a:ext>
              </a:extLst>
            </p:cNvPr>
            <p:cNvSpPr/>
            <p:nvPr/>
          </p:nvSpPr>
          <p:spPr>
            <a:xfrm>
              <a:off x="2552634" y="3156663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E32C0A-CFFB-43BA-85E4-9A9524B03FB9}"/>
                </a:ext>
              </a:extLst>
            </p:cNvPr>
            <p:cNvSpPr/>
            <p:nvPr/>
          </p:nvSpPr>
          <p:spPr>
            <a:xfrm>
              <a:off x="2678584" y="3282613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6E38E6-D0D3-4224-B782-232202F52CE9}"/>
                </a:ext>
              </a:extLst>
            </p:cNvPr>
            <p:cNvSpPr/>
            <p:nvPr/>
          </p:nvSpPr>
          <p:spPr>
            <a:xfrm>
              <a:off x="2804535" y="3408564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E19B6FD-FCC0-4238-96FA-7DA40EC7510C}"/>
                </a:ext>
              </a:extLst>
            </p:cNvPr>
            <p:cNvCxnSpPr/>
            <p:nvPr/>
          </p:nvCxnSpPr>
          <p:spPr>
            <a:xfrm>
              <a:off x="1809063" y="4670380"/>
              <a:ext cx="797301" cy="79730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843C40-339F-47FC-B927-6C118ED3C5C0}"/>
                </a:ext>
              </a:extLst>
            </p:cNvPr>
            <p:cNvSpPr txBox="1"/>
            <p:nvPr/>
          </p:nvSpPr>
          <p:spPr>
            <a:xfrm>
              <a:off x="1770642" y="4922280"/>
              <a:ext cx="582376" cy="48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C45D81-F36F-4D68-8721-F278255E1605}"/>
                </a:ext>
              </a:extLst>
            </p:cNvPr>
            <p:cNvSpPr txBox="1"/>
            <p:nvPr/>
          </p:nvSpPr>
          <p:spPr>
            <a:xfrm>
              <a:off x="3462083" y="5608099"/>
              <a:ext cx="704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x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058DC9E-BDE4-4E94-BF82-44228CED3182}"/>
                </a:ext>
              </a:extLst>
            </p:cNvPr>
            <p:cNvCxnSpPr>
              <a:cxnSpLocks/>
            </p:cNvCxnSpPr>
            <p:nvPr/>
          </p:nvCxnSpPr>
          <p:spPr>
            <a:xfrm>
              <a:off x="2806788" y="5600203"/>
              <a:ext cx="201526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D736F79-DE8A-48EF-B927-97885B7E7B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70018" y="4436633"/>
              <a:ext cx="201526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249DA5-C017-477E-93C7-80BC1C564527}"/>
                </a:ext>
              </a:extLst>
            </p:cNvPr>
            <p:cNvSpPr txBox="1"/>
            <p:nvPr/>
          </p:nvSpPr>
          <p:spPr>
            <a:xfrm>
              <a:off x="5077650" y="4144246"/>
              <a:ext cx="704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y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9412E80-832B-4B4F-8067-AB69AAFBA041}"/>
              </a:ext>
            </a:extLst>
          </p:cNvPr>
          <p:cNvSpPr/>
          <p:nvPr/>
        </p:nvSpPr>
        <p:spPr>
          <a:xfrm>
            <a:off x="3096148" y="4219170"/>
            <a:ext cx="369116" cy="36911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98D0DD5-1964-43A5-B97C-505990ED3A98}"/>
              </a:ext>
            </a:extLst>
          </p:cNvPr>
          <p:cNvCxnSpPr>
            <a:cxnSpLocks/>
          </p:cNvCxnSpPr>
          <p:nvPr/>
        </p:nvCxnSpPr>
        <p:spPr>
          <a:xfrm flipH="1">
            <a:off x="3289096" y="3967270"/>
            <a:ext cx="2072079" cy="45323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E09B8B7-B570-4F5A-B31B-B0F779D89664}"/>
              </a:ext>
            </a:extLst>
          </p:cNvPr>
          <p:cNvSpPr txBox="1"/>
          <p:nvPr/>
        </p:nvSpPr>
        <p:spPr>
          <a:xfrm>
            <a:off x="5361175" y="2940323"/>
            <a:ext cx="25750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I(</a:t>
            </a:r>
            <a:r>
              <a:rPr lang="en-US" sz="3200" dirty="0" err="1"/>
              <a:t>x,y,c,t</a:t>
            </a:r>
            <a:r>
              <a:rPr lang="en-US" sz="3200" dirty="0"/>
              <a:t>)</a:t>
            </a:r>
          </a:p>
          <a:p>
            <a:r>
              <a:rPr lang="en-US" sz="3200" dirty="0" err="1"/>
              <a:t>x,y</a:t>
            </a:r>
            <a:r>
              <a:rPr lang="en-US" sz="3200" dirty="0"/>
              <a:t> – location</a:t>
            </a:r>
          </a:p>
          <a:p>
            <a:r>
              <a:rPr lang="en-US" sz="3200" dirty="0"/>
              <a:t>c – channel </a:t>
            </a:r>
          </a:p>
          <a:p>
            <a:r>
              <a:rPr lang="en-US" sz="3200" dirty="0"/>
              <a:t>t – time</a:t>
            </a:r>
          </a:p>
        </p:txBody>
      </p:sp>
    </p:spTree>
    <p:extLst>
      <p:ext uri="{BB962C8B-B14F-4D97-AF65-F5344CB8AC3E}">
        <p14:creationId xmlns:p14="http://schemas.microsoft.com/office/powerpoint/2010/main" val="839791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8A4E-3929-4AF3-A64B-7D4E1936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Definition: Optical Flow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4522D0-0110-42C9-B2A7-D0E37C38D94A}"/>
              </a:ext>
            </a:extLst>
          </p:cNvPr>
          <p:cNvSpPr/>
          <p:nvPr/>
        </p:nvSpPr>
        <p:spPr>
          <a:xfrm>
            <a:off x="4719506" y="1690689"/>
            <a:ext cx="3078760" cy="2309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88E6C7-AC0C-43A0-A55B-6FAB19FAE5AE}"/>
              </a:ext>
            </a:extLst>
          </p:cNvPr>
          <p:cNvGrpSpPr/>
          <p:nvPr/>
        </p:nvGrpSpPr>
        <p:grpSpPr>
          <a:xfrm>
            <a:off x="1345734" y="1690689"/>
            <a:ext cx="3078760" cy="2309070"/>
            <a:chOff x="1345734" y="1690689"/>
            <a:chExt cx="3078760" cy="230907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D78D9F-2FBD-4374-8B6C-B7C614282219}"/>
                </a:ext>
              </a:extLst>
            </p:cNvPr>
            <p:cNvSpPr/>
            <p:nvPr/>
          </p:nvSpPr>
          <p:spPr>
            <a:xfrm>
              <a:off x="1345734" y="1690689"/>
              <a:ext cx="3078760" cy="23090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6129351-64B2-4104-A583-7303F4951D55}"/>
                </a:ext>
              </a:extLst>
            </p:cNvPr>
            <p:cNvGrpSpPr/>
            <p:nvPr/>
          </p:nvGrpSpPr>
          <p:grpSpPr>
            <a:xfrm>
              <a:off x="1688197" y="2004969"/>
              <a:ext cx="601169" cy="601169"/>
              <a:chOff x="1688197" y="2004969"/>
              <a:chExt cx="601169" cy="601169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17CE079-0515-4049-B016-1DA288B17D60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37E197A-2275-4FBF-A32E-82BDB92B01DF}"/>
                  </a:ext>
                </a:extLst>
              </p:cNvPr>
              <p:cNvCxnSpPr/>
              <p:nvPr/>
            </p:nvCxnSpPr>
            <p:spPr>
              <a:xfrm flipV="1">
                <a:off x="1927283" y="2004969"/>
                <a:ext cx="362083" cy="362083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935E19-4652-4778-9764-487FBCE03497}"/>
                </a:ext>
              </a:extLst>
            </p:cNvPr>
            <p:cNvGrpSpPr/>
            <p:nvPr/>
          </p:nvGrpSpPr>
          <p:grpSpPr>
            <a:xfrm rot="5400000">
              <a:off x="3187466" y="2004969"/>
              <a:ext cx="601169" cy="601169"/>
              <a:chOff x="1688197" y="2004969"/>
              <a:chExt cx="601169" cy="601169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D3D6DCB-E6E6-4C51-9B11-59AA4AC88630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B877F7E-E53C-45EC-A0C7-411B65C9BAE5}"/>
                  </a:ext>
                </a:extLst>
              </p:cNvPr>
              <p:cNvCxnSpPr/>
              <p:nvPr/>
            </p:nvCxnSpPr>
            <p:spPr>
              <a:xfrm flipV="1">
                <a:off x="1927283" y="2004969"/>
                <a:ext cx="362083" cy="362083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445FB21-0B45-4668-834F-C0C819028EB0}"/>
                </a:ext>
              </a:extLst>
            </p:cNvPr>
            <p:cNvGrpSpPr/>
            <p:nvPr/>
          </p:nvGrpSpPr>
          <p:grpSpPr>
            <a:xfrm rot="5400000">
              <a:off x="1954534" y="2927502"/>
              <a:ext cx="478172" cy="655672"/>
              <a:chOff x="1688197" y="1950466"/>
              <a:chExt cx="478172" cy="65567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D6E8F28-4F0A-4DCD-8906-67AA8FB35C96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B9797CA-774C-4B37-92E4-B59602D48EA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718990" y="2158759"/>
                <a:ext cx="416586" cy="0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E01A7AA-3071-4098-BD91-FF115A94DA5D}"/>
                </a:ext>
              </a:extLst>
            </p:cNvPr>
            <p:cNvGrpSpPr/>
            <p:nvPr/>
          </p:nvGrpSpPr>
          <p:grpSpPr>
            <a:xfrm rot="10800000" flipV="1">
              <a:off x="3145139" y="3016252"/>
              <a:ext cx="478172" cy="792452"/>
              <a:chOff x="1688197" y="1813686"/>
              <a:chExt cx="478172" cy="79245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EADB212-1ED4-4209-B6D5-D0C16C06238C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8B47ACC-E4D3-4C9E-BFDE-F4AE06CFDC5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927283" y="1813686"/>
                <a:ext cx="0" cy="553367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BE174DA-BDD1-4CDF-9559-7E961D369E10}"/>
              </a:ext>
            </a:extLst>
          </p:cNvPr>
          <p:cNvSpPr/>
          <p:nvPr/>
        </p:nvSpPr>
        <p:spPr>
          <a:xfrm>
            <a:off x="4719506" y="1690689"/>
            <a:ext cx="3078760" cy="2309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5926DD-59F5-4A09-9177-EB8D16246607}"/>
              </a:ext>
            </a:extLst>
          </p:cNvPr>
          <p:cNvSpPr/>
          <p:nvPr/>
        </p:nvSpPr>
        <p:spPr>
          <a:xfrm>
            <a:off x="5407443" y="1826422"/>
            <a:ext cx="478172" cy="478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7BCB8F-8E05-4FA3-B09D-33747EBD5D5F}"/>
              </a:ext>
            </a:extLst>
          </p:cNvPr>
          <p:cNvCxnSpPr/>
          <p:nvPr/>
        </p:nvCxnSpPr>
        <p:spPr>
          <a:xfrm flipV="1">
            <a:off x="5301055" y="2004969"/>
            <a:ext cx="362083" cy="362083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A975EE80-1BF9-40FF-B3E4-D0974BC45F5F}"/>
              </a:ext>
            </a:extLst>
          </p:cNvPr>
          <p:cNvSpPr/>
          <p:nvPr/>
        </p:nvSpPr>
        <p:spPr>
          <a:xfrm rot="5400000">
            <a:off x="6923321" y="2367052"/>
            <a:ext cx="478172" cy="47817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82D307-1919-45FA-8796-ACDB384ACD82}"/>
              </a:ext>
            </a:extLst>
          </p:cNvPr>
          <p:cNvCxnSpPr/>
          <p:nvPr/>
        </p:nvCxnSpPr>
        <p:spPr>
          <a:xfrm rot="5400000" flipV="1">
            <a:off x="6800324" y="2244055"/>
            <a:ext cx="362083" cy="362083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B0F6FE12-4A52-45F2-93C4-A1FB43BFB60A}"/>
              </a:ext>
            </a:extLst>
          </p:cNvPr>
          <p:cNvSpPr/>
          <p:nvPr/>
        </p:nvSpPr>
        <p:spPr>
          <a:xfrm rot="5400000">
            <a:off x="5584452" y="3016252"/>
            <a:ext cx="478172" cy="478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511D815-3D33-48F8-86AB-1F6E3A381151}"/>
              </a:ext>
            </a:extLst>
          </p:cNvPr>
          <p:cNvCxnSpPr>
            <a:cxnSpLocks/>
          </p:cNvCxnSpPr>
          <p:nvPr/>
        </p:nvCxnSpPr>
        <p:spPr>
          <a:xfrm>
            <a:off x="5478642" y="3255338"/>
            <a:ext cx="416586" cy="0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73F6DDB-86FA-4FBF-868C-FF4A9C8B2E54}"/>
              </a:ext>
            </a:extLst>
          </p:cNvPr>
          <p:cNvSpPr/>
          <p:nvPr/>
        </p:nvSpPr>
        <p:spPr>
          <a:xfrm rot="10800000" flipV="1">
            <a:off x="6518911" y="2845224"/>
            <a:ext cx="478172" cy="47817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1AC4E41-8F11-455D-9F80-BC528738B3F8}"/>
              </a:ext>
            </a:extLst>
          </p:cNvPr>
          <p:cNvCxnSpPr>
            <a:cxnSpLocks/>
          </p:cNvCxnSpPr>
          <p:nvPr/>
        </p:nvCxnSpPr>
        <p:spPr>
          <a:xfrm flipV="1">
            <a:off x="6757997" y="3016252"/>
            <a:ext cx="0" cy="553367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FCDD9AA-CF90-401E-A32D-A12CB91CDFFF}"/>
              </a:ext>
            </a:extLst>
          </p:cNvPr>
          <p:cNvSpPr txBox="1"/>
          <p:nvPr/>
        </p:nvSpPr>
        <p:spPr>
          <a:xfrm>
            <a:off x="1345734" y="4077050"/>
            <a:ext cx="307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I(</a:t>
            </a:r>
            <a:r>
              <a:rPr lang="en-US" sz="3200" dirty="0" err="1"/>
              <a:t>x,y,t</a:t>
            </a:r>
            <a:r>
              <a:rPr lang="en-US" sz="3200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655BB31-6D14-4E08-95D9-AA02709A1D3D}"/>
              </a:ext>
            </a:extLst>
          </p:cNvPr>
          <p:cNvSpPr txBox="1"/>
          <p:nvPr/>
        </p:nvSpPr>
        <p:spPr>
          <a:xfrm>
            <a:off x="4719506" y="4080504"/>
            <a:ext cx="307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I(x,y,t+1)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63DCBEE-5F99-4CD5-A077-0A116A497425}"/>
              </a:ext>
            </a:extLst>
          </p:cNvPr>
          <p:cNvSpPr txBox="1"/>
          <p:nvPr/>
        </p:nvSpPr>
        <p:spPr>
          <a:xfrm>
            <a:off x="-43030" y="4888045"/>
            <a:ext cx="9230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Want to estimate pixel motion from </a:t>
            </a:r>
          </a:p>
          <a:p>
            <a:pPr algn="ctr"/>
            <a:r>
              <a:rPr lang="en-US" sz="3200" dirty="0"/>
              <a:t>image I(</a:t>
            </a:r>
            <a:r>
              <a:rPr lang="en-US" sz="3200" dirty="0" err="1"/>
              <a:t>x,y,t</a:t>
            </a:r>
            <a:r>
              <a:rPr lang="en-US" sz="3200" dirty="0"/>
              <a:t>) to image I(x,y,t+1)</a:t>
            </a:r>
          </a:p>
        </p:txBody>
      </p:sp>
    </p:spTree>
    <p:extLst>
      <p:ext uri="{BB962C8B-B14F-4D97-AF65-F5344CB8AC3E}">
        <p14:creationId xmlns:p14="http://schemas.microsoft.com/office/powerpoint/2010/main" val="2123168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Optical flow</a:t>
            </a:r>
          </a:p>
        </p:txBody>
      </p:sp>
      <p:pic>
        <p:nvPicPr>
          <p:cNvPr id="19459" name="Picture 1027" descr="_8196_figur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952433"/>
            <a:ext cx="42513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28" descr="_8196_figure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2946882"/>
            <a:ext cx="2055303" cy="192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EB03DC-A403-45C3-ABA4-D26E61C8791E}"/>
              </a:ext>
            </a:extLst>
          </p:cNvPr>
          <p:cNvSpPr/>
          <p:nvPr/>
        </p:nvSpPr>
        <p:spPr>
          <a:xfrm>
            <a:off x="4714613" y="4128086"/>
            <a:ext cx="679508" cy="6795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C88865-7B92-4F29-8F1C-76C538EF3020}"/>
              </a:ext>
            </a:extLst>
          </p:cNvPr>
          <p:cNvSpPr txBox="1"/>
          <p:nvPr/>
        </p:nvSpPr>
        <p:spPr>
          <a:xfrm>
            <a:off x="1119740" y="1188756"/>
            <a:ext cx="690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Optical flow is the </a:t>
            </a:r>
            <a:r>
              <a:rPr lang="en-US" sz="2800" i="1" dirty="0"/>
              <a:t>apparent</a:t>
            </a:r>
            <a:r>
              <a:rPr lang="en-US" sz="2800" dirty="0"/>
              <a:t> motion of objects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00A46F-0B1A-4F32-BB36-3CA37CE9ABF5}"/>
              </a:ext>
            </a:extLst>
          </p:cNvPr>
          <p:cNvSpPr txBox="1"/>
          <p:nvPr/>
        </p:nvSpPr>
        <p:spPr>
          <a:xfrm>
            <a:off x="-43030" y="5119145"/>
            <a:ext cx="9230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Will start by estimating motion of each pixel separately</a:t>
            </a:r>
          </a:p>
          <a:p>
            <a:pPr algn="ctr"/>
            <a:r>
              <a:rPr lang="en-US" sz="2800" dirty="0"/>
              <a:t>Then will consider motion of entire image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8D8417-AA88-4779-BC96-1A520AA24EE0}"/>
              </a:ext>
            </a:extLst>
          </p:cNvPr>
          <p:cNvCxnSpPr/>
          <p:nvPr/>
        </p:nvCxnSpPr>
        <p:spPr>
          <a:xfrm flipV="1">
            <a:off x="4714613" y="2946882"/>
            <a:ext cx="2270513" cy="1181204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F4E872-76DA-4FE6-BD16-CF9C3A15C8A2}"/>
              </a:ext>
            </a:extLst>
          </p:cNvPr>
          <p:cNvCxnSpPr>
            <a:cxnSpLocks/>
          </p:cNvCxnSpPr>
          <p:nvPr/>
        </p:nvCxnSpPr>
        <p:spPr>
          <a:xfrm>
            <a:off x="4714613" y="4807594"/>
            <a:ext cx="2270513" cy="61109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28" descr="_8196_figure29">
            <a:extLst>
              <a:ext uri="{FF2B5EF4-FFF2-40B4-BE49-F238E27FC236}">
                <a16:creationId xmlns:a16="http://schemas.microsoft.com/office/drawing/2014/main" id="{84136E5D-2951-45A3-9761-FC2F8DD8E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63062" r="63062" b="4988"/>
          <a:stretch/>
        </p:blipFill>
        <p:spPr bwMode="auto">
          <a:xfrm>
            <a:off x="6985126" y="2946882"/>
            <a:ext cx="2055302" cy="192182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5A7C0A-2607-1E41-B369-1C4D5B45251B}"/>
              </a:ext>
            </a:extLst>
          </p:cNvPr>
          <p:cNvSpPr txBox="1"/>
          <p:nvPr/>
        </p:nvSpPr>
        <p:spPr>
          <a:xfrm>
            <a:off x="1119740" y="1849600"/>
            <a:ext cx="6904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May be different from </a:t>
            </a:r>
            <a:r>
              <a:rPr lang="en-US" sz="2800" i="1" dirty="0"/>
              <a:t>actual</a:t>
            </a:r>
            <a:r>
              <a:rPr lang="en-US" sz="2800" dirty="0"/>
              <a:t> motion: Imagine a moving shadow on a stationary object</a:t>
            </a:r>
          </a:p>
        </p:txBody>
      </p:sp>
    </p:spTree>
    <p:extLst>
      <p:ext uri="{BB962C8B-B14F-4D97-AF65-F5344CB8AC3E}">
        <p14:creationId xmlns:p14="http://schemas.microsoft.com/office/powerpoint/2010/main" val="1835035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8A4E-3929-4AF3-A64B-7D4E1936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279B6F-782B-4516-A158-02CBC3DDDCD5}"/>
              </a:ext>
            </a:extLst>
          </p:cNvPr>
          <p:cNvGrpSpPr/>
          <p:nvPr/>
        </p:nvGrpSpPr>
        <p:grpSpPr>
          <a:xfrm>
            <a:off x="2280532" y="1092951"/>
            <a:ext cx="4582935" cy="2246482"/>
            <a:chOff x="2368416" y="1494598"/>
            <a:chExt cx="4407167" cy="20322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0227BD-C63D-4FA2-AEE3-848B1C900368}"/>
                </a:ext>
              </a:extLst>
            </p:cNvPr>
            <p:cNvGrpSpPr/>
            <p:nvPr/>
          </p:nvGrpSpPr>
          <p:grpSpPr>
            <a:xfrm>
              <a:off x="2368417" y="1494598"/>
              <a:ext cx="4407166" cy="1577126"/>
              <a:chOff x="1345734" y="1690689"/>
              <a:chExt cx="6452532" cy="230907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4522D0-0110-42C9-B2A7-D0E37C38D94A}"/>
                  </a:ext>
                </a:extLst>
              </p:cNvPr>
              <p:cNvSpPr/>
              <p:nvPr/>
            </p:nvSpPr>
            <p:spPr>
              <a:xfrm>
                <a:off x="4719506" y="1690689"/>
                <a:ext cx="3078760" cy="23090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188E6C7-AC0C-43A0-A55B-6FAB19FAE5AE}"/>
                  </a:ext>
                </a:extLst>
              </p:cNvPr>
              <p:cNvGrpSpPr/>
              <p:nvPr/>
            </p:nvGrpSpPr>
            <p:grpSpPr>
              <a:xfrm>
                <a:off x="1345734" y="1690689"/>
                <a:ext cx="3078760" cy="2309070"/>
                <a:chOff x="1345734" y="1690689"/>
                <a:chExt cx="3078760" cy="2309070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3D78D9F-2FBD-4374-8B6C-B7C614282219}"/>
                    </a:ext>
                  </a:extLst>
                </p:cNvPr>
                <p:cNvSpPr/>
                <p:nvPr/>
              </p:nvSpPr>
              <p:spPr>
                <a:xfrm>
                  <a:off x="1345734" y="1690689"/>
                  <a:ext cx="3078760" cy="230907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46129351-64B2-4104-A583-7303F4951D55}"/>
                    </a:ext>
                  </a:extLst>
                </p:cNvPr>
                <p:cNvGrpSpPr/>
                <p:nvPr/>
              </p:nvGrpSpPr>
              <p:grpSpPr>
                <a:xfrm>
                  <a:off x="1688197" y="2004969"/>
                  <a:ext cx="601169" cy="601169"/>
                  <a:chOff x="1688197" y="2004969"/>
                  <a:chExt cx="601169" cy="601169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717CE079-0515-4049-B016-1DA288B17D60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737E197A-2275-4FBF-A32E-82BDB92B01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7283" y="2004969"/>
                    <a:ext cx="362083" cy="362083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B1935E19-4652-4778-9764-487FBCE03497}"/>
                    </a:ext>
                  </a:extLst>
                </p:cNvPr>
                <p:cNvGrpSpPr/>
                <p:nvPr/>
              </p:nvGrpSpPr>
              <p:grpSpPr>
                <a:xfrm rot="5400000">
                  <a:off x="3187466" y="2004969"/>
                  <a:ext cx="601169" cy="601169"/>
                  <a:chOff x="1688197" y="2004969"/>
                  <a:chExt cx="601169" cy="601169"/>
                </a:xfrm>
              </p:grpSpPr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BD3D6DCB-E6E6-4C51-9B11-59AA4AC88630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DB877F7E-E53C-45EC-A0C7-411B65C9BAE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7283" y="2004969"/>
                    <a:ext cx="362083" cy="362083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445FB21-0B45-4668-834F-C0C819028EB0}"/>
                    </a:ext>
                  </a:extLst>
                </p:cNvPr>
                <p:cNvGrpSpPr/>
                <p:nvPr/>
              </p:nvGrpSpPr>
              <p:grpSpPr>
                <a:xfrm rot="5400000">
                  <a:off x="1954534" y="2927502"/>
                  <a:ext cx="478172" cy="655672"/>
                  <a:chOff x="1688197" y="1950466"/>
                  <a:chExt cx="478172" cy="65567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5D6E8F28-4F0A-4DCD-8906-67AA8FB35C96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9B9797CA-774C-4B37-92E4-B59602D48E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718990" y="2158759"/>
                    <a:ext cx="416586" cy="0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E01A7AA-3071-4098-BD91-FF115A94DA5D}"/>
                    </a:ext>
                  </a:extLst>
                </p:cNvPr>
                <p:cNvGrpSpPr/>
                <p:nvPr/>
              </p:nvGrpSpPr>
              <p:grpSpPr>
                <a:xfrm rot="10800000" flipV="1">
                  <a:off x="3145139" y="3016252"/>
                  <a:ext cx="478172" cy="792452"/>
                  <a:chOff x="1688197" y="1813686"/>
                  <a:chExt cx="478172" cy="792452"/>
                </a:xfrm>
              </p:grpSpPr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1EADB212-1ED4-4209-B6D5-D0C16C06238C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E8B47ACC-E4D3-4C9E-BFDE-F4AE06CFDC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1927283" y="1813686"/>
                    <a:ext cx="0" cy="553367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E174DA-BDD1-4CDF-9559-7E961D369E10}"/>
                  </a:ext>
                </a:extLst>
              </p:cNvPr>
              <p:cNvSpPr/>
              <p:nvPr/>
            </p:nvSpPr>
            <p:spPr>
              <a:xfrm>
                <a:off x="4719506" y="1690689"/>
                <a:ext cx="3078760" cy="23090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15926DD-59F5-4A09-9177-EB8D16246607}"/>
                  </a:ext>
                </a:extLst>
              </p:cNvPr>
              <p:cNvSpPr/>
              <p:nvPr/>
            </p:nvSpPr>
            <p:spPr>
              <a:xfrm>
                <a:off x="5407443" y="1826422"/>
                <a:ext cx="478172" cy="4781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877BCB8F-8E05-4FA3-B09D-33747EBD5D5F}"/>
                  </a:ext>
                </a:extLst>
              </p:cNvPr>
              <p:cNvCxnSpPr/>
              <p:nvPr/>
            </p:nvCxnSpPr>
            <p:spPr>
              <a:xfrm flipV="1">
                <a:off x="5301055" y="2004969"/>
                <a:ext cx="362083" cy="362083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975EE80-1BF9-40FF-B3E4-D0974BC45F5F}"/>
                  </a:ext>
                </a:extLst>
              </p:cNvPr>
              <p:cNvSpPr/>
              <p:nvPr/>
            </p:nvSpPr>
            <p:spPr>
              <a:xfrm rot="5400000">
                <a:off x="6923321" y="2367052"/>
                <a:ext cx="478172" cy="47817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A82D307-1919-45FA-8796-ACDB384ACD82}"/>
                  </a:ext>
                </a:extLst>
              </p:cNvPr>
              <p:cNvCxnSpPr/>
              <p:nvPr/>
            </p:nvCxnSpPr>
            <p:spPr>
              <a:xfrm rot="5400000" flipV="1">
                <a:off x="6800324" y="2244055"/>
                <a:ext cx="362083" cy="362083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0F6FE12-4A52-45F2-93C4-A1FB43BFB60A}"/>
                  </a:ext>
                </a:extLst>
              </p:cNvPr>
              <p:cNvSpPr/>
              <p:nvPr/>
            </p:nvSpPr>
            <p:spPr>
              <a:xfrm rot="5400000">
                <a:off x="5584452" y="3016252"/>
                <a:ext cx="478172" cy="47817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511D815-3D33-48F8-86AB-1F6E3A381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8642" y="3255338"/>
                <a:ext cx="416586" cy="0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73F6DDB-86FA-4FBF-868C-FF4A9C8B2E54}"/>
                  </a:ext>
                </a:extLst>
              </p:cNvPr>
              <p:cNvSpPr/>
              <p:nvPr/>
            </p:nvSpPr>
            <p:spPr>
              <a:xfrm rot="10800000" flipV="1">
                <a:off x="6518911" y="2845224"/>
                <a:ext cx="478172" cy="47817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91AC4E41-8F11-455D-9F80-BC528738B3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57997" y="3016252"/>
                <a:ext cx="0" cy="553367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FCDD9AA-CF90-401E-A32D-A12CB91CDFFF}"/>
                </a:ext>
              </a:extLst>
            </p:cNvPr>
            <p:cNvSpPr txBox="1"/>
            <p:nvPr/>
          </p:nvSpPr>
          <p:spPr>
            <a:xfrm>
              <a:off x="2368416" y="3059967"/>
              <a:ext cx="21028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I(</a:t>
              </a:r>
              <a:r>
                <a:rPr lang="en-US" sz="2400" dirty="0" err="1"/>
                <a:t>x,y,t</a:t>
              </a:r>
              <a:r>
                <a:rPr lang="en-US" sz="2400" dirty="0"/>
                <a:t>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655BB31-6D14-4E08-95D9-AA02709A1D3D}"/>
                </a:ext>
              </a:extLst>
            </p:cNvPr>
            <p:cNvSpPr txBox="1"/>
            <p:nvPr/>
          </p:nvSpPr>
          <p:spPr>
            <a:xfrm>
              <a:off x="4719506" y="3065228"/>
              <a:ext cx="2056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I(x,y,t+1)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56D254F-DC48-4974-91C2-3A281EB3C637}"/>
              </a:ext>
            </a:extLst>
          </p:cNvPr>
          <p:cNvSpPr txBox="1"/>
          <p:nvPr/>
        </p:nvSpPr>
        <p:spPr>
          <a:xfrm>
            <a:off x="457200" y="333943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Solve correspondence problem: </a:t>
            </a:r>
            <a:r>
              <a:rPr lang="en-US" sz="2800" dirty="0">
                <a:latin typeface="Arial" charset="0"/>
              </a:rPr>
              <a:t>given pixel at time t, find </a:t>
            </a:r>
            <a:r>
              <a:rPr lang="en-US" sz="2800" b="1" dirty="0">
                <a:solidFill>
                  <a:schemeClr val="accent2"/>
                </a:solidFill>
                <a:latin typeface="Arial" charset="0"/>
              </a:rPr>
              <a:t>nearby</a:t>
            </a:r>
            <a:r>
              <a:rPr lang="en-US" sz="2800" dirty="0">
                <a:latin typeface="Arial" charset="0"/>
              </a:rPr>
              <a:t> pixels of the </a:t>
            </a:r>
            <a:r>
              <a:rPr lang="en-US" sz="2800" b="1" dirty="0">
                <a:solidFill>
                  <a:schemeClr val="accent1"/>
                </a:solidFill>
                <a:latin typeface="Arial" charset="0"/>
              </a:rPr>
              <a:t>same color </a:t>
            </a:r>
            <a:r>
              <a:rPr lang="en-US" sz="2800" dirty="0">
                <a:latin typeface="Arial" charset="0"/>
              </a:rPr>
              <a:t>at time t+1</a:t>
            </a:r>
            <a:r>
              <a:rPr lang="en-US" sz="2800" dirty="0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206F9C-43AC-453D-9F13-E60B86B0C13D}"/>
              </a:ext>
            </a:extLst>
          </p:cNvPr>
          <p:cNvSpPr txBox="1"/>
          <p:nvPr/>
        </p:nvSpPr>
        <p:spPr>
          <a:xfrm>
            <a:off x="457200" y="4441749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assumptions: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Color/brightness constancy</a:t>
            </a:r>
            <a:r>
              <a:rPr lang="en-US" sz="2800" dirty="0"/>
              <a:t>: point at time t looks same at time t+1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</a:rPr>
              <a:t>Small motion</a:t>
            </a:r>
            <a:r>
              <a:rPr lang="en-US" sz="2800" dirty="0"/>
              <a:t>: points do not move very far</a:t>
            </a:r>
          </a:p>
        </p:txBody>
      </p:sp>
    </p:spTree>
    <p:extLst>
      <p:ext uri="{BB962C8B-B14F-4D97-AF65-F5344CB8AC3E}">
        <p14:creationId xmlns:p14="http://schemas.microsoft.com/office/powerpoint/2010/main" val="197900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FF6D-D218-4049-BA7F-6AC9FB23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10CC7-B860-446F-9D31-C354BF4CC92B}"/>
              </a:ext>
            </a:extLst>
          </p:cNvPr>
          <p:cNvSpPr/>
          <p:nvPr/>
        </p:nvSpPr>
        <p:spPr>
          <a:xfrm>
            <a:off x="4693906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06D152-080B-4527-8C3F-0CC3BAE33731}"/>
              </a:ext>
            </a:extLst>
          </p:cNvPr>
          <p:cNvSpPr/>
          <p:nvPr/>
        </p:nvSpPr>
        <p:spPr>
          <a:xfrm>
            <a:off x="190566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EA54A-259A-49AE-AACB-EA38FFFF1C72}"/>
              </a:ext>
            </a:extLst>
          </p:cNvPr>
          <p:cNvSpPr txBox="1"/>
          <p:nvPr/>
        </p:nvSpPr>
        <p:spPr>
          <a:xfrm>
            <a:off x="1905665" y="3291377"/>
            <a:ext cx="254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6D25C-5654-4925-BFF8-9DDA5F73C415}"/>
              </a:ext>
            </a:extLst>
          </p:cNvPr>
          <p:cNvSpPr txBox="1"/>
          <p:nvPr/>
        </p:nvSpPr>
        <p:spPr>
          <a:xfrm>
            <a:off x="4693905" y="3291377"/>
            <a:ext cx="254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I(x,y,t+1)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7257F0-8076-4C3B-B8C0-B26BD178FC73}"/>
              </a:ext>
            </a:extLst>
          </p:cNvPr>
          <p:cNvGrpSpPr/>
          <p:nvPr/>
        </p:nvGrpSpPr>
        <p:grpSpPr>
          <a:xfrm>
            <a:off x="530055" y="1816943"/>
            <a:ext cx="2255090" cy="957206"/>
            <a:chOff x="530055" y="1816943"/>
            <a:chExt cx="2255090" cy="95720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5B14D2-0F1D-4813-AB3F-C8FECB6C8F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13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7AE539A-831C-409C-9110-9DE803963100}"/>
                </a:ext>
              </a:extLst>
            </p:cNvPr>
            <p:cNvSpPr txBox="1"/>
            <p:nvPr/>
          </p:nvSpPr>
          <p:spPr>
            <a:xfrm>
              <a:off x="530055" y="2404817"/>
              <a:ext cx="225509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displacement = 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E648C99-6CBD-4906-8CD6-2EC3AC8A0C67}"/>
              </a:ext>
            </a:extLst>
          </p:cNvPr>
          <p:cNvSpPr/>
          <p:nvPr/>
        </p:nvSpPr>
        <p:spPr>
          <a:xfrm>
            <a:off x="469390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9F85F0-D8EC-4792-8310-379CCF91E786}"/>
              </a:ext>
            </a:extLst>
          </p:cNvPr>
          <p:cNvGrpSpPr/>
          <p:nvPr/>
        </p:nvGrpSpPr>
        <p:grpSpPr>
          <a:xfrm>
            <a:off x="2188692" y="1588318"/>
            <a:ext cx="1057847" cy="369332"/>
            <a:chOff x="2188692" y="1588318"/>
            <a:chExt cx="1057847" cy="3693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7CD92F-5B00-4D1F-B21F-347C79ADAEF1}"/>
                </a:ext>
              </a:extLst>
            </p:cNvPr>
            <p:cNvSpPr/>
            <p:nvPr/>
          </p:nvSpPr>
          <p:spPr>
            <a:xfrm>
              <a:off x="2188692" y="17290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8DCBEA-D937-4B3C-9D34-ADDF31BB29B6}"/>
                </a:ext>
              </a:extLst>
            </p:cNvPr>
            <p:cNvSpPr txBox="1"/>
            <p:nvPr/>
          </p:nvSpPr>
          <p:spPr>
            <a:xfrm>
              <a:off x="2591107" y="1588318"/>
              <a:ext cx="6554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2381C5-1D99-495F-AFC8-93A1B26678D4}"/>
              </a:ext>
            </a:extLst>
          </p:cNvPr>
          <p:cNvGrpSpPr/>
          <p:nvPr/>
        </p:nvGrpSpPr>
        <p:grpSpPr>
          <a:xfrm>
            <a:off x="5068372" y="1816943"/>
            <a:ext cx="2003547" cy="957206"/>
            <a:chOff x="5068372" y="1816943"/>
            <a:chExt cx="2003547" cy="95720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1356EE2-DE41-4B0C-9547-FC5C8E11BF3B}"/>
                </a:ext>
              </a:extLst>
            </p:cNvPr>
            <p:cNvSpPr/>
            <p:nvPr/>
          </p:nvSpPr>
          <p:spPr>
            <a:xfrm>
              <a:off x="5469752" y="22219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09C2647-C2F3-4E42-90B1-B24FD5DB3C8C}"/>
                </a:ext>
              </a:extLst>
            </p:cNvPr>
            <p:cNvCxnSpPr>
              <a:cxnSpLocks/>
            </p:cNvCxnSpPr>
            <p:nvPr/>
          </p:nvCxnSpPr>
          <p:spPr>
            <a:xfrm>
              <a:off x="506837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69C8A9-95A5-4B35-AE2F-93FBC6570157}"/>
                </a:ext>
              </a:extLst>
            </p:cNvPr>
            <p:cNvSpPr txBox="1"/>
            <p:nvPr/>
          </p:nvSpPr>
          <p:spPr>
            <a:xfrm>
              <a:off x="5749277" y="2404817"/>
              <a:ext cx="132264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x+u,y+v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9758E5-50B5-4BAA-9DE0-FFC2306733DD}"/>
              </a:ext>
            </a:extLst>
          </p:cNvPr>
          <p:cNvGrpSpPr/>
          <p:nvPr/>
        </p:nvGrpSpPr>
        <p:grpSpPr>
          <a:xfrm>
            <a:off x="54785" y="3993094"/>
            <a:ext cx="6788330" cy="954107"/>
            <a:chOff x="54785" y="3993094"/>
            <a:chExt cx="6788330" cy="95410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EDF760-673D-44E6-9169-17607B9DA4A0}"/>
                </a:ext>
              </a:extLst>
            </p:cNvPr>
            <p:cNvSpPr txBox="1"/>
            <p:nvPr/>
          </p:nvSpPr>
          <p:spPr>
            <a:xfrm>
              <a:off x="54785" y="3993094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Brightness </a:t>
              </a:r>
            </a:p>
            <a:p>
              <a:pPr algn="ctr"/>
              <a:r>
                <a:rPr lang="en-US" sz="2800" dirty="0"/>
                <a:t>constancy: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/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A9CDD2-FA06-42DD-A426-21C31AD1B4F7}"/>
              </a:ext>
            </a:extLst>
          </p:cNvPr>
          <p:cNvSpPr txBox="1"/>
          <p:nvPr/>
        </p:nvSpPr>
        <p:spPr>
          <a:xfrm>
            <a:off x="293615" y="5400418"/>
            <a:ext cx="855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Wrong way to do things: brute force match</a:t>
            </a:r>
          </a:p>
        </p:txBody>
      </p:sp>
    </p:spTree>
    <p:extLst>
      <p:ext uri="{BB962C8B-B14F-4D97-AF65-F5344CB8AC3E}">
        <p14:creationId xmlns:p14="http://schemas.microsoft.com/office/powerpoint/2010/main" val="7840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FF6D-D218-4049-BA7F-6AC9FB23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10CC7-B860-446F-9D31-C354BF4CC92B}"/>
              </a:ext>
            </a:extLst>
          </p:cNvPr>
          <p:cNvSpPr/>
          <p:nvPr/>
        </p:nvSpPr>
        <p:spPr>
          <a:xfrm>
            <a:off x="4693906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06D152-080B-4527-8C3F-0CC3BAE33731}"/>
              </a:ext>
            </a:extLst>
          </p:cNvPr>
          <p:cNvSpPr/>
          <p:nvPr/>
        </p:nvSpPr>
        <p:spPr>
          <a:xfrm>
            <a:off x="190566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EA54A-259A-49AE-AACB-EA38FFFF1C72}"/>
              </a:ext>
            </a:extLst>
          </p:cNvPr>
          <p:cNvSpPr txBox="1"/>
          <p:nvPr/>
        </p:nvSpPr>
        <p:spPr>
          <a:xfrm>
            <a:off x="1905665" y="3291377"/>
            <a:ext cx="254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6D25C-5654-4925-BFF8-9DDA5F73C415}"/>
              </a:ext>
            </a:extLst>
          </p:cNvPr>
          <p:cNvSpPr txBox="1"/>
          <p:nvPr/>
        </p:nvSpPr>
        <p:spPr>
          <a:xfrm>
            <a:off x="4693905" y="3291377"/>
            <a:ext cx="254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I(x,y,t+1)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7257F0-8076-4C3B-B8C0-B26BD178FC73}"/>
              </a:ext>
            </a:extLst>
          </p:cNvPr>
          <p:cNvGrpSpPr/>
          <p:nvPr/>
        </p:nvGrpSpPr>
        <p:grpSpPr>
          <a:xfrm>
            <a:off x="530055" y="1816943"/>
            <a:ext cx="2255090" cy="957206"/>
            <a:chOff x="530055" y="1816943"/>
            <a:chExt cx="2255090" cy="95720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5B14D2-0F1D-4813-AB3F-C8FECB6C8F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13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7AE539A-831C-409C-9110-9DE803963100}"/>
                </a:ext>
              </a:extLst>
            </p:cNvPr>
            <p:cNvSpPr txBox="1"/>
            <p:nvPr/>
          </p:nvSpPr>
          <p:spPr>
            <a:xfrm>
              <a:off x="530055" y="2404817"/>
              <a:ext cx="225509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displacement = 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E648C99-6CBD-4906-8CD6-2EC3AC8A0C67}"/>
              </a:ext>
            </a:extLst>
          </p:cNvPr>
          <p:cNvSpPr/>
          <p:nvPr/>
        </p:nvSpPr>
        <p:spPr>
          <a:xfrm>
            <a:off x="469390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9F85F0-D8EC-4792-8310-379CCF91E786}"/>
              </a:ext>
            </a:extLst>
          </p:cNvPr>
          <p:cNvGrpSpPr/>
          <p:nvPr/>
        </p:nvGrpSpPr>
        <p:grpSpPr>
          <a:xfrm>
            <a:off x="2188692" y="1588318"/>
            <a:ext cx="1057847" cy="369332"/>
            <a:chOff x="2188692" y="1588318"/>
            <a:chExt cx="1057847" cy="3693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7CD92F-5B00-4D1F-B21F-347C79ADAEF1}"/>
                </a:ext>
              </a:extLst>
            </p:cNvPr>
            <p:cNvSpPr/>
            <p:nvPr/>
          </p:nvSpPr>
          <p:spPr>
            <a:xfrm>
              <a:off x="2188692" y="17290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8DCBEA-D937-4B3C-9D34-ADDF31BB29B6}"/>
                </a:ext>
              </a:extLst>
            </p:cNvPr>
            <p:cNvSpPr txBox="1"/>
            <p:nvPr/>
          </p:nvSpPr>
          <p:spPr>
            <a:xfrm>
              <a:off x="2591107" y="1588318"/>
              <a:ext cx="6554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2381C5-1D99-495F-AFC8-93A1B26678D4}"/>
              </a:ext>
            </a:extLst>
          </p:cNvPr>
          <p:cNvGrpSpPr/>
          <p:nvPr/>
        </p:nvGrpSpPr>
        <p:grpSpPr>
          <a:xfrm>
            <a:off x="5068372" y="1816943"/>
            <a:ext cx="2003547" cy="957206"/>
            <a:chOff x="5068372" y="1816943"/>
            <a:chExt cx="2003547" cy="95720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1356EE2-DE41-4B0C-9547-FC5C8E11BF3B}"/>
                </a:ext>
              </a:extLst>
            </p:cNvPr>
            <p:cNvSpPr/>
            <p:nvPr/>
          </p:nvSpPr>
          <p:spPr>
            <a:xfrm>
              <a:off x="5469752" y="22219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09C2647-C2F3-4E42-90B1-B24FD5DB3C8C}"/>
                </a:ext>
              </a:extLst>
            </p:cNvPr>
            <p:cNvCxnSpPr>
              <a:cxnSpLocks/>
            </p:cNvCxnSpPr>
            <p:nvPr/>
          </p:nvCxnSpPr>
          <p:spPr>
            <a:xfrm>
              <a:off x="506837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69C8A9-95A5-4B35-AE2F-93FBC6570157}"/>
                </a:ext>
              </a:extLst>
            </p:cNvPr>
            <p:cNvSpPr txBox="1"/>
            <p:nvPr/>
          </p:nvSpPr>
          <p:spPr>
            <a:xfrm>
              <a:off x="5749277" y="2404817"/>
              <a:ext cx="132264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x+u,y+v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9758E5-50B5-4BAA-9DE0-FFC2306733DD}"/>
              </a:ext>
            </a:extLst>
          </p:cNvPr>
          <p:cNvGrpSpPr/>
          <p:nvPr/>
        </p:nvGrpSpPr>
        <p:grpSpPr>
          <a:xfrm>
            <a:off x="54785" y="3993094"/>
            <a:ext cx="6788330" cy="954107"/>
            <a:chOff x="54785" y="3993094"/>
            <a:chExt cx="6788330" cy="95410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EDF760-673D-44E6-9169-17607B9DA4A0}"/>
                </a:ext>
              </a:extLst>
            </p:cNvPr>
            <p:cNvSpPr txBox="1"/>
            <p:nvPr/>
          </p:nvSpPr>
          <p:spPr>
            <a:xfrm>
              <a:off x="54785" y="3993094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Brightness </a:t>
              </a:r>
            </a:p>
            <a:p>
              <a:pPr algn="ctr"/>
              <a:r>
                <a:rPr lang="en-US" sz="2800" dirty="0"/>
                <a:t>constancy: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/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FCA0D8-C275-4677-AF8E-8001588B2960}"/>
              </a:ext>
            </a:extLst>
          </p:cNvPr>
          <p:cNvGrpSpPr/>
          <p:nvPr/>
        </p:nvGrpSpPr>
        <p:grpSpPr>
          <a:xfrm>
            <a:off x="54785" y="5343709"/>
            <a:ext cx="8632337" cy="954107"/>
            <a:chOff x="54785" y="5343709"/>
            <a:chExt cx="8632337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258053D-5117-499E-8730-299E7325D9BD}"/>
                    </a:ext>
                  </a:extLst>
                </p:cNvPr>
                <p:cNvSpPr txBox="1"/>
                <p:nvPr/>
              </p:nvSpPr>
              <p:spPr>
                <a:xfrm>
                  <a:off x="2194383" y="5604901"/>
                  <a:ext cx="6492739" cy="431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+…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258053D-5117-499E-8730-299E7325D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383" y="5604901"/>
                  <a:ext cx="6492739" cy="43172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EE218B7-7E71-4F87-A246-CCF8C6874924}"/>
                </a:ext>
              </a:extLst>
            </p:cNvPr>
            <p:cNvSpPr txBox="1"/>
            <p:nvPr/>
          </p:nvSpPr>
          <p:spPr>
            <a:xfrm>
              <a:off x="54785" y="5343709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Recall Taylor</a:t>
              </a:r>
            </a:p>
            <a:p>
              <a:pPr algn="ctr"/>
              <a:r>
                <a:rPr lang="en-US" sz="2800" dirty="0"/>
                <a:t>Expansion: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6490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3C1F-BACE-4234-A48D-16C3FA59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/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EBE853D-87A1-4660-8447-0647E4F05F48}"/>
              </a:ext>
            </a:extLst>
          </p:cNvPr>
          <p:cNvGrpSpPr/>
          <p:nvPr/>
        </p:nvGrpSpPr>
        <p:grpSpPr>
          <a:xfrm>
            <a:off x="480619" y="1981997"/>
            <a:ext cx="5633337" cy="430888"/>
            <a:chOff x="480619" y="1981997"/>
            <a:chExt cx="5633337" cy="430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FB432-BE26-4953-80BA-53B2A580B8DD}"/>
                    </a:ext>
                  </a:extLst>
                </p:cNvPr>
                <p:cNvSpPr txBox="1"/>
                <p:nvPr/>
              </p:nvSpPr>
              <p:spPr>
                <a:xfrm>
                  <a:off x="778778" y="1981998"/>
                  <a:ext cx="53351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FB432-BE26-4953-80BA-53B2A580B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78" y="1981998"/>
                  <a:ext cx="533517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1C1E0B-69C6-4C22-A648-9790569C1689}"/>
                    </a:ext>
                  </a:extLst>
                </p:cNvPr>
                <p:cNvSpPr txBox="1"/>
                <p:nvPr/>
              </p:nvSpPr>
              <p:spPr>
                <a:xfrm>
                  <a:off x="480619" y="1981997"/>
                  <a:ext cx="29815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1C1E0B-69C6-4C22-A648-9790569C16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19" y="1981997"/>
                  <a:ext cx="298159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/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13DAA27-0E35-4895-A553-C1B647C68CA5}"/>
              </a:ext>
            </a:extLst>
          </p:cNvPr>
          <p:cNvGrpSpPr/>
          <p:nvPr/>
        </p:nvGrpSpPr>
        <p:grpSpPr>
          <a:xfrm>
            <a:off x="778778" y="2204264"/>
            <a:ext cx="8239387" cy="954107"/>
            <a:chOff x="778778" y="2204264"/>
            <a:chExt cx="8239387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CAEAE48-DE97-461B-AC26-FEE4EEC19121}"/>
                    </a:ext>
                  </a:extLst>
                </p:cNvPr>
                <p:cNvSpPr txBox="1"/>
                <p:nvPr/>
              </p:nvSpPr>
              <p:spPr>
                <a:xfrm>
                  <a:off x="778778" y="2445066"/>
                  <a:ext cx="5934253" cy="464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CAEAE48-DE97-461B-AC26-FEE4EEC19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78" y="2445066"/>
                  <a:ext cx="5934253" cy="464871"/>
                </a:xfrm>
                <a:prstGeom prst="rect">
                  <a:avLst/>
                </a:prstGeom>
                <a:blipFill>
                  <a:blip r:embed="rId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D4768-FDE8-4422-988B-F2A3C4596A95}"/>
                </a:ext>
              </a:extLst>
            </p:cNvPr>
            <p:cNvSpPr txBox="1"/>
            <p:nvPr/>
          </p:nvSpPr>
          <p:spPr>
            <a:xfrm>
              <a:off x="6954473" y="2204264"/>
              <a:ext cx="20636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Taylor</a:t>
              </a:r>
            </a:p>
            <a:p>
              <a:r>
                <a:rPr lang="en-US" sz="2800" dirty="0"/>
                <a:t>Expansion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D9421C-6C41-4AA4-96EF-939CDBC50436}"/>
              </a:ext>
            </a:extLst>
          </p:cNvPr>
          <p:cNvGrpSpPr/>
          <p:nvPr/>
        </p:nvGrpSpPr>
        <p:grpSpPr>
          <a:xfrm>
            <a:off x="1215172" y="3428999"/>
            <a:ext cx="5739301" cy="1342099"/>
            <a:chOff x="1215172" y="3428999"/>
            <a:chExt cx="5739301" cy="1342099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1295126-2E0E-4F87-9607-E8AB967E336F}"/>
                </a:ext>
              </a:extLst>
            </p:cNvPr>
            <p:cNvSpPr/>
            <p:nvPr/>
          </p:nvSpPr>
          <p:spPr>
            <a:xfrm rot="16200000">
              <a:off x="2846187" y="1797984"/>
              <a:ext cx="270967" cy="3532997"/>
            </a:xfrm>
            <a:prstGeom prst="leftBrace">
              <a:avLst>
                <a:gd name="adj1" fmla="val 147059"/>
                <a:gd name="adj2" fmla="val 5000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1B601D-FBFB-4C40-9D57-D8F957A3EB42}"/>
                </a:ext>
              </a:extLst>
            </p:cNvPr>
            <p:cNvSpPr txBox="1"/>
            <p:nvPr/>
          </p:nvSpPr>
          <p:spPr>
            <a:xfrm>
              <a:off x="1333850" y="3816991"/>
              <a:ext cx="56206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If you had to guess, what would you call this?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DFF0E86-076D-4AE5-8ABC-3C57B41AE047}"/>
              </a:ext>
            </a:extLst>
          </p:cNvPr>
          <p:cNvSpPr txBox="1"/>
          <p:nvPr/>
        </p:nvSpPr>
        <p:spPr>
          <a:xfrm>
            <a:off x="1" y="6234118"/>
            <a:ext cx="216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9769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3C1F-BACE-4234-A48D-16C3FA59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/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CFB432-BE26-4953-80BA-53B2A580B8DD}"/>
                  </a:ext>
                </a:extLst>
              </p:cNvPr>
              <p:cNvSpPr txBox="1"/>
              <p:nvPr/>
            </p:nvSpPr>
            <p:spPr>
              <a:xfrm>
                <a:off x="778778" y="1981998"/>
                <a:ext cx="53351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CFB432-BE26-4953-80BA-53B2A580B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1981998"/>
                <a:ext cx="533517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1C1E0B-69C6-4C22-A648-9790569C1689}"/>
                  </a:ext>
                </a:extLst>
              </p:cNvPr>
              <p:cNvSpPr txBox="1"/>
              <p:nvPr/>
            </p:nvSpPr>
            <p:spPr>
              <a:xfrm>
                <a:off x="480619" y="1981997"/>
                <a:ext cx="298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1C1E0B-69C6-4C22-A648-9790569C1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19" y="1981997"/>
                <a:ext cx="29815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AEAE48-DE97-461B-AC26-FEE4EEC19121}"/>
                  </a:ext>
                </a:extLst>
              </p:cNvPr>
              <p:cNvSpPr txBox="1"/>
              <p:nvPr/>
            </p:nvSpPr>
            <p:spPr>
              <a:xfrm>
                <a:off x="778778" y="2445066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AEAE48-DE97-461B-AC26-FEE4EEC19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445066"/>
                <a:ext cx="5934253" cy="464871"/>
              </a:xfrm>
              <a:prstGeom prst="rect">
                <a:avLst/>
              </a:prstGeom>
              <a:blipFill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/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848481-C38F-4D83-A2FF-869C76031B6B}"/>
                  </a:ext>
                </a:extLst>
              </p:cNvPr>
              <p:cNvSpPr txBox="1"/>
              <p:nvPr/>
            </p:nvSpPr>
            <p:spPr>
              <a:xfrm>
                <a:off x="778778" y="3483193"/>
                <a:ext cx="2591735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848481-C38F-4D83-A2FF-869C76031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3483193"/>
                <a:ext cx="2591735" cy="4648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AFC64A-CB7D-4C40-8309-D0C35BBFDFEC}"/>
                  </a:ext>
                </a:extLst>
              </p:cNvPr>
              <p:cNvSpPr txBox="1"/>
              <p:nvPr/>
            </p:nvSpPr>
            <p:spPr>
              <a:xfrm>
                <a:off x="778778" y="4035079"/>
                <a:ext cx="257365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AFC64A-CB7D-4C40-8309-D0C35BBF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4035079"/>
                <a:ext cx="257365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EF7F789-31FF-4993-8ADC-5E05D5BB2DF0}"/>
              </a:ext>
            </a:extLst>
          </p:cNvPr>
          <p:cNvSpPr txBox="1"/>
          <p:nvPr/>
        </p:nvSpPr>
        <p:spPr>
          <a:xfrm>
            <a:off x="535498" y="4622334"/>
            <a:ext cx="83484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When is this approximation exact?</a:t>
            </a:r>
          </a:p>
          <a:p>
            <a:pPr algn="ctr"/>
            <a:r>
              <a:rPr lang="en-US" sz="2800" dirty="0"/>
              <a:t>[</a:t>
            </a:r>
            <a:r>
              <a:rPr lang="en-US" sz="2800" dirty="0" err="1"/>
              <a:t>u,v</a:t>
            </a:r>
            <a:r>
              <a:rPr lang="en-US" sz="2800" dirty="0"/>
              <a:t>] = [0,0]</a:t>
            </a:r>
          </a:p>
          <a:p>
            <a:pPr algn="ctr"/>
            <a:r>
              <a:rPr lang="en-US" sz="2800" b="1" dirty="0"/>
              <a:t>When is it bad?</a:t>
            </a:r>
          </a:p>
          <a:p>
            <a:pPr algn="ctr"/>
            <a:r>
              <a:rPr lang="en-US" sz="2800" dirty="0"/>
              <a:t>u or v big.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60D95B-BA38-4F9D-B767-6ACB6F55D567}"/>
              </a:ext>
            </a:extLst>
          </p:cNvPr>
          <p:cNvSpPr txBox="1"/>
          <p:nvPr/>
        </p:nvSpPr>
        <p:spPr>
          <a:xfrm>
            <a:off x="6954473" y="2204264"/>
            <a:ext cx="2063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Taylor</a:t>
            </a:r>
          </a:p>
          <a:p>
            <a:r>
              <a:rPr lang="en-US" sz="2800" dirty="0"/>
              <a:t>Expansion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EF173E-765F-DE46-A7F6-4E2B80A6642B}"/>
              </a:ext>
            </a:extLst>
          </p:cNvPr>
          <p:cNvSpPr txBox="1"/>
          <p:nvPr/>
        </p:nvSpPr>
        <p:spPr>
          <a:xfrm>
            <a:off x="1" y="6234118"/>
            <a:ext cx="216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28426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EBC3-F241-8B4F-BF00-39B5BC82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Administrative: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64A84-4696-0C46-B39F-26A198930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71654"/>
            <a:ext cx="7891272" cy="4905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HW4 due yesterday</a:t>
            </a:r>
            <a:r>
              <a:rPr lang="en-US"/>
              <a:t>, March 29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HW5 Released, due Friday April 9, 11:59pm ET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D7B75-1C9E-F440-9A02-6BD88A783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7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64FF-0616-472B-AC95-1D6C0378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382874-D9EA-4844-93E0-08CD4C40814F}"/>
              </a:ext>
            </a:extLst>
          </p:cNvPr>
          <p:cNvGrpSpPr/>
          <p:nvPr/>
        </p:nvGrpSpPr>
        <p:grpSpPr>
          <a:xfrm>
            <a:off x="351339" y="3276757"/>
            <a:ext cx="8360360" cy="2733328"/>
            <a:chOff x="1676400" y="4114800"/>
            <a:chExt cx="5710238" cy="1866900"/>
          </a:xfrm>
        </p:grpSpPr>
        <p:pic>
          <p:nvPicPr>
            <p:cNvPr id="5" name="Picture 2" descr="C:\Documents and Settings\James\Desktop\cs 143 computer vision\slides\23\airplane_motion1.png">
              <a:extLst>
                <a:ext uri="{FF2B5EF4-FFF2-40B4-BE49-F238E27FC236}">
                  <a16:creationId xmlns:a16="http://schemas.microsoft.com/office/drawing/2014/main" id="{35DE430E-DBE9-4E5E-B5C0-3A239867C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4114800"/>
              <a:ext cx="2589213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:\Documents and Settings\James\Desktop\cs 143 computer vision\slides\23\airplane_motion2.png">
              <a:extLst>
                <a:ext uri="{FF2B5EF4-FFF2-40B4-BE49-F238E27FC236}">
                  <a16:creationId xmlns:a16="http://schemas.microsoft.com/office/drawing/2014/main" id="{0AE163A5-5586-4AAD-A307-58C8B055D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124325"/>
              <a:ext cx="2598738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C319AE-2688-499B-95FB-DC8A1EE409EC}"/>
              </a:ext>
            </a:extLst>
          </p:cNvPr>
          <p:cNvSpPr txBox="1"/>
          <p:nvPr/>
        </p:nvSpPr>
        <p:spPr>
          <a:xfrm>
            <a:off x="397779" y="1078451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Brightness constancy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A05FF5-76DA-4151-8B50-63ABF81B95B9}"/>
                  </a:ext>
                </a:extLst>
              </p:cNvPr>
              <p:cNvSpPr txBox="1"/>
              <p:nvPr/>
            </p:nvSpPr>
            <p:spPr>
              <a:xfrm>
                <a:off x="2922286" y="1669875"/>
                <a:ext cx="3299429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A05FF5-76DA-4151-8B50-63ABF81B9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286" y="1669875"/>
                <a:ext cx="3299429" cy="531299"/>
              </a:xfrm>
              <a:prstGeom prst="rect">
                <a:avLst/>
              </a:prstGeom>
              <a:blipFill>
                <a:blip r:embed="rId4"/>
                <a:stretch>
                  <a:fillRect l="-1527" r="-1908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498EA4F-8439-4E53-8B21-C4A9970195B0}"/>
              </a:ext>
            </a:extLst>
          </p:cNvPr>
          <p:cNvSpPr txBox="1"/>
          <p:nvPr/>
        </p:nvSpPr>
        <p:spPr>
          <a:xfrm>
            <a:off x="1865764" y="2268885"/>
            <a:ext cx="5412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do static image gradients have to do with motion estimation?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091683-C00F-4E24-BA67-23F002AF4853}"/>
              </a:ext>
            </a:extLst>
          </p:cNvPr>
          <p:cNvSpPr txBox="1"/>
          <p:nvPr/>
        </p:nvSpPr>
        <p:spPr>
          <a:xfrm>
            <a:off x="1" y="6191696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9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E97D-99A9-4F41-B27C-7E98C51C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Brightness Constancy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EB9353-2E5F-4C1B-A06D-9D3CF0E3C8F8}"/>
                  </a:ext>
                </a:extLst>
              </p:cNvPr>
              <p:cNvSpPr txBox="1"/>
              <p:nvPr/>
            </p:nvSpPr>
            <p:spPr>
              <a:xfrm>
                <a:off x="2922286" y="1282027"/>
                <a:ext cx="3299429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EB9353-2E5F-4C1B-A06D-9D3CF0E3C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286" y="1282027"/>
                <a:ext cx="3299429" cy="531299"/>
              </a:xfrm>
              <a:prstGeom prst="rect">
                <a:avLst/>
              </a:prstGeom>
              <a:blipFill>
                <a:blip r:embed="rId2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138496E5-6D89-46E4-A337-C2F1F793DAC8}"/>
              </a:ext>
            </a:extLst>
          </p:cNvPr>
          <p:cNvGrpSpPr/>
          <p:nvPr/>
        </p:nvGrpSpPr>
        <p:grpSpPr>
          <a:xfrm>
            <a:off x="394981" y="1988953"/>
            <a:ext cx="1828800" cy="1828800"/>
            <a:chOff x="1048623" y="1887523"/>
            <a:chExt cx="1828800" cy="18288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85EA48-479C-43DF-93F7-29A7F64EDCCF}"/>
                </a:ext>
              </a:extLst>
            </p:cNvPr>
            <p:cNvGrpSpPr/>
            <p:nvPr/>
          </p:nvGrpSpPr>
          <p:grpSpPr>
            <a:xfrm>
              <a:off x="1048623" y="1887523"/>
              <a:ext cx="1828800" cy="1828800"/>
              <a:chOff x="1610686" y="2407640"/>
              <a:chExt cx="1828800" cy="18288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4839490-7E9A-4EA5-8904-472E1F8D2451}"/>
                  </a:ext>
                </a:extLst>
              </p:cNvPr>
              <p:cNvSpPr/>
              <p:nvPr/>
            </p:nvSpPr>
            <p:spPr>
              <a:xfrm>
                <a:off x="1610686" y="2407640"/>
                <a:ext cx="914400" cy="1828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2C8AB1E-D723-4CD5-B519-E3D9DA0C27D0}"/>
                  </a:ext>
                </a:extLst>
              </p:cNvPr>
              <p:cNvSpPr/>
              <p:nvPr/>
            </p:nvSpPr>
            <p:spPr>
              <a:xfrm>
                <a:off x="1610686" y="2407640"/>
                <a:ext cx="18288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C714E5-162B-4683-B605-E7ADCDEF04A4}"/>
                </a:ext>
              </a:extLst>
            </p:cNvPr>
            <p:cNvSpPr/>
            <p:nvPr/>
          </p:nvSpPr>
          <p:spPr>
            <a:xfrm>
              <a:off x="1048623" y="1887523"/>
              <a:ext cx="9144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601AEC-82DC-4709-88F1-DDA232557903}"/>
                </a:ext>
              </a:extLst>
            </p:cNvPr>
            <p:cNvSpPr/>
            <p:nvPr/>
          </p:nvSpPr>
          <p:spPr>
            <a:xfrm>
              <a:off x="1048623" y="18875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25ECF0-6DF6-4F95-9393-8CD2F73194B1}"/>
                </a:ext>
              </a:extLst>
            </p:cNvPr>
            <p:cNvSpPr/>
            <p:nvPr/>
          </p:nvSpPr>
          <p:spPr>
            <a:xfrm>
              <a:off x="2420223" y="18875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52809D-99AB-4E6B-9316-9CD4083AA226}"/>
                </a:ext>
              </a:extLst>
            </p:cNvPr>
            <p:cNvSpPr/>
            <p:nvPr/>
          </p:nvSpPr>
          <p:spPr>
            <a:xfrm rot="5400000">
              <a:off x="1734423" y="12017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614077-C5CE-4340-95D6-65B4FB6CDF4D}"/>
                </a:ext>
              </a:extLst>
            </p:cNvPr>
            <p:cNvSpPr/>
            <p:nvPr/>
          </p:nvSpPr>
          <p:spPr>
            <a:xfrm rot="5400000">
              <a:off x="1734423" y="25733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C35A91-EF19-46E3-B993-7ECAE36C15BD}"/>
                </a:ext>
              </a:extLst>
            </p:cNvPr>
            <p:cNvSpPr/>
            <p:nvPr/>
          </p:nvSpPr>
          <p:spPr>
            <a:xfrm rot="5400000">
              <a:off x="1505823" y="2344723"/>
              <a:ext cx="9144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0EE7AE5-4B17-45A4-95D4-77A6A1133C49}"/>
              </a:ext>
            </a:extLst>
          </p:cNvPr>
          <p:cNvSpPr txBox="1"/>
          <p:nvPr/>
        </p:nvSpPr>
        <p:spPr>
          <a:xfrm>
            <a:off x="394981" y="3938298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65F15A1-5FF4-40AF-9ADE-65FBBEABF68C}"/>
              </a:ext>
            </a:extLst>
          </p:cNvPr>
          <p:cNvGrpSpPr/>
          <p:nvPr/>
        </p:nvGrpSpPr>
        <p:grpSpPr>
          <a:xfrm>
            <a:off x="2377509" y="1988953"/>
            <a:ext cx="1834392" cy="2454947"/>
            <a:chOff x="2628551" y="1988953"/>
            <a:chExt cx="1834392" cy="24549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84CD13-5C7C-4A91-98C6-5072987CAE89}"/>
                </a:ext>
              </a:extLst>
            </p:cNvPr>
            <p:cNvGrpSpPr/>
            <p:nvPr/>
          </p:nvGrpSpPr>
          <p:grpSpPr>
            <a:xfrm>
              <a:off x="2634143" y="1988953"/>
              <a:ext cx="1828800" cy="1828800"/>
              <a:chOff x="3751276" y="1887523"/>
              <a:chExt cx="1828800" cy="18288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7E791F0-6A67-488D-B78D-0314958B6253}"/>
                  </a:ext>
                </a:extLst>
              </p:cNvPr>
              <p:cNvGrpSpPr/>
              <p:nvPr/>
            </p:nvGrpSpPr>
            <p:grpSpPr>
              <a:xfrm>
                <a:off x="3751276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98895D5-E6CD-4CB0-BD2F-FEA0CF50F4CF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457200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4F45D9E-4F6B-4B36-9CA2-5C32BB2AAAFB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BC304C-444F-4EE4-8C03-5A0636CE2474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D4D0BBC-A486-4419-AA1C-C065A388474A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CFDF6E3-FA58-46A5-BED7-2868381C86A7}"/>
                  </a:ext>
                </a:extLst>
              </p:cNvPr>
              <p:cNvSpPr/>
              <p:nvPr/>
            </p:nvSpPr>
            <p:spPr>
              <a:xfrm>
                <a:off x="51228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46284AF-62BA-4E8D-9AD8-41C5DD186B71}"/>
                  </a:ext>
                </a:extLst>
              </p:cNvPr>
              <p:cNvSpPr/>
              <p:nvPr/>
            </p:nvSpPr>
            <p:spPr>
              <a:xfrm rot="5400000">
                <a:off x="4437076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856903-3093-4524-A596-97BFBD84FF3E}"/>
                  </a:ext>
                </a:extLst>
              </p:cNvPr>
              <p:cNvSpPr/>
              <p:nvPr/>
            </p:nvSpPr>
            <p:spPr>
              <a:xfrm rot="5400000">
                <a:off x="4437076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F52C202-36CE-439C-9997-86A60FC166E2}"/>
                  </a:ext>
                </a:extLst>
              </p:cNvPr>
              <p:cNvSpPr/>
              <p:nvPr/>
            </p:nvSpPr>
            <p:spPr>
              <a:xfrm rot="5400000">
                <a:off x="4208476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39BEF2-ACDC-4D85-A34C-023B7BA3E841}"/>
                </a:ext>
              </a:extLst>
            </p:cNvPr>
            <p:cNvSpPr txBox="1"/>
            <p:nvPr/>
          </p:nvSpPr>
          <p:spPr>
            <a:xfrm>
              <a:off x="2628551" y="392068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t+1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224CB8A-1A1B-4BC5-BDFB-27B9A5EF770C}"/>
                </a:ext>
              </a:extLst>
            </p:cNvPr>
            <p:cNvSpPr/>
            <p:nvPr/>
          </p:nvSpPr>
          <p:spPr>
            <a:xfrm>
              <a:off x="3137063" y="2491873"/>
              <a:ext cx="365760" cy="365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7E785F-9BCF-46AA-80BB-284478B89C54}"/>
              </a:ext>
            </a:extLst>
          </p:cNvPr>
          <p:cNvGrpSpPr/>
          <p:nvPr/>
        </p:nvGrpSpPr>
        <p:grpSpPr>
          <a:xfrm>
            <a:off x="382385" y="4883596"/>
            <a:ext cx="952989" cy="523220"/>
            <a:chOff x="243595" y="5568170"/>
            <a:chExt cx="952989" cy="52322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981B64C-28E0-4679-A1D4-BCE1107C5952}"/>
                </a:ext>
              </a:extLst>
            </p:cNvPr>
            <p:cNvSpPr/>
            <p:nvPr/>
          </p:nvSpPr>
          <p:spPr>
            <a:xfrm>
              <a:off x="830824" y="5646900"/>
              <a:ext cx="365760" cy="365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173767-2962-4794-A477-218F632476BD}"/>
                </a:ext>
              </a:extLst>
            </p:cNvPr>
            <p:cNvSpPr txBox="1"/>
            <p:nvPr/>
          </p:nvSpPr>
          <p:spPr>
            <a:xfrm>
              <a:off x="243595" y="5568170"/>
              <a:ext cx="770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@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AF39D0D-D743-4A9A-8F72-04D5F0570F9D}"/>
              </a:ext>
            </a:extLst>
          </p:cNvPr>
          <p:cNvSpPr txBox="1"/>
          <p:nvPr/>
        </p:nvSpPr>
        <p:spPr>
          <a:xfrm>
            <a:off x="1737657" y="4443900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= 1-0 =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49851-DE8C-461E-A6FC-4E75DF261349}"/>
              </a:ext>
            </a:extLst>
          </p:cNvPr>
          <p:cNvSpPr txBox="1"/>
          <p:nvPr/>
        </p:nvSpPr>
        <p:spPr>
          <a:xfrm>
            <a:off x="1737657" y="4883596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Iy</a:t>
            </a:r>
            <a:r>
              <a:rPr lang="en-US" sz="2800" dirty="0"/>
              <a:t> =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D961C8-B2FE-4A10-A320-79953933A2A0}"/>
              </a:ext>
            </a:extLst>
          </p:cNvPr>
          <p:cNvSpPr txBox="1"/>
          <p:nvPr/>
        </p:nvSpPr>
        <p:spPr>
          <a:xfrm>
            <a:off x="1737656" y="532329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Ix = 1-0 =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79F03-A865-4518-A5A7-EB94E834F684}"/>
              </a:ext>
            </a:extLst>
          </p:cNvPr>
          <p:cNvGrpSpPr/>
          <p:nvPr/>
        </p:nvGrpSpPr>
        <p:grpSpPr>
          <a:xfrm>
            <a:off x="5163140" y="1988953"/>
            <a:ext cx="3814478" cy="2472565"/>
            <a:chOff x="5163140" y="1988953"/>
            <a:chExt cx="3814478" cy="247256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A2F40E-7177-46F9-ADF3-861470D3E476}"/>
                </a:ext>
              </a:extLst>
            </p:cNvPr>
            <p:cNvGrpSpPr/>
            <p:nvPr/>
          </p:nvGrpSpPr>
          <p:grpSpPr>
            <a:xfrm>
              <a:off x="5163140" y="1988953"/>
              <a:ext cx="1828800" cy="1828800"/>
              <a:chOff x="1048623" y="1887523"/>
              <a:chExt cx="1828800" cy="182880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9FD132E-86BB-48F8-981C-B2690C17D5B6}"/>
                  </a:ext>
                </a:extLst>
              </p:cNvPr>
              <p:cNvGrpSpPr/>
              <p:nvPr/>
            </p:nvGrpSpPr>
            <p:grpSpPr>
              <a:xfrm>
                <a:off x="1048623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633414DA-7A85-421E-A96A-D92D18C05C5D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914400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9C0B443B-2939-433B-9142-24CED2D7866C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02FF9C7-CF12-4DF4-98DB-4B5A040BB384}"/>
                  </a:ext>
                </a:extLst>
              </p:cNvPr>
              <p:cNvSpPr/>
              <p:nvPr/>
            </p:nvSpPr>
            <p:spPr>
              <a:xfrm>
                <a:off x="1048623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F82811-E4F7-473F-A157-329E4DD9D9CE}"/>
                  </a:ext>
                </a:extLst>
              </p:cNvPr>
              <p:cNvSpPr/>
              <p:nvPr/>
            </p:nvSpPr>
            <p:spPr>
              <a:xfrm>
                <a:off x="1048623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5748122-0553-4C7E-8F29-E01D2869CB9E}"/>
                  </a:ext>
                </a:extLst>
              </p:cNvPr>
              <p:cNvSpPr/>
              <p:nvPr/>
            </p:nvSpPr>
            <p:spPr>
              <a:xfrm>
                <a:off x="2420223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851FC0E-0ED5-4AC6-A3E6-CB56EB0BF0D0}"/>
                  </a:ext>
                </a:extLst>
              </p:cNvPr>
              <p:cNvSpPr/>
              <p:nvPr/>
            </p:nvSpPr>
            <p:spPr>
              <a:xfrm rot="5400000">
                <a:off x="1734423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A9E215C-EDFD-46C8-B237-0DDB81C80942}"/>
                  </a:ext>
                </a:extLst>
              </p:cNvPr>
              <p:cNvSpPr/>
              <p:nvPr/>
            </p:nvSpPr>
            <p:spPr>
              <a:xfrm rot="5400000">
                <a:off x="1734423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0A9026-0D42-4F99-838D-BD943EB87E30}"/>
                  </a:ext>
                </a:extLst>
              </p:cNvPr>
              <p:cNvSpPr/>
              <p:nvPr/>
            </p:nvSpPr>
            <p:spPr>
              <a:xfrm rot="5400000">
                <a:off x="1505823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051F832-D38F-47EB-A710-F0104DC0D7FD}"/>
                </a:ext>
              </a:extLst>
            </p:cNvPr>
            <p:cNvGrpSpPr/>
            <p:nvPr/>
          </p:nvGrpSpPr>
          <p:grpSpPr>
            <a:xfrm>
              <a:off x="7148818" y="1988953"/>
              <a:ext cx="1828800" cy="1828800"/>
              <a:chOff x="3751276" y="1887523"/>
              <a:chExt cx="1828800" cy="18288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EF36831-7272-40F3-8A27-3B8EBF812D65}"/>
                  </a:ext>
                </a:extLst>
              </p:cNvPr>
              <p:cNvGrpSpPr/>
              <p:nvPr/>
            </p:nvGrpSpPr>
            <p:grpSpPr>
              <a:xfrm>
                <a:off x="3751276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D08B852-4A5B-46CF-A346-7B585E351115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366532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C440AE30-A607-46E2-A642-BAE64119AD15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111C842-E4E0-4A91-ADF3-39C01B3513E5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264FD21-3EB9-49BC-8072-52CC85EAEFE8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B534291-40BB-4784-8214-9860440EEA55}"/>
                  </a:ext>
                </a:extLst>
              </p:cNvPr>
              <p:cNvSpPr/>
              <p:nvPr/>
            </p:nvSpPr>
            <p:spPr>
              <a:xfrm>
                <a:off x="51228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B3C4160-F55F-4E3D-B7E2-00C50D2C4CA3}"/>
                  </a:ext>
                </a:extLst>
              </p:cNvPr>
              <p:cNvSpPr/>
              <p:nvPr/>
            </p:nvSpPr>
            <p:spPr>
              <a:xfrm rot="5400000">
                <a:off x="4437076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708B2C5-E664-41FA-BA28-7057D4B5F8D3}"/>
                  </a:ext>
                </a:extLst>
              </p:cNvPr>
              <p:cNvSpPr/>
              <p:nvPr/>
            </p:nvSpPr>
            <p:spPr>
              <a:xfrm rot="5400000">
                <a:off x="4437076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6BC4D8F-6EAE-4BA7-AB98-2852611E1E95}"/>
                  </a:ext>
                </a:extLst>
              </p:cNvPr>
              <p:cNvSpPr/>
              <p:nvPr/>
            </p:nvSpPr>
            <p:spPr>
              <a:xfrm rot="5400000">
                <a:off x="4208476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B2FE00-1A1B-48FA-B79A-3DEE1EDE967B}"/>
                </a:ext>
              </a:extLst>
            </p:cNvPr>
            <p:cNvSpPr txBox="1"/>
            <p:nvPr/>
          </p:nvSpPr>
          <p:spPr>
            <a:xfrm>
              <a:off x="5163140" y="3938298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93D1003-9427-45EB-9B2A-BF6DE17BEDB1}"/>
                </a:ext>
              </a:extLst>
            </p:cNvPr>
            <p:cNvSpPr txBox="1"/>
            <p:nvPr/>
          </p:nvSpPr>
          <p:spPr>
            <a:xfrm>
              <a:off x="7143226" y="392068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t+1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15BE11C-35DE-4830-9567-6F3AD3D11037}"/>
                </a:ext>
              </a:extLst>
            </p:cNvPr>
            <p:cNvSpPr/>
            <p:nvPr/>
          </p:nvSpPr>
          <p:spPr>
            <a:xfrm>
              <a:off x="8106404" y="2491873"/>
              <a:ext cx="365760" cy="36576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CCD5-6FD2-4641-B9DB-AD9CED8CB55B}"/>
              </a:ext>
            </a:extLst>
          </p:cNvPr>
          <p:cNvGrpSpPr/>
          <p:nvPr/>
        </p:nvGrpSpPr>
        <p:grpSpPr>
          <a:xfrm>
            <a:off x="5160698" y="4443900"/>
            <a:ext cx="3555845" cy="962916"/>
            <a:chOff x="5160698" y="4443900"/>
            <a:chExt cx="3555845" cy="9629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D60F1D-BA43-4924-81AC-162C9FB7FD9C}"/>
                </a:ext>
              </a:extLst>
            </p:cNvPr>
            <p:cNvGrpSpPr/>
            <p:nvPr/>
          </p:nvGrpSpPr>
          <p:grpSpPr>
            <a:xfrm>
              <a:off x="5160698" y="4883596"/>
              <a:ext cx="952989" cy="523220"/>
              <a:chOff x="5160698" y="4883596"/>
              <a:chExt cx="952989" cy="52322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64754D6-2DB9-4C5B-94FE-AA46A855D193}"/>
                  </a:ext>
                </a:extLst>
              </p:cNvPr>
              <p:cNvSpPr/>
              <p:nvPr/>
            </p:nvSpPr>
            <p:spPr>
              <a:xfrm>
                <a:off x="5747927" y="4962326"/>
                <a:ext cx="365760" cy="36576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A05D31D-4753-4F91-B402-C29AFC5870F1}"/>
                  </a:ext>
                </a:extLst>
              </p:cNvPr>
              <p:cNvSpPr txBox="1"/>
              <p:nvPr/>
            </p:nvSpPr>
            <p:spPr>
              <a:xfrm>
                <a:off x="5160698" y="4883596"/>
                <a:ext cx="7701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@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7B369AB-BFB5-44AE-AE8A-2B2333268744}"/>
                </a:ext>
              </a:extLst>
            </p:cNvPr>
            <p:cNvSpPr txBox="1"/>
            <p:nvPr/>
          </p:nvSpPr>
          <p:spPr>
            <a:xfrm>
              <a:off x="6515970" y="4443900"/>
              <a:ext cx="2200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It = 0-1 = -1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2371D44-B63A-4B32-9D84-58CF8CA87799}"/>
              </a:ext>
            </a:extLst>
          </p:cNvPr>
          <p:cNvSpPr txBox="1"/>
          <p:nvPr/>
        </p:nvSpPr>
        <p:spPr>
          <a:xfrm>
            <a:off x="6515970" y="4883596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Iy</a:t>
            </a:r>
            <a:r>
              <a:rPr lang="en-US" sz="2800" dirty="0"/>
              <a:t> = 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FD70BA-4507-4780-8C4F-A193D44FEC1B}"/>
              </a:ext>
            </a:extLst>
          </p:cNvPr>
          <p:cNvSpPr txBox="1"/>
          <p:nvPr/>
        </p:nvSpPr>
        <p:spPr>
          <a:xfrm>
            <a:off x="6515969" y="532329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Ix = 1-0 =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861265A-F6ED-4C61-B018-AC7D720ECE36}"/>
              </a:ext>
            </a:extLst>
          </p:cNvPr>
          <p:cNvSpPr txBox="1"/>
          <p:nvPr/>
        </p:nvSpPr>
        <p:spPr>
          <a:xfrm>
            <a:off x="1737655" y="5898289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u?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4474B41-5E9B-4866-8B24-1C860A196CF2}"/>
              </a:ext>
            </a:extLst>
          </p:cNvPr>
          <p:cNvSpPr txBox="1"/>
          <p:nvPr/>
        </p:nvSpPr>
        <p:spPr>
          <a:xfrm>
            <a:off x="6505731" y="584651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u?</a:t>
            </a:r>
          </a:p>
        </p:txBody>
      </p:sp>
    </p:spTree>
    <p:extLst>
      <p:ext uri="{BB962C8B-B14F-4D97-AF65-F5344CB8AC3E}">
        <p14:creationId xmlns:p14="http://schemas.microsoft.com/office/powerpoint/2010/main" val="21441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8" grpId="0"/>
      <p:bldP spid="49" grpId="0"/>
      <p:bldP spid="71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1F8D7-ECFC-4BD7-AC59-D9F92895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0116E9-1578-4741-9C3A-EB725D733D91}"/>
              </a:ext>
            </a:extLst>
          </p:cNvPr>
          <p:cNvGrpSpPr/>
          <p:nvPr/>
        </p:nvGrpSpPr>
        <p:grpSpPr>
          <a:xfrm>
            <a:off x="104164" y="1402053"/>
            <a:ext cx="8038276" cy="523220"/>
            <a:chOff x="104164" y="1402053"/>
            <a:chExt cx="8038276" cy="5232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7B0AA-5B35-4DEC-B47E-3E19BA3B744B}"/>
                </a:ext>
              </a:extLst>
            </p:cNvPr>
            <p:cNvSpPr txBox="1"/>
            <p:nvPr/>
          </p:nvSpPr>
          <p:spPr>
            <a:xfrm>
              <a:off x="104164" y="1402053"/>
              <a:ext cx="16491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Have: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D3E0A92-9711-4FAB-8A49-C7E436A77F8F}"/>
                    </a:ext>
                  </a:extLst>
                </p:cNvPr>
                <p:cNvSpPr txBox="1"/>
                <p:nvPr/>
              </p:nvSpPr>
              <p:spPr>
                <a:xfrm>
                  <a:off x="1862343" y="1431228"/>
                  <a:ext cx="2890278" cy="464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D3E0A92-9711-4FAB-8A49-C7E436A77F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2343" y="1431228"/>
                  <a:ext cx="2890278" cy="46487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F69F61-44D0-4FE2-98DB-1D9853BA206E}"/>
                    </a:ext>
                  </a:extLst>
                </p:cNvPr>
                <p:cNvSpPr txBox="1"/>
                <p:nvPr/>
              </p:nvSpPr>
              <p:spPr>
                <a:xfrm>
                  <a:off x="5270243" y="1448220"/>
                  <a:ext cx="287219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⋅[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]=0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F69F61-44D0-4FE2-98DB-1D9853BA2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0243" y="1448220"/>
                  <a:ext cx="287219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24535D-09D9-44B0-B10B-2264599A5E42}"/>
              </a:ext>
            </a:extLst>
          </p:cNvPr>
          <p:cNvSpPr txBox="1"/>
          <p:nvPr/>
        </p:nvSpPr>
        <p:spPr>
          <a:xfrm>
            <a:off x="397778" y="1972423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equations and unknowns per pixel?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76C08-70AD-42C3-A311-2FABC78B5AD4}"/>
              </a:ext>
            </a:extLst>
          </p:cNvPr>
          <p:cNvSpPr txBox="1"/>
          <p:nvPr/>
        </p:nvSpPr>
        <p:spPr>
          <a:xfrm>
            <a:off x="408710" y="2471919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 (single equation), 2 (u and v)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7B2A4-B57B-4AF5-A50A-32429F693DF2}"/>
              </a:ext>
            </a:extLst>
          </p:cNvPr>
          <p:cNvSpPr txBox="1"/>
          <p:nvPr/>
        </p:nvSpPr>
        <p:spPr>
          <a:xfrm>
            <a:off x="397777" y="3167390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nasty problem: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4D05D2-1CCF-449B-A378-BE12002C8B85}"/>
                  </a:ext>
                </a:extLst>
              </p:cNvPr>
              <p:cNvSpPr txBox="1"/>
              <p:nvPr/>
            </p:nvSpPr>
            <p:spPr>
              <a:xfrm>
                <a:off x="3934437" y="3768915"/>
                <a:ext cx="47650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Suppose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4D05D2-1CCF-449B-A378-BE12002C8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437" y="3768915"/>
                <a:ext cx="4765074" cy="523220"/>
              </a:xfrm>
              <a:prstGeom prst="rect">
                <a:avLst/>
              </a:prstGeom>
              <a:blipFill>
                <a:blip r:embed="rId4"/>
                <a:stretch>
                  <a:fillRect l="-255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1A6DC20-A165-4635-B1A4-A9B232A89FED}"/>
                  </a:ext>
                </a:extLst>
              </p:cNvPr>
              <p:cNvSpPr txBox="1"/>
              <p:nvPr/>
            </p:nvSpPr>
            <p:spPr>
              <a:xfrm>
                <a:off x="3934436" y="4322300"/>
                <a:ext cx="52095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1A6DC20-A165-4635-B1A4-A9B232A89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436" y="4322300"/>
                <a:ext cx="520956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F5C3D86-4280-4F48-ACCC-E00A753A883C}"/>
              </a:ext>
            </a:extLst>
          </p:cNvPr>
          <p:cNvGrpSpPr/>
          <p:nvPr/>
        </p:nvGrpSpPr>
        <p:grpSpPr>
          <a:xfrm>
            <a:off x="389039" y="3358302"/>
            <a:ext cx="3166972" cy="2829772"/>
            <a:chOff x="503339" y="3663102"/>
            <a:chExt cx="3166972" cy="28297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284717-D8FB-4936-8622-6D03B68F4441}"/>
                </a:ext>
              </a:extLst>
            </p:cNvPr>
            <p:cNvCxnSpPr/>
            <p:nvPr/>
          </p:nvCxnSpPr>
          <p:spPr>
            <a:xfrm>
              <a:off x="503339" y="4638887"/>
              <a:ext cx="1551964" cy="1551964"/>
            </a:xfrm>
            <a:prstGeom prst="line">
              <a:avLst/>
            </a:prstGeom>
            <a:ln w="152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B7CAF12-C1B7-4A10-A8A6-480C42E0B7E9}"/>
                </a:ext>
              </a:extLst>
            </p:cNvPr>
            <p:cNvCxnSpPr/>
            <p:nvPr/>
          </p:nvCxnSpPr>
          <p:spPr>
            <a:xfrm flipV="1">
              <a:off x="1279321" y="4370440"/>
              <a:ext cx="1044429" cy="1044429"/>
            </a:xfrm>
            <a:prstGeom prst="straightConnector1">
              <a:avLst/>
            </a:prstGeom>
            <a:ln w="762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7CDF81-8FBE-4F5B-B0B9-E0E3CA10A21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300031" y="5426772"/>
              <a:ext cx="1044429" cy="1044429"/>
            </a:xfrm>
            <a:prstGeom prst="straightConnector1">
              <a:avLst/>
            </a:prstGeom>
            <a:ln w="7620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362D5A-4D8A-4C31-89FF-07CFF0D5D6C0}"/>
                    </a:ext>
                  </a:extLst>
                </p:cNvPr>
                <p:cNvSpPr txBox="1"/>
                <p:nvPr/>
              </p:nvSpPr>
              <p:spPr>
                <a:xfrm>
                  <a:off x="2175023" y="3663102"/>
                  <a:ext cx="52758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362D5A-4D8A-4C31-89FF-07CFF0D5D6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023" y="3663102"/>
                  <a:ext cx="527580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D082E-C074-4C13-9EDC-129FB5E2CEBB}"/>
                    </a:ext>
                  </a:extLst>
                </p:cNvPr>
                <p:cNvSpPr txBox="1"/>
                <p:nvPr/>
              </p:nvSpPr>
              <p:spPr>
                <a:xfrm>
                  <a:off x="2344460" y="6000431"/>
                  <a:ext cx="12976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D082E-C074-4C13-9EDC-129FB5E2C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4460" y="6000431"/>
                  <a:ext cx="1297663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B2A5FBE-8A37-43D9-B3BC-44A35143997E}"/>
                </a:ext>
              </a:extLst>
            </p:cNvPr>
            <p:cNvCxnSpPr>
              <a:cxnSpLocks/>
            </p:cNvCxnSpPr>
            <p:nvPr/>
          </p:nvCxnSpPr>
          <p:spPr>
            <a:xfrm>
              <a:off x="1279321" y="5405099"/>
              <a:ext cx="1354296" cy="0"/>
            </a:xfrm>
            <a:prstGeom prst="straightConnector1">
              <a:avLst/>
            </a:prstGeom>
            <a:ln w="762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FE2F290-F24A-47F5-A8CF-1F9DCBBD4CD1}"/>
                    </a:ext>
                  </a:extLst>
                </p:cNvPr>
                <p:cNvSpPr txBox="1"/>
                <p:nvPr/>
              </p:nvSpPr>
              <p:spPr>
                <a:xfrm>
                  <a:off x="2633617" y="5158877"/>
                  <a:ext cx="103669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FE2F290-F24A-47F5-A8CF-1F9DCBBD4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3617" y="5158877"/>
                  <a:ext cx="1036694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02F065E-D750-42C1-80BD-D3B8DB51C914}"/>
              </a:ext>
            </a:extLst>
          </p:cNvPr>
          <p:cNvSpPr txBox="1"/>
          <p:nvPr/>
        </p:nvSpPr>
        <p:spPr>
          <a:xfrm>
            <a:off x="3936258" y="4863436"/>
            <a:ext cx="4765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only identify the motion along gradient and </a:t>
            </a:r>
            <a:r>
              <a:rPr lang="en-US" sz="2800" b="1" dirty="0"/>
              <a:t>not</a:t>
            </a:r>
            <a:r>
              <a:rPr lang="en-US" sz="2800" dirty="0"/>
              <a:t> motion perpendicular to 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AE96D9-BADD-4DF2-8259-2B81C059B1A4}"/>
              </a:ext>
            </a:extLst>
          </p:cNvPr>
          <p:cNvSpPr txBox="1"/>
          <p:nvPr/>
        </p:nvSpPr>
        <p:spPr>
          <a:xfrm>
            <a:off x="0" y="6208473"/>
            <a:ext cx="2175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22477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42" grpId="0"/>
      <p:bldP spid="47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BB8FF-C913-6D43-BECE-A1CA99A3DBEF}"/>
              </a:ext>
            </a:extLst>
          </p:cNvPr>
          <p:cNvSpPr txBox="1"/>
          <p:nvPr/>
        </p:nvSpPr>
        <p:spPr>
          <a:xfrm>
            <a:off x="1" y="6191696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790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92A66-9025-C74B-8EF8-E3D5A2ED2DB2}"/>
              </a:ext>
            </a:extLst>
          </p:cNvPr>
          <p:cNvSpPr txBox="1"/>
          <p:nvPr/>
        </p:nvSpPr>
        <p:spPr>
          <a:xfrm>
            <a:off x="1" y="6191696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07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566D6-AFA2-FF43-B246-926C83CB9D62}"/>
              </a:ext>
            </a:extLst>
          </p:cNvPr>
          <p:cNvSpPr txBox="1"/>
          <p:nvPr/>
        </p:nvSpPr>
        <p:spPr>
          <a:xfrm>
            <a:off x="1" y="6191696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959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6A347-D969-4206-83F3-9E78C573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Invisible Flow</a:t>
            </a:r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6FCCEFF6-77BC-4E7F-949D-5D0E7CB15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62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2483D9-AE8F-4E21-8C87-64C67AE98961}"/>
              </a:ext>
            </a:extLst>
          </p:cNvPr>
          <p:cNvSpPr/>
          <p:nvPr/>
        </p:nvSpPr>
        <p:spPr>
          <a:xfrm>
            <a:off x="3387433" y="2574299"/>
            <a:ext cx="2577834" cy="2577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E52526-539F-463A-86DC-B9EA93BFC18F}"/>
              </a:ext>
            </a:extLst>
          </p:cNvPr>
          <p:cNvSpPr/>
          <p:nvPr/>
        </p:nvSpPr>
        <p:spPr>
          <a:xfrm>
            <a:off x="3100809" y="2356099"/>
            <a:ext cx="2577834" cy="2577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6A347-D969-4206-83F3-9E78C573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Invisible Flow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85735DF6-B8F0-4144-8B2D-EF9986F99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0F83-72F0-44B2-B70F-AF7C58BE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Ambiguity – Lucas 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9EC9FF5-33B7-4CA5-9DE8-3346B89B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91661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B. Lucas and T. Kanade. An iterative image registration technique with an application to stereo vision. In </a:t>
            </a:r>
            <a:r>
              <a:rPr lang="en-US" altLang="en-US" sz="1400" i="1">
                <a:latin typeface="Arial" panose="020B0604020202020204" pitchFamily="34" charset="0"/>
              </a:rPr>
              <a:t>Proceedings of the International Joint Conference on Artificial Intelligence</a:t>
            </a:r>
            <a:r>
              <a:rPr lang="en-US" altLang="en-US" sz="1400">
                <a:latin typeface="Arial" panose="020B0604020202020204" pitchFamily="34" charset="0"/>
              </a:rPr>
              <a:t>, pp. 674–679, 1981.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A2508-6571-4AD2-BC80-628E5EA6902A}"/>
              </a:ext>
            </a:extLst>
          </p:cNvPr>
          <p:cNvSpPr txBox="1"/>
          <p:nvPr/>
        </p:nvSpPr>
        <p:spPr>
          <a:xfrm>
            <a:off x="397779" y="1224501"/>
            <a:ext cx="83484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 unknowns [</a:t>
            </a:r>
            <a:r>
              <a:rPr lang="en-US" sz="2800" dirty="0" err="1"/>
              <a:t>u,v</a:t>
            </a:r>
            <a:r>
              <a:rPr lang="en-US" sz="2800" dirty="0"/>
              <a:t>], 1 </a:t>
            </a:r>
            <a:r>
              <a:rPr lang="en-US" sz="2800" dirty="0" err="1"/>
              <a:t>eqn</a:t>
            </a:r>
            <a:r>
              <a:rPr lang="en-US" sz="2800" dirty="0"/>
              <a:t> per pixel</a:t>
            </a:r>
          </a:p>
          <a:p>
            <a:pPr algn="ctr"/>
            <a:r>
              <a:rPr lang="en-US" sz="2800" dirty="0"/>
              <a:t>How do we get more equations?</a:t>
            </a:r>
          </a:p>
          <a:p>
            <a:pPr algn="ctr"/>
            <a:r>
              <a:rPr lang="en-US" sz="2800" dirty="0"/>
              <a:t>Assume </a:t>
            </a:r>
            <a:r>
              <a:rPr lang="en-US" sz="2800" i="1" dirty="0"/>
              <a:t>spatial coherence</a:t>
            </a:r>
            <a:r>
              <a:rPr lang="en-US" sz="2800" dirty="0"/>
              <a:t>: pixel’s neighbors have </a:t>
            </a:r>
            <a:r>
              <a:rPr lang="en-US" sz="2800" i="1" dirty="0"/>
              <a:t>move together </a:t>
            </a:r>
            <a:r>
              <a:rPr lang="en-US" sz="2800" dirty="0"/>
              <a:t>/ have same [</a:t>
            </a:r>
            <a:r>
              <a:rPr lang="en-US" sz="2800" dirty="0" err="1"/>
              <a:t>u,v</a:t>
            </a:r>
            <a:r>
              <a:rPr lang="en-US" sz="2800" dirty="0"/>
              <a:t>]</a:t>
            </a:r>
          </a:p>
          <a:p>
            <a:pPr algn="ctr"/>
            <a:r>
              <a:rPr lang="en-US" sz="2800" dirty="0"/>
              <a:t>5x5 window gives 25 new equations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9D3FC4-236A-47C9-8DBE-858F730C978F}"/>
              </a:ext>
            </a:extLst>
          </p:cNvPr>
          <p:cNvGrpSpPr/>
          <p:nvPr/>
        </p:nvGrpSpPr>
        <p:grpSpPr>
          <a:xfrm>
            <a:off x="1729780" y="3563691"/>
            <a:ext cx="5684441" cy="2041778"/>
            <a:chOff x="1729780" y="3824041"/>
            <a:chExt cx="5684441" cy="20417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2BF38B-BB0B-4A33-BC36-2BB62C6D637C}"/>
                </a:ext>
              </a:extLst>
            </p:cNvPr>
            <p:cNvGrpSpPr/>
            <p:nvPr/>
          </p:nvGrpSpPr>
          <p:grpSpPr>
            <a:xfrm>
              <a:off x="1729780" y="4496342"/>
              <a:ext cx="5684441" cy="1369477"/>
              <a:chOff x="1069596" y="1694420"/>
              <a:chExt cx="5684441" cy="13694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BBABF790-1C23-4C8D-B129-7CE9CA6AF23E}"/>
                      </a:ext>
                    </a:extLst>
                  </p:cNvPr>
                  <p:cNvSpPr txBox="1"/>
                  <p:nvPr/>
                </p:nvSpPr>
                <p:spPr>
                  <a:xfrm>
                    <a:off x="1069596" y="1694420"/>
                    <a:ext cx="2960362" cy="1369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BBABF790-1C23-4C8D-B129-7CE9CA6AF2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9596" y="1694420"/>
                    <a:ext cx="2960362" cy="136947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E1DA64E1-4DD9-4269-AF0E-33C1BDAED1FC}"/>
                      </a:ext>
                    </a:extLst>
                  </p:cNvPr>
                  <p:cNvSpPr txBox="1"/>
                  <p:nvPr/>
                </p:nvSpPr>
                <p:spPr>
                  <a:xfrm>
                    <a:off x="4029958" y="2055575"/>
                    <a:ext cx="577529" cy="647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E1DA64E1-4DD9-4269-AF0E-33C1BDAED1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29958" y="2055575"/>
                    <a:ext cx="577529" cy="6471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E15F804-62C9-4EA0-9D71-158C5C6423B7}"/>
                      </a:ext>
                    </a:extLst>
                  </p:cNvPr>
                  <p:cNvSpPr txBox="1"/>
                  <p:nvPr/>
                </p:nvSpPr>
                <p:spPr>
                  <a:xfrm>
                    <a:off x="4607487" y="1694420"/>
                    <a:ext cx="2146550" cy="1369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E15F804-62C9-4EA0-9D71-158C5C6423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07487" y="1694420"/>
                    <a:ext cx="2146550" cy="13694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318709C-3559-40D5-B6FA-4CA19E1722D6}"/>
                    </a:ext>
                  </a:extLst>
                </p:cNvPr>
                <p:cNvSpPr txBox="1"/>
                <p:nvPr/>
              </p:nvSpPr>
              <p:spPr>
                <a:xfrm>
                  <a:off x="2922286" y="3824041"/>
                  <a:ext cx="3299429" cy="5312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318709C-3559-40D5-B6FA-4CA19E1722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286" y="3824041"/>
                  <a:ext cx="3299429" cy="531299"/>
                </a:xfrm>
                <a:prstGeom prst="rect">
                  <a:avLst/>
                </a:prstGeom>
                <a:blipFill>
                  <a:blip r:embed="rId5"/>
                  <a:stretch>
                    <a:fillRect b="-11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064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B843F9-8221-40A1-8CFB-3E92FBCB27CD}"/>
              </a:ext>
            </a:extLst>
          </p:cNvPr>
          <p:cNvGrpSpPr/>
          <p:nvPr/>
        </p:nvGrpSpPr>
        <p:grpSpPr>
          <a:xfrm>
            <a:off x="252928" y="1347256"/>
            <a:ext cx="5819444" cy="1461810"/>
            <a:chOff x="252928" y="1347256"/>
            <a:chExt cx="5819444" cy="1461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FA2817E-4336-4010-8364-01BE46387BE1}"/>
                    </a:ext>
                  </a:extLst>
                </p:cNvPr>
                <p:cNvSpPr txBox="1"/>
                <p:nvPr/>
              </p:nvSpPr>
              <p:spPr>
                <a:xfrm>
                  <a:off x="252928" y="1393423"/>
                  <a:ext cx="2960362" cy="1369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FA2817E-4336-4010-8364-01BE46387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28" y="1393423"/>
                  <a:ext cx="2960362" cy="13694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223166-7114-4076-AE87-B76FF82F89FC}"/>
                    </a:ext>
                  </a:extLst>
                </p:cNvPr>
                <p:cNvSpPr txBox="1"/>
                <p:nvPr/>
              </p:nvSpPr>
              <p:spPr>
                <a:xfrm>
                  <a:off x="3213290" y="1754579"/>
                  <a:ext cx="577529" cy="647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223166-7114-4076-AE87-B76FF82F8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290" y="1754579"/>
                  <a:ext cx="577529" cy="6471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3E08221-235C-438A-9B5E-30A767353EDF}"/>
                    </a:ext>
                  </a:extLst>
                </p:cNvPr>
                <p:cNvSpPr txBox="1"/>
                <p:nvPr/>
              </p:nvSpPr>
              <p:spPr>
                <a:xfrm>
                  <a:off x="3790819" y="1862718"/>
                  <a:ext cx="73456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3E08221-235C-438A-9B5E-30A767353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819" y="1862718"/>
                  <a:ext cx="734560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F527ED7-3394-4CDF-8C81-C4A2E2AF189E}"/>
                    </a:ext>
                  </a:extLst>
                </p:cNvPr>
                <p:cNvSpPr/>
                <p:nvPr/>
              </p:nvSpPr>
              <p:spPr>
                <a:xfrm>
                  <a:off x="4436155" y="1347256"/>
                  <a:ext cx="1636217" cy="1461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F527ED7-3394-4CDF-8C81-C4A2E2AF18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6155" y="1347256"/>
                  <a:ext cx="1636217" cy="14618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0EB048-C6FE-49D7-8320-74440D0F4939}"/>
              </a:ext>
            </a:extLst>
          </p:cNvPr>
          <p:cNvSpPr txBox="1"/>
          <p:nvPr/>
        </p:nvSpPr>
        <p:spPr>
          <a:xfrm>
            <a:off x="397778" y="2857988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the solution?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1CFD0D-6E25-48AC-A496-701AC147E97A}"/>
              </a:ext>
            </a:extLst>
          </p:cNvPr>
          <p:cNvGrpSpPr/>
          <p:nvPr/>
        </p:nvGrpSpPr>
        <p:grpSpPr>
          <a:xfrm>
            <a:off x="1295805" y="3373449"/>
            <a:ext cx="6918448" cy="492445"/>
            <a:chOff x="1295805" y="3373449"/>
            <a:chExt cx="6918448" cy="4924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DE25AA9-371E-4DA3-AA7D-1F94AEF68D25}"/>
                    </a:ext>
                  </a:extLst>
                </p:cNvPr>
                <p:cNvSpPr txBox="1"/>
                <p:nvPr/>
              </p:nvSpPr>
              <p:spPr>
                <a:xfrm>
                  <a:off x="1295805" y="3373451"/>
                  <a:ext cx="273517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DE25AA9-371E-4DA3-AA7D-1F94AEF68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805" y="3373451"/>
                  <a:ext cx="2735171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35703E-32D5-4D1E-B752-19530DEE1ED9}"/>
                    </a:ext>
                  </a:extLst>
                </p:cNvPr>
                <p:cNvSpPr txBox="1"/>
                <p:nvPr/>
              </p:nvSpPr>
              <p:spPr>
                <a:xfrm>
                  <a:off x="5070893" y="3373450"/>
                  <a:ext cx="314336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𝑨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35703E-32D5-4D1E-B752-19530DEE1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893" y="3373450"/>
                  <a:ext cx="3143360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8471BC-75AE-4AE9-B3A9-2AE7D668615E}"/>
                    </a:ext>
                  </a:extLst>
                </p:cNvPr>
                <p:cNvSpPr txBox="1"/>
                <p:nvPr/>
              </p:nvSpPr>
              <p:spPr>
                <a:xfrm>
                  <a:off x="4228147" y="3373449"/>
                  <a:ext cx="4584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8471BC-75AE-4AE9-B3A9-2AE7D66861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147" y="3373449"/>
                  <a:ext cx="45845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766D3D-4C53-43A7-8469-8B732A136550}"/>
              </a:ext>
            </a:extLst>
          </p:cNvPr>
          <p:cNvGrpSpPr/>
          <p:nvPr/>
        </p:nvGrpSpPr>
        <p:grpSpPr>
          <a:xfrm>
            <a:off x="6646905" y="1754579"/>
            <a:ext cx="1868445" cy="664474"/>
            <a:chOff x="6646905" y="1754579"/>
            <a:chExt cx="1868445" cy="664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6709C8-55BF-4CD4-B4BB-A2D9A78F31FA}"/>
                    </a:ext>
                  </a:extLst>
                </p:cNvPr>
                <p:cNvSpPr txBox="1"/>
                <p:nvPr/>
              </p:nvSpPr>
              <p:spPr>
                <a:xfrm>
                  <a:off x="6752458" y="1754580"/>
                  <a:ext cx="3847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6709C8-55BF-4CD4-B4BB-A2D9A78F31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458" y="1754580"/>
                  <a:ext cx="384721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89821C-18A4-4D55-858E-845B58D70147}"/>
                    </a:ext>
                  </a:extLst>
                </p:cNvPr>
                <p:cNvSpPr txBox="1"/>
                <p:nvPr/>
              </p:nvSpPr>
              <p:spPr>
                <a:xfrm>
                  <a:off x="7258597" y="1754581"/>
                  <a:ext cx="37830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89821C-18A4-4D55-858E-845B58D701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597" y="1754581"/>
                  <a:ext cx="378309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26DE22-CA29-4BDD-A565-B16DB0904515}"/>
                    </a:ext>
                  </a:extLst>
                </p:cNvPr>
                <p:cNvSpPr txBox="1"/>
                <p:nvPr/>
              </p:nvSpPr>
              <p:spPr>
                <a:xfrm>
                  <a:off x="8048075" y="1754579"/>
                  <a:ext cx="36227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26DE22-CA29-4BDD-A565-B16DB09045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8075" y="1754579"/>
                  <a:ext cx="362279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861DD0C-327A-49FD-BB76-14C3A498C676}"/>
                    </a:ext>
                  </a:extLst>
                </p:cNvPr>
                <p:cNvSpPr txBox="1"/>
                <p:nvPr/>
              </p:nvSpPr>
              <p:spPr>
                <a:xfrm>
                  <a:off x="6646905" y="2142054"/>
                  <a:ext cx="572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861DD0C-327A-49FD-BB76-14C3A498C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6905" y="2142054"/>
                  <a:ext cx="572272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8511" r="-957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89F97A-A2FC-4759-BC7B-AF8672BD37BD}"/>
                    </a:ext>
                  </a:extLst>
                </p:cNvPr>
                <p:cNvSpPr txBox="1"/>
                <p:nvPr/>
              </p:nvSpPr>
              <p:spPr>
                <a:xfrm>
                  <a:off x="7225735" y="2142054"/>
                  <a:ext cx="4440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89F97A-A2FC-4759-BC7B-AF8672BD37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5735" y="2142054"/>
                  <a:ext cx="444031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0959" r="-10959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2D7C18-DDB7-41B8-890D-AE91FA3C7063}"/>
                    </a:ext>
                  </a:extLst>
                </p:cNvPr>
                <p:cNvSpPr txBox="1"/>
                <p:nvPr/>
              </p:nvSpPr>
              <p:spPr>
                <a:xfrm>
                  <a:off x="7943078" y="2142054"/>
                  <a:ext cx="572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2D7C18-DDB7-41B8-890D-AE91FA3C70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3078" y="2142054"/>
                  <a:ext cx="572272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8511" r="-957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4C8AAD1-836C-4CA6-A961-B1F6B0D8F13C}"/>
                    </a:ext>
                  </a:extLst>
                </p:cNvPr>
                <p:cNvSpPr txBox="1"/>
                <p:nvPr/>
              </p:nvSpPr>
              <p:spPr>
                <a:xfrm>
                  <a:off x="7636906" y="1785356"/>
                  <a:ext cx="36708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4C8AAD1-836C-4CA6-A961-B1F6B0D8F1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6906" y="1785356"/>
                  <a:ext cx="367087" cy="43088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9D7A5E-D594-4C48-8C56-6DCFFC219B85}"/>
              </a:ext>
            </a:extLst>
          </p:cNvPr>
          <p:cNvGrpSpPr/>
          <p:nvPr/>
        </p:nvGrpSpPr>
        <p:grpSpPr>
          <a:xfrm>
            <a:off x="-19644" y="3955342"/>
            <a:ext cx="9183287" cy="2202851"/>
            <a:chOff x="-19644" y="3955342"/>
            <a:chExt cx="9183287" cy="22028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B82D44-0276-4076-9A03-A1AEFD0FD3FB}"/>
                    </a:ext>
                  </a:extLst>
                </p:cNvPr>
                <p:cNvSpPr txBox="1"/>
                <p:nvPr/>
              </p:nvSpPr>
              <p:spPr>
                <a:xfrm>
                  <a:off x="2005329" y="4701638"/>
                  <a:ext cx="5018617" cy="9588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B82D44-0276-4076-9A03-A1AEFD0FD3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5329" y="4701638"/>
                  <a:ext cx="5018617" cy="95885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BD74151-C677-4CF0-A31E-F5BE9822DD69}"/>
                    </a:ext>
                  </a:extLst>
                </p:cNvPr>
                <p:cNvSpPr txBox="1"/>
                <p:nvPr/>
              </p:nvSpPr>
              <p:spPr>
                <a:xfrm>
                  <a:off x="3052988" y="5727306"/>
                  <a:ext cx="75091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BD74151-C677-4CF0-A31E-F5BE9822DD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988" y="5727306"/>
                  <a:ext cx="750910" cy="43088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E18E5E7-8185-488E-BD3F-8C12735C1B1A}"/>
                    </a:ext>
                  </a:extLst>
                </p:cNvPr>
                <p:cNvSpPr txBox="1"/>
                <p:nvPr/>
              </p:nvSpPr>
              <p:spPr>
                <a:xfrm>
                  <a:off x="5934046" y="5727306"/>
                  <a:ext cx="73776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E18E5E7-8185-488E-BD3F-8C12735C1B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046" y="5727306"/>
                  <a:ext cx="737766" cy="43088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D60BA2-0426-4E52-9437-375C7AF262A1}"/>
                </a:ext>
              </a:extLst>
            </p:cNvPr>
            <p:cNvSpPr txBox="1"/>
            <p:nvPr/>
          </p:nvSpPr>
          <p:spPr>
            <a:xfrm>
              <a:off x="-19644" y="3955342"/>
              <a:ext cx="9183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Intuitively, need to solve (sum over pixels in window)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AC3788E-863B-4AB5-82AD-6D3B1423FC3B}"/>
              </a:ext>
            </a:extLst>
          </p:cNvPr>
          <p:cNvSpPr txBox="1"/>
          <p:nvPr/>
        </p:nvSpPr>
        <p:spPr>
          <a:xfrm>
            <a:off x="875" y="6205959"/>
            <a:ext cx="2170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3E8B024C-4476-1F4F-9FE3-5F5124E5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u, v</a:t>
            </a:r>
          </a:p>
        </p:txBody>
      </p:sp>
    </p:spTree>
    <p:extLst>
      <p:ext uri="{BB962C8B-B14F-4D97-AF65-F5344CB8AC3E}">
        <p14:creationId xmlns:p14="http://schemas.microsoft.com/office/powerpoint/2010/main" val="35859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DFA28-6D2E-FF4D-83B5-FE50D3C6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Administrative: Project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A3B8-4A52-7449-B26E-9EA7DF558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Proposal due Monday 4/5/2021</a:t>
            </a:r>
          </a:p>
          <a:p>
            <a:r>
              <a:rPr lang="en-US" dirty="0"/>
              <a:t>We’ve prepared six recommended projects</a:t>
            </a:r>
            <a:br>
              <a:rPr lang="en-US" dirty="0"/>
            </a:br>
            <a:r>
              <a:rPr lang="en-US" dirty="0">
                <a:hlinkClick r:id="rId2"/>
              </a:rPr>
              <a:t>https://docs.google.com/document/d/1a2RY4_7s7DEiyXF_qsIKZCTTAzyLaXKgTBtV8MumTfg/edit</a:t>
            </a:r>
            <a:r>
              <a:rPr lang="en-US" dirty="0"/>
              <a:t> </a:t>
            </a:r>
          </a:p>
          <a:p>
            <a:r>
              <a:rPr lang="en-US" dirty="0"/>
              <a:t>3-5 People per group</a:t>
            </a:r>
          </a:p>
          <a:p>
            <a:r>
              <a:rPr lang="en-US" dirty="0"/>
              <a:t>Prepare a 1 page PDF; see details on course website</a:t>
            </a:r>
          </a:p>
          <a:p>
            <a:r>
              <a:rPr lang="en-US" dirty="0"/>
              <a:t>Submit once per group to </a:t>
            </a:r>
            <a:r>
              <a:rPr lang="en-US" dirty="0" err="1"/>
              <a:t>Gradescope</a:t>
            </a:r>
            <a:endParaRPr lang="en-US" dirty="0"/>
          </a:p>
          <a:p>
            <a:r>
              <a:rPr lang="en-US" dirty="0"/>
              <a:t>Also fill out Google Form to register your project: </a:t>
            </a:r>
            <a:r>
              <a:rPr lang="en-US" dirty="0">
                <a:hlinkClick r:id="rId3"/>
              </a:rPr>
              <a:t>https://forms.gle/YhcEWfD9Y5cTFBa4A</a:t>
            </a:r>
            <a:r>
              <a:rPr lang="en-US" dirty="0"/>
              <a:t> </a:t>
            </a:r>
          </a:p>
          <a:p>
            <a:r>
              <a:rPr lang="en-US" dirty="0"/>
              <a:t>If you still need a group: Project matching form</a:t>
            </a:r>
            <a:br>
              <a:rPr lang="en-US" dirty="0"/>
            </a:br>
            <a:r>
              <a:rPr lang="en-US" sz="2000" dirty="0">
                <a:hlinkClick r:id="rId4"/>
              </a:rPr>
              <a:t>https://docs.google.com/forms/d/e/1FAIpQLSfapvf4y1kx0Yg2cCY4dxTYf-Y_cF2NR_DC74whS34CHXh-Fw/viewform</a:t>
            </a: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26EC4-6D60-3A41-B3D7-F8E7E8F42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74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8318-CE24-4AC7-83A0-3843A8825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[</a:t>
            </a:r>
            <a:r>
              <a:rPr lang="en-US" dirty="0" err="1"/>
              <a:t>u,v</a:t>
            </a:r>
            <a:r>
              <a:rPr lang="en-US" dirty="0"/>
              <a:t>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F26246-DCDE-4ABA-8894-43625F5CF991}"/>
              </a:ext>
            </a:extLst>
          </p:cNvPr>
          <p:cNvGrpSpPr/>
          <p:nvPr/>
        </p:nvGrpSpPr>
        <p:grpSpPr>
          <a:xfrm>
            <a:off x="2005329" y="1438320"/>
            <a:ext cx="5018617" cy="1456555"/>
            <a:chOff x="2005329" y="1438320"/>
            <a:chExt cx="5018617" cy="14565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5BEC630-FAC0-448B-9EE0-02D16E4AA4C6}"/>
                    </a:ext>
                  </a:extLst>
                </p:cNvPr>
                <p:cNvSpPr txBox="1"/>
                <p:nvPr/>
              </p:nvSpPr>
              <p:spPr>
                <a:xfrm>
                  <a:off x="2005329" y="1438320"/>
                  <a:ext cx="5018617" cy="9588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5BEC630-FAC0-448B-9EE0-02D16E4AA4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5329" y="1438320"/>
                  <a:ext cx="5018617" cy="95885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B1E2FCC-FB28-4A96-ACEB-35257D338410}"/>
                    </a:ext>
                  </a:extLst>
                </p:cNvPr>
                <p:cNvSpPr txBox="1"/>
                <p:nvPr/>
              </p:nvSpPr>
              <p:spPr>
                <a:xfrm>
                  <a:off x="3052988" y="2463988"/>
                  <a:ext cx="75091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B1E2FCC-FB28-4A96-ACEB-35257D3384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988" y="2463988"/>
                  <a:ext cx="750910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1FA39-3239-4BB9-B8FD-D1A324EE31F5}"/>
                    </a:ext>
                  </a:extLst>
                </p:cNvPr>
                <p:cNvSpPr txBox="1"/>
                <p:nvPr/>
              </p:nvSpPr>
              <p:spPr>
                <a:xfrm>
                  <a:off x="5934046" y="2463988"/>
                  <a:ext cx="73776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1FA39-3239-4BB9-B8FD-D1A324EE31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046" y="2463988"/>
                  <a:ext cx="737766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347157-A96C-4B0B-ADE0-8B147EB3E1FB}"/>
              </a:ext>
            </a:extLst>
          </p:cNvPr>
          <p:cNvSpPr txBox="1"/>
          <p:nvPr/>
        </p:nvSpPr>
        <p:spPr>
          <a:xfrm>
            <a:off x="-19644" y="2828456"/>
            <a:ext cx="918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does this remind you of?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4F65E-44C5-463E-8770-C955F913520E}"/>
              </a:ext>
            </a:extLst>
          </p:cNvPr>
          <p:cNvSpPr txBox="1"/>
          <p:nvPr/>
        </p:nvSpPr>
        <p:spPr>
          <a:xfrm>
            <a:off x="0" y="3303774"/>
            <a:ext cx="918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Harris corner detection!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0E914-AD3E-4B35-B63D-6EF5AACDF5AB}"/>
              </a:ext>
            </a:extLst>
          </p:cNvPr>
          <p:cNvSpPr txBox="1"/>
          <p:nvPr/>
        </p:nvSpPr>
        <p:spPr>
          <a:xfrm>
            <a:off x="0" y="3949019"/>
            <a:ext cx="918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When can we find [</a:t>
            </a:r>
            <a:r>
              <a:rPr lang="en-US" sz="2800" dirty="0" err="1"/>
              <a:t>u,v</a:t>
            </a:r>
            <a:r>
              <a:rPr lang="en-US" sz="2800" dirty="0"/>
              <a:t>]?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aseline="30000" dirty="0"/>
              <a:t>T</a:t>
            </a:r>
            <a:r>
              <a:rPr lang="en-US" sz="2800" b="1" dirty="0"/>
              <a:t>A</a:t>
            </a:r>
            <a:r>
              <a:rPr lang="en-US" sz="2800" dirty="0"/>
              <a:t> invertible: precisely equal brightness isn’t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aseline="30000" dirty="0"/>
              <a:t>T</a:t>
            </a:r>
            <a:r>
              <a:rPr lang="en-US" sz="2800" b="1" dirty="0"/>
              <a:t>A </a:t>
            </a:r>
            <a:r>
              <a:rPr lang="en-US" sz="2800" dirty="0"/>
              <a:t>not too small: noise + equal brightness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aseline="30000" dirty="0"/>
              <a:t>T</a:t>
            </a:r>
            <a:r>
              <a:rPr lang="en-US" sz="2800" b="1" dirty="0"/>
              <a:t>A</a:t>
            </a:r>
            <a:r>
              <a:rPr lang="en-US" sz="2800" dirty="0"/>
              <a:t> well-conditioned: |</a:t>
            </a:r>
            <a:r>
              <a:rPr lang="el-GR" sz="2800" dirty="0"/>
              <a:t>λ</a:t>
            </a:r>
            <a:r>
              <a:rPr lang="en-US" sz="2800" baseline="-25000" dirty="0"/>
              <a:t>1</a:t>
            </a:r>
            <a:r>
              <a:rPr lang="en-US" sz="2800" dirty="0"/>
              <a:t>|/ |</a:t>
            </a:r>
            <a:r>
              <a:rPr lang="el-GR" sz="2800" dirty="0"/>
              <a:t>λ</a:t>
            </a:r>
            <a:r>
              <a:rPr lang="en-US" sz="2800" baseline="-25000" dirty="0"/>
              <a:t>2</a:t>
            </a:r>
            <a:r>
              <a:rPr lang="en-US" sz="2800" dirty="0"/>
              <a:t>| not large (edge)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DFEE37-54C1-AF45-81D3-6D2D79A1FBB5}"/>
              </a:ext>
            </a:extLst>
          </p:cNvPr>
          <p:cNvSpPr txBox="1"/>
          <p:nvPr/>
        </p:nvSpPr>
        <p:spPr>
          <a:xfrm>
            <a:off x="0" y="6208473"/>
            <a:ext cx="2175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375259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43300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Low texture region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1446213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295400" y="5611813"/>
            <a:ext cx="3996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gradients have small magnitude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 small</a:t>
            </a:r>
            <a:r>
              <a:rPr lang="en-US" sz="2000" dirty="0">
                <a:latin typeface="Symbol" pitchFamily="18" charset="2"/>
              </a:rPr>
              <a:t> l</a:t>
            </a:r>
            <a:r>
              <a:rPr lang="en-US" sz="2000" baseline="-25000" dirty="0">
                <a:latin typeface="Arial" charset="0"/>
              </a:rPr>
              <a:t>1</a:t>
            </a:r>
            <a:r>
              <a:rPr lang="en-US" sz="2000" dirty="0">
                <a:latin typeface="Arial" charset="0"/>
              </a:rPr>
              <a:t>, small </a:t>
            </a:r>
            <a:r>
              <a:rPr lang="en-US" sz="2000" dirty="0">
                <a:latin typeface="Symbol" pitchFamily="18" charset="2"/>
              </a:rPr>
              <a:t>l</a:t>
            </a:r>
            <a:r>
              <a:rPr lang="en-US" sz="2000" baseline="-25000" dirty="0">
                <a:latin typeface="Arial" charset="0"/>
              </a:rPr>
              <a:t>2</a:t>
            </a:r>
          </a:p>
        </p:txBody>
      </p:sp>
      <p:sp>
        <p:nvSpPr>
          <p:cNvPr id="33801" name="Rectangle 14"/>
          <p:cNvSpPr>
            <a:spLocks noChangeArrowheads="1"/>
          </p:cNvSpPr>
          <p:nvPr/>
        </p:nvSpPr>
        <p:spPr bwMode="auto">
          <a:xfrm>
            <a:off x="1262063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E2DB1B-9972-4EB7-B8E2-482571849451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E2DB1B-9972-4EB7-B8E2-4825718494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E501BDA-A893-F74B-9806-8413970597CD}"/>
              </a:ext>
            </a:extLst>
          </p:cNvPr>
          <p:cNvSpPr txBox="1"/>
          <p:nvPr/>
        </p:nvSpPr>
        <p:spPr>
          <a:xfrm>
            <a:off x="7499351" y="6187549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9860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388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u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90925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 flipH="1">
            <a:off x="4832350" y="211137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4616450" y="2057400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1295400" y="5611813"/>
            <a:ext cx="35958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large gradients, all the same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 large</a:t>
            </a:r>
            <a:r>
              <a:rPr lang="en-US" sz="2000">
                <a:latin typeface="Symbol" pitchFamily="18" charset="2"/>
              </a:rPr>
              <a:t> l</a:t>
            </a:r>
            <a:r>
              <a:rPr lang="en-US" sz="2000" baseline="-25000">
                <a:latin typeface="Arial" charset="0"/>
              </a:rPr>
              <a:t>1</a:t>
            </a:r>
            <a:r>
              <a:rPr lang="en-US" sz="2000">
                <a:latin typeface="Arial" charset="0"/>
              </a:rPr>
              <a:t>, small </a:t>
            </a:r>
            <a:r>
              <a:rPr lang="en-US" sz="2000">
                <a:latin typeface="Symbol" pitchFamily="18" charset="2"/>
              </a:rPr>
              <a:t>l</a:t>
            </a:r>
            <a:r>
              <a:rPr lang="en-US" sz="2000" baseline="-25000">
                <a:latin typeface="Arial" charset="0"/>
              </a:rPr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20CA3-3259-4FF6-887D-0CE528ED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68A8A8C-41AE-416D-919F-FF0F2CA8A2EC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68A8A8C-41AE-416D-919F-FF0F2CA8A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70B727E-AD0F-7B4F-912C-A2F41944597F}"/>
              </a:ext>
            </a:extLst>
          </p:cNvPr>
          <p:cNvSpPr txBox="1"/>
          <p:nvPr/>
        </p:nvSpPr>
        <p:spPr>
          <a:xfrm>
            <a:off x="7499351" y="6187549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9739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zoo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452563"/>
            <a:ext cx="2514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sur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62350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35846" name="Picture 6" descr="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Line 7"/>
          <p:cNvSpPr>
            <a:spLocks noChangeShapeType="1"/>
          </p:cNvSpPr>
          <p:nvPr/>
        </p:nvSpPr>
        <p:spPr bwMode="auto">
          <a:xfrm flipH="1">
            <a:off x="4527550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4354513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1295400" y="5611813"/>
            <a:ext cx="49714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gradients are different, large magnitudes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 large</a:t>
            </a:r>
            <a:r>
              <a:rPr lang="en-US" sz="2000" dirty="0">
                <a:latin typeface="Symbol" pitchFamily="18" charset="2"/>
              </a:rPr>
              <a:t> l</a:t>
            </a:r>
            <a:r>
              <a:rPr lang="en-US" sz="2000" baseline="-25000" dirty="0">
                <a:latin typeface="Arial" charset="0"/>
              </a:rPr>
              <a:t>1</a:t>
            </a:r>
            <a:r>
              <a:rPr lang="en-US" sz="2000" dirty="0">
                <a:latin typeface="Arial" charset="0"/>
              </a:rPr>
              <a:t>, large </a:t>
            </a:r>
            <a:r>
              <a:rPr lang="en-US" sz="2000" dirty="0">
                <a:latin typeface="Symbol" pitchFamily="18" charset="2"/>
              </a:rPr>
              <a:t>l</a:t>
            </a:r>
            <a:r>
              <a:rPr lang="en-US" sz="2000" baseline="-25000" dirty="0">
                <a:latin typeface="Arial" charset="0"/>
              </a:rPr>
              <a:t>2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texture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BC030E-3FE6-4A3C-A51C-5B53A270623E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BC030E-3FE6-4A3C-A51C-5B53A27062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27439C9-9642-0349-AD08-66F6CD83889B}"/>
              </a:ext>
            </a:extLst>
          </p:cNvPr>
          <p:cNvSpPr txBox="1"/>
          <p:nvPr/>
        </p:nvSpPr>
        <p:spPr>
          <a:xfrm>
            <a:off x="7499351" y="6187549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1259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Lucas-</a:t>
            </a:r>
            <a:r>
              <a:rPr lang="en-US" altLang="en-US" dirty="0" err="1"/>
              <a:t>Kanade</a:t>
            </a:r>
            <a:r>
              <a:rPr lang="en-US" altLang="en-US" dirty="0"/>
              <a:t> flow example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0767" r="8874"/>
          <a:stretch/>
        </p:blipFill>
        <p:spPr>
          <a:xfrm>
            <a:off x="4648200" y="1981200"/>
            <a:ext cx="4508845" cy="3124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95400" y="1752600"/>
            <a:ext cx="189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 frames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8400" y="1748135"/>
            <a:ext cx="110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29057" y="6080760"/>
            <a:ext cx="428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Source: </a:t>
            </a:r>
            <a:r>
              <a:rPr lang="en-US" sz="1800" b="0" dirty="0">
                <a:hlinkClick r:id="rId3"/>
              </a:rPr>
              <a:t>MATLAB Central File Exchange</a:t>
            </a:r>
            <a:endParaRPr lang="en-US" sz="1800" b="0" dirty="0"/>
          </a:p>
        </p:txBody>
      </p:sp>
      <p:pic>
        <p:nvPicPr>
          <p:cNvPr id="3" name="Picture 2" descr="Screen Shot 2018-02-15 at 10.2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95166"/>
            <a:ext cx="4450614" cy="2529234"/>
          </a:xfrm>
          <a:prstGeom prst="rect">
            <a:avLst/>
          </a:prstGeom>
        </p:spPr>
      </p:pic>
      <p:pic>
        <p:nvPicPr>
          <p:cNvPr id="4" name="Picture 3" descr="Screen Shot 2018-02-15 at 10.28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03704"/>
            <a:ext cx="4443984" cy="24975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0055CC-1A08-5B42-AB04-E87A50F6B835}"/>
              </a:ext>
            </a:extLst>
          </p:cNvPr>
          <p:cNvSpPr txBox="1"/>
          <p:nvPr/>
        </p:nvSpPr>
        <p:spPr>
          <a:xfrm>
            <a:off x="0" y="6219299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26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1C9586-DA07-48B5-848C-3D644A66668D}"/>
              </a:ext>
            </a:extLst>
          </p:cNvPr>
          <p:cNvGrpSpPr/>
          <p:nvPr/>
        </p:nvGrpSpPr>
        <p:grpSpPr>
          <a:xfrm>
            <a:off x="3587306" y="2319993"/>
            <a:ext cx="1753488" cy="3181350"/>
            <a:chOff x="2894013" y="2263775"/>
            <a:chExt cx="1753488" cy="3181350"/>
          </a:xfrm>
        </p:grpSpPr>
        <p:sp>
          <p:nvSpPr>
            <p:cNvPr id="504835" name="Freeform 3"/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C0A6B51-B896-4F9F-8077-46389B62C995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CBF5F4-2780-4F5C-85F4-5968C1112560}"/>
              </a:ext>
            </a:extLst>
          </p:cNvPr>
          <p:cNvGrpSpPr/>
          <p:nvPr/>
        </p:nvGrpSpPr>
        <p:grpSpPr>
          <a:xfrm>
            <a:off x="2818512" y="2319993"/>
            <a:ext cx="1753488" cy="3181350"/>
            <a:chOff x="2894013" y="2263775"/>
            <a:chExt cx="1753488" cy="318135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A5CF498-89E4-4222-966E-9241382D1906}"/>
                </a:ext>
              </a:extLst>
            </p:cNvPr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727ED5-CB40-49E9-8AC3-E0BAC5617EE7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 Take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FCE49-B7BE-B445-A4F3-73D6E5841CDE}"/>
              </a:ext>
            </a:extLst>
          </p:cNvPr>
          <p:cNvSpPr txBox="1"/>
          <p:nvPr/>
        </p:nvSpPr>
        <p:spPr>
          <a:xfrm>
            <a:off x="0" y="6219299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77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1C9586-DA07-48B5-848C-3D644A66668D}"/>
              </a:ext>
            </a:extLst>
          </p:cNvPr>
          <p:cNvGrpSpPr/>
          <p:nvPr/>
        </p:nvGrpSpPr>
        <p:grpSpPr>
          <a:xfrm>
            <a:off x="3587306" y="2319993"/>
            <a:ext cx="1753488" cy="3181350"/>
            <a:chOff x="2894013" y="2263775"/>
            <a:chExt cx="1753488" cy="3181350"/>
          </a:xfrm>
        </p:grpSpPr>
        <p:sp>
          <p:nvSpPr>
            <p:cNvPr id="504835" name="Freeform 3"/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C0A6B51-B896-4F9F-8077-46389B62C995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CBF5F4-2780-4F5C-85F4-5968C1112560}"/>
              </a:ext>
            </a:extLst>
          </p:cNvPr>
          <p:cNvGrpSpPr/>
          <p:nvPr/>
        </p:nvGrpSpPr>
        <p:grpSpPr>
          <a:xfrm>
            <a:off x="2818512" y="2319993"/>
            <a:ext cx="1753488" cy="3181350"/>
            <a:chOff x="2894013" y="2263775"/>
            <a:chExt cx="1753488" cy="318135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A5CF498-89E4-4222-966E-9241382D1906}"/>
                </a:ext>
              </a:extLst>
            </p:cNvPr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727ED5-CB40-49E9-8AC3-E0BAC5617EE7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 Take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080E7-6629-464D-801C-448C5320E148}"/>
              </a:ext>
            </a:extLst>
          </p:cNvPr>
          <p:cNvSpPr txBox="1"/>
          <p:nvPr/>
        </p:nvSpPr>
        <p:spPr>
          <a:xfrm>
            <a:off x="0" y="6219299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777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27CAA-46D2-3041-B737-AEDB13B7408F}"/>
              </a:ext>
            </a:extLst>
          </p:cNvPr>
          <p:cNvSpPr txBox="1"/>
          <p:nvPr/>
        </p:nvSpPr>
        <p:spPr>
          <a:xfrm>
            <a:off x="0" y="6219299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8164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E04E4-A18D-9D4F-9119-9FD0ED0CE11E}"/>
              </a:ext>
            </a:extLst>
          </p:cNvPr>
          <p:cNvSpPr txBox="1"/>
          <p:nvPr/>
        </p:nvSpPr>
        <p:spPr>
          <a:xfrm>
            <a:off x="0" y="6219299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15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41C5-D6E9-4654-8C6F-FD7F047E6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560" y="1163941"/>
            <a:ext cx="6218880" cy="1635100"/>
          </a:xfrm>
        </p:spPr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fix.</a:t>
            </a:r>
          </a:p>
        </p:txBody>
      </p:sp>
    </p:spTree>
    <p:extLst>
      <p:ext uri="{BB962C8B-B14F-4D97-AF65-F5344CB8AC3E}">
        <p14:creationId xmlns:p14="http://schemas.microsoft.com/office/powerpoint/2010/main" val="118055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806F-62C0-7648-9733-D67994B06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17520"/>
            <a:ext cx="7886700" cy="822960"/>
          </a:xfrm>
        </p:spPr>
        <p:txBody>
          <a:bodyPr/>
          <a:lstStyle/>
          <a:p>
            <a:r>
              <a:rPr lang="en-US" dirty="0"/>
              <a:t>Today: Optical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B1237-5CB0-1D48-A401-5B90BC1B1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9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pic>
        <p:nvPicPr>
          <p:cNvPr id="6" name="Picture 5" descr="Screen Shot 2018-02-14 at 2.46.42 PM.png">
            <a:extLst>
              <a:ext uri="{FF2B5EF4-FFF2-40B4-BE49-F238E27FC236}">
                <a16:creationId xmlns:a16="http://schemas.microsoft.com/office/drawing/2014/main" id="{AFF82194-AEC7-485C-9068-50484FEC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41617"/>
            <a:ext cx="8481801" cy="2895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17A980-6D7E-4D5A-AE43-DBB3BC4E864F}"/>
              </a:ext>
            </a:extLst>
          </p:cNvPr>
          <p:cNvSpPr/>
          <p:nvPr/>
        </p:nvSpPr>
        <p:spPr>
          <a:xfrm>
            <a:off x="-57004" y="5849594"/>
            <a:ext cx="6457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 Wang and E. </a:t>
            </a:r>
            <a:r>
              <a:rPr lang="en-US" sz="1800" b="0" dirty="0" err="1"/>
              <a:t>Adelson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Representing Moving Images with Layers</a:t>
            </a:r>
            <a:r>
              <a:rPr lang="en-US" sz="1800" b="0" dirty="0"/>
              <a:t>, IEEE Transactions on Image Processing, 1994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B0B086-1C10-9C49-9BCC-748C4DADC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560" y="1163941"/>
            <a:ext cx="6218880" cy="1635100"/>
          </a:xfrm>
        </p:spPr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fix.</a:t>
            </a:r>
          </a:p>
        </p:txBody>
      </p:sp>
    </p:spTree>
    <p:extLst>
      <p:ext uri="{BB962C8B-B14F-4D97-AF65-F5344CB8AC3E}">
        <p14:creationId xmlns:p14="http://schemas.microsoft.com/office/powerpoint/2010/main" val="551408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41C5-D6E9-4654-8C6F-FD7F047E6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560" y="1163941"/>
            <a:ext cx="6218880" cy="5029200"/>
          </a:xfrm>
        </p:spPr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fix.</a:t>
            </a:r>
          </a:p>
          <a:p>
            <a:r>
              <a:rPr lang="en-US" dirty="0"/>
              <a:t>Brightness constancy isn’t true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Solution: other form of matching (e.g. SIFT)</a:t>
            </a:r>
          </a:p>
          <a:p>
            <a:r>
              <a:rPr lang="en-US" dirty="0"/>
              <a:t>Taylor series is bad approximation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Solution: Make your pixels big</a:t>
            </a:r>
          </a:p>
        </p:txBody>
      </p:sp>
    </p:spTree>
    <p:extLst>
      <p:ext uri="{BB962C8B-B14F-4D97-AF65-F5344CB8AC3E}">
        <p14:creationId xmlns:p14="http://schemas.microsoft.com/office/powerpoint/2010/main" val="15033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garden_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23174"/>
            <a:ext cx="60325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02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Revisiting small motions</a:t>
            </a:r>
          </a:p>
        </p:txBody>
      </p:sp>
      <p:sp>
        <p:nvSpPr>
          <p:cNvPr id="51610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685800" y="5212587"/>
            <a:ext cx="8229600" cy="1220787"/>
          </a:xfrm>
        </p:spPr>
        <p:txBody>
          <a:bodyPr/>
          <a:lstStyle/>
          <a:p>
            <a:r>
              <a:rPr lang="en-US" sz="2000" dirty="0"/>
              <a:t>Is this motion small enough?</a:t>
            </a:r>
          </a:p>
          <a:p>
            <a:pPr lvl="1"/>
            <a:r>
              <a:rPr lang="en-US" sz="1800" dirty="0"/>
              <a:t>Probably not—it’s much larger than one pixel </a:t>
            </a:r>
          </a:p>
          <a:p>
            <a:pPr lvl="1"/>
            <a:r>
              <a:rPr lang="en-US" sz="1800" dirty="0"/>
              <a:t>How might we solve this problem?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71DE1-3C71-48E1-86AB-CB65AA778651}"/>
              </a:ext>
            </a:extLst>
          </p:cNvPr>
          <p:cNvSpPr txBox="1"/>
          <p:nvPr/>
        </p:nvSpPr>
        <p:spPr>
          <a:xfrm>
            <a:off x="0" y="6223056"/>
            <a:ext cx="1757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6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 build="p" bldLvl="2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Reduce the resolution!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6B88CC-B23C-4A15-9D3F-6588AEE6E66A}"/>
              </a:ext>
            </a:extLst>
          </p:cNvPr>
          <p:cNvGrpSpPr/>
          <p:nvPr/>
        </p:nvGrpSpPr>
        <p:grpSpPr>
          <a:xfrm>
            <a:off x="1235003" y="1236980"/>
            <a:ext cx="6983557" cy="4918364"/>
            <a:chOff x="885825" y="990600"/>
            <a:chExt cx="7681913" cy="5410200"/>
          </a:xfrm>
        </p:grpSpPr>
        <p:pic>
          <p:nvPicPr>
            <p:cNvPr id="46083" name="Picture 3" descr="garden_4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725" y="3659188"/>
              <a:ext cx="3656013" cy="27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4" name="Picture 4" descr="garden_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325" y="990600"/>
              <a:ext cx="3656013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 descr="garden_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825" y="990600"/>
              <a:ext cx="3656013" cy="274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 descr="garden_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525" y="3595688"/>
              <a:ext cx="3656013" cy="27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D708D91-483C-3349-AFD7-18141CB46670}"/>
              </a:ext>
            </a:extLst>
          </p:cNvPr>
          <p:cNvSpPr txBox="1"/>
          <p:nvPr/>
        </p:nvSpPr>
        <p:spPr>
          <a:xfrm>
            <a:off x="0" y="6223056"/>
            <a:ext cx="1757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8497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7324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9923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0034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0574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7308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2779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0162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0034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9685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9796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0335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7102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19940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1833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1730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F0952D8D-3EE7-43CF-AABD-4CC9EC642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7207"/>
            <a:ext cx="9143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/>
              <a:t>Typically called Gaussian Pyramid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1660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1506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2779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9796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5836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5836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559733" y="1932502"/>
            <a:ext cx="16805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u=1.25px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826094" y="5074656"/>
            <a:ext cx="11478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u=5px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9FAE3A-8041-4A75-9FB0-8840B2559690}"/>
              </a:ext>
            </a:extLst>
          </p:cNvPr>
          <p:cNvSpPr txBox="1"/>
          <p:nvPr/>
        </p:nvSpPr>
        <p:spPr>
          <a:xfrm>
            <a:off x="3705569" y="3352832"/>
            <a:ext cx="13889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u=2.5px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EA9AEB-8997-0940-A1D1-F449FE156FC3}"/>
              </a:ext>
            </a:extLst>
          </p:cNvPr>
          <p:cNvSpPr txBox="1"/>
          <p:nvPr/>
        </p:nvSpPr>
        <p:spPr>
          <a:xfrm>
            <a:off x="0" y="6223056"/>
            <a:ext cx="1757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42704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7324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9923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0034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0574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7308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2779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0162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0034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9685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9796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0335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7102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19940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1833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1730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F0952D8D-3EE7-43CF-AABD-4CC9EC642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7207"/>
            <a:ext cx="9143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dirty="0"/>
              <a:t>Start at bottom or top to align?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1660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1506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2779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9796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5836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5836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559733" y="1932502"/>
            <a:ext cx="16805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u=1.25px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826094" y="5074656"/>
            <a:ext cx="11478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u=5px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9FAE3A-8041-4A75-9FB0-8840B2559690}"/>
              </a:ext>
            </a:extLst>
          </p:cNvPr>
          <p:cNvSpPr txBox="1"/>
          <p:nvPr/>
        </p:nvSpPr>
        <p:spPr>
          <a:xfrm>
            <a:off x="3705569" y="3352832"/>
            <a:ext cx="13889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u=2.5px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5C649D-A30B-424C-BF90-963CDF574954}"/>
              </a:ext>
            </a:extLst>
          </p:cNvPr>
          <p:cNvSpPr txBox="1"/>
          <p:nvPr/>
        </p:nvSpPr>
        <p:spPr>
          <a:xfrm>
            <a:off x="0" y="6223056"/>
            <a:ext cx="1757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7291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7324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9923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0034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0574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7308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2779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0162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0034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9685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9796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0335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7102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19940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1833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1730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1660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1506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2779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9796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5836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5836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719156" y="1932502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Flow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1AE0B69-5131-43C4-B522-58AD504ADDCB}"/>
              </a:ext>
            </a:extLst>
          </p:cNvPr>
          <p:cNvCxnSpPr>
            <a:cxnSpLocks/>
          </p:cNvCxnSpPr>
          <p:nvPr/>
        </p:nvCxnSpPr>
        <p:spPr>
          <a:xfrm>
            <a:off x="4240911" y="2392564"/>
            <a:ext cx="0" cy="9618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E7A00A5-7601-4D64-A6AA-8E2393955D8C}"/>
              </a:ext>
            </a:extLst>
          </p:cNvPr>
          <p:cNvSpPr txBox="1"/>
          <p:nvPr/>
        </p:nvSpPr>
        <p:spPr>
          <a:xfrm>
            <a:off x="2899616" y="2526386"/>
            <a:ext cx="271611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Warp, </a:t>
            </a:r>
            <a:r>
              <a:rPr lang="en-US" sz="2400" dirty="0" err="1"/>
              <a:t>Upsample</a:t>
            </a:r>
            <a:endParaRPr lang="en-US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17C3FB-2135-449E-A302-C45BA38C913D}"/>
              </a:ext>
            </a:extLst>
          </p:cNvPr>
          <p:cNvSpPr txBox="1"/>
          <p:nvPr/>
        </p:nvSpPr>
        <p:spPr>
          <a:xfrm>
            <a:off x="3726671" y="3352833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7FEBCD3-4DE0-4781-ACA3-D1786FC25AFD}"/>
              </a:ext>
            </a:extLst>
          </p:cNvPr>
          <p:cNvCxnSpPr>
            <a:cxnSpLocks/>
          </p:cNvCxnSpPr>
          <p:nvPr/>
        </p:nvCxnSpPr>
        <p:spPr>
          <a:xfrm>
            <a:off x="4240911" y="3814498"/>
            <a:ext cx="0" cy="5746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735920" y="4385314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9E3F2E-9B24-344B-B8B0-BC44B2563E3A}"/>
              </a:ext>
            </a:extLst>
          </p:cNvPr>
          <p:cNvSpPr txBox="1"/>
          <p:nvPr/>
        </p:nvSpPr>
        <p:spPr>
          <a:xfrm>
            <a:off x="0" y="6223056"/>
            <a:ext cx="1757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3891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01724"/>
            <a:ext cx="76231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Optical Flow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C934E5-D29F-CF47-B9A1-B6770CA93A9A}"/>
              </a:ext>
            </a:extLst>
          </p:cNvPr>
          <p:cNvSpPr txBox="1"/>
          <p:nvPr/>
        </p:nvSpPr>
        <p:spPr>
          <a:xfrm>
            <a:off x="0" y="6223056"/>
            <a:ext cx="1757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75290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Optical Flow Results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231900"/>
            <a:ext cx="77978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FB041C-DE1D-A245-806D-952E5F0DF804}"/>
              </a:ext>
            </a:extLst>
          </p:cNvPr>
          <p:cNvSpPr txBox="1"/>
          <p:nvPr/>
        </p:nvSpPr>
        <p:spPr>
          <a:xfrm>
            <a:off x="0" y="6223056"/>
            <a:ext cx="1757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1721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82CBD-63A9-47DB-AF69-BE78B19D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F5322-B3E4-4409-8E8B-3D669A3D0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3000"/>
            <a:ext cx="6372443" cy="992927"/>
          </a:xfrm>
        </p:spPr>
        <p:txBody>
          <a:bodyPr/>
          <a:lstStyle/>
          <a:p>
            <a:r>
              <a:rPr lang="en-US" dirty="0"/>
              <a:t>Would like tracks of where things move (e.g., for reconstruction)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036E3-2FB3-465C-8C3F-8ACBF287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494695"/>
            <a:ext cx="3124200" cy="29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A701C-2781-4A7F-99F6-981830C0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6" y="2499681"/>
            <a:ext cx="3075067" cy="2879825"/>
          </a:xfrm>
          <a:prstGeom prst="rect">
            <a:avLst/>
          </a:prstGeom>
        </p:spPr>
      </p:pic>
      <p:pic>
        <p:nvPicPr>
          <p:cNvPr id="6" name="Picture 5" descr="Screen Shot 2016-02-16 at 3.51.13 PM.png">
            <a:extLst>
              <a:ext uri="{FF2B5EF4-FFF2-40B4-BE49-F238E27FC236}">
                <a16:creationId xmlns:a16="http://schemas.microsoft.com/office/drawing/2014/main" id="{FB030278-85DF-4221-B963-467714FF0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2589817"/>
            <a:ext cx="2349500" cy="2730500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E94F8A48-18EC-4C68-A680-9B9D93ABF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5822047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b="0" dirty="0"/>
              <a:t>C. </a:t>
            </a:r>
            <a:r>
              <a:rPr lang="en-US" sz="1800" b="0" dirty="0" err="1"/>
              <a:t>Tomasi</a:t>
            </a:r>
            <a:r>
              <a:rPr lang="en-US" sz="1800" b="0" dirty="0"/>
              <a:t> and T. </a:t>
            </a:r>
            <a:r>
              <a:rPr lang="en-US" sz="1800" b="0" dirty="0" err="1"/>
              <a:t>Kanade</a:t>
            </a:r>
            <a:r>
              <a:rPr lang="en-US" sz="1800" b="0" dirty="0"/>
              <a:t>. </a:t>
            </a:r>
            <a:r>
              <a:rPr lang="en-US" sz="1800" b="0" dirty="0">
                <a:hlinkClick r:id="rId5"/>
              </a:rPr>
              <a:t>Shape and motion from image streams under orthography: </a:t>
            </a:r>
            <a:br>
              <a:rPr lang="en-US" sz="1800" b="0" dirty="0">
                <a:hlinkClick r:id="rId5"/>
              </a:rPr>
            </a:br>
            <a:r>
              <a:rPr lang="en-US" sz="1800" b="0" dirty="0">
                <a:hlinkClick r:id="rId5"/>
              </a:rPr>
              <a:t>A factorization method.</a:t>
            </a:r>
            <a:r>
              <a:rPr lang="en-US" sz="1800" b="0" dirty="0"/>
              <a:t> </a:t>
            </a:r>
            <a:r>
              <a:rPr lang="en-US" sz="1800" b="0" i="1" dirty="0"/>
              <a:t>IJCV</a:t>
            </a:r>
            <a:r>
              <a:rPr lang="en-US" sz="1800" b="0" dirty="0"/>
              <a:t>, 9(2):137-154, November 1992. </a:t>
            </a:r>
          </a:p>
        </p:txBody>
      </p:sp>
    </p:spTree>
    <p:extLst>
      <p:ext uri="{BB962C8B-B14F-4D97-AF65-F5344CB8AC3E}">
        <p14:creationId xmlns:p14="http://schemas.microsoft.com/office/powerpoint/2010/main" val="2341837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ying eagle point of view #1-G3QrhdfLCO8">
            <a:hlinkClick r:id="" action="ppaction://media"/>
            <a:extLst>
              <a:ext uri="{FF2B5EF4-FFF2-40B4-BE49-F238E27FC236}">
                <a16:creationId xmlns:a16="http://schemas.microsoft.com/office/drawing/2014/main" id="{65A09B93-31A9-41B7-87A9-360E0C139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7A0D39-6195-4B9C-87F2-8E6516681304}"/>
              </a:ext>
            </a:extLst>
          </p:cNvPr>
          <p:cNvSpPr/>
          <p:nvPr/>
        </p:nvSpPr>
        <p:spPr>
          <a:xfrm>
            <a:off x="0" y="6108741"/>
            <a:ext cx="570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https://www.youtube.com/watch?v=G3QrhdfLCO8</a:t>
            </a:r>
          </a:p>
        </p:txBody>
      </p:sp>
    </p:spTree>
    <p:extLst>
      <p:ext uri="{BB962C8B-B14F-4D97-AF65-F5344CB8AC3E}">
        <p14:creationId xmlns:p14="http://schemas.microsoft.com/office/powerpoint/2010/main" val="30549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9D2F4-54D4-443C-870D-E677F214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7505F-106B-4F06-936E-03210B5BB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features should we track?</a:t>
            </a:r>
          </a:p>
          <a:p>
            <a:pPr lvl="1"/>
            <a:r>
              <a:rPr lang="en-US" dirty="0"/>
              <a:t>Use eigenvalues of A</a:t>
            </a:r>
            <a:r>
              <a:rPr lang="en-US" baseline="30000" dirty="0"/>
              <a:t>T</a:t>
            </a:r>
            <a:r>
              <a:rPr lang="en-US" dirty="0"/>
              <a:t>A to find corners</a:t>
            </a:r>
          </a:p>
          <a:p>
            <a:r>
              <a:rPr lang="en-US" dirty="0"/>
              <a:t>Use flow to figure out [</a:t>
            </a:r>
            <a:r>
              <a:rPr lang="en-US" dirty="0" err="1"/>
              <a:t>u,v</a:t>
            </a:r>
            <a:r>
              <a:rPr lang="en-US" dirty="0"/>
              <a:t>] for each “track”</a:t>
            </a:r>
          </a:p>
          <a:p>
            <a:r>
              <a:rPr lang="en-US" dirty="0"/>
              <a:t>Register points to first frame by affine warp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065C28-CCEE-E94F-8553-6F797A91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073063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 dirty="0"/>
              <a:t>J. Shi and C. </a:t>
            </a:r>
            <a:r>
              <a:rPr lang="en-US" sz="1800" b="0" dirty="0" err="1"/>
              <a:t>Tomasi</a:t>
            </a:r>
            <a:r>
              <a:rPr lang="en-US" sz="1800" b="0" dirty="0"/>
              <a:t>. </a:t>
            </a:r>
            <a:r>
              <a:rPr lang="en-US" sz="1800" b="0" dirty="0">
                <a:hlinkClick r:id="rId2"/>
              </a:rPr>
              <a:t>Good Features to Track</a:t>
            </a:r>
            <a:r>
              <a:rPr lang="en-US" sz="1800" b="0" dirty="0"/>
              <a:t>. CVPR 1994. </a:t>
            </a:r>
          </a:p>
        </p:txBody>
      </p:sp>
    </p:spTree>
    <p:extLst>
      <p:ext uri="{BB962C8B-B14F-4D97-AF65-F5344CB8AC3E}">
        <p14:creationId xmlns:p14="http://schemas.microsoft.com/office/powerpoint/2010/main" val="3024978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example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3218"/>
          <a:stretch/>
        </p:blipFill>
        <p:spPr bwMode="auto">
          <a:xfrm>
            <a:off x="1714500" y="943849"/>
            <a:ext cx="5715001" cy="503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76200" y="6073063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 dirty="0"/>
              <a:t>J. Shi and C. </a:t>
            </a:r>
            <a:r>
              <a:rPr lang="en-US" sz="1800" b="0" dirty="0" err="1"/>
              <a:t>Tomasi</a:t>
            </a:r>
            <a:r>
              <a:rPr lang="en-US" sz="1800" b="0" dirty="0"/>
              <a:t>. </a:t>
            </a:r>
            <a:r>
              <a:rPr lang="en-US" sz="1800" b="0" dirty="0">
                <a:hlinkClick r:id="rId4"/>
              </a:rPr>
              <a:t>Good Features to Track</a:t>
            </a:r>
            <a:r>
              <a:rPr lang="en-US" sz="1800" b="0" dirty="0"/>
              <a:t>. CVPR 1994. </a:t>
            </a:r>
          </a:p>
        </p:txBody>
      </p:sp>
    </p:spTree>
  </p:cSld>
  <p:clrMapOvr>
    <a:masterClrMapping/>
  </p:clrMapOvr>
  <p:transition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D4D4C-15F2-1B47-8172-6E462442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Video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9CCAE-DB7A-6649-9110-C8D2AF2A1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6E21F-1CC4-5B4F-A98D-DF0BA7DB6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72" y="2192184"/>
            <a:ext cx="8466256" cy="3081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A8F736-F626-3E4C-B7B5-8CB273F2E8A3}"/>
              </a:ext>
            </a:extLst>
          </p:cNvPr>
          <p:cNvSpPr txBox="1"/>
          <p:nvPr/>
        </p:nvSpPr>
        <p:spPr>
          <a:xfrm>
            <a:off x="0" y="5821380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Simonyan</a:t>
            </a:r>
            <a:r>
              <a:rPr lang="en-US" dirty="0"/>
              <a:t> and Zisserman, “Two-Stream Convolutional Networks for Action Recognition in Videos”, </a:t>
            </a:r>
            <a:r>
              <a:rPr lang="en-US" dirty="0" err="1"/>
              <a:t>NeurIPS</a:t>
            </a:r>
            <a:r>
              <a:rPr lang="en-US" dirty="0"/>
              <a:t>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8989A-362A-D349-9C5E-EB2B79FE070A}"/>
              </a:ext>
            </a:extLst>
          </p:cNvPr>
          <p:cNvSpPr txBox="1"/>
          <p:nvPr/>
        </p:nvSpPr>
        <p:spPr>
          <a:xfrm>
            <a:off x="903136" y="1184778"/>
            <a:ext cx="7337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Optical Flow sometimes used as an </a:t>
            </a:r>
            <a:r>
              <a:rPr lang="en-US" sz="2800" b="1" dirty="0"/>
              <a:t>input feature</a:t>
            </a:r>
            <a:r>
              <a:rPr lang="en-US" sz="2800" dirty="0"/>
              <a:t> for video classification with CNNs</a:t>
            </a:r>
          </a:p>
        </p:txBody>
      </p:sp>
    </p:spTree>
    <p:extLst>
      <p:ext uri="{BB962C8B-B14F-4D97-AF65-F5344CB8AC3E}">
        <p14:creationId xmlns:p14="http://schemas.microsoft.com/office/powerpoint/2010/main" val="14017186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AFC0-64BA-4024-8E67-72C128A4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Motion Magnification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F8511-A042-4B0F-80A9-A79225DA6283}"/>
              </a:ext>
            </a:extLst>
          </p:cNvPr>
          <p:cNvSpPr txBox="1"/>
          <p:nvPr/>
        </p:nvSpPr>
        <p:spPr>
          <a:xfrm>
            <a:off x="906932" y="951329"/>
            <a:ext cx="7330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Idea: take flow, magnify 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5629D-96F1-1F48-8926-8AFE06E852F3}"/>
              </a:ext>
            </a:extLst>
          </p:cNvPr>
          <p:cNvSpPr txBox="1"/>
          <p:nvPr/>
        </p:nvSpPr>
        <p:spPr>
          <a:xfrm>
            <a:off x="0" y="6191395"/>
            <a:ext cx="3813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Liu et al, “Motion Magnification”, SIGGRAPH 2005</a:t>
            </a:r>
          </a:p>
        </p:txBody>
      </p:sp>
      <p:pic>
        <p:nvPicPr>
          <p:cNvPr id="7" name="FredoFace" descr="FredoFace">
            <a:hlinkClick r:id="" action="ppaction://media"/>
            <a:extLst>
              <a:ext uri="{FF2B5EF4-FFF2-40B4-BE49-F238E27FC236}">
                <a16:creationId xmlns:a16="http://schemas.microsoft.com/office/drawing/2014/main" id="{254DEE84-D069-6E4F-B89F-601F178D0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152" y="1536104"/>
            <a:ext cx="8301696" cy="465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1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Motion Magnification</a:t>
            </a:r>
          </a:p>
        </p:txBody>
      </p:sp>
      <p:pic>
        <p:nvPicPr>
          <p:cNvPr id="6" name="OriginalSwingSet" descr="OriginalSwingSet">
            <a:hlinkClick r:id="" action="ppaction://media"/>
            <a:extLst>
              <a:ext uri="{FF2B5EF4-FFF2-40B4-BE49-F238E27FC236}">
                <a16:creationId xmlns:a16="http://schemas.microsoft.com/office/drawing/2014/main" id="{73950CDC-2A1F-3B41-9540-3F6249F60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931" y="1005840"/>
            <a:ext cx="6866138" cy="5149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082963-7F5A-0B4B-AB6C-C1CF143F5B4D}"/>
              </a:ext>
            </a:extLst>
          </p:cNvPr>
          <p:cNvSpPr txBox="1"/>
          <p:nvPr/>
        </p:nvSpPr>
        <p:spPr>
          <a:xfrm>
            <a:off x="0" y="6191395"/>
            <a:ext cx="3813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Liu et al, “Motion Magnification”, SIGGRAPH 2005</a:t>
            </a:r>
          </a:p>
        </p:txBody>
      </p:sp>
    </p:spTree>
    <p:extLst>
      <p:ext uri="{BB962C8B-B14F-4D97-AF65-F5344CB8AC3E}">
        <p14:creationId xmlns:p14="http://schemas.microsoft.com/office/powerpoint/2010/main" val="311350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gSwingSet" descr="MagSwingSet">
            <a:hlinkClick r:id="" action="ppaction://media"/>
            <a:extLst>
              <a:ext uri="{FF2B5EF4-FFF2-40B4-BE49-F238E27FC236}">
                <a16:creationId xmlns:a16="http://schemas.microsoft.com/office/drawing/2014/main" id="{8FA250CE-8A67-4A4E-B38E-856D97F4B7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931" y="1005840"/>
            <a:ext cx="6866136" cy="5149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Motion Magnification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942FAF-CC70-524C-937E-1EE6FE289F6C}"/>
              </a:ext>
            </a:extLst>
          </p:cNvPr>
          <p:cNvSpPr txBox="1"/>
          <p:nvPr/>
        </p:nvSpPr>
        <p:spPr>
          <a:xfrm>
            <a:off x="0" y="6191395"/>
            <a:ext cx="3813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Liu et al, “Motion Magnification”, SIGGRAPH 2005</a:t>
            </a:r>
          </a:p>
        </p:txBody>
      </p:sp>
    </p:spTree>
    <p:extLst>
      <p:ext uri="{BB962C8B-B14F-4D97-AF65-F5344CB8AC3E}">
        <p14:creationId xmlns:p14="http://schemas.microsoft.com/office/powerpoint/2010/main" val="37339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State-of-the-art optical flow, 2009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628650" y="1217460"/>
            <a:ext cx="7886700" cy="435133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	Start with something similar to Lucas-</a:t>
            </a:r>
            <a:r>
              <a:rPr lang="en-US" dirty="0" err="1"/>
              <a:t>Kanade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	+ gradient constancy</a:t>
            </a:r>
          </a:p>
          <a:p>
            <a:pPr>
              <a:buFont typeface="Arial" charset="0"/>
              <a:buNone/>
            </a:pPr>
            <a:r>
              <a:rPr lang="en-US" dirty="0"/>
              <a:t>	+ energy minimization with smoothing term</a:t>
            </a:r>
          </a:p>
          <a:p>
            <a:pPr>
              <a:buFont typeface="Arial" charset="0"/>
              <a:buNone/>
            </a:pPr>
            <a:r>
              <a:rPr lang="en-US" dirty="0"/>
              <a:t>	+ region matching</a:t>
            </a:r>
          </a:p>
          <a:p>
            <a:pPr>
              <a:buFont typeface="Arial" charset="0"/>
              <a:buNone/>
            </a:pPr>
            <a:r>
              <a:rPr lang="en-US" dirty="0"/>
              <a:t>	+ </a:t>
            </a:r>
            <a:r>
              <a:rPr lang="en-US" dirty="0" err="1"/>
              <a:t>keypoint</a:t>
            </a:r>
            <a:r>
              <a:rPr lang="en-US" dirty="0"/>
              <a:t> matching (long-range)</a:t>
            </a:r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0" y="6111187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292934"/>
                </a:solidFill>
                <a:hlinkClick r:id="rId2"/>
              </a:rPr>
              <a:t>Large displacement optical flow</a:t>
            </a:r>
            <a:r>
              <a:rPr lang="en-US" dirty="0">
                <a:solidFill>
                  <a:srgbClr val="292934"/>
                </a:solidFill>
              </a:rPr>
              <a:t>, </a:t>
            </a:r>
            <a:r>
              <a:rPr lang="en-US" dirty="0" err="1">
                <a:solidFill>
                  <a:srgbClr val="292934"/>
                </a:solidFill>
              </a:rPr>
              <a:t>Brox</a:t>
            </a:r>
            <a:r>
              <a:rPr lang="en-US" dirty="0">
                <a:solidFill>
                  <a:srgbClr val="292934"/>
                </a:solidFill>
              </a:rPr>
              <a:t> et al., CVPR 2009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5" t="54716"/>
          <a:stretch>
            <a:fillRect/>
          </a:stretch>
        </p:blipFill>
        <p:spPr bwMode="auto">
          <a:xfrm>
            <a:off x="7086600" y="3351060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>
            <a:fillRect/>
          </a:stretch>
        </p:blipFill>
        <p:spPr bwMode="auto">
          <a:xfrm>
            <a:off x="228600" y="3274860"/>
            <a:ext cx="6477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6"/>
          <p:cNvSpPr txBox="1">
            <a:spLocks noChangeArrowheads="1"/>
          </p:cNvSpPr>
          <p:nvPr/>
        </p:nvSpPr>
        <p:spPr bwMode="auto">
          <a:xfrm>
            <a:off x="1920875" y="5436690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Region-based</a:t>
            </a:r>
          </a:p>
        </p:txBody>
      </p:sp>
      <p:sp>
        <p:nvSpPr>
          <p:cNvPr id="48137" name="TextBox 7"/>
          <p:cNvSpPr txBox="1">
            <a:spLocks noChangeArrowheads="1"/>
          </p:cNvSpPr>
          <p:nvPr/>
        </p:nvSpPr>
        <p:spPr bwMode="auto">
          <a:xfrm>
            <a:off x="3581400" y="543669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+Pixel-based</a:t>
            </a:r>
          </a:p>
        </p:txBody>
      </p:sp>
      <p:sp>
        <p:nvSpPr>
          <p:cNvPr id="48138" name="TextBox 8"/>
          <p:cNvSpPr txBox="1">
            <a:spLocks noChangeArrowheads="1"/>
          </p:cNvSpPr>
          <p:nvPr/>
        </p:nvSpPr>
        <p:spPr bwMode="auto">
          <a:xfrm>
            <a:off x="4992688" y="5436690"/>
            <a:ext cx="1922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92934"/>
                </a:solidFill>
              </a:rPr>
              <a:t>+Keypoint-based</a:t>
            </a:r>
          </a:p>
        </p:txBody>
      </p:sp>
    </p:spTree>
    <p:extLst>
      <p:ext uri="{BB962C8B-B14F-4D97-AF65-F5344CB8AC3E}">
        <p14:creationId xmlns:p14="http://schemas.microsoft.com/office/powerpoint/2010/main" val="26917613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Input: 6 channel input (RGB @ t, RGB @ t+1)</a:t>
            </a:r>
          </a:p>
          <a:p>
            <a:r>
              <a:rPr lang="en-US" dirty="0"/>
              <a:t>Output: 2 channel input 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  <a:p>
            <a:r>
              <a:rPr lang="en-US" dirty="0"/>
              <a:t>Current best methods are learned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96D46-3155-45B8-93F1-BD3D2BF4C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 b="59756"/>
          <a:stretch/>
        </p:blipFill>
        <p:spPr>
          <a:xfrm>
            <a:off x="0" y="3015255"/>
            <a:ext cx="9144000" cy="228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0" y="5849034"/>
            <a:ext cx="5311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Dosovitskiy</a:t>
            </a:r>
            <a:r>
              <a:rPr lang="en-US" dirty="0"/>
              <a:t>*, Fischer*, et al, “</a:t>
            </a:r>
            <a:r>
              <a:rPr lang="en-US" dirty="0" err="1"/>
              <a:t>FlowNet</a:t>
            </a:r>
            <a:r>
              <a:rPr lang="en-US" dirty="0"/>
              <a:t>: Learning Optical Flow with Convolutional Networks”, ICCV 2015</a:t>
            </a:r>
            <a:endParaRPr lang="en-US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46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611" t="30889" r="50278" b="39778"/>
          <a:stretch/>
        </p:blipFill>
        <p:spPr>
          <a:xfrm>
            <a:off x="411095" y="1511363"/>
            <a:ext cx="8221903" cy="4174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209D47-26D7-428F-A039-19EB64CC155C}"/>
              </a:ext>
            </a:extLst>
          </p:cNvPr>
          <p:cNvSpPr txBox="1"/>
          <p:nvPr/>
        </p:nvSpPr>
        <p:spPr>
          <a:xfrm>
            <a:off x="-43030" y="1007989"/>
            <a:ext cx="923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Flying Chairs Dataset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F3F15-8545-C24B-9C96-1205DFD45963}"/>
              </a:ext>
            </a:extLst>
          </p:cNvPr>
          <p:cNvSpPr/>
          <p:nvPr/>
        </p:nvSpPr>
        <p:spPr>
          <a:xfrm>
            <a:off x="0" y="5849034"/>
            <a:ext cx="5311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Dosovitskiy</a:t>
            </a:r>
            <a:r>
              <a:rPr lang="en-US" dirty="0"/>
              <a:t>*, Fischer*, et al, “</a:t>
            </a:r>
            <a:r>
              <a:rPr lang="en-US" dirty="0" err="1"/>
              <a:t>FlowNet</a:t>
            </a:r>
            <a:r>
              <a:rPr lang="en-US" dirty="0"/>
              <a:t>: Learning Optical Flow with Convolutional Networks”, ICCV 2015</a:t>
            </a:r>
            <a:endParaRPr lang="en-US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796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Optical 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56" t="18445" r="10000" b="23778"/>
          <a:stretch/>
        </p:blipFill>
        <p:spPr>
          <a:xfrm>
            <a:off x="-33868" y="1564692"/>
            <a:ext cx="9212581" cy="4187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4F57AF-3FC5-4847-AD07-28433C802DC8}"/>
              </a:ext>
            </a:extLst>
          </p:cNvPr>
          <p:cNvSpPr txBox="1"/>
          <p:nvPr/>
        </p:nvSpPr>
        <p:spPr>
          <a:xfrm>
            <a:off x="-43030" y="980069"/>
            <a:ext cx="923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Results on Sintel (standard benchmark)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1BBDD-9581-8748-80B9-DFFCDC5313C1}"/>
              </a:ext>
            </a:extLst>
          </p:cNvPr>
          <p:cNvSpPr/>
          <p:nvPr/>
        </p:nvSpPr>
        <p:spPr>
          <a:xfrm>
            <a:off x="0" y="5849034"/>
            <a:ext cx="5311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Dosovitskiy</a:t>
            </a:r>
            <a:r>
              <a:rPr lang="en-US" dirty="0"/>
              <a:t>*, Fischer*, et al, “</a:t>
            </a:r>
            <a:r>
              <a:rPr lang="en-US" dirty="0" err="1"/>
              <a:t>FlowNet</a:t>
            </a:r>
            <a:r>
              <a:rPr lang="en-US" dirty="0"/>
              <a:t>: Learning Optical Flow with Convolutional Networks”, ICCV 2015</a:t>
            </a:r>
            <a:endParaRPr lang="en-US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74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E9D4-BCB3-4A08-A787-A86C9861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A81AA1-190D-4A7F-8E09-7F055AD6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49" y="2077944"/>
            <a:ext cx="6543302" cy="428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735F4-BB88-43E5-9D7D-7F0A18240CAA}"/>
              </a:ext>
            </a:extLst>
          </p:cNvPr>
          <p:cNvSpPr txBox="1"/>
          <p:nvPr/>
        </p:nvSpPr>
        <p:spPr>
          <a:xfrm>
            <a:off x="1" y="6231747"/>
            <a:ext cx="1577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Gibson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9F82B-94A3-4744-A6B8-A3B96FD7B7B1}"/>
              </a:ext>
            </a:extLst>
          </p:cNvPr>
          <p:cNvSpPr txBox="1"/>
          <p:nvPr/>
        </p:nvSpPr>
        <p:spPr>
          <a:xfrm>
            <a:off x="719512" y="1095616"/>
            <a:ext cx="77049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Idea first introduced by psychologist JJ Gibson in ~1940s to describe how to perceive opportunities for motion </a:t>
            </a:r>
          </a:p>
        </p:txBody>
      </p:sp>
    </p:spTree>
    <p:extLst>
      <p:ext uri="{BB962C8B-B14F-4D97-AF65-F5344CB8AC3E}">
        <p14:creationId xmlns:p14="http://schemas.microsoft.com/office/powerpoint/2010/main" val="293850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37E2-132F-114F-9250-0A7840E0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Optical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14854-F412-DD4D-AD82-669B02BB0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72935-558B-1447-A349-7699D587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79" y="2303708"/>
            <a:ext cx="8570641" cy="3231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BCBD6A-0C20-2648-AE15-C9F714251C7F}"/>
              </a:ext>
            </a:extLst>
          </p:cNvPr>
          <p:cNvSpPr txBox="1"/>
          <p:nvPr/>
        </p:nvSpPr>
        <p:spPr>
          <a:xfrm>
            <a:off x="1783428" y="1239275"/>
            <a:ext cx="5577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Deeper networks and more sophisticated architectures improve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335EA-96DA-194F-B5D2-8B4EC67F8B3B}"/>
              </a:ext>
            </a:extLst>
          </p:cNvPr>
          <p:cNvSpPr txBox="1"/>
          <p:nvPr/>
        </p:nvSpPr>
        <p:spPr>
          <a:xfrm>
            <a:off x="-16584" y="6122908"/>
            <a:ext cx="887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Ilg</a:t>
            </a:r>
            <a:r>
              <a:rPr lang="en-US" dirty="0"/>
              <a:t> et al, “</a:t>
            </a:r>
            <a:r>
              <a:rPr lang="en-US" dirty="0" err="1"/>
              <a:t>FlowNet</a:t>
            </a:r>
            <a:r>
              <a:rPr lang="en-US" dirty="0"/>
              <a:t> 2.0: Evolution of Optical Flow Estimation with Deep Networks”, CVPR 2017</a:t>
            </a:r>
          </a:p>
        </p:txBody>
      </p:sp>
    </p:spTree>
    <p:extLst>
      <p:ext uri="{BB962C8B-B14F-4D97-AF65-F5344CB8AC3E}">
        <p14:creationId xmlns:p14="http://schemas.microsoft.com/office/powerpoint/2010/main" val="24807015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37E2-132F-114F-9250-0A7840E0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Optical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14854-F412-DD4D-AD82-669B02BB0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CBD6A-0C20-2648-AE15-C9F714251C7F}"/>
              </a:ext>
            </a:extLst>
          </p:cNvPr>
          <p:cNvSpPr txBox="1"/>
          <p:nvPr/>
        </p:nvSpPr>
        <p:spPr>
          <a:xfrm>
            <a:off x="1783428" y="1239275"/>
            <a:ext cx="5577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Deeper networks and more sophisticated architectures improve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335EA-96DA-194F-B5D2-8B4EC67F8B3B}"/>
              </a:ext>
            </a:extLst>
          </p:cNvPr>
          <p:cNvSpPr txBox="1"/>
          <p:nvPr/>
        </p:nvSpPr>
        <p:spPr>
          <a:xfrm>
            <a:off x="-16584" y="6122908"/>
            <a:ext cx="887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Ilg</a:t>
            </a:r>
            <a:r>
              <a:rPr lang="en-US" dirty="0"/>
              <a:t> et al, “</a:t>
            </a:r>
            <a:r>
              <a:rPr lang="en-US" dirty="0" err="1"/>
              <a:t>FlowNet</a:t>
            </a:r>
            <a:r>
              <a:rPr lang="en-US" dirty="0"/>
              <a:t> 2.0: Evolution of Optical Flow Estimation with Deep Networks”, CVPR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1AA63-80A6-A245-8A23-C9F739EFD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7008"/>
            <a:ext cx="9144000" cy="372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003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9FBC-E60E-B347-AC09-7414EBB5D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Optical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D1B62-4712-4E4F-B1DF-CBDB765FD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Optical flow is the </a:t>
            </a:r>
            <a:r>
              <a:rPr lang="en-US" sz="3200" i="1" dirty="0"/>
              <a:t>apparent motion</a:t>
            </a:r>
            <a:r>
              <a:rPr lang="en-US" sz="3200" dirty="0"/>
              <a:t> of pixels in a video</a:t>
            </a:r>
          </a:p>
          <a:p>
            <a:r>
              <a:rPr lang="en-US" sz="3200" dirty="0"/>
              <a:t>Can be estimated using </a:t>
            </a:r>
            <a:r>
              <a:rPr lang="en-US" sz="3200" i="1" dirty="0"/>
              <a:t>brightness consistency equations</a:t>
            </a:r>
          </a:p>
          <a:p>
            <a:r>
              <a:rPr lang="en-US" sz="3200" i="1" dirty="0"/>
              <a:t>Aperture problem: </a:t>
            </a:r>
            <a:r>
              <a:rPr lang="en-US" sz="3200" dirty="0"/>
              <a:t>Flow might be ambiguous from a small window</a:t>
            </a:r>
          </a:p>
          <a:p>
            <a:r>
              <a:rPr lang="en-US" sz="3200" i="1" dirty="0"/>
              <a:t>Lucas-</a:t>
            </a:r>
            <a:r>
              <a:rPr lang="en-US" sz="3200" i="1" dirty="0" err="1"/>
              <a:t>Kanade</a:t>
            </a:r>
            <a:r>
              <a:rPr lang="en-US" sz="3200" i="1" dirty="0"/>
              <a:t> </a:t>
            </a:r>
            <a:r>
              <a:rPr lang="en-US" sz="3200" dirty="0"/>
              <a:t>solves for 5x5 patches of flow</a:t>
            </a:r>
          </a:p>
          <a:p>
            <a:r>
              <a:rPr lang="en-US" sz="3200" i="1" dirty="0"/>
              <a:t>Image pyramids</a:t>
            </a:r>
            <a:r>
              <a:rPr lang="en-US" sz="3200" dirty="0"/>
              <a:t> help with large motion</a:t>
            </a:r>
          </a:p>
          <a:p>
            <a:r>
              <a:rPr lang="en-US" sz="3200" dirty="0"/>
              <a:t>Applications: Tracking, video recognition, motion magnification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66FCD-3F22-314D-A630-872D1DB55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0380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404" y="2543719"/>
            <a:ext cx="7603192" cy="1770562"/>
          </a:xfrm>
        </p:spPr>
        <p:txBody>
          <a:bodyPr>
            <a:normAutofit/>
          </a:bodyPr>
          <a:lstStyle/>
          <a:p>
            <a:r>
              <a:rPr lang="en-US" dirty="0"/>
              <a:t>Next Time:</a:t>
            </a:r>
            <a:br>
              <a:rPr lang="en-US" dirty="0"/>
            </a:br>
            <a:r>
              <a:rPr lang="en-US" dirty="0"/>
              <a:t>3D Vision + 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E2D1D-CD4F-3C43-A5CC-3DB2F27EB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56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41A14-F296-4BDC-A5D1-C17BD581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Perception</a:t>
            </a:r>
          </a:p>
        </p:txBody>
      </p:sp>
      <p:pic>
        <p:nvPicPr>
          <p:cNvPr id="4" name="Picture 2" descr="http://upload.wikimedia.org/wikipedia/en/9/93/Max_Wertheimer.gif">
            <a:extLst>
              <a:ext uri="{FF2B5EF4-FFF2-40B4-BE49-F238E27FC236}">
                <a16:creationId xmlns:a16="http://schemas.microsoft.com/office/drawing/2014/main" id="{BFB9A3F3-7067-4DE6-A285-46C1C6EA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46" y="1308691"/>
            <a:ext cx="2216727" cy="32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D5B13-FD60-4A9D-9C66-489B01F62956}"/>
              </a:ext>
            </a:extLst>
          </p:cNvPr>
          <p:cNvSpPr txBox="1"/>
          <p:nvPr/>
        </p:nvSpPr>
        <p:spPr>
          <a:xfrm>
            <a:off x="5519956" y="4522947"/>
            <a:ext cx="3434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Gestalt psychology </a:t>
            </a:r>
          </a:p>
          <a:p>
            <a:pPr algn="ctr"/>
            <a:r>
              <a:rPr lang="en-US" sz="2800" dirty="0"/>
              <a:t>Max Wertheimer 1880-1943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91ECCA0-4D41-46A4-9D9F-270C09AFA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08691"/>
            <a:ext cx="4668838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9">
            <a:extLst>
              <a:ext uri="{FF2B5EF4-FFF2-40B4-BE49-F238E27FC236}">
                <a16:creationId xmlns:a16="http://schemas.microsoft.com/office/drawing/2014/main" id="{C24218A7-6DCF-4690-B399-8FE582E0A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3289891"/>
            <a:ext cx="5029200" cy="1219200"/>
          </a:xfrm>
          <a:prstGeom prst="ellips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D5857-D140-4466-A6D0-65E896B9417C}"/>
              </a:ext>
            </a:extLst>
          </p:cNvPr>
          <p:cNvSpPr txBox="1"/>
          <p:nvPr/>
        </p:nvSpPr>
        <p:spPr>
          <a:xfrm>
            <a:off x="0" y="6213292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90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Sometimes motion is the only cue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E19FA-DEB0-4465-B125-3C463810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4036"/>
            <a:ext cx="3517546" cy="3517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A4A3B0-4252-E343-8154-644559C92E26}"/>
              </a:ext>
            </a:extLst>
          </p:cNvPr>
          <p:cNvSpPr txBox="1"/>
          <p:nvPr/>
        </p:nvSpPr>
        <p:spPr>
          <a:xfrm>
            <a:off x="0" y="621998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053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Sometimes motion is the only cue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365F4-02B7-4DDF-A52F-D6EF81418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2362200"/>
            <a:ext cx="3495676" cy="3495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C20586-E71C-4853-A615-C7DA682690AA}"/>
              </a:ext>
            </a:extLst>
          </p:cNvPr>
          <p:cNvSpPr txBox="1"/>
          <p:nvPr/>
        </p:nvSpPr>
        <p:spPr>
          <a:xfrm>
            <a:off x="0" y="621998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2600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7050</TotalTime>
  <Words>2282</Words>
  <Application>Microsoft Macintosh PowerPoint</Application>
  <PresentationFormat>On-screen Show (4:3)</PresentationFormat>
  <Paragraphs>361</Paragraphs>
  <Slides>63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Lecture 19: Optical Flow</vt:lpstr>
      <vt:lpstr>Administrative: Homework</vt:lpstr>
      <vt:lpstr>Administrative: Project Proposal</vt:lpstr>
      <vt:lpstr>Today: Optical Flow</vt:lpstr>
      <vt:lpstr>PowerPoint Presentation</vt:lpstr>
      <vt:lpstr>Optical Flow</vt:lpstr>
      <vt:lpstr>Motion Perception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Video</vt:lpstr>
      <vt:lpstr>Problem Definition: Optical Flow</vt:lpstr>
      <vt:lpstr>Optical flow</vt:lpstr>
      <vt:lpstr>Optical Flow</vt:lpstr>
      <vt:lpstr>Optical Flow</vt:lpstr>
      <vt:lpstr>Optical Flow</vt:lpstr>
      <vt:lpstr>Optical Flow Equation</vt:lpstr>
      <vt:lpstr>Optical Flow Equation</vt:lpstr>
      <vt:lpstr>Optical Flow Equation</vt:lpstr>
      <vt:lpstr>Brightness Constancy Example</vt:lpstr>
      <vt:lpstr>Optical Flow Equation</vt:lpstr>
      <vt:lpstr>Aperture problem</vt:lpstr>
      <vt:lpstr>Aperture problem</vt:lpstr>
      <vt:lpstr>Aperture problem</vt:lpstr>
      <vt:lpstr>Other Invisible Flow</vt:lpstr>
      <vt:lpstr>Other Invisible Flow</vt:lpstr>
      <vt:lpstr>Solving Ambiguity – Lucas Kanade</vt:lpstr>
      <vt:lpstr>Solving for u, v</vt:lpstr>
      <vt:lpstr>Solving for [u,v]</vt:lpstr>
      <vt:lpstr>Low texture region</vt:lpstr>
      <vt:lpstr>Edge</vt:lpstr>
      <vt:lpstr>High texture region</vt:lpstr>
      <vt:lpstr>Lucas-Kanade flow example</vt:lpstr>
      <vt:lpstr>Aperture problem Take 2</vt:lpstr>
      <vt:lpstr>Aperture problem Take 2</vt:lpstr>
      <vt:lpstr>For Comparison</vt:lpstr>
      <vt:lpstr>For Comparison</vt:lpstr>
      <vt:lpstr>So How Does This Fail?</vt:lpstr>
      <vt:lpstr>So How Does This Fail?</vt:lpstr>
      <vt:lpstr>So How Does This Fail?</vt:lpstr>
      <vt:lpstr>Revisiting small motions</vt:lpstr>
      <vt:lpstr>Reduce the resolution!</vt:lpstr>
      <vt:lpstr>Coarse-to-fine optical flow estimation</vt:lpstr>
      <vt:lpstr>Coarse-to-fine optical flow estimation</vt:lpstr>
      <vt:lpstr>Coarse-to-fine optical flow estimation</vt:lpstr>
      <vt:lpstr>Optical Flow Results</vt:lpstr>
      <vt:lpstr>Optical Flow Results</vt:lpstr>
      <vt:lpstr>Application: Tracking</vt:lpstr>
      <vt:lpstr>Application: Tracking</vt:lpstr>
      <vt:lpstr>Tracking example</vt:lpstr>
      <vt:lpstr>Application: Video Recognition</vt:lpstr>
      <vt:lpstr>Application: Motion Magnification</vt:lpstr>
      <vt:lpstr>Application: Motion Magnification</vt:lpstr>
      <vt:lpstr>Application: Motion Magnification</vt:lpstr>
      <vt:lpstr>State-of-the-art optical flow, 2009</vt:lpstr>
      <vt:lpstr>State-of-the-art optical flow</vt:lpstr>
      <vt:lpstr>Training Data</vt:lpstr>
      <vt:lpstr>Deep Optical Flow</vt:lpstr>
      <vt:lpstr>Deep Optical Flow</vt:lpstr>
      <vt:lpstr>Deep Optical Flow</vt:lpstr>
      <vt:lpstr>Recap: Optical Flow</vt:lpstr>
      <vt:lpstr>Next Time: 3D Vision + Calibration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442</dc:title>
  <dc:creator>Justin Johnson</dc:creator>
  <cp:lastModifiedBy>Justin Johnson</cp:lastModifiedBy>
  <cp:revision>171</cp:revision>
  <cp:lastPrinted>2021-03-24T20:54:12Z</cp:lastPrinted>
  <dcterms:created xsi:type="dcterms:W3CDTF">2020-01-09T00:27:39Z</dcterms:created>
  <dcterms:modified xsi:type="dcterms:W3CDTF">2021-03-30T00:49:59Z</dcterms:modified>
</cp:coreProperties>
</file>