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6"/>
  </p:notesMasterIdLst>
  <p:handoutMasterIdLst>
    <p:handoutMasterId r:id="rId97"/>
  </p:handoutMasterIdLst>
  <p:sldIdLst>
    <p:sldId id="256" r:id="rId2"/>
    <p:sldId id="415" r:id="rId3"/>
    <p:sldId id="378" r:id="rId4"/>
    <p:sldId id="379" r:id="rId5"/>
    <p:sldId id="381" r:id="rId6"/>
    <p:sldId id="382" r:id="rId7"/>
    <p:sldId id="416" r:id="rId8"/>
    <p:sldId id="258" r:id="rId9"/>
    <p:sldId id="259" r:id="rId10"/>
    <p:sldId id="260" r:id="rId11"/>
    <p:sldId id="262" r:id="rId12"/>
    <p:sldId id="417" r:id="rId13"/>
    <p:sldId id="263" r:id="rId14"/>
    <p:sldId id="264" r:id="rId15"/>
    <p:sldId id="420" r:id="rId16"/>
    <p:sldId id="265" r:id="rId17"/>
    <p:sldId id="266" r:id="rId18"/>
    <p:sldId id="267" r:id="rId19"/>
    <p:sldId id="277" r:id="rId20"/>
    <p:sldId id="268" r:id="rId21"/>
    <p:sldId id="269" r:id="rId22"/>
    <p:sldId id="270" r:id="rId23"/>
    <p:sldId id="271" r:id="rId24"/>
    <p:sldId id="419" r:id="rId25"/>
    <p:sldId id="418" r:id="rId26"/>
    <p:sldId id="273" r:id="rId27"/>
    <p:sldId id="274" r:id="rId28"/>
    <p:sldId id="275" r:id="rId29"/>
    <p:sldId id="276" r:id="rId30"/>
    <p:sldId id="279" r:id="rId31"/>
    <p:sldId id="280" r:id="rId32"/>
    <p:sldId id="281" r:id="rId33"/>
    <p:sldId id="282" r:id="rId34"/>
    <p:sldId id="283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8" r:id="rId47"/>
    <p:sldId id="299" r:id="rId48"/>
    <p:sldId id="300" r:id="rId49"/>
    <p:sldId id="301" r:id="rId50"/>
    <p:sldId id="302" r:id="rId51"/>
    <p:sldId id="303" r:id="rId52"/>
    <p:sldId id="308" r:id="rId53"/>
    <p:sldId id="309" r:id="rId54"/>
    <p:sldId id="339" r:id="rId55"/>
    <p:sldId id="340" r:id="rId56"/>
    <p:sldId id="341" r:id="rId57"/>
    <p:sldId id="307" r:id="rId58"/>
    <p:sldId id="342" r:id="rId59"/>
    <p:sldId id="423" r:id="rId60"/>
    <p:sldId id="424" r:id="rId61"/>
    <p:sldId id="312" r:id="rId62"/>
    <p:sldId id="311" r:id="rId63"/>
    <p:sldId id="425" r:id="rId64"/>
    <p:sldId id="313" r:id="rId65"/>
    <p:sldId id="422" r:id="rId66"/>
    <p:sldId id="426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427" r:id="rId79"/>
    <p:sldId id="428" r:id="rId80"/>
    <p:sldId id="325" r:id="rId81"/>
    <p:sldId id="326" r:id="rId82"/>
    <p:sldId id="327" r:id="rId83"/>
    <p:sldId id="328" r:id="rId84"/>
    <p:sldId id="389" r:id="rId85"/>
    <p:sldId id="330" r:id="rId86"/>
    <p:sldId id="390" r:id="rId87"/>
    <p:sldId id="391" r:id="rId88"/>
    <p:sldId id="333" r:id="rId89"/>
    <p:sldId id="334" r:id="rId90"/>
    <p:sldId id="369" r:id="rId91"/>
    <p:sldId id="429" r:id="rId92"/>
    <p:sldId id="430" r:id="rId93"/>
    <p:sldId id="431" r:id="rId94"/>
    <p:sldId id="397" r:id="rId9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84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19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3" d="100"/>
          <a:sy n="133" d="100"/>
        </p:scale>
        <p:origin x="384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9B1C49-363C-314D-B082-A7A5D2104A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E2211-67EA-134A-A514-9CE9A17952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50CFA-0297-D146-A938-4C364C464965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0015F-2496-1541-8CBA-A99DD06D7D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EADE0-9834-6542-9977-449D9FC193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FF91-BBF4-4743-82A2-7E343F6D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7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4CA53-B8E6-0449-8950-1889572A1E3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A93E-6958-324F-813E-19A365E8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02E3C0-59E9-9F4D-B969-10E38A6FC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2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25C015-926E-3145-B082-09478829E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8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501D0B-49F0-B447-AA5C-62D16AC78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0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B447D9-C6D6-BA4A-AEE6-7715EF534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0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0B21F6-3712-FC4E-869D-F87CFAFF5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6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4398C-AA4F-4247-876C-A04EEDDC3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502179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0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DE9493-5A81-124C-8AEC-89127A6E8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9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3F9CC7-C4AA-3643-BFB8-2E08EA870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2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9D047A3-590B-6D46-8863-85CDBCAC9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4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AD1BB-E2BB-D044-B5BF-C47832209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6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C0167-0599-744F-972B-575CA15BB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9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2880"/>
            <a:ext cx="78867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3000"/>
            <a:ext cx="7891272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644EE4-00F5-214B-B966-78F8F752E0F3}"/>
              </a:ext>
            </a:extLst>
          </p:cNvPr>
          <p:cNvSpPr/>
          <p:nvPr userDrawn="1"/>
        </p:nvSpPr>
        <p:spPr>
          <a:xfrm>
            <a:off x="0" y="6491246"/>
            <a:ext cx="9144000" cy="365760"/>
          </a:xfrm>
          <a:prstGeom prst="rect">
            <a:avLst/>
          </a:prstGeom>
          <a:solidFill>
            <a:srgbClr val="0027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D6B2D-D6F1-9343-9E59-3B2E242F6530}"/>
              </a:ext>
            </a:extLst>
          </p:cNvPr>
          <p:cNvSpPr txBox="1"/>
          <p:nvPr userDrawn="1"/>
        </p:nvSpPr>
        <p:spPr>
          <a:xfrm>
            <a:off x="9144" y="6504849"/>
            <a:ext cx="27539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CB05"/>
                </a:solidFill>
              </a:rPr>
              <a:t>Justin Johnson &amp; David </a:t>
            </a:r>
            <a:r>
              <a:rPr lang="en-US" sz="1600" dirty="0" err="1">
                <a:solidFill>
                  <a:srgbClr val="FFCB05"/>
                </a:solidFill>
              </a:rPr>
              <a:t>Fouhey</a:t>
            </a:r>
            <a:endParaRPr lang="en-US" sz="1600" dirty="0">
              <a:solidFill>
                <a:srgbClr val="FFCB0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0F4CE-082B-3E49-88A0-1D11D8968BC0}"/>
              </a:ext>
            </a:extLst>
          </p:cNvPr>
          <p:cNvSpPr txBox="1"/>
          <p:nvPr userDrawn="1"/>
        </p:nvSpPr>
        <p:spPr>
          <a:xfrm>
            <a:off x="7306056" y="6505843"/>
            <a:ext cx="18288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CB05"/>
                </a:solidFill>
              </a:rPr>
              <a:t>March 11, 2021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27E1BC-749C-F74E-B011-FCB2E7183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9DA51D-2761-9544-A759-09055DD68FFD}"/>
              </a:ext>
            </a:extLst>
          </p:cNvPr>
          <p:cNvSpPr txBox="1"/>
          <p:nvPr userDrawn="1"/>
        </p:nvSpPr>
        <p:spPr>
          <a:xfrm>
            <a:off x="2970575" y="6504849"/>
            <a:ext cx="289599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CB05"/>
                </a:solidFill>
              </a:rPr>
              <a:t>EECS 442 WI 2021: Lecture 15 - </a:t>
            </a:r>
          </a:p>
        </p:txBody>
      </p:sp>
    </p:spTree>
    <p:extLst>
      <p:ext uri="{BB962C8B-B14F-4D97-AF65-F5344CB8AC3E}">
        <p14:creationId xmlns:p14="http://schemas.microsoft.com/office/powerpoint/2010/main" val="181743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y.org/4680594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y.org/4680594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BDE38-BB0B-6D4B-9B01-E0EE101F6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35200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Lecture 15:</a:t>
            </a:r>
            <a:br>
              <a:rPr lang="en-US" dirty="0"/>
            </a:br>
            <a:r>
              <a:rPr lang="en-US" dirty="0"/>
              <a:t>Convolutional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0FD92-BDCF-814F-9C7C-7C655A3A2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4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 Layer</a:t>
            </a:r>
          </a:p>
        </p:txBody>
      </p:sp>
      <p:sp>
        <p:nvSpPr>
          <p:cNvPr id="4" name="Google Shape;481;p40"/>
          <p:cNvSpPr/>
          <p:nvPr/>
        </p:nvSpPr>
        <p:spPr>
          <a:xfrm>
            <a:off x="1066172" y="2283311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" name="Google Shape;483;p40"/>
          <p:cNvSpPr txBox="1"/>
          <p:nvPr/>
        </p:nvSpPr>
        <p:spPr>
          <a:xfrm>
            <a:off x="1602458" y="4582712"/>
            <a:ext cx="491572" cy="39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32</a:t>
            </a:r>
            <a:endParaRPr sz="1799" dirty="0">
              <a:solidFill>
                <a:schemeClr val="accent1"/>
              </a:solidFill>
            </a:endParaRPr>
          </a:p>
        </p:txBody>
      </p:sp>
      <p:sp>
        <p:nvSpPr>
          <p:cNvPr id="7" name="Google Shape;485;p40"/>
          <p:cNvSpPr txBox="1"/>
          <p:nvPr/>
        </p:nvSpPr>
        <p:spPr>
          <a:xfrm>
            <a:off x="1008201" y="4974243"/>
            <a:ext cx="296859" cy="4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00000"/>
                </a:solidFill>
              </a:rPr>
              <a:t>3</a:t>
            </a:r>
            <a:endParaRPr sz="1799" dirty="0">
              <a:solidFill>
                <a:srgbClr val="C00000"/>
              </a:solidFill>
            </a:endParaRPr>
          </a:p>
        </p:txBody>
      </p:sp>
      <p:sp>
        <p:nvSpPr>
          <p:cNvPr id="8" name="Google Shape;487;p40"/>
          <p:cNvSpPr txBox="1"/>
          <p:nvPr/>
        </p:nvSpPr>
        <p:spPr>
          <a:xfrm>
            <a:off x="751030" y="1701726"/>
            <a:ext cx="6796529" cy="47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399" dirty="0">
                <a:solidFill>
                  <a:srgbClr val="C00000"/>
                </a:solidFill>
              </a:rPr>
              <a:t>3</a:t>
            </a:r>
            <a:r>
              <a:rPr lang="en-US" sz="2399" dirty="0"/>
              <a:t>x</a:t>
            </a:r>
            <a:r>
              <a:rPr lang="en" sz="2399" dirty="0">
                <a:solidFill>
                  <a:schemeClr val="accent6"/>
                </a:solidFill>
              </a:rPr>
              <a:t>32</a:t>
            </a:r>
            <a:r>
              <a:rPr lang="en" sz="2399" dirty="0"/>
              <a:t>x</a:t>
            </a:r>
            <a:r>
              <a:rPr lang="en" sz="2399" dirty="0">
                <a:solidFill>
                  <a:schemeClr val="accent1"/>
                </a:solidFill>
              </a:rPr>
              <a:t>32</a:t>
            </a:r>
            <a:r>
              <a:rPr lang="en" sz="2399" dirty="0"/>
              <a:t> image</a:t>
            </a:r>
            <a:r>
              <a:rPr lang="en-US" sz="2399" dirty="0"/>
              <a:t>:</a:t>
            </a:r>
            <a:r>
              <a:rPr lang="en" sz="2399" dirty="0"/>
              <a:t> preserve spatial structure</a:t>
            </a:r>
            <a:endParaRPr sz="2399" dirty="0"/>
          </a:p>
        </p:txBody>
      </p:sp>
      <p:sp>
        <p:nvSpPr>
          <p:cNvPr id="9" name="Google Shape;488;p40"/>
          <p:cNvSpPr txBox="1"/>
          <p:nvPr/>
        </p:nvSpPr>
        <p:spPr>
          <a:xfrm>
            <a:off x="2012451" y="4578181"/>
            <a:ext cx="722663" cy="39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width</a:t>
            </a:r>
            <a:endParaRPr sz="1799" dirty="0">
              <a:solidFill>
                <a:schemeClr val="accent1"/>
              </a:solidFill>
            </a:endParaRPr>
          </a:p>
        </p:txBody>
      </p:sp>
      <p:sp>
        <p:nvSpPr>
          <p:cNvPr id="11" name="Google Shape;490;p40"/>
          <p:cNvSpPr txBox="1"/>
          <p:nvPr/>
        </p:nvSpPr>
        <p:spPr>
          <a:xfrm>
            <a:off x="1292402" y="4924991"/>
            <a:ext cx="1132656" cy="69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799" dirty="0">
                <a:solidFill>
                  <a:srgbClr val="C00000"/>
                </a:solidFill>
              </a:rPr>
              <a:t>depth / channels</a:t>
            </a:r>
            <a:endParaRPr sz="1799" dirty="0">
              <a:solidFill>
                <a:srgbClr val="C00000"/>
              </a:solidFill>
            </a:endParaRPr>
          </a:p>
        </p:txBody>
      </p:sp>
      <p:sp>
        <p:nvSpPr>
          <p:cNvPr id="12" name="Google Shape;489;p40"/>
          <p:cNvSpPr txBox="1"/>
          <p:nvPr/>
        </p:nvSpPr>
        <p:spPr>
          <a:xfrm>
            <a:off x="2432354" y="3868190"/>
            <a:ext cx="856815" cy="37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 dirty="0">
                <a:solidFill>
                  <a:schemeClr val="accent6"/>
                </a:solidFill>
              </a:rPr>
              <a:t>height</a:t>
            </a:r>
            <a:endParaRPr sz="1799" dirty="0">
              <a:solidFill>
                <a:schemeClr val="accent6"/>
              </a:solidFill>
            </a:endParaRPr>
          </a:p>
        </p:txBody>
      </p:sp>
      <p:sp>
        <p:nvSpPr>
          <p:cNvPr id="13" name="Google Shape;484;p40"/>
          <p:cNvSpPr txBox="1"/>
          <p:nvPr/>
        </p:nvSpPr>
        <p:spPr>
          <a:xfrm>
            <a:off x="2022322" y="3850237"/>
            <a:ext cx="445619" cy="39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799" dirty="0">
                <a:solidFill>
                  <a:schemeClr val="accent6"/>
                </a:solidFill>
              </a:rPr>
              <a:t>32</a:t>
            </a:r>
            <a:endParaRPr sz="1799" dirty="0">
              <a:solidFill>
                <a:schemeClr val="accent6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03712-1FBA-D146-9F3F-8CF54DD7C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22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 Layer</a:t>
            </a:r>
          </a:p>
        </p:txBody>
      </p:sp>
      <p:sp>
        <p:nvSpPr>
          <p:cNvPr id="4" name="Google Shape;481;p40"/>
          <p:cNvSpPr/>
          <p:nvPr/>
        </p:nvSpPr>
        <p:spPr>
          <a:xfrm>
            <a:off x="1066172" y="2283311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" name="Google Shape;483;p40"/>
          <p:cNvSpPr txBox="1"/>
          <p:nvPr/>
        </p:nvSpPr>
        <p:spPr>
          <a:xfrm>
            <a:off x="1602458" y="4582712"/>
            <a:ext cx="491572" cy="39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32</a:t>
            </a:r>
            <a:endParaRPr sz="1799" dirty="0">
              <a:solidFill>
                <a:schemeClr val="accent1"/>
              </a:solidFill>
            </a:endParaRPr>
          </a:p>
        </p:txBody>
      </p:sp>
      <p:sp>
        <p:nvSpPr>
          <p:cNvPr id="7" name="Google Shape;485;p40"/>
          <p:cNvSpPr txBox="1"/>
          <p:nvPr/>
        </p:nvSpPr>
        <p:spPr>
          <a:xfrm>
            <a:off x="1008201" y="4974243"/>
            <a:ext cx="296859" cy="4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00000"/>
                </a:solidFill>
              </a:rPr>
              <a:t>3</a:t>
            </a:r>
            <a:endParaRPr sz="1799" dirty="0">
              <a:solidFill>
                <a:srgbClr val="C00000"/>
              </a:solidFill>
            </a:endParaRPr>
          </a:p>
        </p:txBody>
      </p:sp>
      <p:sp>
        <p:nvSpPr>
          <p:cNvPr id="8" name="Google Shape;487;p40"/>
          <p:cNvSpPr txBox="1"/>
          <p:nvPr/>
        </p:nvSpPr>
        <p:spPr>
          <a:xfrm>
            <a:off x="751030" y="1701726"/>
            <a:ext cx="2087663" cy="47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399" dirty="0">
                <a:solidFill>
                  <a:srgbClr val="C00000"/>
                </a:solidFill>
              </a:rPr>
              <a:t>3</a:t>
            </a:r>
            <a:r>
              <a:rPr lang="en-US" sz="2399" dirty="0"/>
              <a:t>x</a:t>
            </a:r>
            <a:r>
              <a:rPr lang="en" sz="2399" dirty="0">
                <a:solidFill>
                  <a:schemeClr val="accent6"/>
                </a:solidFill>
              </a:rPr>
              <a:t>32</a:t>
            </a:r>
            <a:r>
              <a:rPr lang="en" sz="2399" dirty="0"/>
              <a:t>x</a:t>
            </a:r>
            <a:r>
              <a:rPr lang="en" sz="2399" dirty="0">
                <a:solidFill>
                  <a:schemeClr val="accent1"/>
                </a:solidFill>
              </a:rPr>
              <a:t>32</a:t>
            </a:r>
            <a:r>
              <a:rPr lang="en" sz="2399" dirty="0"/>
              <a:t> image</a:t>
            </a:r>
            <a:endParaRPr sz="2399" dirty="0"/>
          </a:p>
        </p:txBody>
      </p:sp>
      <p:sp>
        <p:nvSpPr>
          <p:cNvPr id="9" name="Google Shape;488;p40"/>
          <p:cNvSpPr txBox="1"/>
          <p:nvPr/>
        </p:nvSpPr>
        <p:spPr>
          <a:xfrm>
            <a:off x="2012451" y="4578181"/>
            <a:ext cx="722663" cy="39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width</a:t>
            </a:r>
            <a:endParaRPr sz="1799" dirty="0">
              <a:solidFill>
                <a:schemeClr val="accent1"/>
              </a:solidFill>
            </a:endParaRPr>
          </a:p>
        </p:txBody>
      </p:sp>
      <p:sp>
        <p:nvSpPr>
          <p:cNvPr id="10" name="Google Shape;489;p40"/>
          <p:cNvSpPr txBox="1"/>
          <p:nvPr/>
        </p:nvSpPr>
        <p:spPr>
          <a:xfrm>
            <a:off x="2432354" y="3868190"/>
            <a:ext cx="856815" cy="37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 dirty="0">
                <a:solidFill>
                  <a:schemeClr val="accent6"/>
                </a:solidFill>
              </a:rPr>
              <a:t>height</a:t>
            </a:r>
            <a:endParaRPr sz="1799" dirty="0">
              <a:solidFill>
                <a:schemeClr val="accent6"/>
              </a:solidFill>
            </a:endParaRPr>
          </a:p>
        </p:txBody>
      </p:sp>
      <p:sp>
        <p:nvSpPr>
          <p:cNvPr id="11" name="Google Shape;490;p40"/>
          <p:cNvSpPr txBox="1"/>
          <p:nvPr/>
        </p:nvSpPr>
        <p:spPr>
          <a:xfrm>
            <a:off x="1292402" y="4924991"/>
            <a:ext cx="1132656" cy="69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799" dirty="0">
                <a:solidFill>
                  <a:srgbClr val="C00000"/>
                </a:solidFill>
              </a:rPr>
              <a:t>depth / channels</a:t>
            </a:r>
            <a:endParaRPr sz="1799" dirty="0">
              <a:solidFill>
                <a:srgbClr val="C00000"/>
              </a:solidFill>
            </a:endParaRPr>
          </a:p>
        </p:txBody>
      </p:sp>
      <p:sp>
        <p:nvSpPr>
          <p:cNvPr id="12" name="Google Shape;515;p42"/>
          <p:cNvSpPr/>
          <p:nvPr/>
        </p:nvSpPr>
        <p:spPr>
          <a:xfrm>
            <a:off x="4144820" y="3162058"/>
            <a:ext cx="282227" cy="813688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3" name="Google Shape;516;p42"/>
          <p:cNvSpPr txBox="1"/>
          <p:nvPr/>
        </p:nvSpPr>
        <p:spPr>
          <a:xfrm>
            <a:off x="3919080" y="2482585"/>
            <a:ext cx="1614386" cy="4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399" dirty="0">
                <a:solidFill>
                  <a:srgbClr val="C00000"/>
                </a:solidFill>
              </a:rPr>
              <a:t>3</a:t>
            </a:r>
            <a:r>
              <a:rPr lang="en-US" sz="2399" dirty="0"/>
              <a:t>x</a:t>
            </a:r>
            <a:r>
              <a:rPr lang="en" sz="2399" dirty="0"/>
              <a:t>5x5 filter</a:t>
            </a:r>
            <a:endParaRPr sz="2399" dirty="0"/>
          </a:p>
        </p:txBody>
      </p:sp>
      <p:sp>
        <p:nvSpPr>
          <p:cNvPr id="17" name="Google Shape;518;p42"/>
          <p:cNvSpPr txBox="1"/>
          <p:nvPr/>
        </p:nvSpPr>
        <p:spPr>
          <a:xfrm>
            <a:off x="5282698" y="3156470"/>
            <a:ext cx="3557523" cy="165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400" b="1" dirty="0"/>
              <a:t>Convolve </a:t>
            </a:r>
            <a:r>
              <a:rPr lang="en" sz="2400" dirty="0"/>
              <a:t>the filter with the image: “slide over the image spatially, computing dot products”</a:t>
            </a:r>
            <a:endParaRPr sz="2400" dirty="0"/>
          </a:p>
        </p:txBody>
      </p:sp>
      <p:sp>
        <p:nvSpPr>
          <p:cNvPr id="18" name="Google Shape;484;p40"/>
          <p:cNvSpPr txBox="1"/>
          <p:nvPr/>
        </p:nvSpPr>
        <p:spPr>
          <a:xfrm>
            <a:off x="2022322" y="3850237"/>
            <a:ext cx="445619" cy="39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799" dirty="0">
                <a:solidFill>
                  <a:schemeClr val="accent6"/>
                </a:solidFill>
              </a:rPr>
              <a:t>32</a:t>
            </a:r>
            <a:endParaRPr sz="1799" dirty="0">
              <a:solidFill>
                <a:schemeClr val="accent6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96CA7-4C8E-BF40-B33E-DC9BB3C7A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9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 Layer</a:t>
            </a:r>
          </a:p>
        </p:txBody>
      </p:sp>
      <p:sp>
        <p:nvSpPr>
          <p:cNvPr id="4" name="Google Shape;481;p40"/>
          <p:cNvSpPr/>
          <p:nvPr/>
        </p:nvSpPr>
        <p:spPr>
          <a:xfrm>
            <a:off x="1066172" y="2283311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" name="Google Shape;483;p40"/>
          <p:cNvSpPr txBox="1"/>
          <p:nvPr/>
        </p:nvSpPr>
        <p:spPr>
          <a:xfrm>
            <a:off x="1602458" y="4582712"/>
            <a:ext cx="491572" cy="39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32</a:t>
            </a:r>
            <a:endParaRPr sz="1799" dirty="0">
              <a:solidFill>
                <a:schemeClr val="accent1"/>
              </a:solidFill>
            </a:endParaRPr>
          </a:p>
        </p:txBody>
      </p:sp>
      <p:sp>
        <p:nvSpPr>
          <p:cNvPr id="7" name="Google Shape;485;p40"/>
          <p:cNvSpPr txBox="1"/>
          <p:nvPr/>
        </p:nvSpPr>
        <p:spPr>
          <a:xfrm>
            <a:off x="1008201" y="4974243"/>
            <a:ext cx="296859" cy="4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00000"/>
                </a:solidFill>
              </a:rPr>
              <a:t>3</a:t>
            </a:r>
            <a:endParaRPr sz="1799" dirty="0">
              <a:solidFill>
                <a:srgbClr val="C00000"/>
              </a:solidFill>
            </a:endParaRPr>
          </a:p>
        </p:txBody>
      </p:sp>
      <p:sp>
        <p:nvSpPr>
          <p:cNvPr id="8" name="Google Shape;487;p40"/>
          <p:cNvSpPr txBox="1"/>
          <p:nvPr/>
        </p:nvSpPr>
        <p:spPr>
          <a:xfrm>
            <a:off x="751030" y="1701726"/>
            <a:ext cx="2087663" cy="47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399" dirty="0">
                <a:solidFill>
                  <a:srgbClr val="C00000"/>
                </a:solidFill>
              </a:rPr>
              <a:t>3</a:t>
            </a:r>
            <a:r>
              <a:rPr lang="en-US" sz="2399" dirty="0"/>
              <a:t>x</a:t>
            </a:r>
            <a:r>
              <a:rPr lang="en" sz="2399" dirty="0">
                <a:solidFill>
                  <a:schemeClr val="accent6"/>
                </a:solidFill>
              </a:rPr>
              <a:t>32</a:t>
            </a:r>
            <a:r>
              <a:rPr lang="en" sz="2399" dirty="0"/>
              <a:t>x</a:t>
            </a:r>
            <a:r>
              <a:rPr lang="en" sz="2399" dirty="0">
                <a:solidFill>
                  <a:schemeClr val="accent1"/>
                </a:solidFill>
              </a:rPr>
              <a:t>32</a:t>
            </a:r>
            <a:r>
              <a:rPr lang="en" sz="2399" dirty="0"/>
              <a:t> image</a:t>
            </a:r>
            <a:endParaRPr sz="2399" dirty="0"/>
          </a:p>
        </p:txBody>
      </p:sp>
      <p:sp>
        <p:nvSpPr>
          <p:cNvPr id="9" name="Google Shape;488;p40"/>
          <p:cNvSpPr txBox="1"/>
          <p:nvPr/>
        </p:nvSpPr>
        <p:spPr>
          <a:xfrm>
            <a:off x="2012451" y="4578181"/>
            <a:ext cx="722663" cy="39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width</a:t>
            </a:r>
            <a:endParaRPr sz="1799" dirty="0">
              <a:solidFill>
                <a:schemeClr val="accent1"/>
              </a:solidFill>
            </a:endParaRPr>
          </a:p>
        </p:txBody>
      </p:sp>
      <p:sp>
        <p:nvSpPr>
          <p:cNvPr id="10" name="Google Shape;489;p40"/>
          <p:cNvSpPr txBox="1"/>
          <p:nvPr/>
        </p:nvSpPr>
        <p:spPr>
          <a:xfrm>
            <a:off x="2432354" y="3868190"/>
            <a:ext cx="856815" cy="37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 dirty="0">
                <a:solidFill>
                  <a:schemeClr val="accent6"/>
                </a:solidFill>
              </a:rPr>
              <a:t>height</a:t>
            </a:r>
            <a:endParaRPr sz="1799" dirty="0">
              <a:solidFill>
                <a:schemeClr val="accent6"/>
              </a:solidFill>
            </a:endParaRPr>
          </a:p>
        </p:txBody>
      </p:sp>
      <p:sp>
        <p:nvSpPr>
          <p:cNvPr id="11" name="Google Shape;490;p40"/>
          <p:cNvSpPr txBox="1"/>
          <p:nvPr/>
        </p:nvSpPr>
        <p:spPr>
          <a:xfrm>
            <a:off x="1292402" y="4924991"/>
            <a:ext cx="1132656" cy="69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799" dirty="0">
                <a:solidFill>
                  <a:srgbClr val="C00000"/>
                </a:solidFill>
              </a:rPr>
              <a:t>depth / channels</a:t>
            </a:r>
            <a:endParaRPr sz="1799" dirty="0">
              <a:solidFill>
                <a:srgbClr val="C00000"/>
              </a:solidFill>
            </a:endParaRPr>
          </a:p>
        </p:txBody>
      </p:sp>
      <p:sp>
        <p:nvSpPr>
          <p:cNvPr id="12" name="Google Shape;515;p42"/>
          <p:cNvSpPr/>
          <p:nvPr/>
        </p:nvSpPr>
        <p:spPr>
          <a:xfrm>
            <a:off x="4144820" y="3162058"/>
            <a:ext cx="282227" cy="813688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3" name="Google Shape;516;p42"/>
          <p:cNvSpPr txBox="1"/>
          <p:nvPr/>
        </p:nvSpPr>
        <p:spPr>
          <a:xfrm>
            <a:off x="3919080" y="2482585"/>
            <a:ext cx="1614386" cy="4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399" dirty="0">
                <a:solidFill>
                  <a:srgbClr val="C00000"/>
                </a:solidFill>
              </a:rPr>
              <a:t>3</a:t>
            </a:r>
            <a:r>
              <a:rPr lang="en-US" sz="2399" dirty="0"/>
              <a:t>x</a:t>
            </a:r>
            <a:r>
              <a:rPr lang="en" sz="2399" dirty="0"/>
              <a:t>5x5 filter</a:t>
            </a:r>
            <a:endParaRPr sz="2399" dirty="0"/>
          </a:p>
        </p:txBody>
      </p:sp>
      <p:sp>
        <p:nvSpPr>
          <p:cNvPr id="14" name="Google Shape;519;p42"/>
          <p:cNvSpPr txBox="1"/>
          <p:nvPr/>
        </p:nvSpPr>
        <p:spPr>
          <a:xfrm>
            <a:off x="4779980" y="1369637"/>
            <a:ext cx="373537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2400" dirty="0">
                <a:solidFill>
                  <a:srgbClr val="C00000"/>
                </a:solidFill>
              </a:rPr>
              <a:t>Filters always extend the full depth of the input volume</a:t>
            </a:r>
            <a:endParaRPr sz="2400" dirty="0">
              <a:solidFill>
                <a:srgbClr val="C00000"/>
              </a:solidFill>
            </a:endParaRPr>
          </a:p>
        </p:txBody>
      </p:sp>
      <p:cxnSp>
        <p:nvCxnSpPr>
          <p:cNvPr id="15" name="Google Shape;520;p42"/>
          <p:cNvCxnSpPr/>
          <p:nvPr/>
        </p:nvCxnSpPr>
        <p:spPr>
          <a:xfrm flipH="1">
            <a:off x="4132224" y="1970384"/>
            <a:ext cx="589646" cy="525763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521;p42"/>
          <p:cNvCxnSpPr/>
          <p:nvPr/>
        </p:nvCxnSpPr>
        <p:spPr>
          <a:xfrm flipH="1">
            <a:off x="1008201" y="1585831"/>
            <a:ext cx="3673230" cy="201893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518;p42"/>
          <p:cNvSpPr txBox="1"/>
          <p:nvPr/>
        </p:nvSpPr>
        <p:spPr>
          <a:xfrm>
            <a:off x="5282698" y="3156470"/>
            <a:ext cx="3557523" cy="165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400" b="1" dirty="0"/>
              <a:t>Convolve </a:t>
            </a:r>
            <a:r>
              <a:rPr lang="en" sz="2400" dirty="0"/>
              <a:t>the filter with the image: “slide over the image spatially, computing dot products”</a:t>
            </a:r>
            <a:endParaRPr sz="2400" dirty="0"/>
          </a:p>
        </p:txBody>
      </p:sp>
      <p:sp>
        <p:nvSpPr>
          <p:cNvPr id="18" name="Google Shape;484;p40"/>
          <p:cNvSpPr txBox="1"/>
          <p:nvPr/>
        </p:nvSpPr>
        <p:spPr>
          <a:xfrm>
            <a:off x="2022322" y="3850237"/>
            <a:ext cx="445619" cy="39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799" dirty="0">
                <a:solidFill>
                  <a:schemeClr val="accent6"/>
                </a:solidFill>
              </a:rPr>
              <a:t>32</a:t>
            </a:r>
            <a:endParaRPr sz="1799" dirty="0">
              <a:solidFill>
                <a:schemeClr val="accent6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96CA7-4C8E-BF40-B33E-DC9BB3C7A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0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 Layer</a:t>
            </a:r>
          </a:p>
        </p:txBody>
      </p:sp>
      <p:sp>
        <p:nvSpPr>
          <p:cNvPr id="5" name="Google Shape;483;p40"/>
          <p:cNvSpPr txBox="1"/>
          <p:nvPr/>
        </p:nvSpPr>
        <p:spPr>
          <a:xfrm>
            <a:off x="1602458" y="4582712"/>
            <a:ext cx="491572" cy="39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 dirty="0"/>
          </a:p>
        </p:txBody>
      </p:sp>
      <p:sp>
        <p:nvSpPr>
          <p:cNvPr id="7" name="Google Shape;485;p40"/>
          <p:cNvSpPr txBox="1"/>
          <p:nvPr/>
        </p:nvSpPr>
        <p:spPr>
          <a:xfrm>
            <a:off x="1008201" y="4974243"/>
            <a:ext cx="296859" cy="4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</a:t>
            </a:r>
            <a:endParaRPr sz="1799" dirty="0"/>
          </a:p>
        </p:txBody>
      </p:sp>
      <p:sp>
        <p:nvSpPr>
          <p:cNvPr id="8" name="Google Shape;487;p40"/>
          <p:cNvSpPr txBox="1"/>
          <p:nvPr/>
        </p:nvSpPr>
        <p:spPr>
          <a:xfrm>
            <a:off x="751030" y="1701726"/>
            <a:ext cx="2087663" cy="47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399" dirty="0">
                <a:solidFill>
                  <a:srgbClr val="C00000"/>
                </a:solidFill>
              </a:rPr>
              <a:t>3x</a:t>
            </a:r>
            <a:r>
              <a:rPr lang="en" sz="2399" dirty="0">
                <a:solidFill>
                  <a:srgbClr val="C00000"/>
                </a:solidFill>
              </a:rPr>
              <a:t>32x32 image</a:t>
            </a:r>
            <a:endParaRPr sz="2399" dirty="0">
              <a:solidFill>
                <a:srgbClr val="C00000"/>
              </a:solidFill>
            </a:endParaRPr>
          </a:p>
        </p:txBody>
      </p:sp>
      <p:sp>
        <p:nvSpPr>
          <p:cNvPr id="13" name="Google Shape;516;p42"/>
          <p:cNvSpPr txBox="1"/>
          <p:nvPr/>
        </p:nvSpPr>
        <p:spPr>
          <a:xfrm>
            <a:off x="2053569" y="2491612"/>
            <a:ext cx="1614386" cy="4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399" dirty="0">
                <a:solidFill>
                  <a:schemeClr val="accent1"/>
                </a:solidFill>
              </a:rPr>
              <a:t>3x</a:t>
            </a:r>
            <a:r>
              <a:rPr lang="en" sz="2399" dirty="0">
                <a:solidFill>
                  <a:schemeClr val="accent1"/>
                </a:solidFill>
              </a:rPr>
              <a:t>5x5 filter</a:t>
            </a:r>
            <a:endParaRPr sz="2399" dirty="0">
              <a:solidFill>
                <a:schemeClr val="accent1"/>
              </a:solidFill>
            </a:endParaRPr>
          </a:p>
        </p:txBody>
      </p:sp>
      <p:sp>
        <p:nvSpPr>
          <p:cNvPr id="18" name="Google Shape;550;p44"/>
          <p:cNvSpPr/>
          <p:nvPr/>
        </p:nvSpPr>
        <p:spPr>
          <a:xfrm>
            <a:off x="1637973" y="3020207"/>
            <a:ext cx="282227" cy="813688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9" name="Google Shape;551;p44"/>
          <p:cNvSpPr/>
          <p:nvPr/>
        </p:nvSpPr>
        <p:spPr>
          <a:xfrm>
            <a:off x="3233807" y="3285937"/>
            <a:ext cx="282227" cy="282227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20" name="Google Shape;553;p44"/>
          <p:cNvCxnSpPr/>
          <p:nvPr/>
        </p:nvCxnSpPr>
        <p:spPr>
          <a:xfrm>
            <a:off x="1764190" y="3189812"/>
            <a:ext cx="1469618" cy="23723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554;p44"/>
          <p:cNvCxnSpPr/>
          <p:nvPr/>
        </p:nvCxnSpPr>
        <p:spPr>
          <a:xfrm>
            <a:off x="1900355" y="3040451"/>
            <a:ext cx="1333453" cy="386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555;p44"/>
          <p:cNvCxnSpPr/>
          <p:nvPr/>
        </p:nvCxnSpPr>
        <p:spPr>
          <a:xfrm rot="10800000" flipH="1">
            <a:off x="1926448" y="3427051"/>
            <a:ext cx="1307360" cy="24953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481;p40"/>
          <p:cNvSpPr/>
          <p:nvPr/>
        </p:nvSpPr>
        <p:spPr>
          <a:xfrm>
            <a:off x="1066172" y="2283311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Google Shape;484;p40"/>
          <p:cNvSpPr txBox="1"/>
          <p:nvPr/>
        </p:nvSpPr>
        <p:spPr>
          <a:xfrm>
            <a:off x="2022322" y="3850237"/>
            <a:ext cx="445619" cy="39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799" dirty="0"/>
              <a:t>32</a:t>
            </a:r>
            <a:endParaRPr sz="1799" dirty="0"/>
          </a:p>
        </p:txBody>
      </p:sp>
      <p:cxnSp>
        <p:nvCxnSpPr>
          <p:cNvPr id="26" name="Google Shape;541;p43"/>
          <p:cNvCxnSpPr/>
          <p:nvPr/>
        </p:nvCxnSpPr>
        <p:spPr>
          <a:xfrm flipH="1" flipV="1">
            <a:off x="3602377" y="3538888"/>
            <a:ext cx="460337" cy="200459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" name="Google Shape;542;p43"/>
          <p:cNvSpPr txBox="1"/>
          <p:nvPr/>
        </p:nvSpPr>
        <p:spPr>
          <a:xfrm>
            <a:off x="4069915" y="3606454"/>
            <a:ext cx="5014694" cy="128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b="1" dirty="0"/>
              <a:t>1 number: </a:t>
            </a:r>
            <a:endParaRPr sz="1799" b="1" dirty="0"/>
          </a:p>
          <a:p>
            <a:r>
              <a:rPr lang="en" sz="1799" dirty="0"/>
              <a:t>the result of taking a dot product between the filter and a small </a:t>
            </a:r>
            <a:r>
              <a:rPr lang="en-US" sz="1799" dirty="0"/>
              <a:t>3x</a:t>
            </a:r>
            <a:r>
              <a:rPr lang="en" sz="1799" dirty="0"/>
              <a:t>5x5 chunk of the image</a:t>
            </a:r>
            <a:endParaRPr sz="1799" dirty="0"/>
          </a:p>
          <a:p>
            <a:r>
              <a:rPr lang="en" sz="1799" dirty="0"/>
              <a:t>(i.e. </a:t>
            </a:r>
            <a:r>
              <a:rPr lang="en-US" sz="1799" dirty="0"/>
              <a:t>3*</a:t>
            </a:r>
            <a:r>
              <a:rPr lang="en" sz="1799" dirty="0"/>
              <a:t>5*5 = 75-dimensional dot product + bias)</a:t>
            </a:r>
            <a:endParaRPr sz="179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DCE287-2FC3-2546-A61B-5D6B8F579179}"/>
                  </a:ext>
                </a:extLst>
              </p:cNvPr>
              <p:cNvSpPr txBox="1"/>
              <p:nvPr/>
            </p:nvSpPr>
            <p:spPr>
              <a:xfrm>
                <a:off x="4133604" y="4974242"/>
                <a:ext cx="1333955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DCE287-2FC3-2546-A61B-5D6B8F579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604" y="4974242"/>
                <a:ext cx="1333955" cy="415498"/>
              </a:xfrm>
              <a:prstGeom prst="rect">
                <a:avLst/>
              </a:prstGeom>
              <a:blipFill>
                <a:blip r:embed="rId2"/>
                <a:stretch>
                  <a:fillRect l="-2830" t="-2941" r="-471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5A6AC-DE62-2C47-96AB-F2EAD5677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6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 Layer</a:t>
            </a:r>
          </a:p>
        </p:txBody>
      </p:sp>
      <p:sp>
        <p:nvSpPr>
          <p:cNvPr id="5" name="Google Shape;483;p40"/>
          <p:cNvSpPr txBox="1"/>
          <p:nvPr/>
        </p:nvSpPr>
        <p:spPr>
          <a:xfrm>
            <a:off x="1602458" y="4582712"/>
            <a:ext cx="491572" cy="39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 dirty="0"/>
          </a:p>
        </p:txBody>
      </p:sp>
      <p:sp>
        <p:nvSpPr>
          <p:cNvPr id="7" name="Google Shape;485;p40"/>
          <p:cNvSpPr txBox="1"/>
          <p:nvPr/>
        </p:nvSpPr>
        <p:spPr>
          <a:xfrm>
            <a:off x="1008201" y="4974243"/>
            <a:ext cx="296859" cy="4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</a:t>
            </a:r>
            <a:endParaRPr sz="1799" dirty="0"/>
          </a:p>
        </p:txBody>
      </p:sp>
      <p:sp>
        <p:nvSpPr>
          <p:cNvPr id="8" name="Google Shape;487;p40"/>
          <p:cNvSpPr txBox="1"/>
          <p:nvPr/>
        </p:nvSpPr>
        <p:spPr>
          <a:xfrm>
            <a:off x="751030" y="1701726"/>
            <a:ext cx="2087663" cy="47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399" dirty="0">
                <a:solidFill>
                  <a:srgbClr val="C00000"/>
                </a:solidFill>
              </a:rPr>
              <a:t>3x</a:t>
            </a:r>
            <a:r>
              <a:rPr lang="en" sz="2399" dirty="0">
                <a:solidFill>
                  <a:srgbClr val="C00000"/>
                </a:solidFill>
              </a:rPr>
              <a:t>32x32 image</a:t>
            </a:r>
            <a:endParaRPr sz="2399" dirty="0">
              <a:solidFill>
                <a:srgbClr val="C00000"/>
              </a:solidFill>
            </a:endParaRPr>
          </a:p>
        </p:txBody>
      </p:sp>
      <p:sp>
        <p:nvSpPr>
          <p:cNvPr id="13" name="Google Shape;516;p42"/>
          <p:cNvSpPr txBox="1"/>
          <p:nvPr/>
        </p:nvSpPr>
        <p:spPr>
          <a:xfrm>
            <a:off x="2053569" y="2491612"/>
            <a:ext cx="1614386" cy="4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399" dirty="0">
                <a:solidFill>
                  <a:schemeClr val="accent1"/>
                </a:solidFill>
              </a:rPr>
              <a:t>3x</a:t>
            </a:r>
            <a:r>
              <a:rPr lang="en" sz="2399" dirty="0">
                <a:solidFill>
                  <a:schemeClr val="accent1"/>
                </a:solidFill>
              </a:rPr>
              <a:t>5x5 filter</a:t>
            </a:r>
            <a:endParaRPr sz="2399" dirty="0">
              <a:solidFill>
                <a:schemeClr val="accent1"/>
              </a:solidFill>
            </a:endParaRPr>
          </a:p>
        </p:txBody>
      </p:sp>
      <p:sp>
        <p:nvSpPr>
          <p:cNvPr id="18" name="Google Shape;550;p44"/>
          <p:cNvSpPr/>
          <p:nvPr/>
        </p:nvSpPr>
        <p:spPr>
          <a:xfrm>
            <a:off x="1637973" y="3020207"/>
            <a:ext cx="282227" cy="813688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9" name="Google Shape;551;p44"/>
          <p:cNvSpPr/>
          <p:nvPr/>
        </p:nvSpPr>
        <p:spPr>
          <a:xfrm>
            <a:off x="3233807" y="3285937"/>
            <a:ext cx="282227" cy="282227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20" name="Google Shape;553;p44"/>
          <p:cNvCxnSpPr/>
          <p:nvPr/>
        </p:nvCxnSpPr>
        <p:spPr>
          <a:xfrm>
            <a:off x="1764190" y="3189812"/>
            <a:ext cx="1469618" cy="23723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554;p44"/>
          <p:cNvCxnSpPr/>
          <p:nvPr/>
        </p:nvCxnSpPr>
        <p:spPr>
          <a:xfrm>
            <a:off x="1900355" y="3040451"/>
            <a:ext cx="1333453" cy="386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555;p44"/>
          <p:cNvCxnSpPr/>
          <p:nvPr/>
        </p:nvCxnSpPr>
        <p:spPr>
          <a:xfrm rot="10800000" flipH="1">
            <a:off x="1926448" y="3427051"/>
            <a:ext cx="1307360" cy="24953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481;p40"/>
          <p:cNvSpPr/>
          <p:nvPr/>
        </p:nvSpPr>
        <p:spPr>
          <a:xfrm>
            <a:off x="1066172" y="2283311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Google Shape;484;p40"/>
          <p:cNvSpPr txBox="1"/>
          <p:nvPr/>
        </p:nvSpPr>
        <p:spPr>
          <a:xfrm>
            <a:off x="2022322" y="3850237"/>
            <a:ext cx="445619" cy="39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799" dirty="0"/>
              <a:t>32</a:t>
            </a:r>
            <a:endParaRPr sz="1799" dirty="0"/>
          </a:p>
        </p:txBody>
      </p:sp>
      <p:cxnSp>
        <p:nvCxnSpPr>
          <p:cNvPr id="23" name="Google Shape;564;p44"/>
          <p:cNvCxnSpPr/>
          <p:nvPr/>
        </p:nvCxnSpPr>
        <p:spPr>
          <a:xfrm>
            <a:off x="3667955" y="3427051"/>
            <a:ext cx="3289677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" name="Google Shape;565;p44"/>
          <p:cNvSpPr txBox="1"/>
          <p:nvPr/>
        </p:nvSpPr>
        <p:spPr>
          <a:xfrm>
            <a:off x="4189958" y="3545576"/>
            <a:ext cx="2183591" cy="81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convolve (slide) over all spatial locations</a:t>
            </a:r>
            <a:endParaRPr sz="1799" dirty="0"/>
          </a:p>
        </p:txBody>
      </p:sp>
      <p:sp>
        <p:nvSpPr>
          <p:cNvPr id="30" name="Google Shape;566;p44"/>
          <p:cNvSpPr/>
          <p:nvPr/>
        </p:nvSpPr>
        <p:spPr>
          <a:xfrm>
            <a:off x="7073108" y="2048460"/>
            <a:ext cx="956151" cy="2757182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1" name="Google Shape;567;p44"/>
          <p:cNvSpPr txBox="1"/>
          <p:nvPr/>
        </p:nvSpPr>
        <p:spPr>
          <a:xfrm>
            <a:off x="6373549" y="1159445"/>
            <a:ext cx="2170844" cy="79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400" dirty="0"/>
              <a:t>1x28x28 activation map</a:t>
            </a:r>
            <a:endParaRPr sz="2400" dirty="0"/>
          </a:p>
        </p:txBody>
      </p:sp>
      <p:sp>
        <p:nvSpPr>
          <p:cNvPr id="32" name="Google Shape;568;p44"/>
          <p:cNvSpPr txBox="1"/>
          <p:nvPr/>
        </p:nvSpPr>
        <p:spPr>
          <a:xfrm>
            <a:off x="6957631" y="4761232"/>
            <a:ext cx="328115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1</a:t>
            </a:r>
            <a:endParaRPr sz="1799"/>
          </a:p>
        </p:txBody>
      </p:sp>
      <p:sp>
        <p:nvSpPr>
          <p:cNvPr id="33" name="Google Shape;569;p44"/>
          <p:cNvSpPr txBox="1"/>
          <p:nvPr/>
        </p:nvSpPr>
        <p:spPr>
          <a:xfrm>
            <a:off x="7624967" y="4305672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34" name="Google Shape;570;p44"/>
          <p:cNvSpPr txBox="1"/>
          <p:nvPr/>
        </p:nvSpPr>
        <p:spPr>
          <a:xfrm>
            <a:off x="8029262" y="2895052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CF527-C9C5-7A44-B326-248A3CB68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75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 Layer</a:t>
            </a:r>
          </a:p>
        </p:txBody>
      </p:sp>
      <p:sp>
        <p:nvSpPr>
          <p:cNvPr id="5" name="Google Shape;483;p40"/>
          <p:cNvSpPr txBox="1"/>
          <p:nvPr/>
        </p:nvSpPr>
        <p:spPr>
          <a:xfrm>
            <a:off x="1602458" y="4582712"/>
            <a:ext cx="491572" cy="39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 dirty="0"/>
          </a:p>
        </p:txBody>
      </p:sp>
      <p:sp>
        <p:nvSpPr>
          <p:cNvPr id="7" name="Google Shape;485;p40"/>
          <p:cNvSpPr txBox="1"/>
          <p:nvPr/>
        </p:nvSpPr>
        <p:spPr>
          <a:xfrm>
            <a:off x="1008201" y="4974243"/>
            <a:ext cx="296859" cy="4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</a:t>
            </a:r>
            <a:endParaRPr sz="1799" dirty="0"/>
          </a:p>
        </p:txBody>
      </p:sp>
      <p:sp>
        <p:nvSpPr>
          <p:cNvPr id="8" name="Google Shape;487;p40"/>
          <p:cNvSpPr txBox="1"/>
          <p:nvPr/>
        </p:nvSpPr>
        <p:spPr>
          <a:xfrm>
            <a:off x="751030" y="1701726"/>
            <a:ext cx="2087663" cy="47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399" dirty="0">
                <a:solidFill>
                  <a:srgbClr val="C00000"/>
                </a:solidFill>
              </a:rPr>
              <a:t>3x</a:t>
            </a:r>
            <a:r>
              <a:rPr lang="en" sz="2399" dirty="0">
                <a:solidFill>
                  <a:srgbClr val="C00000"/>
                </a:solidFill>
              </a:rPr>
              <a:t>32x32 image</a:t>
            </a:r>
            <a:endParaRPr sz="2399" dirty="0">
              <a:solidFill>
                <a:srgbClr val="C00000"/>
              </a:solidFill>
            </a:endParaRPr>
          </a:p>
        </p:txBody>
      </p:sp>
      <p:sp>
        <p:nvSpPr>
          <p:cNvPr id="13" name="Google Shape;516;p42"/>
          <p:cNvSpPr txBox="1"/>
          <p:nvPr/>
        </p:nvSpPr>
        <p:spPr>
          <a:xfrm>
            <a:off x="2053569" y="2491612"/>
            <a:ext cx="1614386" cy="4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399" dirty="0">
                <a:solidFill>
                  <a:schemeClr val="accent1"/>
                </a:solidFill>
              </a:rPr>
              <a:t>3x</a:t>
            </a:r>
            <a:r>
              <a:rPr lang="en" sz="2399" dirty="0">
                <a:solidFill>
                  <a:schemeClr val="accent1"/>
                </a:solidFill>
              </a:rPr>
              <a:t>5x5 filter</a:t>
            </a:r>
            <a:endParaRPr sz="2399" dirty="0">
              <a:solidFill>
                <a:schemeClr val="accent1"/>
              </a:solidFill>
            </a:endParaRPr>
          </a:p>
        </p:txBody>
      </p:sp>
      <p:sp>
        <p:nvSpPr>
          <p:cNvPr id="18" name="Google Shape;550;p44"/>
          <p:cNvSpPr/>
          <p:nvPr/>
        </p:nvSpPr>
        <p:spPr>
          <a:xfrm>
            <a:off x="1637973" y="3020207"/>
            <a:ext cx="282227" cy="813688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9" name="Google Shape;551;p44"/>
          <p:cNvSpPr/>
          <p:nvPr/>
        </p:nvSpPr>
        <p:spPr>
          <a:xfrm>
            <a:off x="3233807" y="3285937"/>
            <a:ext cx="282227" cy="282227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20" name="Google Shape;553;p44"/>
          <p:cNvCxnSpPr/>
          <p:nvPr/>
        </p:nvCxnSpPr>
        <p:spPr>
          <a:xfrm>
            <a:off x="1764190" y="3189812"/>
            <a:ext cx="1469618" cy="23723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554;p44"/>
          <p:cNvCxnSpPr/>
          <p:nvPr/>
        </p:nvCxnSpPr>
        <p:spPr>
          <a:xfrm>
            <a:off x="1900355" y="3040451"/>
            <a:ext cx="1333453" cy="386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555;p44"/>
          <p:cNvCxnSpPr/>
          <p:nvPr/>
        </p:nvCxnSpPr>
        <p:spPr>
          <a:xfrm rot="10800000" flipH="1">
            <a:off x="1926448" y="3427051"/>
            <a:ext cx="1307360" cy="24953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481;p40"/>
          <p:cNvSpPr/>
          <p:nvPr/>
        </p:nvSpPr>
        <p:spPr>
          <a:xfrm>
            <a:off x="1066172" y="2283311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Google Shape;484;p40"/>
          <p:cNvSpPr txBox="1"/>
          <p:nvPr/>
        </p:nvSpPr>
        <p:spPr>
          <a:xfrm>
            <a:off x="2022322" y="3850237"/>
            <a:ext cx="445619" cy="39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799" dirty="0"/>
              <a:t>32</a:t>
            </a:r>
            <a:endParaRPr sz="1799" dirty="0"/>
          </a:p>
        </p:txBody>
      </p:sp>
      <p:cxnSp>
        <p:nvCxnSpPr>
          <p:cNvPr id="23" name="Google Shape;564;p44"/>
          <p:cNvCxnSpPr/>
          <p:nvPr/>
        </p:nvCxnSpPr>
        <p:spPr>
          <a:xfrm>
            <a:off x="3667955" y="3427051"/>
            <a:ext cx="3289677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" name="Google Shape;565;p44"/>
          <p:cNvSpPr txBox="1"/>
          <p:nvPr/>
        </p:nvSpPr>
        <p:spPr>
          <a:xfrm>
            <a:off x="4189958" y="3545576"/>
            <a:ext cx="2183591" cy="81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convolve (slide) over all spatial locations</a:t>
            </a:r>
            <a:endParaRPr sz="1799" dirty="0"/>
          </a:p>
        </p:txBody>
      </p:sp>
      <p:sp>
        <p:nvSpPr>
          <p:cNvPr id="30" name="Google Shape;566;p44"/>
          <p:cNvSpPr/>
          <p:nvPr/>
        </p:nvSpPr>
        <p:spPr>
          <a:xfrm>
            <a:off x="7073108" y="2048460"/>
            <a:ext cx="956151" cy="2757182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1" name="Google Shape;567;p44"/>
          <p:cNvSpPr txBox="1"/>
          <p:nvPr/>
        </p:nvSpPr>
        <p:spPr>
          <a:xfrm>
            <a:off x="6373549" y="1159445"/>
            <a:ext cx="2170844" cy="79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400" dirty="0"/>
              <a:t>1x28x28 activation map</a:t>
            </a:r>
            <a:endParaRPr sz="2400" dirty="0"/>
          </a:p>
        </p:txBody>
      </p:sp>
      <p:sp>
        <p:nvSpPr>
          <p:cNvPr id="32" name="Google Shape;568;p44"/>
          <p:cNvSpPr txBox="1"/>
          <p:nvPr/>
        </p:nvSpPr>
        <p:spPr>
          <a:xfrm>
            <a:off x="6957631" y="4761232"/>
            <a:ext cx="328115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1</a:t>
            </a:r>
            <a:endParaRPr sz="1799"/>
          </a:p>
        </p:txBody>
      </p:sp>
      <p:sp>
        <p:nvSpPr>
          <p:cNvPr id="33" name="Google Shape;569;p44"/>
          <p:cNvSpPr txBox="1"/>
          <p:nvPr/>
        </p:nvSpPr>
        <p:spPr>
          <a:xfrm>
            <a:off x="7624967" y="4305672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34" name="Google Shape;570;p44"/>
          <p:cNvSpPr txBox="1"/>
          <p:nvPr/>
        </p:nvSpPr>
        <p:spPr>
          <a:xfrm>
            <a:off x="8029262" y="2895052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CF527-C9C5-7A44-B326-248A3CB68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3D200F-05A3-F748-AD28-F63F95B0F5B7}"/>
              </a:ext>
            </a:extLst>
          </p:cNvPr>
          <p:cNvSpPr txBox="1"/>
          <p:nvPr/>
        </p:nvSpPr>
        <p:spPr>
          <a:xfrm>
            <a:off x="1661075" y="5147902"/>
            <a:ext cx="5821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Convolution Layer vs Image Filtering:</a:t>
            </a:r>
          </a:p>
          <a:p>
            <a:r>
              <a:rPr lang="en-US" sz="2400" dirty="0"/>
              <a:t>&gt;1 input and output channels</a:t>
            </a:r>
          </a:p>
          <a:p>
            <a:r>
              <a:rPr lang="en-US" sz="2400" dirty="0"/>
              <a:t>Forget about convolution vs cross-correlation</a:t>
            </a:r>
          </a:p>
        </p:txBody>
      </p:sp>
    </p:spTree>
    <p:extLst>
      <p:ext uri="{BB962C8B-B14F-4D97-AF65-F5344CB8AC3E}">
        <p14:creationId xmlns:p14="http://schemas.microsoft.com/office/powerpoint/2010/main" val="137392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 Layer</a:t>
            </a:r>
          </a:p>
        </p:txBody>
      </p:sp>
      <p:sp>
        <p:nvSpPr>
          <p:cNvPr id="5" name="Google Shape;483;p40"/>
          <p:cNvSpPr txBox="1"/>
          <p:nvPr/>
        </p:nvSpPr>
        <p:spPr>
          <a:xfrm>
            <a:off x="1602458" y="4582712"/>
            <a:ext cx="491572" cy="39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 dirty="0"/>
          </a:p>
        </p:txBody>
      </p:sp>
      <p:sp>
        <p:nvSpPr>
          <p:cNvPr id="7" name="Google Shape;485;p40"/>
          <p:cNvSpPr txBox="1"/>
          <p:nvPr/>
        </p:nvSpPr>
        <p:spPr>
          <a:xfrm>
            <a:off x="1008201" y="4974243"/>
            <a:ext cx="296859" cy="4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</a:t>
            </a:r>
            <a:endParaRPr sz="1799" dirty="0"/>
          </a:p>
        </p:txBody>
      </p:sp>
      <p:sp>
        <p:nvSpPr>
          <p:cNvPr id="8" name="Google Shape;487;p40"/>
          <p:cNvSpPr txBox="1"/>
          <p:nvPr/>
        </p:nvSpPr>
        <p:spPr>
          <a:xfrm>
            <a:off x="751030" y="1701726"/>
            <a:ext cx="2087663" cy="47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399" dirty="0">
                <a:solidFill>
                  <a:srgbClr val="C00000"/>
                </a:solidFill>
              </a:rPr>
              <a:t>3x</a:t>
            </a:r>
            <a:r>
              <a:rPr lang="en" sz="2399" dirty="0">
                <a:solidFill>
                  <a:srgbClr val="C00000"/>
                </a:solidFill>
              </a:rPr>
              <a:t>32x32 image</a:t>
            </a:r>
            <a:endParaRPr sz="2399" dirty="0">
              <a:solidFill>
                <a:srgbClr val="C00000"/>
              </a:solidFill>
            </a:endParaRPr>
          </a:p>
        </p:txBody>
      </p:sp>
      <p:sp>
        <p:nvSpPr>
          <p:cNvPr id="13" name="Google Shape;516;p42"/>
          <p:cNvSpPr txBox="1"/>
          <p:nvPr/>
        </p:nvSpPr>
        <p:spPr>
          <a:xfrm>
            <a:off x="2053569" y="2491612"/>
            <a:ext cx="1614386" cy="4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399" dirty="0">
                <a:solidFill>
                  <a:schemeClr val="accent6"/>
                </a:solidFill>
              </a:rPr>
              <a:t>3x</a:t>
            </a:r>
            <a:r>
              <a:rPr lang="en" sz="2399" dirty="0">
                <a:solidFill>
                  <a:schemeClr val="accent6"/>
                </a:solidFill>
              </a:rPr>
              <a:t>5x5 filter</a:t>
            </a:r>
            <a:endParaRPr sz="2399" dirty="0">
              <a:solidFill>
                <a:schemeClr val="accent6"/>
              </a:solidFill>
            </a:endParaRPr>
          </a:p>
        </p:txBody>
      </p:sp>
      <p:sp>
        <p:nvSpPr>
          <p:cNvPr id="18" name="Google Shape;550;p44"/>
          <p:cNvSpPr/>
          <p:nvPr/>
        </p:nvSpPr>
        <p:spPr>
          <a:xfrm>
            <a:off x="1637973" y="3020207"/>
            <a:ext cx="282227" cy="813688"/>
          </a:xfrm>
          <a:prstGeom prst="cube">
            <a:avLst>
              <a:gd name="adj" fmla="val 53382"/>
            </a:avLst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9" name="Google Shape;551;p44"/>
          <p:cNvSpPr/>
          <p:nvPr/>
        </p:nvSpPr>
        <p:spPr>
          <a:xfrm>
            <a:off x="3233807" y="3285937"/>
            <a:ext cx="282227" cy="28222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20" name="Google Shape;553;p44"/>
          <p:cNvCxnSpPr/>
          <p:nvPr/>
        </p:nvCxnSpPr>
        <p:spPr>
          <a:xfrm>
            <a:off x="1764190" y="3189812"/>
            <a:ext cx="1469618" cy="23723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554;p44"/>
          <p:cNvCxnSpPr/>
          <p:nvPr/>
        </p:nvCxnSpPr>
        <p:spPr>
          <a:xfrm>
            <a:off x="1900355" y="3040451"/>
            <a:ext cx="1333453" cy="386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555;p44"/>
          <p:cNvCxnSpPr/>
          <p:nvPr/>
        </p:nvCxnSpPr>
        <p:spPr>
          <a:xfrm rot="10800000" flipH="1">
            <a:off x="1926448" y="3427051"/>
            <a:ext cx="1307360" cy="24953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481;p40"/>
          <p:cNvSpPr/>
          <p:nvPr/>
        </p:nvSpPr>
        <p:spPr>
          <a:xfrm>
            <a:off x="1066172" y="2283311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Google Shape;484;p40"/>
          <p:cNvSpPr txBox="1"/>
          <p:nvPr/>
        </p:nvSpPr>
        <p:spPr>
          <a:xfrm>
            <a:off x="2022322" y="3850237"/>
            <a:ext cx="445619" cy="39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799" dirty="0"/>
              <a:t>32</a:t>
            </a:r>
            <a:endParaRPr sz="1799" dirty="0"/>
          </a:p>
        </p:txBody>
      </p:sp>
      <p:cxnSp>
        <p:nvCxnSpPr>
          <p:cNvPr id="23" name="Google Shape;564;p44"/>
          <p:cNvCxnSpPr/>
          <p:nvPr/>
        </p:nvCxnSpPr>
        <p:spPr>
          <a:xfrm>
            <a:off x="3667955" y="3427051"/>
            <a:ext cx="3289677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" name="Google Shape;565;p44"/>
          <p:cNvSpPr txBox="1"/>
          <p:nvPr/>
        </p:nvSpPr>
        <p:spPr>
          <a:xfrm>
            <a:off x="4189958" y="3545576"/>
            <a:ext cx="2183591" cy="81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convolve (slide) over all spatial locations</a:t>
            </a:r>
            <a:endParaRPr sz="1799" dirty="0"/>
          </a:p>
        </p:txBody>
      </p:sp>
      <p:sp>
        <p:nvSpPr>
          <p:cNvPr id="30" name="Google Shape;566;p44"/>
          <p:cNvSpPr/>
          <p:nvPr/>
        </p:nvSpPr>
        <p:spPr>
          <a:xfrm>
            <a:off x="7073108" y="2048460"/>
            <a:ext cx="956151" cy="2757182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1" name="Google Shape;567;p44"/>
          <p:cNvSpPr txBox="1"/>
          <p:nvPr/>
        </p:nvSpPr>
        <p:spPr>
          <a:xfrm>
            <a:off x="6578203" y="1163650"/>
            <a:ext cx="2170844" cy="79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400" dirty="0"/>
              <a:t>two 1x28x28 activation map</a:t>
            </a:r>
            <a:endParaRPr sz="2400" dirty="0"/>
          </a:p>
        </p:txBody>
      </p:sp>
      <p:sp>
        <p:nvSpPr>
          <p:cNvPr id="32" name="Google Shape;568;p44"/>
          <p:cNvSpPr txBox="1"/>
          <p:nvPr/>
        </p:nvSpPr>
        <p:spPr>
          <a:xfrm>
            <a:off x="6957631" y="4761232"/>
            <a:ext cx="328115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1</a:t>
            </a:r>
            <a:endParaRPr sz="1799"/>
          </a:p>
        </p:txBody>
      </p:sp>
      <p:sp>
        <p:nvSpPr>
          <p:cNvPr id="34" name="Google Shape;570;p44"/>
          <p:cNvSpPr txBox="1"/>
          <p:nvPr/>
        </p:nvSpPr>
        <p:spPr>
          <a:xfrm>
            <a:off x="8029262" y="2895052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24" name="Google Shape;592;p45"/>
          <p:cNvSpPr/>
          <p:nvPr/>
        </p:nvSpPr>
        <p:spPr>
          <a:xfrm>
            <a:off x="7450987" y="2048460"/>
            <a:ext cx="956151" cy="2757182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6" name="Google Shape;594;p45"/>
          <p:cNvSpPr txBox="1"/>
          <p:nvPr/>
        </p:nvSpPr>
        <p:spPr>
          <a:xfrm>
            <a:off x="7335511" y="4761232"/>
            <a:ext cx="328115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1</a:t>
            </a:r>
            <a:endParaRPr sz="1799"/>
          </a:p>
        </p:txBody>
      </p:sp>
      <p:sp>
        <p:nvSpPr>
          <p:cNvPr id="27" name="Google Shape;595;p45"/>
          <p:cNvSpPr txBox="1"/>
          <p:nvPr/>
        </p:nvSpPr>
        <p:spPr>
          <a:xfrm>
            <a:off x="8002845" y="4305672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28" name="Google Shape;596;p45"/>
          <p:cNvSpPr txBox="1"/>
          <p:nvPr/>
        </p:nvSpPr>
        <p:spPr>
          <a:xfrm>
            <a:off x="8407140" y="2895052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6" name="TextBox 5"/>
          <p:cNvSpPr txBox="1"/>
          <p:nvPr/>
        </p:nvSpPr>
        <p:spPr>
          <a:xfrm>
            <a:off x="3216572" y="1687700"/>
            <a:ext cx="328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Consider repeating with a second (green) filter: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A3CF15-8FA0-9943-8CD9-9B1F0F385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96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3;p40"/>
          <p:cNvSpPr txBox="1"/>
          <p:nvPr/>
        </p:nvSpPr>
        <p:spPr>
          <a:xfrm>
            <a:off x="1602458" y="4582712"/>
            <a:ext cx="491572" cy="39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 dirty="0"/>
          </a:p>
        </p:txBody>
      </p:sp>
      <p:sp>
        <p:nvSpPr>
          <p:cNvPr id="7" name="Google Shape;485;p40"/>
          <p:cNvSpPr txBox="1"/>
          <p:nvPr/>
        </p:nvSpPr>
        <p:spPr>
          <a:xfrm>
            <a:off x="1008201" y="4974243"/>
            <a:ext cx="296859" cy="4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</a:t>
            </a:r>
            <a:endParaRPr sz="1799" dirty="0"/>
          </a:p>
        </p:txBody>
      </p:sp>
      <p:sp>
        <p:nvSpPr>
          <p:cNvPr id="8" name="Google Shape;487;p40"/>
          <p:cNvSpPr txBox="1"/>
          <p:nvPr/>
        </p:nvSpPr>
        <p:spPr>
          <a:xfrm>
            <a:off x="751030" y="1701726"/>
            <a:ext cx="2087663" cy="47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399" dirty="0">
                <a:solidFill>
                  <a:srgbClr val="C00000"/>
                </a:solidFill>
              </a:rPr>
              <a:t>3x</a:t>
            </a:r>
            <a:r>
              <a:rPr lang="en" sz="2399" dirty="0">
                <a:solidFill>
                  <a:srgbClr val="C00000"/>
                </a:solidFill>
              </a:rPr>
              <a:t>32x32 image</a:t>
            </a:r>
            <a:endParaRPr sz="2399" dirty="0">
              <a:solidFill>
                <a:srgbClr val="C00000"/>
              </a:solidFill>
            </a:endParaRPr>
          </a:p>
        </p:txBody>
      </p:sp>
      <p:sp>
        <p:nvSpPr>
          <p:cNvPr id="4" name="Google Shape;481;p40"/>
          <p:cNvSpPr/>
          <p:nvPr/>
        </p:nvSpPr>
        <p:spPr>
          <a:xfrm>
            <a:off x="1066172" y="2283311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Google Shape;484;p40"/>
          <p:cNvSpPr txBox="1"/>
          <p:nvPr/>
        </p:nvSpPr>
        <p:spPr>
          <a:xfrm>
            <a:off x="2022322" y="3850237"/>
            <a:ext cx="445619" cy="39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799" dirty="0"/>
              <a:t>32</a:t>
            </a:r>
            <a:endParaRPr sz="1799" dirty="0"/>
          </a:p>
        </p:txBody>
      </p:sp>
      <p:cxnSp>
        <p:nvCxnSpPr>
          <p:cNvPr id="23" name="Google Shape;564;p44"/>
          <p:cNvCxnSpPr/>
          <p:nvPr/>
        </p:nvCxnSpPr>
        <p:spPr>
          <a:xfrm>
            <a:off x="2467942" y="3427051"/>
            <a:ext cx="1242278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" name="Google Shape;566;p44"/>
          <p:cNvSpPr/>
          <p:nvPr/>
        </p:nvSpPr>
        <p:spPr>
          <a:xfrm>
            <a:off x="7073108" y="2048460"/>
            <a:ext cx="956151" cy="2757182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1" name="Google Shape;567;p44"/>
          <p:cNvSpPr txBox="1"/>
          <p:nvPr/>
        </p:nvSpPr>
        <p:spPr>
          <a:xfrm>
            <a:off x="6578203" y="1163650"/>
            <a:ext cx="2476094" cy="79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400" dirty="0"/>
              <a:t>6 activation maps,</a:t>
            </a:r>
          </a:p>
          <a:p>
            <a:pPr algn="ctr"/>
            <a:r>
              <a:rPr lang="en-US" sz="2400" dirty="0"/>
              <a:t>each 1x28x28</a:t>
            </a:r>
            <a:endParaRPr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75604" y="1897188"/>
            <a:ext cx="2476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Consider 6 filters, each 3x5x5 </a:t>
            </a:r>
          </a:p>
        </p:txBody>
      </p:sp>
      <p:sp>
        <p:nvSpPr>
          <p:cNvPr id="33" name="Google Shape;550;p44"/>
          <p:cNvSpPr/>
          <p:nvPr/>
        </p:nvSpPr>
        <p:spPr>
          <a:xfrm>
            <a:off x="4038229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8" name="Google Shape;550;p44"/>
          <p:cNvSpPr/>
          <p:nvPr/>
        </p:nvSpPr>
        <p:spPr>
          <a:xfrm>
            <a:off x="4273329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6" name="Google Shape;611;p46"/>
          <p:cNvSpPr/>
          <p:nvPr/>
        </p:nvSpPr>
        <p:spPr>
          <a:xfrm>
            <a:off x="7223733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1" name="Google Shape;617;p46"/>
          <p:cNvSpPr/>
          <p:nvPr/>
        </p:nvSpPr>
        <p:spPr>
          <a:xfrm>
            <a:off x="7376093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2" name="Google Shape;618;p46"/>
          <p:cNvSpPr/>
          <p:nvPr/>
        </p:nvSpPr>
        <p:spPr>
          <a:xfrm>
            <a:off x="7528454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3" name="Google Shape;619;p46"/>
          <p:cNvSpPr/>
          <p:nvPr/>
        </p:nvSpPr>
        <p:spPr>
          <a:xfrm>
            <a:off x="7680814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4" name="Google Shape;620;p46"/>
          <p:cNvSpPr/>
          <p:nvPr/>
        </p:nvSpPr>
        <p:spPr>
          <a:xfrm>
            <a:off x="7833174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6" name="Google Shape;550;p44"/>
          <p:cNvSpPr/>
          <p:nvPr/>
        </p:nvSpPr>
        <p:spPr>
          <a:xfrm>
            <a:off x="4512249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9" name="Google Shape;550;p44"/>
          <p:cNvSpPr/>
          <p:nvPr/>
        </p:nvSpPr>
        <p:spPr>
          <a:xfrm>
            <a:off x="4746573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0" name="Google Shape;550;p44"/>
          <p:cNvSpPr/>
          <p:nvPr/>
        </p:nvSpPr>
        <p:spPr>
          <a:xfrm>
            <a:off x="4981673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1" name="Google Shape;550;p44"/>
          <p:cNvSpPr/>
          <p:nvPr/>
        </p:nvSpPr>
        <p:spPr>
          <a:xfrm>
            <a:off x="5220593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1" name="TextBox 10"/>
          <p:cNvSpPr txBox="1"/>
          <p:nvPr/>
        </p:nvSpPr>
        <p:spPr>
          <a:xfrm>
            <a:off x="3742990" y="3048670"/>
            <a:ext cx="1881234" cy="923330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/>
              <a:t>Convolution Layer</a:t>
            </a:r>
          </a:p>
        </p:txBody>
      </p:sp>
      <p:cxnSp>
        <p:nvCxnSpPr>
          <p:cNvPr id="62" name="Google Shape;564;p44"/>
          <p:cNvCxnSpPr/>
          <p:nvPr/>
        </p:nvCxnSpPr>
        <p:spPr>
          <a:xfrm>
            <a:off x="5740126" y="3498794"/>
            <a:ext cx="1242278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Google Shape;564;p44"/>
          <p:cNvCxnSpPr/>
          <p:nvPr/>
        </p:nvCxnSpPr>
        <p:spPr>
          <a:xfrm flipV="1">
            <a:off x="4713651" y="4005810"/>
            <a:ext cx="0" cy="484717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2695537" y="4588487"/>
            <a:ext cx="122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6x3x5x5 filters</a:t>
            </a:r>
          </a:p>
        </p:txBody>
      </p:sp>
      <p:sp>
        <p:nvSpPr>
          <p:cNvPr id="64" name="Google Shape;567;p44"/>
          <p:cNvSpPr txBox="1"/>
          <p:nvPr/>
        </p:nvSpPr>
        <p:spPr>
          <a:xfrm>
            <a:off x="5864879" y="4805642"/>
            <a:ext cx="3314171" cy="79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400"/>
              <a:t>Stack activations to get a 6x28x28 output image!</a:t>
            </a:r>
            <a:endParaRPr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4860D-1678-3045-AD46-E301CAEAB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FEBA587-40F1-8249-842B-C2902CD41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3820120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3;p40"/>
          <p:cNvSpPr txBox="1"/>
          <p:nvPr/>
        </p:nvSpPr>
        <p:spPr>
          <a:xfrm>
            <a:off x="1602458" y="4582712"/>
            <a:ext cx="491572" cy="39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 dirty="0"/>
          </a:p>
        </p:txBody>
      </p:sp>
      <p:sp>
        <p:nvSpPr>
          <p:cNvPr id="7" name="Google Shape;485;p40"/>
          <p:cNvSpPr txBox="1"/>
          <p:nvPr/>
        </p:nvSpPr>
        <p:spPr>
          <a:xfrm>
            <a:off x="1008201" y="4974243"/>
            <a:ext cx="296859" cy="4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</a:t>
            </a:r>
            <a:endParaRPr sz="1799" dirty="0"/>
          </a:p>
        </p:txBody>
      </p:sp>
      <p:sp>
        <p:nvSpPr>
          <p:cNvPr id="8" name="Google Shape;487;p40"/>
          <p:cNvSpPr txBox="1"/>
          <p:nvPr/>
        </p:nvSpPr>
        <p:spPr>
          <a:xfrm>
            <a:off x="751030" y="1701726"/>
            <a:ext cx="2087663" cy="47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399" dirty="0">
                <a:solidFill>
                  <a:srgbClr val="C00000"/>
                </a:solidFill>
              </a:rPr>
              <a:t>3x</a:t>
            </a:r>
            <a:r>
              <a:rPr lang="en" sz="2399" dirty="0">
                <a:solidFill>
                  <a:srgbClr val="C00000"/>
                </a:solidFill>
              </a:rPr>
              <a:t>32x32 image</a:t>
            </a:r>
            <a:endParaRPr sz="2399" dirty="0">
              <a:solidFill>
                <a:srgbClr val="C00000"/>
              </a:solidFill>
            </a:endParaRPr>
          </a:p>
        </p:txBody>
      </p:sp>
      <p:sp>
        <p:nvSpPr>
          <p:cNvPr id="4" name="Google Shape;481;p40"/>
          <p:cNvSpPr/>
          <p:nvPr/>
        </p:nvSpPr>
        <p:spPr>
          <a:xfrm>
            <a:off x="1066172" y="2283311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Google Shape;484;p40"/>
          <p:cNvSpPr txBox="1"/>
          <p:nvPr/>
        </p:nvSpPr>
        <p:spPr>
          <a:xfrm>
            <a:off x="2022322" y="3850237"/>
            <a:ext cx="445619" cy="39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799" dirty="0"/>
              <a:t>32</a:t>
            </a:r>
            <a:endParaRPr sz="1799" dirty="0"/>
          </a:p>
        </p:txBody>
      </p:sp>
      <p:cxnSp>
        <p:nvCxnSpPr>
          <p:cNvPr id="23" name="Google Shape;564;p44"/>
          <p:cNvCxnSpPr/>
          <p:nvPr/>
        </p:nvCxnSpPr>
        <p:spPr>
          <a:xfrm>
            <a:off x="2467942" y="3427051"/>
            <a:ext cx="1242278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" name="Google Shape;566;p44"/>
          <p:cNvSpPr/>
          <p:nvPr/>
        </p:nvSpPr>
        <p:spPr>
          <a:xfrm>
            <a:off x="7073108" y="2048460"/>
            <a:ext cx="956151" cy="2757182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1" name="Google Shape;567;p44"/>
          <p:cNvSpPr txBox="1"/>
          <p:nvPr/>
        </p:nvSpPr>
        <p:spPr>
          <a:xfrm>
            <a:off x="6578203" y="1163650"/>
            <a:ext cx="2476094" cy="79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400" dirty="0"/>
              <a:t>6 activation maps,</a:t>
            </a:r>
          </a:p>
          <a:p>
            <a:pPr algn="ctr"/>
            <a:r>
              <a:rPr lang="en-US" sz="2400" dirty="0"/>
              <a:t>each 1x28x28</a:t>
            </a:r>
            <a:endParaRPr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14644" y="1753365"/>
            <a:ext cx="304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Also 6-dim bias vector:</a:t>
            </a:r>
          </a:p>
        </p:txBody>
      </p:sp>
      <p:sp>
        <p:nvSpPr>
          <p:cNvPr id="33" name="Google Shape;550;p44"/>
          <p:cNvSpPr/>
          <p:nvPr/>
        </p:nvSpPr>
        <p:spPr>
          <a:xfrm>
            <a:off x="4038229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8" name="Google Shape;550;p44"/>
          <p:cNvSpPr/>
          <p:nvPr/>
        </p:nvSpPr>
        <p:spPr>
          <a:xfrm>
            <a:off x="4273329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6" name="Google Shape;611;p46"/>
          <p:cNvSpPr/>
          <p:nvPr/>
        </p:nvSpPr>
        <p:spPr>
          <a:xfrm>
            <a:off x="7223733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1" name="Google Shape;617;p46"/>
          <p:cNvSpPr/>
          <p:nvPr/>
        </p:nvSpPr>
        <p:spPr>
          <a:xfrm>
            <a:off x="7376093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2" name="Google Shape;618;p46"/>
          <p:cNvSpPr/>
          <p:nvPr/>
        </p:nvSpPr>
        <p:spPr>
          <a:xfrm>
            <a:off x="7528454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3" name="Google Shape;619;p46"/>
          <p:cNvSpPr/>
          <p:nvPr/>
        </p:nvSpPr>
        <p:spPr>
          <a:xfrm>
            <a:off x="7680814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4" name="Google Shape;620;p46"/>
          <p:cNvSpPr/>
          <p:nvPr/>
        </p:nvSpPr>
        <p:spPr>
          <a:xfrm>
            <a:off x="7833174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6" name="Google Shape;550;p44"/>
          <p:cNvSpPr/>
          <p:nvPr/>
        </p:nvSpPr>
        <p:spPr>
          <a:xfrm>
            <a:off x="4512249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9" name="Google Shape;550;p44"/>
          <p:cNvSpPr/>
          <p:nvPr/>
        </p:nvSpPr>
        <p:spPr>
          <a:xfrm>
            <a:off x="4746573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0" name="Google Shape;550;p44"/>
          <p:cNvSpPr/>
          <p:nvPr/>
        </p:nvSpPr>
        <p:spPr>
          <a:xfrm>
            <a:off x="4981673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1" name="Google Shape;550;p44"/>
          <p:cNvSpPr/>
          <p:nvPr/>
        </p:nvSpPr>
        <p:spPr>
          <a:xfrm>
            <a:off x="5220593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1" name="TextBox 10"/>
          <p:cNvSpPr txBox="1"/>
          <p:nvPr/>
        </p:nvSpPr>
        <p:spPr>
          <a:xfrm>
            <a:off x="3742990" y="3048670"/>
            <a:ext cx="1881234" cy="923330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/>
              <a:t>Convolution Layer</a:t>
            </a:r>
          </a:p>
        </p:txBody>
      </p:sp>
      <p:cxnSp>
        <p:nvCxnSpPr>
          <p:cNvPr id="62" name="Google Shape;564;p44"/>
          <p:cNvCxnSpPr/>
          <p:nvPr/>
        </p:nvCxnSpPr>
        <p:spPr>
          <a:xfrm>
            <a:off x="5740126" y="3498794"/>
            <a:ext cx="1242278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Google Shape;564;p44"/>
          <p:cNvCxnSpPr/>
          <p:nvPr/>
        </p:nvCxnSpPr>
        <p:spPr>
          <a:xfrm flipV="1">
            <a:off x="4713651" y="4005810"/>
            <a:ext cx="0" cy="484717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2695537" y="4588487"/>
            <a:ext cx="122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6x3x5x5 filters</a:t>
            </a:r>
          </a:p>
        </p:txBody>
      </p:sp>
      <p:sp>
        <p:nvSpPr>
          <p:cNvPr id="64" name="Google Shape;567;p44"/>
          <p:cNvSpPr txBox="1"/>
          <p:nvPr/>
        </p:nvSpPr>
        <p:spPr>
          <a:xfrm>
            <a:off x="5864879" y="4805642"/>
            <a:ext cx="3314171" cy="79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400"/>
              <a:t>Stack activations to get a 6x28x28 output image!</a:t>
            </a:r>
            <a:endParaRPr sz="2400" dirty="0"/>
          </a:p>
        </p:txBody>
      </p:sp>
      <p:sp>
        <p:nvSpPr>
          <p:cNvPr id="9" name="Rectangle 8"/>
          <p:cNvSpPr/>
          <p:nvPr/>
        </p:nvSpPr>
        <p:spPr>
          <a:xfrm>
            <a:off x="4080044" y="2232862"/>
            <a:ext cx="216426" cy="216426"/>
          </a:xfrm>
          <a:prstGeom prst="rect">
            <a:avLst/>
          </a:prstGeom>
          <a:solidFill>
            <a:srgbClr val="C9DAF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4296470" y="2232862"/>
            <a:ext cx="216426" cy="216426"/>
          </a:xfrm>
          <a:prstGeom prst="rect">
            <a:avLst/>
          </a:prstGeom>
          <a:solidFill>
            <a:srgbClr val="D9EAD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/>
          <p:cNvSpPr/>
          <p:nvPr/>
        </p:nvSpPr>
        <p:spPr>
          <a:xfrm>
            <a:off x="4513165" y="2232862"/>
            <a:ext cx="216426" cy="216426"/>
          </a:xfrm>
          <a:prstGeom prst="rect">
            <a:avLst/>
          </a:prstGeom>
          <a:solidFill>
            <a:srgbClr val="F4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/>
          <p:cNvSpPr/>
          <p:nvPr/>
        </p:nvSpPr>
        <p:spPr>
          <a:xfrm>
            <a:off x="4733176" y="2232862"/>
            <a:ext cx="216426" cy="216426"/>
          </a:xfrm>
          <a:prstGeom prst="rect">
            <a:avLst/>
          </a:prstGeom>
          <a:solidFill>
            <a:srgbClr val="FFF2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4951722" y="2232862"/>
            <a:ext cx="216426" cy="216426"/>
          </a:xfrm>
          <a:prstGeom prst="rect">
            <a:avLst/>
          </a:prstGeom>
          <a:solidFill>
            <a:srgbClr val="D9D2E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5155687" y="2232862"/>
            <a:ext cx="216426" cy="216426"/>
          </a:xfrm>
          <a:prstGeom prst="rect">
            <a:avLst/>
          </a:prstGeom>
          <a:solidFill>
            <a:srgbClr val="FCE5C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Google Shape;564;p44"/>
          <p:cNvCxnSpPr/>
          <p:nvPr/>
        </p:nvCxnSpPr>
        <p:spPr>
          <a:xfrm>
            <a:off x="4709532" y="2493086"/>
            <a:ext cx="0" cy="517055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724937-CF8A-D340-99F7-E23665A33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1C2B8BD-C6E9-B148-BA74-EF7452569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2983461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3;p40"/>
          <p:cNvSpPr txBox="1"/>
          <p:nvPr/>
        </p:nvSpPr>
        <p:spPr>
          <a:xfrm>
            <a:off x="1602458" y="4582712"/>
            <a:ext cx="491572" cy="39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 dirty="0"/>
          </a:p>
        </p:txBody>
      </p:sp>
      <p:sp>
        <p:nvSpPr>
          <p:cNvPr id="7" name="Google Shape;485;p40"/>
          <p:cNvSpPr txBox="1"/>
          <p:nvPr/>
        </p:nvSpPr>
        <p:spPr>
          <a:xfrm>
            <a:off x="1008201" y="4974243"/>
            <a:ext cx="296859" cy="4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</a:t>
            </a:r>
            <a:endParaRPr sz="1799" dirty="0"/>
          </a:p>
        </p:txBody>
      </p:sp>
      <p:sp>
        <p:nvSpPr>
          <p:cNvPr id="8" name="Google Shape;487;p40"/>
          <p:cNvSpPr txBox="1"/>
          <p:nvPr/>
        </p:nvSpPr>
        <p:spPr>
          <a:xfrm>
            <a:off x="751030" y="1701726"/>
            <a:ext cx="2087663" cy="47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399" dirty="0">
                <a:solidFill>
                  <a:srgbClr val="C00000"/>
                </a:solidFill>
              </a:rPr>
              <a:t>3x</a:t>
            </a:r>
            <a:r>
              <a:rPr lang="en" sz="2399" dirty="0">
                <a:solidFill>
                  <a:srgbClr val="C00000"/>
                </a:solidFill>
              </a:rPr>
              <a:t>32x32 image</a:t>
            </a:r>
            <a:endParaRPr sz="2399" dirty="0">
              <a:solidFill>
                <a:srgbClr val="C00000"/>
              </a:solidFill>
            </a:endParaRPr>
          </a:p>
        </p:txBody>
      </p:sp>
      <p:sp>
        <p:nvSpPr>
          <p:cNvPr id="4" name="Google Shape;481;p40"/>
          <p:cNvSpPr/>
          <p:nvPr/>
        </p:nvSpPr>
        <p:spPr>
          <a:xfrm>
            <a:off x="1066172" y="2283311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Google Shape;484;p40"/>
          <p:cNvSpPr txBox="1"/>
          <p:nvPr/>
        </p:nvSpPr>
        <p:spPr>
          <a:xfrm>
            <a:off x="2022322" y="3850237"/>
            <a:ext cx="445619" cy="39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799" dirty="0"/>
              <a:t>32</a:t>
            </a:r>
            <a:endParaRPr sz="1799" dirty="0"/>
          </a:p>
        </p:txBody>
      </p:sp>
      <p:cxnSp>
        <p:nvCxnSpPr>
          <p:cNvPr id="23" name="Google Shape;564;p44"/>
          <p:cNvCxnSpPr/>
          <p:nvPr/>
        </p:nvCxnSpPr>
        <p:spPr>
          <a:xfrm>
            <a:off x="2467942" y="3427051"/>
            <a:ext cx="1242278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" name="Google Shape;567;p44"/>
          <p:cNvSpPr txBox="1"/>
          <p:nvPr/>
        </p:nvSpPr>
        <p:spPr>
          <a:xfrm>
            <a:off x="6107100" y="1020741"/>
            <a:ext cx="3189418" cy="79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400" dirty="0"/>
              <a:t>28x28 grid, at </a:t>
            </a:r>
            <a:r>
              <a:rPr lang="en-US" sz="2400"/>
              <a:t>each point a 6-dim vector</a:t>
            </a:r>
            <a:endParaRPr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14644" y="1753365"/>
            <a:ext cx="304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Also 6-dim bias vector:</a:t>
            </a:r>
          </a:p>
        </p:txBody>
      </p:sp>
      <p:sp>
        <p:nvSpPr>
          <p:cNvPr id="33" name="Google Shape;550;p44"/>
          <p:cNvSpPr/>
          <p:nvPr/>
        </p:nvSpPr>
        <p:spPr>
          <a:xfrm>
            <a:off x="4038229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8" name="Google Shape;550;p44"/>
          <p:cNvSpPr/>
          <p:nvPr/>
        </p:nvSpPr>
        <p:spPr>
          <a:xfrm>
            <a:off x="4273329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6" name="Google Shape;550;p44"/>
          <p:cNvSpPr/>
          <p:nvPr/>
        </p:nvSpPr>
        <p:spPr>
          <a:xfrm>
            <a:off x="4512249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9" name="Google Shape;550;p44"/>
          <p:cNvSpPr/>
          <p:nvPr/>
        </p:nvSpPr>
        <p:spPr>
          <a:xfrm>
            <a:off x="4746573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0" name="Google Shape;550;p44"/>
          <p:cNvSpPr/>
          <p:nvPr/>
        </p:nvSpPr>
        <p:spPr>
          <a:xfrm>
            <a:off x="4981673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1" name="Google Shape;550;p44"/>
          <p:cNvSpPr/>
          <p:nvPr/>
        </p:nvSpPr>
        <p:spPr>
          <a:xfrm>
            <a:off x="5220593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1" name="TextBox 10"/>
          <p:cNvSpPr txBox="1"/>
          <p:nvPr/>
        </p:nvSpPr>
        <p:spPr>
          <a:xfrm>
            <a:off x="3742990" y="3048670"/>
            <a:ext cx="1881234" cy="923330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/>
              <a:t>Convolution Layer</a:t>
            </a:r>
          </a:p>
        </p:txBody>
      </p:sp>
      <p:cxnSp>
        <p:nvCxnSpPr>
          <p:cNvPr id="62" name="Google Shape;564;p44"/>
          <p:cNvCxnSpPr/>
          <p:nvPr/>
        </p:nvCxnSpPr>
        <p:spPr>
          <a:xfrm>
            <a:off x="5740126" y="3498794"/>
            <a:ext cx="1242278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Google Shape;564;p44"/>
          <p:cNvCxnSpPr/>
          <p:nvPr/>
        </p:nvCxnSpPr>
        <p:spPr>
          <a:xfrm flipV="1">
            <a:off x="4713651" y="4005810"/>
            <a:ext cx="0" cy="484717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2695537" y="4588487"/>
            <a:ext cx="122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6x3x5x5 filters</a:t>
            </a:r>
          </a:p>
        </p:txBody>
      </p:sp>
      <p:sp>
        <p:nvSpPr>
          <p:cNvPr id="64" name="Google Shape;567;p44"/>
          <p:cNvSpPr txBox="1"/>
          <p:nvPr/>
        </p:nvSpPr>
        <p:spPr>
          <a:xfrm>
            <a:off x="5864879" y="4805642"/>
            <a:ext cx="3314171" cy="79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400"/>
              <a:t>Stack activations to get a 6x28x28 output image!</a:t>
            </a:r>
            <a:endParaRPr sz="2400" dirty="0"/>
          </a:p>
        </p:txBody>
      </p:sp>
      <p:sp>
        <p:nvSpPr>
          <p:cNvPr id="9" name="Rectangle 8"/>
          <p:cNvSpPr/>
          <p:nvPr/>
        </p:nvSpPr>
        <p:spPr>
          <a:xfrm>
            <a:off x="4080044" y="2232862"/>
            <a:ext cx="216426" cy="216426"/>
          </a:xfrm>
          <a:prstGeom prst="rect">
            <a:avLst/>
          </a:prstGeom>
          <a:solidFill>
            <a:srgbClr val="C9DAF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4296470" y="2232862"/>
            <a:ext cx="216426" cy="216426"/>
          </a:xfrm>
          <a:prstGeom prst="rect">
            <a:avLst/>
          </a:prstGeom>
          <a:solidFill>
            <a:srgbClr val="D9EAD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/>
          <p:cNvSpPr/>
          <p:nvPr/>
        </p:nvSpPr>
        <p:spPr>
          <a:xfrm>
            <a:off x="4513165" y="2232862"/>
            <a:ext cx="216426" cy="216426"/>
          </a:xfrm>
          <a:prstGeom prst="rect">
            <a:avLst/>
          </a:prstGeom>
          <a:solidFill>
            <a:srgbClr val="F4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/>
          <p:cNvSpPr/>
          <p:nvPr/>
        </p:nvSpPr>
        <p:spPr>
          <a:xfrm>
            <a:off x="4733176" y="2232862"/>
            <a:ext cx="216426" cy="216426"/>
          </a:xfrm>
          <a:prstGeom prst="rect">
            <a:avLst/>
          </a:prstGeom>
          <a:solidFill>
            <a:srgbClr val="FFF2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4951722" y="2232862"/>
            <a:ext cx="216426" cy="216426"/>
          </a:xfrm>
          <a:prstGeom prst="rect">
            <a:avLst/>
          </a:prstGeom>
          <a:solidFill>
            <a:srgbClr val="D9D2E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5155687" y="2232862"/>
            <a:ext cx="216426" cy="216426"/>
          </a:xfrm>
          <a:prstGeom prst="rect">
            <a:avLst/>
          </a:prstGeom>
          <a:solidFill>
            <a:srgbClr val="FCE5C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Google Shape;564;p44"/>
          <p:cNvCxnSpPr/>
          <p:nvPr/>
        </p:nvCxnSpPr>
        <p:spPr>
          <a:xfrm>
            <a:off x="4709532" y="2493086"/>
            <a:ext cx="0" cy="517055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" name="Google Shape;566;p44"/>
          <p:cNvSpPr/>
          <p:nvPr/>
        </p:nvSpPr>
        <p:spPr>
          <a:xfrm>
            <a:off x="7073108" y="2048460"/>
            <a:ext cx="956151" cy="2757182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9" name="Google Shape;611;p46"/>
          <p:cNvSpPr/>
          <p:nvPr/>
        </p:nvSpPr>
        <p:spPr>
          <a:xfrm>
            <a:off x="7223733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0" name="Google Shape;617;p46"/>
          <p:cNvSpPr/>
          <p:nvPr/>
        </p:nvSpPr>
        <p:spPr>
          <a:xfrm>
            <a:off x="7376093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5" name="Google Shape;618;p46"/>
          <p:cNvSpPr/>
          <p:nvPr/>
        </p:nvSpPr>
        <p:spPr>
          <a:xfrm>
            <a:off x="7528454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7" name="Google Shape;619;p46"/>
          <p:cNvSpPr/>
          <p:nvPr/>
        </p:nvSpPr>
        <p:spPr>
          <a:xfrm>
            <a:off x="7680814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8" name="Google Shape;620;p46"/>
          <p:cNvSpPr/>
          <p:nvPr/>
        </p:nvSpPr>
        <p:spPr>
          <a:xfrm>
            <a:off x="7833174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6DEA37-B619-D846-87AA-F37295F9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7D8FA0B-A2D7-CE49-8352-4D3D68C44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379126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EBC3-F241-8B4F-BF00-39B5BC82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4A84-4696-0C46-B39F-26A198930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F1D06-D7F8-E345-B381-7442F876F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3;p40"/>
          <p:cNvSpPr txBox="1"/>
          <p:nvPr/>
        </p:nvSpPr>
        <p:spPr>
          <a:xfrm>
            <a:off x="1602458" y="4582712"/>
            <a:ext cx="491572" cy="39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 dirty="0"/>
          </a:p>
        </p:txBody>
      </p:sp>
      <p:sp>
        <p:nvSpPr>
          <p:cNvPr id="7" name="Google Shape;485;p40"/>
          <p:cNvSpPr txBox="1"/>
          <p:nvPr/>
        </p:nvSpPr>
        <p:spPr>
          <a:xfrm>
            <a:off x="1008201" y="4974243"/>
            <a:ext cx="296859" cy="4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</a:t>
            </a:r>
            <a:endParaRPr sz="1799" dirty="0"/>
          </a:p>
        </p:txBody>
      </p:sp>
      <p:sp>
        <p:nvSpPr>
          <p:cNvPr id="8" name="Google Shape;487;p40"/>
          <p:cNvSpPr txBox="1"/>
          <p:nvPr/>
        </p:nvSpPr>
        <p:spPr>
          <a:xfrm>
            <a:off x="219934" y="1464922"/>
            <a:ext cx="2157702" cy="91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399" dirty="0">
                <a:solidFill>
                  <a:srgbClr val="C00000"/>
                </a:solidFill>
              </a:rPr>
              <a:t>2x3x</a:t>
            </a:r>
            <a:r>
              <a:rPr lang="en" sz="2399" dirty="0">
                <a:solidFill>
                  <a:srgbClr val="C00000"/>
                </a:solidFill>
              </a:rPr>
              <a:t>32x32</a:t>
            </a:r>
            <a:endParaRPr lang="en-US" sz="2399" dirty="0">
              <a:solidFill>
                <a:srgbClr val="C00000"/>
              </a:solidFill>
            </a:endParaRPr>
          </a:p>
          <a:p>
            <a:pPr algn="ctr"/>
            <a:r>
              <a:rPr lang="en-US" sz="2399" dirty="0">
                <a:solidFill>
                  <a:srgbClr val="C00000"/>
                </a:solidFill>
              </a:rPr>
              <a:t>Batch of images</a:t>
            </a:r>
            <a:endParaRPr sz="2399" dirty="0">
              <a:solidFill>
                <a:srgbClr val="C00000"/>
              </a:solidFill>
            </a:endParaRPr>
          </a:p>
        </p:txBody>
      </p:sp>
      <p:sp>
        <p:nvSpPr>
          <p:cNvPr id="4" name="Google Shape;481;p40"/>
          <p:cNvSpPr/>
          <p:nvPr/>
        </p:nvSpPr>
        <p:spPr>
          <a:xfrm>
            <a:off x="1066172" y="2283311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Google Shape;484;p40"/>
          <p:cNvSpPr txBox="1"/>
          <p:nvPr/>
        </p:nvSpPr>
        <p:spPr>
          <a:xfrm>
            <a:off x="2022322" y="3850237"/>
            <a:ext cx="445619" cy="39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799" dirty="0"/>
              <a:t>32</a:t>
            </a:r>
            <a:endParaRPr sz="1799" dirty="0"/>
          </a:p>
        </p:txBody>
      </p:sp>
      <p:cxnSp>
        <p:nvCxnSpPr>
          <p:cNvPr id="23" name="Google Shape;564;p44"/>
          <p:cNvCxnSpPr/>
          <p:nvPr/>
        </p:nvCxnSpPr>
        <p:spPr>
          <a:xfrm>
            <a:off x="2467942" y="3427051"/>
            <a:ext cx="1242278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" name="Google Shape;566;p44"/>
          <p:cNvSpPr/>
          <p:nvPr/>
        </p:nvSpPr>
        <p:spPr>
          <a:xfrm>
            <a:off x="6300495" y="2048460"/>
            <a:ext cx="956151" cy="2757182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1" name="Google Shape;567;p44"/>
          <p:cNvSpPr txBox="1"/>
          <p:nvPr/>
        </p:nvSpPr>
        <p:spPr>
          <a:xfrm>
            <a:off x="6667906" y="1067700"/>
            <a:ext cx="2476094" cy="79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400" dirty="0"/>
              <a:t>2x6x28x28</a:t>
            </a:r>
          </a:p>
          <a:p>
            <a:pPr algn="ctr"/>
            <a:r>
              <a:rPr lang="en-US" sz="2400" dirty="0"/>
              <a:t>Batch of outputs</a:t>
            </a:r>
            <a:endParaRPr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14644" y="1753365"/>
            <a:ext cx="304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Also 6-dim bias vector:</a:t>
            </a:r>
          </a:p>
        </p:txBody>
      </p:sp>
      <p:sp>
        <p:nvSpPr>
          <p:cNvPr id="33" name="Google Shape;550;p44"/>
          <p:cNvSpPr/>
          <p:nvPr/>
        </p:nvSpPr>
        <p:spPr>
          <a:xfrm>
            <a:off x="4038229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8" name="Google Shape;550;p44"/>
          <p:cNvSpPr/>
          <p:nvPr/>
        </p:nvSpPr>
        <p:spPr>
          <a:xfrm>
            <a:off x="4273329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6" name="Google Shape;611;p46"/>
          <p:cNvSpPr/>
          <p:nvPr/>
        </p:nvSpPr>
        <p:spPr>
          <a:xfrm>
            <a:off x="6451121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1" name="Google Shape;617;p46"/>
          <p:cNvSpPr/>
          <p:nvPr/>
        </p:nvSpPr>
        <p:spPr>
          <a:xfrm>
            <a:off x="6603481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2" name="Google Shape;618;p46"/>
          <p:cNvSpPr/>
          <p:nvPr/>
        </p:nvSpPr>
        <p:spPr>
          <a:xfrm>
            <a:off x="6755841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3" name="Google Shape;619;p46"/>
          <p:cNvSpPr/>
          <p:nvPr/>
        </p:nvSpPr>
        <p:spPr>
          <a:xfrm>
            <a:off x="6908201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4" name="Google Shape;620;p46"/>
          <p:cNvSpPr/>
          <p:nvPr/>
        </p:nvSpPr>
        <p:spPr>
          <a:xfrm>
            <a:off x="7060562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6" name="Google Shape;550;p44"/>
          <p:cNvSpPr/>
          <p:nvPr/>
        </p:nvSpPr>
        <p:spPr>
          <a:xfrm>
            <a:off x="4512249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9" name="Google Shape;550;p44"/>
          <p:cNvSpPr/>
          <p:nvPr/>
        </p:nvSpPr>
        <p:spPr>
          <a:xfrm>
            <a:off x="4746573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0" name="Google Shape;550;p44"/>
          <p:cNvSpPr/>
          <p:nvPr/>
        </p:nvSpPr>
        <p:spPr>
          <a:xfrm>
            <a:off x="4981673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1" name="Google Shape;550;p44"/>
          <p:cNvSpPr/>
          <p:nvPr/>
        </p:nvSpPr>
        <p:spPr>
          <a:xfrm>
            <a:off x="5220593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1" name="TextBox 10"/>
          <p:cNvSpPr txBox="1"/>
          <p:nvPr/>
        </p:nvSpPr>
        <p:spPr>
          <a:xfrm>
            <a:off x="3742990" y="3048670"/>
            <a:ext cx="1881234" cy="923330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/>
              <a:t>Convolution Layer</a:t>
            </a:r>
          </a:p>
        </p:txBody>
      </p:sp>
      <p:cxnSp>
        <p:nvCxnSpPr>
          <p:cNvPr id="62" name="Google Shape;564;p44"/>
          <p:cNvCxnSpPr/>
          <p:nvPr/>
        </p:nvCxnSpPr>
        <p:spPr>
          <a:xfrm>
            <a:off x="5740125" y="3498794"/>
            <a:ext cx="514948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Google Shape;564;p44"/>
          <p:cNvCxnSpPr/>
          <p:nvPr/>
        </p:nvCxnSpPr>
        <p:spPr>
          <a:xfrm flipV="1">
            <a:off x="4713651" y="4005810"/>
            <a:ext cx="0" cy="484717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4146971" y="5488587"/>
            <a:ext cx="122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6x3x5x5 filters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0044" y="2232862"/>
            <a:ext cx="216426" cy="216426"/>
          </a:xfrm>
          <a:prstGeom prst="rect">
            <a:avLst/>
          </a:prstGeom>
          <a:solidFill>
            <a:srgbClr val="C9DAF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4296470" y="2232862"/>
            <a:ext cx="216426" cy="216426"/>
          </a:xfrm>
          <a:prstGeom prst="rect">
            <a:avLst/>
          </a:prstGeom>
          <a:solidFill>
            <a:srgbClr val="D9EAD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/>
          <p:cNvSpPr/>
          <p:nvPr/>
        </p:nvSpPr>
        <p:spPr>
          <a:xfrm>
            <a:off x="4513165" y="2232862"/>
            <a:ext cx="216426" cy="216426"/>
          </a:xfrm>
          <a:prstGeom prst="rect">
            <a:avLst/>
          </a:prstGeom>
          <a:solidFill>
            <a:srgbClr val="F4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/>
          <p:cNvSpPr/>
          <p:nvPr/>
        </p:nvSpPr>
        <p:spPr>
          <a:xfrm>
            <a:off x="4733176" y="2232862"/>
            <a:ext cx="216426" cy="216426"/>
          </a:xfrm>
          <a:prstGeom prst="rect">
            <a:avLst/>
          </a:prstGeom>
          <a:solidFill>
            <a:srgbClr val="FFF2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4951722" y="2232862"/>
            <a:ext cx="216426" cy="216426"/>
          </a:xfrm>
          <a:prstGeom prst="rect">
            <a:avLst/>
          </a:prstGeom>
          <a:solidFill>
            <a:srgbClr val="D9D2E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5155687" y="2232862"/>
            <a:ext cx="216426" cy="216426"/>
          </a:xfrm>
          <a:prstGeom prst="rect">
            <a:avLst/>
          </a:prstGeom>
          <a:solidFill>
            <a:srgbClr val="FCE5C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Google Shape;564;p44"/>
          <p:cNvCxnSpPr/>
          <p:nvPr/>
        </p:nvCxnSpPr>
        <p:spPr>
          <a:xfrm>
            <a:off x="4709532" y="2493086"/>
            <a:ext cx="0" cy="517055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" name="Google Shape;481;p40"/>
          <p:cNvSpPr/>
          <p:nvPr/>
        </p:nvSpPr>
        <p:spPr>
          <a:xfrm>
            <a:off x="62630" y="2283311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0" name="Google Shape;566;p44"/>
          <p:cNvSpPr/>
          <p:nvPr/>
        </p:nvSpPr>
        <p:spPr>
          <a:xfrm>
            <a:off x="7769033" y="2058585"/>
            <a:ext cx="956151" cy="2757182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1" name="Google Shape;611;p46"/>
          <p:cNvSpPr/>
          <p:nvPr/>
        </p:nvSpPr>
        <p:spPr>
          <a:xfrm>
            <a:off x="7919658" y="2058853"/>
            <a:ext cx="956151" cy="2757182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2" name="Google Shape;617;p46"/>
          <p:cNvSpPr/>
          <p:nvPr/>
        </p:nvSpPr>
        <p:spPr>
          <a:xfrm>
            <a:off x="8072018" y="2058853"/>
            <a:ext cx="956151" cy="2757182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3" name="Google Shape;618;p46"/>
          <p:cNvSpPr/>
          <p:nvPr/>
        </p:nvSpPr>
        <p:spPr>
          <a:xfrm>
            <a:off x="8224379" y="2058853"/>
            <a:ext cx="956151" cy="2757182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4" name="Google Shape;619;p46"/>
          <p:cNvSpPr/>
          <p:nvPr/>
        </p:nvSpPr>
        <p:spPr>
          <a:xfrm>
            <a:off x="8376739" y="2058853"/>
            <a:ext cx="956151" cy="2757182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5" name="Google Shape;620;p46"/>
          <p:cNvSpPr/>
          <p:nvPr/>
        </p:nvSpPr>
        <p:spPr>
          <a:xfrm>
            <a:off x="8529099" y="2058853"/>
            <a:ext cx="956151" cy="2757182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5B42DC9-59E9-0649-BF37-9CB69CC46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5AAC081-97C0-FA47-9D45-8831F983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840584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3;p40"/>
          <p:cNvSpPr txBox="1"/>
          <p:nvPr/>
        </p:nvSpPr>
        <p:spPr>
          <a:xfrm>
            <a:off x="1602458" y="4582712"/>
            <a:ext cx="491572" cy="39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799" dirty="0"/>
              <a:t>W</a:t>
            </a:r>
            <a:endParaRPr sz="1799" dirty="0"/>
          </a:p>
        </p:txBody>
      </p:sp>
      <p:sp>
        <p:nvSpPr>
          <p:cNvPr id="7" name="Google Shape;485;p40"/>
          <p:cNvSpPr txBox="1"/>
          <p:nvPr/>
        </p:nvSpPr>
        <p:spPr>
          <a:xfrm>
            <a:off x="1008201" y="4974243"/>
            <a:ext cx="460829" cy="4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799"/>
              <a:t>C</a:t>
            </a:r>
            <a:r>
              <a:rPr lang="en-US" sz="1799" baseline="-25000"/>
              <a:t>in</a:t>
            </a:r>
            <a:endParaRPr sz="1799" dirty="0"/>
          </a:p>
        </p:txBody>
      </p:sp>
      <p:sp>
        <p:nvSpPr>
          <p:cNvPr id="8" name="Google Shape;487;p40"/>
          <p:cNvSpPr txBox="1"/>
          <p:nvPr/>
        </p:nvSpPr>
        <p:spPr>
          <a:xfrm>
            <a:off x="219934" y="1464922"/>
            <a:ext cx="2157702" cy="91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399" dirty="0">
                <a:solidFill>
                  <a:srgbClr val="C00000"/>
                </a:solidFill>
              </a:rPr>
              <a:t>N x </a:t>
            </a:r>
            <a:r>
              <a:rPr lang="en-US" sz="2399" dirty="0" err="1">
                <a:solidFill>
                  <a:srgbClr val="C00000"/>
                </a:solidFill>
              </a:rPr>
              <a:t>C</a:t>
            </a:r>
            <a:r>
              <a:rPr lang="en-US" sz="2399" baseline="-25000" dirty="0" err="1">
                <a:solidFill>
                  <a:srgbClr val="C00000"/>
                </a:solidFill>
              </a:rPr>
              <a:t>in</a:t>
            </a:r>
            <a:r>
              <a:rPr lang="en-US" sz="2399" dirty="0">
                <a:solidFill>
                  <a:srgbClr val="C00000"/>
                </a:solidFill>
              </a:rPr>
              <a:t> x H x W</a:t>
            </a:r>
          </a:p>
          <a:p>
            <a:pPr algn="ctr"/>
            <a:r>
              <a:rPr lang="en-US" sz="2399" dirty="0">
                <a:solidFill>
                  <a:srgbClr val="C00000"/>
                </a:solidFill>
              </a:rPr>
              <a:t>Batch of images</a:t>
            </a:r>
            <a:endParaRPr sz="2399" dirty="0">
              <a:solidFill>
                <a:srgbClr val="C00000"/>
              </a:solidFill>
            </a:endParaRPr>
          </a:p>
        </p:txBody>
      </p:sp>
      <p:sp>
        <p:nvSpPr>
          <p:cNvPr id="4" name="Google Shape;481;p40"/>
          <p:cNvSpPr/>
          <p:nvPr/>
        </p:nvSpPr>
        <p:spPr>
          <a:xfrm>
            <a:off x="1066172" y="2283311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Google Shape;484;p40"/>
          <p:cNvSpPr txBox="1"/>
          <p:nvPr/>
        </p:nvSpPr>
        <p:spPr>
          <a:xfrm>
            <a:off x="2022322" y="3850237"/>
            <a:ext cx="445619" cy="39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1799" dirty="0"/>
              <a:t>H</a:t>
            </a:r>
            <a:endParaRPr sz="1799" dirty="0"/>
          </a:p>
        </p:txBody>
      </p:sp>
      <p:cxnSp>
        <p:nvCxnSpPr>
          <p:cNvPr id="23" name="Google Shape;564;p44"/>
          <p:cNvCxnSpPr/>
          <p:nvPr/>
        </p:nvCxnSpPr>
        <p:spPr>
          <a:xfrm>
            <a:off x="2467942" y="3427051"/>
            <a:ext cx="1242278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" name="Google Shape;566;p44"/>
          <p:cNvSpPr/>
          <p:nvPr/>
        </p:nvSpPr>
        <p:spPr>
          <a:xfrm>
            <a:off x="6300495" y="2048460"/>
            <a:ext cx="956151" cy="2757182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1" name="Google Shape;567;p44"/>
          <p:cNvSpPr txBox="1"/>
          <p:nvPr/>
        </p:nvSpPr>
        <p:spPr>
          <a:xfrm>
            <a:off x="6667906" y="1067700"/>
            <a:ext cx="2476094" cy="79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400" dirty="0"/>
              <a:t>N x </a:t>
            </a:r>
            <a:r>
              <a:rPr lang="en-US" sz="2400" dirty="0" err="1"/>
              <a:t>C</a:t>
            </a:r>
            <a:r>
              <a:rPr lang="en-US" sz="2400" baseline="-25000" dirty="0" err="1"/>
              <a:t>out</a:t>
            </a:r>
            <a:r>
              <a:rPr lang="en-US" sz="2400" dirty="0"/>
              <a:t> x H’ x W’</a:t>
            </a:r>
          </a:p>
          <a:p>
            <a:pPr algn="ctr"/>
            <a:r>
              <a:rPr lang="en-US" sz="2400" dirty="0"/>
              <a:t>Batch of outputs</a:t>
            </a:r>
            <a:endParaRPr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02736" y="1622485"/>
            <a:ext cx="283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Bias: </a:t>
            </a:r>
            <a:r>
              <a:rPr lang="en-US" sz="2400" dirty="0" err="1"/>
              <a:t>C</a:t>
            </a:r>
            <a:r>
              <a:rPr lang="en-US" sz="2400" baseline="-25000" dirty="0" err="1"/>
              <a:t>out</a:t>
            </a:r>
            <a:r>
              <a:rPr lang="en-US" sz="2400" dirty="0"/>
              <a:t>-dim vector:</a:t>
            </a:r>
          </a:p>
        </p:txBody>
      </p:sp>
      <p:sp>
        <p:nvSpPr>
          <p:cNvPr id="33" name="Google Shape;550;p44"/>
          <p:cNvSpPr/>
          <p:nvPr/>
        </p:nvSpPr>
        <p:spPr>
          <a:xfrm>
            <a:off x="4038229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8" name="Google Shape;550;p44"/>
          <p:cNvSpPr/>
          <p:nvPr/>
        </p:nvSpPr>
        <p:spPr>
          <a:xfrm>
            <a:off x="4273329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6" name="Google Shape;611;p46"/>
          <p:cNvSpPr/>
          <p:nvPr/>
        </p:nvSpPr>
        <p:spPr>
          <a:xfrm>
            <a:off x="6451121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1" name="Google Shape;617;p46"/>
          <p:cNvSpPr/>
          <p:nvPr/>
        </p:nvSpPr>
        <p:spPr>
          <a:xfrm>
            <a:off x="6603481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2" name="Google Shape;618;p46"/>
          <p:cNvSpPr/>
          <p:nvPr/>
        </p:nvSpPr>
        <p:spPr>
          <a:xfrm>
            <a:off x="6755841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3" name="Google Shape;619;p46"/>
          <p:cNvSpPr/>
          <p:nvPr/>
        </p:nvSpPr>
        <p:spPr>
          <a:xfrm>
            <a:off x="6908201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4" name="Google Shape;620;p46"/>
          <p:cNvSpPr/>
          <p:nvPr/>
        </p:nvSpPr>
        <p:spPr>
          <a:xfrm>
            <a:off x="7060562" y="2048728"/>
            <a:ext cx="956151" cy="2757182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6" name="Google Shape;550;p44"/>
          <p:cNvSpPr/>
          <p:nvPr/>
        </p:nvSpPr>
        <p:spPr>
          <a:xfrm>
            <a:off x="4512249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9" name="Google Shape;550;p44"/>
          <p:cNvSpPr/>
          <p:nvPr/>
        </p:nvSpPr>
        <p:spPr>
          <a:xfrm>
            <a:off x="4746573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0" name="Google Shape;550;p44"/>
          <p:cNvSpPr/>
          <p:nvPr/>
        </p:nvSpPr>
        <p:spPr>
          <a:xfrm>
            <a:off x="4981673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1" name="Google Shape;550;p44"/>
          <p:cNvSpPr/>
          <p:nvPr/>
        </p:nvSpPr>
        <p:spPr>
          <a:xfrm>
            <a:off x="5220593" y="4582713"/>
            <a:ext cx="282227" cy="813688"/>
          </a:xfrm>
          <a:prstGeom prst="cube">
            <a:avLst>
              <a:gd name="adj" fmla="val 53382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1" name="TextBox 10"/>
          <p:cNvSpPr txBox="1"/>
          <p:nvPr/>
        </p:nvSpPr>
        <p:spPr>
          <a:xfrm>
            <a:off x="3742990" y="3048670"/>
            <a:ext cx="1881234" cy="923330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/>
              <a:t>Convolution Layer</a:t>
            </a:r>
          </a:p>
        </p:txBody>
      </p:sp>
      <p:cxnSp>
        <p:nvCxnSpPr>
          <p:cNvPr id="62" name="Google Shape;564;p44"/>
          <p:cNvCxnSpPr/>
          <p:nvPr/>
        </p:nvCxnSpPr>
        <p:spPr>
          <a:xfrm>
            <a:off x="5740125" y="3498794"/>
            <a:ext cx="514948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Google Shape;564;p44"/>
          <p:cNvCxnSpPr/>
          <p:nvPr/>
        </p:nvCxnSpPr>
        <p:spPr>
          <a:xfrm flipV="1">
            <a:off x="4713651" y="4005810"/>
            <a:ext cx="0" cy="484717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3769406" y="5541301"/>
            <a:ext cx="1970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Weight:</a:t>
            </a:r>
          </a:p>
          <a:p>
            <a:pPr algn="ctr"/>
            <a:r>
              <a:rPr lang="en-US" sz="2100" dirty="0" err="1"/>
              <a:t>C</a:t>
            </a:r>
            <a:r>
              <a:rPr lang="en-US" sz="2100" baseline="-25000" dirty="0" err="1"/>
              <a:t>out</a:t>
            </a:r>
            <a:r>
              <a:rPr lang="en-US" sz="2100" baseline="-25000" dirty="0"/>
              <a:t> </a:t>
            </a:r>
            <a:r>
              <a:rPr lang="en-US" sz="2100" dirty="0"/>
              <a:t>x </a:t>
            </a:r>
            <a:r>
              <a:rPr lang="en-US" sz="2100" dirty="0" err="1"/>
              <a:t>C</a:t>
            </a:r>
            <a:r>
              <a:rPr lang="en-US" sz="2100" baseline="-25000" dirty="0" err="1"/>
              <a:t>in</a:t>
            </a:r>
            <a:r>
              <a:rPr lang="en-US" sz="2100" dirty="0" err="1"/>
              <a:t>x</a:t>
            </a:r>
            <a:r>
              <a:rPr lang="en-US" sz="2100" dirty="0"/>
              <a:t> K</a:t>
            </a:r>
            <a:r>
              <a:rPr lang="en-US" sz="2100" baseline="-25000" dirty="0"/>
              <a:t>w</a:t>
            </a:r>
            <a:r>
              <a:rPr lang="en-US" sz="2100" dirty="0"/>
              <a:t> x </a:t>
            </a:r>
            <a:r>
              <a:rPr lang="en-US" sz="2100" dirty="0" err="1"/>
              <a:t>K</a:t>
            </a:r>
            <a:r>
              <a:rPr lang="en-US" sz="2100" baseline="-25000" dirty="0" err="1"/>
              <a:t>h</a:t>
            </a:r>
            <a:endParaRPr lang="en-US" sz="2100" dirty="0"/>
          </a:p>
        </p:txBody>
      </p:sp>
      <p:sp>
        <p:nvSpPr>
          <p:cNvPr id="9" name="Rectangle 8"/>
          <p:cNvSpPr/>
          <p:nvPr/>
        </p:nvSpPr>
        <p:spPr>
          <a:xfrm>
            <a:off x="4080044" y="2232862"/>
            <a:ext cx="216426" cy="216426"/>
          </a:xfrm>
          <a:prstGeom prst="rect">
            <a:avLst/>
          </a:prstGeom>
          <a:solidFill>
            <a:srgbClr val="C9DAF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4296470" y="2232862"/>
            <a:ext cx="216426" cy="216426"/>
          </a:xfrm>
          <a:prstGeom prst="rect">
            <a:avLst/>
          </a:prstGeom>
          <a:solidFill>
            <a:srgbClr val="D9EAD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/>
          <p:cNvSpPr/>
          <p:nvPr/>
        </p:nvSpPr>
        <p:spPr>
          <a:xfrm>
            <a:off x="4513165" y="2232862"/>
            <a:ext cx="216426" cy="216426"/>
          </a:xfrm>
          <a:prstGeom prst="rect">
            <a:avLst/>
          </a:prstGeom>
          <a:solidFill>
            <a:srgbClr val="F4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/>
          <p:cNvSpPr/>
          <p:nvPr/>
        </p:nvSpPr>
        <p:spPr>
          <a:xfrm>
            <a:off x="4733176" y="2232862"/>
            <a:ext cx="216426" cy="216426"/>
          </a:xfrm>
          <a:prstGeom prst="rect">
            <a:avLst/>
          </a:prstGeom>
          <a:solidFill>
            <a:srgbClr val="FFF2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4951722" y="2232862"/>
            <a:ext cx="216426" cy="216426"/>
          </a:xfrm>
          <a:prstGeom prst="rect">
            <a:avLst/>
          </a:prstGeom>
          <a:solidFill>
            <a:srgbClr val="D9D2E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5155687" y="2232862"/>
            <a:ext cx="216426" cy="216426"/>
          </a:xfrm>
          <a:prstGeom prst="rect">
            <a:avLst/>
          </a:prstGeom>
          <a:solidFill>
            <a:srgbClr val="FCE5C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Google Shape;564;p44"/>
          <p:cNvCxnSpPr/>
          <p:nvPr/>
        </p:nvCxnSpPr>
        <p:spPr>
          <a:xfrm>
            <a:off x="4709532" y="2493086"/>
            <a:ext cx="0" cy="517055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" name="Google Shape;481;p40"/>
          <p:cNvSpPr/>
          <p:nvPr/>
        </p:nvSpPr>
        <p:spPr>
          <a:xfrm>
            <a:off x="62630" y="2283311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0" name="Google Shape;566;p44"/>
          <p:cNvSpPr/>
          <p:nvPr/>
        </p:nvSpPr>
        <p:spPr>
          <a:xfrm>
            <a:off x="7769033" y="2058585"/>
            <a:ext cx="956151" cy="2757182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1" name="Google Shape;611;p46"/>
          <p:cNvSpPr/>
          <p:nvPr/>
        </p:nvSpPr>
        <p:spPr>
          <a:xfrm>
            <a:off x="7919658" y="2058853"/>
            <a:ext cx="956151" cy="2757182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2" name="Google Shape;617;p46"/>
          <p:cNvSpPr/>
          <p:nvPr/>
        </p:nvSpPr>
        <p:spPr>
          <a:xfrm>
            <a:off x="8072018" y="2058853"/>
            <a:ext cx="956151" cy="2757182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3" name="Google Shape;618;p46"/>
          <p:cNvSpPr/>
          <p:nvPr/>
        </p:nvSpPr>
        <p:spPr>
          <a:xfrm>
            <a:off x="8224379" y="2058853"/>
            <a:ext cx="956151" cy="2757182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4" name="Google Shape;619;p46"/>
          <p:cNvSpPr/>
          <p:nvPr/>
        </p:nvSpPr>
        <p:spPr>
          <a:xfrm>
            <a:off x="8376739" y="2058853"/>
            <a:ext cx="956151" cy="2757182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5" name="Google Shape;620;p46"/>
          <p:cNvSpPr/>
          <p:nvPr/>
        </p:nvSpPr>
        <p:spPr>
          <a:xfrm>
            <a:off x="8529099" y="2058853"/>
            <a:ext cx="956151" cy="2757182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7" name="Google Shape;485;p40"/>
          <p:cNvSpPr txBox="1"/>
          <p:nvPr/>
        </p:nvSpPr>
        <p:spPr>
          <a:xfrm>
            <a:off x="6409004" y="4788946"/>
            <a:ext cx="538712" cy="4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799"/>
              <a:t>C</a:t>
            </a:r>
            <a:r>
              <a:rPr lang="en-US" sz="1799" baseline="-25000"/>
              <a:t>out</a:t>
            </a:r>
            <a:endParaRPr sz="1799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373184-8F23-A74B-B060-787D657F3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86CDD45-1938-F448-B745-9D9D10F25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2136849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644;p48"/>
          <p:cNvSpPr/>
          <p:nvPr/>
        </p:nvSpPr>
        <p:spPr>
          <a:xfrm>
            <a:off x="446141" y="1836349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3" name="Google Shape;645;p48"/>
          <p:cNvSpPr txBox="1"/>
          <p:nvPr/>
        </p:nvSpPr>
        <p:spPr>
          <a:xfrm>
            <a:off x="1058607" y="4135750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/>
          </a:p>
        </p:txBody>
      </p:sp>
      <p:sp>
        <p:nvSpPr>
          <p:cNvPr id="24" name="Google Shape;646;p48"/>
          <p:cNvSpPr txBox="1"/>
          <p:nvPr/>
        </p:nvSpPr>
        <p:spPr>
          <a:xfrm>
            <a:off x="1422812" y="206311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/>
          </a:p>
        </p:txBody>
      </p:sp>
      <p:sp>
        <p:nvSpPr>
          <p:cNvPr id="25" name="Google Shape;647;p48"/>
          <p:cNvSpPr txBox="1"/>
          <p:nvPr/>
        </p:nvSpPr>
        <p:spPr>
          <a:xfrm>
            <a:off x="388169" y="4527280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</a:t>
            </a:r>
            <a:endParaRPr sz="1799"/>
          </a:p>
        </p:txBody>
      </p:sp>
      <p:sp>
        <p:nvSpPr>
          <p:cNvPr id="27" name="Google Shape;649;p48"/>
          <p:cNvSpPr txBox="1"/>
          <p:nvPr/>
        </p:nvSpPr>
        <p:spPr>
          <a:xfrm>
            <a:off x="1447847" y="3740022"/>
            <a:ext cx="1454267" cy="79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950" dirty="0">
                <a:solidFill>
                  <a:srgbClr val="0000FF"/>
                </a:solidFill>
              </a:rPr>
              <a:t>W</a:t>
            </a:r>
            <a:r>
              <a:rPr lang="en-US" sz="1950" baseline="-25000" dirty="0">
                <a:solidFill>
                  <a:srgbClr val="0000FF"/>
                </a:solidFill>
              </a:rPr>
              <a:t>1</a:t>
            </a:r>
            <a:r>
              <a:rPr lang="en-US" sz="1950" dirty="0">
                <a:solidFill>
                  <a:srgbClr val="0000FF"/>
                </a:solidFill>
              </a:rPr>
              <a:t>: 6x3x5x5</a:t>
            </a:r>
          </a:p>
          <a:p>
            <a:r>
              <a:rPr lang="en-US" sz="1950" dirty="0">
                <a:solidFill>
                  <a:srgbClr val="0000FF"/>
                </a:solidFill>
              </a:rPr>
              <a:t>b</a:t>
            </a:r>
            <a:r>
              <a:rPr lang="en-US" sz="1950" baseline="-25000" dirty="0">
                <a:solidFill>
                  <a:srgbClr val="0000FF"/>
                </a:solidFill>
              </a:rPr>
              <a:t>1</a:t>
            </a:r>
            <a:r>
              <a:rPr lang="en-US" sz="1950" dirty="0">
                <a:solidFill>
                  <a:srgbClr val="0000FF"/>
                </a:solidFill>
              </a:rPr>
              <a:t>: 6</a:t>
            </a:r>
          </a:p>
        </p:txBody>
      </p:sp>
      <p:sp>
        <p:nvSpPr>
          <p:cNvPr id="28" name="Google Shape;650;p48"/>
          <p:cNvSpPr/>
          <p:nvPr/>
        </p:nvSpPr>
        <p:spPr>
          <a:xfrm>
            <a:off x="2960086" y="1836349"/>
            <a:ext cx="956151" cy="2757182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9" name="Google Shape;651;p48"/>
          <p:cNvSpPr txBox="1"/>
          <p:nvPr/>
        </p:nvSpPr>
        <p:spPr>
          <a:xfrm>
            <a:off x="3572552" y="4135750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30" name="Google Shape;652;p48"/>
          <p:cNvSpPr txBox="1"/>
          <p:nvPr/>
        </p:nvSpPr>
        <p:spPr>
          <a:xfrm>
            <a:off x="3936756" y="206311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31" name="Google Shape;653;p48"/>
          <p:cNvSpPr txBox="1"/>
          <p:nvPr/>
        </p:nvSpPr>
        <p:spPr>
          <a:xfrm>
            <a:off x="2902114" y="4527280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6</a:t>
            </a:r>
            <a:endParaRPr sz="1799"/>
          </a:p>
        </p:txBody>
      </p:sp>
      <p:sp>
        <p:nvSpPr>
          <p:cNvPr id="34" name="Google Shape;656;p48"/>
          <p:cNvSpPr/>
          <p:nvPr/>
        </p:nvSpPr>
        <p:spPr>
          <a:xfrm>
            <a:off x="5702571" y="1912529"/>
            <a:ext cx="956151" cy="2757182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7" name="Google Shape;660;p48"/>
          <p:cNvSpPr txBox="1"/>
          <p:nvPr/>
        </p:nvSpPr>
        <p:spPr>
          <a:xfrm>
            <a:off x="5568420" y="4603461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10</a:t>
            </a:r>
            <a:endParaRPr sz="1799"/>
          </a:p>
        </p:txBody>
      </p:sp>
      <p:sp>
        <p:nvSpPr>
          <p:cNvPr id="38" name="Google Shape;661;p48"/>
          <p:cNvSpPr txBox="1"/>
          <p:nvPr/>
        </p:nvSpPr>
        <p:spPr>
          <a:xfrm>
            <a:off x="6315037" y="4211931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dirty="0"/>
              <a:t>2</a:t>
            </a:r>
            <a:r>
              <a:rPr lang="en-US" sz="1799" dirty="0"/>
              <a:t>6</a:t>
            </a:r>
            <a:endParaRPr sz="1799" dirty="0"/>
          </a:p>
        </p:txBody>
      </p:sp>
      <p:sp>
        <p:nvSpPr>
          <p:cNvPr id="39" name="Google Shape;662;p48"/>
          <p:cNvSpPr txBox="1"/>
          <p:nvPr/>
        </p:nvSpPr>
        <p:spPr>
          <a:xfrm>
            <a:off x="6679242" y="213929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dirty="0"/>
              <a:t>2</a:t>
            </a:r>
            <a:r>
              <a:rPr lang="en-US" sz="1799" dirty="0"/>
              <a:t>6</a:t>
            </a:r>
            <a:endParaRPr sz="1799" dirty="0"/>
          </a:p>
        </p:txBody>
      </p:sp>
      <p:sp>
        <p:nvSpPr>
          <p:cNvPr id="40" name="Google Shape;659;p48"/>
          <p:cNvSpPr txBox="1"/>
          <p:nvPr/>
        </p:nvSpPr>
        <p:spPr>
          <a:xfrm>
            <a:off x="8435714" y="2809363"/>
            <a:ext cx="628798" cy="5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….</a:t>
            </a:r>
            <a:endParaRPr sz="2399" dirty="0"/>
          </a:p>
        </p:txBody>
      </p:sp>
      <p:sp>
        <p:nvSpPr>
          <p:cNvPr id="42" name="TextBox 41"/>
          <p:cNvSpPr txBox="1"/>
          <p:nvPr/>
        </p:nvSpPr>
        <p:spPr>
          <a:xfrm>
            <a:off x="-1524" y="4940782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Input: </a:t>
            </a:r>
          </a:p>
          <a:p>
            <a:pPr algn="ctr"/>
            <a:r>
              <a:rPr lang="en-US" dirty="0"/>
              <a:t>N x 3 x 32 x 32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35347" y="4940782"/>
            <a:ext cx="191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 hidden layer: </a:t>
            </a:r>
          </a:p>
          <a:p>
            <a:pPr algn="ctr"/>
            <a:r>
              <a:rPr lang="en-US" dirty="0"/>
              <a:t>N x 6 x 28 x 28</a:t>
            </a:r>
          </a:p>
        </p:txBody>
      </p:sp>
      <p:sp>
        <p:nvSpPr>
          <p:cNvPr id="44" name="Google Shape;649;p48"/>
          <p:cNvSpPr txBox="1"/>
          <p:nvPr/>
        </p:nvSpPr>
        <p:spPr>
          <a:xfrm>
            <a:off x="4022483" y="3740022"/>
            <a:ext cx="1562454" cy="77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950" dirty="0">
                <a:solidFill>
                  <a:schemeClr val="accent6"/>
                </a:solidFill>
              </a:rPr>
              <a:t>W</a:t>
            </a:r>
            <a:r>
              <a:rPr lang="en-US" sz="1950" baseline="-25000" dirty="0">
                <a:solidFill>
                  <a:schemeClr val="accent6"/>
                </a:solidFill>
              </a:rPr>
              <a:t>2</a:t>
            </a:r>
            <a:r>
              <a:rPr lang="en-US" sz="1950" dirty="0">
                <a:solidFill>
                  <a:schemeClr val="accent6"/>
                </a:solidFill>
              </a:rPr>
              <a:t>: 10x6x3x3</a:t>
            </a:r>
          </a:p>
          <a:p>
            <a:r>
              <a:rPr lang="en-US" sz="1950" dirty="0">
                <a:solidFill>
                  <a:schemeClr val="accent6"/>
                </a:solidFill>
              </a:rPr>
              <a:t>b</a:t>
            </a:r>
            <a:r>
              <a:rPr lang="en-US" sz="1950" baseline="-25000" dirty="0">
                <a:solidFill>
                  <a:schemeClr val="accent6"/>
                </a:solidFill>
              </a:rPr>
              <a:t>2</a:t>
            </a:r>
            <a:r>
              <a:rPr lang="en-US" sz="1950" dirty="0">
                <a:solidFill>
                  <a:schemeClr val="accent6"/>
                </a:solidFill>
              </a:rPr>
              <a:t>: 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59882" y="4940782"/>
            <a:ext cx="22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Second hidden layer: </a:t>
            </a:r>
          </a:p>
          <a:p>
            <a:pPr algn="ctr"/>
            <a:r>
              <a:rPr lang="en-US" dirty="0"/>
              <a:t>N x 10 x 26 x 26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33782" y="2993247"/>
            <a:ext cx="730008" cy="4154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100"/>
              <a:t>Conv</a:t>
            </a:r>
          </a:p>
        </p:txBody>
      </p:sp>
      <p:cxnSp>
        <p:nvCxnSpPr>
          <p:cNvPr id="47" name="Google Shape;657;p48"/>
          <p:cNvCxnSpPr>
            <a:endCxn id="46" idx="1"/>
          </p:cNvCxnSpPr>
          <p:nvPr/>
        </p:nvCxnSpPr>
        <p:spPr>
          <a:xfrm>
            <a:off x="1406325" y="3192443"/>
            <a:ext cx="427457" cy="855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" name="Google Shape;657;p48"/>
          <p:cNvCxnSpPr>
            <a:stCxn id="46" idx="3"/>
          </p:cNvCxnSpPr>
          <p:nvPr/>
        </p:nvCxnSpPr>
        <p:spPr>
          <a:xfrm flipV="1">
            <a:off x="2563790" y="3192443"/>
            <a:ext cx="361711" cy="855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" name="Google Shape;657;p48"/>
          <p:cNvCxnSpPr>
            <a:stCxn id="27" idx="0"/>
            <a:endCxn id="46" idx="2"/>
          </p:cNvCxnSpPr>
          <p:nvPr/>
        </p:nvCxnSpPr>
        <p:spPr>
          <a:xfrm flipV="1">
            <a:off x="2174981" y="3408745"/>
            <a:ext cx="23805" cy="331277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" name="TextBox 56"/>
          <p:cNvSpPr txBox="1"/>
          <p:nvPr/>
        </p:nvSpPr>
        <p:spPr>
          <a:xfrm>
            <a:off x="4472876" y="2993247"/>
            <a:ext cx="730008" cy="4154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100"/>
              <a:t>Conv</a:t>
            </a:r>
          </a:p>
        </p:txBody>
      </p:sp>
      <p:cxnSp>
        <p:nvCxnSpPr>
          <p:cNvPr id="58" name="Google Shape;657;p48"/>
          <p:cNvCxnSpPr>
            <a:endCxn id="57" idx="1"/>
          </p:cNvCxnSpPr>
          <p:nvPr/>
        </p:nvCxnSpPr>
        <p:spPr>
          <a:xfrm>
            <a:off x="4045420" y="3192443"/>
            <a:ext cx="427456" cy="855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" name="Google Shape;657;p48"/>
          <p:cNvCxnSpPr>
            <a:stCxn id="57" idx="3"/>
          </p:cNvCxnSpPr>
          <p:nvPr/>
        </p:nvCxnSpPr>
        <p:spPr>
          <a:xfrm flipV="1">
            <a:off x="5202884" y="3192443"/>
            <a:ext cx="361712" cy="855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" name="Google Shape;657;p48"/>
          <p:cNvCxnSpPr>
            <a:endCxn id="57" idx="2"/>
          </p:cNvCxnSpPr>
          <p:nvPr/>
        </p:nvCxnSpPr>
        <p:spPr>
          <a:xfrm flipV="1">
            <a:off x="4814075" y="3408745"/>
            <a:ext cx="23805" cy="331277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" name="TextBox 64"/>
          <p:cNvSpPr txBox="1"/>
          <p:nvPr/>
        </p:nvSpPr>
        <p:spPr>
          <a:xfrm>
            <a:off x="7206019" y="2993247"/>
            <a:ext cx="730008" cy="4154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100"/>
              <a:t>Conv</a:t>
            </a:r>
          </a:p>
        </p:txBody>
      </p:sp>
      <p:cxnSp>
        <p:nvCxnSpPr>
          <p:cNvPr id="66" name="Google Shape;657;p48"/>
          <p:cNvCxnSpPr/>
          <p:nvPr/>
        </p:nvCxnSpPr>
        <p:spPr>
          <a:xfrm flipV="1">
            <a:off x="6778562" y="3189455"/>
            <a:ext cx="427457" cy="2988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" name="Google Shape;657;p48"/>
          <p:cNvCxnSpPr/>
          <p:nvPr/>
        </p:nvCxnSpPr>
        <p:spPr>
          <a:xfrm>
            <a:off x="7888417" y="3189455"/>
            <a:ext cx="409322" cy="2988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" name="Google Shape;657;p48"/>
          <p:cNvCxnSpPr/>
          <p:nvPr/>
        </p:nvCxnSpPr>
        <p:spPr>
          <a:xfrm flipV="1">
            <a:off x="7547218" y="3385662"/>
            <a:ext cx="0" cy="35436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" name="Google Shape;649;p48"/>
          <p:cNvSpPr txBox="1"/>
          <p:nvPr/>
        </p:nvSpPr>
        <p:spPr>
          <a:xfrm>
            <a:off x="6881355" y="3740022"/>
            <a:ext cx="1712848" cy="77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950" dirty="0">
                <a:solidFill>
                  <a:srgbClr val="7030A0"/>
                </a:solidFill>
              </a:rPr>
              <a:t>W</a:t>
            </a:r>
            <a:r>
              <a:rPr lang="en-US" sz="1950" baseline="-25000" dirty="0">
                <a:solidFill>
                  <a:srgbClr val="7030A0"/>
                </a:solidFill>
              </a:rPr>
              <a:t>3</a:t>
            </a:r>
            <a:r>
              <a:rPr lang="en-US" sz="1950" dirty="0">
                <a:solidFill>
                  <a:srgbClr val="7030A0"/>
                </a:solidFill>
              </a:rPr>
              <a:t>: 12x10x3x3</a:t>
            </a:r>
          </a:p>
          <a:p>
            <a:r>
              <a:rPr lang="en-US" sz="1950" dirty="0">
                <a:solidFill>
                  <a:srgbClr val="7030A0"/>
                </a:solidFill>
              </a:rPr>
              <a:t>b</a:t>
            </a:r>
            <a:r>
              <a:rPr lang="en-US" sz="1950" baseline="-25000" dirty="0">
                <a:solidFill>
                  <a:srgbClr val="7030A0"/>
                </a:solidFill>
              </a:rPr>
              <a:t>3</a:t>
            </a:r>
            <a:r>
              <a:rPr lang="en-US" sz="1950" dirty="0">
                <a:solidFill>
                  <a:srgbClr val="7030A0"/>
                </a:solidFill>
              </a:rPr>
              <a:t>: 12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B46016-D9CB-1846-8782-A3935672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237279-B007-1743-8331-AB1D5C71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Stacking Convolutions</a:t>
            </a:r>
          </a:p>
        </p:txBody>
      </p:sp>
    </p:spTree>
    <p:extLst>
      <p:ext uri="{BB962C8B-B14F-4D97-AF65-F5344CB8AC3E}">
        <p14:creationId xmlns:p14="http://schemas.microsoft.com/office/powerpoint/2010/main" val="914303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644;p48"/>
          <p:cNvSpPr/>
          <p:nvPr/>
        </p:nvSpPr>
        <p:spPr>
          <a:xfrm>
            <a:off x="446141" y="1836349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3" name="Google Shape;645;p48"/>
          <p:cNvSpPr txBox="1"/>
          <p:nvPr/>
        </p:nvSpPr>
        <p:spPr>
          <a:xfrm>
            <a:off x="1058607" y="4135750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/>
          </a:p>
        </p:txBody>
      </p:sp>
      <p:sp>
        <p:nvSpPr>
          <p:cNvPr id="24" name="Google Shape;646;p48"/>
          <p:cNvSpPr txBox="1"/>
          <p:nvPr/>
        </p:nvSpPr>
        <p:spPr>
          <a:xfrm>
            <a:off x="1422812" y="206311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/>
          </a:p>
        </p:txBody>
      </p:sp>
      <p:sp>
        <p:nvSpPr>
          <p:cNvPr id="25" name="Google Shape;647;p48"/>
          <p:cNvSpPr txBox="1"/>
          <p:nvPr/>
        </p:nvSpPr>
        <p:spPr>
          <a:xfrm>
            <a:off x="388169" y="4527280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</a:t>
            </a:r>
            <a:endParaRPr sz="1799"/>
          </a:p>
        </p:txBody>
      </p:sp>
      <p:sp>
        <p:nvSpPr>
          <p:cNvPr id="27" name="Google Shape;649;p48"/>
          <p:cNvSpPr txBox="1"/>
          <p:nvPr/>
        </p:nvSpPr>
        <p:spPr>
          <a:xfrm>
            <a:off x="1447847" y="3740022"/>
            <a:ext cx="1454267" cy="79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950" dirty="0">
                <a:solidFill>
                  <a:srgbClr val="0000FF"/>
                </a:solidFill>
              </a:rPr>
              <a:t>W</a:t>
            </a:r>
            <a:r>
              <a:rPr lang="en-US" sz="1950" baseline="-25000" dirty="0">
                <a:solidFill>
                  <a:srgbClr val="0000FF"/>
                </a:solidFill>
              </a:rPr>
              <a:t>1</a:t>
            </a:r>
            <a:r>
              <a:rPr lang="en-US" sz="1950" dirty="0">
                <a:solidFill>
                  <a:srgbClr val="0000FF"/>
                </a:solidFill>
              </a:rPr>
              <a:t>: 6x3x5x5</a:t>
            </a:r>
          </a:p>
          <a:p>
            <a:r>
              <a:rPr lang="en-US" sz="1950" dirty="0">
                <a:solidFill>
                  <a:srgbClr val="0000FF"/>
                </a:solidFill>
              </a:rPr>
              <a:t>b</a:t>
            </a:r>
            <a:r>
              <a:rPr lang="en-US" sz="1950" baseline="-25000" dirty="0">
                <a:solidFill>
                  <a:srgbClr val="0000FF"/>
                </a:solidFill>
              </a:rPr>
              <a:t>1</a:t>
            </a:r>
            <a:r>
              <a:rPr lang="en-US" sz="1950" dirty="0">
                <a:solidFill>
                  <a:srgbClr val="0000FF"/>
                </a:solidFill>
              </a:rPr>
              <a:t>: 6</a:t>
            </a:r>
          </a:p>
        </p:txBody>
      </p:sp>
      <p:sp>
        <p:nvSpPr>
          <p:cNvPr id="28" name="Google Shape;650;p48"/>
          <p:cNvSpPr/>
          <p:nvPr/>
        </p:nvSpPr>
        <p:spPr>
          <a:xfrm>
            <a:off x="2960086" y="1836349"/>
            <a:ext cx="956151" cy="2757182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9" name="Google Shape;651;p48"/>
          <p:cNvSpPr txBox="1"/>
          <p:nvPr/>
        </p:nvSpPr>
        <p:spPr>
          <a:xfrm>
            <a:off x="3572552" y="4135750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30" name="Google Shape;652;p48"/>
          <p:cNvSpPr txBox="1"/>
          <p:nvPr/>
        </p:nvSpPr>
        <p:spPr>
          <a:xfrm>
            <a:off x="3936756" y="206311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31" name="Google Shape;653;p48"/>
          <p:cNvSpPr txBox="1"/>
          <p:nvPr/>
        </p:nvSpPr>
        <p:spPr>
          <a:xfrm>
            <a:off x="2902114" y="4527280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6</a:t>
            </a:r>
            <a:endParaRPr sz="1799"/>
          </a:p>
        </p:txBody>
      </p:sp>
      <p:sp>
        <p:nvSpPr>
          <p:cNvPr id="34" name="Google Shape;656;p48"/>
          <p:cNvSpPr/>
          <p:nvPr/>
        </p:nvSpPr>
        <p:spPr>
          <a:xfrm>
            <a:off x="5702571" y="1912529"/>
            <a:ext cx="956151" cy="2757182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7" name="Google Shape;660;p48"/>
          <p:cNvSpPr txBox="1"/>
          <p:nvPr/>
        </p:nvSpPr>
        <p:spPr>
          <a:xfrm>
            <a:off x="5568420" y="4603461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10</a:t>
            </a:r>
            <a:endParaRPr sz="1799"/>
          </a:p>
        </p:txBody>
      </p:sp>
      <p:sp>
        <p:nvSpPr>
          <p:cNvPr id="38" name="Google Shape;661;p48"/>
          <p:cNvSpPr txBox="1"/>
          <p:nvPr/>
        </p:nvSpPr>
        <p:spPr>
          <a:xfrm>
            <a:off x="6315037" y="4211931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dirty="0"/>
              <a:t>2</a:t>
            </a:r>
            <a:r>
              <a:rPr lang="en-US" sz="1799" dirty="0"/>
              <a:t>6</a:t>
            </a:r>
            <a:endParaRPr sz="1799" dirty="0"/>
          </a:p>
        </p:txBody>
      </p:sp>
      <p:sp>
        <p:nvSpPr>
          <p:cNvPr id="39" name="Google Shape;662;p48"/>
          <p:cNvSpPr txBox="1"/>
          <p:nvPr/>
        </p:nvSpPr>
        <p:spPr>
          <a:xfrm>
            <a:off x="6679242" y="213929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dirty="0"/>
              <a:t>2</a:t>
            </a:r>
            <a:r>
              <a:rPr lang="en-US" sz="1799" dirty="0"/>
              <a:t>6</a:t>
            </a:r>
            <a:endParaRPr sz="1799" dirty="0"/>
          </a:p>
        </p:txBody>
      </p:sp>
      <p:sp>
        <p:nvSpPr>
          <p:cNvPr id="40" name="Google Shape;659;p48"/>
          <p:cNvSpPr txBox="1"/>
          <p:nvPr/>
        </p:nvSpPr>
        <p:spPr>
          <a:xfrm>
            <a:off x="8435714" y="2809363"/>
            <a:ext cx="628798" cy="5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….</a:t>
            </a:r>
            <a:endParaRPr sz="2399" dirty="0"/>
          </a:p>
        </p:txBody>
      </p:sp>
      <p:sp>
        <p:nvSpPr>
          <p:cNvPr id="42" name="TextBox 41"/>
          <p:cNvSpPr txBox="1"/>
          <p:nvPr/>
        </p:nvSpPr>
        <p:spPr>
          <a:xfrm>
            <a:off x="-1524" y="4940782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Input: </a:t>
            </a:r>
          </a:p>
          <a:p>
            <a:pPr algn="ctr"/>
            <a:r>
              <a:rPr lang="en-US" dirty="0"/>
              <a:t>N x 3 x 32 x 32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35347" y="4940782"/>
            <a:ext cx="191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 hidden layer: </a:t>
            </a:r>
          </a:p>
          <a:p>
            <a:pPr algn="ctr"/>
            <a:r>
              <a:rPr lang="en-US" dirty="0"/>
              <a:t>N x 6 x 28 x 28</a:t>
            </a:r>
          </a:p>
        </p:txBody>
      </p:sp>
      <p:sp>
        <p:nvSpPr>
          <p:cNvPr id="44" name="Google Shape;649;p48"/>
          <p:cNvSpPr txBox="1"/>
          <p:nvPr/>
        </p:nvSpPr>
        <p:spPr>
          <a:xfrm>
            <a:off x="4022483" y="3740022"/>
            <a:ext cx="1562454" cy="77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950">
                <a:solidFill>
                  <a:schemeClr val="accent6"/>
                </a:solidFill>
              </a:rPr>
              <a:t>W</a:t>
            </a:r>
            <a:r>
              <a:rPr lang="en-US" sz="1950" baseline="-25000">
                <a:solidFill>
                  <a:schemeClr val="accent6"/>
                </a:solidFill>
              </a:rPr>
              <a:t>2</a:t>
            </a:r>
            <a:r>
              <a:rPr lang="en-US" sz="1950" dirty="0">
                <a:solidFill>
                  <a:schemeClr val="accent6"/>
                </a:solidFill>
              </a:rPr>
              <a:t>: 10x6x3x3</a:t>
            </a:r>
          </a:p>
          <a:p>
            <a:r>
              <a:rPr lang="en-US" sz="1950" dirty="0">
                <a:solidFill>
                  <a:schemeClr val="accent6"/>
                </a:solidFill>
              </a:rPr>
              <a:t>b</a:t>
            </a:r>
            <a:r>
              <a:rPr lang="en-US" sz="1950" baseline="-25000" dirty="0">
                <a:solidFill>
                  <a:schemeClr val="accent6"/>
                </a:solidFill>
              </a:rPr>
              <a:t>2</a:t>
            </a:r>
            <a:r>
              <a:rPr lang="en-US" sz="1950" dirty="0">
                <a:solidFill>
                  <a:schemeClr val="accent6"/>
                </a:solidFill>
              </a:rPr>
              <a:t>: 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59882" y="4940782"/>
            <a:ext cx="22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Second hidden layer: </a:t>
            </a:r>
          </a:p>
          <a:p>
            <a:pPr algn="ctr"/>
            <a:r>
              <a:rPr lang="en-US" dirty="0"/>
              <a:t>N x 10 x 26 x 26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33782" y="2993247"/>
            <a:ext cx="730008" cy="4154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100"/>
              <a:t>Conv</a:t>
            </a:r>
          </a:p>
        </p:txBody>
      </p:sp>
      <p:cxnSp>
        <p:nvCxnSpPr>
          <p:cNvPr id="47" name="Google Shape;657;p48"/>
          <p:cNvCxnSpPr>
            <a:endCxn id="46" idx="1"/>
          </p:cNvCxnSpPr>
          <p:nvPr/>
        </p:nvCxnSpPr>
        <p:spPr>
          <a:xfrm>
            <a:off x="1406325" y="3192443"/>
            <a:ext cx="427457" cy="855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" name="Google Shape;657;p48"/>
          <p:cNvCxnSpPr>
            <a:stCxn id="46" idx="3"/>
          </p:cNvCxnSpPr>
          <p:nvPr/>
        </p:nvCxnSpPr>
        <p:spPr>
          <a:xfrm flipV="1">
            <a:off x="2563790" y="3192443"/>
            <a:ext cx="361711" cy="855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" name="Google Shape;657;p48"/>
          <p:cNvCxnSpPr>
            <a:stCxn id="27" idx="0"/>
            <a:endCxn id="46" idx="2"/>
          </p:cNvCxnSpPr>
          <p:nvPr/>
        </p:nvCxnSpPr>
        <p:spPr>
          <a:xfrm flipV="1">
            <a:off x="2174981" y="3408745"/>
            <a:ext cx="23805" cy="331277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" name="TextBox 56"/>
          <p:cNvSpPr txBox="1"/>
          <p:nvPr/>
        </p:nvSpPr>
        <p:spPr>
          <a:xfrm>
            <a:off x="4472876" y="2993247"/>
            <a:ext cx="730008" cy="4154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100"/>
              <a:t>Conv</a:t>
            </a:r>
          </a:p>
        </p:txBody>
      </p:sp>
      <p:cxnSp>
        <p:nvCxnSpPr>
          <p:cNvPr id="58" name="Google Shape;657;p48"/>
          <p:cNvCxnSpPr>
            <a:endCxn id="57" idx="1"/>
          </p:cNvCxnSpPr>
          <p:nvPr/>
        </p:nvCxnSpPr>
        <p:spPr>
          <a:xfrm>
            <a:off x="4045420" y="3192443"/>
            <a:ext cx="427456" cy="855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" name="Google Shape;657;p48"/>
          <p:cNvCxnSpPr>
            <a:stCxn id="57" idx="3"/>
          </p:cNvCxnSpPr>
          <p:nvPr/>
        </p:nvCxnSpPr>
        <p:spPr>
          <a:xfrm flipV="1">
            <a:off x="5202884" y="3192443"/>
            <a:ext cx="361712" cy="855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" name="Google Shape;657;p48"/>
          <p:cNvCxnSpPr>
            <a:endCxn id="57" idx="2"/>
          </p:cNvCxnSpPr>
          <p:nvPr/>
        </p:nvCxnSpPr>
        <p:spPr>
          <a:xfrm flipV="1">
            <a:off x="4814075" y="3408745"/>
            <a:ext cx="23805" cy="331277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" name="TextBox 64"/>
          <p:cNvSpPr txBox="1"/>
          <p:nvPr/>
        </p:nvSpPr>
        <p:spPr>
          <a:xfrm>
            <a:off x="7206019" y="2993247"/>
            <a:ext cx="730008" cy="4154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100"/>
              <a:t>Conv</a:t>
            </a:r>
          </a:p>
        </p:txBody>
      </p:sp>
      <p:cxnSp>
        <p:nvCxnSpPr>
          <p:cNvPr id="66" name="Google Shape;657;p48"/>
          <p:cNvCxnSpPr/>
          <p:nvPr/>
        </p:nvCxnSpPr>
        <p:spPr>
          <a:xfrm flipV="1">
            <a:off x="6778562" y="3189455"/>
            <a:ext cx="427457" cy="2988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" name="Google Shape;657;p48"/>
          <p:cNvCxnSpPr/>
          <p:nvPr/>
        </p:nvCxnSpPr>
        <p:spPr>
          <a:xfrm>
            <a:off x="7888417" y="3189455"/>
            <a:ext cx="409322" cy="2988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" name="Google Shape;657;p48"/>
          <p:cNvCxnSpPr/>
          <p:nvPr/>
        </p:nvCxnSpPr>
        <p:spPr>
          <a:xfrm flipV="1">
            <a:off x="7547218" y="3385662"/>
            <a:ext cx="0" cy="35436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" name="Google Shape;649;p48"/>
          <p:cNvSpPr txBox="1"/>
          <p:nvPr/>
        </p:nvSpPr>
        <p:spPr>
          <a:xfrm>
            <a:off x="6881355" y="3740022"/>
            <a:ext cx="1712848" cy="77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950" dirty="0">
                <a:solidFill>
                  <a:srgbClr val="7030A0"/>
                </a:solidFill>
              </a:rPr>
              <a:t>W</a:t>
            </a:r>
            <a:r>
              <a:rPr lang="en-US" sz="1950" baseline="-25000" dirty="0">
                <a:solidFill>
                  <a:srgbClr val="7030A0"/>
                </a:solidFill>
              </a:rPr>
              <a:t>3</a:t>
            </a:r>
            <a:r>
              <a:rPr lang="en-US" sz="1950" dirty="0">
                <a:solidFill>
                  <a:srgbClr val="7030A0"/>
                </a:solidFill>
              </a:rPr>
              <a:t>: 12x10x3x3</a:t>
            </a:r>
          </a:p>
          <a:p>
            <a:r>
              <a:rPr lang="en-US" sz="1950" dirty="0">
                <a:solidFill>
                  <a:srgbClr val="7030A0"/>
                </a:solidFill>
              </a:rPr>
              <a:t>b</a:t>
            </a:r>
            <a:r>
              <a:rPr lang="en-US" sz="1950" baseline="-25000" dirty="0">
                <a:solidFill>
                  <a:srgbClr val="7030A0"/>
                </a:solidFill>
              </a:rPr>
              <a:t>3</a:t>
            </a:r>
            <a:r>
              <a:rPr lang="en-US" sz="1950" dirty="0">
                <a:solidFill>
                  <a:srgbClr val="7030A0"/>
                </a:solidFill>
              </a:rPr>
              <a:t>: 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FB394-F71D-2C4C-8D22-D230426A0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186036-D6E7-5540-B123-42D4EE4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Stacking Convolutions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76EA7D-BCEE-C846-875E-9A04BFF8F290}"/>
              </a:ext>
            </a:extLst>
          </p:cNvPr>
          <p:cNvSpPr txBox="1"/>
          <p:nvPr/>
        </p:nvSpPr>
        <p:spPr>
          <a:xfrm>
            <a:off x="805498" y="910960"/>
            <a:ext cx="671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</a:t>
            </a:r>
            <a:r>
              <a:rPr lang="en-US" sz="2400" dirty="0"/>
              <a:t>: What happens if we stack two convolution layers?</a:t>
            </a:r>
          </a:p>
        </p:txBody>
      </p:sp>
    </p:spTree>
    <p:extLst>
      <p:ext uri="{BB962C8B-B14F-4D97-AF65-F5344CB8AC3E}">
        <p14:creationId xmlns:p14="http://schemas.microsoft.com/office/powerpoint/2010/main" val="1559930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644;p48"/>
          <p:cNvSpPr/>
          <p:nvPr/>
        </p:nvSpPr>
        <p:spPr>
          <a:xfrm>
            <a:off x="446141" y="1836349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3" name="Google Shape;645;p48"/>
          <p:cNvSpPr txBox="1"/>
          <p:nvPr/>
        </p:nvSpPr>
        <p:spPr>
          <a:xfrm>
            <a:off x="1058607" y="4135750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/>
          </a:p>
        </p:txBody>
      </p:sp>
      <p:sp>
        <p:nvSpPr>
          <p:cNvPr id="24" name="Google Shape;646;p48"/>
          <p:cNvSpPr txBox="1"/>
          <p:nvPr/>
        </p:nvSpPr>
        <p:spPr>
          <a:xfrm>
            <a:off x="1422812" y="206311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/>
          </a:p>
        </p:txBody>
      </p:sp>
      <p:sp>
        <p:nvSpPr>
          <p:cNvPr id="25" name="Google Shape;647;p48"/>
          <p:cNvSpPr txBox="1"/>
          <p:nvPr/>
        </p:nvSpPr>
        <p:spPr>
          <a:xfrm>
            <a:off x="388169" y="4527280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</a:t>
            </a:r>
            <a:endParaRPr sz="1799"/>
          </a:p>
        </p:txBody>
      </p:sp>
      <p:sp>
        <p:nvSpPr>
          <p:cNvPr id="27" name="Google Shape;649;p48"/>
          <p:cNvSpPr txBox="1"/>
          <p:nvPr/>
        </p:nvSpPr>
        <p:spPr>
          <a:xfrm>
            <a:off x="1447847" y="3740022"/>
            <a:ext cx="1454267" cy="79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950" dirty="0">
                <a:solidFill>
                  <a:srgbClr val="0000FF"/>
                </a:solidFill>
              </a:rPr>
              <a:t>W</a:t>
            </a:r>
            <a:r>
              <a:rPr lang="en-US" sz="1950" baseline="-25000" dirty="0">
                <a:solidFill>
                  <a:srgbClr val="0000FF"/>
                </a:solidFill>
              </a:rPr>
              <a:t>1</a:t>
            </a:r>
            <a:r>
              <a:rPr lang="en-US" sz="1950" dirty="0">
                <a:solidFill>
                  <a:srgbClr val="0000FF"/>
                </a:solidFill>
              </a:rPr>
              <a:t>: 6x3x5x5</a:t>
            </a:r>
          </a:p>
          <a:p>
            <a:r>
              <a:rPr lang="en-US" sz="1950" dirty="0">
                <a:solidFill>
                  <a:srgbClr val="0000FF"/>
                </a:solidFill>
              </a:rPr>
              <a:t>b</a:t>
            </a:r>
            <a:r>
              <a:rPr lang="en-US" sz="1950" baseline="-25000" dirty="0">
                <a:solidFill>
                  <a:srgbClr val="0000FF"/>
                </a:solidFill>
              </a:rPr>
              <a:t>1</a:t>
            </a:r>
            <a:r>
              <a:rPr lang="en-US" sz="1950" dirty="0">
                <a:solidFill>
                  <a:srgbClr val="0000FF"/>
                </a:solidFill>
              </a:rPr>
              <a:t>: 6</a:t>
            </a:r>
          </a:p>
        </p:txBody>
      </p:sp>
      <p:sp>
        <p:nvSpPr>
          <p:cNvPr id="28" name="Google Shape;650;p48"/>
          <p:cNvSpPr/>
          <p:nvPr/>
        </p:nvSpPr>
        <p:spPr>
          <a:xfrm>
            <a:off x="2960086" y="1836349"/>
            <a:ext cx="956151" cy="2757182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9" name="Google Shape;651;p48"/>
          <p:cNvSpPr txBox="1"/>
          <p:nvPr/>
        </p:nvSpPr>
        <p:spPr>
          <a:xfrm>
            <a:off x="3572552" y="4135750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30" name="Google Shape;652;p48"/>
          <p:cNvSpPr txBox="1"/>
          <p:nvPr/>
        </p:nvSpPr>
        <p:spPr>
          <a:xfrm>
            <a:off x="3936756" y="206311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31" name="Google Shape;653;p48"/>
          <p:cNvSpPr txBox="1"/>
          <p:nvPr/>
        </p:nvSpPr>
        <p:spPr>
          <a:xfrm>
            <a:off x="2902114" y="4527280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6</a:t>
            </a:r>
            <a:endParaRPr sz="1799"/>
          </a:p>
        </p:txBody>
      </p:sp>
      <p:sp>
        <p:nvSpPr>
          <p:cNvPr id="34" name="Google Shape;656;p48"/>
          <p:cNvSpPr/>
          <p:nvPr/>
        </p:nvSpPr>
        <p:spPr>
          <a:xfrm>
            <a:off x="5702571" y="1912529"/>
            <a:ext cx="956151" cy="2757182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7" name="Google Shape;660;p48"/>
          <p:cNvSpPr txBox="1"/>
          <p:nvPr/>
        </p:nvSpPr>
        <p:spPr>
          <a:xfrm>
            <a:off x="5568420" y="4603461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10</a:t>
            </a:r>
            <a:endParaRPr sz="1799"/>
          </a:p>
        </p:txBody>
      </p:sp>
      <p:sp>
        <p:nvSpPr>
          <p:cNvPr id="38" name="Google Shape;661;p48"/>
          <p:cNvSpPr txBox="1"/>
          <p:nvPr/>
        </p:nvSpPr>
        <p:spPr>
          <a:xfrm>
            <a:off x="6315037" y="4211931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dirty="0"/>
              <a:t>2</a:t>
            </a:r>
            <a:r>
              <a:rPr lang="en-US" sz="1799" dirty="0"/>
              <a:t>6</a:t>
            </a:r>
            <a:endParaRPr sz="1799" dirty="0"/>
          </a:p>
        </p:txBody>
      </p:sp>
      <p:sp>
        <p:nvSpPr>
          <p:cNvPr id="39" name="Google Shape;662;p48"/>
          <p:cNvSpPr txBox="1"/>
          <p:nvPr/>
        </p:nvSpPr>
        <p:spPr>
          <a:xfrm>
            <a:off x="6679242" y="213929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dirty="0"/>
              <a:t>2</a:t>
            </a:r>
            <a:r>
              <a:rPr lang="en-US" sz="1799" dirty="0"/>
              <a:t>6</a:t>
            </a:r>
            <a:endParaRPr sz="1799" dirty="0"/>
          </a:p>
        </p:txBody>
      </p:sp>
      <p:sp>
        <p:nvSpPr>
          <p:cNvPr id="40" name="Google Shape;659;p48"/>
          <p:cNvSpPr txBox="1"/>
          <p:nvPr/>
        </p:nvSpPr>
        <p:spPr>
          <a:xfrm>
            <a:off x="8435714" y="2809363"/>
            <a:ext cx="628798" cy="5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….</a:t>
            </a:r>
            <a:endParaRPr sz="2399" dirty="0"/>
          </a:p>
        </p:txBody>
      </p:sp>
      <p:sp>
        <p:nvSpPr>
          <p:cNvPr id="42" name="TextBox 41"/>
          <p:cNvSpPr txBox="1"/>
          <p:nvPr/>
        </p:nvSpPr>
        <p:spPr>
          <a:xfrm>
            <a:off x="-1524" y="4940782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Input: </a:t>
            </a:r>
          </a:p>
          <a:p>
            <a:pPr algn="ctr"/>
            <a:r>
              <a:rPr lang="en-US" dirty="0"/>
              <a:t>N x 3 x 32 x 32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35347" y="4940782"/>
            <a:ext cx="191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 hidden layer: </a:t>
            </a:r>
          </a:p>
          <a:p>
            <a:pPr algn="ctr"/>
            <a:r>
              <a:rPr lang="en-US" dirty="0"/>
              <a:t>N x 6 x 28 x 28</a:t>
            </a:r>
          </a:p>
        </p:txBody>
      </p:sp>
      <p:sp>
        <p:nvSpPr>
          <p:cNvPr id="44" name="Google Shape;649;p48"/>
          <p:cNvSpPr txBox="1"/>
          <p:nvPr/>
        </p:nvSpPr>
        <p:spPr>
          <a:xfrm>
            <a:off x="4022483" y="3740022"/>
            <a:ext cx="1562454" cy="77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950">
                <a:solidFill>
                  <a:schemeClr val="accent6"/>
                </a:solidFill>
              </a:rPr>
              <a:t>W</a:t>
            </a:r>
            <a:r>
              <a:rPr lang="en-US" sz="1950" baseline="-25000">
                <a:solidFill>
                  <a:schemeClr val="accent6"/>
                </a:solidFill>
              </a:rPr>
              <a:t>2</a:t>
            </a:r>
            <a:r>
              <a:rPr lang="en-US" sz="1950" dirty="0">
                <a:solidFill>
                  <a:schemeClr val="accent6"/>
                </a:solidFill>
              </a:rPr>
              <a:t>: 10x6x3x3</a:t>
            </a:r>
          </a:p>
          <a:p>
            <a:r>
              <a:rPr lang="en-US" sz="1950" dirty="0">
                <a:solidFill>
                  <a:schemeClr val="accent6"/>
                </a:solidFill>
              </a:rPr>
              <a:t>b</a:t>
            </a:r>
            <a:r>
              <a:rPr lang="en-US" sz="1950" baseline="-25000" dirty="0">
                <a:solidFill>
                  <a:schemeClr val="accent6"/>
                </a:solidFill>
              </a:rPr>
              <a:t>2</a:t>
            </a:r>
            <a:r>
              <a:rPr lang="en-US" sz="1950" dirty="0">
                <a:solidFill>
                  <a:schemeClr val="accent6"/>
                </a:solidFill>
              </a:rPr>
              <a:t>: 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59882" y="4940782"/>
            <a:ext cx="22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Second hidden layer: </a:t>
            </a:r>
          </a:p>
          <a:p>
            <a:pPr algn="ctr"/>
            <a:r>
              <a:rPr lang="en-US" dirty="0"/>
              <a:t>N x 10 x 26 x 26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33782" y="2993247"/>
            <a:ext cx="730008" cy="4154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100"/>
              <a:t>Conv</a:t>
            </a:r>
          </a:p>
        </p:txBody>
      </p:sp>
      <p:cxnSp>
        <p:nvCxnSpPr>
          <p:cNvPr id="47" name="Google Shape;657;p48"/>
          <p:cNvCxnSpPr>
            <a:endCxn id="46" idx="1"/>
          </p:cNvCxnSpPr>
          <p:nvPr/>
        </p:nvCxnSpPr>
        <p:spPr>
          <a:xfrm>
            <a:off x="1406325" y="3192443"/>
            <a:ext cx="427457" cy="855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" name="Google Shape;657;p48"/>
          <p:cNvCxnSpPr>
            <a:stCxn id="46" idx="3"/>
          </p:cNvCxnSpPr>
          <p:nvPr/>
        </p:nvCxnSpPr>
        <p:spPr>
          <a:xfrm flipV="1">
            <a:off x="2563790" y="3192443"/>
            <a:ext cx="361711" cy="855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" name="Google Shape;657;p48"/>
          <p:cNvCxnSpPr>
            <a:stCxn id="27" idx="0"/>
            <a:endCxn id="46" idx="2"/>
          </p:cNvCxnSpPr>
          <p:nvPr/>
        </p:nvCxnSpPr>
        <p:spPr>
          <a:xfrm flipV="1">
            <a:off x="2174981" y="3408745"/>
            <a:ext cx="23805" cy="331277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" name="TextBox 56"/>
          <p:cNvSpPr txBox="1"/>
          <p:nvPr/>
        </p:nvSpPr>
        <p:spPr>
          <a:xfrm>
            <a:off x="4472876" y="2993247"/>
            <a:ext cx="730008" cy="4154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100"/>
              <a:t>Conv</a:t>
            </a:r>
          </a:p>
        </p:txBody>
      </p:sp>
      <p:cxnSp>
        <p:nvCxnSpPr>
          <p:cNvPr id="58" name="Google Shape;657;p48"/>
          <p:cNvCxnSpPr>
            <a:endCxn id="57" idx="1"/>
          </p:cNvCxnSpPr>
          <p:nvPr/>
        </p:nvCxnSpPr>
        <p:spPr>
          <a:xfrm>
            <a:off x="4045420" y="3192443"/>
            <a:ext cx="427456" cy="855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" name="Google Shape;657;p48"/>
          <p:cNvCxnSpPr>
            <a:stCxn id="57" idx="3"/>
          </p:cNvCxnSpPr>
          <p:nvPr/>
        </p:nvCxnSpPr>
        <p:spPr>
          <a:xfrm flipV="1">
            <a:off x="5202884" y="3192443"/>
            <a:ext cx="361712" cy="855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" name="Google Shape;657;p48"/>
          <p:cNvCxnSpPr>
            <a:endCxn id="57" idx="2"/>
          </p:cNvCxnSpPr>
          <p:nvPr/>
        </p:nvCxnSpPr>
        <p:spPr>
          <a:xfrm flipV="1">
            <a:off x="4814075" y="3408745"/>
            <a:ext cx="23805" cy="331277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" name="TextBox 64"/>
          <p:cNvSpPr txBox="1"/>
          <p:nvPr/>
        </p:nvSpPr>
        <p:spPr>
          <a:xfrm>
            <a:off x="7206019" y="2993247"/>
            <a:ext cx="730008" cy="4154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100"/>
              <a:t>Conv</a:t>
            </a:r>
          </a:p>
        </p:txBody>
      </p:sp>
      <p:cxnSp>
        <p:nvCxnSpPr>
          <p:cNvPr id="66" name="Google Shape;657;p48"/>
          <p:cNvCxnSpPr/>
          <p:nvPr/>
        </p:nvCxnSpPr>
        <p:spPr>
          <a:xfrm flipV="1">
            <a:off x="6778562" y="3189455"/>
            <a:ext cx="427457" cy="2988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" name="Google Shape;657;p48"/>
          <p:cNvCxnSpPr/>
          <p:nvPr/>
        </p:nvCxnSpPr>
        <p:spPr>
          <a:xfrm>
            <a:off x="7888417" y="3189455"/>
            <a:ext cx="409322" cy="2988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" name="Google Shape;657;p48"/>
          <p:cNvCxnSpPr/>
          <p:nvPr/>
        </p:nvCxnSpPr>
        <p:spPr>
          <a:xfrm flipV="1">
            <a:off x="7547218" y="3385662"/>
            <a:ext cx="0" cy="35436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" name="Google Shape;649;p48"/>
          <p:cNvSpPr txBox="1"/>
          <p:nvPr/>
        </p:nvSpPr>
        <p:spPr>
          <a:xfrm>
            <a:off x="6881355" y="3740022"/>
            <a:ext cx="1712848" cy="77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950" dirty="0">
                <a:solidFill>
                  <a:srgbClr val="7030A0"/>
                </a:solidFill>
              </a:rPr>
              <a:t>W</a:t>
            </a:r>
            <a:r>
              <a:rPr lang="en-US" sz="1950" baseline="-25000" dirty="0">
                <a:solidFill>
                  <a:srgbClr val="7030A0"/>
                </a:solidFill>
              </a:rPr>
              <a:t>3</a:t>
            </a:r>
            <a:r>
              <a:rPr lang="en-US" sz="1950" dirty="0">
                <a:solidFill>
                  <a:srgbClr val="7030A0"/>
                </a:solidFill>
              </a:rPr>
              <a:t>: 12x10x3x3</a:t>
            </a:r>
          </a:p>
          <a:p>
            <a:r>
              <a:rPr lang="en-US" sz="1950" dirty="0">
                <a:solidFill>
                  <a:srgbClr val="7030A0"/>
                </a:solidFill>
              </a:rPr>
              <a:t>b</a:t>
            </a:r>
            <a:r>
              <a:rPr lang="en-US" sz="1950" baseline="-25000" dirty="0">
                <a:solidFill>
                  <a:srgbClr val="7030A0"/>
                </a:solidFill>
              </a:rPr>
              <a:t>3</a:t>
            </a:r>
            <a:r>
              <a:rPr lang="en-US" sz="1950" dirty="0">
                <a:solidFill>
                  <a:srgbClr val="7030A0"/>
                </a:solidFill>
              </a:rPr>
              <a:t>: 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FB394-F71D-2C4C-8D22-D230426A0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186036-D6E7-5540-B123-42D4EE4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Stacking Convolutions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76EA7D-BCEE-C846-875E-9A04BFF8F290}"/>
              </a:ext>
            </a:extLst>
          </p:cNvPr>
          <p:cNvSpPr txBox="1"/>
          <p:nvPr/>
        </p:nvSpPr>
        <p:spPr>
          <a:xfrm>
            <a:off x="805498" y="910960"/>
            <a:ext cx="671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</a:t>
            </a:r>
            <a:r>
              <a:rPr lang="en-US" sz="2400" dirty="0"/>
              <a:t>: What happens if we stack two convolution layers?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504D0B-5178-2040-AE45-D338DB9D50F0}"/>
              </a:ext>
            </a:extLst>
          </p:cNvPr>
          <p:cNvSpPr txBox="1"/>
          <p:nvPr/>
        </p:nvSpPr>
        <p:spPr>
          <a:xfrm>
            <a:off x="6448512" y="142680"/>
            <a:ext cx="250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(Recall y=W</a:t>
            </a:r>
            <a:r>
              <a:rPr lang="en-US" sz="2400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W</a:t>
            </a:r>
            <a:r>
              <a:rPr lang="en-US" sz="2400" baseline="-25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x is a linear classifier)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9A68CD-C364-7248-8F74-4C32D952B704}"/>
              </a:ext>
            </a:extLst>
          </p:cNvPr>
          <p:cNvSpPr txBox="1"/>
          <p:nvPr/>
        </p:nvSpPr>
        <p:spPr>
          <a:xfrm>
            <a:off x="805497" y="1310262"/>
            <a:ext cx="671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dirty="0"/>
              <a:t>: It’s equivalent to just one convolution layer!</a:t>
            </a:r>
          </a:p>
        </p:txBody>
      </p:sp>
    </p:spTree>
    <p:extLst>
      <p:ext uri="{BB962C8B-B14F-4D97-AF65-F5344CB8AC3E}">
        <p14:creationId xmlns:p14="http://schemas.microsoft.com/office/powerpoint/2010/main" val="2115422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644;p48"/>
          <p:cNvSpPr/>
          <p:nvPr/>
        </p:nvSpPr>
        <p:spPr>
          <a:xfrm>
            <a:off x="446141" y="1836349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3" name="Google Shape;645;p48"/>
          <p:cNvSpPr txBox="1"/>
          <p:nvPr/>
        </p:nvSpPr>
        <p:spPr>
          <a:xfrm>
            <a:off x="1058607" y="4135750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/>
          </a:p>
        </p:txBody>
      </p:sp>
      <p:sp>
        <p:nvSpPr>
          <p:cNvPr id="24" name="Google Shape;646;p48"/>
          <p:cNvSpPr txBox="1"/>
          <p:nvPr/>
        </p:nvSpPr>
        <p:spPr>
          <a:xfrm>
            <a:off x="1422812" y="206311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/>
          </a:p>
        </p:txBody>
      </p:sp>
      <p:sp>
        <p:nvSpPr>
          <p:cNvPr id="25" name="Google Shape;647;p48"/>
          <p:cNvSpPr txBox="1"/>
          <p:nvPr/>
        </p:nvSpPr>
        <p:spPr>
          <a:xfrm>
            <a:off x="388169" y="4527280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</a:t>
            </a:r>
            <a:endParaRPr sz="1799"/>
          </a:p>
        </p:txBody>
      </p:sp>
      <p:sp>
        <p:nvSpPr>
          <p:cNvPr id="27" name="Google Shape;649;p48"/>
          <p:cNvSpPr txBox="1"/>
          <p:nvPr/>
        </p:nvSpPr>
        <p:spPr>
          <a:xfrm>
            <a:off x="1447847" y="3740022"/>
            <a:ext cx="1454267" cy="79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950" dirty="0">
                <a:solidFill>
                  <a:srgbClr val="0000FF"/>
                </a:solidFill>
              </a:rPr>
              <a:t>W</a:t>
            </a:r>
            <a:r>
              <a:rPr lang="en-US" sz="1950" baseline="-25000" dirty="0">
                <a:solidFill>
                  <a:srgbClr val="0000FF"/>
                </a:solidFill>
              </a:rPr>
              <a:t>1</a:t>
            </a:r>
            <a:r>
              <a:rPr lang="en-US" sz="1950" dirty="0">
                <a:solidFill>
                  <a:srgbClr val="0000FF"/>
                </a:solidFill>
              </a:rPr>
              <a:t>: 6x3x5x5</a:t>
            </a:r>
          </a:p>
          <a:p>
            <a:r>
              <a:rPr lang="en-US" sz="1950" dirty="0">
                <a:solidFill>
                  <a:srgbClr val="0000FF"/>
                </a:solidFill>
              </a:rPr>
              <a:t>b</a:t>
            </a:r>
            <a:r>
              <a:rPr lang="en-US" sz="1950" baseline="-25000" dirty="0">
                <a:solidFill>
                  <a:srgbClr val="0000FF"/>
                </a:solidFill>
              </a:rPr>
              <a:t>1</a:t>
            </a:r>
            <a:r>
              <a:rPr lang="en-US" sz="1950" dirty="0">
                <a:solidFill>
                  <a:srgbClr val="0000FF"/>
                </a:solidFill>
              </a:rPr>
              <a:t>: 6</a:t>
            </a:r>
          </a:p>
        </p:txBody>
      </p:sp>
      <p:sp>
        <p:nvSpPr>
          <p:cNvPr id="28" name="Google Shape;650;p48"/>
          <p:cNvSpPr/>
          <p:nvPr/>
        </p:nvSpPr>
        <p:spPr>
          <a:xfrm>
            <a:off x="2960086" y="1836349"/>
            <a:ext cx="956151" cy="2757182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9" name="Google Shape;651;p48"/>
          <p:cNvSpPr txBox="1"/>
          <p:nvPr/>
        </p:nvSpPr>
        <p:spPr>
          <a:xfrm>
            <a:off x="3572552" y="4135750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30" name="Google Shape;652;p48"/>
          <p:cNvSpPr txBox="1"/>
          <p:nvPr/>
        </p:nvSpPr>
        <p:spPr>
          <a:xfrm>
            <a:off x="3936756" y="206311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31" name="Google Shape;653;p48"/>
          <p:cNvSpPr txBox="1"/>
          <p:nvPr/>
        </p:nvSpPr>
        <p:spPr>
          <a:xfrm>
            <a:off x="2902114" y="4527280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6</a:t>
            </a:r>
            <a:endParaRPr sz="1799"/>
          </a:p>
        </p:txBody>
      </p:sp>
      <p:sp>
        <p:nvSpPr>
          <p:cNvPr id="34" name="Google Shape;656;p48"/>
          <p:cNvSpPr/>
          <p:nvPr/>
        </p:nvSpPr>
        <p:spPr>
          <a:xfrm>
            <a:off x="5702571" y="1912529"/>
            <a:ext cx="956151" cy="2757182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7" name="Google Shape;660;p48"/>
          <p:cNvSpPr txBox="1"/>
          <p:nvPr/>
        </p:nvSpPr>
        <p:spPr>
          <a:xfrm>
            <a:off x="5568420" y="4603461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10</a:t>
            </a:r>
            <a:endParaRPr sz="1799"/>
          </a:p>
        </p:txBody>
      </p:sp>
      <p:sp>
        <p:nvSpPr>
          <p:cNvPr id="38" name="Google Shape;661;p48"/>
          <p:cNvSpPr txBox="1"/>
          <p:nvPr/>
        </p:nvSpPr>
        <p:spPr>
          <a:xfrm>
            <a:off x="6315037" y="4211931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dirty="0"/>
              <a:t>2</a:t>
            </a:r>
            <a:r>
              <a:rPr lang="en-US" sz="1799" dirty="0"/>
              <a:t>6</a:t>
            </a:r>
            <a:endParaRPr sz="1799" dirty="0"/>
          </a:p>
        </p:txBody>
      </p:sp>
      <p:sp>
        <p:nvSpPr>
          <p:cNvPr id="39" name="Google Shape;662;p48"/>
          <p:cNvSpPr txBox="1"/>
          <p:nvPr/>
        </p:nvSpPr>
        <p:spPr>
          <a:xfrm>
            <a:off x="6679242" y="213929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dirty="0"/>
              <a:t>2</a:t>
            </a:r>
            <a:r>
              <a:rPr lang="en-US" sz="1799" dirty="0"/>
              <a:t>6</a:t>
            </a:r>
            <a:endParaRPr sz="1799" dirty="0"/>
          </a:p>
        </p:txBody>
      </p:sp>
      <p:sp>
        <p:nvSpPr>
          <p:cNvPr id="40" name="Google Shape;659;p48"/>
          <p:cNvSpPr txBox="1"/>
          <p:nvPr/>
        </p:nvSpPr>
        <p:spPr>
          <a:xfrm>
            <a:off x="8435714" y="2809363"/>
            <a:ext cx="628798" cy="5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….</a:t>
            </a:r>
            <a:endParaRPr sz="2399" dirty="0"/>
          </a:p>
        </p:txBody>
      </p:sp>
      <p:sp>
        <p:nvSpPr>
          <p:cNvPr id="42" name="TextBox 41"/>
          <p:cNvSpPr txBox="1"/>
          <p:nvPr/>
        </p:nvSpPr>
        <p:spPr>
          <a:xfrm>
            <a:off x="-1524" y="4940782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Input: </a:t>
            </a:r>
          </a:p>
          <a:p>
            <a:pPr algn="ctr"/>
            <a:r>
              <a:rPr lang="en-US" dirty="0"/>
              <a:t>N x 3 x 32 x 32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35347" y="4940782"/>
            <a:ext cx="191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 hidden layer: </a:t>
            </a:r>
          </a:p>
          <a:p>
            <a:pPr algn="ctr"/>
            <a:r>
              <a:rPr lang="en-US" dirty="0"/>
              <a:t>N x 6 x 28 x 28</a:t>
            </a:r>
          </a:p>
        </p:txBody>
      </p:sp>
      <p:sp>
        <p:nvSpPr>
          <p:cNvPr id="44" name="Google Shape;649;p48"/>
          <p:cNvSpPr txBox="1"/>
          <p:nvPr/>
        </p:nvSpPr>
        <p:spPr>
          <a:xfrm>
            <a:off x="4022483" y="3740022"/>
            <a:ext cx="1562454" cy="77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950">
                <a:solidFill>
                  <a:schemeClr val="accent6"/>
                </a:solidFill>
              </a:rPr>
              <a:t>W</a:t>
            </a:r>
            <a:r>
              <a:rPr lang="en-US" sz="1950" baseline="-25000">
                <a:solidFill>
                  <a:schemeClr val="accent6"/>
                </a:solidFill>
              </a:rPr>
              <a:t>2</a:t>
            </a:r>
            <a:r>
              <a:rPr lang="en-US" sz="1950" dirty="0">
                <a:solidFill>
                  <a:schemeClr val="accent6"/>
                </a:solidFill>
              </a:rPr>
              <a:t>: 10x6x3x3</a:t>
            </a:r>
          </a:p>
          <a:p>
            <a:r>
              <a:rPr lang="en-US" sz="1950" dirty="0">
                <a:solidFill>
                  <a:schemeClr val="accent6"/>
                </a:solidFill>
              </a:rPr>
              <a:t>b</a:t>
            </a:r>
            <a:r>
              <a:rPr lang="en-US" sz="1950" baseline="-25000" dirty="0">
                <a:solidFill>
                  <a:schemeClr val="accent6"/>
                </a:solidFill>
              </a:rPr>
              <a:t>2</a:t>
            </a:r>
            <a:r>
              <a:rPr lang="en-US" sz="1950" dirty="0">
                <a:solidFill>
                  <a:schemeClr val="accent6"/>
                </a:solidFill>
              </a:rPr>
              <a:t>: 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59882" y="4940782"/>
            <a:ext cx="22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Second hidden layer: </a:t>
            </a:r>
          </a:p>
          <a:p>
            <a:pPr algn="ctr"/>
            <a:r>
              <a:rPr lang="en-US" dirty="0"/>
              <a:t>N x 10 x 26 x 26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95219" y="2993247"/>
            <a:ext cx="652102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Conv</a:t>
            </a:r>
          </a:p>
        </p:txBody>
      </p:sp>
      <p:cxnSp>
        <p:nvCxnSpPr>
          <p:cNvPr id="50" name="Google Shape;657;p48"/>
          <p:cNvCxnSpPr>
            <a:stCxn id="46" idx="3"/>
            <a:endCxn id="48" idx="1"/>
          </p:cNvCxnSpPr>
          <p:nvPr/>
        </p:nvCxnSpPr>
        <p:spPr>
          <a:xfrm>
            <a:off x="2147321" y="3177913"/>
            <a:ext cx="51670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" name="Google Shape;657;p48"/>
          <p:cNvCxnSpPr>
            <a:endCxn id="46" idx="2"/>
          </p:cNvCxnSpPr>
          <p:nvPr/>
        </p:nvCxnSpPr>
        <p:spPr>
          <a:xfrm flipV="1">
            <a:off x="1795128" y="3362579"/>
            <a:ext cx="26142" cy="377445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" name="Google Shape;649;p48"/>
          <p:cNvSpPr txBox="1"/>
          <p:nvPr/>
        </p:nvSpPr>
        <p:spPr>
          <a:xfrm>
            <a:off x="6881355" y="3740022"/>
            <a:ext cx="1712848" cy="77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950" dirty="0">
                <a:solidFill>
                  <a:srgbClr val="7030A0"/>
                </a:solidFill>
              </a:rPr>
              <a:t>W</a:t>
            </a:r>
            <a:r>
              <a:rPr lang="en-US" sz="1950" baseline="-25000" dirty="0">
                <a:solidFill>
                  <a:srgbClr val="7030A0"/>
                </a:solidFill>
              </a:rPr>
              <a:t>3</a:t>
            </a:r>
            <a:r>
              <a:rPr lang="en-US" sz="1950" dirty="0">
                <a:solidFill>
                  <a:srgbClr val="7030A0"/>
                </a:solidFill>
              </a:rPr>
              <a:t>: 12x10x3x3</a:t>
            </a:r>
          </a:p>
          <a:p>
            <a:r>
              <a:rPr lang="en-US" sz="1950" dirty="0">
                <a:solidFill>
                  <a:srgbClr val="7030A0"/>
                </a:solidFill>
              </a:rPr>
              <a:t>b</a:t>
            </a:r>
            <a:r>
              <a:rPr lang="en-US" sz="1950" baseline="-25000" dirty="0">
                <a:solidFill>
                  <a:srgbClr val="7030A0"/>
                </a:solidFill>
              </a:rPr>
              <a:t>3</a:t>
            </a:r>
            <a:r>
              <a:rPr lang="en-US" sz="1950" dirty="0">
                <a:solidFill>
                  <a:srgbClr val="7030A0"/>
                </a:solidFill>
              </a:rPr>
              <a:t>: 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8512" y="142680"/>
            <a:ext cx="250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(Recall y=W</a:t>
            </a:r>
            <a:r>
              <a:rPr lang="en-US" sz="2400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W</a:t>
            </a:r>
            <a:r>
              <a:rPr lang="en-US" sz="2400" baseline="-25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x is a linear classifier)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98991" y="2993247"/>
            <a:ext cx="6614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cxnSp>
        <p:nvCxnSpPr>
          <p:cNvPr id="51" name="Google Shape;657;p48"/>
          <p:cNvCxnSpPr/>
          <p:nvPr/>
        </p:nvCxnSpPr>
        <p:spPr>
          <a:xfrm flipV="1">
            <a:off x="1415744" y="3166372"/>
            <a:ext cx="82296" cy="1447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" name="Google Shape;657;p48"/>
          <p:cNvCxnSpPr>
            <a:stCxn id="48" idx="3"/>
          </p:cNvCxnSpPr>
          <p:nvPr/>
        </p:nvCxnSpPr>
        <p:spPr>
          <a:xfrm flipV="1">
            <a:off x="2860391" y="3166372"/>
            <a:ext cx="61261" cy="11541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" name="TextBox 53"/>
          <p:cNvSpPr txBox="1"/>
          <p:nvPr/>
        </p:nvSpPr>
        <p:spPr>
          <a:xfrm>
            <a:off x="4144375" y="2994694"/>
            <a:ext cx="652102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Conv</a:t>
            </a:r>
          </a:p>
        </p:txBody>
      </p:sp>
      <p:cxnSp>
        <p:nvCxnSpPr>
          <p:cNvPr id="55" name="Google Shape;657;p48"/>
          <p:cNvCxnSpPr/>
          <p:nvPr/>
        </p:nvCxnSpPr>
        <p:spPr>
          <a:xfrm>
            <a:off x="4749253" y="3167819"/>
            <a:ext cx="98894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" name="Google Shape;657;p48"/>
          <p:cNvCxnSpPr/>
          <p:nvPr/>
        </p:nvCxnSpPr>
        <p:spPr>
          <a:xfrm flipV="1">
            <a:off x="4444283" y="3340943"/>
            <a:ext cx="2531" cy="400526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" name="TextBox 60"/>
          <p:cNvSpPr txBox="1"/>
          <p:nvPr/>
        </p:nvSpPr>
        <p:spPr>
          <a:xfrm>
            <a:off x="4848146" y="2994694"/>
            <a:ext cx="6614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cxnSp>
        <p:nvCxnSpPr>
          <p:cNvPr id="62" name="Google Shape;657;p48"/>
          <p:cNvCxnSpPr/>
          <p:nvPr/>
        </p:nvCxnSpPr>
        <p:spPr>
          <a:xfrm>
            <a:off x="3974209" y="3167819"/>
            <a:ext cx="172987" cy="1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Google Shape;657;p48"/>
          <p:cNvCxnSpPr/>
          <p:nvPr/>
        </p:nvCxnSpPr>
        <p:spPr>
          <a:xfrm flipV="1">
            <a:off x="5463556" y="3167819"/>
            <a:ext cx="170422" cy="1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" name="TextBox 63"/>
          <p:cNvSpPr txBox="1"/>
          <p:nvPr/>
        </p:nvSpPr>
        <p:spPr>
          <a:xfrm>
            <a:off x="6923749" y="2996139"/>
            <a:ext cx="652102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Conv</a:t>
            </a:r>
          </a:p>
        </p:txBody>
      </p:sp>
      <p:cxnSp>
        <p:nvCxnSpPr>
          <p:cNvPr id="70" name="Google Shape;657;p48"/>
          <p:cNvCxnSpPr/>
          <p:nvPr/>
        </p:nvCxnSpPr>
        <p:spPr>
          <a:xfrm>
            <a:off x="7528627" y="3169264"/>
            <a:ext cx="98894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" name="Google Shape;657;p48"/>
          <p:cNvCxnSpPr/>
          <p:nvPr/>
        </p:nvCxnSpPr>
        <p:spPr>
          <a:xfrm flipV="1">
            <a:off x="7223657" y="3342388"/>
            <a:ext cx="2531" cy="400526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" name="TextBox 71"/>
          <p:cNvSpPr txBox="1"/>
          <p:nvPr/>
        </p:nvSpPr>
        <p:spPr>
          <a:xfrm>
            <a:off x="7627520" y="2996139"/>
            <a:ext cx="6614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cxnSp>
        <p:nvCxnSpPr>
          <p:cNvPr id="73" name="Google Shape;657;p48"/>
          <p:cNvCxnSpPr/>
          <p:nvPr/>
        </p:nvCxnSpPr>
        <p:spPr>
          <a:xfrm>
            <a:off x="6753583" y="3169264"/>
            <a:ext cx="172987" cy="1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" name="Google Shape;657;p48"/>
          <p:cNvCxnSpPr/>
          <p:nvPr/>
        </p:nvCxnSpPr>
        <p:spPr>
          <a:xfrm flipV="1">
            <a:off x="8242930" y="3169264"/>
            <a:ext cx="170422" cy="1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BE4DE-AF73-5643-BC40-0D1870828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FD20FD2-C9E9-1F47-8872-DAA3BA51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Stacking Convolutions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581C50-A67A-5042-920E-4AB441DCEF8C}"/>
              </a:ext>
            </a:extLst>
          </p:cNvPr>
          <p:cNvSpPr txBox="1"/>
          <p:nvPr/>
        </p:nvSpPr>
        <p:spPr>
          <a:xfrm>
            <a:off x="805498" y="910960"/>
            <a:ext cx="671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</a:t>
            </a:r>
            <a:r>
              <a:rPr lang="en-US" sz="2400" dirty="0"/>
              <a:t>: What happens if we stack two convolution layers?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DD6434-484E-0445-AC9D-7F1BCC0A8FEA}"/>
              </a:ext>
            </a:extLst>
          </p:cNvPr>
          <p:cNvSpPr txBox="1"/>
          <p:nvPr/>
        </p:nvSpPr>
        <p:spPr>
          <a:xfrm>
            <a:off x="805497" y="1310262"/>
            <a:ext cx="671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dirty="0"/>
              <a:t>: It’s equivalent to just one convolution layer!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0810FD-0789-E94C-9ACA-7FEF79936FA9}"/>
              </a:ext>
            </a:extLst>
          </p:cNvPr>
          <p:cNvSpPr txBox="1"/>
          <p:nvPr/>
        </p:nvSpPr>
        <p:spPr>
          <a:xfrm>
            <a:off x="1056993" y="5827593"/>
            <a:ext cx="7030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Solution</a:t>
            </a:r>
            <a:r>
              <a:rPr lang="en-US" sz="2400" dirty="0"/>
              <a:t>: Add a nonlinearity between each conv layer</a:t>
            </a:r>
          </a:p>
        </p:txBody>
      </p:sp>
    </p:spTree>
    <p:extLst>
      <p:ext uri="{BB962C8B-B14F-4D97-AF65-F5344CB8AC3E}">
        <p14:creationId xmlns:p14="http://schemas.microsoft.com/office/powerpoint/2010/main" val="3895771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644;p48"/>
          <p:cNvSpPr/>
          <p:nvPr/>
        </p:nvSpPr>
        <p:spPr>
          <a:xfrm>
            <a:off x="446141" y="1836349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3" name="Google Shape;645;p48"/>
          <p:cNvSpPr txBox="1"/>
          <p:nvPr/>
        </p:nvSpPr>
        <p:spPr>
          <a:xfrm>
            <a:off x="1058607" y="4135750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/>
          </a:p>
        </p:txBody>
      </p:sp>
      <p:sp>
        <p:nvSpPr>
          <p:cNvPr id="24" name="Google Shape;646;p48"/>
          <p:cNvSpPr txBox="1"/>
          <p:nvPr/>
        </p:nvSpPr>
        <p:spPr>
          <a:xfrm>
            <a:off x="1422812" y="206311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/>
          </a:p>
        </p:txBody>
      </p:sp>
      <p:sp>
        <p:nvSpPr>
          <p:cNvPr id="25" name="Google Shape;647;p48"/>
          <p:cNvSpPr txBox="1"/>
          <p:nvPr/>
        </p:nvSpPr>
        <p:spPr>
          <a:xfrm>
            <a:off x="388169" y="4527280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</a:t>
            </a:r>
            <a:endParaRPr sz="1799"/>
          </a:p>
        </p:txBody>
      </p:sp>
      <p:sp>
        <p:nvSpPr>
          <p:cNvPr id="27" name="Google Shape;649;p48"/>
          <p:cNvSpPr txBox="1"/>
          <p:nvPr/>
        </p:nvSpPr>
        <p:spPr>
          <a:xfrm>
            <a:off x="1447847" y="3740022"/>
            <a:ext cx="1454267" cy="79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950" dirty="0">
                <a:solidFill>
                  <a:srgbClr val="0000FF"/>
                </a:solidFill>
              </a:rPr>
              <a:t>W</a:t>
            </a:r>
            <a:r>
              <a:rPr lang="en-US" sz="1950" baseline="-25000" dirty="0">
                <a:solidFill>
                  <a:srgbClr val="0000FF"/>
                </a:solidFill>
              </a:rPr>
              <a:t>1</a:t>
            </a:r>
            <a:r>
              <a:rPr lang="en-US" sz="1950" dirty="0">
                <a:solidFill>
                  <a:srgbClr val="0000FF"/>
                </a:solidFill>
              </a:rPr>
              <a:t>: 6x3x5x5</a:t>
            </a:r>
          </a:p>
          <a:p>
            <a:r>
              <a:rPr lang="en-US" sz="1950" dirty="0">
                <a:solidFill>
                  <a:srgbClr val="0000FF"/>
                </a:solidFill>
              </a:rPr>
              <a:t>b</a:t>
            </a:r>
            <a:r>
              <a:rPr lang="en-US" sz="1950" baseline="-25000" dirty="0">
                <a:solidFill>
                  <a:srgbClr val="0000FF"/>
                </a:solidFill>
              </a:rPr>
              <a:t>1</a:t>
            </a:r>
            <a:r>
              <a:rPr lang="en-US" sz="1950" dirty="0">
                <a:solidFill>
                  <a:srgbClr val="0000FF"/>
                </a:solidFill>
              </a:rPr>
              <a:t>: 6</a:t>
            </a:r>
          </a:p>
        </p:txBody>
      </p:sp>
      <p:sp>
        <p:nvSpPr>
          <p:cNvPr id="28" name="Google Shape;650;p48"/>
          <p:cNvSpPr/>
          <p:nvPr/>
        </p:nvSpPr>
        <p:spPr>
          <a:xfrm>
            <a:off x="2960086" y="1836349"/>
            <a:ext cx="956151" cy="2757182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9" name="Google Shape;651;p48"/>
          <p:cNvSpPr txBox="1"/>
          <p:nvPr/>
        </p:nvSpPr>
        <p:spPr>
          <a:xfrm>
            <a:off x="3572552" y="4135750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30" name="Google Shape;652;p48"/>
          <p:cNvSpPr txBox="1"/>
          <p:nvPr/>
        </p:nvSpPr>
        <p:spPr>
          <a:xfrm>
            <a:off x="3936756" y="206311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31" name="Google Shape;653;p48"/>
          <p:cNvSpPr txBox="1"/>
          <p:nvPr/>
        </p:nvSpPr>
        <p:spPr>
          <a:xfrm>
            <a:off x="2902114" y="4527280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6</a:t>
            </a:r>
            <a:endParaRPr sz="1799"/>
          </a:p>
        </p:txBody>
      </p:sp>
      <p:sp>
        <p:nvSpPr>
          <p:cNvPr id="34" name="Google Shape;656;p48"/>
          <p:cNvSpPr/>
          <p:nvPr/>
        </p:nvSpPr>
        <p:spPr>
          <a:xfrm>
            <a:off x="5702571" y="1912529"/>
            <a:ext cx="956151" cy="2757182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7" name="Google Shape;660;p48"/>
          <p:cNvSpPr txBox="1"/>
          <p:nvPr/>
        </p:nvSpPr>
        <p:spPr>
          <a:xfrm>
            <a:off x="5568420" y="4603461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10</a:t>
            </a:r>
            <a:endParaRPr sz="1799"/>
          </a:p>
        </p:txBody>
      </p:sp>
      <p:sp>
        <p:nvSpPr>
          <p:cNvPr id="38" name="Google Shape;661;p48"/>
          <p:cNvSpPr txBox="1"/>
          <p:nvPr/>
        </p:nvSpPr>
        <p:spPr>
          <a:xfrm>
            <a:off x="6315037" y="4211931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dirty="0"/>
              <a:t>2</a:t>
            </a:r>
            <a:r>
              <a:rPr lang="en-US" sz="1799" dirty="0"/>
              <a:t>6</a:t>
            </a:r>
            <a:endParaRPr sz="1799" dirty="0"/>
          </a:p>
        </p:txBody>
      </p:sp>
      <p:sp>
        <p:nvSpPr>
          <p:cNvPr id="39" name="Google Shape;662;p48"/>
          <p:cNvSpPr txBox="1"/>
          <p:nvPr/>
        </p:nvSpPr>
        <p:spPr>
          <a:xfrm>
            <a:off x="6679242" y="213929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dirty="0"/>
              <a:t>2</a:t>
            </a:r>
            <a:r>
              <a:rPr lang="en-US" sz="1799" dirty="0"/>
              <a:t>6</a:t>
            </a:r>
            <a:endParaRPr sz="1799" dirty="0"/>
          </a:p>
        </p:txBody>
      </p:sp>
      <p:sp>
        <p:nvSpPr>
          <p:cNvPr id="40" name="Google Shape;659;p48"/>
          <p:cNvSpPr txBox="1"/>
          <p:nvPr/>
        </p:nvSpPr>
        <p:spPr>
          <a:xfrm>
            <a:off x="8435714" y="2809363"/>
            <a:ext cx="628798" cy="5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….</a:t>
            </a:r>
            <a:endParaRPr sz="2399" dirty="0"/>
          </a:p>
        </p:txBody>
      </p:sp>
      <p:sp>
        <p:nvSpPr>
          <p:cNvPr id="42" name="TextBox 41"/>
          <p:cNvSpPr txBox="1"/>
          <p:nvPr/>
        </p:nvSpPr>
        <p:spPr>
          <a:xfrm>
            <a:off x="-1524" y="4940782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Input: </a:t>
            </a:r>
          </a:p>
          <a:p>
            <a:pPr algn="ctr"/>
            <a:r>
              <a:rPr lang="en-US" dirty="0"/>
              <a:t>N x 3 x 32 x 32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35347" y="4940782"/>
            <a:ext cx="191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 hidden layer: </a:t>
            </a:r>
          </a:p>
          <a:p>
            <a:pPr algn="ctr"/>
            <a:r>
              <a:rPr lang="en-US" dirty="0"/>
              <a:t>N x 6 x 28 x 28</a:t>
            </a:r>
          </a:p>
        </p:txBody>
      </p:sp>
      <p:sp>
        <p:nvSpPr>
          <p:cNvPr id="44" name="Google Shape;649;p48"/>
          <p:cNvSpPr txBox="1"/>
          <p:nvPr/>
        </p:nvSpPr>
        <p:spPr>
          <a:xfrm>
            <a:off x="4022483" y="3740022"/>
            <a:ext cx="1562454" cy="77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950">
                <a:solidFill>
                  <a:schemeClr val="accent6"/>
                </a:solidFill>
              </a:rPr>
              <a:t>W</a:t>
            </a:r>
            <a:r>
              <a:rPr lang="en-US" sz="1950" baseline="-25000">
                <a:solidFill>
                  <a:schemeClr val="accent6"/>
                </a:solidFill>
              </a:rPr>
              <a:t>2</a:t>
            </a:r>
            <a:r>
              <a:rPr lang="en-US" sz="1950" dirty="0">
                <a:solidFill>
                  <a:schemeClr val="accent6"/>
                </a:solidFill>
              </a:rPr>
              <a:t>: 10x6x3x3</a:t>
            </a:r>
          </a:p>
          <a:p>
            <a:r>
              <a:rPr lang="en-US" sz="1950" dirty="0">
                <a:solidFill>
                  <a:schemeClr val="accent6"/>
                </a:solidFill>
              </a:rPr>
              <a:t>b</a:t>
            </a:r>
            <a:r>
              <a:rPr lang="en-US" sz="1950" baseline="-25000" dirty="0">
                <a:solidFill>
                  <a:schemeClr val="accent6"/>
                </a:solidFill>
              </a:rPr>
              <a:t>2</a:t>
            </a:r>
            <a:r>
              <a:rPr lang="en-US" sz="1950" dirty="0">
                <a:solidFill>
                  <a:schemeClr val="accent6"/>
                </a:solidFill>
              </a:rPr>
              <a:t>: 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59882" y="4940782"/>
            <a:ext cx="22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Second hidden layer: </a:t>
            </a:r>
          </a:p>
          <a:p>
            <a:pPr algn="ctr"/>
            <a:r>
              <a:rPr lang="en-US" dirty="0"/>
              <a:t>N x 10 x 26 x 26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95219" y="2993247"/>
            <a:ext cx="652102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Conv</a:t>
            </a:r>
          </a:p>
        </p:txBody>
      </p:sp>
      <p:cxnSp>
        <p:nvCxnSpPr>
          <p:cNvPr id="50" name="Google Shape;657;p48"/>
          <p:cNvCxnSpPr>
            <a:stCxn id="46" idx="3"/>
            <a:endCxn id="48" idx="1"/>
          </p:cNvCxnSpPr>
          <p:nvPr/>
        </p:nvCxnSpPr>
        <p:spPr>
          <a:xfrm>
            <a:off x="2147321" y="3177913"/>
            <a:ext cx="51670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" name="Google Shape;657;p48"/>
          <p:cNvCxnSpPr>
            <a:endCxn id="46" idx="2"/>
          </p:cNvCxnSpPr>
          <p:nvPr/>
        </p:nvCxnSpPr>
        <p:spPr>
          <a:xfrm flipV="1">
            <a:off x="1795128" y="3362579"/>
            <a:ext cx="26142" cy="377445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" name="Google Shape;649;p48"/>
          <p:cNvSpPr txBox="1"/>
          <p:nvPr/>
        </p:nvSpPr>
        <p:spPr>
          <a:xfrm>
            <a:off x="6881355" y="3740022"/>
            <a:ext cx="1712848" cy="77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950" dirty="0">
                <a:solidFill>
                  <a:srgbClr val="7030A0"/>
                </a:solidFill>
              </a:rPr>
              <a:t>W</a:t>
            </a:r>
            <a:r>
              <a:rPr lang="en-US" sz="1950" baseline="-25000" dirty="0">
                <a:solidFill>
                  <a:srgbClr val="7030A0"/>
                </a:solidFill>
              </a:rPr>
              <a:t>3</a:t>
            </a:r>
            <a:r>
              <a:rPr lang="en-US" sz="1950" dirty="0">
                <a:solidFill>
                  <a:srgbClr val="7030A0"/>
                </a:solidFill>
              </a:rPr>
              <a:t>: 12x10x3x3</a:t>
            </a:r>
          </a:p>
          <a:p>
            <a:r>
              <a:rPr lang="en-US" sz="1950" dirty="0">
                <a:solidFill>
                  <a:srgbClr val="7030A0"/>
                </a:solidFill>
              </a:rPr>
              <a:t>b</a:t>
            </a:r>
            <a:r>
              <a:rPr lang="en-US" sz="1950" baseline="-25000" dirty="0">
                <a:solidFill>
                  <a:srgbClr val="7030A0"/>
                </a:solidFill>
              </a:rPr>
              <a:t>3</a:t>
            </a:r>
            <a:r>
              <a:rPr lang="en-US" sz="1950" dirty="0">
                <a:solidFill>
                  <a:srgbClr val="7030A0"/>
                </a:solidFill>
              </a:rPr>
              <a:t>: 12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98991" y="2993247"/>
            <a:ext cx="6614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cxnSp>
        <p:nvCxnSpPr>
          <p:cNvPr id="51" name="Google Shape;657;p48"/>
          <p:cNvCxnSpPr/>
          <p:nvPr/>
        </p:nvCxnSpPr>
        <p:spPr>
          <a:xfrm flipV="1">
            <a:off x="1415744" y="3166372"/>
            <a:ext cx="82296" cy="1447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" name="Google Shape;657;p48"/>
          <p:cNvCxnSpPr>
            <a:stCxn id="48" idx="3"/>
          </p:cNvCxnSpPr>
          <p:nvPr/>
        </p:nvCxnSpPr>
        <p:spPr>
          <a:xfrm flipV="1">
            <a:off x="2860391" y="3166372"/>
            <a:ext cx="61261" cy="11541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" name="TextBox 53"/>
          <p:cNvSpPr txBox="1"/>
          <p:nvPr/>
        </p:nvSpPr>
        <p:spPr>
          <a:xfrm>
            <a:off x="4144375" y="2994694"/>
            <a:ext cx="652102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Conv</a:t>
            </a:r>
          </a:p>
        </p:txBody>
      </p:sp>
      <p:cxnSp>
        <p:nvCxnSpPr>
          <p:cNvPr id="55" name="Google Shape;657;p48"/>
          <p:cNvCxnSpPr/>
          <p:nvPr/>
        </p:nvCxnSpPr>
        <p:spPr>
          <a:xfrm>
            <a:off x="4749253" y="3167819"/>
            <a:ext cx="98894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" name="Google Shape;657;p48"/>
          <p:cNvCxnSpPr/>
          <p:nvPr/>
        </p:nvCxnSpPr>
        <p:spPr>
          <a:xfrm flipV="1">
            <a:off x="4444283" y="3340943"/>
            <a:ext cx="2531" cy="400526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" name="TextBox 60"/>
          <p:cNvSpPr txBox="1"/>
          <p:nvPr/>
        </p:nvSpPr>
        <p:spPr>
          <a:xfrm>
            <a:off x="4848146" y="2994694"/>
            <a:ext cx="6614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cxnSp>
        <p:nvCxnSpPr>
          <p:cNvPr id="62" name="Google Shape;657;p48"/>
          <p:cNvCxnSpPr/>
          <p:nvPr/>
        </p:nvCxnSpPr>
        <p:spPr>
          <a:xfrm>
            <a:off x="3974209" y="3167819"/>
            <a:ext cx="172987" cy="1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Google Shape;657;p48"/>
          <p:cNvCxnSpPr/>
          <p:nvPr/>
        </p:nvCxnSpPr>
        <p:spPr>
          <a:xfrm flipV="1">
            <a:off x="5463556" y="3167819"/>
            <a:ext cx="170422" cy="1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" name="TextBox 63"/>
          <p:cNvSpPr txBox="1"/>
          <p:nvPr/>
        </p:nvSpPr>
        <p:spPr>
          <a:xfrm>
            <a:off x="6923749" y="2996139"/>
            <a:ext cx="652102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Conv</a:t>
            </a:r>
          </a:p>
        </p:txBody>
      </p:sp>
      <p:cxnSp>
        <p:nvCxnSpPr>
          <p:cNvPr id="70" name="Google Shape;657;p48"/>
          <p:cNvCxnSpPr/>
          <p:nvPr/>
        </p:nvCxnSpPr>
        <p:spPr>
          <a:xfrm>
            <a:off x="7528627" y="3169264"/>
            <a:ext cx="98894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" name="Google Shape;657;p48"/>
          <p:cNvCxnSpPr/>
          <p:nvPr/>
        </p:nvCxnSpPr>
        <p:spPr>
          <a:xfrm flipV="1">
            <a:off x="7223657" y="3342388"/>
            <a:ext cx="2531" cy="400526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" name="TextBox 71"/>
          <p:cNvSpPr txBox="1"/>
          <p:nvPr/>
        </p:nvSpPr>
        <p:spPr>
          <a:xfrm>
            <a:off x="7627520" y="2996139"/>
            <a:ext cx="6614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cxnSp>
        <p:nvCxnSpPr>
          <p:cNvPr id="73" name="Google Shape;657;p48"/>
          <p:cNvCxnSpPr/>
          <p:nvPr/>
        </p:nvCxnSpPr>
        <p:spPr>
          <a:xfrm>
            <a:off x="6753583" y="3169264"/>
            <a:ext cx="172987" cy="1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" name="Google Shape;657;p48"/>
          <p:cNvCxnSpPr/>
          <p:nvPr/>
        </p:nvCxnSpPr>
        <p:spPr>
          <a:xfrm flipV="1">
            <a:off x="8242930" y="3169264"/>
            <a:ext cx="170422" cy="1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" name="Rectangle 5"/>
          <p:cNvSpPr/>
          <p:nvPr/>
        </p:nvSpPr>
        <p:spPr>
          <a:xfrm>
            <a:off x="1467092" y="3782751"/>
            <a:ext cx="1406324" cy="3819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84926E-4932-E74B-B1FA-1A9553E73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01F686-78DD-3D44-A428-095DE0E55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Conv Filters Learn?</a:t>
            </a:r>
          </a:p>
        </p:txBody>
      </p:sp>
    </p:spTree>
    <p:extLst>
      <p:ext uri="{BB962C8B-B14F-4D97-AF65-F5344CB8AC3E}">
        <p14:creationId xmlns:p14="http://schemas.microsoft.com/office/powerpoint/2010/main" val="1899869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644;p48"/>
          <p:cNvSpPr/>
          <p:nvPr/>
        </p:nvSpPr>
        <p:spPr>
          <a:xfrm>
            <a:off x="446141" y="1836349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3" name="Google Shape;645;p48"/>
          <p:cNvSpPr txBox="1"/>
          <p:nvPr/>
        </p:nvSpPr>
        <p:spPr>
          <a:xfrm>
            <a:off x="1058607" y="4135750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/>
          </a:p>
        </p:txBody>
      </p:sp>
      <p:sp>
        <p:nvSpPr>
          <p:cNvPr id="24" name="Google Shape;646;p48"/>
          <p:cNvSpPr txBox="1"/>
          <p:nvPr/>
        </p:nvSpPr>
        <p:spPr>
          <a:xfrm>
            <a:off x="1422812" y="206311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/>
          </a:p>
        </p:txBody>
      </p:sp>
      <p:sp>
        <p:nvSpPr>
          <p:cNvPr id="25" name="Google Shape;647;p48"/>
          <p:cNvSpPr txBox="1"/>
          <p:nvPr/>
        </p:nvSpPr>
        <p:spPr>
          <a:xfrm>
            <a:off x="388169" y="4527280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</a:t>
            </a:r>
            <a:endParaRPr sz="1799"/>
          </a:p>
        </p:txBody>
      </p:sp>
      <p:sp>
        <p:nvSpPr>
          <p:cNvPr id="27" name="Google Shape;649;p48"/>
          <p:cNvSpPr txBox="1"/>
          <p:nvPr/>
        </p:nvSpPr>
        <p:spPr>
          <a:xfrm>
            <a:off x="1447847" y="3740022"/>
            <a:ext cx="1454267" cy="79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950" dirty="0">
                <a:solidFill>
                  <a:srgbClr val="0000FF"/>
                </a:solidFill>
              </a:rPr>
              <a:t>W</a:t>
            </a:r>
            <a:r>
              <a:rPr lang="en-US" sz="1950" baseline="-25000" dirty="0">
                <a:solidFill>
                  <a:srgbClr val="0000FF"/>
                </a:solidFill>
              </a:rPr>
              <a:t>1</a:t>
            </a:r>
            <a:r>
              <a:rPr lang="en-US" sz="1950" dirty="0">
                <a:solidFill>
                  <a:srgbClr val="0000FF"/>
                </a:solidFill>
              </a:rPr>
              <a:t>: 6x3x5x5</a:t>
            </a:r>
          </a:p>
          <a:p>
            <a:r>
              <a:rPr lang="en-US" sz="1950" dirty="0">
                <a:solidFill>
                  <a:srgbClr val="0000FF"/>
                </a:solidFill>
              </a:rPr>
              <a:t>b</a:t>
            </a:r>
            <a:r>
              <a:rPr lang="en-US" sz="1950" baseline="-25000" dirty="0">
                <a:solidFill>
                  <a:srgbClr val="0000FF"/>
                </a:solidFill>
              </a:rPr>
              <a:t>1</a:t>
            </a:r>
            <a:r>
              <a:rPr lang="en-US" sz="1950" dirty="0">
                <a:solidFill>
                  <a:srgbClr val="0000FF"/>
                </a:solidFill>
              </a:rPr>
              <a:t>: 6</a:t>
            </a:r>
          </a:p>
        </p:txBody>
      </p:sp>
      <p:sp>
        <p:nvSpPr>
          <p:cNvPr id="28" name="Google Shape;650;p48"/>
          <p:cNvSpPr/>
          <p:nvPr/>
        </p:nvSpPr>
        <p:spPr>
          <a:xfrm>
            <a:off x="2960086" y="1836349"/>
            <a:ext cx="956151" cy="2757182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9" name="Google Shape;651;p48"/>
          <p:cNvSpPr txBox="1"/>
          <p:nvPr/>
        </p:nvSpPr>
        <p:spPr>
          <a:xfrm>
            <a:off x="3572552" y="4135750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30" name="Google Shape;652;p48"/>
          <p:cNvSpPr txBox="1"/>
          <p:nvPr/>
        </p:nvSpPr>
        <p:spPr>
          <a:xfrm>
            <a:off x="3936756" y="206311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31" name="Google Shape;653;p48"/>
          <p:cNvSpPr txBox="1"/>
          <p:nvPr/>
        </p:nvSpPr>
        <p:spPr>
          <a:xfrm>
            <a:off x="2902114" y="4527280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6</a:t>
            </a:r>
            <a:endParaRPr sz="1799"/>
          </a:p>
        </p:txBody>
      </p:sp>
      <p:sp>
        <p:nvSpPr>
          <p:cNvPr id="42" name="TextBox 41"/>
          <p:cNvSpPr txBox="1"/>
          <p:nvPr/>
        </p:nvSpPr>
        <p:spPr>
          <a:xfrm>
            <a:off x="-1524" y="4940782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Input: </a:t>
            </a:r>
          </a:p>
          <a:p>
            <a:pPr algn="ctr"/>
            <a:r>
              <a:rPr lang="en-US" dirty="0"/>
              <a:t>N x 3 x 32 x 32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35347" y="4940782"/>
            <a:ext cx="191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 hidden layer: </a:t>
            </a:r>
          </a:p>
          <a:p>
            <a:pPr algn="ctr"/>
            <a:r>
              <a:rPr lang="en-US" dirty="0"/>
              <a:t>N x 6 x 28 x 28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95219" y="2993247"/>
            <a:ext cx="652102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Conv</a:t>
            </a:r>
          </a:p>
        </p:txBody>
      </p:sp>
      <p:cxnSp>
        <p:nvCxnSpPr>
          <p:cNvPr id="50" name="Google Shape;657;p48"/>
          <p:cNvCxnSpPr>
            <a:stCxn id="46" idx="3"/>
            <a:endCxn id="48" idx="1"/>
          </p:cNvCxnSpPr>
          <p:nvPr/>
        </p:nvCxnSpPr>
        <p:spPr>
          <a:xfrm>
            <a:off x="2147321" y="3177913"/>
            <a:ext cx="51670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" name="Google Shape;657;p48"/>
          <p:cNvCxnSpPr>
            <a:endCxn id="46" idx="2"/>
          </p:cNvCxnSpPr>
          <p:nvPr/>
        </p:nvCxnSpPr>
        <p:spPr>
          <a:xfrm flipV="1">
            <a:off x="1795128" y="3362579"/>
            <a:ext cx="26142" cy="377445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" name="TextBox 47"/>
          <p:cNvSpPr txBox="1"/>
          <p:nvPr/>
        </p:nvSpPr>
        <p:spPr>
          <a:xfrm>
            <a:off x="2198991" y="2993247"/>
            <a:ext cx="6614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cxnSp>
        <p:nvCxnSpPr>
          <p:cNvPr id="51" name="Google Shape;657;p48"/>
          <p:cNvCxnSpPr/>
          <p:nvPr/>
        </p:nvCxnSpPr>
        <p:spPr>
          <a:xfrm flipV="1">
            <a:off x="1415744" y="3166372"/>
            <a:ext cx="82296" cy="1447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" name="Google Shape;657;p48"/>
          <p:cNvCxnSpPr>
            <a:stCxn id="48" idx="3"/>
          </p:cNvCxnSpPr>
          <p:nvPr/>
        </p:nvCxnSpPr>
        <p:spPr>
          <a:xfrm flipV="1">
            <a:off x="2860391" y="3166372"/>
            <a:ext cx="61261" cy="11541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" name="Rectangle 5"/>
          <p:cNvSpPr/>
          <p:nvPr/>
        </p:nvSpPr>
        <p:spPr>
          <a:xfrm>
            <a:off x="1467092" y="3782751"/>
            <a:ext cx="1406324" cy="3819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7" name="Google Shape;449;p61"/>
          <p:cNvPicPr preferRelativeResize="0"/>
          <p:nvPr/>
        </p:nvPicPr>
        <p:blipFill rotWithShape="1">
          <a:blip r:embed="rId2">
            <a:alphaModFix/>
          </a:blip>
          <a:srcRect r="50136"/>
          <a:stretch/>
        </p:blipFill>
        <p:spPr>
          <a:xfrm>
            <a:off x="4567037" y="2665829"/>
            <a:ext cx="4322364" cy="91692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49" name="Google Shape;449;p61"/>
          <p:cNvPicPr preferRelativeResize="0"/>
          <p:nvPr/>
        </p:nvPicPr>
        <p:blipFill rotWithShape="1">
          <a:blip r:embed="rId2">
            <a:alphaModFix/>
          </a:blip>
          <a:srcRect l="49899" r="-15"/>
          <a:stretch/>
        </p:blipFill>
        <p:spPr>
          <a:xfrm>
            <a:off x="4556113" y="3676607"/>
            <a:ext cx="4344212" cy="91692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57" name="TextBox 56"/>
          <p:cNvSpPr txBox="1"/>
          <p:nvPr/>
        </p:nvSpPr>
        <p:spPr>
          <a:xfrm>
            <a:off x="5202769" y="1739797"/>
            <a:ext cx="3050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Linear classifier: </a:t>
            </a:r>
          </a:p>
          <a:p>
            <a:pPr algn="ctr"/>
            <a:r>
              <a:rPr lang="en-US" sz="2400" dirty="0"/>
              <a:t>One template per class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D4DD71-4FFF-B44B-876A-8F828B136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88C14A-8E55-0640-9087-AEA6DC34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Conv Filters Learn?</a:t>
            </a:r>
          </a:p>
        </p:txBody>
      </p:sp>
    </p:spTree>
    <p:extLst>
      <p:ext uri="{BB962C8B-B14F-4D97-AF65-F5344CB8AC3E}">
        <p14:creationId xmlns:p14="http://schemas.microsoft.com/office/powerpoint/2010/main" val="957640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644;p48"/>
          <p:cNvSpPr/>
          <p:nvPr/>
        </p:nvSpPr>
        <p:spPr>
          <a:xfrm>
            <a:off x="446141" y="1836349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3" name="Google Shape;645;p48"/>
          <p:cNvSpPr txBox="1"/>
          <p:nvPr/>
        </p:nvSpPr>
        <p:spPr>
          <a:xfrm>
            <a:off x="1058607" y="4135750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/>
          </a:p>
        </p:txBody>
      </p:sp>
      <p:sp>
        <p:nvSpPr>
          <p:cNvPr id="24" name="Google Shape;646;p48"/>
          <p:cNvSpPr txBox="1"/>
          <p:nvPr/>
        </p:nvSpPr>
        <p:spPr>
          <a:xfrm>
            <a:off x="1422812" y="206311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/>
          </a:p>
        </p:txBody>
      </p:sp>
      <p:sp>
        <p:nvSpPr>
          <p:cNvPr id="25" name="Google Shape;647;p48"/>
          <p:cNvSpPr txBox="1"/>
          <p:nvPr/>
        </p:nvSpPr>
        <p:spPr>
          <a:xfrm>
            <a:off x="388169" y="4527280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</a:t>
            </a:r>
            <a:endParaRPr sz="1799"/>
          </a:p>
        </p:txBody>
      </p:sp>
      <p:sp>
        <p:nvSpPr>
          <p:cNvPr id="27" name="Google Shape;649;p48"/>
          <p:cNvSpPr txBox="1"/>
          <p:nvPr/>
        </p:nvSpPr>
        <p:spPr>
          <a:xfrm>
            <a:off x="1447847" y="3740022"/>
            <a:ext cx="1454267" cy="79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950" dirty="0">
                <a:solidFill>
                  <a:srgbClr val="0000FF"/>
                </a:solidFill>
              </a:rPr>
              <a:t>W</a:t>
            </a:r>
            <a:r>
              <a:rPr lang="en-US" sz="1950" baseline="-25000" dirty="0">
                <a:solidFill>
                  <a:srgbClr val="0000FF"/>
                </a:solidFill>
              </a:rPr>
              <a:t>1</a:t>
            </a:r>
            <a:r>
              <a:rPr lang="en-US" sz="1950" dirty="0">
                <a:solidFill>
                  <a:srgbClr val="0000FF"/>
                </a:solidFill>
              </a:rPr>
              <a:t>: 6x3x5x5</a:t>
            </a:r>
          </a:p>
          <a:p>
            <a:r>
              <a:rPr lang="en-US" sz="1950" dirty="0">
                <a:solidFill>
                  <a:srgbClr val="0000FF"/>
                </a:solidFill>
              </a:rPr>
              <a:t>b</a:t>
            </a:r>
            <a:r>
              <a:rPr lang="en-US" sz="1950" baseline="-25000" dirty="0">
                <a:solidFill>
                  <a:srgbClr val="0000FF"/>
                </a:solidFill>
              </a:rPr>
              <a:t>1</a:t>
            </a:r>
            <a:r>
              <a:rPr lang="en-US" sz="1950" dirty="0">
                <a:solidFill>
                  <a:srgbClr val="0000FF"/>
                </a:solidFill>
              </a:rPr>
              <a:t>: 6</a:t>
            </a:r>
          </a:p>
        </p:txBody>
      </p:sp>
      <p:sp>
        <p:nvSpPr>
          <p:cNvPr id="28" name="Google Shape;650;p48"/>
          <p:cNvSpPr/>
          <p:nvPr/>
        </p:nvSpPr>
        <p:spPr>
          <a:xfrm>
            <a:off x="2960086" y="1836349"/>
            <a:ext cx="956151" cy="2757182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9" name="Google Shape;651;p48"/>
          <p:cNvSpPr txBox="1"/>
          <p:nvPr/>
        </p:nvSpPr>
        <p:spPr>
          <a:xfrm>
            <a:off x="3572552" y="4135750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30" name="Google Shape;652;p48"/>
          <p:cNvSpPr txBox="1"/>
          <p:nvPr/>
        </p:nvSpPr>
        <p:spPr>
          <a:xfrm>
            <a:off x="3936756" y="206311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31" name="Google Shape;653;p48"/>
          <p:cNvSpPr txBox="1"/>
          <p:nvPr/>
        </p:nvSpPr>
        <p:spPr>
          <a:xfrm>
            <a:off x="2902114" y="4527280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6</a:t>
            </a:r>
            <a:endParaRPr sz="1799"/>
          </a:p>
        </p:txBody>
      </p:sp>
      <p:sp>
        <p:nvSpPr>
          <p:cNvPr id="42" name="TextBox 41"/>
          <p:cNvSpPr txBox="1"/>
          <p:nvPr/>
        </p:nvSpPr>
        <p:spPr>
          <a:xfrm>
            <a:off x="-1524" y="4940782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Input: </a:t>
            </a:r>
          </a:p>
          <a:p>
            <a:pPr algn="ctr"/>
            <a:r>
              <a:rPr lang="en-US" dirty="0"/>
              <a:t>N x 3 x 32 x 32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35347" y="4940782"/>
            <a:ext cx="191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 hidden layer: </a:t>
            </a:r>
          </a:p>
          <a:p>
            <a:pPr algn="ctr"/>
            <a:r>
              <a:rPr lang="en-US" dirty="0"/>
              <a:t>N x 6 x 28 x 28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95219" y="2993247"/>
            <a:ext cx="652102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Conv</a:t>
            </a:r>
          </a:p>
        </p:txBody>
      </p:sp>
      <p:cxnSp>
        <p:nvCxnSpPr>
          <p:cNvPr id="50" name="Google Shape;657;p48"/>
          <p:cNvCxnSpPr>
            <a:stCxn id="46" idx="3"/>
            <a:endCxn id="48" idx="1"/>
          </p:cNvCxnSpPr>
          <p:nvPr/>
        </p:nvCxnSpPr>
        <p:spPr>
          <a:xfrm>
            <a:off x="2147321" y="3177913"/>
            <a:ext cx="51670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" name="Google Shape;657;p48"/>
          <p:cNvCxnSpPr>
            <a:endCxn id="46" idx="2"/>
          </p:cNvCxnSpPr>
          <p:nvPr/>
        </p:nvCxnSpPr>
        <p:spPr>
          <a:xfrm flipV="1">
            <a:off x="1795128" y="3362579"/>
            <a:ext cx="26142" cy="377445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" name="TextBox 47"/>
          <p:cNvSpPr txBox="1"/>
          <p:nvPr/>
        </p:nvSpPr>
        <p:spPr>
          <a:xfrm>
            <a:off x="2198991" y="2993247"/>
            <a:ext cx="6614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cxnSp>
        <p:nvCxnSpPr>
          <p:cNvPr id="51" name="Google Shape;657;p48"/>
          <p:cNvCxnSpPr/>
          <p:nvPr/>
        </p:nvCxnSpPr>
        <p:spPr>
          <a:xfrm flipV="1">
            <a:off x="1415744" y="3166372"/>
            <a:ext cx="82296" cy="1447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" name="Google Shape;657;p48"/>
          <p:cNvCxnSpPr>
            <a:stCxn id="48" idx="3"/>
          </p:cNvCxnSpPr>
          <p:nvPr/>
        </p:nvCxnSpPr>
        <p:spPr>
          <a:xfrm flipV="1">
            <a:off x="2860391" y="3166372"/>
            <a:ext cx="61261" cy="11541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" name="Rectangle 5"/>
          <p:cNvSpPr/>
          <p:nvPr/>
        </p:nvSpPr>
        <p:spPr>
          <a:xfrm>
            <a:off x="1467092" y="3782751"/>
            <a:ext cx="1406324" cy="3819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TextBox 56"/>
          <p:cNvSpPr txBox="1"/>
          <p:nvPr/>
        </p:nvSpPr>
        <p:spPr>
          <a:xfrm>
            <a:off x="5565080" y="1118979"/>
            <a:ext cx="275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MLP: Bank of whole-image templates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t="1618" r="1061" b="4910"/>
          <a:stretch/>
        </p:blipFill>
        <p:spPr>
          <a:xfrm>
            <a:off x="5097192" y="1991267"/>
            <a:ext cx="3529445" cy="35221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18888A-CB7F-3245-9080-37DD2B7E1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24B2F3-5C5A-4F4B-8096-E7DE2B0A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Conv Filters Learn?</a:t>
            </a:r>
          </a:p>
        </p:txBody>
      </p:sp>
    </p:spTree>
    <p:extLst>
      <p:ext uri="{BB962C8B-B14F-4D97-AF65-F5344CB8AC3E}">
        <p14:creationId xmlns:p14="http://schemas.microsoft.com/office/powerpoint/2010/main" val="3071014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644;p48"/>
          <p:cNvSpPr/>
          <p:nvPr/>
        </p:nvSpPr>
        <p:spPr>
          <a:xfrm>
            <a:off x="446141" y="1836349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3" name="Google Shape;645;p48"/>
          <p:cNvSpPr txBox="1"/>
          <p:nvPr/>
        </p:nvSpPr>
        <p:spPr>
          <a:xfrm>
            <a:off x="1058607" y="4135750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/>
          </a:p>
        </p:txBody>
      </p:sp>
      <p:sp>
        <p:nvSpPr>
          <p:cNvPr id="24" name="Google Shape;646;p48"/>
          <p:cNvSpPr txBox="1"/>
          <p:nvPr/>
        </p:nvSpPr>
        <p:spPr>
          <a:xfrm>
            <a:off x="1422812" y="206311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32</a:t>
            </a:r>
            <a:endParaRPr sz="1799"/>
          </a:p>
        </p:txBody>
      </p:sp>
      <p:sp>
        <p:nvSpPr>
          <p:cNvPr id="25" name="Google Shape;647;p48"/>
          <p:cNvSpPr txBox="1"/>
          <p:nvPr/>
        </p:nvSpPr>
        <p:spPr>
          <a:xfrm>
            <a:off x="388169" y="4527280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</a:t>
            </a:r>
            <a:endParaRPr sz="1799"/>
          </a:p>
        </p:txBody>
      </p:sp>
      <p:sp>
        <p:nvSpPr>
          <p:cNvPr id="27" name="Google Shape;649;p48"/>
          <p:cNvSpPr txBox="1"/>
          <p:nvPr/>
        </p:nvSpPr>
        <p:spPr>
          <a:xfrm>
            <a:off x="1447847" y="3740022"/>
            <a:ext cx="1454267" cy="79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950" dirty="0">
                <a:solidFill>
                  <a:srgbClr val="0000FF"/>
                </a:solidFill>
              </a:rPr>
              <a:t>W</a:t>
            </a:r>
            <a:r>
              <a:rPr lang="en-US" sz="1950" baseline="-25000" dirty="0">
                <a:solidFill>
                  <a:srgbClr val="0000FF"/>
                </a:solidFill>
              </a:rPr>
              <a:t>1</a:t>
            </a:r>
            <a:r>
              <a:rPr lang="en-US" sz="1950" dirty="0">
                <a:solidFill>
                  <a:srgbClr val="0000FF"/>
                </a:solidFill>
              </a:rPr>
              <a:t>: 6x3x5x5</a:t>
            </a:r>
          </a:p>
          <a:p>
            <a:r>
              <a:rPr lang="en-US" sz="1950" dirty="0">
                <a:solidFill>
                  <a:srgbClr val="0000FF"/>
                </a:solidFill>
              </a:rPr>
              <a:t>b</a:t>
            </a:r>
            <a:r>
              <a:rPr lang="en-US" sz="1950" baseline="-25000" dirty="0">
                <a:solidFill>
                  <a:srgbClr val="0000FF"/>
                </a:solidFill>
              </a:rPr>
              <a:t>1</a:t>
            </a:r>
            <a:r>
              <a:rPr lang="en-US" sz="1950" dirty="0">
                <a:solidFill>
                  <a:srgbClr val="0000FF"/>
                </a:solidFill>
              </a:rPr>
              <a:t>: 6</a:t>
            </a:r>
          </a:p>
        </p:txBody>
      </p:sp>
      <p:sp>
        <p:nvSpPr>
          <p:cNvPr id="28" name="Google Shape;650;p48"/>
          <p:cNvSpPr/>
          <p:nvPr/>
        </p:nvSpPr>
        <p:spPr>
          <a:xfrm>
            <a:off x="2960086" y="1836349"/>
            <a:ext cx="956151" cy="2757182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9" name="Google Shape;651;p48"/>
          <p:cNvSpPr txBox="1"/>
          <p:nvPr/>
        </p:nvSpPr>
        <p:spPr>
          <a:xfrm>
            <a:off x="3572552" y="4135750"/>
            <a:ext cx="491572" cy="3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30" name="Google Shape;652;p48"/>
          <p:cNvSpPr txBox="1"/>
          <p:nvPr/>
        </p:nvSpPr>
        <p:spPr>
          <a:xfrm>
            <a:off x="3936756" y="2063115"/>
            <a:ext cx="491572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28</a:t>
            </a:r>
            <a:endParaRPr sz="1799"/>
          </a:p>
        </p:txBody>
      </p:sp>
      <p:sp>
        <p:nvSpPr>
          <p:cNvPr id="31" name="Google Shape;653;p48"/>
          <p:cNvSpPr txBox="1"/>
          <p:nvPr/>
        </p:nvSpPr>
        <p:spPr>
          <a:xfrm>
            <a:off x="2902114" y="4527280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6</a:t>
            </a:r>
            <a:endParaRPr sz="1799"/>
          </a:p>
        </p:txBody>
      </p:sp>
      <p:sp>
        <p:nvSpPr>
          <p:cNvPr id="42" name="TextBox 41"/>
          <p:cNvSpPr txBox="1"/>
          <p:nvPr/>
        </p:nvSpPr>
        <p:spPr>
          <a:xfrm>
            <a:off x="-1524" y="4940782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Input: </a:t>
            </a:r>
          </a:p>
          <a:p>
            <a:pPr algn="ctr"/>
            <a:r>
              <a:rPr lang="en-US" dirty="0"/>
              <a:t>N x 3 x 32 x 32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35347" y="4940782"/>
            <a:ext cx="191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 hidden layer: </a:t>
            </a:r>
          </a:p>
          <a:p>
            <a:pPr algn="ctr"/>
            <a:r>
              <a:rPr lang="en-US" dirty="0"/>
              <a:t>N x 6 x 28 x 28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95219" y="2993247"/>
            <a:ext cx="652102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Conv</a:t>
            </a:r>
          </a:p>
        </p:txBody>
      </p:sp>
      <p:cxnSp>
        <p:nvCxnSpPr>
          <p:cNvPr id="50" name="Google Shape;657;p48"/>
          <p:cNvCxnSpPr>
            <a:stCxn id="46" idx="3"/>
            <a:endCxn id="48" idx="1"/>
          </p:cNvCxnSpPr>
          <p:nvPr/>
        </p:nvCxnSpPr>
        <p:spPr>
          <a:xfrm>
            <a:off x="2147321" y="3177913"/>
            <a:ext cx="51670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" name="Google Shape;657;p48"/>
          <p:cNvCxnSpPr>
            <a:endCxn id="46" idx="2"/>
          </p:cNvCxnSpPr>
          <p:nvPr/>
        </p:nvCxnSpPr>
        <p:spPr>
          <a:xfrm flipV="1">
            <a:off x="1795128" y="3362579"/>
            <a:ext cx="26142" cy="377445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" name="TextBox 47"/>
          <p:cNvSpPr txBox="1"/>
          <p:nvPr/>
        </p:nvSpPr>
        <p:spPr>
          <a:xfrm>
            <a:off x="2198991" y="2993247"/>
            <a:ext cx="6614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cxnSp>
        <p:nvCxnSpPr>
          <p:cNvPr id="51" name="Google Shape;657;p48"/>
          <p:cNvCxnSpPr/>
          <p:nvPr/>
        </p:nvCxnSpPr>
        <p:spPr>
          <a:xfrm flipV="1">
            <a:off x="1415744" y="3166372"/>
            <a:ext cx="82296" cy="1447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" name="Google Shape;657;p48"/>
          <p:cNvCxnSpPr>
            <a:stCxn id="48" idx="3"/>
          </p:cNvCxnSpPr>
          <p:nvPr/>
        </p:nvCxnSpPr>
        <p:spPr>
          <a:xfrm flipV="1">
            <a:off x="2860391" y="3166372"/>
            <a:ext cx="61261" cy="11541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" name="Rectangle 5"/>
          <p:cNvSpPr/>
          <p:nvPr/>
        </p:nvSpPr>
        <p:spPr>
          <a:xfrm>
            <a:off x="1467092" y="3782751"/>
            <a:ext cx="1406324" cy="3819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TextBox 56"/>
          <p:cNvSpPr txBox="1"/>
          <p:nvPr/>
        </p:nvSpPr>
        <p:spPr>
          <a:xfrm>
            <a:off x="5486401" y="970451"/>
            <a:ext cx="3232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First-layer conv filters: local image templates</a:t>
            </a:r>
          </a:p>
          <a:p>
            <a:r>
              <a:rPr lang="en-US" sz="2400" dirty="0"/>
              <a:t>(Often learns oriented edges, opposing colors)</a:t>
            </a:r>
          </a:p>
        </p:txBody>
      </p:sp>
      <p:pic>
        <p:nvPicPr>
          <p:cNvPr id="1026" name="Picture 2" descr="https://lh3.googleusercontent.com/6SDufmNatRKAaxNJWGsaWdSAGFtPthQHMADKkjtW7g-cNaC__eQc0rV3ejOPA7SQmL9WFAkZrj6eb4Z81j5PzqqxLFWHXK5mZxrdciJaHjwpaQgzQvY5lB_8QcirvXGGU1GvMuXO6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148" y="2584393"/>
            <a:ext cx="3427810" cy="342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723" y="6034344"/>
            <a:ext cx="32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AlexNet</a:t>
            </a:r>
            <a:r>
              <a:rPr lang="en-US" dirty="0"/>
              <a:t>: 64 filters, each 3x11x11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F4A73-AABF-C645-AD5A-6C68AB828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85A671A-9D3B-B84C-B139-1B472AC4A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Conv Filters Learn?</a:t>
            </a:r>
          </a:p>
        </p:txBody>
      </p:sp>
    </p:spTree>
    <p:extLst>
      <p:ext uri="{BB962C8B-B14F-4D97-AF65-F5344CB8AC3E}">
        <p14:creationId xmlns:p14="http://schemas.microsoft.com/office/powerpoint/2010/main" val="367451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Time: Backpropagation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94" y="2921208"/>
            <a:ext cx="4177745" cy="14263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5678" y="1339361"/>
            <a:ext cx="3154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Represent complex expressions as </a:t>
            </a:r>
            <a:r>
              <a:rPr lang="en-US" sz="2400" b="1" dirty="0"/>
              <a:t>computational graphs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4311" y="4592434"/>
            <a:ext cx="3461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 pass computes outputs</a:t>
            </a:r>
          </a:p>
          <a:p>
            <a:endParaRPr lang="en-US" dirty="0"/>
          </a:p>
          <a:p>
            <a:r>
              <a:rPr lang="en-US" dirty="0"/>
              <a:t>Backward pass computes gradients</a:t>
            </a:r>
          </a:p>
        </p:txBody>
      </p:sp>
      <p:cxnSp>
        <p:nvCxnSpPr>
          <p:cNvPr id="16" name="Google Shape;1212;p104"/>
          <p:cNvCxnSpPr/>
          <p:nvPr/>
        </p:nvCxnSpPr>
        <p:spPr>
          <a:xfrm>
            <a:off x="525614" y="4540183"/>
            <a:ext cx="3229958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1216;p104"/>
          <p:cNvCxnSpPr/>
          <p:nvPr/>
        </p:nvCxnSpPr>
        <p:spPr>
          <a:xfrm flipH="1">
            <a:off x="467046" y="5162730"/>
            <a:ext cx="3419155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160" y="3501694"/>
            <a:ext cx="4270331" cy="23090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92343" y="1040080"/>
            <a:ext cx="4062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During the backward pass, each node in the graph receives </a:t>
            </a:r>
            <a:r>
              <a:rPr lang="en-US" sz="2400" b="1" dirty="0"/>
              <a:t>upstream gradients</a:t>
            </a:r>
            <a:r>
              <a:rPr lang="en-US" sz="2400" dirty="0"/>
              <a:t> and multiplies them by </a:t>
            </a:r>
            <a:r>
              <a:rPr lang="en-US" sz="2400" b="1" dirty="0"/>
              <a:t>local gradients</a:t>
            </a:r>
            <a:r>
              <a:rPr lang="en-US" sz="2400" dirty="0"/>
              <a:t> to compute </a:t>
            </a:r>
            <a:r>
              <a:rPr lang="en-US" sz="2400" b="1" dirty="0"/>
              <a:t>downstream gradients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E2F98A-68D4-EE48-A059-19FB89AEC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08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oogle Shape;743;p54"/>
          <p:cNvGraphicFramePr/>
          <p:nvPr/>
        </p:nvGraphicFramePr>
        <p:xfrm>
          <a:off x="628650" y="2019767"/>
          <a:ext cx="3083150" cy="30872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Google Shape;745;p54"/>
          <p:cNvSpPr txBox="1"/>
          <p:nvPr/>
        </p:nvSpPr>
        <p:spPr>
          <a:xfrm>
            <a:off x="1897830" y="5122109"/>
            <a:ext cx="548557" cy="45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399" dirty="0"/>
              <a:t>7</a:t>
            </a:r>
            <a:endParaRPr sz="2399" dirty="0"/>
          </a:p>
        </p:txBody>
      </p:sp>
      <p:sp>
        <p:nvSpPr>
          <p:cNvPr id="33" name="Google Shape;745;p54"/>
          <p:cNvSpPr txBox="1"/>
          <p:nvPr/>
        </p:nvSpPr>
        <p:spPr>
          <a:xfrm>
            <a:off x="3711797" y="3334689"/>
            <a:ext cx="548557" cy="45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399"/>
              <a:t>7</a:t>
            </a:r>
            <a:endParaRPr sz="2399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E41C6-DF54-D740-BA86-4BEA13DD1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46EC8D-1745-E549-AAC4-0A7D1E93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Spatial Dimensions</a:t>
            </a:r>
          </a:p>
        </p:txBody>
      </p:sp>
      <p:sp>
        <p:nvSpPr>
          <p:cNvPr id="12" name="Google Shape;744;p54">
            <a:extLst>
              <a:ext uri="{FF2B5EF4-FFF2-40B4-BE49-F238E27FC236}">
                <a16:creationId xmlns:a16="http://schemas.microsoft.com/office/drawing/2014/main" id="{A7F530E3-A35A-DB40-AAD6-AA2EF2511D75}"/>
              </a:ext>
            </a:extLst>
          </p:cNvPr>
          <p:cNvSpPr txBox="1"/>
          <p:nvPr/>
        </p:nvSpPr>
        <p:spPr>
          <a:xfrm>
            <a:off x="5732431" y="1214361"/>
            <a:ext cx="3322117" cy="172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700" dirty="0"/>
              <a:t>Input: 7x7</a:t>
            </a:r>
          </a:p>
          <a:p>
            <a:r>
              <a:rPr lang="en-US" sz="2700" dirty="0"/>
              <a:t>Filter: 3x3</a:t>
            </a:r>
          </a:p>
          <a:p>
            <a:endParaRPr lang="en-US" sz="2700" dirty="0"/>
          </a:p>
          <a:p>
            <a:r>
              <a:rPr lang="en-US" sz="2700" dirty="0"/>
              <a:t>Q: How big is output?</a:t>
            </a:r>
          </a:p>
        </p:txBody>
      </p:sp>
    </p:spTree>
    <p:extLst>
      <p:ext uri="{BB962C8B-B14F-4D97-AF65-F5344CB8AC3E}">
        <p14:creationId xmlns:p14="http://schemas.microsoft.com/office/powerpoint/2010/main" val="3096800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oogle Shape;743;p54"/>
          <p:cNvGraphicFramePr/>
          <p:nvPr/>
        </p:nvGraphicFramePr>
        <p:xfrm>
          <a:off x="628650" y="2019767"/>
          <a:ext cx="3083150" cy="30872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10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Google Shape;745;p54"/>
          <p:cNvSpPr txBox="1"/>
          <p:nvPr/>
        </p:nvSpPr>
        <p:spPr>
          <a:xfrm>
            <a:off x="1897830" y="5122109"/>
            <a:ext cx="548557" cy="45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399" dirty="0"/>
              <a:t>7</a:t>
            </a:r>
            <a:endParaRPr sz="2399" dirty="0"/>
          </a:p>
        </p:txBody>
      </p:sp>
      <p:sp>
        <p:nvSpPr>
          <p:cNvPr id="33" name="Google Shape;745;p54"/>
          <p:cNvSpPr txBox="1"/>
          <p:nvPr/>
        </p:nvSpPr>
        <p:spPr>
          <a:xfrm>
            <a:off x="3711797" y="3334689"/>
            <a:ext cx="548557" cy="45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399"/>
              <a:t>7</a:t>
            </a:r>
            <a:endParaRPr sz="2399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52D21-5401-CC4B-8D1B-5A5FEAD0F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76D799-043F-174A-B3FF-D731476B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Spatial Dimensions</a:t>
            </a:r>
          </a:p>
        </p:txBody>
      </p:sp>
      <p:sp>
        <p:nvSpPr>
          <p:cNvPr id="12" name="Google Shape;744;p54">
            <a:extLst>
              <a:ext uri="{FF2B5EF4-FFF2-40B4-BE49-F238E27FC236}">
                <a16:creationId xmlns:a16="http://schemas.microsoft.com/office/drawing/2014/main" id="{68AAA8A7-B778-9E43-A5BC-717D1C1655EE}"/>
              </a:ext>
            </a:extLst>
          </p:cNvPr>
          <p:cNvSpPr txBox="1"/>
          <p:nvPr/>
        </p:nvSpPr>
        <p:spPr>
          <a:xfrm>
            <a:off x="5732431" y="1214361"/>
            <a:ext cx="3322117" cy="172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700" dirty="0"/>
              <a:t>Input: 7x7</a:t>
            </a:r>
          </a:p>
          <a:p>
            <a:r>
              <a:rPr lang="en-US" sz="2700" dirty="0"/>
              <a:t>Filter: 3x3</a:t>
            </a:r>
          </a:p>
          <a:p>
            <a:endParaRPr lang="en-US" sz="2700" dirty="0"/>
          </a:p>
          <a:p>
            <a:r>
              <a:rPr lang="en-US" sz="2700" dirty="0"/>
              <a:t>Q: How big is output?</a:t>
            </a:r>
          </a:p>
        </p:txBody>
      </p:sp>
    </p:spTree>
    <p:extLst>
      <p:ext uri="{BB962C8B-B14F-4D97-AF65-F5344CB8AC3E}">
        <p14:creationId xmlns:p14="http://schemas.microsoft.com/office/powerpoint/2010/main" val="3726544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oogle Shape;743;p54"/>
          <p:cNvGraphicFramePr/>
          <p:nvPr/>
        </p:nvGraphicFramePr>
        <p:xfrm>
          <a:off x="628650" y="2019767"/>
          <a:ext cx="3083150" cy="30872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10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Google Shape;745;p54"/>
          <p:cNvSpPr txBox="1"/>
          <p:nvPr/>
        </p:nvSpPr>
        <p:spPr>
          <a:xfrm>
            <a:off x="1897830" y="5122109"/>
            <a:ext cx="548557" cy="45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399" dirty="0"/>
              <a:t>7</a:t>
            </a:r>
            <a:endParaRPr sz="2399" dirty="0"/>
          </a:p>
        </p:txBody>
      </p:sp>
      <p:sp>
        <p:nvSpPr>
          <p:cNvPr id="33" name="Google Shape;745;p54"/>
          <p:cNvSpPr txBox="1"/>
          <p:nvPr/>
        </p:nvSpPr>
        <p:spPr>
          <a:xfrm>
            <a:off x="3711797" y="3334689"/>
            <a:ext cx="548557" cy="45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399"/>
              <a:t>7</a:t>
            </a:r>
            <a:endParaRPr sz="2399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294112-6F45-4F44-B54A-78A732AC9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B1CF36-9AC3-8C49-9F48-41947E2E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Spatial Dimensions</a:t>
            </a:r>
          </a:p>
        </p:txBody>
      </p:sp>
      <p:sp>
        <p:nvSpPr>
          <p:cNvPr id="12" name="Google Shape;744;p54">
            <a:extLst>
              <a:ext uri="{FF2B5EF4-FFF2-40B4-BE49-F238E27FC236}">
                <a16:creationId xmlns:a16="http://schemas.microsoft.com/office/drawing/2014/main" id="{81FC79DA-6D7C-1A43-A15B-B8FC399B21C2}"/>
              </a:ext>
            </a:extLst>
          </p:cNvPr>
          <p:cNvSpPr txBox="1"/>
          <p:nvPr/>
        </p:nvSpPr>
        <p:spPr>
          <a:xfrm>
            <a:off x="5732431" y="1214361"/>
            <a:ext cx="3322117" cy="172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700" dirty="0"/>
              <a:t>Input: 7x7</a:t>
            </a:r>
          </a:p>
          <a:p>
            <a:r>
              <a:rPr lang="en-US" sz="2700" dirty="0"/>
              <a:t>Filter: 3x3</a:t>
            </a:r>
          </a:p>
          <a:p>
            <a:endParaRPr lang="en-US" sz="2700" dirty="0"/>
          </a:p>
          <a:p>
            <a:r>
              <a:rPr lang="en-US" sz="2700" dirty="0"/>
              <a:t>Q: How big is output?</a:t>
            </a:r>
          </a:p>
        </p:txBody>
      </p:sp>
    </p:spTree>
    <p:extLst>
      <p:ext uri="{BB962C8B-B14F-4D97-AF65-F5344CB8AC3E}">
        <p14:creationId xmlns:p14="http://schemas.microsoft.com/office/powerpoint/2010/main" val="2822950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oogle Shape;743;p54"/>
          <p:cNvGraphicFramePr/>
          <p:nvPr/>
        </p:nvGraphicFramePr>
        <p:xfrm>
          <a:off x="628650" y="2019767"/>
          <a:ext cx="3083150" cy="30872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10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Google Shape;745;p54"/>
          <p:cNvSpPr txBox="1"/>
          <p:nvPr/>
        </p:nvSpPr>
        <p:spPr>
          <a:xfrm>
            <a:off x="1897830" y="5122109"/>
            <a:ext cx="548557" cy="45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399" dirty="0"/>
              <a:t>7</a:t>
            </a:r>
            <a:endParaRPr sz="2399" dirty="0"/>
          </a:p>
        </p:txBody>
      </p:sp>
      <p:sp>
        <p:nvSpPr>
          <p:cNvPr id="33" name="Google Shape;745;p54"/>
          <p:cNvSpPr txBox="1"/>
          <p:nvPr/>
        </p:nvSpPr>
        <p:spPr>
          <a:xfrm>
            <a:off x="3711797" y="3334689"/>
            <a:ext cx="548557" cy="45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399"/>
              <a:t>7</a:t>
            </a:r>
            <a:endParaRPr sz="2399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931928-BBB7-8548-AFE8-94C195B0E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B97999-F775-6842-9044-DFFF833B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Spatial Dimensions</a:t>
            </a:r>
          </a:p>
        </p:txBody>
      </p:sp>
      <p:sp>
        <p:nvSpPr>
          <p:cNvPr id="12" name="Google Shape;744;p54">
            <a:extLst>
              <a:ext uri="{FF2B5EF4-FFF2-40B4-BE49-F238E27FC236}">
                <a16:creationId xmlns:a16="http://schemas.microsoft.com/office/drawing/2014/main" id="{7534BB84-BCAF-9140-8659-6501B419072E}"/>
              </a:ext>
            </a:extLst>
          </p:cNvPr>
          <p:cNvSpPr txBox="1"/>
          <p:nvPr/>
        </p:nvSpPr>
        <p:spPr>
          <a:xfrm>
            <a:off x="5732431" y="1214361"/>
            <a:ext cx="3322117" cy="172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700" dirty="0"/>
              <a:t>Input: 7x7</a:t>
            </a:r>
          </a:p>
          <a:p>
            <a:r>
              <a:rPr lang="en-US" sz="2700" dirty="0"/>
              <a:t>Filter: 3x3</a:t>
            </a:r>
          </a:p>
          <a:p>
            <a:endParaRPr lang="en-US" sz="2700" dirty="0"/>
          </a:p>
          <a:p>
            <a:r>
              <a:rPr lang="en-US" sz="2700" dirty="0"/>
              <a:t>Q: How big is output?</a:t>
            </a:r>
          </a:p>
        </p:txBody>
      </p:sp>
    </p:spTree>
    <p:extLst>
      <p:ext uri="{BB962C8B-B14F-4D97-AF65-F5344CB8AC3E}">
        <p14:creationId xmlns:p14="http://schemas.microsoft.com/office/powerpoint/2010/main" val="3626326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oogle Shape;743;p54"/>
          <p:cNvGraphicFramePr/>
          <p:nvPr/>
        </p:nvGraphicFramePr>
        <p:xfrm>
          <a:off x="628650" y="2019767"/>
          <a:ext cx="3083150" cy="30872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10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Google Shape;745;p54"/>
          <p:cNvSpPr txBox="1"/>
          <p:nvPr/>
        </p:nvSpPr>
        <p:spPr>
          <a:xfrm>
            <a:off x="1897830" y="5122109"/>
            <a:ext cx="548557" cy="45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399" dirty="0"/>
              <a:t>7</a:t>
            </a:r>
            <a:endParaRPr sz="2399" dirty="0"/>
          </a:p>
        </p:txBody>
      </p:sp>
      <p:sp>
        <p:nvSpPr>
          <p:cNvPr id="33" name="Google Shape;745;p54"/>
          <p:cNvSpPr txBox="1"/>
          <p:nvPr/>
        </p:nvSpPr>
        <p:spPr>
          <a:xfrm>
            <a:off x="3711797" y="3334689"/>
            <a:ext cx="548557" cy="45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399"/>
              <a:t>7</a:t>
            </a:r>
            <a:endParaRPr sz="2399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3BCABA-0705-084E-B876-93CC1F050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0762C8-E06B-FE4B-A631-049FAE937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Spatial Dimensions</a:t>
            </a:r>
          </a:p>
        </p:txBody>
      </p:sp>
      <p:sp>
        <p:nvSpPr>
          <p:cNvPr id="12" name="Google Shape;744;p54">
            <a:extLst>
              <a:ext uri="{FF2B5EF4-FFF2-40B4-BE49-F238E27FC236}">
                <a16:creationId xmlns:a16="http://schemas.microsoft.com/office/drawing/2014/main" id="{2A9152E3-F64C-8A4E-BDDE-3EC9461779F3}"/>
              </a:ext>
            </a:extLst>
          </p:cNvPr>
          <p:cNvSpPr txBox="1"/>
          <p:nvPr/>
        </p:nvSpPr>
        <p:spPr>
          <a:xfrm>
            <a:off x="5732431" y="1214361"/>
            <a:ext cx="1975559" cy="1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700" dirty="0"/>
              <a:t>Input: 7x7</a:t>
            </a:r>
          </a:p>
          <a:p>
            <a:r>
              <a:rPr lang="en-US" sz="2700" dirty="0"/>
              <a:t>Filter: 3x3</a:t>
            </a:r>
          </a:p>
          <a:p>
            <a:r>
              <a:rPr lang="en-US" sz="2700" dirty="0"/>
              <a:t>Output: 5x5</a:t>
            </a:r>
          </a:p>
          <a:p>
            <a:endParaRPr sz="2700" dirty="0"/>
          </a:p>
        </p:txBody>
      </p:sp>
    </p:spTree>
    <p:extLst>
      <p:ext uri="{BB962C8B-B14F-4D97-AF65-F5344CB8AC3E}">
        <p14:creationId xmlns:p14="http://schemas.microsoft.com/office/powerpoint/2010/main" val="1274567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oogle Shape;743;p54"/>
          <p:cNvGraphicFramePr/>
          <p:nvPr/>
        </p:nvGraphicFramePr>
        <p:xfrm>
          <a:off x="628650" y="2019767"/>
          <a:ext cx="3083150" cy="30872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10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Google Shape;745;p54"/>
          <p:cNvSpPr txBox="1"/>
          <p:nvPr/>
        </p:nvSpPr>
        <p:spPr>
          <a:xfrm>
            <a:off x="1897830" y="5122109"/>
            <a:ext cx="548557" cy="45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399" dirty="0"/>
              <a:t>7</a:t>
            </a:r>
            <a:endParaRPr sz="2399" dirty="0"/>
          </a:p>
        </p:txBody>
      </p:sp>
      <p:sp>
        <p:nvSpPr>
          <p:cNvPr id="33" name="Google Shape;745;p54"/>
          <p:cNvSpPr txBox="1"/>
          <p:nvPr/>
        </p:nvSpPr>
        <p:spPr>
          <a:xfrm>
            <a:off x="3711797" y="3334689"/>
            <a:ext cx="548557" cy="45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399"/>
              <a:t>7</a:t>
            </a:r>
            <a:endParaRPr sz="2399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FEB5A8-2E86-CF46-9AFF-58EA05CAC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DCB835-61EA-214C-AB83-EBD62A0A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Spatial Dimensions</a:t>
            </a:r>
          </a:p>
        </p:txBody>
      </p:sp>
      <p:sp>
        <p:nvSpPr>
          <p:cNvPr id="13" name="Google Shape;744;p54">
            <a:extLst>
              <a:ext uri="{FF2B5EF4-FFF2-40B4-BE49-F238E27FC236}">
                <a16:creationId xmlns:a16="http://schemas.microsoft.com/office/drawing/2014/main" id="{FBD0C4CA-7BF1-484A-8010-E6F52D328F9A}"/>
              </a:ext>
            </a:extLst>
          </p:cNvPr>
          <p:cNvSpPr txBox="1"/>
          <p:nvPr/>
        </p:nvSpPr>
        <p:spPr>
          <a:xfrm>
            <a:off x="5732431" y="1214361"/>
            <a:ext cx="1975559" cy="1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700" dirty="0"/>
              <a:t>Input: 7x7</a:t>
            </a:r>
          </a:p>
          <a:p>
            <a:r>
              <a:rPr lang="en-US" sz="2700" dirty="0"/>
              <a:t>Filter: 3x3</a:t>
            </a:r>
          </a:p>
          <a:p>
            <a:r>
              <a:rPr lang="en-US" sz="2700" dirty="0"/>
              <a:t>Output: 5x5</a:t>
            </a:r>
          </a:p>
          <a:p>
            <a:endParaRPr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B071B3-6DE1-5A41-90BD-138ABABDD50B}"/>
              </a:ext>
            </a:extLst>
          </p:cNvPr>
          <p:cNvSpPr txBox="1"/>
          <p:nvPr/>
        </p:nvSpPr>
        <p:spPr>
          <a:xfrm>
            <a:off x="7130580" y="3194893"/>
            <a:ext cx="2013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Problem: Feature maps “shrink” with each layer!</a:t>
            </a:r>
          </a:p>
        </p:txBody>
      </p:sp>
      <p:sp>
        <p:nvSpPr>
          <p:cNvPr id="15" name="Google Shape;744;p54">
            <a:extLst>
              <a:ext uri="{FF2B5EF4-FFF2-40B4-BE49-F238E27FC236}">
                <a16:creationId xmlns:a16="http://schemas.microsoft.com/office/drawing/2014/main" id="{B08D92F0-87A7-B048-8908-7B4F44E61435}"/>
              </a:ext>
            </a:extLst>
          </p:cNvPr>
          <p:cNvSpPr txBox="1"/>
          <p:nvPr/>
        </p:nvSpPr>
        <p:spPr>
          <a:xfrm>
            <a:off x="4652755" y="3194893"/>
            <a:ext cx="3871999" cy="189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-US" sz="2400" dirty="0"/>
              <a:t>In general:</a:t>
            </a:r>
          </a:p>
          <a:p>
            <a:r>
              <a:rPr lang="en-US" sz="2400" dirty="0"/>
              <a:t>Input: W</a:t>
            </a:r>
          </a:p>
          <a:p>
            <a:r>
              <a:rPr lang="en-US" sz="2400" dirty="0"/>
              <a:t>Filter: K</a:t>
            </a:r>
          </a:p>
          <a:p>
            <a:r>
              <a:rPr lang="en-US" sz="2400" dirty="0"/>
              <a:t>Output: W – K + 1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1832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oogle Shape;743;p54"/>
          <p:cNvGraphicFramePr/>
          <p:nvPr/>
        </p:nvGraphicFramePr>
        <p:xfrm>
          <a:off x="185918" y="1578734"/>
          <a:ext cx="3963609" cy="397693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0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0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04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4103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Google Shape;744;p54"/>
          <p:cNvSpPr txBox="1"/>
          <p:nvPr/>
        </p:nvSpPr>
        <p:spPr>
          <a:xfrm>
            <a:off x="5732431" y="1214361"/>
            <a:ext cx="1975559" cy="1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700" dirty="0"/>
              <a:t>Input: 7x7</a:t>
            </a:r>
          </a:p>
          <a:p>
            <a:r>
              <a:rPr lang="en-US" sz="2700" dirty="0"/>
              <a:t>Filter: 3x3</a:t>
            </a:r>
          </a:p>
          <a:p>
            <a:r>
              <a:rPr lang="en-US" sz="2700" dirty="0"/>
              <a:t>Output: 5x5</a:t>
            </a:r>
          </a:p>
          <a:p>
            <a:endParaRPr sz="2700" dirty="0"/>
          </a:p>
        </p:txBody>
      </p:sp>
      <p:sp>
        <p:nvSpPr>
          <p:cNvPr id="2" name="TextBox 1"/>
          <p:cNvSpPr txBox="1"/>
          <p:nvPr/>
        </p:nvSpPr>
        <p:spPr>
          <a:xfrm>
            <a:off x="7130580" y="3194893"/>
            <a:ext cx="2013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Problem: Feature maps “shrink” with each layer!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5073" y="4844463"/>
            <a:ext cx="3590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Solution: </a:t>
            </a:r>
            <a:r>
              <a:rPr lang="en-US" sz="2400" b="1" dirty="0">
                <a:solidFill>
                  <a:schemeClr val="accent6"/>
                </a:solidFill>
              </a:rPr>
              <a:t>padding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Add zeros around the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48D89-7562-F34C-8E1C-36EBA888D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3170D1-1537-DA4F-B0A9-DC853E47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Spatial Dimensions</a:t>
            </a:r>
            <a:endParaRPr lang="en-US" b="1" dirty="0"/>
          </a:p>
        </p:txBody>
      </p:sp>
      <p:sp>
        <p:nvSpPr>
          <p:cNvPr id="12" name="Google Shape;744;p54">
            <a:extLst>
              <a:ext uri="{FF2B5EF4-FFF2-40B4-BE49-F238E27FC236}">
                <a16:creationId xmlns:a16="http://schemas.microsoft.com/office/drawing/2014/main" id="{62CF964F-1FA3-6E42-9C83-6D477EECAF6E}"/>
              </a:ext>
            </a:extLst>
          </p:cNvPr>
          <p:cNvSpPr txBox="1"/>
          <p:nvPr/>
        </p:nvSpPr>
        <p:spPr>
          <a:xfrm>
            <a:off x="4652755" y="3194893"/>
            <a:ext cx="3871999" cy="189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-US" sz="2400" dirty="0"/>
              <a:t>In general:</a:t>
            </a:r>
          </a:p>
          <a:p>
            <a:r>
              <a:rPr lang="en-US" sz="2400" dirty="0"/>
              <a:t>Input: W</a:t>
            </a:r>
          </a:p>
          <a:p>
            <a:r>
              <a:rPr lang="en-US" sz="2400" dirty="0"/>
              <a:t>Filter: K</a:t>
            </a:r>
          </a:p>
          <a:p>
            <a:r>
              <a:rPr lang="en-US" sz="2400" dirty="0"/>
              <a:t>Padding: P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2073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oogle Shape;743;p54"/>
          <p:cNvGraphicFramePr/>
          <p:nvPr/>
        </p:nvGraphicFramePr>
        <p:xfrm>
          <a:off x="185918" y="1578734"/>
          <a:ext cx="3963609" cy="397693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0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0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04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4103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01" marR="91401" marT="91401" marB="91401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0</a:t>
                      </a:r>
                      <a:endParaRPr sz="1700" dirty="0"/>
                    </a:p>
                  </a:txBody>
                  <a:tcPr marL="91401" marR="91401" marT="91401" marB="914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Google Shape;744;p54"/>
          <p:cNvSpPr txBox="1"/>
          <p:nvPr/>
        </p:nvSpPr>
        <p:spPr>
          <a:xfrm>
            <a:off x="4652755" y="3194893"/>
            <a:ext cx="3871999" cy="189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-US" sz="2400" dirty="0"/>
              <a:t>In general:</a:t>
            </a:r>
          </a:p>
          <a:p>
            <a:r>
              <a:rPr lang="en-US" sz="2400" dirty="0"/>
              <a:t>Input: W</a:t>
            </a:r>
          </a:p>
          <a:p>
            <a:r>
              <a:rPr lang="en-US" sz="2400" dirty="0"/>
              <a:t>Filter: K</a:t>
            </a:r>
          </a:p>
          <a:p>
            <a:r>
              <a:rPr lang="en-US" sz="2400" dirty="0"/>
              <a:t>Padding: P</a:t>
            </a:r>
          </a:p>
          <a:p>
            <a:r>
              <a:rPr lang="en-US" sz="2400" dirty="0"/>
              <a:t>Output: W </a:t>
            </a:r>
            <a:r>
              <a:rPr lang="mr-IN" sz="2400" dirty="0"/>
              <a:t>–</a:t>
            </a:r>
            <a:r>
              <a:rPr lang="en-US" sz="2400" dirty="0"/>
              <a:t> K + 1 + 2P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2755" y="5188407"/>
            <a:ext cx="4193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Very common: “same padding”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Set P = (K </a:t>
            </a:r>
            <a:r>
              <a:rPr lang="mr-IN" sz="2400" dirty="0">
                <a:solidFill>
                  <a:schemeClr val="accent6"/>
                </a:solidFill>
              </a:rPr>
              <a:t>–</a:t>
            </a:r>
            <a:r>
              <a:rPr lang="en-US" sz="2400" dirty="0">
                <a:solidFill>
                  <a:schemeClr val="accent6"/>
                </a:solidFill>
              </a:rPr>
              <a:t> 1) / 2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Then output size = input size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AFC610-97AF-D944-B851-78E4D4C3F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Google Shape;744;p54">
            <a:extLst>
              <a:ext uri="{FF2B5EF4-FFF2-40B4-BE49-F238E27FC236}">
                <a16:creationId xmlns:a16="http://schemas.microsoft.com/office/drawing/2014/main" id="{4992F235-13AE-3649-908E-14539E23D61B}"/>
              </a:ext>
            </a:extLst>
          </p:cNvPr>
          <p:cNvSpPr txBox="1"/>
          <p:nvPr/>
        </p:nvSpPr>
        <p:spPr>
          <a:xfrm>
            <a:off x="5732431" y="1214361"/>
            <a:ext cx="1975559" cy="1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700" dirty="0"/>
              <a:t>Input: 7x7</a:t>
            </a:r>
          </a:p>
          <a:p>
            <a:r>
              <a:rPr lang="en-US" sz="2700" dirty="0"/>
              <a:t>Filter: 3x3</a:t>
            </a:r>
          </a:p>
          <a:p>
            <a:r>
              <a:rPr lang="en-US" sz="2700" dirty="0"/>
              <a:t>Output: 5x5</a:t>
            </a:r>
          </a:p>
          <a:p>
            <a:endParaRPr sz="27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FDE488-7A35-3A4D-AB4E-E2D258FF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Spatial Dimensions</a:t>
            </a:r>
          </a:p>
        </p:txBody>
      </p:sp>
    </p:spTree>
    <p:extLst>
      <p:ext uri="{BB962C8B-B14F-4D97-AF65-F5344CB8AC3E}">
        <p14:creationId xmlns:p14="http://schemas.microsoft.com/office/powerpoint/2010/main" val="1710223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oogle Shape;743;p54"/>
          <p:cNvGraphicFramePr/>
          <p:nvPr/>
        </p:nvGraphicFramePr>
        <p:xfrm>
          <a:off x="2469662" y="2445875"/>
          <a:ext cx="1889748" cy="1892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Google Shape;743;p54"/>
          <p:cNvGraphicFramePr/>
          <p:nvPr/>
        </p:nvGraphicFramePr>
        <p:xfrm>
          <a:off x="4728172" y="2445874"/>
          <a:ext cx="1889748" cy="1892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53739" y="4427875"/>
            <a:ext cx="7649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Input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8881" y="4427874"/>
            <a:ext cx="9653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Output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4035" y="1175630"/>
            <a:ext cx="7195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convolution with kernel size K, each element in the output depends on a K x K </a:t>
            </a:r>
            <a:r>
              <a:rPr lang="en-US" sz="2400" b="1" dirty="0"/>
              <a:t>receptive field</a:t>
            </a:r>
            <a:r>
              <a:rPr lang="en-US" sz="2400" dirty="0"/>
              <a:t> in the input</a:t>
            </a:r>
            <a:endParaRPr lang="en-US" sz="24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543300" y="2688301"/>
            <a:ext cx="1711606" cy="265814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223166" y="2934384"/>
            <a:ext cx="321530" cy="336188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2755031" y="2694613"/>
            <a:ext cx="807335" cy="84414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549000" y="3246559"/>
            <a:ext cx="1744879" cy="282536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9885B-81B7-3442-9C37-4CDCB5047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D07D2F-59FA-4F43-8169-45F665AB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Fields</a:t>
            </a:r>
          </a:p>
        </p:txBody>
      </p:sp>
    </p:spTree>
    <p:extLst>
      <p:ext uri="{BB962C8B-B14F-4D97-AF65-F5344CB8AC3E}">
        <p14:creationId xmlns:p14="http://schemas.microsoft.com/office/powerpoint/2010/main" val="3419405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oogle Shape;743;p54"/>
          <p:cNvGraphicFramePr/>
          <p:nvPr/>
        </p:nvGraphicFramePr>
        <p:xfrm>
          <a:off x="211151" y="2445875"/>
          <a:ext cx="1889748" cy="1892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Google Shape;743;p54"/>
          <p:cNvGraphicFramePr/>
          <p:nvPr/>
        </p:nvGraphicFramePr>
        <p:xfrm>
          <a:off x="2469662" y="2445875"/>
          <a:ext cx="1889748" cy="1892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Google Shape;743;p54"/>
          <p:cNvGraphicFramePr/>
          <p:nvPr/>
        </p:nvGraphicFramePr>
        <p:xfrm>
          <a:off x="4728172" y="2445874"/>
          <a:ext cx="1889748" cy="1892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Google Shape;743;p54"/>
          <p:cNvGraphicFramePr/>
          <p:nvPr/>
        </p:nvGraphicFramePr>
        <p:xfrm>
          <a:off x="6986682" y="2445874"/>
          <a:ext cx="1889748" cy="1892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269378" y="2970034"/>
            <a:ext cx="807335" cy="844142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7791300" y="3245453"/>
            <a:ext cx="280513" cy="293302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795229" y="4427874"/>
            <a:ext cx="7649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Input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70372" y="4427874"/>
            <a:ext cx="9653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Output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43300" y="2688301"/>
            <a:ext cx="1711606" cy="265814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94081" y="3531640"/>
            <a:ext cx="1744879" cy="282536"/>
          </a:xfrm>
          <a:prstGeom prst="line">
            <a:avLst/>
          </a:prstGeom>
          <a:ln w="635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23166" y="2934384"/>
            <a:ext cx="321530" cy="336188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5771517" y="3491416"/>
            <a:ext cx="321530" cy="336188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2755031" y="2694613"/>
            <a:ext cx="807335" cy="84414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3239374" y="3230462"/>
            <a:ext cx="807335" cy="84414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193994" y="3093939"/>
            <a:ext cx="1711606" cy="265814"/>
          </a:xfrm>
          <a:prstGeom prst="line">
            <a:avLst/>
          </a:prstGeom>
          <a:ln w="635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49000" y="3246559"/>
            <a:ext cx="1744879" cy="282536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58805" y="3230168"/>
            <a:ext cx="1711606" cy="265814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64505" y="3788426"/>
            <a:ext cx="1744879" cy="282536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712370" y="2655001"/>
            <a:ext cx="321530" cy="336188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3764219" y="3758937"/>
            <a:ext cx="321530" cy="336188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1287592" y="3492340"/>
            <a:ext cx="807335" cy="84414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>
            <a:off x="212594" y="2417341"/>
            <a:ext cx="807335" cy="84414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013904" y="2415486"/>
            <a:ext cx="1711606" cy="265814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19604" y="2973744"/>
            <a:ext cx="1744879" cy="282536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57124" y="3502088"/>
            <a:ext cx="1711606" cy="265814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062824" y="4060346"/>
            <a:ext cx="1744879" cy="282536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7727" y="1235682"/>
            <a:ext cx="8215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Each successive convolution adds K </a:t>
            </a:r>
            <a:r>
              <a:rPr lang="mr-IN" sz="2400" dirty="0"/>
              <a:t>–</a:t>
            </a:r>
            <a:r>
              <a:rPr lang="en-US" sz="2400" dirty="0"/>
              <a:t> 1 to the receptive field size</a:t>
            </a:r>
          </a:p>
          <a:p>
            <a:r>
              <a:rPr lang="en-US" sz="2400" dirty="0"/>
              <a:t>With L layers the receptive field size is 1 + L * (K </a:t>
            </a:r>
            <a:r>
              <a:rPr lang="mr-IN" sz="2400" dirty="0"/>
              <a:t>–</a:t>
            </a:r>
            <a:r>
              <a:rPr lang="en-US" sz="2400" dirty="0"/>
              <a:t> 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2043" y="5154874"/>
            <a:ext cx="5174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Careful </a:t>
            </a:r>
            <a:r>
              <a:rPr lang="mr-IN" sz="2400" dirty="0"/>
              <a:t>–</a:t>
            </a:r>
            <a:r>
              <a:rPr lang="en-US" sz="2400" dirty="0"/>
              <a:t> ”receptive field in the input” </a:t>
            </a:r>
          </a:p>
          <a:p>
            <a:pPr algn="ctr"/>
            <a:r>
              <a:rPr lang="en-US" sz="2400" dirty="0"/>
              <a:t>vs “receptive field in the previous layer”</a:t>
            </a:r>
          </a:p>
          <a:p>
            <a:pPr algn="ctr"/>
            <a:r>
              <a:rPr lang="en-US" sz="2400" dirty="0"/>
              <a:t>Hopefully clear from context!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139296-23B7-B44D-ADD4-72B2FDAA7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EB71F63-B46D-0247-8417-09D256F6B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Fields</a:t>
            </a:r>
          </a:p>
        </p:txBody>
      </p:sp>
    </p:spTree>
    <p:extLst>
      <p:ext uri="{BB962C8B-B14F-4D97-AF65-F5344CB8AC3E}">
        <p14:creationId xmlns:p14="http://schemas.microsoft.com/office/powerpoint/2010/main" val="388691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792" y="2091337"/>
            <a:ext cx="4181889" cy="2921173"/>
          </a:xfrm>
          <a:prstGeom prst="rect">
            <a:avLst/>
          </a:prstGeom>
        </p:spPr>
      </p:pic>
      <p:pic>
        <p:nvPicPr>
          <p:cNvPr id="5" name="Google Shape;41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19" y="2915341"/>
            <a:ext cx="3338003" cy="46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8" y="3551924"/>
            <a:ext cx="4226567" cy="18754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2677" y="706342"/>
            <a:ext cx="42081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Problem</a:t>
            </a:r>
            <a:r>
              <a:rPr lang="en-US" sz="2800" dirty="0">
                <a:solidFill>
                  <a:srgbClr val="C00000"/>
                </a:solidFill>
              </a:rPr>
              <a:t>: So far our classifiers don’t respect the spatial structure of images!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9D7B07-885D-A04D-86A8-AFF1C8BAD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575E4-A576-8D4F-8D3D-C5B395257EFE}"/>
              </a:ext>
            </a:extLst>
          </p:cNvPr>
          <p:cNvSpPr txBox="1"/>
          <p:nvPr/>
        </p:nvSpPr>
        <p:spPr>
          <a:xfrm>
            <a:off x="4854979" y="4995820"/>
            <a:ext cx="3467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Solution</a:t>
            </a:r>
            <a:r>
              <a:rPr lang="en-US" sz="2400" dirty="0">
                <a:solidFill>
                  <a:schemeClr val="accent6"/>
                </a:solidFill>
              </a:rPr>
              <a:t>: Define new computational nodes that operate on images!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15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oogle Shape;743;p54"/>
          <p:cNvGraphicFramePr/>
          <p:nvPr/>
        </p:nvGraphicFramePr>
        <p:xfrm>
          <a:off x="211151" y="2445875"/>
          <a:ext cx="1889748" cy="1892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Google Shape;743;p54"/>
          <p:cNvGraphicFramePr/>
          <p:nvPr/>
        </p:nvGraphicFramePr>
        <p:xfrm>
          <a:off x="2469662" y="2445875"/>
          <a:ext cx="1889748" cy="1892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Google Shape;743;p54"/>
          <p:cNvGraphicFramePr/>
          <p:nvPr/>
        </p:nvGraphicFramePr>
        <p:xfrm>
          <a:off x="4728172" y="2445874"/>
          <a:ext cx="1889748" cy="1892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Google Shape;743;p54"/>
          <p:cNvGraphicFramePr/>
          <p:nvPr/>
        </p:nvGraphicFramePr>
        <p:xfrm>
          <a:off x="6986682" y="2445874"/>
          <a:ext cx="1889748" cy="1892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269378" y="2970034"/>
            <a:ext cx="807335" cy="844142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7791300" y="3245453"/>
            <a:ext cx="280513" cy="293302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795229" y="4427874"/>
            <a:ext cx="7649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Input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70372" y="4427874"/>
            <a:ext cx="9653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Output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43300" y="2688301"/>
            <a:ext cx="1711606" cy="265814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94081" y="3531640"/>
            <a:ext cx="1744879" cy="282536"/>
          </a:xfrm>
          <a:prstGeom prst="line">
            <a:avLst/>
          </a:prstGeom>
          <a:ln w="635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23166" y="2934384"/>
            <a:ext cx="321530" cy="336188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5771517" y="3491416"/>
            <a:ext cx="321530" cy="336188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2755031" y="2694613"/>
            <a:ext cx="807335" cy="84414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3239374" y="3230462"/>
            <a:ext cx="807335" cy="84414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193994" y="3093939"/>
            <a:ext cx="1711606" cy="265814"/>
          </a:xfrm>
          <a:prstGeom prst="line">
            <a:avLst/>
          </a:prstGeom>
          <a:ln w="635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49000" y="3246559"/>
            <a:ext cx="1744879" cy="282536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58805" y="3230168"/>
            <a:ext cx="1711606" cy="265814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64505" y="3788426"/>
            <a:ext cx="1744879" cy="282536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712370" y="2655001"/>
            <a:ext cx="321530" cy="336188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3764219" y="3758937"/>
            <a:ext cx="321530" cy="336188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1287592" y="3492340"/>
            <a:ext cx="807335" cy="84414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>
            <a:off x="212594" y="2417341"/>
            <a:ext cx="807335" cy="84414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013904" y="2415486"/>
            <a:ext cx="1711606" cy="265814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19604" y="2973744"/>
            <a:ext cx="1744879" cy="282536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57124" y="3502088"/>
            <a:ext cx="1711606" cy="265814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062824" y="4060346"/>
            <a:ext cx="1744879" cy="282536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D849B-A82F-F64E-B4F4-CA89CD89A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16B8227-5585-0F42-A509-B1842E6E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881C5F-06FD-134D-9C21-D4D524627D42}"/>
              </a:ext>
            </a:extLst>
          </p:cNvPr>
          <p:cNvSpPr txBox="1"/>
          <p:nvPr/>
        </p:nvSpPr>
        <p:spPr>
          <a:xfrm>
            <a:off x="607727" y="1235682"/>
            <a:ext cx="8215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Each successive convolution adds K </a:t>
            </a:r>
            <a:r>
              <a:rPr lang="mr-IN" sz="2400" dirty="0"/>
              <a:t>–</a:t>
            </a:r>
            <a:r>
              <a:rPr lang="en-US" sz="2400" dirty="0"/>
              <a:t> 1 to the receptive field size</a:t>
            </a:r>
          </a:p>
          <a:p>
            <a:r>
              <a:rPr lang="en-US" sz="2400" dirty="0"/>
              <a:t>With L layers the receptive field size is 1 + L * (K </a:t>
            </a:r>
            <a:r>
              <a:rPr lang="mr-IN" sz="2400" dirty="0"/>
              <a:t>–</a:t>
            </a:r>
            <a:r>
              <a:rPr lang="en-US" sz="2400" dirty="0"/>
              <a:t> 1)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DF6C64-3C38-8E45-B92B-286C17BD579F}"/>
              </a:ext>
            </a:extLst>
          </p:cNvPr>
          <p:cNvSpPr txBox="1"/>
          <p:nvPr/>
        </p:nvSpPr>
        <p:spPr>
          <a:xfrm>
            <a:off x="1449003" y="4930251"/>
            <a:ext cx="6245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Problem</a:t>
            </a:r>
            <a:r>
              <a:rPr lang="en-US" sz="2400" dirty="0">
                <a:solidFill>
                  <a:srgbClr val="C00000"/>
                </a:solidFill>
              </a:rPr>
              <a:t>: For large images we need many layers for each output to “see” the whole image image</a:t>
            </a:r>
          </a:p>
        </p:txBody>
      </p:sp>
    </p:spTree>
    <p:extLst>
      <p:ext uri="{BB962C8B-B14F-4D97-AF65-F5344CB8AC3E}">
        <p14:creationId xmlns:p14="http://schemas.microsoft.com/office/powerpoint/2010/main" val="670300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oogle Shape;743;p54"/>
          <p:cNvGraphicFramePr/>
          <p:nvPr/>
        </p:nvGraphicFramePr>
        <p:xfrm>
          <a:off x="211151" y="2445875"/>
          <a:ext cx="1889748" cy="1892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Google Shape;743;p54"/>
          <p:cNvGraphicFramePr/>
          <p:nvPr/>
        </p:nvGraphicFramePr>
        <p:xfrm>
          <a:off x="2469662" y="2445875"/>
          <a:ext cx="1889748" cy="1892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Google Shape;743;p54"/>
          <p:cNvGraphicFramePr/>
          <p:nvPr/>
        </p:nvGraphicFramePr>
        <p:xfrm>
          <a:off x="4728172" y="2445874"/>
          <a:ext cx="1889748" cy="1892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Google Shape;743;p54"/>
          <p:cNvGraphicFramePr/>
          <p:nvPr/>
        </p:nvGraphicFramePr>
        <p:xfrm>
          <a:off x="6986682" y="2445874"/>
          <a:ext cx="1889748" cy="1892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56029" marR="56029" marT="56029" marB="560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269378" y="2970034"/>
            <a:ext cx="807335" cy="844142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7791300" y="3245453"/>
            <a:ext cx="280513" cy="293302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795229" y="4427874"/>
            <a:ext cx="7649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Input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70372" y="4427874"/>
            <a:ext cx="9653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Output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43300" y="2688301"/>
            <a:ext cx="1711606" cy="265814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94081" y="3531640"/>
            <a:ext cx="1744879" cy="282536"/>
          </a:xfrm>
          <a:prstGeom prst="line">
            <a:avLst/>
          </a:prstGeom>
          <a:ln w="635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23166" y="2934384"/>
            <a:ext cx="321530" cy="336188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5771517" y="3491416"/>
            <a:ext cx="321530" cy="336188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2755031" y="2694613"/>
            <a:ext cx="807335" cy="84414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3239374" y="3230462"/>
            <a:ext cx="807335" cy="84414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193994" y="3093939"/>
            <a:ext cx="1711606" cy="265814"/>
          </a:xfrm>
          <a:prstGeom prst="line">
            <a:avLst/>
          </a:prstGeom>
          <a:ln w="635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49000" y="3246559"/>
            <a:ext cx="1744879" cy="282536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58805" y="3230168"/>
            <a:ext cx="1711606" cy="265814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64505" y="3788426"/>
            <a:ext cx="1744879" cy="282536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712370" y="2655001"/>
            <a:ext cx="321530" cy="336188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3764219" y="3758937"/>
            <a:ext cx="321530" cy="336188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1287592" y="3492340"/>
            <a:ext cx="807335" cy="84414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>
            <a:off x="212594" y="2417341"/>
            <a:ext cx="807335" cy="844142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013904" y="2415486"/>
            <a:ext cx="1711606" cy="265814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19604" y="2973744"/>
            <a:ext cx="1744879" cy="282536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57124" y="3502088"/>
            <a:ext cx="1711606" cy="265814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062824" y="4060346"/>
            <a:ext cx="1744879" cy="282536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82872" y="5776318"/>
            <a:ext cx="557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Solution: </a:t>
            </a:r>
            <a:r>
              <a:rPr lang="en-US" sz="2400" dirty="0" err="1">
                <a:solidFill>
                  <a:schemeClr val="accent6"/>
                </a:solidFill>
              </a:rPr>
              <a:t>Downsample</a:t>
            </a:r>
            <a:r>
              <a:rPr lang="en-US" sz="2400" dirty="0">
                <a:solidFill>
                  <a:schemeClr val="accent6"/>
                </a:solidFill>
              </a:rPr>
              <a:t> inside the network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075DD-F919-5E4D-B4CC-3C120DC97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71D396-178D-DB43-AFF2-8D891D7A2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0B94A2-8C60-E446-9F6B-38B7B76EC984}"/>
              </a:ext>
            </a:extLst>
          </p:cNvPr>
          <p:cNvSpPr txBox="1"/>
          <p:nvPr/>
        </p:nvSpPr>
        <p:spPr>
          <a:xfrm>
            <a:off x="607727" y="1235682"/>
            <a:ext cx="8215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Each successive convolution adds K </a:t>
            </a:r>
            <a:r>
              <a:rPr lang="mr-IN" sz="2400" dirty="0"/>
              <a:t>–</a:t>
            </a:r>
            <a:r>
              <a:rPr lang="en-US" sz="2400" dirty="0"/>
              <a:t> 1 to the receptive field size</a:t>
            </a:r>
          </a:p>
          <a:p>
            <a:r>
              <a:rPr lang="en-US" sz="2400" dirty="0"/>
              <a:t>With L layers the receptive field size is 1 + L * (K </a:t>
            </a:r>
            <a:r>
              <a:rPr lang="mr-IN" sz="2400" dirty="0"/>
              <a:t>–</a:t>
            </a:r>
            <a:r>
              <a:rPr lang="en-US" sz="2400" dirty="0"/>
              <a:t> 1)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AD4DCA-AB6A-C14E-880A-D985826A4DAD}"/>
              </a:ext>
            </a:extLst>
          </p:cNvPr>
          <p:cNvSpPr txBox="1"/>
          <p:nvPr/>
        </p:nvSpPr>
        <p:spPr>
          <a:xfrm>
            <a:off x="1449003" y="4930251"/>
            <a:ext cx="6245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Problem</a:t>
            </a:r>
            <a:r>
              <a:rPr lang="en-US" sz="2400" dirty="0">
                <a:solidFill>
                  <a:srgbClr val="C00000"/>
                </a:solidFill>
              </a:rPr>
              <a:t>: For large images we need many layers for each output to “see” the whole image image</a:t>
            </a:r>
          </a:p>
        </p:txBody>
      </p:sp>
    </p:spTree>
    <p:extLst>
      <p:ext uri="{BB962C8B-B14F-4D97-AF65-F5344CB8AC3E}">
        <p14:creationId xmlns:p14="http://schemas.microsoft.com/office/powerpoint/2010/main" val="926251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oogle Shape;743;p54"/>
          <p:cNvGraphicFramePr/>
          <p:nvPr/>
        </p:nvGraphicFramePr>
        <p:xfrm>
          <a:off x="628650" y="2019767"/>
          <a:ext cx="3083150" cy="30872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" name="Google Shape;744;p54"/>
          <p:cNvSpPr txBox="1"/>
          <p:nvPr/>
        </p:nvSpPr>
        <p:spPr>
          <a:xfrm>
            <a:off x="4717093" y="1635435"/>
            <a:ext cx="1767214" cy="13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700" dirty="0"/>
              <a:t>Input: 7x7</a:t>
            </a:r>
          </a:p>
          <a:p>
            <a:r>
              <a:rPr lang="en-US" sz="2700" dirty="0"/>
              <a:t>Filter: 3x3</a:t>
            </a:r>
          </a:p>
          <a:p>
            <a:r>
              <a:rPr lang="en-US" sz="2700" dirty="0"/>
              <a:t>Stride: 2</a:t>
            </a:r>
            <a:endParaRPr sz="27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49A70B-0C11-4A4D-83E6-AFCC4DC19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6E0548-ED0D-9542-BA5F-F149AD4D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Strided</a:t>
            </a:r>
            <a:r>
              <a:rPr lang="en-US" dirty="0"/>
              <a:t> Convolution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87567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oogle Shape;743;p54"/>
          <p:cNvGraphicFramePr/>
          <p:nvPr/>
        </p:nvGraphicFramePr>
        <p:xfrm>
          <a:off x="628650" y="2019767"/>
          <a:ext cx="3083150" cy="30872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" name="Google Shape;744;p54"/>
          <p:cNvSpPr txBox="1"/>
          <p:nvPr/>
        </p:nvSpPr>
        <p:spPr>
          <a:xfrm>
            <a:off x="4717093" y="1635435"/>
            <a:ext cx="1767214" cy="13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700" dirty="0"/>
              <a:t>Input: 7x7</a:t>
            </a:r>
          </a:p>
          <a:p>
            <a:r>
              <a:rPr lang="en-US" sz="2700" dirty="0"/>
              <a:t>Filter: 3x3</a:t>
            </a:r>
          </a:p>
          <a:p>
            <a:r>
              <a:rPr lang="en-US" sz="2700" dirty="0"/>
              <a:t>Stride: 2</a:t>
            </a:r>
            <a:endParaRPr sz="27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05C040-0B68-5242-9AFB-8012BFFE6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24F445-4F0B-AA4E-961F-AE4BCAEF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Strided</a:t>
            </a:r>
            <a:r>
              <a:rPr lang="en-US" dirty="0"/>
              <a:t> Convolution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277145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oogle Shape;743;p54"/>
          <p:cNvGraphicFramePr/>
          <p:nvPr/>
        </p:nvGraphicFramePr>
        <p:xfrm>
          <a:off x="628650" y="2019767"/>
          <a:ext cx="3083150" cy="30872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" name="Google Shape;744;p54"/>
          <p:cNvSpPr txBox="1"/>
          <p:nvPr/>
        </p:nvSpPr>
        <p:spPr>
          <a:xfrm>
            <a:off x="4717093" y="1635435"/>
            <a:ext cx="1767214" cy="13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700" dirty="0"/>
              <a:t>Input: 7x7</a:t>
            </a:r>
          </a:p>
          <a:p>
            <a:r>
              <a:rPr lang="en-US" sz="2700" dirty="0"/>
              <a:t>Filter: 3x3</a:t>
            </a:r>
          </a:p>
          <a:p>
            <a:r>
              <a:rPr lang="en-US" sz="2700" dirty="0"/>
              <a:t>Stride: 2</a:t>
            </a:r>
            <a:endParaRPr sz="2700" dirty="0"/>
          </a:p>
        </p:txBody>
      </p:sp>
      <p:sp>
        <p:nvSpPr>
          <p:cNvPr id="6" name="Google Shape;744;p54"/>
          <p:cNvSpPr txBox="1"/>
          <p:nvPr/>
        </p:nvSpPr>
        <p:spPr>
          <a:xfrm>
            <a:off x="6645724" y="2019766"/>
            <a:ext cx="1991883" cy="59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700"/>
              <a:t>Output: 3x3</a:t>
            </a:r>
            <a:endParaRPr sz="27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0B36C1-FD39-BB4D-924A-BA64D9314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75EBED-34E0-254C-8A5D-3B220B31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Strided</a:t>
            </a:r>
            <a:r>
              <a:rPr lang="en-US" dirty="0"/>
              <a:t> Convolution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52123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oogle Shape;743;p54"/>
          <p:cNvGraphicFramePr/>
          <p:nvPr/>
        </p:nvGraphicFramePr>
        <p:xfrm>
          <a:off x="628650" y="2019767"/>
          <a:ext cx="3083150" cy="30872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" name="Google Shape;744;p54"/>
          <p:cNvSpPr txBox="1"/>
          <p:nvPr/>
        </p:nvSpPr>
        <p:spPr>
          <a:xfrm>
            <a:off x="4717093" y="1635435"/>
            <a:ext cx="1767214" cy="13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700" dirty="0"/>
              <a:t>Input: 7x7</a:t>
            </a:r>
          </a:p>
          <a:p>
            <a:r>
              <a:rPr lang="en-US" sz="2700" dirty="0"/>
              <a:t>Filter: 3x3</a:t>
            </a:r>
          </a:p>
          <a:p>
            <a:r>
              <a:rPr lang="en-US" sz="2700" dirty="0"/>
              <a:t>Stride: 2</a:t>
            </a:r>
            <a:endParaRPr sz="2700" dirty="0"/>
          </a:p>
        </p:txBody>
      </p:sp>
      <p:sp>
        <p:nvSpPr>
          <p:cNvPr id="6" name="Google Shape;744;p54"/>
          <p:cNvSpPr txBox="1"/>
          <p:nvPr/>
        </p:nvSpPr>
        <p:spPr>
          <a:xfrm>
            <a:off x="6645724" y="2019766"/>
            <a:ext cx="1991883" cy="59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700"/>
              <a:t>Output: 3x3</a:t>
            </a:r>
            <a:endParaRPr sz="2700" dirty="0"/>
          </a:p>
        </p:txBody>
      </p:sp>
      <p:sp>
        <p:nvSpPr>
          <p:cNvPr id="2" name="TextBox 1"/>
          <p:cNvSpPr txBox="1"/>
          <p:nvPr/>
        </p:nvSpPr>
        <p:spPr>
          <a:xfrm>
            <a:off x="4648023" y="3200450"/>
            <a:ext cx="367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general:</a:t>
            </a:r>
          </a:p>
          <a:p>
            <a:r>
              <a:rPr lang="en-US" sz="2400" dirty="0"/>
              <a:t>Input: W</a:t>
            </a:r>
          </a:p>
          <a:p>
            <a:r>
              <a:rPr lang="en-US" sz="2400" dirty="0"/>
              <a:t>Filter: K</a:t>
            </a:r>
          </a:p>
          <a:p>
            <a:r>
              <a:rPr lang="en-US" sz="2400" dirty="0"/>
              <a:t>Padding: P</a:t>
            </a:r>
          </a:p>
          <a:p>
            <a:r>
              <a:rPr lang="en-US" sz="2400" dirty="0"/>
              <a:t>Stride: S</a:t>
            </a:r>
          </a:p>
          <a:p>
            <a:r>
              <a:rPr lang="en-US" sz="2400" dirty="0"/>
              <a:t>Output: (W </a:t>
            </a:r>
            <a:r>
              <a:rPr lang="mr-IN" sz="2400" dirty="0"/>
              <a:t>–</a:t>
            </a:r>
            <a:r>
              <a:rPr lang="en-US" sz="2400" dirty="0"/>
              <a:t> K + 2P) / S + 1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A95B9-9E8E-0A45-B8D2-C0DC505A3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2794D1-E59C-D146-A9F8-70454D2A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Strided</a:t>
            </a:r>
            <a:r>
              <a:rPr lang="en-US" dirty="0"/>
              <a:t> Convolution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6853906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8;p70"/>
          <p:cNvSpPr txBox="1"/>
          <p:nvPr/>
        </p:nvSpPr>
        <p:spPr>
          <a:xfrm>
            <a:off x="202747" y="2150857"/>
            <a:ext cx="6555392" cy="296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700" dirty="0"/>
              <a:t>Input volume: </a:t>
            </a:r>
            <a:r>
              <a:rPr lang="en-US" sz="2700" dirty="0"/>
              <a:t>3 </a:t>
            </a:r>
            <a:r>
              <a:rPr lang="en" sz="2700" dirty="0"/>
              <a:t>x</a:t>
            </a:r>
            <a:r>
              <a:rPr lang="en-US" sz="2700" dirty="0"/>
              <a:t> </a:t>
            </a:r>
            <a:r>
              <a:rPr lang="en" sz="2700" dirty="0"/>
              <a:t>32</a:t>
            </a:r>
            <a:r>
              <a:rPr lang="en-US" sz="2700" dirty="0"/>
              <a:t> </a:t>
            </a:r>
            <a:r>
              <a:rPr lang="en" sz="2700" dirty="0"/>
              <a:t>x</a:t>
            </a:r>
            <a:r>
              <a:rPr lang="en-US" sz="2700" dirty="0"/>
              <a:t> </a:t>
            </a:r>
            <a:r>
              <a:rPr lang="en" sz="2700" dirty="0"/>
              <a:t>32</a:t>
            </a:r>
            <a:endParaRPr sz="2700" dirty="0"/>
          </a:p>
          <a:p>
            <a:r>
              <a:rPr lang="en" sz="2700" dirty="0"/>
              <a:t>10 5x5 filters with stride 1, pad 2</a:t>
            </a:r>
            <a:endParaRPr sz="2700" dirty="0"/>
          </a:p>
          <a:p>
            <a:endParaRPr sz="2700" dirty="0"/>
          </a:p>
          <a:p>
            <a:r>
              <a:rPr lang="en" sz="2700" dirty="0"/>
              <a:t>Output volume size: </a:t>
            </a:r>
            <a:r>
              <a:rPr lang="en-US" sz="2700" dirty="0"/>
              <a:t>?</a:t>
            </a:r>
            <a:endParaRPr sz="2700" dirty="0"/>
          </a:p>
        </p:txBody>
      </p:sp>
      <p:sp>
        <p:nvSpPr>
          <p:cNvPr id="5" name="Google Shape;919;p70"/>
          <p:cNvSpPr/>
          <p:nvPr/>
        </p:nvSpPr>
        <p:spPr>
          <a:xfrm>
            <a:off x="6562695" y="997533"/>
            <a:ext cx="713214" cy="2056865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6" name="Google Shape;920;p70"/>
          <p:cNvCxnSpPr/>
          <p:nvPr/>
        </p:nvCxnSpPr>
        <p:spPr>
          <a:xfrm>
            <a:off x="7383448" y="1951144"/>
            <a:ext cx="73660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921;p70"/>
          <p:cNvSpPr/>
          <p:nvPr/>
        </p:nvSpPr>
        <p:spPr>
          <a:xfrm>
            <a:off x="8285711" y="997533"/>
            <a:ext cx="713214" cy="2056865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8C3407-0DC8-A84A-BCEE-B4D5D94F3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1F3B52E-193C-004C-8024-85039313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</p:spTree>
    <p:extLst>
      <p:ext uri="{BB962C8B-B14F-4D97-AF65-F5344CB8AC3E}">
        <p14:creationId xmlns:p14="http://schemas.microsoft.com/office/powerpoint/2010/main" val="3256984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8;p70"/>
          <p:cNvSpPr txBox="1"/>
          <p:nvPr/>
        </p:nvSpPr>
        <p:spPr>
          <a:xfrm>
            <a:off x="202747" y="2150857"/>
            <a:ext cx="6555392" cy="296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700" dirty="0"/>
              <a:t>Input volume: </a:t>
            </a:r>
            <a:r>
              <a:rPr lang="en-US" sz="2700" dirty="0"/>
              <a:t>3 </a:t>
            </a:r>
            <a:r>
              <a:rPr lang="en" sz="2700" dirty="0"/>
              <a:t>x</a:t>
            </a:r>
            <a:r>
              <a:rPr lang="en-US" sz="2700" dirty="0"/>
              <a:t> </a:t>
            </a:r>
            <a:r>
              <a:rPr lang="en" sz="2700" b="1" dirty="0">
                <a:solidFill>
                  <a:schemeClr val="accent1"/>
                </a:solidFill>
              </a:rPr>
              <a:t>32</a:t>
            </a:r>
            <a:r>
              <a:rPr lang="en-US" sz="2700" dirty="0">
                <a:solidFill>
                  <a:srgbClr val="0000FF"/>
                </a:solidFill>
              </a:rPr>
              <a:t> </a:t>
            </a:r>
            <a:r>
              <a:rPr lang="en" sz="2700" dirty="0"/>
              <a:t>x</a:t>
            </a:r>
            <a:r>
              <a:rPr lang="en-US" sz="2700" dirty="0"/>
              <a:t> </a:t>
            </a:r>
            <a:r>
              <a:rPr lang="en" sz="2700" b="1" dirty="0">
                <a:solidFill>
                  <a:schemeClr val="accent1"/>
                </a:solidFill>
              </a:rPr>
              <a:t>32</a:t>
            </a:r>
            <a:endParaRPr sz="2700" b="1" dirty="0">
              <a:solidFill>
                <a:schemeClr val="accent1"/>
              </a:solidFill>
            </a:endParaRPr>
          </a:p>
          <a:p>
            <a:r>
              <a:rPr lang="en" sz="2700" b="1" dirty="0">
                <a:solidFill>
                  <a:srgbClr val="C00000"/>
                </a:solidFill>
              </a:rPr>
              <a:t>10</a:t>
            </a:r>
            <a:r>
              <a:rPr lang="en" sz="2700" dirty="0"/>
              <a:t> </a:t>
            </a:r>
            <a:r>
              <a:rPr lang="en" sz="2700" b="1" dirty="0">
                <a:solidFill>
                  <a:schemeClr val="accent6"/>
                </a:solidFill>
              </a:rPr>
              <a:t>5</a:t>
            </a:r>
            <a:r>
              <a:rPr lang="en" sz="2700" b="1" dirty="0"/>
              <a:t>x</a:t>
            </a:r>
            <a:r>
              <a:rPr lang="en" sz="2700" b="1" dirty="0">
                <a:solidFill>
                  <a:schemeClr val="accent6"/>
                </a:solidFill>
              </a:rPr>
              <a:t>5</a:t>
            </a:r>
            <a:r>
              <a:rPr lang="en" sz="2700" dirty="0"/>
              <a:t> filters with stride </a:t>
            </a:r>
            <a:r>
              <a:rPr lang="en" sz="2700" b="1" dirty="0">
                <a:solidFill>
                  <a:schemeClr val="accent2"/>
                </a:solidFill>
              </a:rPr>
              <a:t>1</a:t>
            </a:r>
            <a:r>
              <a:rPr lang="en" sz="2700" dirty="0"/>
              <a:t>, pad </a:t>
            </a:r>
            <a:r>
              <a:rPr lang="en" sz="2700" b="1" dirty="0">
                <a:solidFill>
                  <a:srgbClr val="7030A0"/>
                </a:solidFill>
              </a:rPr>
              <a:t>2</a:t>
            </a:r>
            <a:endParaRPr sz="2700" b="1" dirty="0">
              <a:solidFill>
                <a:srgbClr val="7030A0"/>
              </a:solidFill>
            </a:endParaRPr>
          </a:p>
          <a:p>
            <a:endParaRPr sz="2700" dirty="0"/>
          </a:p>
          <a:p>
            <a:r>
              <a:rPr lang="en" sz="2700" dirty="0"/>
              <a:t>Output volume size: </a:t>
            </a:r>
            <a:endParaRPr sz="2700" dirty="0"/>
          </a:p>
          <a:p>
            <a:r>
              <a:rPr lang="en" sz="2700" dirty="0"/>
              <a:t>(</a:t>
            </a:r>
            <a:r>
              <a:rPr lang="en" sz="2700" b="1" dirty="0">
                <a:solidFill>
                  <a:schemeClr val="accent1"/>
                </a:solidFill>
              </a:rPr>
              <a:t>32</a:t>
            </a:r>
            <a:r>
              <a:rPr lang="en" sz="2700" dirty="0"/>
              <a:t>+2*</a:t>
            </a:r>
            <a:r>
              <a:rPr lang="en" sz="2700" b="1" dirty="0">
                <a:solidFill>
                  <a:srgbClr val="7030A0"/>
                </a:solidFill>
              </a:rPr>
              <a:t>2</a:t>
            </a:r>
            <a:r>
              <a:rPr lang="en" sz="2700" dirty="0">
                <a:solidFill>
                  <a:schemeClr val="dk1"/>
                </a:solidFill>
              </a:rPr>
              <a:t>-</a:t>
            </a:r>
            <a:r>
              <a:rPr lang="en" sz="2700" b="1" dirty="0">
                <a:solidFill>
                  <a:schemeClr val="accent6"/>
                </a:solidFill>
              </a:rPr>
              <a:t>5</a:t>
            </a:r>
            <a:r>
              <a:rPr lang="en" sz="2700" dirty="0"/>
              <a:t>)/</a:t>
            </a:r>
            <a:r>
              <a:rPr lang="en" sz="2700" b="1" dirty="0">
                <a:solidFill>
                  <a:schemeClr val="accent2"/>
                </a:solidFill>
              </a:rPr>
              <a:t>1</a:t>
            </a:r>
            <a:r>
              <a:rPr lang="en" sz="2700" dirty="0"/>
              <a:t>+1 = 32 spatially, so</a:t>
            </a:r>
            <a:endParaRPr sz="2700" dirty="0"/>
          </a:p>
          <a:p>
            <a:r>
              <a:rPr lang="en-US" sz="2700" dirty="0">
                <a:solidFill>
                  <a:srgbClr val="C00000"/>
                </a:solidFill>
              </a:rPr>
              <a:t>10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/>
              <a:t>x </a:t>
            </a:r>
            <a:r>
              <a:rPr lang="en" sz="2700" dirty="0"/>
              <a:t>32</a:t>
            </a:r>
            <a:r>
              <a:rPr lang="en-US" sz="2700" dirty="0"/>
              <a:t> </a:t>
            </a:r>
            <a:r>
              <a:rPr lang="en" sz="2700" dirty="0"/>
              <a:t>x</a:t>
            </a:r>
            <a:r>
              <a:rPr lang="en-US" sz="2700" dirty="0"/>
              <a:t> </a:t>
            </a:r>
            <a:r>
              <a:rPr lang="en" sz="2700" dirty="0"/>
              <a:t>32</a:t>
            </a:r>
            <a:endParaRPr sz="2700" dirty="0">
              <a:solidFill>
                <a:srgbClr val="FF0000"/>
              </a:solidFill>
            </a:endParaRPr>
          </a:p>
        </p:txBody>
      </p:sp>
      <p:sp>
        <p:nvSpPr>
          <p:cNvPr id="5" name="Google Shape;919;p70"/>
          <p:cNvSpPr/>
          <p:nvPr/>
        </p:nvSpPr>
        <p:spPr>
          <a:xfrm>
            <a:off x="6562695" y="997533"/>
            <a:ext cx="713214" cy="2056865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6" name="Google Shape;920;p70"/>
          <p:cNvCxnSpPr/>
          <p:nvPr/>
        </p:nvCxnSpPr>
        <p:spPr>
          <a:xfrm>
            <a:off x="7383448" y="1951144"/>
            <a:ext cx="73660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921;p70"/>
          <p:cNvSpPr/>
          <p:nvPr/>
        </p:nvSpPr>
        <p:spPr>
          <a:xfrm>
            <a:off x="8285711" y="997533"/>
            <a:ext cx="713214" cy="2056865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3B21EF-B173-414F-ADCE-D948DE04A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6B4BE09-F724-304A-950F-3A37B07E7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</p:spTree>
    <p:extLst>
      <p:ext uri="{BB962C8B-B14F-4D97-AF65-F5344CB8AC3E}">
        <p14:creationId xmlns:p14="http://schemas.microsoft.com/office/powerpoint/2010/main" val="2669335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8;p70"/>
          <p:cNvSpPr txBox="1"/>
          <p:nvPr/>
        </p:nvSpPr>
        <p:spPr>
          <a:xfrm>
            <a:off x="202747" y="2150857"/>
            <a:ext cx="5397953" cy="296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700" dirty="0"/>
              <a:t>Input volume: 3 x 32 x 32</a:t>
            </a:r>
          </a:p>
          <a:p>
            <a:r>
              <a:rPr lang="en-US" sz="2700" dirty="0"/>
              <a:t>10 5x5 filters with stride 1, pad 2</a:t>
            </a:r>
          </a:p>
          <a:p>
            <a:endParaRPr lang="en-US" sz="2700" dirty="0"/>
          </a:p>
          <a:p>
            <a:r>
              <a:rPr lang="en-US" sz="2700" dirty="0"/>
              <a:t>Output volume size: 10 x 32 x 32</a:t>
            </a:r>
          </a:p>
          <a:p>
            <a:r>
              <a:rPr lang="en-US" sz="2700" dirty="0"/>
              <a:t>Number of learnable parameters: ?</a:t>
            </a:r>
          </a:p>
        </p:txBody>
      </p:sp>
      <p:sp>
        <p:nvSpPr>
          <p:cNvPr id="5" name="Google Shape;919;p70"/>
          <p:cNvSpPr/>
          <p:nvPr/>
        </p:nvSpPr>
        <p:spPr>
          <a:xfrm>
            <a:off x="6562695" y="997533"/>
            <a:ext cx="713214" cy="2056865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6" name="Google Shape;920;p70"/>
          <p:cNvCxnSpPr/>
          <p:nvPr/>
        </p:nvCxnSpPr>
        <p:spPr>
          <a:xfrm>
            <a:off x="7383448" y="1951144"/>
            <a:ext cx="73660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921;p70"/>
          <p:cNvSpPr/>
          <p:nvPr/>
        </p:nvSpPr>
        <p:spPr>
          <a:xfrm>
            <a:off x="8285711" y="997533"/>
            <a:ext cx="713214" cy="2056865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5002CE-9E4C-A540-9FB8-DE08A6BA8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0318BEF-6B01-2041-999A-50354899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</p:spTree>
    <p:extLst>
      <p:ext uri="{BB962C8B-B14F-4D97-AF65-F5344CB8AC3E}">
        <p14:creationId xmlns:p14="http://schemas.microsoft.com/office/powerpoint/2010/main" val="2787999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8;p70"/>
          <p:cNvSpPr txBox="1"/>
          <p:nvPr/>
        </p:nvSpPr>
        <p:spPr>
          <a:xfrm>
            <a:off x="202747" y="2150857"/>
            <a:ext cx="8082964" cy="335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700" dirty="0"/>
              <a:t>Input volume: </a:t>
            </a:r>
            <a:r>
              <a:rPr lang="en-US" sz="2700" b="1" dirty="0">
                <a:solidFill>
                  <a:schemeClr val="accent4"/>
                </a:solidFill>
              </a:rPr>
              <a:t>3</a:t>
            </a:r>
            <a:r>
              <a:rPr lang="en-US" sz="2700" dirty="0"/>
              <a:t> x 32 x 32</a:t>
            </a:r>
          </a:p>
          <a:p>
            <a:r>
              <a:rPr lang="en-US" sz="2700" b="1" dirty="0">
                <a:solidFill>
                  <a:schemeClr val="accent6"/>
                </a:solidFill>
              </a:rPr>
              <a:t>10</a:t>
            </a:r>
            <a:r>
              <a:rPr lang="en-US" sz="2700" dirty="0"/>
              <a:t> </a:t>
            </a:r>
            <a:r>
              <a:rPr lang="en-US" sz="2700" b="1" dirty="0">
                <a:solidFill>
                  <a:schemeClr val="accent1"/>
                </a:solidFill>
              </a:rPr>
              <a:t>5</a:t>
            </a:r>
            <a:r>
              <a:rPr lang="en-US" sz="2700" dirty="0"/>
              <a:t>x</a:t>
            </a:r>
            <a:r>
              <a:rPr lang="en-US" sz="2700" b="1" dirty="0">
                <a:solidFill>
                  <a:schemeClr val="accent1"/>
                </a:solidFill>
              </a:rPr>
              <a:t>5</a:t>
            </a:r>
            <a:r>
              <a:rPr lang="en-US" sz="2700" dirty="0"/>
              <a:t> filters with stride 1, pad 2</a:t>
            </a:r>
          </a:p>
          <a:p>
            <a:endParaRPr lang="en-US" sz="2700" dirty="0"/>
          </a:p>
          <a:p>
            <a:r>
              <a:rPr lang="en-US" sz="2700" dirty="0"/>
              <a:t>Output volume size: 10 x 32 x 32</a:t>
            </a:r>
          </a:p>
          <a:p>
            <a:r>
              <a:rPr lang="en-US" sz="2700" dirty="0"/>
              <a:t>Number of learnable parameters: </a:t>
            </a:r>
            <a:r>
              <a:rPr lang="en-US" sz="2700" b="1" dirty="0"/>
              <a:t>760</a:t>
            </a:r>
          </a:p>
          <a:p>
            <a:r>
              <a:rPr lang="en-US" sz="2700" dirty="0"/>
              <a:t>Parameters per filter: </a:t>
            </a:r>
            <a:r>
              <a:rPr lang="en-US" sz="2700" b="1" dirty="0">
                <a:solidFill>
                  <a:schemeClr val="accent4"/>
                </a:solidFill>
              </a:rPr>
              <a:t>3</a:t>
            </a:r>
            <a:r>
              <a:rPr lang="en-US" sz="2700" dirty="0"/>
              <a:t>*</a:t>
            </a:r>
            <a:r>
              <a:rPr lang="en-US" sz="2700" b="1" dirty="0">
                <a:solidFill>
                  <a:schemeClr val="accent1"/>
                </a:solidFill>
              </a:rPr>
              <a:t>5</a:t>
            </a:r>
            <a:r>
              <a:rPr lang="en-US" sz="2700" dirty="0"/>
              <a:t>*</a:t>
            </a:r>
            <a:r>
              <a:rPr lang="en-US" sz="2700" b="1" dirty="0">
                <a:solidFill>
                  <a:schemeClr val="accent1"/>
                </a:solidFill>
              </a:rPr>
              <a:t>5 </a:t>
            </a:r>
            <a:r>
              <a:rPr lang="en-US" sz="2700" dirty="0"/>
              <a:t>+ 1 (for bias) = </a:t>
            </a:r>
            <a:r>
              <a:rPr lang="en-US" sz="2700" b="1" dirty="0">
                <a:solidFill>
                  <a:srgbClr val="7030A0"/>
                </a:solidFill>
              </a:rPr>
              <a:t>76</a:t>
            </a:r>
          </a:p>
          <a:p>
            <a:r>
              <a:rPr lang="en-US" sz="2700" b="1" dirty="0">
                <a:solidFill>
                  <a:schemeClr val="accent6"/>
                </a:solidFill>
              </a:rPr>
              <a:t>10</a:t>
            </a:r>
            <a:r>
              <a:rPr lang="en-US" sz="2700" dirty="0"/>
              <a:t> filters, so total is </a:t>
            </a:r>
            <a:r>
              <a:rPr lang="en-US" sz="2700" b="1" dirty="0">
                <a:solidFill>
                  <a:schemeClr val="accent6"/>
                </a:solidFill>
              </a:rPr>
              <a:t>10</a:t>
            </a:r>
            <a:r>
              <a:rPr lang="en-US" sz="2700" dirty="0"/>
              <a:t> * </a:t>
            </a:r>
            <a:r>
              <a:rPr lang="en-US" sz="2700" b="1" dirty="0">
                <a:solidFill>
                  <a:srgbClr val="7030A0"/>
                </a:solidFill>
              </a:rPr>
              <a:t>76</a:t>
            </a:r>
            <a:r>
              <a:rPr lang="en-US" sz="2700" dirty="0"/>
              <a:t> = </a:t>
            </a:r>
            <a:r>
              <a:rPr lang="en-US" sz="2700" b="1" dirty="0"/>
              <a:t>760</a:t>
            </a:r>
          </a:p>
        </p:txBody>
      </p:sp>
      <p:sp>
        <p:nvSpPr>
          <p:cNvPr id="5" name="Google Shape;919;p70"/>
          <p:cNvSpPr/>
          <p:nvPr/>
        </p:nvSpPr>
        <p:spPr>
          <a:xfrm>
            <a:off x="6562695" y="997533"/>
            <a:ext cx="713214" cy="2056865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6" name="Google Shape;920;p70"/>
          <p:cNvCxnSpPr/>
          <p:nvPr/>
        </p:nvCxnSpPr>
        <p:spPr>
          <a:xfrm>
            <a:off x="7383448" y="1951144"/>
            <a:ext cx="73660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921;p70"/>
          <p:cNvSpPr/>
          <p:nvPr/>
        </p:nvSpPr>
        <p:spPr>
          <a:xfrm>
            <a:off x="8285711" y="997533"/>
            <a:ext cx="713214" cy="2056865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0B9CFF-EACD-B140-B4C7-7442491BC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1C289A3-594C-BC47-ADA4-6B977B13D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</p:spTree>
    <p:extLst>
      <p:ext uri="{BB962C8B-B14F-4D97-AF65-F5344CB8AC3E}">
        <p14:creationId xmlns:p14="http://schemas.microsoft.com/office/powerpoint/2010/main" val="266767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2536B-BE17-F94A-A320-46EB13A05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288EBD-368B-7D44-9789-73C76B2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822960"/>
          </a:xfrm>
        </p:spPr>
        <p:txBody>
          <a:bodyPr>
            <a:normAutofit fontScale="90000"/>
          </a:bodyPr>
          <a:lstStyle/>
          <a:p>
            <a:r>
              <a:rPr lang="en-US" dirty="0"/>
              <a:t>Components of a Fully-Connected Network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8AF4FF-0511-2F4A-ACFD-BDE46E97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979" y="1941931"/>
            <a:ext cx="2248728" cy="10191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3563851-3FA0-7847-A5EE-4FE4F7E3ACA4}"/>
              </a:ext>
            </a:extLst>
          </p:cNvPr>
          <p:cNvSpPr txBox="1"/>
          <p:nvPr/>
        </p:nvSpPr>
        <p:spPr>
          <a:xfrm>
            <a:off x="969875" y="1330524"/>
            <a:ext cx="295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Fully-Connected</a:t>
            </a:r>
            <a:r>
              <a:rPr lang="en-US" sz="2100" dirty="0"/>
              <a:t> Layers</a:t>
            </a:r>
          </a:p>
        </p:txBody>
      </p:sp>
      <p:pic>
        <p:nvPicPr>
          <p:cNvPr id="22" name="Google Shape;500;p64">
            <a:extLst>
              <a:ext uri="{FF2B5EF4-FFF2-40B4-BE49-F238E27FC236}">
                <a16:creationId xmlns:a16="http://schemas.microsoft.com/office/drawing/2014/main" id="{C71C66F9-2A4A-BB45-A368-37538AC4692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1407" y="1814511"/>
            <a:ext cx="1446995" cy="119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7967E1-39E9-2246-9650-AACC310C96EE}"/>
              </a:ext>
            </a:extLst>
          </p:cNvPr>
          <p:cNvSpPr txBox="1"/>
          <p:nvPr/>
        </p:nvSpPr>
        <p:spPr>
          <a:xfrm>
            <a:off x="5088210" y="1330524"/>
            <a:ext cx="260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Activation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3E49CA-6177-5148-8783-87F244771831}"/>
                  </a:ext>
                </a:extLst>
              </p:cNvPr>
              <p:cNvSpPr txBox="1"/>
              <p:nvPr/>
            </p:nvSpPr>
            <p:spPr>
              <a:xfrm>
                <a:off x="1344272" y="3008416"/>
                <a:ext cx="22021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3E49CA-6177-5148-8783-87F24477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272" y="3008416"/>
                <a:ext cx="2202141" cy="492443"/>
              </a:xfrm>
              <a:prstGeom prst="rect">
                <a:avLst/>
              </a:prstGeom>
              <a:blipFill>
                <a:blip r:embed="rId4"/>
                <a:stretch>
                  <a:fillRect l="-4598" r="-344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52CC0C-25FB-5A4E-9C5F-F3DDE71C71D8}"/>
                  </a:ext>
                </a:extLst>
              </p:cNvPr>
              <p:cNvSpPr txBox="1"/>
              <p:nvPr/>
            </p:nvSpPr>
            <p:spPr>
              <a:xfrm>
                <a:off x="5111902" y="3008416"/>
                <a:ext cx="25552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52CC0C-25FB-5A4E-9C5F-F3DDE71C7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902" y="3008416"/>
                <a:ext cx="2555251" cy="492443"/>
              </a:xfrm>
              <a:prstGeom prst="rect">
                <a:avLst/>
              </a:prstGeom>
              <a:blipFill>
                <a:blip r:embed="rId5"/>
                <a:stretch>
                  <a:fillRect l="-2970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394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8;p70"/>
          <p:cNvSpPr txBox="1"/>
          <p:nvPr/>
        </p:nvSpPr>
        <p:spPr>
          <a:xfrm>
            <a:off x="202747" y="2150857"/>
            <a:ext cx="8082964" cy="335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700" dirty="0"/>
              <a:t>Input volume: 3 x 32 x 32</a:t>
            </a:r>
          </a:p>
          <a:p>
            <a:r>
              <a:rPr lang="en-US" sz="2700" dirty="0"/>
              <a:t>10 5x5 filters with stride 1, pad 2</a:t>
            </a:r>
          </a:p>
          <a:p>
            <a:endParaRPr lang="en-US" sz="2700" dirty="0"/>
          </a:p>
          <a:p>
            <a:r>
              <a:rPr lang="en-US" sz="2700" dirty="0"/>
              <a:t>Output volume size: 10 x 32 x 32</a:t>
            </a:r>
          </a:p>
          <a:p>
            <a:r>
              <a:rPr lang="en-US" sz="2700" dirty="0"/>
              <a:t>Number of learnable parameters: 760</a:t>
            </a:r>
          </a:p>
          <a:p>
            <a:r>
              <a:rPr lang="en-US" sz="2700" dirty="0"/>
              <a:t>Number of multiply-add operations: ?</a:t>
            </a:r>
          </a:p>
        </p:txBody>
      </p:sp>
      <p:sp>
        <p:nvSpPr>
          <p:cNvPr id="5" name="Google Shape;919;p70"/>
          <p:cNvSpPr/>
          <p:nvPr/>
        </p:nvSpPr>
        <p:spPr>
          <a:xfrm>
            <a:off x="6562695" y="997533"/>
            <a:ext cx="713214" cy="2056865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6" name="Google Shape;920;p70"/>
          <p:cNvCxnSpPr/>
          <p:nvPr/>
        </p:nvCxnSpPr>
        <p:spPr>
          <a:xfrm>
            <a:off x="7383448" y="1951144"/>
            <a:ext cx="73660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921;p70"/>
          <p:cNvSpPr/>
          <p:nvPr/>
        </p:nvSpPr>
        <p:spPr>
          <a:xfrm>
            <a:off x="8285711" y="997533"/>
            <a:ext cx="713214" cy="2056865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C5D5E7-28A8-4545-A261-52C0D1581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E8D1B53-752E-694C-B396-7599C8C1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</p:spTree>
    <p:extLst>
      <p:ext uri="{BB962C8B-B14F-4D97-AF65-F5344CB8AC3E}">
        <p14:creationId xmlns:p14="http://schemas.microsoft.com/office/powerpoint/2010/main" val="17942074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8;p70"/>
          <p:cNvSpPr txBox="1"/>
          <p:nvPr/>
        </p:nvSpPr>
        <p:spPr>
          <a:xfrm>
            <a:off x="202747" y="2150857"/>
            <a:ext cx="8941253" cy="335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700" dirty="0"/>
              <a:t>Input volume: </a:t>
            </a:r>
            <a:r>
              <a:rPr lang="en-US" sz="2700" b="1" dirty="0">
                <a:solidFill>
                  <a:srgbClr val="C00000"/>
                </a:solidFill>
              </a:rPr>
              <a:t>3</a:t>
            </a:r>
            <a:r>
              <a:rPr lang="en-US" sz="2700" dirty="0"/>
              <a:t> x 32 x 32</a:t>
            </a:r>
          </a:p>
          <a:p>
            <a:r>
              <a:rPr lang="en-US" sz="2700" dirty="0"/>
              <a:t>10 </a:t>
            </a:r>
            <a:r>
              <a:rPr lang="en-US" sz="2700" b="1" dirty="0">
                <a:solidFill>
                  <a:schemeClr val="accent6"/>
                </a:solidFill>
              </a:rPr>
              <a:t>5x5</a:t>
            </a:r>
            <a:r>
              <a:rPr lang="en-US" sz="2700" dirty="0"/>
              <a:t> filters with stride 1, pad 2</a:t>
            </a:r>
          </a:p>
          <a:p>
            <a:endParaRPr lang="en-US" sz="2700" dirty="0"/>
          </a:p>
          <a:p>
            <a:r>
              <a:rPr lang="en-US" sz="2700" dirty="0"/>
              <a:t>Output volume size: </a:t>
            </a:r>
            <a:r>
              <a:rPr lang="en-US" sz="2700" b="1" dirty="0">
                <a:solidFill>
                  <a:schemeClr val="accent1"/>
                </a:solidFill>
              </a:rPr>
              <a:t>10 x 32 x 32</a:t>
            </a:r>
          </a:p>
          <a:p>
            <a:r>
              <a:rPr lang="en-US" sz="2700" dirty="0"/>
              <a:t>Number of learnable parameters: 760</a:t>
            </a:r>
          </a:p>
          <a:p>
            <a:r>
              <a:rPr lang="en-US" sz="2700" dirty="0"/>
              <a:t>Number of multiply-add operations: </a:t>
            </a:r>
            <a:r>
              <a:rPr lang="en-US" sz="2700" b="1" dirty="0"/>
              <a:t>768,000</a:t>
            </a:r>
          </a:p>
          <a:p>
            <a:r>
              <a:rPr lang="en-US" sz="2700" b="1" dirty="0">
                <a:solidFill>
                  <a:schemeClr val="accent1"/>
                </a:solidFill>
              </a:rPr>
              <a:t>10*32*32</a:t>
            </a:r>
            <a:r>
              <a:rPr lang="en-US" sz="2700" dirty="0"/>
              <a:t> = 10,240 outputs; each output is the inner product of two </a:t>
            </a:r>
            <a:r>
              <a:rPr lang="en-US" sz="2700" b="1" dirty="0">
                <a:solidFill>
                  <a:srgbClr val="C00000"/>
                </a:solidFill>
              </a:rPr>
              <a:t>3</a:t>
            </a:r>
            <a:r>
              <a:rPr lang="en-US" sz="2700" dirty="0"/>
              <a:t>x</a:t>
            </a:r>
            <a:r>
              <a:rPr lang="en-US" sz="2700" b="1" dirty="0">
                <a:solidFill>
                  <a:schemeClr val="accent6"/>
                </a:solidFill>
              </a:rPr>
              <a:t>5x5 </a:t>
            </a:r>
            <a:r>
              <a:rPr lang="en-US" sz="2700" dirty="0"/>
              <a:t>tensors (75 </a:t>
            </a:r>
            <a:r>
              <a:rPr lang="en-US" sz="2700" dirty="0" err="1"/>
              <a:t>elems</a:t>
            </a:r>
            <a:r>
              <a:rPr lang="en-US" sz="2700" dirty="0"/>
              <a:t>); total = 75*10240 = </a:t>
            </a:r>
            <a:r>
              <a:rPr lang="en-US" sz="2700" b="1" dirty="0"/>
              <a:t>768K</a:t>
            </a:r>
            <a:endParaRPr lang="en-US" sz="2700" b="1" dirty="0">
              <a:solidFill>
                <a:schemeClr val="accent6"/>
              </a:solidFill>
            </a:endParaRPr>
          </a:p>
        </p:txBody>
      </p:sp>
      <p:sp>
        <p:nvSpPr>
          <p:cNvPr id="5" name="Google Shape;919;p70"/>
          <p:cNvSpPr/>
          <p:nvPr/>
        </p:nvSpPr>
        <p:spPr>
          <a:xfrm>
            <a:off x="6562695" y="997533"/>
            <a:ext cx="713214" cy="2056865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6" name="Google Shape;920;p70"/>
          <p:cNvCxnSpPr/>
          <p:nvPr/>
        </p:nvCxnSpPr>
        <p:spPr>
          <a:xfrm>
            <a:off x="7383448" y="1951144"/>
            <a:ext cx="73660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921;p70"/>
          <p:cNvSpPr/>
          <p:nvPr/>
        </p:nvSpPr>
        <p:spPr>
          <a:xfrm>
            <a:off x="8285711" y="997533"/>
            <a:ext cx="713214" cy="2056865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95D6F4-49B0-6B47-AA17-7111F1064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44185E0-14C1-BA4F-A3F3-FE99F4A6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</p:spTree>
    <p:extLst>
      <p:ext uri="{BB962C8B-B14F-4D97-AF65-F5344CB8AC3E}">
        <p14:creationId xmlns:p14="http://schemas.microsoft.com/office/powerpoint/2010/main" val="3264700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48293-CA4E-AA47-8F9E-2EC74B49B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1B8A2D-DA88-0840-8066-6F401013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047A45-2252-E048-B08D-44E00D37A805}"/>
              </a:ext>
            </a:extLst>
          </p:cNvPr>
          <p:cNvSpPr txBox="1"/>
          <p:nvPr/>
        </p:nvSpPr>
        <p:spPr>
          <a:xfrm>
            <a:off x="319253" y="1187162"/>
            <a:ext cx="425668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Input</a:t>
            </a:r>
            <a:r>
              <a:rPr lang="en-US" sz="2100" dirty="0"/>
              <a:t>: </a:t>
            </a:r>
            <a:r>
              <a:rPr lang="en-US" sz="2100" dirty="0" err="1"/>
              <a:t>C</a:t>
            </a:r>
            <a:r>
              <a:rPr lang="en-US" sz="2100" baseline="-25000" dirty="0" err="1"/>
              <a:t>in</a:t>
            </a:r>
            <a:r>
              <a:rPr lang="en-US" sz="2100" dirty="0"/>
              <a:t> x H x W</a:t>
            </a:r>
          </a:p>
          <a:p>
            <a:r>
              <a:rPr lang="en-US" sz="2100" b="1" dirty="0" err="1"/>
              <a:t>Hyperparameters</a:t>
            </a:r>
            <a:r>
              <a:rPr lang="en-US" sz="2100" dirty="0"/>
              <a:t>:</a:t>
            </a:r>
          </a:p>
          <a:p>
            <a:pPr marL="342900" indent="-342900">
              <a:buFontTx/>
              <a:buChar char="-"/>
            </a:pPr>
            <a:r>
              <a:rPr lang="en-US" sz="2100" b="1" dirty="0"/>
              <a:t>Kernel size</a:t>
            </a:r>
            <a:r>
              <a:rPr lang="en-US" sz="2100" dirty="0"/>
              <a:t>: K</a:t>
            </a:r>
            <a:r>
              <a:rPr lang="en-US" sz="2100" baseline="-25000" dirty="0"/>
              <a:t>H</a:t>
            </a:r>
            <a:r>
              <a:rPr lang="en-US" sz="2100" dirty="0"/>
              <a:t> x K</a:t>
            </a:r>
            <a:r>
              <a:rPr lang="en-US" sz="2100" baseline="-25000" dirty="0"/>
              <a:t>W</a:t>
            </a:r>
            <a:endParaRPr lang="en-US" sz="2100" dirty="0"/>
          </a:p>
          <a:p>
            <a:pPr marL="342900" indent="-342900">
              <a:buFontTx/>
              <a:buChar char="-"/>
            </a:pPr>
            <a:r>
              <a:rPr lang="en-US" sz="2100" b="1" dirty="0"/>
              <a:t>Number filters</a:t>
            </a:r>
            <a:r>
              <a:rPr lang="en-US" sz="2100" dirty="0"/>
              <a:t>: </a:t>
            </a:r>
            <a:r>
              <a:rPr lang="en-US" sz="2100" dirty="0" err="1"/>
              <a:t>C</a:t>
            </a:r>
            <a:r>
              <a:rPr lang="en-US" sz="2100" baseline="-25000" dirty="0" err="1"/>
              <a:t>out</a:t>
            </a:r>
            <a:r>
              <a:rPr lang="en-US" sz="21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100" b="1" dirty="0"/>
              <a:t>Padding</a:t>
            </a:r>
            <a:r>
              <a:rPr lang="en-US" sz="2100" dirty="0"/>
              <a:t>: P</a:t>
            </a:r>
          </a:p>
          <a:p>
            <a:pPr marL="342900" indent="-342900">
              <a:buFontTx/>
              <a:buChar char="-"/>
            </a:pPr>
            <a:r>
              <a:rPr lang="en-US" sz="2100" b="1" dirty="0"/>
              <a:t>Stride</a:t>
            </a:r>
            <a:r>
              <a:rPr lang="en-US" sz="2100" dirty="0"/>
              <a:t>: S</a:t>
            </a:r>
          </a:p>
          <a:p>
            <a:endParaRPr lang="en-US" sz="2100" dirty="0"/>
          </a:p>
          <a:p>
            <a:r>
              <a:rPr lang="en-US" sz="2100" b="1" dirty="0"/>
              <a:t>Weight matrix</a:t>
            </a:r>
            <a:r>
              <a:rPr lang="en-US" sz="2100" dirty="0"/>
              <a:t>: </a:t>
            </a:r>
            <a:r>
              <a:rPr lang="en-US" sz="2100" dirty="0" err="1"/>
              <a:t>C</a:t>
            </a:r>
            <a:r>
              <a:rPr lang="en-US" sz="2100" baseline="-25000" dirty="0" err="1"/>
              <a:t>out</a:t>
            </a:r>
            <a:r>
              <a:rPr lang="en-US" sz="2100" dirty="0"/>
              <a:t> x </a:t>
            </a:r>
            <a:r>
              <a:rPr lang="en-US" sz="2100" dirty="0" err="1"/>
              <a:t>C</a:t>
            </a:r>
            <a:r>
              <a:rPr lang="en-US" sz="2100" baseline="-25000" dirty="0" err="1"/>
              <a:t>in</a:t>
            </a:r>
            <a:r>
              <a:rPr lang="en-US" sz="2100" dirty="0"/>
              <a:t> x K</a:t>
            </a:r>
            <a:r>
              <a:rPr lang="en-US" sz="2100" baseline="-25000" dirty="0"/>
              <a:t>H</a:t>
            </a:r>
            <a:r>
              <a:rPr lang="en-US" sz="2100" dirty="0"/>
              <a:t> x K</a:t>
            </a:r>
            <a:r>
              <a:rPr lang="en-US" sz="2100" baseline="-25000" dirty="0"/>
              <a:t>W</a:t>
            </a:r>
            <a:r>
              <a:rPr lang="en-US" sz="2100" dirty="0"/>
              <a:t>   giving </a:t>
            </a:r>
            <a:r>
              <a:rPr lang="en-US" sz="2100" dirty="0" err="1"/>
              <a:t>C</a:t>
            </a:r>
            <a:r>
              <a:rPr lang="en-US" sz="2100" baseline="-25000" dirty="0" err="1"/>
              <a:t>out</a:t>
            </a:r>
            <a:r>
              <a:rPr lang="en-US" sz="2100" dirty="0"/>
              <a:t> filters of size </a:t>
            </a:r>
            <a:r>
              <a:rPr lang="en-US" sz="2100" dirty="0" err="1"/>
              <a:t>C</a:t>
            </a:r>
            <a:r>
              <a:rPr lang="en-US" sz="2100" baseline="-25000" dirty="0" err="1"/>
              <a:t>in</a:t>
            </a:r>
            <a:r>
              <a:rPr lang="en-US" sz="2100" dirty="0"/>
              <a:t> x K</a:t>
            </a:r>
            <a:r>
              <a:rPr lang="en-US" sz="2100" baseline="-25000" dirty="0"/>
              <a:t>H</a:t>
            </a:r>
            <a:r>
              <a:rPr lang="en-US" sz="2100" dirty="0"/>
              <a:t> x K</a:t>
            </a:r>
            <a:r>
              <a:rPr lang="en-US" sz="2100" baseline="-25000" dirty="0"/>
              <a:t>W</a:t>
            </a:r>
          </a:p>
          <a:p>
            <a:endParaRPr lang="en-US" sz="2100" dirty="0"/>
          </a:p>
          <a:p>
            <a:r>
              <a:rPr lang="en-US" sz="2100" b="1" dirty="0"/>
              <a:t>Bias vector</a:t>
            </a:r>
            <a:r>
              <a:rPr lang="en-US" sz="2100" dirty="0"/>
              <a:t>: </a:t>
            </a:r>
            <a:r>
              <a:rPr lang="en-US" sz="2100" dirty="0" err="1"/>
              <a:t>C</a:t>
            </a:r>
            <a:r>
              <a:rPr lang="en-US" sz="2100" baseline="-25000" dirty="0" err="1"/>
              <a:t>out</a:t>
            </a:r>
            <a:endParaRPr lang="en-US" sz="2100" baseline="-25000" dirty="0"/>
          </a:p>
          <a:p>
            <a:endParaRPr lang="en-US" sz="2100" dirty="0"/>
          </a:p>
          <a:p>
            <a:r>
              <a:rPr lang="en-US" sz="2100" b="1" dirty="0"/>
              <a:t>Output size</a:t>
            </a:r>
            <a:r>
              <a:rPr lang="en-US" sz="2100" dirty="0"/>
              <a:t>: </a:t>
            </a:r>
            <a:r>
              <a:rPr lang="en-US" sz="2100" dirty="0" err="1"/>
              <a:t>C</a:t>
            </a:r>
            <a:r>
              <a:rPr lang="en-US" sz="2100" baseline="-25000" dirty="0" err="1"/>
              <a:t>out</a:t>
            </a:r>
            <a:r>
              <a:rPr lang="en-US" sz="2100" dirty="0"/>
              <a:t> x H’ x W’ where:</a:t>
            </a:r>
          </a:p>
          <a:p>
            <a:pPr marL="342900" indent="-342900">
              <a:buFontTx/>
              <a:buChar char="-"/>
            </a:pPr>
            <a:r>
              <a:rPr lang="en-US" sz="2100" dirty="0"/>
              <a:t>H’ = (H </a:t>
            </a:r>
            <a:r>
              <a:rPr lang="mr-IN" sz="2100" dirty="0"/>
              <a:t>–</a:t>
            </a:r>
            <a:r>
              <a:rPr lang="en-US" sz="2100" dirty="0"/>
              <a:t> K + 2P) / S + 1</a:t>
            </a:r>
          </a:p>
          <a:p>
            <a:pPr marL="342900" indent="-342900">
              <a:buFontTx/>
              <a:buChar char="-"/>
            </a:pPr>
            <a:r>
              <a:rPr lang="en-US" sz="2100" dirty="0"/>
              <a:t>W’ = (W </a:t>
            </a:r>
            <a:r>
              <a:rPr lang="mr-IN" sz="2100" dirty="0"/>
              <a:t>–</a:t>
            </a:r>
            <a:r>
              <a:rPr lang="en-US" sz="2100" dirty="0"/>
              <a:t> K + 2P) / S + 1</a:t>
            </a:r>
          </a:p>
        </p:txBody>
      </p:sp>
    </p:spTree>
    <p:extLst>
      <p:ext uri="{BB962C8B-B14F-4D97-AF65-F5344CB8AC3E}">
        <p14:creationId xmlns:p14="http://schemas.microsoft.com/office/powerpoint/2010/main" val="8641471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253" y="1187162"/>
            <a:ext cx="425668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Input</a:t>
            </a:r>
            <a:r>
              <a:rPr lang="en-US" sz="2100" dirty="0"/>
              <a:t>: </a:t>
            </a:r>
            <a:r>
              <a:rPr lang="en-US" sz="2100" dirty="0" err="1"/>
              <a:t>C</a:t>
            </a:r>
            <a:r>
              <a:rPr lang="en-US" sz="2100" baseline="-25000" dirty="0" err="1"/>
              <a:t>in</a:t>
            </a:r>
            <a:r>
              <a:rPr lang="en-US" sz="2100" dirty="0"/>
              <a:t> x H x W</a:t>
            </a:r>
          </a:p>
          <a:p>
            <a:r>
              <a:rPr lang="en-US" sz="2100" b="1" dirty="0" err="1"/>
              <a:t>Hyperparameters</a:t>
            </a:r>
            <a:r>
              <a:rPr lang="en-US" sz="2100" dirty="0"/>
              <a:t>:</a:t>
            </a:r>
          </a:p>
          <a:p>
            <a:pPr marL="342900" indent="-342900">
              <a:buFontTx/>
              <a:buChar char="-"/>
            </a:pPr>
            <a:r>
              <a:rPr lang="en-US" sz="2100" b="1" dirty="0"/>
              <a:t>Kernel size</a:t>
            </a:r>
            <a:r>
              <a:rPr lang="en-US" sz="2100" dirty="0"/>
              <a:t>: K</a:t>
            </a:r>
            <a:r>
              <a:rPr lang="en-US" sz="2100" baseline="-25000" dirty="0"/>
              <a:t>H</a:t>
            </a:r>
            <a:r>
              <a:rPr lang="en-US" sz="2100" dirty="0"/>
              <a:t> x K</a:t>
            </a:r>
            <a:r>
              <a:rPr lang="en-US" sz="2100" baseline="-25000" dirty="0"/>
              <a:t>W</a:t>
            </a:r>
            <a:endParaRPr lang="en-US" sz="2100" dirty="0"/>
          </a:p>
          <a:p>
            <a:pPr marL="342900" indent="-342900">
              <a:buFontTx/>
              <a:buChar char="-"/>
            </a:pPr>
            <a:r>
              <a:rPr lang="en-US" sz="2100" b="1" dirty="0"/>
              <a:t>Number filters</a:t>
            </a:r>
            <a:r>
              <a:rPr lang="en-US" sz="2100" dirty="0"/>
              <a:t>: </a:t>
            </a:r>
            <a:r>
              <a:rPr lang="en-US" sz="2100" dirty="0" err="1"/>
              <a:t>C</a:t>
            </a:r>
            <a:r>
              <a:rPr lang="en-US" sz="2100" baseline="-25000" dirty="0" err="1"/>
              <a:t>out</a:t>
            </a:r>
            <a:r>
              <a:rPr lang="en-US" sz="21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100" b="1" dirty="0"/>
              <a:t>Padding</a:t>
            </a:r>
            <a:r>
              <a:rPr lang="en-US" sz="2100" dirty="0"/>
              <a:t>: P</a:t>
            </a:r>
          </a:p>
          <a:p>
            <a:pPr marL="342900" indent="-342900">
              <a:buFontTx/>
              <a:buChar char="-"/>
            </a:pPr>
            <a:r>
              <a:rPr lang="en-US" sz="2100" b="1" dirty="0"/>
              <a:t>Stride</a:t>
            </a:r>
            <a:r>
              <a:rPr lang="en-US" sz="2100" dirty="0"/>
              <a:t>: S</a:t>
            </a:r>
          </a:p>
          <a:p>
            <a:endParaRPr lang="en-US" sz="2100" dirty="0"/>
          </a:p>
          <a:p>
            <a:r>
              <a:rPr lang="en-US" sz="2100" b="1" dirty="0"/>
              <a:t>Weight matrix</a:t>
            </a:r>
            <a:r>
              <a:rPr lang="en-US" sz="2100" dirty="0"/>
              <a:t>: </a:t>
            </a:r>
            <a:r>
              <a:rPr lang="en-US" sz="2100" dirty="0" err="1"/>
              <a:t>C</a:t>
            </a:r>
            <a:r>
              <a:rPr lang="en-US" sz="2100" baseline="-25000" dirty="0" err="1"/>
              <a:t>out</a:t>
            </a:r>
            <a:r>
              <a:rPr lang="en-US" sz="2100" dirty="0"/>
              <a:t> x </a:t>
            </a:r>
            <a:r>
              <a:rPr lang="en-US" sz="2100" dirty="0" err="1"/>
              <a:t>C</a:t>
            </a:r>
            <a:r>
              <a:rPr lang="en-US" sz="2100" baseline="-25000" dirty="0" err="1"/>
              <a:t>in</a:t>
            </a:r>
            <a:r>
              <a:rPr lang="en-US" sz="2100" dirty="0"/>
              <a:t> x K</a:t>
            </a:r>
            <a:r>
              <a:rPr lang="en-US" sz="2100" baseline="-25000" dirty="0"/>
              <a:t>H</a:t>
            </a:r>
            <a:r>
              <a:rPr lang="en-US" sz="2100" dirty="0"/>
              <a:t> x K</a:t>
            </a:r>
            <a:r>
              <a:rPr lang="en-US" sz="2100" baseline="-25000" dirty="0"/>
              <a:t>W</a:t>
            </a:r>
            <a:r>
              <a:rPr lang="en-US" sz="2100" dirty="0"/>
              <a:t>   giving </a:t>
            </a:r>
            <a:r>
              <a:rPr lang="en-US" sz="2100" dirty="0" err="1"/>
              <a:t>C</a:t>
            </a:r>
            <a:r>
              <a:rPr lang="en-US" sz="2100" baseline="-25000" dirty="0" err="1"/>
              <a:t>out</a:t>
            </a:r>
            <a:r>
              <a:rPr lang="en-US" sz="2100" dirty="0"/>
              <a:t> filters of size </a:t>
            </a:r>
            <a:r>
              <a:rPr lang="en-US" sz="2100" dirty="0" err="1"/>
              <a:t>C</a:t>
            </a:r>
            <a:r>
              <a:rPr lang="en-US" sz="2100" baseline="-25000" dirty="0" err="1"/>
              <a:t>in</a:t>
            </a:r>
            <a:r>
              <a:rPr lang="en-US" sz="2100" dirty="0"/>
              <a:t> x K</a:t>
            </a:r>
            <a:r>
              <a:rPr lang="en-US" sz="2100" baseline="-25000" dirty="0"/>
              <a:t>H</a:t>
            </a:r>
            <a:r>
              <a:rPr lang="en-US" sz="2100" dirty="0"/>
              <a:t> x K</a:t>
            </a:r>
            <a:r>
              <a:rPr lang="en-US" sz="2100" baseline="-25000" dirty="0"/>
              <a:t>W</a:t>
            </a:r>
          </a:p>
          <a:p>
            <a:endParaRPr lang="en-US" sz="2100" dirty="0"/>
          </a:p>
          <a:p>
            <a:r>
              <a:rPr lang="en-US" sz="2100" b="1" dirty="0"/>
              <a:t>Bias vector</a:t>
            </a:r>
            <a:r>
              <a:rPr lang="en-US" sz="2100" dirty="0"/>
              <a:t>: </a:t>
            </a:r>
            <a:r>
              <a:rPr lang="en-US" sz="2100" dirty="0" err="1"/>
              <a:t>C</a:t>
            </a:r>
            <a:r>
              <a:rPr lang="en-US" sz="2100" baseline="-25000" dirty="0" err="1"/>
              <a:t>out</a:t>
            </a:r>
            <a:endParaRPr lang="en-US" sz="2100" baseline="-25000" dirty="0"/>
          </a:p>
          <a:p>
            <a:endParaRPr lang="en-US" sz="2100" dirty="0"/>
          </a:p>
          <a:p>
            <a:r>
              <a:rPr lang="en-US" sz="2100" b="1" dirty="0"/>
              <a:t>Output size</a:t>
            </a:r>
            <a:r>
              <a:rPr lang="en-US" sz="2100" dirty="0"/>
              <a:t>: </a:t>
            </a:r>
            <a:r>
              <a:rPr lang="en-US" sz="2100" dirty="0" err="1"/>
              <a:t>C</a:t>
            </a:r>
            <a:r>
              <a:rPr lang="en-US" sz="2100" baseline="-25000" dirty="0" err="1"/>
              <a:t>out</a:t>
            </a:r>
            <a:r>
              <a:rPr lang="en-US" sz="2100" dirty="0"/>
              <a:t> x H’ x W’ where:</a:t>
            </a:r>
          </a:p>
          <a:p>
            <a:pPr marL="342900" indent="-342900">
              <a:buFontTx/>
              <a:buChar char="-"/>
            </a:pPr>
            <a:r>
              <a:rPr lang="en-US" sz="2100" dirty="0"/>
              <a:t>H’ = (H </a:t>
            </a:r>
            <a:r>
              <a:rPr lang="mr-IN" sz="2100" dirty="0"/>
              <a:t>–</a:t>
            </a:r>
            <a:r>
              <a:rPr lang="en-US" sz="2100" dirty="0"/>
              <a:t> K + 2P) / S + 1</a:t>
            </a:r>
          </a:p>
          <a:p>
            <a:pPr marL="342900" indent="-342900">
              <a:buFontTx/>
              <a:buChar char="-"/>
            </a:pPr>
            <a:r>
              <a:rPr lang="en-US" sz="2100" dirty="0"/>
              <a:t>W’ = (W </a:t>
            </a:r>
            <a:r>
              <a:rPr lang="mr-IN" sz="2100" dirty="0"/>
              <a:t>–</a:t>
            </a:r>
            <a:r>
              <a:rPr lang="en-US" sz="2100" dirty="0"/>
              <a:t> K + 2P) / S + 1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2090172"/>
            <a:ext cx="45015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accent6"/>
                </a:solidFill>
              </a:rPr>
              <a:t>Common settings:</a:t>
            </a:r>
          </a:p>
          <a:p>
            <a:r>
              <a:rPr lang="en-US" sz="2100" dirty="0">
                <a:solidFill>
                  <a:schemeClr val="accent6"/>
                </a:solidFill>
              </a:rPr>
              <a:t>K</a:t>
            </a:r>
            <a:r>
              <a:rPr lang="en-US" sz="2100" baseline="-25000" dirty="0">
                <a:solidFill>
                  <a:schemeClr val="accent6"/>
                </a:solidFill>
              </a:rPr>
              <a:t>H</a:t>
            </a:r>
            <a:r>
              <a:rPr lang="en-US" sz="2100" dirty="0">
                <a:solidFill>
                  <a:schemeClr val="accent6"/>
                </a:solidFill>
              </a:rPr>
              <a:t> = K</a:t>
            </a:r>
            <a:r>
              <a:rPr lang="en-US" sz="2100" baseline="-25000" dirty="0">
                <a:solidFill>
                  <a:schemeClr val="accent6"/>
                </a:solidFill>
              </a:rPr>
              <a:t>W </a:t>
            </a:r>
            <a:r>
              <a:rPr lang="en-US" sz="2100" dirty="0">
                <a:solidFill>
                  <a:schemeClr val="accent6"/>
                </a:solidFill>
              </a:rPr>
              <a:t> (Small square filters)</a:t>
            </a:r>
          </a:p>
          <a:p>
            <a:r>
              <a:rPr lang="en-US" sz="2100" dirty="0">
                <a:solidFill>
                  <a:schemeClr val="accent6"/>
                </a:solidFill>
              </a:rPr>
              <a:t>P = (K </a:t>
            </a:r>
            <a:r>
              <a:rPr lang="mr-IN" sz="2100" dirty="0">
                <a:solidFill>
                  <a:schemeClr val="accent6"/>
                </a:solidFill>
              </a:rPr>
              <a:t>–</a:t>
            </a:r>
            <a:r>
              <a:rPr lang="en-US" sz="2100" dirty="0">
                <a:solidFill>
                  <a:schemeClr val="accent6"/>
                </a:solidFill>
              </a:rPr>
              <a:t> 1) / 2  (”Same” padding)</a:t>
            </a:r>
          </a:p>
          <a:p>
            <a:r>
              <a:rPr lang="en-US" sz="2100" dirty="0" err="1">
                <a:solidFill>
                  <a:schemeClr val="accent6"/>
                </a:solidFill>
              </a:rPr>
              <a:t>C</a:t>
            </a:r>
            <a:r>
              <a:rPr lang="en-US" sz="2100" baseline="-25000" dirty="0" err="1">
                <a:solidFill>
                  <a:schemeClr val="accent6"/>
                </a:solidFill>
              </a:rPr>
              <a:t>in</a:t>
            </a:r>
            <a:r>
              <a:rPr lang="en-US" sz="2100" dirty="0">
                <a:solidFill>
                  <a:schemeClr val="accent6"/>
                </a:solidFill>
              </a:rPr>
              <a:t>, </a:t>
            </a:r>
            <a:r>
              <a:rPr lang="en-US" sz="2100" dirty="0" err="1">
                <a:solidFill>
                  <a:schemeClr val="accent6"/>
                </a:solidFill>
              </a:rPr>
              <a:t>C</a:t>
            </a:r>
            <a:r>
              <a:rPr lang="en-US" sz="2100" baseline="-25000" dirty="0" err="1">
                <a:solidFill>
                  <a:schemeClr val="accent6"/>
                </a:solidFill>
              </a:rPr>
              <a:t>out</a:t>
            </a:r>
            <a:r>
              <a:rPr lang="en-US" sz="2100" dirty="0">
                <a:solidFill>
                  <a:schemeClr val="accent6"/>
                </a:solidFill>
              </a:rPr>
              <a:t> = 32, 64, 128, 256 (powers of 2)</a:t>
            </a:r>
          </a:p>
          <a:p>
            <a:r>
              <a:rPr lang="en-US" sz="2100" dirty="0">
                <a:solidFill>
                  <a:schemeClr val="accent6"/>
                </a:solidFill>
              </a:rPr>
              <a:t>K = 3, P = 1, S = 1 (3x3 conv)</a:t>
            </a:r>
          </a:p>
          <a:p>
            <a:r>
              <a:rPr lang="en-US" sz="2100" dirty="0">
                <a:solidFill>
                  <a:schemeClr val="accent6"/>
                </a:solidFill>
              </a:rPr>
              <a:t>K = 5, P = 2, S = 1 (5x5 conv)</a:t>
            </a:r>
          </a:p>
          <a:p>
            <a:r>
              <a:rPr lang="en-US" sz="2100" dirty="0">
                <a:solidFill>
                  <a:schemeClr val="accent6"/>
                </a:solidFill>
              </a:rPr>
              <a:t>K = 1, P = 0, S = 1 (1x1 conv)</a:t>
            </a:r>
          </a:p>
          <a:p>
            <a:r>
              <a:rPr lang="en-US" sz="2100" dirty="0">
                <a:solidFill>
                  <a:schemeClr val="accent6"/>
                </a:solidFill>
              </a:rPr>
              <a:t>K = 3, P = 1, S = 2 (</a:t>
            </a:r>
            <a:r>
              <a:rPr lang="en-US" sz="2100" dirty="0" err="1">
                <a:solidFill>
                  <a:schemeClr val="accent6"/>
                </a:solidFill>
              </a:rPr>
              <a:t>Downsample</a:t>
            </a:r>
            <a:r>
              <a:rPr lang="en-US" sz="2100" dirty="0">
                <a:solidFill>
                  <a:schemeClr val="accent6"/>
                </a:solidFill>
              </a:rPr>
              <a:t> by 2)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A6667-EB26-B54C-8DCE-16D73B53F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693F0E9-EC63-8D4E-AA7D-E98CCD6F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Summary</a:t>
            </a:r>
          </a:p>
        </p:txBody>
      </p:sp>
    </p:spTree>
    <p:extLst>
      <p:ext uri="{BB962C8B-B14F-4D97-AF65-F5344CB8AC3E}">
        <p14:creationId xmlns:p14="http://schemas.microsoft.com/office/powerpoint/2010/main" val="13295409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types of convolution</a:t>
            </a:r>
          </a:p>
        </p:txBody>
      </p:sp>
      <p:sp>
        <p:nvSpPr>
          <p:cNvPr id="4" name="Google Shape;550;p44"/>
          <p:cNvSpPr/>
          <p:nvPr/>
        </p:nvSpPr>
        <p:spPr>
          <a:xfrm>
            <a:off x="1339034" y="3204846"/>
            <a:ext cx="282227" cy="813688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" name="Google Shape;551;p44"/>
          <p:cNvSpPr/>
          <p:nvPr/>
        </p:nvSpPr>
        <p:spPr>
          <a:xfrm>
            <a:off x="2934868" y="3470576"/>
            <a:ext cx="282227" cy="282227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6" name="Google Shape;553;p44"/>
          <p:cNvCxnSpPr/>
          <p:nvPr/>
        </p:nvCxnSpPr>
        <p:spPr>
          <a:xfrm>
            <a:off x="1465251" y="3374451"/>
            <a:ext cx="1469618" cy="23723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554;p44"/>
          <p:cNvCxnSpPr/>
          <p:nvPr/>
        </p:nvCxnSpPr>
        <p:spPr>
          <a:xfrm>
            <a:off x="1601416" y="3225090"/>
            <a:ext cx="1333453" cy="386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555;p44"/>
          <p:cNvCxnSpPr/>
          <p:nvPr/>
        </p:nvCxnSpPr>
        <p:spPr>
          <a:xfrm rot="10800000" flipH="1">
            <a:off x="1627509" y="3611690"/>
            <a:ext cx="1307360" cy="24953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481;p40"/>
          <p:cNvSpPr/>
          <p:nvPr/>
        </p:nvSpPr>
        <p:spPr>
          <a:xfrm>
            <a:off x="767233" y="2467950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0" name="TextBox 9"/>
          <p:cNvSpPr txBox="1"/>
          <p:nvPr/>
        </p:nvSpPr>
        <p:spPr>
          <a:xfrm>
            <a:off x="491909" y="1760708"/>
            <a:ext cx="2974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 far: 2D Convolution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215" y="5191858"/>
            <a:ext cx="4651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C</a:t>
            </a:r>
            <a:r>
              <a:rPr lang="en-US" sz="2100" baseline="-25000"/>
              <a:t>in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1390903" y="4839931"/>
            <a:ext cx="4235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2504" y="4008676"/>
            <a:ext cx="3529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2402" y="2308050"/>
            <a:ext cx="2492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</a:t>
            </a:r>
            <a:r>
              <a:rPr lang="en-US" dirty="0" err="1"/>
              <a:t>C</a:t>
            </a:r>
            <a:r>
              <a:rPr lang="en-US" baseline="-25000" dirty="0" err="1"/>
              <a:t>in</a:t>
            </a:r>
            <a:r>
              <a:rPr lang="en-US" dirty="0"/>
              <a:t> x H x W</a:t>
            </a:r>
          </a:p>
          <a:p>
            <a:r>
              <a:rPr lang="en-US" dirty="0"/>
              <a:t>Weights: </a:t>
            </a:r>
            <a:r>
              <a:rPr lang="en-US" dirty="0" err="1"/>
              <a:t>C</a:t>
            </a:r>
            <a:r>
              <a:rPr lang="en-US" baseline="-25000" dirty="0" err="1"/>
              <a:t>out</a:t>
            </a:r>
            <a:r>
              <a:rPr lang="en-US" dirty="0"/>
              <a:t> x </a:t>
            </a:r>
            <a:r>
              <a:rPr lang="en-US" dirty="0" err="1"/>
              <a:t>C</a:t>
            </a:r>
            <a:r>
              <a:rPr lang="en-US" baseline="-25000" dirty="0" err="1"/>
              <a:t>in</a:t>
            </a:r>
            <a:r>
              <a:rPr lang="en-US" dirty="0"/>
              <a:t> x K x 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B3B8AB5-EE9C-C34A-B076-005791C58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406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types of convolution</a:t>
            </a:r>
          </a:p>
        </p:txBody>
      </p:sp>
      <p:sp>
        <p:nvSpPr>
          <p:cNvPr id="4" name="Google Shape;550;p44"/>
          <p:cNvSpPr/>
          <p:nvPr/>
        </p:nvSpPr>
        <p:spPr>
          <a:xfrm>
            <a:off x="1339034" y="3204846"/>
            <a:ext cx="282227" cy="813688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" name="Google Shape;551;p44"/>
          <p:cNvSpPr/>
          <p:nvPr/>
        </p:nvSpPr>
        <p:spPr>
          <a:xfrm>
            <a:off x="2934868" y="3470576"/>
            <a:ext cx="282227" cy="282227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6" name="Google Shape;553;p44"/>
          <p:cNvCxnSpPr/>
          <p:nvPr/>
        </p:nvCxnSpPr>
        <p:spPr>
          <a:xfrm>
            <a:off x="1465251" y="3374451"/>
            <a:ext cx="1469618" cy="23723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554;p44"/>
          <p:cNvCxnSpPr/>
          <p:nvPr/>
        </p:nvCxnSpPr>
        <p:spPr>
          <a:xfrm>
            <a:off x="1601416" y="3225090"/>
            <a:ext cx="1333453" cy="386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555;p44"/>
          <p:cNvCxnSpPr/>
          <p:nvPr/>
        </p:nvCxnSpPr>
        <p:spPr>
          <a:xfrm rot="10800000" flipH="1">
            <a:off x="1627509" y="3611690"/>
            <a:ext cx="1307360" cy="24953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481;p40"/>
          <p:cNvSpPr/>
          <p:nvPr/>
        </p:nvSpPr>
        <p:spPr>
          <a:xfrm>
            <a:off x="767233" y="2467950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1" name="TextBox 10"/>
          <p:cNvSpPr txBox="1"/>
          <p:nvPr/>
        </p:nvSpPr>
        <p:spPr>
          <a:xfrm>
            <a:off x="5740917" y="176113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1D Convolution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3951" y="3470576"/>
            <a:ext cx="3578469" cy="1676918"/>
          </a:xfrm>
          <a:prstGeom prst="rect">
            <a:avLst/>
          </a:prstGeom>
          <a:solidFill>
            <a:srgbClr val="F4CCCC">
              <a:alpha val="5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668215" y="5191858"/>
            <a:ext cx="4651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C</a:t>
            </a:r>
            <a:r>
              <a:rPr lang="en-US" sz="2100" baseline="-25000"/>
              <a:t>in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1390903" y="4839931"/>
            <a:ext cx="4235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2504" y="4008676"/>
            <a:ext cx="3529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2402" y="2308050"/>
            <a:ext cx="2492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</a:t>
            </a:r>
            <a:r>
              <a:rPr lang="en-US" dirty="0" err="1"/>
              <a:t>C</a:t>
            </a:r>
            <a:r>
              <a:rPr lang="en-US" baseline="-25000" dirty="0" err="1"/>
              <a:t>in</a:t>
            </a:r>
            <a:r>
              <a:rPr lang="en-US" dirty="0"/>
              <a:t> x H x W</a:t>
            </a:r>
          </a:p>
          <a:p>
            <a:r>
              <a:rPr lang="en-US" dirty="0"/>
              <a:t>Weights: </a:t>
            </a:r>
            <a:r>
              <a:rPr lang="en-US" dirty="0" err="1"/>
              <a:t>C</a:t>
            </a:r>
            <a:r>
              <a:rPr lang="en-US" baseline="-25000" dirty="0" err="1"/>
              <a:t>out</a:t>
            </a:r>
            <a:r>
              <a:rPr lang="en-US" dirty="0"/>
              <a:t> x </a:t>
            </a:r>
            <a:r>
              <a:rPr lang="en-US" dirty="0" err="1"/>
              <a:t>C</a:t>
            </a:r>
            <a:r>
              <a:rPr lang="en-US" baseline="-25000" dirty="0" err="1"/>
              <a:t>in</a:t>
            </a:r>
            <a:r>
              <a:rPr lang="en-US" dirty="0"/>
              <a:t> x K x 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63890" y="4112827"/>
            <a:ext cx="4651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C</a:t>
            </a:r>
            <a:r>
              <a:rPr lang="en-US" sz="2100" baseline="-25000"/>
              <a:t>in</a:t>
            </a:r>
            <a:endParaRPr lang="en-US" sz="2100" dirty="0"/>
          </a:p>
        </p:txBody>
      </p:sp>
      <p:sp>
        <p:nvSpPr>
          <p:cNvPr id="19" name="TextBox 18"/>
          <p:cNvSpPr txBox="1"/>
          <p:nvPr/>
        </p:nvSpPr>
        <p:spPr>
          <a:xfrm>
            <a:off x="6464311" y="5147494"/>
            <a:ext cx="4235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W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54137" y="3470576"/>
            <a:ext cx="910674" cy="1676918"/>
          </a:xfrm>
          <a:prstGeom prst="rect">
            <a:avLst/>
          </a:prstGeom>
          <a:solidFill>
            <a:srgbClr val="C9DAF8">
              <a:alpha val="5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434967" y="2308050"/>
            <a:ext cx="2166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</a:t>
            </a:r>
            <a:r>
              <a:rPr lang="en-US" dirty="0" err="1"/>
              <a:t>C</a:t>
            </a:r>
            <a:r>
              <a:rPr lang="en-US" baseline="-25000" dirty="0" err="1"/>
              <a:t>in</a:t>
            </a:r>
            <a:r>
              <a:rPr lang="en-US" dirty="0"/>
              <a:t> x W</a:t>
            </a:r>
          </a:p>
          <a:p>
            <a:r>
              <a:rPr lang="en-US" dirty="0"/>
              <a:t>Weights: </a:t>
            </a:r>
            <a:r>
              <a:rPr lang="en-US" dirty="0" err="1"/>
              <a:t>C</a:t>
            </a:r>
            <a:r>
              <a:rPr lang="en-US" baseline="-25000" dirty="0" err="1"/>
              <a:t>out</a:t>
            </a:r>
            <a:r>
              <a:rPr lang="en-US" dirty="0"/>
              <a:t> x </a:t>
            </a:r>
            <a:r>
              <a:rPr lang="en-US" dirty="0" err="1"/>
              <a:t>C</a:t>
            </a:r>
            <a:r>
              <a:rPr lang="en-US" baseline="-25000" dirty="0" err="1"/>
              <a:t>in</a:t>
            </a:r>
            <a:r>
              <a:rPr lang="en-US" dirty="0"/>
              <a:t> x K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7B89ECC-95FD-CF4A-9077-D0E206A75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41504A-47B9-D74C-A764-A91E98CBDE5C}"/>
              </a:ext>
            </a:extLst>
          </p:cNvPr>
          <p:cNvSpPr txBox="1"/>
          <p:nvPr/>
        </p:nvSpPr>
        <p:spPr>
          <a:xfrm>
            <a:off x="491909" y="1760708"/>
            <a:ext cx="2974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 far: 2D Convolution</a:t>
            </a:r>
          </a:p>
        </p:txBody>
      </p:sp>
    </p:spTree>
    <p:extLst>
      <p:ext uri="{BB962C8B-B14F-4D97-AF65-F5344CB8AC3E}">
        <p14:creationId xmlns:p14="http://schemas.microsoft.com/office/powerpoint/2010/main" val="11374896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550;p44"/>
          <p:cNvSpPr/>
          <p:nvPr/>
        </p:nvSpPr>
        <p:spPr>
          <a:xfrm>
            <a:off x="6393277" y="3831495"/>
            <a:ext cx="630542" cy="657429"/>
          </a:xfrm>
          <a:prstGeom prst="cube">
            <a:avLst>
              <a:gd name="adj" fmla="val 38575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types of convolution</a:t>
            </a:r>
          </a:p>
        </p:txBody>
      </p:sp>
      <p:sp>
        <p:nvSpPr>
          <p:cNvPr id="4" name="Google Shape;550;p44"/>
          <p:cNvSpPr/>
          <p:nvPr/>
        </p:nvSpPr>
        <p:spPr>
          <a:xfrm>
            <a:off x="1339034" y="3204846"/>
            <a:ext cx="282227" cy="813688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5" name="Google Shape;551;p44"/>
          <p:cNvSpPr/>
          <p:nvPr/>
        </p:nvSpPr>
        <p:spPr>
          <a:xfrm>
            <a:off x="2934868" y="3470576"/>
            <a:ext cx="282227" cy="282227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6" name="Google Shape;553;p44"/>
          <p:cNvCxnSpPr/>
          <p:nvPr/>
        </p:nvCxnSpPr>
        <p:spPr>
          <a:xfrm>
            <a:off x="1465251" y="3374451"/>
            <a:ext cx="1469618" cy="23723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554;p44"/>
          <p:cNvCxnSpPr/>
          <p:nvPr/>
        </p:nvCxnSpPr>
        <p:spPr>
          <a:xfrm>
            <a:off x="1601416" y="3225090"/>
            <a:ext cx="1333453" cy="386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555;p44"/>
          <p:cNvCxnSpPr/>
          <p:nvPr/>
        </p:nvCxnSpPr>
        <p:spPr>
          <a:xfrm rot="10800000" flipH="1">
            <a:off x="1627509" y="3611690"/>
            <a:ext cx="1307360" cy="24953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481;p40"/>
          <p:cNvSpPr/>
          <p:nvPr/>
        </p:nvSpPr>
        <p:spPr>
          <a:xfrm>
            <a:off x="767233" y="2467950"/>
            <a:ext cx="956151" cy="2757182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1" name="TextBox 10"/>
          <p:cNvSpPr txBox="1"/>
          <p:nvPr/>
        </p:nvSpPr>
        <p:spPr>
          <a:xfrm>
            <a:off x="5740917" y="176113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3D Convolution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215" y="5191858"/>
            <a:ext cx="4651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C</a:t>
            </a:r>
            <a:r>
              <a:rPr lang="en-US" sz="2100" baseline="-25000"/>
              <a:t>in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1390903" y="4839931"/>
            <a:ext cx="4235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2504" y="4008676"/>
            <a:ext cx="3529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2402" y="2308050"/>
            <a:ext cx="2492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</a:t>
            </a:r>
            <a:r>
              <a:rPr lang="en-US" dirty="0" err="1"/>
              <a:t>C</a:t>
            </a:r>
            <a:r>
              <a:rPr lang="en-US" baseline="-25000" dirty="0" err="1"/>
              <a:t>in</a:t>
            </a:r>
            <a:r>
              <a:rPr lang="en-US" dirty="0"/>
              <a:t> x H x W</a:t>
            </a:r>
          </a:p>
          <a:p>
            <a:r>
              <a:rPr lang="en-US" dirty="0"/>
              <a:t>Weights: </a:t>
            </a:r>
            <a:r>
              <a:rPr lang="en-US" dirty="0" err="1"/>
              <a:t>C</a:t>
            </a:r>
            <a:r>
              <a:rPr lang="en-US" baseline="-25000" dirty="0" err="1"/>
              <a:t>out</a:t>
            </a:r>
            <a:r>
              <a:rPr lang="en-US" dirty="0"/>
              <a:t> x </a:t>
            </a:r>
            <a:r>
              <a:rPr lang="en-US" dirty="0" err="1"/>
              <a:t>C</a:t>
            </a:r>
            <a:r>
              <a:rPr lang="en-US" baseline="-25000" dirty="0" err="1"/>
              <a:t>in</a:t>
            </a:r>
            <a:r>
              <a:rPr lang="en-US" dirty="0"/>
              <a:t> x K x 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9918" y="3863709"/>
            <a:ext cx="179437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/>
              <a:t>C</a:t>
            </a:r>
            <a:r>
              <a:rPr lang="en-US" sz="2100" baseline="-25000" dirty="0" err="1"/>
              <a:t>in</a:t>
            </a:r>
            <a:r>
              <a:rPr lang="en-US" sz="2100" dirty="0"/>
              <a:t>-dim vector at each point in the volume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3031" y="5194399"/>
            <a:ext cx="4235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W</a:t>
            </a:r>
          </a:p>
        </p:txBody>
      </p:sp>
      <p:sp>
        <p:nvSpPr>
          <p:cNvPr id="22" name="Google Shape;481;p40"/>
          <p:cNvSpPr/>
          <p:nvPr/>
        </p:nvSpPr>
        <p:spPr>
          <a:xfrm>
            <a:off x="5857602" y="3050603"/>
            <a:ext cx="1937071" cy="2060856"/>
          </a:xfrm>
          <a:prstGeom prst="cube">
            <a:avLst>
              <a:gd name="adj" fmla="val 30960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3" name="TextBox 22"/>
          <p:cNvSpPr txBox="1"/>
          <p:nvPr/>
        </p:nvSpPr>
        <p:spPr>
          <a:xfrm>
            <a:off x="7493567" y="4719044"/>
            <a:ext cx="3497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D</a:t>
            </a:r>
            <a:endParaRPr lang="en-US" sz="2100" dirty="0"/>
          </a:p>
        </p:txBody>
      </p:sp>
      <p:sp>
        <p:nvSpPr>
          <p:cNvPr id="24" name="TextBox 23"/>
          <p:cNvSpPr txBox="1"/>
          <p:nvPr/>
        </p:nvSpPr>
        <p:spPr>
          <a:xfrm>
            <a:off x="7871637" y="3690382"/>
            <a:ext cx="3529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H</a:t>
            </a:r>
            <a:endParaRPr lang="en-US" sz="2100" dirty="0"/>
          </a:p>
        </p:txBody>
      </p:sp>
      <p:sp>
        <p:nvSpPr>
          <p:cNvPr id="26" name="TextBox 25"/>
          <p:cNvSpPr txBox="1"/>
          <p:nvPr/>
        </p:nvSpPr>
        <p:spPr>
          <a:xfrm>
            <a:off x="5490329" y="2308050"/>
            <a:ext cx="281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</a:t>
            </a:r>
            <a:r>
              <a:rPr lang="en-US" dirty="0" err="1"/>
              <a:t>C</a:t>
            </a:r>
            <a:r>
              <a:rPr lang="en-US" baseline="-25000" dirty="0" err="1"/>
              <a:t>in</a:t>
            </a:r>
            <a:r>
              <a:rPr lang="en-US" dirty="0"/>
              <a:t> x H x W x D</a:t>
            </a:r>
          </a:p>
          <a:p>
            <a:r>
              <a:rPr lang="en-US" dirty="0"/>
              <a:t>Weights: </a:t>
            </a:r>
            <a:r>
              <a:rPr lang="en-US" dirty="0" err="1"/>
              <a:t>C</a:t>
            </a:r>
            <a:r>
              <a:rPr lang="en-US" baseline="-25000" dirty="0" err="1"/>
              <a:t>out</a:t>
            </a:r>
            <a:r>
              <a:rPr lang="en-US" dirty="0"/>
              <a:t> x </a:t>
            </a:r>
            <a:r>
              <a:rPr lang="en-US" dirty="0" err="1"/>
              <a:t>C</a:t>
            </a:r>
            <a:r>
              <a:rPr lang="en-US" baseline="-25000" dirty="0" err="1"/>
              <a:t>in</a:t>
            </a:r>
            <a:r>
              <a:rPr lang="en-US" dirty="0"/>
              <a:t> x K x K x K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3EAE59A-5CD0-134B-871F-DBB9F01B5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EF8B42-CC83-A840-AD9F-3F9A58EE6EBB}"/>
              </a:ext>
            </a:extLst>
          </p:cNvPr>
          <p:cNvSpPr txBox="1"/>
          <p:nvPr/>
        </p:nvSpPr>
        <p:spPr>
          <a:xfrm>
            <a:off x="491909" y="1760708"/>
            <a:ext cx="2974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 far: 2D Convolution</a:t>
            </a:r>
          </a:p>
        </p:txBody>
      </p:sp>
    </p:spTree>
    <p:extLst>
      <p:ext uri="{BB962C8B-B14F-4D97-AF65-F5344CB8AC3E}">
        <p14:creationId xmlns:p14="http://schemas.microsoft.com/office/powerpoint/2010/main" val="25303351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1326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PyTorch</a:t>
            </a:r>
            <a:r>
              <a:rPr lang="en-US" dirty="0"/>
              <a:t> Convolution Layer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-1" b="-820"/>
          <a:stretch/>
        </p:blipFill>
        <p:spPr>
          <a:xfrm>
            <a:off x="119013" y="1649102"/>
            <a:ext cx="8731559" cy="32593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DDFC3-8BE7-2745-A929-3FAD527D2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298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1326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PyTorch</a:t>
            </a:r>
            <a:r>
              <a:rPr lang="en-US" dirty="0"/>
              <a:t> Convolution Layers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" y="2931489"/>
            <a:ext cx="8828665" cy="1343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9" y="4280909"/>
            <a:ext cx="8836516" cy="1304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60634"/>
          <a:stretch/>
        </p:blipFill>
        <p:spPr>
          <a:xfrm>
            <a:off x="119013" y="1649102"/>
            <a:ext cx="8731559" cy="12726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B378F-C71D-094B-A1E4-DC57AC67F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908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87" y="4555670"/>
            <a:ext cx="1379507" cy="1555274"/>
          </a:xfrm>
          <a:prstGeom prst="rect">
            <a:avLst/>
          </a:prstGeom>
        </p:spPr>
      </p:pic>
      <p:pic>
        <p:nvPicPr>
          <p:cNvPr id="12" name="Google Shape;111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906" y="4601513"/>
            <a:ext cx="1802664" cy="14238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9464" y="3963458"/>
            <a:ext cx="2547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Convolution Layers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14873" y="3963457"/>
            <a:ext cx="196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Pooling Layers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979" y="1941931"/>
            <a:ext cx="2248728" cy="1019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875" y="1330524"/>
            <a:ext cx="295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Fully-Connected</a:t>
            </a:r>
            <a:r>
              <a:rPr lang="en-US" sz="2100" dirty="0"/>
              <a:t> Layers</a:t>
            </a:r>
          </a:p>
        </p:txBody>
      </p:sp>
      <p:pic>
        <p:nvPicPr>
          <p:cNvPr id="17" name="Google Shape;500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1407" y="1814511"/>
            <a:ext cx="1446995" cy="119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088210" y="1330524"/>
            <a:ext cx="260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Activation Function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89528" y="396345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Normalization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1B8DE5-D445-8645-BACD-839430FFF9BD}"/>
                  </a:ext>
                </a:extLst>
              </p:cNvPr>
              <p:cNvSpPr txBox="1"/>
              <p:nvPr/>
            </p:nvSpPr>
            <p:spPr>
              <a:xfrm>
                <a:off x="6239103" y="4762154"/>
                <a:ext cx="1974964" cy="110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1B8DE5-D445-8645-BACD-839430FFF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103" y="4762154"/>
                <a:ext cx="1974964" cy="1102481"/>
              </a:xfrm>
              <a:prstGeom prst="rect">
                <a:avLst/>
              </a:prstGeom>
              <a:blipFill>
                <a:blip r:embed="rId6"/>
                <a:stretch>
                  <a:fillRect l="-1282" r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BDE77-86B3-1D4B-B161-162EDFB8E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745BAF-5AF6-4342-8598-841DD8F5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Components of a Convolutional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B4E95D-840A-7649-968F-4F0D0772A945}"/>
                  </a:ext>
                </a:extLst>
              </p:cNvPr>
              <p:cNvSpPr txBox="1"/>
              <p:nvPr/>
            </p:nvSpPr>
            <p:spPr>
              <a:xfrm>
                <a:off x="1344272" y="3008416"/>
                <a:ext cx="22021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B4E95D-840A-7649-968F-4F0D0772A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272" y="3008416"/>
                <a:ext cx="2202141" cy="492443"/>
              </a:xfrm>
              <a:prstGeom prst="rect">
                <a:avLst/>
              </a:prstGeom>
              <a:blipFill>
                <a:blip r:embed="rId7"/>
                <a:stretch>
                  <a:fillRect l="-4598" r="-344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74893A-7AC4-4F47-B80E-4299EFD93A98}"/>
                  </a:ext>
                </a:extLst>
              </p:cNvPr>
              <p:cNvSpPr txBox="1"/>
              <p:nvPr/>
            </p:nvSpPr>
            <p:spPr>
              <a:xfrm>
                <a:off x="5111902" y="3008416"/>
                <a:ext cx="25552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74893A-7AC4-4F47-B80E-4299EFD93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902" y="3008416"/>
                <a:ext cx="2555251" cy="492443"/>
              </a:xfrm>
              <a:prstGeom prst="rect">
                <a:avLst/>
              </a:prstGeom>
              <a:blipFill>
                <a:blip r:embed="rId8"/>
                <a:stretch>
                  <a:fillRect l="-2970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66C415B3-BDF6-AC4C-B77F-AF96AB577246}"/>
              </a:ext>
            </a:extLst>
          </p:cNvPr>
          <p:cNvSpPr/>
          <p:nvPr/>
        </p:nvSpPr>
        <p:spPr>
          <a:xfrm>
            <a:off x="3175552" y="3491599"/>
            <a:ext cx="5352222" cy="261934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7E3C65-B05F-6D45-AF2D-102DFC849162}"/>
              </a:ext>
            </a:extLst>
          </p:cNvPr>
          <p:cNvSpPr/>
          <p:nvPr/>
        </p:nvSpPr>
        <p:spPr>
          <a:xfrm>
            <a:off x="4835385" y="1322593"/>
            <a:ext cx="2939037" cy="2152639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3606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87" y="4555670"/>
            <a:ext cx="1379507" cy="1555274"/>
          </a:xfrm>
          <a:prstGeom prst="rect">
            <a:avLst/>
          </a:prstGeom>
        </p:spPr>
      </p:pic>
      <p:pic>
        <p:nvPicPr>
          <p:cNvPr id="12" name="Google Shape;111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906" y="4601513"/>
            <a:ext cx="1802664" cy="14238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9464" y="3963458"/>
            <a:ext cx="2547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Convolution Layers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14873" y="3963457"/>
            <a:ext cx="196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Pooling Layers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979" y="1941931"/>
            <a:ext cx="2248728" cy="1019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875" y="1330524"/>
            <a:ext cx="295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Fully-Connected</a:t>
            </a:r>
            <a:r>
              <a:rPr lang="en-US" sz="2100" dirty="0"/>
              <a:t> Layers</a:t>
            </a:r>
          </a:p>
        </p:txBody>
      </p:sp>
      <p:pic>
        <p:nvPicPr>
          <p:cNvPr id="17" name="Google Shape;500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1407" y="1814511"/>
            <a:ext cx="1446995" cy="119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088210" y="1330524"/>
            <a:ext cx="260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Activation Function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89528" y="396345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Normalization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1B8DE5-D445-8645-BACD-839430FFF9BD}"/>
                  </a:ext>
                </a:extLst>
              </p:cNvPr>
              <p:cNvSpPr txBox="1"/>
              <p:nvPr/>
            </p:nvSpPr>
            <p:spPr>
              <a:xfrm>
                <a:off x="6239103" y="4762154"/>
                <a:ext cx="1974964" cy="110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1B8DE5-D445-8645-BACD-839430FFF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103" y="4762154"/>
                <a:ext cx="1974964" cy="1102481"/>
              </a:xfrm>
              <a:prstGeom prst="rect">
                <a:avLst/>
              </a:prstGeom>
              <a:blipFill>
                <a:blip r:embed="rId6"/>
                <a:stretch>
                  <a:fillRect l="-1282" r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BDE77-86B3-1D4B-B161-162EDFB8E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745BAF-5AF6-4342-8598-841DD8F5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Components of a </a:t>
            </a:r>
            <a:r>
              <a:rPr lang="en-US" u="sng" dirty="0"/>
              <a:t>Convolutional</a:t>
            </a:r>
            <a:r>
              <a:rPr lang="en-US" dirty="0"/>
              <a:t>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B4E95D-840A-7649-968F-4F0D0772A945}"/>
                  </a:ext>
                </a:extLst>
              </p:cNvPr>
              <p:cNvSpPr txBox="1"/>
              <p:nvPr/>
            </p:nvSpPr>
            <p:spPr>
              <a:xfrm>
                <a:off x="1344272" y="3008416"/>
                <a:ext cx="22021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B4E95D-840A-7649-968F-4F0D0772A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272" y="3008416"/>
                <a:ext cx="2202141" cy="492443"/>
              </a:xfrm>
              <a:prstGeom prst="rect">
                <a:avLst/>
              </a:prstGeom>
              <a:blipFill>
                <a:blip r:embed="rId7"/>
                <a:stretch>
                  <a:fillRect l="-4598" r="-344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74893A-7AC4-4F47-B80E-4299EFD93A98}"/>
                  </a:ext>
                </a:extLst>
              </p:cNvPr>
              <p:cNvSpPr txBox="1"/>
              <p:nvPr/>
            </p:nvSpPr>
            <p:spPr>
              <a:xfrm>
                <a:off x="5111902" y="3008416"/>
                <a:ext cx="25552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74893A-7AC4-4F47-B80E-4299EFD93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902" y="3008416"/>
                <a:ext cx="2555251" cy="492443"/>
              </a:xfrm>
              <a:prstGeom prst="rect">
                <a:avLst/>
              </a:prstGeom>
              <a:blipFill>
                <a:blip r:embed="rId8"/>
                <a:stretch>
                  <a:fillRect l="-2970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7104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87" y="4555670"/>
            <a:ext cx="1379507" cy="1555274"/>
          </a:xfrm>
          <a:prstGeom prst="rect">
            <a:avLst/>
          </a:prstGeom>
        </p:spPr>
      </p:pic>
      <p:pic>
        <p:nvPicPr>
          <p:cNvPr id="12" name="Google Shape;111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906" y="4601513"/>
            <a:ext cx="1802664" cy="14238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9464" y="3963458"/>
            <a:ext cx="2547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Convolution Layers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14873" y="3963457"/>
            <a:ext cx="196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Pooling Layers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979" y="1941931"/>
            <a:ext cx="2248728" cy="1019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875" y="1330524"/>
            <a:ext cx="295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Fully-Connected</a:t>
            </a:r>
            <a:r>
              <a:rPr lang="en-US" sz="2100" dirty="0"/>
              <a:t> Layers</a:t>
            </a:r>
          </a:p>
        </p:txBody>
      </p:sp>
      <p:pic>
        <p:nvPicPr>
          <p:cNvPr id="17" name="Google Shape;500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1407" y="1814511"/>
            <a:ext cx="1446995" cy="119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088210" y="1330524"/>
            <a:ext cx="260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Activation Function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89528" y="396345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Normalization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1B8DE5-D445-8645-BACD-839430FFF9BD}"/>
                  </a:ext>
                </a:extLst>
              </p:cNvPr>
              <p:cNvSpPr txBox="1"/>
              <p:nvPr/>
            </p:nvSpPr>
            <p:spPr>
              <a:xfrm>
                <a:off x="6239103" y="4762154"/>
                <a:ext cx="1974964" cy="110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1B8DE5-D445-8645-BACD-839430FFF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103" y="4762154"/>
                <a:ext cx="1974964" cy="1102481"/>
              </a:xfrm>
              <a:prstGeom prst="rect">
                <a:avLst/>
              </a:prstGeom>
              <a:blipFill>
                <a:blip r:embed="rId6"/>
                <a:stretch>
                  <a:fillRect l="-1282" r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BDE77-86B3-1D4B-B161-162EDFB8E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745BAF-5AF6-4342-8598-841DD8F5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Components of a Convolutional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B4E95D-840A-7649-968F-4F0D0772A945}"/>
                  </a:ext>
                </a:extLst>
              </p:cNvPr>
              <p:cNvSpPr txBox="1"/>
              <p:nvPr/>
            </p:nvSpPr>
            <p:spPr>
              <a:xfrm>
                <a:off x="1344272" y="3008416"/>
                <a:ext cx="22021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B4E95D-840A-7649-968F-4F0D0772A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272" y="3008416"/>
                <a:ext cx="2202141" cy="492443"/>
              </a:xfrm>
              <a:prstGeom prst="rect">
                <a:avLst/>
              </a:prstGeom>
              <a:blipFill>
                <a:blip r:embed="rId7"/>
                <a:stretch>
                  <a:fillRect l="-4598" r="-344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74893A-7AC4-4F47-B80E-4299EFD93A98}"/>
                  </a:ext>
                </a:extLst>
              </p:cNvPr>
              <p:cNvSpPr txBox="1"/>
              <p:nvPr/>
            </p:nvSpPr>
            <p:spPr>
              <a:xfrm>
                <a:off x="5111902" y="3008416"/>
                <a:ext cx="25552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74893A-7AC4-4F47-B80E-4299EFD93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902" y="3008416"/>
                <a:ext cx="2555251" cy="492443"/>
              </a:xfrm>
              <a:prstGeom prst="rect">
                <a:avLst/>
              </a:prstGeom>
              <a:blipFill>
                <a:blip r:embed="rId8"/>
                <a:stretch>
                  <a:fillRect l="-2970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66C415B3-BDF6-AC4C-B77F-AF96AB577246}"/>
              </a:ext>
            </a:extLst>
          </p:cNvPr>
          <p:cNvSpPr/>
          <p:nvPr/>
        </p:nvSpPr>
        <p:spPr>
          <a:xfrm>
            <a:off x="5675242" y="3491599"/>
            <a:ext cx="2852531" cy="261934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7E3C65-B05F-6D45-AF2D-102DFC849162}"/>
              </a:ext>
            </a:extLst>
          </p:cNvPr>
          <p:cNvSpPr/>
          <p:nvPr/>
        </p:nvSpPr>
        <p:spPr>
          <a:xfrm>
            <a:off x="856688" y="1322593"/>
            <a:ext cx="6796162" cy="2152639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2BE5F2-E0FE-6342-851F-F76D9239A2FD}"/>
              </a:ext>
            </a:extLst>
          </p:cNvPr>
          <p:cNvSpPr/>
          <p:nvPr/>
        </p:nvSpPr>
        <p:spPr>
          <a:xfrm>
            <a:off x="148117" y="3763478"/>
            <a:ext cx="2852531" cy="261934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768807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15;p84"/>
          <p:cNvPicPr preferRelativeResize="0"/>
          <p:nvPr/>
        </p:nvPicPr>
        <p:blipFill rotWithShape="1">
          <a:blip r:embed="rId2">
            <a:alphaModFix/>
          </a:blip>
          <a:srcRect t="7798"/>
          <a:stretch/>
        </p:blipFill>
        <p:spPr>
          <a:xfrm>
            <a:off x="1234207" y="2213942"/>
            <a:ext cx="4366493" cy="31800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63765" y="2896220"/>
            <a:ext cx="2499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Hyperparameters</a:t>
            </a:r>
            <a:r>
              <a:rPr lang="en-US" sz="2400" dirty="0"/>
              <a:t>:</a:t>
            </a:r>
          </a:p>
          <a:p>
            <a:r>
              <a:rPr lang="en-US" sz="2400" dirty="0"/>
              <a:t>Kernel Size</a:t>
            </a:r>
          </a:p>
          <a:p>
            <a:r>
              <a:rPr lang="en-US" sz="2400" dirty="0"/>
              <a:t>Stride</a:t>
            </a:r>
          </a:p>
          <a:p>
            <a:r>
              <a:rPr lang="en-US" sz="2400" dirty="0"/>
              <a:t>Pooling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E311AB-B611-A947-A005-321BB6001263}"/>
              </a:ext>
            </a:extLst>
          </p:cNvPr>
          <p:cNvSpPr txBox="1"/>
          <p:nvPr/>
        </p:nvSpPr>
        <p:spPr>
          <a:xfrm>
            <a:off x="1398204" y="192404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 x 224 x 224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6823C-81CF-B649-BE89-43DCB66EBE0B}"/>
              </a:ext>
            </a:extLst>
          </p:cNvPr>
          <p:cNvSpPr txBox="1"/>
          <p:nvPr/>
        </p:nvSpPr>
        <p:spPr>
          <a:xfrm>
            <a:off x="4204890" y="2228851"/>
            <a:ext cx="1531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64 x 112 x 112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9FDC25-CB68-7044-8D0A-32012B87F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FD5F7E0-671D-094B-9A85-30E03EE2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Pooling Layers</a:t>
            </a:r>
            <a:r>
              <a:rPr lang="en-US" dirty="0"/>
              <a:t>: </a:t>
            </a:r>
            <a:r>
              <a:rPr lang="en-US" dirty="0" err="1"/>
              <a:t>Downampling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28666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 Pooling</a:t>
            </a:r>
          </a:p>
        </p:txBody>
      </p:sp>
      <p:graphicFrame>
        <p:nvGraphicFramePr>
          <p:cNvPr id="4" name="Google Shape;1122;p85"/>
          <p:cNvGraphicFramePr/>
          <p:nvPr>
            <p:extLst>
              <p:ext uri="{D42A27DB-BD31-4B8C-83A1-F6EECF244321}">
                <p14:modId xmlns:p14="http://schemas.microsoft.com/office/powerpoint/2010/main" val="2773217923"/>
              </p:ext>
            </p:extLst>
          </p:nvPr>
        </p:nvGraphicFramePr>
        <p:xfrm>
          <a:off x="1141440" y="2350025"/>
          <a:ext cx="2422868" cy="24228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5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7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2</a:t>
                      </a:r>
                      <a:endParaRPr sz="2400" dirty="0"/>
                    </a:p>
                  </a:txBody>
                  <a:tcPr marL="91401" marR="91401" marT="91401" marB="91401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3</a:t>
                      </a:r>
                      <a:endParaRPr sz="2400" dirty="0"/>
                    </a:p>
                  </a:txBody>
                  <a:tcPr marL="91401" marR="91401" marT="91401" marB="91401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2</a:t>
                      </a:r>
                      <a:endParaRPr sz="24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4</a:t>
                      </a:r>
                      <a:endParaRPr sz="240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7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5</a:t>
                      </a:r>
                      <a:endParaRPr sz="2400"/>
                    </a:p>
                  </a:txBody>
                  <a:tcPr marL="91401" marR="91401" marT="91401" marB="91401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/>
                        <a:t>6</a:t>
                      </a:r>
                      <a:endParaRPr sz="2400" b="1" dirty="0"/>
                    </a:p>
                  </a:txBody>
                  <a:tcPr marL="91401" marR="91401" marT="91401" marB="91401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6</a:t>
                      </a:r>
                      <a:endParaRPr sz="24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/>
                        <a:t>8</a:t>
                      </a:r>
                      <a:endParaRPr sz="2400" b="1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7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/>
                        <a:t>3</a:t>
                      </a:r>
                      <a:endParaRPr sz="2400" b="1" dirty="0"/>
                    </a:p>
                  </a:txBody>
                  <a:tcPr marL="91401" marR="91401" marT="91401" marB="91401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2</a:t>
                      </a:r>
                      <a:endParaRPr sz="2400"/>
                    </a:p>
                  </a:txBody>
                  <a:tcPr marL="91401" marR="91401" marT="91401" marB="91401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1</a:t>
                      </a:r>
                      <a:endParaRPr sz="2400"/>
                    </a:p>
                  </a:txBody>
                  <a:tcPr marL="91401" marR="91401" marT="91401" marB="91401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0</a:t>
                      </a:r>
                      <a:endParaRPr sz="2400"/>
                    </a:p>
                  </a:txBody>
                  <a:tcPr marL="91401" marR="91401" marT="91401" marB="91401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7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1</a:t>
                      </a:r>
                      <a:endParaRPr sz="2400"/>
                    </a:p>
                  </a:txBody>
                  <a:tcPr marL="91401" marR="91401" marT="91401" marB="91401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2</a:t>
                      </a:r>
                      <a:endParaRPr sz="2400"/>
                    </a:p>
                  </a:txBody>
                  <a:tcPr marL="91401" marR="91401" marT="91401" marB="91401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3</a:t>
                      </a:r>
                      <a:endParaRPr sz="2400"/>
                    </a:p>
                  </a:txBody>
                  <a:tcPr marL="91401" marR="91401" marT="91401" marB="91401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/>
                        <a:t>4</a:t>
                      </a:r>
                      <a:endParaRPr sz="2400" b="1" dirty="0"/>
                    </a:p>
                  </a:txBody>
                  <a:tcPr marL="91401" marR="91401" marT="91401" marB="91401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Google Shape;1123;p85"/>
          <p:cNvSpPr txBox="1"/>
          <p:nvPr/>
        </p:nvSpPr>
        <p:spPr>
          <a:xfrm>
            <a:off x="1120796" y="1840582"/>
            <a:ext cx="2616518" cy="56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Single depth slice</a:t>
            </a:r>
            <a:endParaRPr sz="2399"/>
          </a:p>
        </p:txBody>
      </p:sp>
      <p:cxnSp>
        <p:nvCxnSpPr>
          <p:cNvPr id="6" name="Google Shape;1124;p85"/>
          <p:cNvCxnSpPr/>
          <p:nvPr/>
        </p:nvCxnSpPr>
        <p:spPr>
          <a:xfrm rot="10800000">
            <a:off x="831946" y="2379767"/>
            <a:ext cx="0" cy="236338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1125;p85"/>
          <p:cNvSpPr txBox="1"/>
          <p:nvPr/>
        </p:nvSpPr>
        <p:spPr>
          <a:xfrm>
            <a:off x="466641" y="2504109"/>
            <a:ext cx="389599" cy="46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x</a:t>
            </a:r>
            <a:endParaRPr sz="2399"/>
          </a:p>
        </p:txBody>
      </p:sp>
      <p:cxnSp>
        <p:nvCxnSpPr>
          <p:cNvPr id="8" name="Google Shape;1126;p85"/>
          <p:cNvCxnSpPr/>
          <p:nvPr/>
        </p:nvCxnSpPr>
        <p:spPr>
          <a:xfrm>
            <a:off x="1114947" y="5090285"/>
            <a:ext cx="2475855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1127;p85"/>
          <p:cNvSpPr txBox="1"/>
          <p:nvPr/>
        </p:nvSpPr>
        <p:spPr>
          <a:xfrm>
            <a:off x="3066714" y="5020653"/>
            <a:ext cx="389599" cy="36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y</a:t>
            </a:r>
            <a:endParaRPr sz="2399"/>
          </a:p>
        </p:txBody>
      </p:sp>
      <p:cxnSp>
        <p:nvCxnSpPr>
          <p:cNvPr id="10" name="Google Shape;1128;p85"/>
          <p:cNvCxnSpPr/>
          <p:nvPr/>
        </p:nvCxnSpPr>
        <p:spPr>
          <a:xfrm>
            <a:off x="3941911" y="3561458"/>
            <a:ext cx="203227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1129;p85"/>
          <p:cNvSpPr txBox="1"/>
          <p:nvPr/>
        </p:nvSpPr>
        <p:spPr>
          <a:xfrm>
            <a:off x="3849510" y="2728751"/>
            <a:ext cx="2675003" cy="72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799" dirty="0"/>
              <a:t>Max pooling with 2x2 kernel size and stride 2</a:t>
            </a:r>
            <a:endParaRPr sz="1799" dirty="0"/>
          </a:p>
        </p:txBody>
      </p:sp>
      <p:graphicFrame>
        <p:nvGraphicFramePr>
          <p:cNvPr id="12" name="Google Shape;1130;p85"/>
          <p:cNvGraphicFramePr/>
          <p:nvPr/>
        </p:nvGraphicFramePr>
        <p:xfrm>
          <a:off x="6809713" y="2916802"/>
          <a:ext cx="1211434" cy="121143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5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7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6</a:t>
                      </a:r>
                      <a:endParaRPr sz="2400"/>
                    </a:p>
                  </a:txBody>
                  <a:tcPr marL="91401" marR="91401" marT="91401" marB="91401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8</a:t>
                      </a:r>
                      <a:endParaRPr sz="240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7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3</a:t>
                      </a:r>
                      <a:endParaRPr sz="2400"/>
                    </a:p>
                  </a:txBody>
                  <a:tcPr marL="91401" marR="91401" marT="91401" marB="91401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4</a:t>
                      </a:r>
                      <a:endParaRPr sz="2400"/>
                    </a:p>
                  </a:txBody>
                  <a:tcPr marL="91401" marR="91401" marT="91401" marB="91401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Google Shape;1115;p84"/>
          <p:cNvPicPr preferRelativeResize="0"/>
          <p:nvPr/>
        </p:nvPicPr>
        <p:blipFill rotWithShape="1">
          <a:blip r:embed="rId2">
            <a:alphaModFix/>
          </a:blip>
          <a:srcRect t="9307" r="62018" b="49269"/>
          <a:stretch/>
        </p:blipFill>
        <p:spPr>
          <a:xfrm>
            <a:off x="4300171" y="1566421"/>
            <a:ext cx="1315751" cy="11311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835919" y="4345062"/>
            <a:ext cx="3409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Introduces </a:t>
            </a:r>
            <a:r>
              <a:rPr lang="en-US" sz="2400" b="1" dirty="0"/>
              <a:t>invariance</a:t>
            </a:r>
            <a:r>
              <a:rPr lang="en-US" sz="2400" dirty="0"/>
              <a:t> to small spatial shifts</a:t>
            </a:r>
          </a:p>
          <a:p>
            <a:r>
              <a:rPr lang="en-US" sz="2400" dirty="0"/>
              <a:t>No learnable parameters!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E0B43E-24FD-744A-9169-91D1FF5139FA}"/>
              </a:ext>
            </a:extLst>
          </p:cNvPr>
          <p:cNvSpPr txBox="1"/>
          <p:nvPr/>
        </p:nvSpPr>
        <p:spPr>
          <a:xfrm>
            <a:off x="4329748" y="1236228"/>
            <a:ext cx="130676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64 x 224 x 224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4A75BF5-47EC-244A-A89E-59DB4384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920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Average Pooling</a:t>
            </a:r>
          </a:p>
        </p:txBody>
      </p:sp>
      <p:graphicFrame>
        <p:nvGraphicFramePr>
          <p:cNvPr id="4" name="Google Shape;1122;p85"/>
          <p:cNvGraphicFramePr/>
          <p:nvPr>
            <p:extLst>
              <p:ext uri="{D42A27DB-BD31-4B8C-83A1-F6EECF244321}">
                <p14:modId xmlns:p14="http://schemas.microsoft.com/office/powerpoint/2010/main" val="3507321664"/>
              </p:ext>
            </p:extLst>
          </p:nvPr>
        </p:nvGraphicFramePr>
        <p:xfrm>
          <a:off x="1141440" y="2350025"/>
          <a:ext cx="2422868" cy="24228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5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7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 dirty="0"/>
                        <a:t>2</a:t>
                      </a:r>
                      <a:endParaRPr sz="2400" b="0" dirty="0"/>
                    </a:p>
                  </a:txBody>
                  <a:tcPr marL="91401" marR="91401" marT="91401" marB="91401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 dirty="0"/>
                        <a:t>3</a:t>
                      </a:r>
                      <a:endParaRPr sz="2400" b="0" dirty="0"/>
                    </a:p>
                  </a:txBody>
                  <a:tcPr marL="91401" marR="91401" marT="91401" marB="91401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/>
                        <a:t>2</a:t>
                      </a:r>
                      <a:endParaRPr sz="2400" b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/>
                        <a:t>4</a:t>
                      </a:r>
                      <a:endParaRPr sz="2400" b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7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/>
                        <a:t>5</a:t>
                      </a:r>
                      <a:endParaRPr sz="2400" b="0"/>
                    </a:p>
                  </a:txBody>
                  <a:tcPr marL="91401" marR="91401" marT="91401" marB="91401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 dirty="0"/>
                        <a:t>6</a:t>
                      </a:r>
                      <a:endParaRPr sz="2400" b="0" dirty="0"/>
                    </a:p>
                  </a:txBody>
                  <a:tcPr marL="91401" marR="91401" marT="91401" marB="91401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 dirty="0"/>
                        <a:t>6</a:t>
                      </a:r>
                      <a:endParaRPr sz="2400" b="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 dirty="0"/>
                        <a:t>8</a:t>
                      </a:r>
                      <a:endParaRPr sz="2400" b="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7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 dirty="0"/>
                        <a:t>3</a:t>
                      </a:r>
                      <a:endParaRPr sz="2400" b="0" dirty="0"/>
                    </a:p>
                  </a:txBody>
                  <a:tcPr marL="91401" marR="91401" marT="91401" marB="91401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/>
                        <a:t>2</a:t>
                      </a:r>
                      <a:endParaRPr sz="2400" b="0"/>
                    </a:p>
                  </a:txBody>
                  <a:tcPr marL="91401" marR="91401" marT="91401" marB="91401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 dirty="0"/>
                        <a:t>1</a:t>
                      </a:r>
                      <a:endParaRPr sz="2400" b="0" dirty="0"/>
                    </a:p>
                  </a:txBody>
                  <a:tcPr marL="91401" marR="91401" marT="91401" marB="91401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 dirty="0"/>
                        <a:t>0</a:t>
                      </a:r>
                      <a:endParaRPr sz="2400" b="0" dirty="0"/>
                    </a:p>
                  </a:txBody>
                  <a:tcPr marL="91401" marR="91401" marT="91401" marB="91401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7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/>
                        <a:t>1</a:t>
                      </a:r>
                      <a:endParaRPr sz="2400" b="0"/>
                    </a:p>
                  </a:txBody>
                  <a:tcPr marL="91401" marR="91401" marT="91401" marB="91401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/>
                        <a:t>2</a:t>
                      </a:r>
                      <a:endParaRPr sz="2400" b="0"/>
                    </a:p>
                  </a:txBody>
                  <a:tcPr marL="91401" marR="91401" marT="91401" marB="91401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/>
                        <a:t>3</a:t>
                      </a:r>
                      <a:endParaRPr sz="2400" b="0"/>
                    </a:p>
                  </a:txBody>
                  <a:tcPr marL="91401" marR="91401" marT="91401" marB="91401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 dirty="0"/>
                        <a:t>4</a:t>
                      </a:r>
                      <a:endParaRPr sz="2400" b="0" dirty="0"/>
                    </a:p>
                  </a:txBody>
                  <a:tcPr marL="91401" marR="91401" marT="91401" marB="91401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Google Shape;1123;p85"/>
          <p:cNvSpPr txBox="1"/>
          <p:nvPr/>
        </p:nvSpPr>
        <p:spPr>
          <a:xfrm>
            <a:off x="1120796" y="1840582"/>
            <a:ext cx="2616518" cy="56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Single depth slice</a:t>
            </a:r>
            <a:endParaRPr sz="2399"/>
          </a:p>
        </p:txBody>
      </p:sp>
      <p:cxnSp>
        <p:nvCxnSpPr>
          <p:cNvPr id="6" name="Google Shape;1124;p85"/>
          <p:cNvCxnSpPr/>
          <p:nvPr/>
        </p:nvCxnSpPr>
        <p:spPr>
          <a:xfrm rot="10800000">
            <a:off x="831946" y="2379767"/>
            <a:ext cx="0" cy="236338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1125;p85"/>
          <p:cNvSpPr txBox="1"/>
          <p:nvPr/>
        </p:nvSpPr>
        <p:spPr>
          <a:xfrm>
            <a:off x="466641" y="2504109"/>
            <a:ext cx="389599" cy="46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x</a:t>
            </a:r>
            <a:endParaRPr sz="2399"/>
          </a:p>
        </p:txBody>
      </p:sp>
      <p:cxnSp>
        <p:nvCxnSpPr>
          <p:cNvPr id="8" name="Google Shape;1126;p85"/>
          <p:cNvCxnSpPr/>
          <p:nvPr/>
        </p:nvCxnSpPr>
        <p:spPr>
          <a:xfrm>
            <a:off x="1114947" y="5090285"/>
            <a:ext cx="2475855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1127;p85"/>
          <p:cNvSpPr txBox="1"/>
          <p:nvPr/>
        </p:nvSpPr>
        <p:spPr>
          <a:xfrm>
            <a:off x="3066714" y="5020653"/>
            <a:ext cx="389599" cy="36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y</a:t>
            </a:r>
            <a:endParaRPr sz="2399"/>
          </a:p>
        </p:txBody>
      </p:sp>
      <p:cxnSp>
        <p:nvCxnSpPr>
          <p:cNvPr id="10" name="Google Shape;1128;p85"/>
          <p:cNvCxnSpPr/>
          <p:nvPr/>
        </p:nvCxnSpPr>
        <p:spPr>
          <a:xfrm>
            <a:off x="3941911" y="3561458"/>
            <a:ext cx="203227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1129;p85"/>
          <p:cNvSpPr txBox="1"/>
          <p:nvPr/>
        </p:nvSpPr>
        <p:spPr>
          <a:xfrm>
            <a:off x="3849510" y="2728751"/>
            <a:ext cx="2675003" cy="72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1799" dirty="0"/>
              <a:t>Avg pooling with 2x2 kernel size and stride 2</a:t>
            </a:r>
            <a:endParaRPr sz="1799" dirty="0"/>
          </a:p>
        </p:txBody>
      </p:sp>
      <p:graphicFrame>
        <p:nvGraphicFramePr>
          <p:cNvPr id="12" name="Google Shape;1130;p85"/>
          <p:cNvGraphicFramePr/>
          <p:nvPr>
            <p:extLst>
              <p:ext uri="{D42A27DB-BD31-4B8C-83A1-F6EECF244321}">
                <p14:modId xmlns:p14="http://schemas.microsoft.com/office/powerpoint/2010/main" val="3960488046"/>
              </p:ext>
            </p:extLst>
          </p:nvPr>
        </p:nvGraphicFramePr>
        <p:xfrm>
          <a:off x="6809713" y="2916802"/>
          <a:ext cx="1211434" cy="121143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5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7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4</a:t>
                      </a:r>
                      <a:endParaRPr sz="2400" dirty="0"/>
                    </a:p>
                  </a:txBody>
                  <a:tcPr marL="91401" marR="91401" marT="91401" marB="91401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5</a:t>
                      </a:r>
                      <a:endParaRPr sz="2400" dirty="0"/>
                    </a:p>
                  </a:txBody>
                  <a:tcPr marL="91401" marR="91401" marT="91401" marB="91401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7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2</a:t>
                      </a:r>
                      <a:endParaRPr sz="2400" dirty="0"/>
                    </a:p>
                  </a:txBody>
                  <a:tcPr marL="91401" marR="91401" marT="91401" marB="91401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2</a:t>
                      </a:r>
                      <a:endParaRPr sz="2400" dirty="0"/>
                    </a:p>
                  </a:txBody>
                  <a:tcPr marL="91401" marR="91401" marT="91401" marB="91401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Google Shape;1115;p84"/>
          <p:cNvPicPr preferRelativeResize="0"/>
          <p:nvPr/>
        </p:nvPicPr>
        <p:blipFill rotWithShape="1">
          <a:blip r:embed="rId2">
            <a:alphaModFix/>
          </a:blip>
          <a:srcRect t="9307" r="62018" b="49269"/>
          <a:stretch/>
        </p:blipFill>
        <p:spPr>
          <a:xfrm>
            <a:off x="4300171" y="1566421"/>
            <a:ext cx="1315751" cy="11311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835919" y="4345062"/>
            <a:ext cx="3409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Introduces </a:t>
            </a:r>
            <a:r>
              <a:rPr lang="en-US" sz="2400" b="1" dirty="0"/>
              <a:t>invariance</a:t>
            </a:r>
            <a:r>
              <a:rPr lang="en-US" sz="2400" dirty="0"/>
              <a:t> to small spatial shifts</a:t>
            </a:r>
          </a:p>
          <a:p>
            <a:r>
              <a:rPr lang="en-US" sz="2400" dirty="0"/>
              <a:t>No learnable parameters!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E0B43E-24FD-744A-9169-91D1FF5139FA}"/>
              </a:ext>
            </a:extLst>
          </p:cNvPr>
          <p:cNvSpPr txBox="1"/>
          <p:nvPr/>
        </p:nvSpPr>
        <p:spPr>
          <a:xfrm>
            <a:off x="4329748" y="1236228"/>
            <a:ext cx="130676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64 x 224 x 224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4A75BF5-47EC-244A-A89E-59DB4384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593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Pooling 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207" y="1099220"/>
            <a:ext cx="47868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Input</a:t>
            </a:r>
            <a:r>
              <a:rPr lang="en-US" sz="2700" dirty="0"/>
              <a:t>: C x H x W</a:t>
            </a:r>
          </a:p>
          <a:p>
            <a:endParaRPr lang="en-US" sz="2700" dirty="0"/>
          </a:p>
          <a:p>
            <a:r>
              <a:rPr lang="en-US" sz="2700" b="1" dirty="0" err="1"/>
              <a:t>Hyperparameters</a:t>
            </a:r>
            <a:r>
              <a:rPr lang="en-US" sz="2700" dirty="0"/>
              <a:t>:</a:t>
            </a:r>
          </a:p>
          <a:p>
            <a:pPr marL="428625" indent="-428625">
              <a:buFontTx/>
              <a:buChar char="-"/>
            </a:pPr>
            <a:r>
              <a:rPr lang="en-US" sz="2700" dirty="0"/>
              <a:t>Kernel size: K</a:t>
            </a:r>
          </a:p>
          <a:p>
            <a:pPr marL="428625" indent="-428625">
              <a:buFontTx/>
              <a:buChar char="-"/>
            </a:pPr>
            <a:r>
              <a:rPr lang="en-US" sz="2700" dirty="0"/>
              <a:t>Stride: S</a:t>
            </a:r>
          </a:p>
          <a:p>
            <a:pPr marL="428625" indent="-428625">
              <a:buFontTx/>
              <a:buChar char="-"/>
            </a:pPr>
            <a:r>
              <a:rPr lang="en-US" sz="2700" dirty="0"/>
              <a:t>Pooling function (max, avg)</a:t>
            </a:r>
          </a:p>
          <a:p>
            <a:pPr marL="428625" indent="-428625">
              <a:buFontTx/>
              <a:buChar char="-"/>
            </a:pPr>
            <a:endParaRPr lang="en-US" sz="2700" dirty="0"/>
          </a:p>
          <a:p>
            <a:r>
              <a:rPr lang="en-US" sz="2700" b="1" dirty="0"/>
              <a:t>Output</a:t>
            </a:r>
            <a:r>
              <a:rPr lang="en-US" sz="2700" dirty="0"/>
              <a:t>: C x H’ x W’ where</a:t>
            </a:r>
          </a:p>
          <a:p>
            <a:pPr marL="428625" indent="-428625">
              <a:buFontTx/>
              <a:buChar char="-"/>
            </a:pPr>
            <a:r>
              <a:rPr lang="en-US" sz="2700" dirty="0"/>
              <a:t>H’ = (H </a:t>
            </a:r>
            <a:r>
              <a:rPr lang="mr-IN" sz="2700" dirty="0"/>
              <a:t>–</a:t>
            </a:r>
            <a:r>
              <a:rPr lang="en-US" sz="2700" dirty="0"/>
              <a:t> K) / S + 1</a:t>
            </a:r>
          </a:p>
          <a:p>
            <a:pPr marL="428625" indent="-428625">
              <a:buFontTx/>
              <a:buChar char="-"/>
            </a:pPr>
            <a:r>
              <a:rPr lang="en-US" sz="2700" dirty="0"/>
              <a:t>W’ = (W </a:t>
            </a:r>
            <a:r>
              <a:rPr lang="mr-IN" sz="2700" dirty="0"/>
              <a:t>–</a:t>
            </a:r>
            <a:r>
              <a:rPr lang="en-US" sz="2700" dirty="0"/>
              <a:t> K) / S + 1</a:t>
            </a:r>
          </a:p>
          <a:p>
            <a:pPr marL="428625" indent="-428625">
              <a:buFontTx/>
              <a:buChar char="-"/>
            </a:pPr>
            <a:endParaRPr lang="en-US" sz="2700" dirty="0"/>
          </a:p>
          <a:p>
            <a:r>
              <a:rPr lang="en-US" sz="2700" b="1" dirty="0"/>
              <a:t>Learnable parameters</a:t>
            </a:r>
            <a:r>
              <a:rPr lang="en-US" sz="2700" dirty="0"/>
              <a:t>: None!</a:t>
            </a:r>
            <a:endParaRPr lang="en-US" sz="2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15455" y="2699250"/>
            <a:ext cx="3434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Common settings: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max, K = 2, S = 2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max, K = 3, S = 2 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AlexNet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DA118-0F67-334C-B732-7517F65D8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700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87" y="4555670"/>
            <a:ext cx="1379507" cy="1555274"/>
          </a:xfrm>
          <a:prstGeom prst="rect">
            <a:avLst/>
          </a:prstGeom>
        </p:spPr>
      </p:pic>
      <p:pic>
        <p:nvPicPr>
          <p:cNvPr id="12" name="Google Shape;111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906" y="4601513"/>
            <a:ext cx="1802664" cy="14238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9464" y="3963458"/>
            <a:ext cx="2547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Convolution Layers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14873" y="3963457"/>
            <a:ext cx="196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Pooling Layers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979" y="1941931"/>
            <a:ext cx="2248728" cy="1019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875" y="1330524"/>
            <a:ext cx="295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Fully-Connected</a:t>
            </a:r>
            <a:r>
              <a:rPr lang="en-US" sz="2100" dirty="0"/>
              <a:t> Layers</a:t>
            </a:r>
          </a:p>
        </p:txBody>
      </p:sp>
      <p:pic>
        <p:nvPicPr>
          <p:cNvPr id="17" name="Google Shape;500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1407" y="1814511"/>
            <a:ext cx="1446995" cy="119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088210" y="1330524"/>
            <a:ext cx="260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Activation Function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89528" y="396345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Normalization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1B8DE5-D445-8645-BACD-839430FFF9BD}"/>
                  </a:ext>
                </a:extLst>
              </p:cNvPr>
              <p:cNvSpPr txBox="1"/>
              <p:nvPr/>
            </p:nvSpPr>
            <p:spPr>
              <a:xfrm>
                <a:off x="6239103" y="4762154"/>
                <a:ext cx="1974964" cy="110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1B8DE5-D445-8645-BACD-839430FFF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103" y="4762154"/>
                <a:ext cx="1974964" cy="1102481"/>
              </a:xfrm>
              <a:prstGeom prst="rect">
                <a:avLst/>
              </a:prstGeom>
              <a:blipFill>
                <a:blip r:embed="rId6"/>
                <a:stretch>
                  <a:fillRect l="-1282" r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BDE77-86B3-1D4B-B161-162EDFB8E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745BAF-5AF6-4342-8598-841DD8F5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Components of a Convolutional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B4E95D-840A-7649-968F-4F0D0772A945}"/>
                  </a:ext>
                </a:extLst>
              </p:cNvPr>
              <p:cNvSpPr txBox="1"/>
              <p:nvPr/>
            </p:nvSpPr>
            <p:spPr>
              <a:xfrm>
                <a:off x="1344272" y="3008416"/>
                <a:ext cx="22021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B4E95D-840A-7649-968F-4F0D0772A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272" y="3008416"/>
                <a:ext cx="2202141" cy="492443"/>
              </a:xfrm>
              <a:prstGeom prst="rect">
                <a:avLst/>
              </a:prstGeom>
              <a:blipFill>
                <a:blip r:embed="rId7"/>
                <a:stretch>
                  <a:fillRect l="-4598" r="-344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74893A-7AC4-4F47-B80E-4299EFD93A98}"/>
                  </a:ext>
                </a:extLst>
              </p:cNvPr>
              <p:cNvSpPr txBox="1"/>
              <p:nvPr/>
            </p:nvSpPr>
            <p:spPr>
              <a:xfrm>
                <a:off x="5111902" y="3008416"/>
                <a:ext cx="25552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74893A-7AC4-4F47-B80E-4299EFD93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902" y="3008416"/>
                <a:ext cx="2555251" cy="492443"/>
              </a:xfrm>
              <a:prstGeom prst="rect">
                <a:avLst/>
              </a:prstGeom>
              <a:blipFill>
                <a:blip r:embed="rId8"/>
                <a:stretch>
                  <a:fillRect l="-2970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66C415B3-BDF6-AC4C-B77F-AF96AB577246}"/>
              </a:ext>
            </a:extLst>
          </p:cNvPr>
          <p:cNvSpPr/>
          <p:nvPr/>
        </p:nvSpPr>
        <p:spPr>
          <a:xfrm>
            <a:off x="5675242" y="3491599"/>
            <a:ext cx="2852531" cy="261934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7E3C65-B05F-6D45-AF2D-102DFC849162}"/>
              </a:ext>
            </a:extLst>
          </p:cNvPr>
          <p:cNvSpPr/>
          <p:nvPr/>
        </p:nvSpPr>
        <p:spPr>
          <a:xfrm>
            <a:off x="856688" y="1322593"/>
            <a:ext cx="6796162" cy="2152639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2BE5F2-E0FE-6342-851F-F76D9239A2FD}"/>
              </a:ext>
            </a:extLst>
          </p:cNvPr>
          <p:cNvSpPr/>
          <p:nvPr/>
        </p:nvSpPr>
        <p:spPr>
          <a:xfrm>
            <a:off x="148117" y="3763478"/>
            <a:ext cx="2852531" cy="261934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041698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87" y="4555670"/>
            <a:ext cx="1379507" cy="1555274"/>
          </a:xfrm>
          <a:prstGeom prst="rect">
            <a:avLst/>
          </a:prstGeom>
        </p:spPr>
      </p:pic>
      <p:pic>
        <p:nvPicPr>
          <p:cNvPr id="12" name="Google Shape;111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906" y="4601513"/>
            <a:ext cx="1802664" cy="14238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9464" y="3963458"/>
            <a:ext cx="2547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Convolution Layers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14873" y="3963457"/>
            <a:ext cx="196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Pooling Layers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979" y="1941931"/>
            <a:ext cx="2248728" cy="1019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875" y="1330524"/>
            <a:ext cx="295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Fully-Connected</a:t>
            </a:r>
            <a:r>
              <a:rPr lang="en-US" sz="2100" dirty="0"/>
              <a:t> Layers</a:t>
            </a:r>
          </a:p>
        </p:txBody>
      </p:sp>
      <p:pic>
        <p:nvPicPr>
          <p:cNvPr id="17" name="Google Shape;500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1407" y="1814511"/>
            <a:ext cx="1446995" cy="119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088210" y="1330524"/>
            <a:ext cx="260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Activation Function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89528" y="396345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Normalization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1B8DE5-D445-8645-BACD-839430FFF9BD}"/>
                  </a:ext>
                </a:extLst>
              </p:cNvPr>
              <p:cNvSpPr txBox="1"/>
              <p:nvPr/>
            </p:nvSpPr>
            <p:spPr>
              <a:xfrm>
                <a:off x="6239103" y="4762154"/>
                <a:ext cx="1974964" cy="110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1B8DE5-D445-8645-BACD-839430FFF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103" y="4762154"/>
                <a:ext cx="1974964" cy="1102481"/>
              </a:xfrm>
              <a:prstGeom prst="rect">
                <a:avLst/>
              </a:prstGeom>
              <a:blipFill>
                <a:blip r:embed="rId6"/>
                <a:stretch>
                  <a:fillRect l="-1282" r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BDE77-86B3-1D4B-B161-162EDFB8E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745BAF-5AF6-4342-8598-841DD8F5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Components of a Convolutional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B4E95D-840A-7649-968F-4F0D0772A945}"/>
                  </a:ext>
                </a:extLst>
              </p:cNvPr>
              <p:cNvSpPr txBox="1"/>
              <p:nvPr/>
            </p:nvSpPr>
            <p:spPr>
              <a:xfrm>
                <a:off x="1344272" y="3008416"/>
                <a:ext cx="22021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B4E95D-840A-7649-968F-4F0D0772A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272" y="3008416"/>
                <a:ext cx="2202141" cy="492443"/>
              </a:xfrm>
              <a:prstGeom prst="rect">
                <a:avLst/>
              </a:prstGeom>
              <a:blipFill>
                <a:blip r:embed="rId7"/>
                <a:stretch>
                  <a:fillRect l="-4598" r="-344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74893A-7AC4-4F47-B80E-4299EFD93A98}"/>
                  </a:ext>
                </a:extLst>
              </p:cNvPr>
              <p:cNvSpPr txBox="1"/>
              <p:nvPr/>
            </p:nvSpPr>
            <p:spPr>
              <a:xfrm>
                <a:off x="5111902" y="3008416"/>
                <a:ext cx="25552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74893A-7AC4-4F47-B80E-4299EFD93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902" y="3008416"/>
                <a:ext cx="2555251" cy="492443"/>
              </a:xfrm>
              <a:prstGeom prst="rect">
                <a:avLst/>
              </a:prstGeom>
              <a:blipFill>
                <a:blip r:embed="rId8"/>
                <a:stretch>
                  <a:fillRect l="-2970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66C415B3-BDF6-AC4C-B77F-AF96AB577246}"/>
              </a:ext>
            </a:extLst>
          </p:cNvPr>
          <p:cNvSpPr/>
          <p:nvPr/>
        </p:nvSpPr>
        <p:spPr>
          <a:xfrm>
            <a:off x="5675242" y="3491599"/>
            <a:ext cx="2852531" cy="261934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44964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Convolutional Networks</a:t>
            </a:r>
          </a:p>
        </p:txBody>
      </p:sp>
      <p:pic>
        <p:nvPicPr>
          <p:cNvPr id="27650" name="Picture 2" descr="eCun 1998 convnet 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8" y="3212107"/>
            <a:ext cx="8217284" cy="249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66584"/>
            <a:ext cx="5012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Lecun</a:t>
            </a:r>
            <a:r>
              <a:rPr lang="en-US" sz="1200" dirty="0"/>
              <a:t> et al, “Gradient-based learning applied to document recognition”, 1998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1107281"/>
            <a:ext cx="62145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Classic architecture:</a:t>
            </a:r>
          </a:p>
          <a:p>
            <a:r>
              <a:rPr lang="en-US" sz="2400" dirty="0"/>
              <a:t>[Conv, </a:t>
            </a:r>
            <a:r>
              <a:rPr lang="en-US" sz="2400" dirty="0" err="1"/>
              <a:t>ReLU</a:t>
            </a:r>
            <a:r>
              <a:rPr lang="en-US" sz="2400" dirty="0"/>
              <a:t>, Pool] x N, flatten, [FC, </a:t>
            </a:r>
            <a:r>
              <a:rPr lang="en-US" sz="2400" dirty="0" err="1"/>
              <a:t>ReLU</a:t>
            </a:r>
            <a:r>
              <a:rPr lang="en-US" sz="2400" dirty="0"/>
              <a:t>] x N, FC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Example: LeNet-5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71279-8750-E44B-AB7D-ECA80E1AA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819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Cun 1998 convnet 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07" y="1096355"/>
            <a:ext cx="4323549" cy="131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5489" y="1813256"/>
          <a:ext cx="4463288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Layer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Output Size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Weight Size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Input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x 28</a:t>
                      </a:r>
                      <a:r>
                        <a:rPr lang="en-US" sz="1400" baseline="0" dirty="0"/>
                        <a:t> x 28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Conv (</a:t>
                      </a:r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out</a:t>
                      </a:r>
                      <a:r>
                        <a:rPr lang="en-US" sz="1400" dirty="0"/>
                        <a:t>=20, K=5,</a:t>
                      </a:r>
                      <a:r>
                        <a:rPr lang="en-US" sz="1400" baseline="0" dirty="0"/>
                        <a:t> P=2, S=1)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28 x 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1 x 5 x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28 x 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MaxPool</a:t>
                      </a:r>
                      <a:r>
                        <a:rPr lang="en-US" sz="1400" dirty="0"/>
                        <a:t>(K=2, S=2)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14</a:t>
                      </a:r>
                      <a:r>
                        <a:rPr lang="en-US" sz="1400" baseline="0" dirty="0"/>
                        <a:t> x 14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Conv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baseline="0" dirty="0" err="1"/>
                        <a:t>C</a:t>
                      </a:r>
                      <a:r>
                        <a:rPr lang="en-US" sz="1400" baseline="-25000" dirty="0" err="1"/>
                        <a:t>out</a:t>
                      </a:r>
                      <a:r>
                        <a:rPr lang="en-US" sz="1400" baseline="0" dirty="0"/>
                        <a:t>=50, K=5, P=2, S=1)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14 x 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20 x 5 x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1</a:t>
                      </a:r>
                      <a:r>
                        <a:rPr lang="en-US" sz="1400" baseline="0" dirty="0"/>
                        <a:t>4 x 14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MaxPool</a:t>
                      </a:r>
                      <a:r>
                        <a:rPr lang="en-US" sz="1400" dirty="0"/>
                        <a:t>(K=2,</a:t>
                      </a:r>
                      <a:r>
                        <a:rPr lang="en-US" sz="1400" baseline="0" dirty="0"/>
                        <a:t> S=2)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7 x 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Flatten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Linear (2450</a:t>
                      </a:r>
                      <a:r>
                        <a:rPr lang="en-US" sz="1400" baseline="0" dirty="0"/>
                        <a:t> -&gt; 500)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2450 x 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Linear (500 -&gt; 10)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 x 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91661" y="2370740"/>
            <a:ext cx="4532588" cy="310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4851838" y="1188326"/>
            <a:ext cx="811925" cy="9695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6CEC3-E845-4D47-B278-C63CD037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90C0D98-1DD8-2942-894C-7B66476DD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LeNet-5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9C686-45E6-BD4A-BD79-27FD1D94B13B}"/>
              </a:ext>
            </a:extLst>
          </p:cNvPr>
          <p:cNvSpPr txBox="1"/>
          <p:nvPr/>
        </p:nvSpPr>
        <p:spPr>
          <a:xfrm>
            <a:off x="0" y="6166584"/>
            <a:ext cx="5012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Lecun</a:t>
            </a:r>
            <a:r>
              <a:rPr lang="en-US" sz="1200" dirty="0"/>
              <a:t> et al, “Gradient-based learning applied to document recognition”, 1998</a:t>
            </a:r>
          </a:p>
        </p:txBody>
      </p:sp>
    </p:spTree>
    <p:extLst>
      <p:ext uri="{BB962C8B-B14F-4D97-AF65-F5344CB8AC3E}">
        <p14:creationId xmlns:p14="http://schemas.microsoft.com/office/powerpoint/2010/main" val="18596858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Cun 1998 convnet 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07" y="1096355"/>
            <a:ext cx="4323549" cy="131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5489" y="1813256"/>
          <a:ext cx="4463288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Layer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Output Size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Weight Size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Input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x 28</a:t>
                      </a:r>
                      <a:r>
                        <a:rPr lang="en-US" sz="1400" baseline="0" dirty="0"/>
                        <a:t> x 28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Conv (</a:t>
                      </a:r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out</a:t>
                      </a:r>
                      <a:r>
                        <a:rPr lang="en-US" sz="1400" dirty="0"/>
                        <a:t>=20, K=5,</a:t>
                      </a:r>
                      <a:r>
                        <a:rPr lang="en-US" sz="1400" baseline="0" dirty="0"/>
                        <a:t> P=2, S=1)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28 x 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1 x 5 x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28 x 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MaxPool</a:t>
                      </a:r>
                      <a:r>
                        <a:rPr lang="en-US" sz="1400" dirty="0"/>
                        <a:t>(K=2, S=2)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14</a:t>
                      </a:r>
                      <a:r>
                        <a:rPr lang="en-US" sz="1400" baseline="0" dirty="0"/>
                        <a:t> x 14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Conv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baseline="0" dirty="0" err="1"/>
                        <a:t>C</a:t>
                      </a:r>
                      <a:r>
                        <a:rPr lang="en-US" sz="1400" baseline="-25000" dirty="0" err="1"/>
                        <a:t>out</a:t>
                      </a:r>
                      <a:r>
                        <a:rPr lang="en-US" sz="1400" baseline="0" dirty="0"/>
                        <a:t>=50, K=5, P=2, S=1)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14 x 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20 x 5 x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1</a:t>
                      </a:r>
                      <a:r>
                        <a:rPr lang="en-US" sz="1400" baseline="0" dirty="0"/>
                        <a:t>4 x 14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MaxPool</a:t>
                      </a:r>
                      <a:r>
                        <a:rPr lang="en-US" sz="1400" dirty="0"/>
                        <a:t>(K=2,</a:t>
                      </a:r>
                      <a:r>
                        <a:rPr lang="en-US" sz="1400" baseline="0" dirty="0"/>
                        <a:t> S=2)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7 x 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Flatten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Linear (2450</a:t>
                      </a:r>
                      <a:r>
                        <a:rPr lang="en-US" sz="1400" baseline="0" dirty="0"/>
                        <a:t> -&gt; 500)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2450 x 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Linear (500 -&gt; 10)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 x 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91661" y="2938298"/>
            <a:ext cx="4532588" cy="2542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4822603" y="1181082"/>
            <a:ext cx="1822562" cy="10950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C258C-C6D6-AA43-8866-614202CF6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C92318-2988-7648-B4CC-6BFA4CC5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LeNet-5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D0CE02-E6AF-0449-B79D-3C12ABE07DDF}"/>
              </a:ext>
            </a:extLst>
          </p:cNvPr>
          <p:cNvSpPr txBox="1"/>
          <p:nvPr/>
        </p:nvSpPr>
        <p:spPr>
          <a:xfrm>
            <a:off x="0" y="6166584"/>
            <a:ext cx="5012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Lecun</a:t>
            </a:r>
            <a:r>
              <a:rPr lang="en-US" sz="1200" dirty="0"/>
              <a:t> et al, “Gradient-based learning applied to document recognition”, 1998</a:t>
            </a:r>
          </a:p>
        </p:txBody>
      </p:sp>
    </p:spTree>
    <p:extLst>
      <p:ext uri="{BB962C8B-B14F-4D97-AF65-F5344CB8AC3E}">
        <p14:creationId xmlns:p14="http://schemas.microsoft.com/office/powerpoint/2010/main" val="6211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87" y="4555670"/>
            <a:ext cx="1379507" cy="1555274"/>
          </a:xfrm>
          <a:prstGeom prst="rect">
            <a:avLst/>
          </a:prstGeom>
        </p:spPr>
      </p:pic>
      <p:pic>
        <p:nvPicPr>
          <p:cNvPr id="12" name="Google Shape;111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906" y="4601513"/>
            <a:ext cx="1802664" cy="14238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9464" y="3963458"/>
            <a:ext cx="2547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Convolution Layers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14873" y="3963457"/>
            <a:ext cx="196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Pooling Layers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979" y="1941931"/>
            <a:ext cx="2248728" cy="1019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875" y="1330524"/>
            <a:ext cx="295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Fully-Connected</a:t>
            </a:r>
            <a:r>
              <a:rPr lang="en-US" sz="2100" dirty="0"/>
              <a:t> Layers</a:t>
            </a:r>
          </a:p>
        </p:txBody>
      </p:sp>
      <p:pic>
        <p:nvPicPr>
          <p:cNvPr id="17" name="Google Shape;500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1407" y="1814511"/>
            <a:ext cx="1446995" cy="119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088210" y="1330524"/>
            <a:ext cx="260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Activation Function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89528" y="396345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Normalization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1B8DE5-D445-8645-BACD-839430FFF9BD}"/>
                  </a:ext>
                </a:extLst>
              </p:cNvPr>
              <p:cNvSpPr txBox="1"/>
              <p:nvPr/>
            </p:nvSpPr>
            <p:spPr>
              <a:xfrm>
                <a:off x="6239103" y="4762154"/>
                <a:ext cx="1974964" cy="110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1B8DE5-D445-8645-BACD-839430FFF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103" y="4762154"/>
                <a:ext cx="1974964" cy="1102481"/>
              </a:xfrm>
              <a:prstGeom prst="rect">
                <a:avLst/>
              </a:prstGeom>
              <a:blipFill>
                <a:blip r:embed="rId6"/>
                <a:stretch>
                  <a:fillRect l="-1282" r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BDE77-86B3-1D4B-B161-162EDFB8E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745BAF-5AF6-4342-8598-841DD8F5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Components of a </a:t>
            </a:r>
            <a:r>
              <a:rPr lang="en-US" u="sng" dirty="0"/>
              <a:t>Convolutional</a:t>
            </a:r>
            <a:r>
              <a:rPr lang="en-US" dirty="0"/>
              <a:t>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B4E95D-840A-7649-968F-4F0D0772A945}"/>
                  </a:ext>
                </a:extLst>
              </p:cNvPr>
              <p:cNvSpPr txBox="1"/>
              <p:nvPr/>
            </p:nvSpPr>
            <p:spPr>
              <a:xfrm>
                <a:off x="1344272" y="3008416"/>
                <a:ext cx="22021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B4E95D-840A-7649-968F-4F0D0772A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272" y="3008416"/>
                <a:ext cx="2202141" cy="492443"/>
              </a:xfrm>
              <a:prstGeom prst="rect">
                <a:avLst/>
              </a:prstGeom>
              <a:blipFill>
                <a:blip r:embed="rId7"/>
                <a:stretch>
                  <a:fillRect l="-4598" r="-344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74893A-7AC4-4F47-B80E-4299EFD93A98}"/>
                  </a:ext>
                </a:extLst>
              </p:cNvPr>
              <p:cNvSpPr txBox="1"/>
              <p:nvPr/>
            </p:nvSpPr>
            <p:spPr>
              <a:xfrm>
                <a:off x="5111902" y="3008416"/>
                <a:ext cx="25552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74893A-7AC4-4F47-B80E-4299EFD93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902" y="3008416"/>
                <a:ext cx="2555251" cy="492443"/>
              </a:xfrm>
              <a:prstGeom prst="rect">
                <a:avLst/>
              </a:prstGeom>
              <a:blipFill>
                <a:blip r:embed="rId8"/>
                <a:stretch>
                  <a:fillRect l="-2970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66C415B3-BDF6-AC4C-B77F-AF96AB577246}"/>
              </a:ext>
            </a:extLst>
          </p:cNvPr>
          <p:cNvSpPr/>
          <p:nvPr/>
        </p:nvSpPr>
        <p:spPr>
          <a:xfrm>
            <a:off x="3175552" y="3491599"/>
            <a:ext cx="5352222" cy="261934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7E3C65-B05F-6D45-AF2D-102DFC849162}"/>
              </a:ext>
            </a:extLst>
          </p:cNvPr>
          <p:cNvSpPr/>
          <p:nvPr/>
        </p:nvSpPr>
        <p:spPr>
          <a:xfrm>
            <a:off x="4835385" y="1322593"/>
            <a:ext cx="2939037" cy="2152639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063270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Cun 1998 convnet 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07" y="1096355"/>
            <a:ext cx="4323549" cy="131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5489" y="1813256"/>
          <a:ext cx="4463288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Layer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Output Size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Weight Size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Input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x 28</a:t>
                      </a:r>
                      <a:r>
                        <a:rPr lang="en-US" sz="1400" baseline="0" dirty="0"/>
                        <a:t> x 28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Conv (</a:t>
                      </a:r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out</a:t>
                      </a:r>
                      <a:r>
                        <a:rPr lang="en-US" sz="1400" dirty="0"/>
                        <a:t>=20, K=5,</a:t>
                      </a:r>
                      <a:r>
                        <a:rPr lang="en-US" sz="1400" baseline="0" dirty="0"/>
                        <a:t> P=2, S=1)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28 x 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1 x 5 x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28 x 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MaxPool</a:t>
                      </a:r>
                      <a:r>
                        <a:rPr lang="en-US" sz="1400" dirty="0"/>
                        <a:t>(K=2, S=2)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14</a:t>
                      </a:r>
                      <a:r>
                        <a:rPr lang="en-US" sz="1400" baseline="0" dirty="0"/>
                        <a:t> x 14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Conv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baseline="0" dirty="0" err="1"/>
                        <a:t>C</a:t>
                      </a:r>
                      <a:r>
                        <a:rPr lang="en-US" sz="1400" baseline="-25000" dirty="0" err="1"/>
                        <a:t>out</a:t>
                      </a:r>
                      <a:r>
                        <a:rPr lang="en-US" sz="1400" baseline="0" dirty="0"/>
                        <a:t>=50, K=5, P=2, S=1)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14 x 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20 x 5 x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1</a:t>
                      </a:r>
                      <a:r>
                        <a:rPr lang="en-US" sz="1400" baseline="0" dirty="0"/>
                        <a:t>4 x 14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MaxPool</a:t>
                      </a:r>
                      <a:r>
                        <a:rPr lang="en-US" sz="1400" dirty="0"/>
                        <a:t>(K=2,</a:t>
                      </a:r>
                      <a:r>
                        <a:rPr lang="en-US" sz="1400" baseline="0" dirty="0"/>
                        <a:t> S=2)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7 x 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Flatten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Linear (2450</a:t>
                      </a:r>
                      <a:r>
                        <a:rPr lang="en-US" sz="1400" baseline="0" dirty="0"/>
                        <a:t> -&gt; 500)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2450 x 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Linear (500 -&gt; 10)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 x 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91661" y="3233902"/>
            <a:ext cx="4532588" cy="2246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5650293" y="1204730"/>
            <a:ext cx="1479663" cy="10950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EB451-FA1A-C04F-B090-39C435E45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B63A282-BC84-AA4C-9BD2-D80B7424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LeNet-5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BC9E9-CABC-B246-BB66-52C1F58443EF}"/>
              </a:ext>
            </a:extLst>
          </p:cNvPr>
          <p:cNvSpPr txBox="1"/>
          <p:nvPr/>
        </p:nvSpPr>
        <p:spPr>
          <a:xfrm>
            <a:off x="0" y="6166584"/>
            <a:ext cx="5012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Lecun</a:t>
            </a:r>
            <a:r>
              <a:rPr lang="en-US" sz="1200" dirty="0"/>
              <a:t> et al, “Gradient-based learning applied to document recognition”, 1998</a:t>
            </a:r>
          </a:p>
        </p:txBody>
      </p:sp>
    </p:spTree>
    <p:extLst>
      <p:ext uri="{BB962C8B-B14F-4D97-AF65-F5344CB8AC3E}">
        <p14:creationId xmlns:p14="http://schemas.microsoft.com/office/powerpoint/2010/main" val="5086752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Cun 1998 convnet 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07" y="1096355"/>
            <a:ext cx="4323549" cy="131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5489" y="1813256"/>
          <a:ext cx="4463288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Layer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Output Size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Weight Size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Input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x 28</a:t>
                      </a:r>
                      <a:r>
                        <a:rPr lang="en-US" sz="1400" baseline="0" dirty="0"/>
                        <a:t> x 28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Conv (</a:t>
                      </a:r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out</a:t>
                      </a:r>
                      <a:r>
                        <a:rPr lang="en-US" sz="1400" dirty="0"/>
                        <a:t>=20, K=5,</a:t>
                      </a:r>
                      <a:r>
                        <a:rPr lang="en-US" sz="1400" baseline="0" dirty="0"/>
                        <a:t> P=2, S=1)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28 x 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1 x 5 x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28 x 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MaxPool</a:t>
                      </a:r>
                      <a:r>
                        <a:rPr lang="en-US" sz="1400" dirty="0"/>
                        <a:t>(K=2, S=2)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14</a:t>
                      </a:r>
                      <a:r>
                        <a:rPr lang="en-US" sz="1400" baseline="0" dirty="0"/>
                        <a:t> x 14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Conv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baseline="0" dirty="0" err="1"/>
                        <a:t>C</a:t>
                      </a:r>
                      <a:r>
                        <a:rPr lang="en-US" sz="1400" baseline="-25000" dirty="0" err="1"/>
                        <a:t>out</a:t>
                      </a:r>
                      <a:r>
                        <a:rPr lang="en-US" sz="1400" baseline="0" dirty="0"/>
                        <a:t>=50, K=5, P=2, S=1)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14 x 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20 x 5 x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1</a:t>
                      </a:r>
                      <a:r>
                        <a:rPr lang="en-US" sz="1400" baseline="0" dirty="0"/>
                        <a:t>4 x 14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MaxPool</a:t>
                      </a:r>
                      <a:r>
                        <a:rPr lang="en-US" sz="1400" dirty="0"/>
                        <a:t>(K=2,</a:t>
                      </a:r>
                      <a:r>
                        <a:rPr lang="en-US" sz="1400" baseline="0" dirty="0"/>
                        <a:t> S=2)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7 x 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Flatten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Linear (2450</a:t>
                      </a:r>
                      <a:r>
                        <a:rPr lang="en-US" sz="1400" baseline="0" dirty="0"/>
                        <a:t> -&gt; 500)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2450 x 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Linear (500 -&gt; 10)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 x 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91661" y="3825109"/>
            <a:ext cx="4532588" cy="1655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562396" y="1204730"/>
            <a:ext cx="1052348" cy="10950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36966-DBB3-DE44-BBC5-568376A4C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92F38C9-188C-1348-8BCD-5E77AD25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LeNet-5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32BFB-4FE2-4349-8B22-F8842B76C0FC}"/>
              </a:ext>
            </a:extLst>
          </p:cNvPr>
          <p:cNvSpPr txBox="1"/>
          <p:nvPr/>
        </p:nvSpPr>
        <p:spPr>
          <a:xfrm>
            <a:off x="0" y="6166584"/>
            <a:ext cx="5012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Lecun</a:t>
            </a:r>
            <a:r>
              <a:rPr lang="en-US" sz="1200" dirty="0"/>
              <a:t> et al, “Gradient-based learning applied to document recognition”, 1998</a:t>
            </a:r>
          </a:p>
        </p:txBody>
      </p:sp>
    </p:spTree>
    <p:extLst>
      <p:ext uri="{BB962C8B-B14F-4D97-AF65-F5344CB8AC3E}">
        <p14:creationId xmlns:p14="http://schemas.microsoft.com/office/powerpoint/2010/main" val="28121366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Cun 1998 convnet 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07" y="1096355"/>
            <a:ext cx="4323549" cy="131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5489" y="1813256"/>
          <a:ext cx="4463288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Layer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Output Size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Weight Size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Input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x 28</a:t>
                      </a:r>
                      <a:r>
                        <a:rPr lang="en-US" sz="1400" baseline="0" dirty="0"/>
                        <a:t> x 28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Conv (</a:t>
                      </a:r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out</a:t>
                      </a:r>
                      <a:r>
                        <a:rPr lang="en-US" sz="1400" dirty="0"/>
                        <a:t>=20, K=5,</a:t>
                      </a:r>
                      <a:r>
                        <a:rPr lang="en-US" sz="1400" baseline="0" dirty="0"/>
                        <a:t> P=2, S=1)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28 x 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1 x 5 x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28 x 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MaxPool</a:t>
                      </a:r>
                      <a:r>
                        <a:rPr lang="en-US" sz="1400" dirty="0"/>
                        <a:t>(K=2, S=2)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14</a:t>
                      </a:r>
                      <a:r>
                        <a:rPr lang="en-US" sz="1400" baseline="0" dirty="0"/>
                        <a:t> x 14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Conv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baseline="0" dirty="0" err="1"/>
                        <a:t>C</a:t>
                      </a:r>
                      <a:r>
                        <a:rPr lang="en-US" sz="1400" baseline="-25000" dirty="0" err="1"/>
                        <a:t>out</a:t>
                      </a:r>
                      <a:r>
                        <a:rPr lang="en-US" sz="1400" baseline="0" dirty="0"/>
                        <a:t>=50, K=5, P=2, S=1)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14 x 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20 x 5 x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1</a:t>
                      </a:r>
                      <a:r>
                        <a:rPr lang="en-US" sz="1400" baseline="0" dirty="0"/>
                        <a:t>4 x 14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MaxPool</a:t>
                      </a:r>
                      <a:r>
                        <a:rPr lang="en-US" sz="1400" dirty="0"/>
                        <a:t>(K=2,</a:t>
                      </a:r>
                      <a:r>
                        <a:rPr lang="en-US" sz="1400" baseline="0" dirty="0"/>
                        <a:t> S=2)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7 x 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Flatten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Linear (2450</a:t>
                      </a:r>
                      <a:r>
                        <a:rPr lang="en-US" sz="1400" baseline="0" dirty="0"/>
                        <a:t> -&gt; 500)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2450 x 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Linear (500 -&gt; 10)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 x 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91661" y="4108888"/>
            <a:ext cx="4532588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035362" y="1192906"/>
            <a:ext cx="780392" cy="10950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4F076-F8F4-4A43-87D3-DEA5FE6DC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BD65AA7-3095-8C41-B176-C0452D57C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LeNet-5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EAAF8F-788D-6549-889C-45B53C6E3C39}"/>
              </a:ext>
            </a:extLst>
          </p:cNvPr>
          <p:cNvSpPr txBox="1"/>
          <p:nvPr/>
        </p:nvSpPr>
        <p:spPr>
          <a:xfrm>
            <a:off x="0" y="6166584"/>
            <a:ext cx="5012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Lecun</a:t>
            </a:r>
            <a:r>
              <a:rPr lang="en-US" sz="1200" dirty="0"/>
              <a:t> et al, “Gradient-based learning applied to document recognition”, 1998</a:t>
            </a:r>
          </a:p>
        </p:txBody>
      </p:sp>
    </p:spTree>
    <p:extLst>
      <p:ext uri="{BB962C8B-B14F-4D97-AF65-F5344CB8AC3E}">
        <p14:creationId xmlns:p14="http://schemas.microsoft.com/office/powerpoint/2010/main" val="22448301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Cun 1998 convnet 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07" y="1096355"/>
            <a:ext cx="4323549" cy="131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5489" y="1813256"/>
          <a:ext cx="4463288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Layer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Output Size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Weight Size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Input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x 28</a:t>
                      </a:r>
                      <a:r>
                        <a:rPr lang="en-US" sz="1400" baseline="0" dirty="0"/>
                        <a:t> x 28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Conv (</a:t>
                      </a:r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out</a:t>
                      </a:r>
                      <a:r>
                        <a:rPr lang="en-US" sz="1400" dirty="0"/>
                        <a:t>=20, K=5,</a:t>
                      </a:r>
                      <a:r>
                        <a:rPr lang="en-US" sz="1400" baseline="0" dirty="0"/>
                        <a:t> P=2, S=1)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28 x 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1 x 5 x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28 x 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MaxPool</a:t>
                      </a:r>
                      <a:r>
                        <a:rPr lang="en-US" sz="1400" dirty="0"/>
                        <a:t>(K=2, S=2)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14</a:t>
                      </a:r>
                      <a:r>
                        <a:rPr lang="en-US" sz="1400" baseline="0" dirty="0"/>
                        <a:t> x 14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Conv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baseline="0" dirty="0" err="1"/>
                        <a:t>C</a:t>
                      </a:r>
                      <a:r>
                        <a:rPr lang="en-US" sz="1400" baseline="-25000" dirty="0" err="1"/>
                        <a:t>out</a:t>
                      </a:r>
                      <a:r>
                        <a:rPr lang="en-US" sz="1400" baseline="0" dirty="0"/>
                        <a:t>=50, K=5, P=2, S=1)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14 x 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20 x 5 x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1</a:t>
                      </a:r>
                      <a:r>
                        <a:rPr lang="en-US" sz="1400" baseline="0" dirty="0"/>
                        <a:t>4 x 14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MaxPool</a:t>
                      </a:r>
                      <a:r>
                        <a:rPr lang="en-US" sz="1400" dirty="0"/>
                        <a:t>(K=2,</a:t>
                      </a:r>
                      <a:r>
                        <a:rPr lang="en-US" sz="1400" baseline="0" dirty="0"/>
                        <a:t> S=2)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7 x 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Flatten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Linear (2450</a:t>
                      </a:r>
                      <a:r>
                        <a:rPr lang="en-US" sz="1400" baseline="0" dirty="0"/>
                        <a:t> -&gt; 500)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2450 x 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Linear (500 -&gt; 10)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 x 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91661" y="4392668"/>
            <a:ext cx="4532588" cy="1087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401911" y="1169258"/>
            <a:ext cx="744919" cy="10950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22EB3-382F-DC45-87F1-FCF35D541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40AB592-2123-6840-BD20-654FD8D7A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Lenet-5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3CD95C-CBAA-4D45-9E4E-1B17B8CA9F9D}"/>
              </a:ext>
            </a:extLst>
          </p:cNvPr>
          <p:cNvSpPr txBox="1"/>
          <p:nvPr/>
        </p:nvSpPr>
        <p:spPr>
          <a:xfrm>
            <a:off x="0" y="6166584"/>
            <a:ext cx="5012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Lecun</a:t>
            </a:r>
            <a:r>
              <a:rPr lang="en-US" sz="1200" dirty="0"/>
              <a:t> et al, “Gradient-based learning applied to document recognition”, 1998</a:t>
            </a:r>
          </a:p>
        </p:txBody>
      </p:sp>
    </p:spTree>
    <p:extLst>
      <p:ext uri="{BB962C8B-B14F-4D97-AF65-F5344CB8AC3E}">
        <p14:creationId xmlns:p14="http://schemas.microsoft.com/office/powerpoint/2010/main" val="22463962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Cun 1998 convnet 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07" y="1096355"/>
            <a:ext cx="4323549" cy="131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5489" y="1813256"/>
          <a:ext cx="4463288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Layer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Output Size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Weight Size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Input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x 28</a:t>
                      </a:r>
                      <a:r>
                        <a:rPr lang="en-US" sz="1400" baseline="0" dirty="0"/>
                        <a:t> x 28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Conv (</a:t>
                      </a:r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out</a:t>
                      </a:r>
                      <a:r>
                        <a:rPr lang="en-US" sz="1400" dirty="0"/>
                        <a:t>=20, K=5,</a:t>
                      </a:r>
                      <a:r>
                        <a:rPr lang="en-US" sz="1400" baseline="0" dirty="0"/>
                        <a:t> P=2, S=1)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28 x 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1 x 5 x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28 x 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MaxPool</a:t>
                      </a:r>
                      <a:r>
                        <a:rPr lang="en-US" sz="1400" dirty="0"/>
                        <a:t>(K=2, S=2)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14</a:t>
                      </a:r>
                      <a:r>
                        <a:rPr lang="en-US" sz="1400" baseline="0" dirty="0"/>
                        <a:t> x 14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Conv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baseline="0" dirty="0" err="1"/>
                        <a:t>C</a:t>
                      </a:r>
                      <a:r>
                        <a:rPr lang="en-US" sz="1400" baseline="-25000" dirty="0" err="1"/>
                        <a:t>out</a:t>
                      </a:r>
                      <a:r>
                        <a:rPr lang="en-US" sz="1400" baseline="0" dirty="0"/>
                        <a:t>=50, K=5, P=2, S=1)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14 x 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20 x 5 x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1</a:t>
                      </a:r>
                      <a:r>
                        <a:rPr lang="en-US" sz="1400" baseline="0" dirty="0"/>
                        <a:t>4 x 14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MaxPool</a:t>
                      </a:r>
                      <a:r>
                        <a:rPr lang="en-US" sz="1400" dirty="0"/>
                        <a:t>(K=2,</a:t>
                      </a:r>
                      <a:r>
                        <a:rPr lang="en-US" sz="1400" baseline="0" dirty="0"/>
                        <a:t> S=2)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7 x 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Flatten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Linear (2450</a:t>
                      </a:r>
                      <a:r>
                        <a:rPr lang="en-US" sz="1400" baseline="0" dirty="0"/>
                        <a:t> -&gt; 500)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2450 x 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Linear (500 -&gt; 10)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 x 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91661" y="4960226"/>
            <a:ext cx="4532588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673865" y="1169258"/>
            <a:ext cx="744919" cy="10950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C4F55-5DE4-CA4F-9D99-F85C1C4CB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71DCC49-A826-214B-B5C8-7DC87F68E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Lenet-5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E7EFD-62A9-F14A-9FA1-792B0BF3BA00}"/>
              </a:ext>
            </a:extLst>
          </p:cNvPr>
          <p:cNvSpPr txBox="1"/>
          <p:nvPr/>
        </p:nvSpPr>
        <p:spPr>
          <a:xfrm>
            <a:off x="0" y="6166584"/>
            <a:ext cx="5012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Lecun</a:t>
            </a:r>
            <a:r>
              <a:rPr lang="en-US" sz="1200" dirty="0"/>
              <a:t> et al, “Gradient-based learning applied to document recognition”, 1998</a:t>
            </a:r>
          </a:p>
        </p:txBody>
      </p:sp>
    </p:spTree>
    <p:extLst>
      <p:ext uri="{BB962C8B-B14F-4D97-AF65-F5344CB8AC3E}">
        <p14:creationId xmlns:p14="http://schemas.microsoft.com/office/powerpoint/2010/main" val="4865099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Cun 1998 convnet 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07" y="1096355"/>
            <a:ext cx="4323549" cy="131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5489" y="1813256"/>
          <a:ext cx="4463288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Layer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Output Size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Weight Size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Input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x 28</a:t>
                      </a:r>
                      <a:r>
                        <a:rPr lang="en-US" sz="1400" baseline="0" dirty="0"/>
                        <a:t> x 28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Conv (</a:t>
                      </a:r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out</a:t>
                      </a:r>
                      <a:r>
                        <a:rPr lang="en-US" sz="1400" dirty="0"/>
                        <a:t>=20, K=5,</a:t>
                      </a:r>
                      <a:r>
                        <a:rPr lang="en-US" sz="1400" baseline="0" dirty="0"/>
                        <a:t> P=2, S=1)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28 x 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1 x 5 x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28 x 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MaxPool</a:t>
                      </a:r>
                      <a:r>
                        <a:rPr lang="en-US" sz="1400" dirty="0"/>
                        <a:t>(K=2, S=2)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14</a:t>
                      </a:r>
                      <a:r>
                        <a:rPr lang="en-US" sz="1400" baseline="0" dirty="0"/>
                        <a:t> x 14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Conv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baseline="0" dirty="0" err="1"/>
                        <a:t>C</a:t>
                      </a:r>
                      <a:r>
                        <a:rPr lang="en-US" sz="1400" baseline="-25000" dirty="0" err="1"/>
                        <a:t>out</a:t>
                      </a:r>
                      <a:r>
                        <a:rPr lang="en-US" sz="1400" baseline="0" dirty="0"/>
                        <a:t>=50, K=5, P=2, S=1)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14 x 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20 x 5 x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1</a:t>
                      </a:r>
                      <a:r>
                        <a:rPr lang="en-US" sz="1400" baseline="0" dirty="0"/>
                        <a:t>4 x 14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MaxPool</a:t>
                      </a:r>
                      <a:r>
                        <a:rPr lang="en-US" sz="1400" dirty="0"/>
                        <a:t>(K=2,</a:t>
                      </a:r>
                      <a:r>
                        <a:rPr lang="en-US" sz="1400" baseline="0" dirty="0"/>
                        <a:t> S=2)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7 x 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Flatten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Linear (2450</a:t>
                      </a:r>
                      <a:r>
                        <a:rPr lang="en-US" sz="1400" baseline="0" dirty="0"/>
                        <a:t> -&gt; 500)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2450 x 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Linear (500 -&gt; 10)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 x 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075886" y="1342039"/>
            <a:ext cx="744919" cy="7567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A2A1F-BE28-6F40-B7F3-F205784E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6F18EED-1991-B244-937F-6D7FD916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Lenet-5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384D4-4AD1-A94D-B9A2-56DA61738BFB}"/>
              </a:ext>
            </a:extLst>
          </p:cNvPr>
          <p:cNvSpPr txBox="1"/>
          <p:nvPr/>
        </p:nvSpPr>
        <p:spPr>
          <a:xfrm>
            <a:off x="0" y="6166584"/>
            <a:ext cx="5012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Lecun</a:t>
            </a:r>
            <a:r>
              <a:rPr lang="en-US" sz="1200" dirty="0"/>
              <a:t> et al, “Gradient-based learning applied to document recognition”, 1998</a:t>
            </a:r>
          </a:p>
        </p:txBody>
      </p:sp>
    </p:spTree>
    <p:extLst>
      <p:ext uri="{BB962C8B-B14F-4D97-AF65-F5344CB8AC3E}">
        <p14:creationId xmlns:p14="http://schemas.microsoft.com/office/powerpoint/2010/main" val="28775266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Cun 1998 convnet 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07" y="1096355"/>
            <a:ext cx="4323549" cy="131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5489" y="1813256"/>
          <a:ext cx="4463288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Layer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Output Size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Weight Size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Input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x 28</a:t>
                      </a:r>
                      <a:r>
                        <a:rPr lang="en-US" sz="1400" baseline="0" dirty="0"/>
                        <a:t> x 28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Conv (</a:t>
                      </a:r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out</a:t>
                      </a:r>
                      <a:r>
                        <a:rPr lang="en-US" sz="1400" dirty="0"/>
                        <a:t>=20, K=5,</a:t>
                      </a:r>
                      <a:r>
                        <a:rPr lang="en-US" sz="1400" baseline="0" dirty="0"/>
                        <a:t> P=2, S=1)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28 x 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1 x 5 x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28 x 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MaxPool</a:t>
                      </a:r>
                      <a:r>
                        <a:rPr lang="en-US" sz="1400" dirty="0"/>
                        <a:t>(K=2, S=2)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x 14</a:t>
                      </a:r>
                      <a:r>
                        <a:rPr lang="en-US" sz="1400" baseline="0" dirty="0"/>
                        <a:t> x 14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Conv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baseline="0" dirty="0" err="1"/>
                        <a:t>C</a:t>
                      </a:r>
                      <a:r>
                        <a:rPr lang="en-US" sz="1400" baseline="-25000" dirty="0" err="1"/>
                        <a:t>out</a:t>
                      </a:r>
                      <a:r>
                        <a:rPr lang="en-US" sz="1400" baseline="0" dirty="0"/>
                        <a:t>=50, K=5, P=2, S=1)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14 x 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20 x 5 x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1</a:t>
                      </a:r>
                      <a:r>
                        <a:rPr lang="en-US" sz="1400" baseline="0" dirty="0"/>
                        <a:t>4 x 14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MaxPool</a:t>
                      </a:r>
                      <a:r>
                        <a:rPr lang="en-US" sz="1400" dirty="0"/>
                        <a:t>(K=2,</a:t>
                      </a:r>
                      <a:r>
                        <a:rPr lang="en-US" sz="1400" baseline="0" dirty="0"/>
                        <a:t> S=2)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x 7 x 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Flatten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Linear (2450</a:t>
                      </a:r>
                      <a:r>
                        <a:rPr lang="en-US" sz="1400" baseline="0" dirty="0"/>
                        <a:t> -&gt; 500)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2450 x 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ReLU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Linear (500 -&gt; 10)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 x 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55293" y="2692406"/>
            <a:ext cx="3565656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As we go through the network:</a:t>
            </a:r>
          </a:p>
          <a:p>
            <a:endParaRPr lang="en-US" sz="2100" dirty="0"/>
          </a:p>
          <a:p>
            <a:r>
              <a:rPr lang="en-US" sz="2100" dirty="0"/>
              <a:t>Spatial size </a:t>
            </a:r>
            <a:r>
              <a:rPr lang="en-US" sz="2100" b="1" dirty="0"/>
              <a:t>decreases </a:t>
            </a:r>
            <a:endParaRPr lang="en-US" sz="2100" dirty="0"/>
          </a:p>
          <a:p>
            <a:r>
              <a:rPr lang="en-US" sz="2100" dirty="0"/>
              <a:t>(using pooling or </a:t>
            </a:r>
            <a:r>
              <a:rPr lang="en-US" sz="2100" dirty="0" err="1"/>
              <a:t>strided</a:t>
            </a:r>
            <a:r>
              <a:rPr lang="en-US" sz="2100" dirty="0"/>
              <a:t> conv)</a:t>
            </a:r>
          </a:p>
          <a:p>
            <a:endParaRPr lang="en-US" sz="2100" dirty="0"/>
          </a:p>
          <a:p>
            <a:r>
              <a:rPr lang="en-US" sz="2100" dirty="0"/>
              <a:t>Number of channels </a:t>
            </a:r>
            <a:r>
              <a:rPr lang="en-US" sz="2100" b="1" dirty="0"/>
              <a:t>increases</a:t>
            </a:r>
          </a:p>
          <a:p>
            <a:r>
              <a:rPr lang="en-US" sz="2100" dirty="0"/>
              <a:t>(total “volume” is preserved!)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F4865-1513-BE47-B4ED-B48B931A3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B27667A-B915-1841-88A8-8D199589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Lenet-5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229B74-757A-7F48-B7E7-0C211A7CA6F9}"/>
              </a:ext>
            </a:extLst>
          </p:cNvPr>
          <p:cNvSpPr txBox="1"/>
          <p:nvPr/>
        </p:nvSpPr>
        <p:spPr>
          <a:xfrm>
            <a:off x="0" y="6166584"/>
            <a:ext cx="5012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Lecun</a:t>
            </a:r>
            <a:r>
              <a:rPr lang="en-US" sz="1200" dirty="0"/>
              <a:t> et al, “Gradient-based learning applied to document recognition”, 1998</a:t>
            </a:r>
          </a:p>
        </p:txBody>
      </p:sp>
    </p:spTree>
    <p:extLst>
      <p:ext uri="{BB962C8B-B14F-4D97-AF65-F5344CB8AC3E}">
        <p14:creationId xmlns:p14="http://schemas.microsoft.com/office/powerpoint/2010/main" val="19772045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74" y="2810057"/>
            <a:ext cx="5657851" cy="1237886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Problem: Deep Networks very hard to train!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620F4-A6D3-BC4B-A975-1DDAB0EE9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867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87" y="4555670"/>
            <a:ext cx="1379507" cy="1555274"/>
          </a:xfrm>
          <a:prstGeom prst="rect">
            <a:avLst/>
          </a:prstGeom>
        </p:spPr>
      </p:pic>
      <p:pic>
        <p:nvPicPr>
          <p:cNvPr id="12" name="Google Shape;111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906" y="4601513"/>
            <a:ext cx="1802664" cy="14238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9464" y="3963458"/>
            <a:ext cx="2547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Convolution Layers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14873" y="3963457"/>
            <a:ext cx="196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Pooling Layers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979" y="1941931"/>
            <a:ext cx="2248728" cy="1019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875" y="1330524"/>
            <a:ext cx="295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Fully-Connected</a:t>
            </a:r>
            <a:r>
              <a:rPr lang="en-US" sz="2100" dirty="0"/>
              <a:t> Layers</a:t>
            </a:r>
          </a:p>
        </p:txBody>
      </p:sp>
      <p:pic>
        <p:nvPicPr>
          <p:cNvPr id="17" name="Google Shape;500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1407" y="1814511"/>
            <a:ext cx="1446995" cy="119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088210" y="1330524"/>
            <a:ext cx="260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Activation Function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89528" y="396345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Normalization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1B8DE5-D445-8645-BACD-839430FFF9BD}"/>
                  </a:ext>
                </a:extLst>
              </p:cNvPr>
              <p:cNvSpPr txBox="1"/>
              <p:nvPr/>
            </p:nvSpPr>
            <p:spPr>
              <a:xfrm>
                <a:off x="6239103" y="4762154"/>
                <a:ext cx="1974964" cy="110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1B8DE5-D445-8645-BACD-839430FFF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103" y="4762154"/>
                <a:ext cx="1974964" cy="1102481"/>
              </a:xfrm>
              <a:prstGeom prst="rect">
                <a:avLst/>
              </a:prstGeom>
              <a:blipFill>
                <a:blip r:embed="rId6"/>
                <a:stretch>
                  <a:fillRect l="-1282" r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BDE77-86B3-1D4B-B161-162EDFB8E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745BAF-5AF6-4342-8598-841DD8F5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Components of a Convolutional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B4E95D-840A-7649-968F-4F0D0772A945}"/>
                  </a:ext>
                </a:extLst>
              </p:cNvPr>
              <p:cNvSpPr txBox="1"/>
              <p:nvPr/>
            </p:nvSpPr>
            <p:spPr>
              <a:xfrm>
                <a:off x="1344272" y="3008416"/>
                <a:ext cx="22021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B4E95D-840A-7649-968F-4F0D0772A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272" y="3008416"/>
                <a:ext cx="2202141" cy="492443"/>
              </a:xfrm>
              <a:prstGeom prst="rect">
                <a:avLst/>
              </a:prstGeom>
              <a:blipFill>
                <a:blip r:embed="rId7"/>
                <a:stretch>
                  <a:fillRect l="-4598" r="-344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74893A-7AC4-4F47-B80E-4299EFD93A98}"/>
                  </a:ext>
                </a:extLst>
              </p:cNvPr>
              <p:cNvSpPr txBox="1"/>
              <p:nvPr/>
            </p:nvSpPr>
            <p:spPr>
              <a:xfrm>
                <a:off x="5111902" y="3008416"/>
                <a:ext cx="25552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74893A-7AC4-4F47-B80E-4299EFD93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902" y="3008416"/>
                <a:ext cx="2555251" cy="492443"/>
              </a:xfrm>
              <a:prstGeom prst="rect">
                <a:avLst/>
              </a:prstGeom>
              <a:blipFill>
                <a:blip r:embed="rId8"/>
                <a:stretch>
                  <a:fillRect l="-2970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BB7E3C65-B05F-6D45-AF2D-102DFC849162}"/>
              </a:ext>
            </a:extLst>
          </p:cNvPr>
          <p:cNvSpPr/>
          <p:nvPr/>
        </p:nvSpPr>
        <p:spPr>
          <a:xfrm>
            <a:off x="856688" y="1322593"/>
            <a:ext cx="6796162" cy="2152639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2BE5F2-E0FE-6342-851F-F76D9239A2FD}"/>
              </a:ext>
            </a:extLst>
          </p:cNvPr>
          <p:cNvSpPr/>
          <p:nvPr/>
        </p:nvSpPr>
        <p:spPr>
          <a:xfrm>
            <a:off x="73861" y="3703843"/>
            <a:ext cx="5263452" cy="261934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744060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Normalization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0962" y="1105860"/>
            <a:ext cx="6242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Idea</a:t>
            </a:r>
            <a:r>
              <a:rPr lang="en-US" sz="2400" dirty="0"/>
              <a:t>: “Normalize” the outputs of each layer so they have zero mean and unit variance</a:t>
            </a:r>
          </a:p>
          <a:p>
            <a:endParaRPr lang="en-US" sz="2400" dirty="0"/>
          </a:p>
          <a:p>
            <a:r>
              <a:rPr lang="en-US" sz="2400" dirty="0"/>
              <a:t>Why? Helps reduce “internal covariate shift”, improves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C25B5-557B-674B-A649-BCC27F3F0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EF7541-4DC7-9C4D-ADF5-2E099B54042F}"/>
              </a:ext>
            </a:extLst>
          </p:cNvPr>
          <p:cNvSpPr txBox="1"/>
          <p:nvPr/>
        </p:nvSpPr>
        <p:spPr>
          <a:xfrm>
            <a:off x="-8995" y="6204672"/>
            <a:ext cx="7907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Ioffe</a:t>
            </a:r>
            <a:r>
              <a:rPr lang="en-US" sz="1200" dirty="0"/>
              <a:t> and </a:t>
            </a:r>
            <a:r>
              <a:rPr lang="en-US" sz="1200" dirty="0" err="1"/>
              <a:t>Szegedy</a:t>
            </a:r>
            <a:r>
              <a:rPr lang="en-US" sz="1200" dirty="0"/>
              <a:t>, “Batch normalization: Accelerating deep network training by reducing internal covariate shift”, ICML 2015</a:t>
            </a:r>
          </a:p>
        </p:txBody>
      </p:sp>
    </p:spTree>
    <p:extLst>
      <p:ext uri="{BB962C8B-B14F-4D97-AF65-F5344CB8AC3E}">
        <p14:creationId xmlns:p14="http://schemas.microsoft.com/office/powerpoint/2010/main" val="121388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Fully-Connected Layer</a:t>
            </a:r>
          </a:p>
        </p:txBody>
      </p:sp>
      <p:sp>
        <p:nvSpPr>
          <p:cNvPr id="18" name="Google Shape;460;p39"/>
          <p:cNvSpPr txBox="1"/>
          <p:nvPr/>
        </p:nvSpPr>
        <p:spPr>
          <a:xfrm>
            <a:off x="1399635" y="3385936"/>
            <a:ext cx="861676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3072</a:t>
            </a:r>
            <a:endParaRPr sz="1799"/>
          </a:p>
        </p:txBody>
      </p:sp>
      <p:sp>
        <p:nvSpPr>
          <p:cNvPr id="19" name="Google Shape;461;p39"/>
          <p:cNvSpPr txBox="1"/>
          <p:nvPr/>
        </p:nvSpPr>
        <p:spPr>
          <a:xfrm>
            <a:off x="100387" y="3114153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1</a:t>
            </a:r>
            <a:endParaRPr sz="1799"/>
          </a:p>
        </p:txBody>
      </p:sp>
      <p:sp>
        <p:nvSpPr>
          <p:cNvPr id="20" name="Google Shape;463;p39"/>
          <p:cNvSpPr txBox="1"/>
          <p:nvPr/>
        </p:nvSpPr>
        <p:spPr>
          <a:xfrm>
            <a:off x="751029" y="1701726"/>
            <a:ext cx="7827661" cy="47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/>
              <a:t>32x32x3 image -&gt; stretch to 3072 x 1 </a:t>
            </a:r>
            <a:endParaRPr sz="2399" dirty="0"/>
          </a:p>
        </p:txBody>
      </p:sp>
      <p:sp>
        <p:nvSpPr>
          <p:cNvPr id="21" name="Google Shape;464;p39"/>
          <p:cNvSpPr txBox="1"/>
          <p:nvPr/>
        </p:nvSpPr>
        <p:spPr>
          <a:xfrm>
            <a:off x="3449690" y="3257669"/>
            <a:ext cx="2506747" cy="3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/>
              <a:t>10 x 3072 </a:t>
            </a:r>
            <a:endParaRPr sz="1799"/>
          </a:p>
          <a:p>
            <a:pPr algn="ctr"/>
            <a:r>
              <a:rPr lang="en" sz="1799"/>
              <a:t>weights</a:t>
            </a:r>
            <a:endParaRPr sz="1799"/>
          </a:p>
        </p:txBody>
      </p:sp>
      <p:sp>
        <p:nvSpPr>
          <p:cNvPr id="22" name="Google Shape;465;p39"/>
          <p:cNvSpPr txBox="1"/>
          <p:nvPr/>
        </p:nvSpPr>
        <p:spPr>
          <a:xfrm>
            <a:off x="6861726" y="2745901"/>
            <a:ext cx="925932" cy="29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1799" b="1" dirty="0">
                <a:solidFill>
                  <a:schemeClr val="dk1"/>
                </a:solidFill>
              </a:rPr>
              <a:t>Output</a:t>
            </a:r>
            <a:endParaRPr sz="1865" dirty="0"/>
          </a:p>
        </p:txBody>
      </p:sp>
      <p:sp>
        <p:nvSpPr>
          <p:cNvPr id="23" name="Google Shape;466;p39"/>
          <p:cNvSpPr/>
          <p:nvPr/>
        </p:nvSpPr>
        <p:spPr>
          <a:xfrm>
            <a:off x="6448770" y="3140250"/>
            <a:ext cx="1751844" cy="282227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4" name="Google Shape;467;p39"/>
          <p:cNvSpPr/>
          <p:nvPr/>
        </p:nvSpPr>
        <p:spPr>
          <a:xfrm>
            <a:off x="6524975" y="3233302"/>
            <a:ext cx="150261" cy="15266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Google Shape;468;p39"/>
          <p:cNvSpPr/>
          <p:nvPr/>
        </p:nvSpPr>
        <p:spPr>
          <a:xfrm>
            <a:off x="388824" y="3140250"/>
            <a:ext cx="2783575" cy="282227"/>
          </a:xfrm>
          <a:prstGeom prst="cube">
            <a:avLst>
              <a:gd name="adj" fmla="val 25000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pic>
        <p:nvPicPr>
          <p:cNvPr id="26" name="Google Shape;469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28347" y="2924383"/>
            <a:ext cx="542783" cy="25710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470;p39"/>
          <p:cNvSpPr txBox="1"/>
          <p:nvPr/>
        </p:nvSpPr>
        <p:spPr>
          <a:xfrm>
            <a:off x="1425890" y="2709950"/>
            <a:ext cx="709440" cy="36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1799" b="1">
                <a:solidFill>
                  <a:schemeClr val="dk1"/>
                </a:solidFill>
              </a:rPr>
              <a:t>Input</a:t>
            </a:r>
            <a:endParaRPr sz="1865"/>
          </a:p>
        </p:txBody>
      </p:sp>
      <p:sp>
        <p:nvSpPr>
          <p:cNvPr id="29" name="Google Shape;472;p39"/>
          <p:cNvSpPr txBox="1"/>
          <p:nvPr/>
        </p:nvSpPr>
        <p:spPr>
          <a:xfrm>
            <a:off x="6096525" y="3114153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1</a:t>
            </a:r>
            <a:endParaRPr sz="1799"/>
          </a:p>
        </p:txBody>
      </p:sp>
      <p:sp>
        <p:nvSpPr>
          <p:cNvPr id="30" name="Google Shape;473;p39"/>
          <p:cNvSpPr txBox="1"/>
          <p:nvPr/>
        </p:nvSpPr>
        <p:spPr>
          <a:xfrm>
            <a:off x="7113147" y="3385936"/>
            <a:ext cx="861676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10</a:t>
            </a:r>
            <a:endParaRPr sz="1799"/>
          </a:p>
        </p:txBody>
      </p:sp>
      <p:cxnSp>
        <p:nvCxnSpPr>
          <p:cNvPr id="32" name="Google Shape;475;p39"/>
          <p:cNvCxnSpPr/>
          <p:nvPr/>
        </p:nvCxnSpPr>
        <p:spPr>
          <a:xfrm>
            <a:off x="3345516" y="3281363"/>
            <a:ext cx="607642" cy="1199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" name="Google Shape;476;p39"/>
          <p:cNvCxnSpPr/>
          <p:nvPr/>
        </p:nvCxnSpPr>
        <p:spPr>
          <a:xfrm>
            <a:off x="5393095" y="3272691"/>
            <a:ext cx="614240" cy="869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EAEA-14C3-BB49-891E-B1A26C6D0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922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Normalization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8995" y="6204672"/>
            <a:ext cx="7907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Ioffe</a:t>
            </a:r>
            <a:r>
              <a:rPr lang="en-US" sz="1200" dirty="0"/>
              <a:t> and </a:t>
            </a:r>
            <a:r>
              <a:rPr lang="en-US" sz="1200" dirty="0" err="1"/>
              <a:t>Szegedy</a:t>
            </a:r>
            <a:r>
              <a:rPr lang="en-US" sz="1200" dirty="0"/>
              <a:t>, “Batch normalization: Accelerating deep network training by reducing internal covariate shift”, ICML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0962" y="1105860"/>
            <a:ext cx="6242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Idea</a:t>
            </a:r>
            <a:r>
              <a:rPr lang="en-US" sz="2400" dirty="0"/>
              <a:t>: “Normalize” the outputs of each layer so they have zero mean and unit variance</a:t>
            </a:r>
          </a:p>
          <a:p>
            <a:endParaRPr lang="en-US" sz="2400" dirty="0"/>
          </a:p>
          <a:p>
            <a:r>
              <a:rPr lang="en-US" sz="2400" dirty="0"/>
              <a:t>Why? Helps reduce “internal covariate shift”, improves optimization</a:t>
            </a:r>
          </a:p>
          <a:p>
            <a:endParaRPr lang="en-US" sz="2400" dirty="0"/>
          </a:p>
          <a:p>
            <a:r>
              <a:rPr lang="en-US" sz="2400" dirty="0"/>
              <a:t>We can normalize a batch of activations like this: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5269" y="4313015"/>
            <a:ext cx="4649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a </a:t>
            </a:r>
            <a:r>
              <a:rPr lang="en-US" sz="2400" b="1" dirty="0"/>
              <a:t>differentiable function</a:t>
            </a:r>
            <a:r>
              <a:rPr lang="en-US" sz="2400" dirty="0"/>
              <a:t>, so we can use it as an operator in our networks and </a:t>
            </a:r>
            <a:r>
              <a:rPr lang="en-US" sz="2400" dirty="0" err="1"/>
              <a:t>backprop</a:t>
            </a:r>
            <a:r>
              <a:rPr lang="en-US" sz="2400" dirty="0"/>
              <a:t> through it!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7F91EC-DDC1-D04F-BDBF-54BB723E8B22}"/>
                  </a:ext>
                </a:extLst>
              </p:cNvPr>
              <p:cNvSpPr txBox="1"/>
              <p:nvPr/>
            </p:nvSpPr>
            <p:spPr>
              <a:xfrm>
                <a:off x="781919" y="4181488"/>
                <a:ext cx="2664704" cy="1308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7F91EC-DDC1-D04F-BDBF-54BB723E8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9" y="4181488"/>
                <a:ext cx="2664704" cy="1308820"/>
              </a:xfrm>
              <a:prstGeom prst="rect">
                <a:avLst/>
              </a:prstGeom>
              <a:blipFill>
                <a:blip r:embed="rId2"/>
                <a:stretch>
                  <a:fillRect l="-2370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C25B5-557B-674B-A649-BCC27F3F0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993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Normalization</a:t>
            </a:r>
          </a:p>
        </p:txBody>
      </p:sp>
      <p:sp>
        <p:nvSpPr>
          <p:cNvPr id="6" name="Google Shape;860;p80"/>
          <p:cNvSpPr txBox="1"/>
          <p:nvPr/>
        </p:nvSpPr>
        <p:spPr>
          <a:xfrm>
            <a:off x="479491" y="1794778"/>
            <a:ext cx="1166696" cy="50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b="1"/>
              <a:t>Input</a:t>
            </a:r>
            <a:r>
              <a:rPr lang="en" sz="1799" b="1"/>
              <a:t>:</a:t>
            </a:r>
            <a:endParaRPr sz="1799" b="1" dirty="0"/>
          </a:p>
        </p:txBody>
      </p:sp>
      <p:sp>
        <p:nvSpPr>
          <p:cNvPr id="8" name="Google Shape;862;p80"/>
          <p:cNvSpPr txBox="1"/>
          <p:nvPr/>
        </p:nvSpPr>
        <p:spPr>
          <a:xfrm>
            <a:off x="6744673" y="1668613"/>
            <a:ext cx="2112953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Per-channel mean, shape is D</a:t>
            </a:r>
            <a:endParaRPr sz="2100" dirty="0"/>
          </a:p>
        </p:txBody>
      </p:sp>
      <p:sp>
        <p:nvSpPr>
          <p:cNvPr id="9" name="Google Shape;864;p80"/>
          <p:cNvSpPr txBox="1"/>
          <p:nvPr/>
        </p:nvSpPr>
        <p:spPr>
          <a:xfrm>
            <a:off x="6291466" y="3665488"/>
            <a:ext cx="1801670" cy="79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Normalized x,</a:t>
            </a:r>
            <a:endParaRPr sz="2100" dirty="0"/>
          </a:p>
          <a:p>
            <a:r>
              <a:rPr lang="en" sz="2100" dirty="0"/>
              <a:t>Shape is N x D</a:t>
            </a:r>
            <a:endParaRPr sz="2100" dirty="0"/>
          </a:p>
        </p:txBody>
      </p:sp>
      <p:sp>
        <p:nvSpPr>
          <p:cNvPr id="10" name="Google Shape;867;p80"/>
          <p:cNvSpPr/>
          <p:nvPr/>
        </p:nvSpPr>
        <p:spPr>
          <a:xfrm>
            <a:off x="1050866" y="2609716"/>
            <a:ext cx="2039469" cy="206676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999"/>
              <a:t>X</a:t>
            </a:r>
            <a:endParaRPr sz="2999"/>
          </a:p>
        </p:txBody>
      </p:sp>
      <p:sp>
        <p:nvSpPr>
          <p:cNvPr id="11" name="Google Shape;868;p80"/>
          <p:cNvSpPr txBox="1"/>
          <p:nvPr/>
        </p:nvSpPr>
        <p:spPr>
          <a:xfrm>
            <a:off x="468142" y="3301685"/>
            <a:ext cx="500870" cy="50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N</a:t>
            </a:r>
            <a:endParaRPr sz="2399"/>
          </a:p>
        </p:txBody>
      </p:sp>
      <p:sp>
        <p:nvSpPr>
          <p:cNvPr id="12" name="Google Shape;869;p80"/>
          <p:cNvSpPr txBox="1"/>
          <p:nvPr/>
        </p:nvSpPr>
        <p:spPr>
          <a:xfrm>
            <a:off x="1820165" y="4746958"/>
            <a:ext cx="500870" cy="50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D</a:t>
            </a:r>
            <a:endParaRPr sz="2399"/>
          </a:p>
        </p:txBody>
      </p:sp>
      <p:cxnSp>
        <p:nvCxnSpPr>
          <p:cNvPr id="13" name="Google Shape;870;p80"/>
          <p:cNvCxnSpPr/>
          <p:nvPr/>
        </p:nvCxnSpPr>
        <p:spPr>
          <a:xfrm rot="10800000">
            <a:off x="2924128" y="2646182"/>
            <a:ext cx="0" cy="20121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4" name="Google Shape;871;p80"/>
          <p:cNvCxnSpPr/>
          <p:nvPr/>
        </p:nvCxnSpPr>
        <p:spPr>
          <a:xfrm rot="10800000">
            <a:off x="2619407" y="2646182"/>
            <a:ext cx="0" cy="20121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" name="Google Shape;872;p80"/>
          <p:cNvCxnSpPr/>
          <p:nvPr/>
        </p:nvCxnSpPr>
        <p:spPr>
          <a:xfrm rot="10800000">
            <a:off x="2314687" y="2646182"/>
            <a:ext cx="0" cy="20121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7" name="Google Shape;862;p80"/>
          <p:cNvSpPr txBox="1"/>
          <p:nvPr/>
        </p:nvSpPr>
        <p:spPr>
          <a:xfrm>
            <a:off x="7347942" y="2700088"/>
            <a:ext cx="1905359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Per-channel </a:t>
            </a:r>
            <a:r>
              <a:rPr lang="en-US" sz="2100" dirty="0" err="1"/>
              <a:t>std</a:t>
            </a:r>
            <a:r>
              <a:rPr lang="en" sz="2100" dirty="0"/>
              <a:t>, shape is D</a:t>
            </a:r>
            <a:endParaRPr sz="2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606686-FA51-2642-BD49-E424A7BF4036}"/>
                  </a:ext>
                </a:extLst>
              </p:cNvPr>
              <p:cNvSpPr txBox="1"/>
              <p:nvPr/>
            </p:nvSpPr>
            <p:spPr>
              <a:xfrm>
                <a:off x="1478305" y="1806077"/>
                <a:ext cx="168635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606686-FA51-2642-BD49-E424A7BF4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305" y="1806077"/>
                <a:ext cx="1686359" cy="461665"/>
              </a:xfrm>
              <a:prstGeom prst="rect">
                <a:avLst/>
              </a:prstGeom>
              <a:blipFill>
                <a:blip r:embed="rId2"/>
                <a:stretch>
                  <a:fillRect l="-2239" t="-2703" r="-74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2DCB1E-8694-1F49-B3B0-C9709073BA01}"/>
                  </a:ext>
                </a:extLst>
              </p:cNvPr>
              <p:cNvSpPr txBox="1"/>
              <p:nvPr/>
            </p:nvSpPr>
            <p:spPr>
              <a:xfrm>
                <a:off x="3849706" y="1658944"/>
                <a:ext cx="230685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2DCB1E-8694-1F49-B3B0-C9709073B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706" y="1658944"/>
                <a:ext cx="2306850" cy="755913"/>
              </a:xfrm>
              <a:prstGeom prst="rect">
                <a:avLst/>
              </a:prstGeom>
              <a:blipFill>
                <a:blip r:embed="rId3"/>
                <a:stretch>
                  <a:fillRect l="-7143" t="-173770" r="-1648" b="-25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E41EBA-0AFE-C145-A4EC-312E5BB91219}"/>
                  </a:ext>
                </a:extLst>
              </p:cNvPr>
              <p:cNvSpPr txBox="1"/>
              <p:nvPr/>
            </p:nvSpPr>
            <p:spPr>
              <a:xfrm>
                <a:off x="3757413" y="2634633"/>
                <a:ext cx="3380862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E41EBA-0AFE-C145-A4EC-312E5BB91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413" y="2634633"/>
                <a:ext cx="3380862" cy="755913"/>
              </a:xfrm>
              <a:prstGeom prst="rect">
                <a:avLst/>
              </a:prstGeom>
              <a:blipFill>
                <a:blip r:embed="rId4"/>
                <a:stretch>
                  <a:fillRect l="-2985" t="-176667" b="-26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A4CE4A-0F90-5842-BDE1-3D7CA1DE377A}"/>
                  </a:ext>
                </a:extLst>
              </p:cNvPr>
              <p:cNvSpPr txBox="1"/>
              <p:nvPr/>
            </p:nvSpPr>
            <p:spPr>
              <a:xfrm>
                <a:off x="3729957" y="3552775"/>
                <a:ext cx="1974964" cy="110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A4CE4A-0F90-5842-BDE1-3D7CA1DE3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957" y="3552775"/>
                <a:ext cx="1974964" cy="1102481"/>
              </a:xfrm>
              <a:prstGeom prst="rect">
                <a:avLst/>
              </a:prstGeom>
              <a:blipFill>
                <a:blip r:embed="rId5"/>
                <a:stretch>
                  <a:fillRect l="-1274" r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49F26-865D-3041-BD20-EB873BF86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EDA78A-0D39-A240-8EC1-905C227E0122}"/>
              </a:ext>
            </a:extLst>
          </p:cNvPr>
          <p:cNvSpPr txBox="1"/>
          <p:nvPr/>
        </p:nvSpPr>
        <p:spPr>
          <a:xfrm>
            <a:off x="-8995" y="6204672"/>
            <a:ext cx="7907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Ioffe</a:t>
            </a:r>
            <a:r>
              <a:rPr lang="en-US" sz="1200" dirty="0"/>
              <a:t> and </a:t>
            </a:r>
            <a:r>
              <a:rPr lang="en-US" sz="1200" dirty="0" err="1"/>
              <a:t>Szegedy</a:t>
            </a:r>
            <a:r>
              <a:rPr lang="en-US" sz="1200" dirty="0"/>
              <a:t>, “Batch normalization: Accelerating deep network training by reducing internal covariate shift”, ICML 2015</a:t>
            </a:r>
          </a:p>
        </p:txBody>
      </p:sp>
    </p:spTree>
    <p:extLst>
      <p:ext uri="{BB962C8B-B14F-4D97-AF65-F5344CB8AC3E}">
        <p14:creationId xmlns:p14="http://schemas.microsoft.com/office/powerpoint/2010/main" val="31728411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Normalization</a:t>
            </a:r>
          </a:p>
        </p:txBody>
      </p:sp>
      <p:sp>
        <p:nvSpPr>
          <p:cNvPr id="6" name="Google Shape;860;p80"/>
          <p:cNvSpPr txBox="1"/>
          <p:nvPr/>
        </p:nvSpPr>
        <p:spPr>
          <a:xfrm>
            <a:off x="479491" y="1794778"/>
            <a:ext cx="1166696" cy="50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b="1"/>
              <a:t>Input</a:t>
            </a:r>
            <a:r>
              <a:rPr lang="en" sz="1799" b="1"/>
              <a:t>:</a:t>
            </a:r>
            <a:endParaRPr sz="1799" b="1" dirty="0"/>
          </a:p>
        </p:txBody>
      </p:sp>
      <p:sp>
        <p:nvSpPr>
          <p:cNvPr id="10" name="Google Shape;867;p80"/>
          <p:cNvSpPr/>
          <p:nvPr/>
        </p:nvSpPr>
        <p:spPr>
          <a:xfrm>
            <a:off x="1050866" y="2609716"/>
            <a:ext cx="2039469" cy="206676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999"/>
              <a:t>X</a:t>
            </a:r>
            <a:endParaRPr sz="2999"/>
          </a:p>
        </p:txBody>
      </p:sp>
      <p:sp>
        <p:nvSpPr>
          <p:cNvPr id="11" name="Google Shape;868;p80"/>
          <p:cNvSpPr txBox="1"/>
          <p:nvPr/>
        </p:nvSpPr>
        <p:spPr>
          <a:xfrm>
            <a:off x="468142" y="3301685"/>
            <a:ext cx="500870" cy="50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N</a:t>
            </a:r>
            <a:endParaRPr sz="2399"/>
          </a:p>
        </p:txBody>
      </p:sp>
      <p:sp>
        <p:nvSpPr>
          <p:cNvPr id="12" name="Google Shape;869;p80"/>
          <p:cNvSpPr txBox="1"/>
          <p:nvPr/>
        </p:nvSpPr>
        <p:spPr>
          <a:xfrm>
            <a:off x="1820165" y="4746958"/>
            <a:ext cx="500870" cy="50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D</a:t>
            </a:r>
            <a:endParaRPr sz="2399"/>
          </a:p>
        </p:txBody>
      </p:sp>
      <p:cxnSp>
        <p:nvCxnSpPr>
          <p:cNvPr id="13" name="Google Shape;870;p80"/>
          <p:cNvCxnSpPr/>
          <p:nvPr/>
        </p:nvCxnSpPr>
        <p:spPr>
          <a:xfrm rot="10800000">
            <a:off x="2924128" y="2646182"/>
            <a:ext cx="0" cy="20121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4" name="Google Shape;871;p80"/>
          <p:cNvCxnSpPr/>
          <p:nvPr/>
        </p:nvCxnSpPr>
        <p:spPr>
          <a:xfrm rot="10800000">
            <a:off x="2619407" y="2646182"/>
            <a:ext cx="0" cy="20121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" name="Google Shape;872;p80"/>
          <p:cNvCxnSpPr/>
          <p:nvPr/>
        </p:nvCxnSpPr>
        <p:spPr>
          <a:xfrm rot="10800000">
            <a:off x="2314687" y="2646182"/>
            <a:ext cx="0" cy="20121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6" name="Google Shape;892;p81"/>
          <p:cNvSpPr txBox="1"/>
          <p:nvPr/>
        </p:nvSpPr>
        <p:spPr>
          <a:xfrm>
            <a:off x="4147392" y="4828692"/>
            <a:ext cx="4018327" cy="91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2400" b="1" dirty="0">
                <a:solidFill>
                  <a:srgbClr val="FF0000"/>
                </a:solidFill>
              </a:rPr>
              <a:t>Problem</a:t>
            </a:r>
            <a:r>
              <a:rPr lang="en" sz="2400" dirty="0">
                <a:solidFill>
                  <a:srgbClr val="FF0000"/>
                </a:solidFill>
              </a:rPr>
              <a:t>: What if zero-mean, unit variance is too restrictive?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18" name="Google Shape;862;p80">
            <a:extLst>
              <a:ext uri="{FF2B5EF4-FFF2-40B4-BE49-F238E27FC236}">
                <a16:creationId xmlns:a16="http://schemas.microsoft.com/office/drawing/2014/main" id="{FABAD9AB-25E4-A946-99D9-0E855485CB88}"/>
              </a:ext>
            </a:extLst>
          </p:cNvPr>
          <p:cNvSpPr txBox="1"/>
          <p:nvPr/>
        </p:nvSpPr>
        <p:spPr>
          <a:xfrm>
            <a:off x="6744673" y="1668613"/>
            <a:ext cx="2112953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Per-channel mean, shape is D</a:t>
            </a:r>
            <a:endParaRPr sz="2100" dirty="0"/>
          </a:p>
        </p:txBody>
      </p:sp>
      <p:sp>
        <p:nvSpPr>
          <p:cNvPr id="19" name="Google Shape;864;p80">
            <a:extLst>
              <a:ext uri="{FF2B5EF4-FFF2-40B4-BE49-F238E27FC236}">
                <a16:creationId xmlns:a16="http://schemas.microsoft.com/office/drawing/2014/main" id="{10D14C63-3CA1-EB44-A358-328FAD01A2A0}"/>
              </a:ext>
            </a:extLst>
          </p:cNvPr>
          <p:cNvSpPr txBox="1"/>
          <p:nvPr/>
        </p:nvSpPr>
        <p:spPr>
          <a:xfrm>
            <a:off x="6291466" y="3665488"/>
            <a:ext cx="1801670" cy="79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Normalized x,</a:t>
            </a:r>
            <a:endParaRPr sz="2100" dirty="0"/>
          </a:p>
          <a:p>
            <a:r>
              <a:rPr lang="en" sz="2100" dirty="0"/>
              <a:t>Shape is N x D</a:t>
            </a:r>
            <a:endParaRPr sz="2100" dirty="0"/>
          </a:p>
        </p:txBody>
      </p:sp>
      <p:sp>
        <p:nvSpPr>
          <p:cNvPr id="20" name="Google Shape;862;p80">
            <a:extLst>
              <a:ext uri="{FF2B5EF4-FFF2-40B4-BE49-F238E27FC236}">
                <a16:creationId xmlns:a16="http://schemas.microsoft.com/office/drawing/2014/main" id="{BE4A7414-B9FE-6142-AC4A-F843E40873CA}"/>
              </a:ext>
            </a:extLst>
          </p:cNvPr>
          <p:cNvSpPr txBox="1"/>
          <p:nvPr/>
        </p:nvSpPr>
        <p:spPr>
          <a:xfrm>
            <a:off x="7347942" y="2700088"/>
            <a:ext cx="1905359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Per-channel </a:t>
            </a:r>
            <a:r>
              <a:rPr lang="en-US" sz="2100" dirty="0" err="1"/>
              <a:t>std</a:t>
            </a:r>
            <a:r>
              <a:rPr lang="en" sz="2100" dirty="0"/>
              <a:t>, shape is D</a:t>
            </a:r>
            <a:endParaRPr sz="2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E1846-32FE-2D4C-AB51-92F2C01A7077}"/>
                  </a:ext>
                </a:extLst>
              </p:cNvPr>
              <p:cNvSpPr txBox="1"/>
              <p:nvPr/>
            </p:nvSpPr>
            <p:spPr>
              <a:xfrm>
                <a:off x="3849706" y="1658944"/>
                <a:ext cx="230685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E1846-32FE-2D4C-AB51-92F2C01A7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706" y="1658944"/>
                <a:ext cx="2306850" cy="755913"/>
              </a:xfrm>
              <a:prstGeom prst="rect">
                <a:avLst/>
              </a:prstGeom>
              <a:blipFill>
                <a:blip r:embed="rId2"/>
                <a:stretch>
                  <a:fillRect l="-7143" t="-173770" r="-1648" b="-25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5D7D92-770F-AC43-BA74-D2BAAC2DCA6A}"/>
                  </a:ext>
                </a:extLst>
              </p:cNvPr>
              <p:cNvSpPr txBox="1"/>
              <p:nvPr/>
            </p:nvSpPr>
            <p:spPr>
              <a:xfrm>
                <a:off x="3757413" y="2634633"/>
                <a:ext cx="3380862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5D7D92-770F-AC43-BA74-D2BAAC2DC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413" y="2634633"/>
                <a:ext cx="3380862" cy="755913"/>
              </a:xfrm>
              <a:prstGeom prst="rect">
                <a:avLst/>
              </a:prstGeom>
              <a:blipFill>
                <a:blip r:embed="rId3"/>
                <a:stretch>
                  <a:fillRect l="-2985" t="-176667" b="-26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C3C317-CA9F-8B4C-885C-0F4D60F5D02E}"/>
                  </a:ext>
                </a:extLst>
              </p:cNvPr>
              <p:cNvSpPr txBox="1"/>
              <p:nvPr/>
            </p:nvSpPr>
            <p:spPr>
              <a:xfrm>
                <a:off x="3729957" y="3552775"/>
                <a:ext cx="1974964" cy="110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C3C317-CA9F-8B4C-885C-0F4D60F5D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957" y="3552775"/>
                <a:ext cx="1974964" cy="1102481"/>
              </a:xfrm>
              <a:prstGeom prst="rect">
                <a:avLst/>
              </a:prstGeom>
              <a:blipFill>
                <a:blip r:embed="rId4"/>
                <a:stretch>
                  <a:fillRect l="-1274" r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1688F0-41C1-F74C-8313-9CCB310D3A11}"/>
                  </a:ext>
                </a:extLst>
              </p:cNvPr>
              <p:cNvSpPr txBox="1"/>
              <p:nvPr/>
            </p:nvSpPr>
            <p:spPr>
              <a:xfrm>
                <a:off x="1478305" y="1806077"/>
                <a:ext cx="168635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1688F0-41C1-F74C-8313-9CCB310D3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305" y="1806077"/>
                <a:ext cx="1686359" cy="461665"/>
              </a:xfrm>
              <a:prstGeom prst="rect">
                <a:avLst/>
              </a:prstGeom>
              <a:blipFill>
                <a:blip r:embed="rId5"/>
                <a:stretch>
                  <a:fillRect l="-2239" t="-2703" r="-74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44581-A73E-814C-9F04-93C6870A4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CFF5B0-E758-FA4C-A864-D6ED9DCF16A5}"/>
              </a:ext>
            </a:extLst>
          </p:cNvPr>
          <p:cNvSpPr txBox="1"/>
          <p:nvPr/>
        </p:nvSpPr>
        <p:spPr>
          <a:xfrm>
            <a:off x="-8995" y="6204672"/>
            <a:ext cx="7907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Ioffe</a:t>
            </a:r>
            <a:r>
              <a:rPr lang="en-US" sz="1200" dirty="0"/>
              <a:t> and </a:t>
            </a:r>
            <a:r>
              <a:rPr lang="en-US" sz="1200" dirty="0" err="1"/>
              <a:t>Szegedy</a:t>
            </a:r>
            <a:r>
              <a:rPr lang="en-US" sz="1200" dirty="0"/>
              <a:t>, “Batch normalization: Accelerating deep network training by reducing internal covariate shift”, ICML 2015</a:t>
            </a:r>
          </a:p>
        </p:txBody>
      </p:sp>
    </p:spTree>
    <p:extLst>
      <p:ext uri="{BB962C8B-B14F-4D97-AF65-F5344CB8AC3E}">
        <p14:creationId xmlns:p14="http://schemas.microsoft.com/office/powerpoint/2010/main" val="19016256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Normalization</a:t>
            </a:r>
          </a:p>
        </p:txBody>
      </p:sp>
      <p:sp>
        <p:nvSpPr>
          <p:cNvPr id="5" name="Google Shape;907;p82"/>
          <p:cNvSpPr txBox="1"/>
          <p:nvPr/>
        </p:nvSpPr>
        <p:spPr>
          <a:xfrm>
            <a:off x="181203" y="2589144"/>
            <a:ext cx="3198667" cy="87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b="1" dirty="0"/>
              <a:t>Learnable scale and shift parameters:</a:t>
            </a:r>
            <a:endParaRPr sz="1799" b="1" dirty="0"/>
          </a:p>
        </p:txBody>
      </p:sp>
      <p:sp>
        <p:nvSpPr>
          <p:cNvPr id="6" name="Google Shape;908;p82"/>
          <p:cNvSpPr txBox="1"/>
          <p:nvPr/>
        </p:nvSpPr>
        <p:spPr>
          <a:xfrm>
            <a:off x="6402397" y="4650128"/>
            <a:ext cx="1839028" cy="78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Output,</a:t>
            </a:r>
            <a:endParaRPr sz="2100" dirty="0"/>
          </a:p>
          <a:p>
            <a:r>
              <a:rPr lang="en" sz="2100" dirty="0"/>
              <a:t>Shape is N x D</a:t>
            </a:r>
            <a:endParaRPr sz="2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909;p82"/>
              <p:cNvSpPr txBox="1"/>
              <p:nvPr/>
            </p:nvSpPr>
            <p:spPr>
              <a:xfrm>
                <a:off x="91176" y="4091953"/>
                <a:ext cx="3288693" cy="13419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1" tIns="91401" rIns="91401" bIns="91401" anchor="t" anchorCtr="0">
                <a:noAutofit/>
              </a:bodyPr>
              <a:lstStyle/>
              <a:p>
                <a:r>
                  <a:rPr lang="en-US" sz="2399" dirty="0"/>
                  <a:t>Learning </a:t>
                </a:r>
                <a14:m>
                  <m:oMath xmlns:m="http://schemas.openxmlformats.org/officeDocument/2006/math">
                    <m:r>
                      <a:rPr lang="en-US" sz="2399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399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99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399" dirty="0"/>
                  <a:t>, </a:t>
                </a:r>
                <a14:m>
                  <m:oMath xmlns:m="http://schemas.openxmlformats.org/officeDocument/2006/math">
                    <m:r>
                      <a:rPr lang="en-US" sz="2399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399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99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399" dirty="0"/>
              </a:p>
              <a:p>
                <a:r>
                  <a:rPr lang="en-US" sz="2399" dirty="0"/>
                  <a:t>will recover the identity function (in expectation)</a:t>
                </a:r>
                <a:endParaRPr sz="2399" dirty="0"/>
              </a:p>
            </p:txBody>
          </p:sp>
        </mc:Choice>
        <mc:Fallback>
          <p:sp>
            <p:nvSpPr>
              <p:cNvPr id="7" name="Google Shape;909;p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6" y="4091953"/>
                <a:ext cx="3288693" cy="1341957"/>
              </a:xfrm>
              <a:prstGeom prst="rect">
                <a:avLst/>
              </a:prstGeom>
              <a:blipFill>
                <a:blip r:embed="rId2"/>
                <a:stretch>
                  <a:fillRect l="-3089" r="-1158" b="-28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860;p80"/>
          <p:cNvSpPr txBox="1"/>
          <p:nvPr/>
        </p:nvSpPr>
        <p:spPr>
          <a:xfrm>
            <a:off x="479491" y="1794778"/>
            <a:ext cx="1166696" cy="50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b="1"/>
              <a:t>Input</a:t>
            </a:r>
            <a:r>
              <a:rPr lang="en" sz="1799" b="1"/>
              <a:t>:</a:t>
            </a:r>
            <a:endParaRPr sz="1799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5E21E4-B541-C348-AB06-4C5D394A8EC2}"/>
                  </a:ext>
                </a:extLst>
              </p:cNvPr>
              <p:cNvSpPr txBox="1"/>
              <p:nvPr/>
            </p:nvSpPr>
            <p:spPr>
              <a:xfrm>
                <a:off x="3702634" y="4760042"/>
                <a:ext cx="2284023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5E21E4-B541-C348-AB06-4C5D394A8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634" y="4760042"/>
                <a:ext cx="2284023" cy="399084"/>
              </a:xfrm>
              <a:prstGeom prst="rect">
                <a:avLst/>
              </a:prstGeom>
              <a:blipFill>
                <a:blip r:embed="rId3"/>
                <a:stretch>
                  <a:fillRect l="-2210" t="-12121" r="-497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862;p80">
            <a:extLst>
              <a:ext uri="{FF2B5EF4-FFF2-40B4-BE49-F238E27FC236}">
                <a16:creationId xmlns:a16="http://schemas.microsoft.com/office/drawing/2014/main" id="{15AB87F8-C193-9949-A162-2E7CA3B07E6C}"/>
              </a:ext>
            </a:extLst>
          </p:cNvPr>
          <p:cNvSpPr txBox="1"/>
          <p:nvPr/>
        </p:nvSpPr>
        <p:spPr>
          <a:xfrm>
            <a:off x="6744673" y="1668613"/>
            <a:ext cx="2112953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Per-channel mean, shape is D</a:t>
            </a:r>
            <a:endParaRPr sz="2100" dirty="0"/>
          </a:p>
        </p:txBody>
      </p:sp>
      <p:sp>
        <p:nvSpPr>
          <p:cNvPr id="20" name="Google Shape;864;p80">
            <a:extLst>
              <a:ext uri="{FF2B5EF4-FFF2-40B4-BE49-F238E27FC236}">
                <a16:creationId xmlns:a16="http://schemas.microsoft.com/office/drawing/2014/main" id="{49B56B10-7DF9-3444-B69A-64206AAF63EB}"/>
              </a:ext>
            </a:extLst>
          </p:cNvPr>
          <p:cNvSpPr txBox="1"/>
          <p:nvPr/>
        </p:nvSpPr>
        <p:spPr>
          <a:xfrm>
            <a:off x="6291466" y="3665488"/>
            <a:ext cx="1801670" cy="79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Normalized x,</a:t>
            </a:r>
            <a:endParaRPr sz="2100" dirty="0"/>
          </a:p>
          <a:p>
            <a:r>
              <a:rPr lang="en" sz="2100" dirty="0"/>
              <a:t>Shape is N x D</a:t>
            </a:r>
            <a:endParaRPr sz="2100" dirty="0"/>
          </a:p>
        </p:txBody>
      </p:sp>
      <p:sp>
        <p:nvSpPr>
          <p:cNvPr id="21" name="Google Shape;862;p80">
            <a:extLst>
              <a:ext uri="{FF2B5EF4-FFF2-40B4-BE49-F238E27FC236}">
                <a16:creationId xmlns:a16="http://schemas.microsoft.com/office/drawing/2014/main" id="{1BAB380A-9E49-464B-8FC3-A4F89EE993FA}"/>
              </a:ext>
            </a:extLst>
          </p:cNvPr>
          <p:cNvSpPr txBox="1"/>
          <p:nvPr/>
        </p:nvSpPr>
        <p:spPr>
          <a:xfrm>
            <a:off x="7347942" y="2700088"/>
            <a:ext cx="1905359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Per-channel </a:t>
            </a:r>
            <a:r>
              <a:rPr lang="en-US" sz="2100" dirty="0" err="1"/>
              <a:t>std</a:t>
            </a:r>
            <a:r>
              <a:rPr lang="en" sz="2100" dirty="0"/>
              <a:t>, shape is D</a:t>
            </a:r>
            <a:endParaRPr sz="2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6A8E47-4453-B44F-9697-C2F5F8BE242C}"/>
                  </a:ext>
                </a:extLst>
              </p:cNvPr>
              <p:cNvSpPr txBox="1"/>
              <p:nvPr/>
            </p:nvSpPr>
            <p:spPr>
              <a:xfrm>
                <a:off x="3849706" y="1658944"/>
                <a:ext cx="230685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6A8E47-4453-B44F-9697-C2F5F8BE2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706" y="1658944"/>
                <a:ext cx="2306850" cy="755913"/>
              </a:xfrm>
              <a:prstGeom prst="rect">
                <a:avLst/>
              </a:prstGeom>
              <a:blipFill>
                <a:blip r:embed="rId4"/>
                <a:stretch>
                  <a:fillRect l="-7143" t="-173770" r="-1648" b="-25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CF84C1-6DD2-6945-B67A-A73BC527A828}"/>
                  </a:ext>
                </a:extLst>
              </p:cNvPr>
              <p:cNvSpPr txBox="1"/>
              <p:nvPr/>
            </p:nvSpPr>
            <p:spPr>
              <a:xfrm>
                <a:off x="3757413" y="2634633"/>
                <a:ext cx="3380862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CF84C1-6DD2-6945-B67A-A73BC527A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413" y="2634633"/>
                <a:ext cx="3380862" cy="755913"/>
              </a:xfrm>
              <a:prstGeom prst="rect">
                <a:avLst/>
              </a:prstGeom>
              <a:blipFill>
                <a:blip r:embed="rId5"/>
                <a:stretch>
                  <a:fillRect l="-2985" t="-176667" b="-26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4A811F-370B-6645-9014-A0660B825C30}"/>
                  </a:ext>
                </a:extLst>
              </p:cNvPr>
              <p:cNvSpPr txBox="1"/>
              <p:nvPr/>
            </p:nvSpPr>
            <p:spPr>
              <a:xfrm>
                <a:off x="3729957" y="3552775"/>
                <a:ext cx="1974964" cy="110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4A811F-370B-6645-9014-A0660B825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957" y="3552775"/>
                <a:ext cx="1974964" cy="1102481"/>
              </a:xfrm>
              <a:prstGeom prst="rect">
                <a:avLst/>
              </a:prstGeom>
              <a:blipFill>
                <a:blip r:embed="rId6"/>
                <a:stretch>
                  <a:fillRect l="-1274" r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8450C4-5E3E-BB4C-809A-95B4B105FD8E}"/>
                  </a:ext>
                </a:extLst>
              </p:cNvPr>
              <p:cNvSpPr txBox="1"/>
              <p:nvPr/>
            </p:nvSpPr>
            <p:spPr>
              <a:xfrm>
                <a:off x="1478305" y="1806077"/>
                <a:ext cx="168635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8450C4-5E3E-BB4C-809A-95B4B105F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305" y="1806077"/>
                <a:ext cx="1686359" cy="461665"/>
              </a:xfrm>
              <a:prstGeom prst="rect">
                <a:avLst/>
              </a:prstGeom>
              <a:blipFill>
                <a:blip r:embed="rId7"/>
                <a:stretch>
                  <a:fillRect l="-2239" t="-2703" r="-74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87EF9E-51B7-5748-8F1A-87DC556742A1}"/>
                  </a:ext>
                </a:extLst>
              </p:cNvPr>
              <p:cNvSpPr txBox="1"/>
              <p:nvPr/>
            </p:nvSpPr>
            <p:spPr>
              <a:xfrm>
                <a:off x="671112" y="3519482"/>
                <a:ext cx="165000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87EF9E-51B7-5748-8F1A-87DC55674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12" y="3519482"/>
                <a:ext cx="1650003" cy="461665"/>
              </a:xfrm>
              <a:prstGeom prst="rect">
                <a:avLst/>
              </a:prstGeom>
              <a:blipFill>
                <a:blip r:embed="rId8"/>
                <a:stretch>
                  <a:fillRect l="-4580" r="-152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D8465-0D6E-9E46-9041-63F330C05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291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Normalization</a:t>
            </a:r>
          </a:p>
        </p:txBody>
      </p:sp>
      <p:sp>
        <p:nvSpPr>
          <p:cNvPr id="5" name="Google Shape;907;p82"/>
          <p:cNvSpPr txBox="1"/>
          <p:nvPr/>
        </p:nvSpPr>
        <p:spPr>
          <a:xfrm>
            <a:off x="181203" y="2589144"/>
            <a:ext cx="3198667" cy="87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b="1" dirty="0"/>
              <a:t>Learnable scale and shift parameters:</a:t>
            </a:r>
            <a:endParaRPr sz="1799" b="1" dirty="0"/>
          </a:p>
        </p:txBody>
      </p:sp>
      <p:sp>
        <p:nvSpPr>
          <p:cNvPr id="6" name="Google Shape;908;p82"/>
          <p:cNvSpPr txBox="1"/>
          <p:nvPr/>
        </p:nvSpPr>
        <p:spPr>
          <a:xfrm>
            <a:off x="6402397" y="4650128"/>
            <a:ext cx="1839028" cy="78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Output,</a:t>
            </a:r>
            <a:endParaRPr sz="2100" dirty="0"/>
          </a:p>
          <a:p>
            <a:r>
              <a:rPr lang="en" sz="2100" dirty="0"/>
              <a:t>Shape is N x D</a:t>
            </a:r>
            <a:endParaRPr sz="2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909;p82"/>
              <p:cNvSpPr txBox="1"/>
              <p:nvPr/>
            </p:nvSpPr>
            <p:spPr>
              <a:xfrm>
                <a:off x="91176" y="4091953"/>
                <a:ext cx="3288693" cy="13419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1" tIns="91401" rIns="91401" bIns="91401" anchor="t" anchorCtr="0">
                <a:noAutofit/>
              </a:bodyPr>
              <a:lstStyle/>
              <a:p>
                <a:r>
                  <a:rPr lang="en-US" sz="2399" dirty="0"/>
                  <a:t>Learning </a:t>
                </a:r>
                <a14:m>
                  <m:oMath xmlns:m="http://schemas.openxmlformats.org/officeDocument/2006/math">
                    <m:r>
                      <a:rPr lang="en-US" sz="2399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399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99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399" dirty="0"/>
                  <a:t>, </a:t>
                </a:r>
                <a14:m>
                  <m:oMath xmlns:m="http://schemas.openxmlformats.org/officeDocument/2006/math">
                    <m:r>
                      <a:rPr lang="en-US" sz="2399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399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99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399" dirty="0"/>
              </a:p>
              <a:p>
                <a:r>
                  <a:rPr lang="en-US" sz="2399" dirty="0"/>
                  <a:t>will recover the identity function (in expectation)</a:t>
                </a:r>
                <a:endParaRPr sz="2399" dirty="0"/>
              </a:p>
            </p:txBody>
          </p:sp>
        </mc:Choice>
        <mc:Fallback>
          <p:sp>
            <p:nvSpPr>
              <p:cNvPr id="7" name="Google Shape;909;p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6" y="4091953"/>
                <a:ext cx="3288693" cy="1341957"/>
              </a:xfrm>
              <a:prstGeom prst="rect">
                <a:avLst/>
              </a:prstGeom>
              <a:blipFill>
                <a:blip r:embed="rId2"/>
                <a:stretch>
                  <a:fillRect l="-3089" r="-1158" b="-28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860;p80"/>
          <p:cNvSpPr txBox="1"/>
          <p:nvPr/>
        </p:nvSpPr>
        <p:spPr>
          <a:xfrm>
            <a:off x="479491" y="1794778"/>
            <a:ext cx="1166696" cy="50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b="1"/>
              <a:t>Input</a:t>
            </a:r>
            <a:r>
              <a:rPr lang="en" sz="1799" b="1"/>
              <a:t>:</a:t>
            </a:r>
            <a:endParaRPr sz="1799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5E21E4-B541-C348-AB06-4C5D394A8EC2}"/>
                  </a:ext>
                </a:extLst>
              </p:cNvPr>
              <p:cNvSpPr txBox="1"/>
              <p:nvPr/>
            </p:nvSpPr>
            <p:spPr>
              <a:xfrm>
                <a:off x="3702634" y="4760042"/>
                <a:ext cx="2284023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5E21E4-B541-C348-AB06-4C5D394A8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634" y="4760042"/>
                <a:ext cx="2284023" cy="399084"/>
              </a:xfrm>
              <a:prstGeom prst="rect">
                <a:avLst/>
              </a:prstGeom>
              <a:blipFill>
                <a:blip r:embed="rId3"/>
                <a:stretch>
                  <a:fillRect l="-2210" t="-12121" r="-497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862;p80">
            <a:extLst>
              <a:ext uri="{FF2B5EF4-FFF2-40B4-BE49-F238E27FC236}">
                <a16:creationId xmlns:a16="http://schemas.microsoft.com/office/drawing/2014/main" id="{15AB87F8-C193-9949-A162-2E7CA3B07E6C}"/>
              </a:ext>
            </a:extLst>
          </p:cNvPr>
          <p:cNvSpPr txBox="1"/>
          <p:nvPr/>
        </p:nvSpPr>
        <p:spPr>
          <a:xfrm>
            <a:off x="6744673" y="1668613"/>
            <a:ext cx="2112953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Per-channel mean, shape is D</a:t>
            </a:r>
            <a:endParaRPr sz="2100" dirty="0"/>
          </a:p>
        </p:txBody>
      </p:sp>
      <p:sp>
        <p:nvSpPr>
          <p:cNvPr id="20" name="Google Shape;864;p80">
            <a:extLst>
              <a:ext uri="{FF2B5EF4-FFF2-40B4-BE49-F238E27FC236}">
                <a16:creationId xmlns:a16="http://schemas.microsoft.com/office/drawing/2014/main" id="{49B56B10-7DF9-3444-B69A-64206AAF63EB}"/>
              </a:ext>
            </a:extLst>
          </p:cNvPr>
          <p:cNvSpPr txBox="1"/>
          <p:nvPr/>
        </p:nvSpPr>
        <p:spPr>
          <a:xfrm>
            <a:off x="6291466" y="3665488"/>
            <a:ext cx="1801670" cy="79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Normalized x,</a:t>
            </a:r>
            <a:endParaRPr sz="2100" dirty="0"/>
          </a:p>
          <a:p>
            <a:r>
              <a:rPr lang="en" sz="2100" dirty="0"/>
              <a:t>Shape is N x D</a:t>
            </a:r>
            <a:endParaRPr sz="2100" dirty="0"/>
          </a:p>
        </p:txBody>
      </p:sp>
      <p:sp>
        <p:nvSpPr>
          <p:cNvPr id="21" name="Google Shape;862;p80">
            <a:extLst>
              <a:ext uri="{FF2B5EF4-FFF2-40B4-BE49-F238E27FC236}">
                <a16:creationId xmlns:a16="http://schemas.microsoft.com/office/drawing/2014/main" id="{1BAB380A-9E49-464B-8FC3-A4F89EE993FA}"/>
              </a:ext>
            </a:extLst>
          </p:cNvPr>
          <p:cNvSpPr txBox="1"/>
          <p:nvPr/>
        </p:nvSpPr>
        <p:spPr>
          <a:xfrm>
            <a:off x="7347942" y="2700088"/>
            <a:ext cx="1905359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Per-channel </a:t>
            </a:r>
            <a:r>
              <a:rPr lang="en-US" sz="2100" dirty="0" err="1"/>
              <a:t>std</a:t>
            </a:r>
            <a:r>
              <a:rPr lang="en" sz="2100" dirty="0"/>
              <a:t>, shape is D</a:t>
            </a:r>
            <a:endParaRPr sz="2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6A8E47-4453-B44F-9697-C2F5F8BE242C}"/>
                  </a:ext>
                </a:extLst>
              </p:cNvPr>
              <p:cNvSpPr txBox="1"/>
              <p:nvPr/>
            </p:nvSpPr>
            <p:spPr>
              <a:xfrm>
                <a:off x="3849706" y="1658944"/>
                <a:ext cx="230685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6A8E47-4453-B44F-9697-C2F5F8BE2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706" y="1658944"/>
                <a:ext cx="2306850" cy="755913"/>
              </a:xfrm>
              <a:prstGeom prst="rect">
                <a:avLst/>
              </a:prstGeom>
              <a:blipFill>
                <a:blip r:embed="rId4"/>
                <a:stretch>
                  <a:fillRect l="-7143" t="-173770" r="-1648" b="-25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CF84C1-6DD2-6945-B67A-A73BC527A828}"/>
                  </a:ext>
                </a:extLst>
              </p:cNvPr>
              <p:cNvSpPr txBox="1"/>
              <p:nvPr/>
            </p:nvSpPr>
            <p:spPr>
              <a:xfrm>
                <a:off x="3757413" y="2634633"/>
                <a:ext cx="3380862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CF84C1-6DD2-6945-B67A-A73BC527A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413" y="2634633"/>
                <a:ext cx="3380862" cy="755913"/>
              </a:xfrm>
              <a:prstGeom prst="rect">
                <a:avLst/>
              </a:prstGeom>
              <a:blipFill>
                <a:blip r:embed="rId5"/>
                <a:stretch>
                  <a:fillRect l="-2985" t="-176667" b="-26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4A811F-370B-6645-9014-A0660B825C30}"/>
                  </a:ext>
                </a:extLst>
              </p:cNvPr>
              <p:cNvSpPr txBox="1"/>
              <p:nvPr/>
            </p:nvSpPr>
            <p:spPr>
              <a:xfrm>
                <a:off x="3729957" y="3552775"/>
                <a:ext cx="1974964" cy="110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4A811F-370B-6645-9014-A0660B825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957" y="3552775"/>
                <a:ext cx="1974964" cy="1102481"/>
              </a:xfrm>
              <a:prstGeom prst="rect">
                <a:avLst/>
              </a:prstGeom>
              <a:blipFill>
                <a:blip r:embed="rId6"/>
                <a:stretch>
                  <a:fillRect l="-1274" r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8450C4-5E3E-BB4C-809A-95B4B105FD8E}"/>
                  </a:ext>
                </a:extLst>
              </p:cNvPr>
              <p:cNvSpPr txBox="1"/>
              <p:nvPr/>
            </p:nvSpPr>
            <p:spPr>
              <a:xfrm>
                <a:off x="1478305" y="1806077"/>
                <a:ext cx="168635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8450C4-5E3E-BB4C-809A-95B4B105F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305" y="1806077"/>
                <a:ext cx="1686359" cy="461665"/>
              </a:xfrm>
              <a:prstGeom prst="rect">
                <a:avLst/>
              </a:prstGeom>
              <a:blipFill>
                <a:blip r:embed="rId7"/>
                <a:stretch>
                  <a:fillRect l="-2239" t="-2703" r="-74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87EF9E-51B7-5748-8F1A-87DC556742A1}"/>
                  </a:ext>
                </a:extLst>
              </p:cNvPr>
              <p:cNvSpPr txBox="1"/>
              <p:nvPr/>
            </p:nvSpPr>
            <p:spPr>
              <a:xfrm>
                <a:off x="671112" y="3519482"/>
                <a:ext cx="165000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87EF9E-51B7-5748-8F1A-87DC55674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12" y="3519482"/>
                <a:ext cx="1650003" cy="461665"/>
              </a:xfrm>
              <a:prstGeom prst="rect">
                <a:avLst/>
              </a:prstGeom>
              <a:blipFill>
                <a:blip r:embed="rId8"/>
                <a:stretch>
                  <a:fillRect l="-4580" r="-152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934;p83">
            <a:extLst>
              <a:ext uri="{FF2B5EF4-FFF2-40B4-BE49-F238E27FC236}">
                <a16:creationId xmlns:a16="http://schemas.microsoft.com/office/drawing/2014/main" id="{FE0F4198-ABCF-424C-B0C8-DD673EC38568}"/>
              </a:ext>
            </a:extLst>
          </p:cNvPr>
          <p:cNvSpPr/>
          <p:nvPr/>
        </p:nvSpPr>
        <p:spPr>
          <a:xfrm>
            <a:off x="3645176" y="1634759"/>
            <a:ext cx="5389493" cy="3060255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7" name="Google Shape;935;p83">
            <a:extLst>
              <a:ext uri="{FF2B5EF4-FFF2-40B4-BE49-F238E27FC236}">
                <a16:creationId xmlns:a16="http://schemas.microsoft.com/office/drawing/2014/main" id="{C5EA6C4C-9AD3-BB40-A1EB-3945FFF2FD21}"/>
              </a:ext>
            </a:extLst>
          </p:cNvPr>
          <p:cNvSpPr txBox="1"/>
          <p:nvPr/>
        </p:nvSpPr>
        <p:spPr>
          <a:xfrm>
            <a:off x="5591597" y="244503"/>
            <a:ext cx="3512689" cy="125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Problem: </a:t>
            </a:r>
            <a:r>
              <a:rPr lang="en" sz="2400" dirty="0">
                <a:solidFill>
                  <a:srgbClr val="FF0000"/>
                </a:solidFill>
              </a:rPr>
              <a:t>Estimates depend on </a:t>
            </a:r>
            <a:r>
              <a:rPr lang="en" sz="2400" dirty="0" err="1">
                <a:solidFill>
                  <a:srgbClr val="FF0000"/>
                </a:solidFill>
              </a:rPr>
              <a:t>minibatch</a:t>
            </a:r>
            <a:r>
              <a:rPr lang="en" sz="2400" dirty="0">
                <a:solidFill>
                  <a:srgbClr val="FF0000"/>
                </a:solidFill>
              </a:rPr>
              <a:t>; can’t do this at test-time!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B50F0-AF1C-004A-B3F8-E902492A0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178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7;p82"/>
          <p:cNvSpPr txBox="1"/>
          <p:nvPr/>
        </p:nvSpPr>
        <p:spPr>
          <a:xfrm>
            <a:off x="181203" y="2589144"/>
            <a:ext cx="3198667" cy="87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b="1" dirty="0"/>
              <a:t>Learnable scale and shift parameters:</a:t>
            </a:r>
            <a:endParaRPr sz="1799" b="1" dirty="0"/>
          </a:p>
        </p:txBody>
      </p:sp>
      <p:sp>
        <p:nvSpPr>
          <p:cNvPr id="9" name="Google Shape;860;p80"/>
          <p:cNvSpPr txBox="1"/>
          <p:nvPr/>
        </p:nvSpPr>
        <p:spPr>
          <a:xfrm>
            <a:off x="479491" y="1794778"/>
            <a:ext cx="1166696" cy="50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b="1"/>
              <a:t>Input</a:t>
            </a:r>
            <a:r>
              <a:rPr lang="en" sz="1799" b="1"/>
              <a:t>:</a:t>
            </a:r>
            <a:endParaRPr sz="1799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Google Shape;909;p82">
                <a:extLst>
                  <a:ext uri="{FF2B5EF4-FFF2-40B4-BE49-F238E27FC236}">
                    <a16:creationId xmlns:a16="http://schemas.microsoft.com/office/drawing/2014/main" id="{45299092-5510-D844-B9B6-C6468BB966DA}"/>
                  </a:ext>
                </a:extLst>
              </p:cNvPr>
              <p:cNvSpPr txBox="1"/>
              <p:nvPr/>
            </p:nvSpPr>
            <p:spPr>
              <a:xfrm>
                <a:off x="91176" y="4091953"/>
                <a:ext cx="3288693" cy="13419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1" tIns="91401" rIns="91401" bIns="91401" anchor="t" anchorCtr="0">
                <a:noAutofit/>
              </a:bodyPr>
              <a:lstStyle/>
              <a:p>
                <a:r>
                  <a:rPr lang="en-US" sz="2399" dirty="0"/>
                  <a:t>Learning </a:t>
                </a:r>
                <a14:m>
                  <m:oMath xmlns:m="http://schemas.openxmlformats.org/officeDocument/2006/math">
                    <m:r>
                      <a:rPr lang="en-US" sz="2399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399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99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399" dirty="0"/>
                  <a:t>, </a:t>
                </a:r>
                <a14:m>
                  <m:oMath xmlns:m="http://schemas.openxmlformats.org/officeDocument/2006/math">
                    <m:r>
                      <a:rPr lang="en-US" sz="2399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399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99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399" dirty="0"/>
              </a:p>
              <a:p>
                <a:r>
                  <a:rPr lang="en-US" sz="2399" dirty="0"/>
                  <a:t>will recover the identity function (in expectation)</a:t>
                </a:r>
                <a:endParaRPr sz="2399" dirty="0"/>
              </a:p>
            </p:txBody>
          </p:sp>
        </mc:Choice>
        <mc:Fallback>
          <p:sp>
            <p:nvSpPr>
              <p:cNvPr id="22" name="Google Shape;909;p82">
                <a:extLst>
                  <a:ext uri="{FF2B5EF4-FFF2-40B4-BE49-F238E27FC236}">
                    <a16:creationId xmlns:a16="http://schemas.microsoft.com/office/drawing/2014/main" id="{45299092-5510-D844-B9B6-C6468BB96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6" y="4091953"/>
                <a:ext cx="3288693" cy="1341957"/>
              </a:xfrm>
              <a:prstGeom prst="rect">
                <a:avLst/>
              </a:prstGeom>
              <a:blipFill>
                <a:blip r:embed="rId2"/>
                <a:stretch>
                  <a:fillRect l="-3089" r="-1158" b="-28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FBD4D5-BB4F-5C43-B867-6AB40EF951BF}"/>
                  </a:ext>
                </a:extLst>
              </p:cNvPr>
              <p:cNvSpPr txBox="1"/>
              <p:nvPr/>
            </p:nvSpPr>
            <p:spPr>
              <a:xfrm>
                <a:off x="1478305" y="1806077"/>
                <a:ext cx="168635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FBD4D5-BB4F-5C43-B867-6AB40EF95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305" y="1806077"/>
                <a:ext cx="1686359" cy="461665"/>
              </a:xfrm>
              <a:prstGeom prst="rect">
                <a:avLst/>
              </a:prstGeom>
              <a:blipFill>
                <a:blip r:embed="rId3"/>
                <a:stretch>
                  <a:fillRect l="-2239" t="-2703" r="-74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5035BD-34CF-014B-9394-361BA2D29EE3}"/>
                  </a:ext>
                </a:extLst>
              </p:cNvPr>
              <p:cNvSpPr txBox="1"/>
              <p:nvPr/>
            </p:nvSpPr>
            <p:spPr>
              <a:xfrm>
                <a:off x="671112" y="3519482"/>
                <a:ext cx="165000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5035BD-34CF-014B-9394-361BA2D29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12" y="3519482"/>
                <a:ext cx="1650003" cy="461665"/>
              </a:xfrm>
              <a:prstGeom prst="rect">
                <a:avLst/>
              </a:prstGeom>
              <a:blipFill>
                <a:blip r:embed="rId4"/>
                <a:stretch>
                  <a:fillRect l="-4580" r="-152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Google Shape;908;p82">
            <a:extLst>
              <a:ext uri="{FF2B5EF4-FFF2-40B4-BE49-F238E27FC236}">
                <a16:creationId xmlns:a16="http://schemas.microsoft.com/office/drawing/2014/main" id="{CC7B20CB-306B-7940-BF51-EF26AC5A03A5}"/>
              </a:ext>
            </a:extLst>
          </p:cNvPr>
          <p:cNvSpPr txBox="1"/>
          <p:nvPr/>
        </p:nvSpPr>
        <p:spPr>
          <a:xfrm>
            <a:off x="6402397" y="4650128"/>
            <a:ext cx="1839028" cy="78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Output,</a:t>
            </a:r>
            <a:endParaRPr sz="2100" dirty="0"/>
          </a:p>
          <a:p>
            <a:r>
              <a:rPr lang="en" sz="2100" dirty="0"/>
              <a:t>Shape is N x D</a:t>
            </a:r>
            <a:endParaRPr sz="2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72BFA7-E883-D74D-8CD8-ABB6D848B5D0}"/>
                  </a:ext>
                </a:extLst>
              </p:cNvPr>
              <p:cNvSpPr txBox="1"/>
              <p:nvPr/>
            </p:nvSpPr>
            <p:spPr>
              <a:xfrm>
                <a:off x="3702634" y="4760042"/>
                <a:ext cx="2284023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72BFA7-E883-D74D-8CD8-ABB6D848B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634" y="4760042"/>
                <a:ext cx="2284023" cy="399084"/>
              </a:xfrm>
              <a:prstGeom prst="rect">
                <a:avLst/>
              </a:prstGeom>
              <a:blipFill>
                <a:blip r:embed="rId5"/>
                <a:stretch>
                  <a:fillRect l="-2210" t="-12121" r="-497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Google Shape;862;p80">
            <a:extLst>
              <a:ext uri="{FF2B5EF4-FFF2-40B4-BE49-F238E27FC236}">
                <a16:creationId xmlns:a16="http://schemas.microsoft.com/office/drawing/2014/main" id="{DDF0C021-5DEC-3148-BFD0-B9CEA12519FB}"/>
              </a:ext>
            </a:extLst>
          </p:cNvPr>
          <p:cNvSpPr txBox="1"/>
          <p:nvPr/>
        </p:nvSpPr>
        <p:spPr>
          <a:xfrm>
            <a:off x="6744673" y="1668613"/>
            <a:ext cx="2112953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Per-channel mean, shape is D</a:t>
            </a:r>
            <a:endParaRPr sz="2100" dirty="0"/>
          </a:p>
        </p:txBody>
      </p:sp>
      <p:sp>
        <p:nvSpPr>
          <p:cNvPr id="28" name="Google Shape;864;p80">
            <a:extLst>
              <a:ext uri="{FF2B5EF4-FFF2-40B4-BE49-F238E27FC236}">
                <a16:creationId xmlns:a16="http://schemas.microsoft.com/office/drawing/2014/main" id="{D7AAEB02-77B1-A447-BEF1-E1EE7DD431B1}"/>
              </a:ext>
            </a:extLst>
          </p:cNvPr>
          <p:cNvSpPr txBox="1"/>
          <p:nvPr/>
        </p:nvSpPr>
        <p:spPr>
          <a:xfrm>
            <a:off x="6291466" y="3665488"/>
            <a:ext cx="1801670" cy="79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Normalized x,</a:t>
            </a:r>
            <a:endParaRPr sz="2100" dirty="0"/>
          </a:p>
          <a:p>
            <a:r>
              <a:rPr lang="en" sz="2100" dirty="0"/>
              <a:t>Shape is N x D</a:t>
            </a:r>
            <a:endParaRPr sz="2100" dirty="0"/>
          </a:p>
        </p:txBody>
      </p:sp>
      <p:sp>
        <p:nvSpPr>
          <p:cNvPr id="29" name="Google Shape;862;p80">
            <a:extLst>
              <a:ext uri="{FF2B5EF4-FFF2-40B4-BE49-F238E27FC236}">
                <a16:creationId xmlns:a16="http://schemas.microsoft.com/office/drawing/2014/main" id="{3E5EF61D-3275-434B-B50C-B34CC4EEE1C7}"/>
              </a:ext>
            </a:extLst>
          </p:cNvPr>
          <p:cNvSpPr txBox="1"/>
          <p:nvPr/>
        </p:nvSpPr>
        <p:spPr>
          <a:xfrm>
            <a:off x="7347942" y="2700088"/>
            <a:ext cx="1905359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Per-channel </a:t>
            </a:r>
            <a:r>
              <a:rPr lang="en-US" sz="2100" dirty="0" err="1"/>
              <a:t>std</a:t>
            </a:r>
            <a:r>
              <a:rPr lang="en" sz="2100" dirty="0"/>
              <a:t>, shape is D</a:t>
            </a:r>
            <a:endParaRPr sz="2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7436DA-FE16-0849-A852-FA7D43C1D4D9}"/>
                  </a:ext>
                </a:extLst>
              </p:cNvPr>
              <p:cNvSpPr txBox="1"/>
              <p:nvPr/>
            </p:nvSpPr>
            <p:spPr>
              <a:xfrm>
                <a:off x="3849706" y="1658944"/>
                <a:ext cx="230685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7436DA-FE16-0849-A852-FA7D43C1D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706" y="1658944"/>
                <a:ext cx="2306850" cy="755913"/>
              </a:xfrm>
              <a:prstGeom prst="rect">
                <a:avLst/>
              </a:prstGeom>
              <a:blipFill>
                <a:blip r:embed="rId6"/>
                <a:stretch>
                  <a:fillRect l="-7143" t="-173770" r="-1648" b="-25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620715-0718-1942-8B42-E5DEEFD5409A}"/>
                  </a:ext>
                </a:extLst>
              </p:cNvPr>
              <p:cNvSpPr txBox="1"/>
              <p:nvPr/>
            </p:nvSpPr>
            <p:spPr>
              <a:xfrm>
                <a:off x="3757413" y="2634633"/>
                <a:ext cx="3380862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620715-0718-1942-8B42-E5DEEFD54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413" y="2634633"/>
                <a:ext cx="3380862" cy="755913"/>
              </a:xfrm>
              <a:prstGeom prst="rect">
                <a:avLst/>
              </a:prstGeom>
              <a:blipFill>
                <a:blip r:embed="rId7"/>
                <a:stretch>
                  <a:fillRect l="-2985" t="-176667" b="-26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37FFB6-E759-414D-ACEC-485773D4A2EB}"/>
                  </a:ext>
                </a:extLst>
              </p:cNvPr>
              <p:cNvSpPr txBox="1"/>
              <p:nvPr/>
            </p:nvSpPr>
            <p:spPr>
              <a:xfrm>
                <a:off x="3729957" y="3552775"/>
                <a:ext cx="1974964" cy="110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37FFB6-E759-414D-ACEC-485773D4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957" y="3552775"/>
                <a:ext cx="1974964" cy="1102481"/>
              </a:xfrm>
              <a:prstGeom prst="rect">
                <a:avLst/>
              </a:prstGeom>
              <a:blipFill>
                <a:blip r:embed="rId8"/>
                <a:stretch>
                  <a:fillRect l="-1274" r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951;p84"/>
          <p:cNvSpPr/>
          <p:nvPr/>
        </p:nvSpPr>
        <p:spPr>
          <a:xfrm>
            <a:off x="4497918" y="1614691"/>
            <a:ext cx="2205565" cy="946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dirty="0"/>
              <a:t>(Running) average of </a:t>
            </a:r>
            <a:endParaRPr dirty="0"/>
          </a:p>
          <a:p>
            <a:r>
              <a:rPr lang="en" dirty="0"/>
              <a:t>values seen during training</a:t>
            </a:r>
            <a:endParaRPr dirty="0"/>
          </a:p>
        </p:txBody>
      </p:sp>
      <p:sp>
        <p:nvSpPr>
          <p:cNvPr id="21" name="Google Shape;952;p84"/>
          <p:cNvSpPr/>
          <p:nvPr/>
        </p:nvSpPr>
        <p:spPr>
          <a:xfrm>
            <a:off x="4497917" y="2576127"/>
            <a:ext cx="2850025" cy="946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865" dirty="0"/>
              <a:t>(Running) average of </a:t>
            </a:r>
            <a:endParaRPr sz="1865" dirty="0"/>
          </a:p>
          <a:p>
            <a:r>
              <a:rPr lang="en" sz="1865" dirty="0"/>
              <a:t>values seen during training</a:t>
            </a:r>
            <a:endParaRPr sz="186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24FF5-83D7-D24B-96CA-CF6A9EB5D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E2A588D-1588-C642-8691-0DD850FE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Normalization: Test-Time</a:t>
            </a:r>
          </a:p>
        </p:txBody>
      </p:sp>
    </p:spTree>
    <p:extLst>
      <p:ext uri="{BB962C8B-B14F-4D97-AF65-F5344CB8AC3E}">
        <p14:creationId xmlns:p14="http://schemas.microsoft.com/office/powerpoint/2010/main" val="34892542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7;p82"/>
          <p:cNvSpPr txBox="1"/>
          <p:nvPr/>
        </p:nvSpPr>
        <p:spPr>
          <a:xfrm>
            <a:off x="181203" y="2589144"/>
            <a:ext cx="3198667" cy="87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b="1" dirty="0"/>
              <a:t>Learnable scale and shift parameters:</a:t>
            </a:r>
            <a:endParaRPr sz="1799" b="1" dirty="0"/>
          </a:p>
        </p:txBody>
      </p:sp>
      <p:sp>
        <p:nvSpPr>
          <p:cNvPr id="9" name="Google Shape;860;p80"/>
          <p:cNvSpPr txBox="1"/>
          <p:nvPr/>
        </p:nvSpPr>
        <p:spPr>
          <a:xfrm>
            <a:off x="479491" y="1794778"/>
            <a:ext cx="1166696" cy="50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b="1"/>
              <a:t>Input</a:t>
            </a:r>
            <a:r>
              <a:rPr lang="en" sz="1799" b="1"/>
              <a:t>:</a:t>
            </a:r>
            <a:endParaRPr sz="1799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FBD4D5-BB4F-5C43-B867-6AB40EF951BF}"/>
                  </a:ext>
                </a:extLst>
              </p:cNvPr>
              <p:cNvSpPr txBox="1"/>
              <p:nvPr/>
            </p:nvSpPr>
            <p:spPr>
              <a:xfrm>
                <a:off x="1478305" y="1806077"/>
                <a:ext cx="168635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FBD4D5-BB4F-5C43-B867-6AB40EF95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305" y="1806077"/>
                <a:ext cx="1686359" cy="461665"/>
              </a:xfrm>
              <a:prstGeom prst="rect">
                <a:avLst/>
              </a:prstGeom>
              <a:blipFill>
                <a:blip r:embed="rId2"/>
                <a:stretch>
                  <a:fillRect l="-2239" t="-2703" r="-74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5035BD-34CF-014B-9394-361BA2D29EE3}"/>
                  </a:ext>
                </a:extLst>
              </p:cNvPr>
              <p:cNvSpPr txBox="1"/>
              <p:nvPr/>
            </p:nvSpPr>
            <p:spPr>
              <a:xfrm>
                <a:off x="671112" y="3519482"/>
                <a:ext cx="165000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5035BD-34CF-014B-9394-361BA2D29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12" y="3519482"/>
                <a:ext cx="1650003" cy="461665"/>
              </a:xfrm>
              <a:prstGeom prst="rect">
                <a:avLst/>
              </a:prstGeom>
              <a:blipFill>
                <a:blip r:embed="rId3"/>
                <a:stretch>
                  <a:fillRect l="-4580" r="-152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Google Shape;908;p82">
            <a:extLst>
              <a:ext uri="{FF2B5EF4-FFF2-40B4-BE49-F238E27FC236}">
                <a16:creationId xmlns:a16="http://schemas.microsoft.com/office/drawing/2014/main" id="{CC7B20CB-306B-7940-BF51-EF26AC5A03A5}"/>
              </a:ext>
            </a:extLst>
          </p:cNvPr>
          <p:cNvSpPr txBox="1"/>
          <p:nvPr/>
        </p:nvSpPr>
        <p:spPr>
          <a:xfrm>
            <a:off x="6402397" y="4650128"/>
            <a:ext cx="1839028" cy="78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Output,</a:t>
            </a:r>
            <a:endParaRPr sz="2100" dirty="0"/>
          </a:p>
          <a:p>
            <a:r>
              <a:rPr lang="en" sz="2100" dirty="0"/>
              <a:t>Shape is N x D</a:t>
            </a:r>
            <a:endParaRPr sz="2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72BFA7-E883-D74D-8CD8-ABB6D848B5D0}"/>
                  </a:ext>
                </a:extLst>
              </p:cNvPr>
              <p:cNvSpPr txBox="1"/>
              <p:nvPr/>
            </p:nvSpPr>
            <p:spPr>
              <a:xfrm>
                <a:off x="3702634" y="4760042"/>
                <a:ext cx="2284023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72BFA7-E883-D74D-8CD8-ABB6D848B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634" y="4760042"/>
                <a:ext cx="2284023" cy="399084"/>
              </a:xfrm>
              <a:prstGeom prst="rect">
                <a:avLst/>
              </a:prstGeom>
              <a:blipFill>
                <a:blip r:embed="rId4"/>
                <a:stretch>
                  <a:fillRect l="-2210" t="-12121" r="-497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Google Shape;862;p80">
            <a:extLst>
              <a:ext uri="{FF2B5EF4-FFF2-40B4-BE49-F238E27FC236}">
                <a16:creationId xmlns:a16="http://schemas.microsoft.com/office/drawing/2014/main" id="{DDF0C021-5DEC-3148-BFD0-B9CEA12519FB}"/>
              </a:ext>
            </a:extLst>
          </p:cNvPr>
          <p:cNvSpPr txBox="1"/>
          <p:nvPr/>
        </p:nvSpPr>
        <p:spPr>
          <a:xfrm>
            <a:off x="6744673" y="1668613"/>
            <a:ext cx="2112953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Per-channel mean, shape is D</a:t>
            </a:r>
            <a:endParaRPr sz="2100" dirty="0"/>
          </a:p>
        </p:txBody>
      </p:sp>
      <p:sp>
        <p:nvSpPr>
          <p:cNvPr id="28" name="Google Shape;864;p80">
            <a:extLst>
              <a:ext uri="{FF2B5EF4-FFF2-40B4-BE49-F238E27FC236}">
                <a16:creationId xmlns:a16="http://schemas.microsoft.com/office/drawing/2014/main" id="{D7AAEB02-77B1-A447-BEF1-E1EE7DD431B1}"/>
              </a:ext>
            </a:extLst>
          </p:cNvPr>
          <p:cNvSpPr txBox="1"/>
          <p:nvPr/>
        </p:nvSpPr>
        <p:spPr>
          <a:xfrm>
            <a:off x="6291466" y="3665488"/>
            <a:ext cx="1801670" cy="79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Normalized x,</a:t>
            </a:r>
            <a:endParaRPr sz="2100" dirty="0"/>
          </a:p>
          <a:p>
            <a:r>
              <a:rPr lang="en" sz="2100" dirty="0"/>
              <a:t>Shape is N x D</a:t>
            </a:r>
            <a:endParaRPr sz="2100" dirty="0"/>
          </a:p>
        </p:txBody>
      </p:sp>
      <p:sp>
        <p:nvSpPr>
          <p:cNvPr id="29" name="Google Shape;862;p80">
            <a:extLst>
              <a:ext uri="{FF2B5EF4-FFF2-40B4-BE49-F238E27FC236}">
                <a16:creationId xmlns:a16="http://schemas.microsoft.com/office/drawing/2014/main" id="{3E5EF61D-3275-434B-B50C-B34CC4EEE1C7}"/>
              </a:ext>
            </a:extLst>
          </p:cNvPr>
          <p:cNvSpPr txBox="1"/>
          <p:nvPr/>
        </p:nvSpPr>
        <p:spPr>
          <a:xfrm>
            <a:off x="7347942" y="2700088"/>
            <a:ext cx="1905359" cy="7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Per-channel </a:t>
            </a:r>
            <a:r>
              <a:rPr lang="en-US" sz="2100" dirty="0" err="1"/>
              <a:t>std</a:t>
            </a:r>
            <a:r>
              <a:rPr lang="en" sz="2100" dirty="0"/>
              <a:t>, shape is D</a:t>
            </a:r>
            <a:endParaRPr sz="2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7436DA-FE16-0849-A852-FA7D43C1D4D9}"/>
                  </a:ext>
                </a:extLst>
              </p:cNvPr>
              <p:cNvSpPr txBox="1"/>
              <p:nvPr/>
            </p:nvSpPr>
            <p:spPr>
              <a:xfrm>
                <a:off x="3849706" y="1658944"/>
                <a:ext cx="230685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7436DA-FE16-0849-A852-FA7D43C1D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706" y="1658944"/>
                <a:ext cx="2306850" cy="755913"/>
              </a:xfrm>
              <a:prstGeom prst="rect">
                <a:avLst/>
              </a:prstGeom>
              <a:blipFill>
                <a:blip r:embed="rId5"/>
                <a:stretch>
                  <a:fillRect l="-7143" t="-173770" r="-1648" b="-25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620715-0718-1942-8B42-E5DEEFD5409A}"/>
                  </a:ext>
                </a:extLst>
              </p:cNvPr>
              <p:cNvSpPr txBox="1"/>
              <p:nvPr/>
            </p:nvSpPr>
            <p:spPr>
              <a:xfrm>
                <a:off x="3757413" y="2634633"/>
                <a:ext cx="3380862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620715-0718-1942-8B42-E5DEEFD54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413" y="2634633"/>
                <a:ext cx="3380862" cy="755913"/>
              </a:xfrm>
              <a:prstGeom prst="rect">
                <a:avLst/>
              </a:prstGeom>
              <a:blipFill>
                <a:blip r:embed="rId6"/>
                <a:stretch>
                  <a:fillRect l="-2985" t="-176667" b="-26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37FFB6-E759-414D-ACEC-485773D4A2EB}"/>
                  </a:ext>
                </a:extLst>
              </p:cNvPr>
              <p:cNvSpPr txBox="1"/>
              <p:nvPr/>
            </p:nvSpPr>
            <p:spPr>
              <a:xfrm>
                <a:off x="3729957" y="3552775"/>
                <a:ext cx="1974964" cy="110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37FFB6-E759-414D-ACEC-485773D4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957" y="3552775"/>
                <a:ext cx="1974964" cy="1102481"/>
              </a:xfrm>
              <a:prstGeom prst="rect">
                <a:avLst/>
              </a:prstGeom>
              <a:blipFill>
                <a:blip r:embed="rId7"/>
                <a:stretch>
                  <a:fillRect l="-1274" r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951;p84"/>
          <p:cNvSpPr/>
          <p:nvPr/>
        </p:nvSpPr>
        <p:spPr>
          <a:xfrm>
            <a:off x="4497918" y="1614691"/>
            <a:ext cx="2205565" cy="946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dirty="0"/>
              <a:t>(Running) average of </a:t>
            </a:r>
            <a:endParaRPr dirty="0"/>
          </a:p>
          <a:p>
            <a:r>
              <a:rPr lang="en" dirty="0"/>
              <a:t>values seen during training</a:t>
            </a:r>
            <a:endParaRPr dirty="0"/>
          </a:p>
        </p:txBody>
      </p:sp>
      <p:sp>
        <p:nvSpPr>
          <p:cNvPr id="21" name="Google Shape;952;p84"/>
          <p:cNvSpPr/>
          <p:nvPr/>
        </p:nvSpPr>
        <p:spPr>
          <a:xfrm>
            <a:off x="4497917" y="2576127"/>
            <a:ext cx="2850025" cy="946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865" dirty="0"/>
              <a:t>(Running) average of </a:t>
            </a:r>
            <a:endParaRPr sz="1865" dirty="0"/>
          </a:p>
          <a:p>
            <a:r>
              <a:rPr lang="en" sz="1865" dirty="0"/>
              <a:t>values seen during training</a:t>
            </a:r>
            <a:endParaRPr sz="1865" dirty="0"/>
          </a:p>
        </p:txBody>
      </p:sp>
      <p:sp>
        <p:nvSpPr>
          <p:cNvPr id="19" name="Google Shape;953;p84">
            <a:extLst>
              <a:ext uri="{FF2B5EF4-FFF2-40B4-BE49-F238E27FC236}">
                <a16:creationId xmlns:a16="http://schemas.microsoft.com/office/drawing/2014/main" id="{1324E181-11F2-DA41-98E0-14FD68EEE70E}"/>
              </a:ext>
            </a:extLst>
          </p:cNvPr>
          <p:cNvSpPr txBox="1"/>
          <p:nvPr/>
        </p:nvSpPr>
        <p:spPr>
          <a:xfrm>
            <a:off x="168897" y="4045115"/>
            <a:ext cx="3613883" cy="138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>
                <a:solidFill>
                  <a:srgbClr val="6AA84F"/>
                </a:solidFill>
              </a:rPr>
              <a:t>During testing </a:t>
            </a:r>
            <a:r>
              <a:rPr lang="en" sz="2100" dirty="0" err="1">
                <a:solidFill>
                  <a:srgbClr val="6AA84F"/>
                </a:solidFill>
              </a:rPr>
              <a:t>batchnorm</a:t>
            </a:r>
            <a:r>
              <a:rPr lang="en" sz="2100" dirty="0">
                <a:solidFill>
                  <a:srgbClr val="6AA84F"/>
                </a:solidFill>
              </a:rPr>
              <a:t> becomes a linear operator! </a:t>
            </a:r>
            <a:endParaRPr sz="2100" dirty="0">
              <a:solidFill>
                <a:srgbClr val="6AA84F"/>
              </a:solidFill>
            </a:endParaRPr>
          </a:p>
          <a:p>
            <a:r>
              <a:rPr lang="en" sz="2100" dirty="0">
                <a:solidFill>
                  <a:srgbClr val="6AA84F"/>
                </a:solidFill>
              </a:rPr>
              <a:t>Can be fused with the previous fully-connected or conv layer</a:t>
            </a:r>
            <a:endParaRPr sz="2100" dirty="0">
              <a:solidFill>
                <a:srgbClr val="6AA84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88CCE-9C2B-5548-8469-6F34E0E2E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4D9CD89-2CA8-9C42-BDD3-162971C2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Normalization: Test-Time</a:t>
            </a:r>
          </a:p>
        </p:txBody>
      </p:sp>
    </p:spTree>
    <p:extLst>
      <p:ext uri="{BB962C8B-B14F-4D97-AF65-F5344CB8AC3E}">
        <p14:creationId xmlns:p14="http://schemas.microsoft.com/office/powerpoint/2010/main" val="24243361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Google Shape;982;p86">
                <a:extLst>
                  <a:ext uri="{FF2B5EF4-FFF2-40B4-BE49-F238E27FC236}">
                    <a16:creationId xmlns:a16="http://schemas.microsoft.com/office/drawing/2014/main" id="{DEA6127A-8FBA-7147-BD48-6057EC596A7C}"/>
                  </a:ext>
                </a:extLst>
              </p:cNvPr>
              <p:cNvSpPr txBox="1"/>
              <p:nvPr/>
            </p:nvSpPr>
            <p:spPr>
              <a:xfrm>
                <a:off x="564732" y="2670094"/>
                <a:ext cx="3703436" cy="28784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1" tIns="91401" rIns="91401" bIns="91401" anchor="t" anchorCtr="0">
                <a:noAutofit/>
              </a:bodyPr>
              <a:lstStyle/>
              <a:p>
                <a:r>
                  <a:rPr lang="en-US" sz="2999" b="1" dirty="0"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999" i="1">
                        <a:latin typeface="Cambria Math" panose="02040503050406030204" pitchFamily="18" charset="0"/>
                        <a:ea typeface="Courier New"/>
                        <a:cs typeface="Courier New"/>
                        <a:sym typeface="Courier New"/>
                      </a:rPr>
                      <m:t>𝑥</m:t>
                    </m:r>
                    <m:r>
                      <a:rPr lang="en-US" sz="2999" i="1">
                        <a:latin typeface="Cambria Math" panose="02040503050406030204" pitchFamily="18" charset="0"/>
                        <a:ea typeface="Courier New"/>
                        <a:cs typeface="Courier New"/>
                        <a:sym typeface="Courier New"/>
                      </a:rPr>
                      <m:t> :</m:t>
                    </m:r>
                    <m:r>
                      <a:rPr lang="en-US" sz="2999" i="1">
                        <a:latin typeface="Cambria Math" panose="02040503050406030204" pitchFamily="18" charset="0"/>
                        <a:ea typeface="Courier New"/>
                        <a:cs typeface="Courier New"/>
                        <a:sym typeface="Courier New"/>
                      </a:rPr>
                      <m:t>𝑁</m:t>
                    </m:r>
                    <m:r>
                      <a:rPr lang="en-US" sz="2999" i="1">
                        <a:latin typeface="Cambria Math" panose="02040503050406030204" pitchFamily="18" charset="0"/>
                        <a:ea typeface="Courier New"/>
                        <a:cs typeface="Courier New"/>
                        <a:sym typeface="Courier New"/>
                      </a:rPr>
                      <m:t> × </m:t>
                    </m:r>
                    <m:r>
                      <a:rPr lang="en-US" sz="2999" i="1">
                        <a:latin typeface="Cambria Math" panose="02040503050406030204" pitchFamily="18" charset="0"/>
                        <a:ea typeface="Courier New"/>
                        <a:cs typeface="Courier New"/>
                        <a:sym typeface="Courier New"/>
                      </a:rPr>
                      <m:t>𝐷</m:t>
                    </m:r>
                  </m:oMath>
                </a14:m>
                <a:endParaRPr lang="en-US" sz="2999" dirty="0">
                  <a:latin typeface="Courier New"/>
                  <a:ea typeface="Courier New"/>
                  <a:cs typeface="Courier New"/>
                  <a:sym typeface="Courier New"/>
                </a:endParaRPr>
              </a:p>
              <a:p>
                <a:endParaRPr lang="en-US" sz="2999" dirty="0">
                  <a:latin typeface="Courier New"/>
                  <a:ea typeface="Courier New"/>
                  <a:cs typeface="Courier New"/>
                  <a:sym typeface="Courier New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𝜇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,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𝜎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  :1 × 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𝐷</m:t>
                      </m:r>
                    </m:oMath>
                  </m:oMathPara>
                </a14:m>
                <a:endParaRPr lang="en-US" sz="2999" b="1" dirty="0">
                  <a:latin typeface="Courier New"/>
                  <a:ea typeface="Courier New"/>
                  <a:cs typeface="Courier New"/>
                  <a:sym typeface="Courier New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𝛾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,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𝛽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  :1 × 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𝐷</m:t>
                      </m:r>
                    </m:oMath>
                  </m:oMathPara>
                </a14:m>
                <a:endParaRPr lang="en-US" sz="2999" b="1" dirty="0">
                  <a:latin typeface="Courier New"/>
                  <a:ea typeface="Courier New"/>
                  <a:cs typeface="Courier New"/>
                  <a:sym typeface="Courier New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𝑦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=</m:t>
                      </m:r>
                      <m:f>
                        <m:fPr>
                          <m:ctrlPr>
                            <a:rPr lang="en-US" sz="2999" i="1">
                              <a:latin typeface="Cambria Math" panose="02040503050406030204" pitchFamily="18" charset="0"/>
                              <a:ea typeface="Courier New"/>
                              <a:cs typeface="Courier New"/>
                              <a:sym typeface="Courier New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999" i="1">
                                  <a:latin typeface="Cambria Math" panose="02040503050406030204" pitchFamily="18" charset="0"/>
                                  <a:ea typeface="Courier New"/>
                                  <a:cs typeface="Courier New"/>
                                  <a:sym typeface="Courier New"/>
                                </a:rPr>
                              </m:ctrlPr>
                            </m:dPr>
                            <m:e>
                              <m:r>
                                <a:rPr lang="en-US" sz="2999" i="1">
                                  <a:latin typeface="Cambria Math" panose="02040503050406030204" pitchFamily="18" charset="0"/>
                                  <a:ea typeface="Courier New"/>
                                  <a:cs typeface="Courier New"/>
                                  <a:sym typeface="Courier New"/>
                                </a:rPr>
                                <m:t>𝑥</m:t>
                              </m:r>
                              <m:r>
                                <a:rPr lang="en-US" sz="2999" i="1">
                                  <a:latin typeface="Cambria Math" panose="02040503050406030204" pitchFamily="18" charset="0"/>
                                  <a:ea typeface="Courier New"/>
                                  <a:cs typeface="Courier New"/>
                                  <a:sym typeface="Courier New"/>
                                </a:rPr>
                                <m:t>−</m:t>
                              </m:r>
                              <m:r>
                                <a:rPr lang="en-US" sz="2999" i="1">
                                  <a:latin typeface="Cambria Math" panose="02040503050406030204" pitchFamily="18" charset="0"/>
                                  <a:ea typeface="Courier New"/>
                                  <a:cs typeface="Courier New"/>
                                  <a:sym typeface="Courier New"/>
                                </a:rPr>
                                <m:t>𝜇</m:t>
                              </m:r>
                            </m:e>
                          </m:d>
                        </m:num>
                        <m:den>
                          <m:r>
                            <a:rPr lang="en-US" sz="2999" i="1">
                              <a:latin typeface="Cambria Math" panose="02040503050406030204" pitchFamily="18" charset="0"/>
                              <a:ea typeface="Courier New"/>
                              <a:cs typeface="Courier New"/>
                              <a:sym typeface="Courier New"/>
                            </a:rPr>
                            <m:t>𝜎</m:t>
                          </m:r>
                        </m:den>
                      </m:f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𝛾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+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𝛽</m:t>
                      </m:r>
                    </m:oMath>
                  </m:oMathPara>
                </a14:m>
                <a:endParaRPr lang="en-US" sz="2999" b="1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mc:Choice>
        <mc:Fallback>
          <p:sp>
            <p:nvSpPr>
              <p:cNvPr id="15" name="Google Shape;982;p86">
                <a:extLst>
                  <a:ext uri="{FF2B5EF4-FFF2-40B4-BE49-F238E27FC236}">
                    <a16:creationId xmlns:a16="http://schemas.microsoft.com/office/drawing/2014/main" id="{DEA6127A-8FBA-7147-BD48-6057EC596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32" y="2670094"/>
                <a:ext cx="3703436" cy="2878427"/>
              </a:xfrm>
              <a:prstGeom prst="rect">
                <a:avLst/>
              </a:prstGeom>
              <a:blipFill>
                <a:blip r:embed="rId2"/>
                <a:stretch>
                  <a:fillRect l="-1027" b="-8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Normalization for </a:t>
            </a:r>
            <a:r>
              <a:rPr lang="en-US" dirty="0" err="1"/>
              <a:t>ConvNets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982;p86"/>
              <p:cNvSpPr txBox="1"/>
              <p:nvPr/>
            </p:nvSpPr>
            <p:spPr>
              <a:xfrm>
                <a:off x="4924166" y="2670115"/>
                <a:ext cx="3703436" cy="28784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1" tIns="91401" rIns="91401" bIns="91401" anchor="t" anchorCtr="0">
                <a:noAutofit/>
              </a:bodyPr>
              <a:lstStyle/>
              <a:p>
                <a:r>
                  <a:rPr lang="en-US" sz="2999" b="1" dirty="0">
                    <a:latin typeface="Courier New"/>
                    <a:ea typeface="Courier New"/>
                    <a:cs typeface="Courier New"/>
                    <a:sym typeface="Courier New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999" i="1">
                        <a:latin typeface="Cambria Math" panose="02040503050406030204" pitchFamily="18" charset="0"/>
                        <a:ea typeface="Courier New"/>
                        <a:cs typeface="Courier New"/>
                        <a:sym typeface="Courier New"/>
                      </a:rPr>
                      <m:t>𝑥</m:t>
                    </m:r>
                    <m:r>
                      <a:rPr lang="en-US" sz="2999" i="1">
                        <a:latin typeface="Cambria Math" panose="02040503050406030204" pitchFamily="18" charset="0"/>
                        <a:ea typeface="Courier New"/>
                        <a:cs typeface="Courier New"/>
                        <a:sym typeface="Courier New"/>
                      </a:rPr>
                      <m:t> :</m:t>
                    </m:r>
                    <m:r>
                      <a:rPr lang="en-US" sz="2999" i="1">
                        <a:latin typeface="Cambria Math" panose="02040503050406030204" pitchFamily="18" charset="0"/>
                        <a:ea typeface="Courier New"/>
                        <a:cs typeface="Courier New"/>
                        <a:sym typeface="Courier New"/>
                      </a:rPr>
                      <m:t>𝑁</m:t>
                    </m:r>
                    <m:r>
                      <a:rPr lang="en-US" sz="2999" i="1">
                        <a:latin typeface="Cambria Math" panose="02040503050406030204" pitchFamily="18" charset="0"/>
                        <a:ea typeface="Courier New"/>
                        <a:cs typeface="Courier New"/>
                        <a:sym typeface="Courier New"/>
                      </a:rPr>
                      <m:t> × </m:t>
                    </m:r>
                    <m:r>
                      <a:rPr lang="en-US" sz="2999" i="1">
                        <a:latin typeface="Cambria Math" panose="02040503050406030204" pitchFamily="18" charset="0"/>
                        <a:ea typeface="Courier New"/>
                        <a:cs typeface="Courier New"/>
                        <a:sym typeface="Courier New"/>
                      </a:rPr>
                      <m:t>𝐶</m:t>
                    </m:r>
                    <m:r>
                      <a:rPr lang="en-US" sz="2999" i="1">
                        <a:latin typeface="Cambria Math" panose="02040503050406030204" pitchFamily="18" charset="0"/>
                        <a:ea typeface="Courier New"/>
                        <a:cs typeface="Courier New"/>
                        <a:sym typeface="Courier New"/>
                      </a:rPr>
                      <m:t> × </m:t>
                    </m:r>
                    <m:r>
                      <a:rPr lang="en-US" sz="2999" i="1">
                        <a:latin typeface="Cambria Math" panose="02040503050406030204" pitchFamily="18" charset="0"/>
                        <a:ea typeface="Courier New"/>
                        <a:cs typeface="Courier New"/>
                        <a:sym typeface="Courier New"/>
                      </a:rPr>
                      <m:t>𝐻</m:t>
                    </m:r>
                    <m:r>
                      <a:rPr lang="en-US" sz="2999" i="1">
                        <a:latin typeface="Cambria Math" panose="02040503050406030204" pitchFamily="18" charset="0"/>
                        <a:ea typeface="Courier New"/>
                        <a:cs typeface="Courier New"/>
                        <a:sym typeface="Courier New"/>
                      </a:rPr>
                      <m:t> × </m:t>
                    </m:r>
                    <m:r>
                      <a:rPr lang="en-US" sz="2999" i="1">
                        <a:latin typeface="Cambria Math" panose="02040503050406030204" pitchFamily="18" charset="0"/>
                        <a:ea typeface="Courier New"/>
                        <a:cs typeface="Courier New"/>
                        <a:sym typeface="Courier New"/>
                      </a:rPr>
                      <m:t>𝑊</m:t>
                    </m:r>
                  </m:oMath>
                </a14:m>
                <a:endParaRPr lang="en-US" sz="2999" dirty="0">
                  <a:latin typeface="Courier New"/>
                  <a:ea typeface="Courier New"/>
                  <a:cs typeface="Courier New"/>
                  <a:sym typeface="Courier New"/>
                </a:endParaRPr>
              </a:p>
              <a:p>
                <a:endParaRPr lang="en-US" sz="2999" dirty="0">
                  <a:latin typeface="Courier New"/>
                  <a:ea typeface="Courier New"/>
                  <a:cs typeface="Courier New"/>
                  <a:sym typeface="Courier New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𝜇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,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𝜎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  :1 × 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𝐶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 × 1 × 1</m:t>
                      </m:r>
                    </m:oMath>
                  </m:oMathPara>
                </a14:m>
                <a:endParaRPr lang="en-US" sz="2999" b="1" dirty="0">
                  <a:latin typeface="Courier New"/>
                  <a:ea typeface="Courier New"/>
                  <a:cs typeface="Courier New"/>
                  <a:sym typeface="Courier New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𝛾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,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𝛽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  :1 × 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𝐶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 × 1 × 1</m:t>
                      </m:r>
                    </m:oMath>
                  </m:oMathPara>
                </a14:m>
                <a:endParaRPr lang="en-US" sz="2999" b="1" dirty="0">
                  <a:latin typeface="Courier New"/>
                  <a:ea typeface="Courier New"/>
                  <a:cs typeface="Courier New"/>
                  <a:sym typeface="Courier New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𝑦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=</m:t>
                      </m:r>
                      <m:f>
                        <m:fPr>
                          <m:ctrlPr>
                            <a:rPr lang="en-US" sz="2999" i="1">
                              <a:latin typeface="Cambria Math" panose="02040503050406030204" pitchFamily="18" charset="0"/>
                              <a:ea typeface="Courier New"/>
                              <a:cs typeface="Courier New"/>
                              <a:sym typeface="Courier New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999" i="1">
                                  <a:latin typeface="Cambria Math" panose="02040503050406030204" pitchFamily="18" charset="0"/>
                                  <a:ea typeface="Courier New"/>
                                  <a:cs typeface="Courier New"/>
                                  <a:sym typeface="Courier New"/>
                                </a:rPr>
                              </m:ctrlPr>
                            </m:dPr>
                            <m:e>
                              <m:r>
                                <a:rPr lang="en-US" sz="2999" i="1">
                                  <a:latin typeface="Cambria Math" panose="02040503050406030204" pitchFamily="18" charset="0"/>
                                  <a:ea typeface="Courier New"/>
                                  <a:cs typeface="Courier New"/>
                                  <a:sym typeface="Courier New"/>
                                </a:rPr>
                                <m:t>𝑥</m:t>
                              </m:r>
                              <m:r>
                                <a:rPr lang="en-US" sz="2999" i="1">
                                  <a:latin typeface="Cambria Math" panose="02040503050406030204" pitchFamily="18" charset="0"/>
                                  <a:ea typeface="Courier New"/>
                                  <a:cs typeface="Courier New"/>
                                  <a:sym typeface="Courier New"/>
                                </a:rPr>
                                <m:t>−</m:t>
                              </m:r>
                              <m:r>
                                <a:rPr lang="en-US" sz="2999" i="1">
                                  <a:latin typeface="Cambria Math" panose="02040503050406030204" pitchFamily="18" charset="0"/>
                                  <a:ea typeface="Courier New"/>
                                  <a:cs typeface="Courier New"/>
                                  <a:sym typeface="Courier New"/>
                                </a:rPr>
                                <m:t>𝜇</m:t>
                              </m:r>
                            </m:e>
                          </m:d>
                        </m:num>
                        <m:den>
                          <m:r>
                            <a:rPr lang="en-US" sz="2999" i="1">
                              <a:latin typeface="Cambria Math" panose="02040503050406030204" pitchFamily="18" charset="0"/>
                              <a:ea typeface="Courier New"/>
                              <a:cs typeface="Courier New"/>
                              <a:sym typeface="Courier New"/>
                            </a:rPr>
                            <m:t>𝜎</m:t>
                          </m:r>
                        </m:den>
                      </m:f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𝛾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+</m:t>
                      </m:r>
                      <m:r>
                        <a:rPr lang="en-US" sz="2999" i="1">
                          <a:latin typeface="Cambria Math" panose="02040503050406030204" pitchFamily="18" charset="0"/>
                          <a:ea typeface="Courier New"/>
                          <a:cs typeface="Courier New"/>
                          <a:sym typeface="Courier New"/>
                        </a:rPr>
                        <m:t>𝛽</m:t>
                      </m:r>
                    </m:oMath>
                  </m:oMathPara>
                </a14:m>
                <a:endParaRPr lang="en-US" sz="2999" b="1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mc:Choice>
        <mc:Fallback>
          <p:sp>
            <p:nvSpPr>
              <p:cNvPr id="4" name="Google Shape;982;p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166" y="2670115"/>
                <a:ext cx="3703436" cy="2878427"/>
              </a:xfrm>
              <a:prstGeom prst="rect">
                <a:avLst/>
              </a:prstGeom>
              <a:blipFill>
                <a:blip r:embed="rId3"/>
                <a:stretch>
                  <a:fillRect l="-1024" r="-683" b="-8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oogle Shape;984;p86"/>
          <p:cNvCxnSpPr>
            <a:cxnSpLocks/>
          </p:cNvCxnSpPr>
          <p:nvPr/>
        </p:nvCxnSpPr>
        <p:spPr>
          <a:xfrm>
            <a:off x="1755143" y="3185188"/>
            <a:ext cx="0" cy="48762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985;p86"/>
          <p:cNvSpPr txBox="1"/>
          <p:nvPr/>
        </p:nvSpPr>
        <p:spPr>
          <a:xfrm>
            <a:off x="47605" y="3185187"/>
            <a:ext cx="1574634" cy="53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400" dirty="0"/>
              <a:t>Normalize</a:t>
            </a:r>
            <a:endParaRPr sz="2400" dirty="0"/>
          </a:p>
        </p:txBody>
      </p:sp>
      <p:sp>
        <p:nvSpPr>
          <p:cNvPr id="12" name="Google Shape;990;p86"/>
          <p:cNvSpPr txBox="1"/>
          <p:nvPr/>
        </p:nvSpPr>
        <p:spPr>
          <a:xfrm>
            <a:off x="450432" y="1710842"/>
            <a:ext cx="3211264" cy="81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Batch Normalization for </a:t>
            </a:r>
            <a:r>
              <a:rPr lang="en" sz="2100" b="1" dirty="0"/>
              <a:t>fully-connected</a:t>
            </a:r>
            <a:r>
              <a:rPr lang="en" sz="2100" dirty="0"/>
              <a:t> networks</a:t>
            </a:r>
            <a:endParaRPr sz="2100" dirty="0"/>
          </a:p>
        </p:txBody>
      </p:sp>
      <p:sp>
        <p:nvSpPr>
          <p:cNvPr id="13" name="Google Shape;991;p86"/>
          <p:cNvSpPr txBox="1"/>
          <p:nvPr/>
        </p:nvSpPr>
        <p:spPr>
          <a:xfrm>
            <a:off x="4730480" y="1605992"/>
            <a:ext cx="4090808" cy="101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100" dirty="0"/>
              <a:t>Batch Normalization for </a:t>
            </a:r>
            <a:endParaRPr sz="2100" dirty="0"/>
          </a:p>
          <a:p>
            <a:r>
              <a:rPr lang="en" sz="2100" b="1" dirty="0"/>
              <a:t>convolutional</a:t>
            </a:r>
            <a:r>
              <a:rPr lang="en" sz="2100" dirty="0"/>
              <a:t> networks</a:t>
            </a:r>
            <a:endParaRPr sz="2100" dirty="0"/>
          </a:p>
          <a:p>
            <a:r>
              <a:rPr lang="en" sz="2100" dirty="0"/>
              <a:t>(Spatial </a:t>
            </a:r>
            <a:r>
              <a:rPr lang="en" sz="2100" dirty="0" err="1"/>
              <a:t>Batchnorm</a:t>
            </a:r>
            <a:r>
              <a:rPr lang="en" sz="2100" dirty="0"/>
              <a:t>, BatchNorm2D)</a:t>
            </a:r>
            <a:endParaRPr sz="2100" dirty="0"/>
          </a:p>
        </p:txBody>
      </p:sp>
      <p:cxnSp>
        <p:nvCxnSpPr>
          <p:cNvPr id="16" name="Google Shape;984;p86">
            <a:extLst>
              <a:ext uri="{FF2B5EF4-FFF2-40B4-BE49-F238E27FC236}">
                <a16:creationId xmlns:a16="http://schemas.microsoft.com/office/drawing/2014/main" id="{5BB3EEBA-55AE-8B47-852B-F032CC894D13}"/>
              </a:ext>
            </a:extLst>
          </p:cNvPr>
          <p:cNvCxnSpPr>
            <a:cxnSpLocks/>
          </p:cNvCxnSpPr>
          <p:nvPr/>
        </p:nvCxnSpPr>
        <p:spPr>
          <a:xfrm>
            <a:off x="6118422" y="3185188"/>
            <a:ext cx="0" cy="48762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985;p86">
            <a:extLst>
              <a:ext uri="{FF2B5EF4-FFF2-40B4-BE49-F238E27FC236}">
                <a16:creationId xmlns:a16="http://schemas.microsoft.com/office/drawing/2014/main" id="{FE548154-64EF-3245-B143-55960A278BDA}"/>
              </a:ext>
            </a:extLst>
          </p:cNvPr>
          <p:cNvSpPr txBox="1"/>
          <p:nvPr/>
        </p:nvSpPr>
        <p:spPr>
          <a:xfrm>
            <a:off x="4153308" y="3185187"/>
            <a:ext cx="1461485" cy="53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400" dirty="0"/>
              <a:t>Normalize</a:t>
            </a:r>
            <a:endParaRPr sz="2400" dirty="0"/>
          </a:p>
        </p:txBody>
      </p:sp>
      <p:cxnSp>
        <p:nvCxnSpPr>
          <p:cNvPr id="18" name="Google Shape;984;p86">
            <a:extLst>
              <a:ext uri="{FF2B5EF4-FFF2-40B4-BE49-F238E27FC236}">
                <a16:creationId xmlns:a16="http://schemas.microsoft.com/office/drawing/2014/main" id="{5F199D60-BB86-F546-9955-1B0ADF8AC246}"/>
              </a:ext>
            </a:extLst>
          </p:cNvPr>
          <p:cNvCxnSpPr>
            <a:cxnSpLocks/>
          </p:cNvCxnSpPr>
          <p:nvPr/>
        </p:nvCxnSpPr>
        <p:spPr>
          <a:xfrm>
            <a:off x="7455236" y="3211228"/>
            <a:ext cx="0" cy="48762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984;p86">
            <a:extLst>
              <a:ext uri="{FF2B5EF4-FFF2-40B4-BE49-F238E27FC236}">
                <a16:creationId xmlns:a16="http://schemas.microsoft.com/office/drawing/2014/main" id="{EF7D81BD-8F97-614E-8DCB-370ED095E6A9}"/>
              </a:ext>
            </a:extLst>
          </p:cNvPr>
          <p:cNvCxnSpPr>
            <a:cxnSpLocks/>
          </p:cNvCxnSpPr>
          <p:nvPr/>
        </p:nvCxnSpPr>
        <p:spPr>
          <a:xfrm>
            <a:off x="8188246" y="3185188"/>
            <a:ext cx="0" cy="48762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7E02D-D847-FA4F-83F5-254C4D97A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022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Normalization</a:t>
            </a:r>
          </a:p>
        </p:txBody>
      </p:sp>
      <p:sp>
        <p:nvSpPr>
          <p:cNvPr id="6" name="Google Shape;1000;p87"/>
          <p:cNvSpPr/>
          <p:nvPr/>
        </p:nvSpPr>
        <p:spPr>
          <a:xfrm>
            <a:off x="755728" y="1991825"/>
            <a:ext cx="1547897" cy="33681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 dirty="0"/>
              <a:t>Conv</a:t>
            </a:r>
            <a:endParaRPr sz="1865" dirty="0"/>
          </a:p>
        </p:txBody>
      </p:sp>
      <p:sp>
        <p:nvSpPr>
          <p:cNvPr id="7" name="Google Shape;1001;p87"/>
          <p:cNvSpPr/>
          <p:nvPr/>
        </p:nvSpPr>
        <p:spPr>
          <a:xfrm>
            <a:off x="755728" y="2528995"/>
            <a:ext cx="1547897" cy="336812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/>
              <a:t>BN</a:t>
            </a:r>
            <a:endParaRPr sz="1865"/>
          </a:p>
        </p:txBody>
      </p:sp>
      <p:cxnSp>
        <p:nvCxnSpPr>
          <p:cNvPr id="8" name="Google Shape;1002;p87"/>
          <p:cNvCxnSpPr/>
          <p:nvPr/>
        </p:nvCxnSpPr>
        <p:spPr>
          <a:xfrm>
            <a:off x="1529676" y="2328637"/>
            <a:ext cx="0" cy="1820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1003;p87"/>
          <p:cNvSpPr/>
          <p:nvPr/>
        </p:nvSpPr>
        <p:spPr>
          <a:xfrm>
            <a:off x="755728" y="3031602"/>
            <a:ext cx="1547897" cy="33681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 dirty="0" err="1"/>
              <a:t>ReLU</a:t>
            </a:r>
            <a:endParaRPr sz="1865" dirty="0"/>
          </a:p>
        </p:txBody>
      </p:sp>
      <p:cxnSp>
        <p:nvCxnSpPr>
          <p:cNvPr id="10" name="Google Shape;1004;p87"/>
          <p:cNvCxnSpPr/>
          <p:nvPr/>
        </p:nvCxnSpPr>
        <p:spPr>
          <a:xfrm>
            <a:off x="1529676" y="1620822"/>
            <a:ext cx="0" cy="37100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1005;p87"/>
          <p:cNvCxnSpPr/>
          <p:nvPr/>
        </p:nvCxnSpPr>
        <p:spPr>
          <a:xfrm>
            <a:off x="1529676" y="2861898"/>
            <a:ext cx="0" cy="1820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1006;p87"/>
          <p:cNvSpPr/>
          <p:nvPr/>
        </p:nvSpPr>
        <p:spPr>
          <a:xfrm>
            <a:off x="755728" y="3613802"/>
            <a:ext cx="1547897" cy="33681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 dirty="0"/>
              <a:t>Conv</a:t>
            </a:r>
            <a:endParaRPr sz="1865" dirty="0"/>
          </a:p>
        </p:txBody>
      </p:sp>
      <p:sp>
        <p:nvSpPr>
          <p:cNvPr id="13" name="Google Shape;1007;p87"/>
          <p:cNvSpPr/>
          <p:nvPr/>
        </p:nvSpPr>
        <p:spPr>
          <a:xfrm>
            <a:off x="755728" y="4150972"/>
            <a:ext cx="1547897" cy="336812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/>
              <a:t>BN</a:t>
            </a:r>
            <a:endParaRPr sz="1865"/>
          </a:p>
        </p:txBody>
      </p:sp>
      <p:cxnSp>
        <p:nvCxnSpPr>
          <p:cNvPr id="14" name="Google Shape;1008;p87"/>
          <p:cNvCxnSpPr/>
          <p:nvPr/>
        </p:nvCxnSpPr>
        <p:spPr>
          <a:xfrm>
            <a:off x="1529676" y="3950614"/>
            <a:ext cx="0" cy="1820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009;p87"/>
          <p:cNvCxnSpPr/>
          <p:nvPr/>
        </p:nvCxnSpPr>
        <p:spPr>
          <a:xfrm>
            <a:off x="1529676" y="3386054"/>
            <a:ext cx="0" cy="23064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010;p87"/>
          <p:cNvCxnSpPr/>
          <p:nvPr/>
        </p:nvCxnSpPr>
        <p:spPr>
          <a:xfrm>
            <a:off x="1529676" y="4483875"/>
            <a:ext cx="0" cy="1820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1011;p87"/>
          <p:cNvSpPr/>
          <p:nvPr/>
        </p:nvSpPr>
        <p:spPr>
          <a:xfrm>
            <a:off x="755728" y="4653580"/>
            <a:ext cx="1547897" cy="33681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 dirty="0" err="1"/>
              <a:t>ReLU</a:t>
            </a:r>
            <a:endParaRPr sz="1865" dirty="0"/>
          </a:p>
        </p:txBody>
      </p:sp>
      <p:cxnSp>
        <p:nvCxnSpPr>
          <p:cNvPr id="18" name="Google Shape;1012;p87"/>
          <p:cNvCxnSpPr/>
          <p:nvPr/>
        </p:nvCxnSpPr>
        <p:spPr>
          <a:xfrm>
            <a:off x="1529676" y="4990392"/>
            <a:ext cx="0" cy="23813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Google Shape;1014;p87"/>
          <p:cNvSpPr txBox="1"/>
          <p:nvPr/>
        </p:nvSpPr>
        <p:spPr>
          <a:xfrm>
            <a:off x="3205940" y="1891676"/>
            <a:ext cx="5208143" cy="175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>
                <a:solidFill>
                  <a:srgbClr val="38761D"/>
                </a:solidFill>
              </a:rPr>
              <a:t>Usually inserted after Fully Connected or Convolutional layers, and before nonlinearity.</a:t>
            </a:r>
            <a:endParaRPr sz="2399">
              <a:solidFill>
                <a:srgbClr val="38761D"/>
              </a:solidFill>
            </a:endParaRPr>
          </a:p>
        </p:txBody>
      </p:sp>
      <p:cxnSp>
        <p:nvCxnSpPr>
          <p:cNvPr id="21" name="Google Shape;1015;p87"/>
          <p:cNvCxnSpPr/>
          <p:nvPr/>
        </p:nvCxnSpPr>
        <p:spPr>
          <a:xfrm rot="10800000">
            <a:off x="2531315" y="2697166"/>
            <a:ext cx="43698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" name="Google Shape;1016;p87"/>
          <p:cNvCxnSpPr/>
          <p:nvPr/>
        </p:nvCxnSpPr>
        <p:spPr>
          <a:xfrm flipH="1">
            <a:off x="2476454" y="2897489"/>
            <a:ext cx="519165" cy="134754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4DB771-CC04-0D44-85E5-CF5F6C679D13}"/>
                  </a:ext>
                </a:extLst>
              </p:cNvPr>
              <p:cNvSpPr txBox="1"/>
              <p:nvPr/>
            </p:nvSpPr>
            <p:spPr>
              <a:xfrm>
                <a:off x="5105441" y="3786325"/>
                <a:ext cx="2664704" cy="1308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4DB771-CC04-0D44-85E5-CF5F6C679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41" y="3786325"/>
                <a:ext cx="2664704" cy="1308820"/>
              </a:xfrm>
              <a:prstGeom prst="rect">
                <a:avLst/>
              </a:prstGeom>
              <a:blipFill>
                <a:blip r:embed="rId2"/>
                <a:stretch>
                  <a:fillRect l="-2857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355C8-EA8B-8D4A-A2A7-E026756A7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160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Normalization</a:t>
            </a:r>
          </a:p>
        </p:txBody>
      </p:sp>
      <p:sp>
        <p:nvSpPr>
          <p:cNvPr id="6" name="Google Shape;1000;p87"/>
          <p:cNvSpPr/>
          <p:nvPr/>
        </p:nvSpPr>
        <p:spPr>
          <a:xfrm>
            <a:off x="755728" y="1991825"/>
            <a:ext cx="1547897" cy="33681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/>
              <a:t>FC</a:t>
            </a:r>
            <a:endParaRPr sz="1865"/>
          </a:p>
        </p:txBody>
      </p:sp>
      <p:sp>
        <p:nvSpPr>
          <p:cNvPr id="7" name="Google Shape;1001;p87"/>
          <p:cNvSpPr/>
          <p:nvPr/>
        </p:nvSpPr>
        <p:spPr>
          <a:xfrm>
            <a:off x="755728" y="2528995"/>
            <a:ext cx="1547897" cy="336812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/>
              <a:t>BN</a:t>
            </a:r>
            <a:endParaRPr sz="1865"/>
          </a:p>
        </p:txBody>
      </p:sp>
      <p:cxnSp>
        <p:nvCxnSpPr>
          <p:cNvPr id="8" name="Google Shape;1002;p87"/>
          <p:cNvCxnSpPr/>
          <p:nvPr/>
        </p:nvCxnSpPr>
        <p:spPr>
          <a:xfrm>
            <a:off x="1529676" y="2328637"/>
            <a:ext cx="0" cy="1820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1003;p87"/>
          <p:cNvSpPr/>
          <p:nvPr/>
        </p:nvSpPr>
        <p:spPr>
          <a:xfrm>
            <a:off x="755728" y="3031602"/>
            <a:ext cx="1547897" cy="33681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/>
              <a:t>tanh</a:t>
            </a:r>
            <a:endParaRPr sz="1865"/>
          </a:p>
        </p:txBody>
      </p:sp>
      <p:cxnSp>
        <p:nvCxnSpPr>
          <p:cNvPr id="10" name="Google Shape;1004;p87"/>
          <p:cNvCxnSpPr/>
          <p:nvPr/>
        </p:nvCxnSpPr>
        <p:spPr>
          <a:xfrm>
            <a:off x="1529676" y="1620822"/>
            <a:ext cx="0" cy="37100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1005;p87"/>
          <p:cNvCxnSpPr/>
          <p:nvPr/>
        </p:nvCxnSpPr>
        <p:spPr>
          <a:xfrm>
            <a:off x="1529676" y="2861898"/>
            <a:ext cx="0" cy="1820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1006;p87"/>
          <p:cNvSpPr/>
          <p:nvPr/>
        </p:nvSpPr>
        <p:spPr>
          <a:xfrm>
            <a:off x="755728" y="3613802"/>
            <a:ext cx="1547897" cy="33681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/>
              <a:t>FC</a:t>
            </a:r>
            <a:endParaRPr sz="1865"/>
          </a:p>
        </p:txBody>
      </p:sp>
      <p:sp>
        <p:nvSpPr>
          <p:cNvPr id="13" name="Google Shape;1007;p87"/>
          <p:cNvSpPr/>
          <p:nvPr/>
        </p:nvSpPr>
        <p:spPr>
          <a:xfrm>
            <a:off x="755728" y="4150972"/>
            <a:ext cx="1547897" cy="336812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/>
              <a:t>BN</a:t>
            </a:r>
            <a:endParaRPr sz="1865"/>
          </a:p>
        </p:txBody>
      </p:sp>
      <p:cxnSp>
        <p:nvCxnSpPr>
          <p:cNvPr id="14" name="Google Shape;1008;p87"/>
          <p:cNvCxnSpPr/>
          <p:nvPr/>
        </p:nvCxnSpPr>
        <p:spPr>
          <a:xfrm>
            <a:off x="1529676" y="3950614"/>
            <a:ext cx="0" cy="1820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009;p87"/>
          <p:cNvCxnSpPr/>
          <p:nvPr/>
        </p:nvCxnSpPr>
        <p:spPr>
          <a:xfrm>
            <a:off x="1529676" y="3386054"/>
            <a:ext cx="0" cy="23064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010;p87"/>
          <p:cNvCxnSpPr/>
          <p:nvPr/>
        </p:nvCxnSpPr>
        <p:spPr>
          <a:xfrm>
            <a:off x="1529676" y="4483875"/>
            <a:ext cx="0" cy="1820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1011;p87"/>
          <p:cNvSpPr/>
          <p:nvPr/>
        </p:nvSpPr>
        <p:spPr>
          <a:xfrm>
            <a:off x="755728" y="4653580"/>
            <a:ext cx="1547897" cy="33681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/>
              <a:t>tanh</a:t>
            </a:r>
            <a:endParaRPr sz="1865"/>
          </a:p>
        </p:txBody>
      </p:sp>
      <p:cxnSp>
        <p:nvCxnSpPr>
          <p:cNvPr id="18" name="Google Shape;1012;p87"/>
          <p:cNvCxnSpPr/>
          <p:nvPr/>
        </p:nvCxnSpPr>
        <p:spPr>
          <a:xfrm>
            <a:off x="1529676" y="4990392"/>
            <a:ext cx="0" cy="23813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Google Shape;1038;p88"/>
          <p:cNvSpPr txBox="1"/>
          <p:nvPr/>
        </p:nvSpPr>
        <p:spPr>
          <a:xfrm>
            <a:off x="2640793" y="1064124"/>
            <a:ext cx="6730405" cy="200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457086" indent="-355511">
              <a:buClr>
                <a:srgbClr val="38761D"/>
              </a:buClr>
              <a:buSzPts val="2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Makes deep networks </a:t>
            </a:r>
            <a:r>
              <a:rPr lang="en" sz="2400" b="1" dirty="0">
                <a:solidFill>
                  <a:srgbClr val="38761D"/>
                </a:solidFill>
              </a:rPr>
              <a:t>much </a:t>
            </a:r>
            <a:r>
              <a:rPr lang="en" sz="2400" dirty="0">
                <a:solidFill>
                  <a:srgbClr val="38761D"/>
                </a:solidFill>
              </a:rPr>
              <a:t>easier to train!</a:t>
            </a:r>
            <a:endParaRPr sz="2400" dirty="0">
              <a:solidFill>
                <a:srgbClr val="38761D"/>
              </a:solidFill>
            </a:endParaRPr>
          </a:p>
          <a:p>
            <a:pPr marL="457086" indent="-355511">
              <a:buClr>
                <a:srgbClr val="38761D"/>
              </a:buClr>
              <a:buSzPts val="2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Allows higher learning rates, faster convergence</a:t>
            </a:r>
            <a:endParaRPr sz="2400" dirty="0">
              <a:solidFill>
                <a:srgbClr val="38761D"/>
              </a:solidFill>
            </a:endParaRPr>
          </a:p>
          <a:p>
            <a:pPr marL="457086" indent="-355511">
              <a:buClr>
                <a:srgbClr val="38761D"/>
              </a:buClr>
              <a:buSzPts val="2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Networks become more robust to initialization</a:t>
            </a:r>
            <a:endParaRPr sz="2400" dirty="0">
              <a:solidFill>
                <a:srgbClr val="38761D"/>
              </a:solidFill>
            </a:endParaRPr>
          </a:p>
          <a:p>
            <a:pPr marL="457086" indent="-355511">
              <a:buClr>
                <a:srgbClr val="38761D"/>
              </a:buClr>
              <a:buSzPts val="2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Acts as regularization during training</a:t>
            </a:r>
            <a:endParaRPr sz="2400" dirty="0">
              <a:solidFill>
                <a:srgbClr val="38761D"/>
              </a:solidFill>
            </a:endParaRPr>
          </a:p>
          <a:p>
            <a:pPr marL="457086" indent="-355511">
              <a:buClr>
                <a:srgbClr val="38761D"/>
              </a:buClr>
              <a:buSzPts val="2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Free at test-time: can be fused with conv!</a:t>
            </a:r>
            <a:endParaRPr sz="2400" dirty="0">
              <a:solidFill>
                <a:srgbClr val="38761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682" y="3200008"/>
            <a:ext cx="4810625" cy="274805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38737" y="5948062"/>
            <a:ext cx="1869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iterations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40793" y="4237211"/>
            <a:ext cx="111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ImageNet accuracy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5B655-DC5A-664A-A360-901978D6A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9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Fully-Connected Layer</a:t>
            </a:r>
          </a:p>
        </p:txBody>
      </p:sp>
      <p:sp>
        <p:nvSpPr>
          <p:cNvPr id="18" name="Google Shape;460;p39"/>
          <p:cNvSpPr txBox="1"/>
          <p:nvPr/>
        </p:nvSpPr>
        <p:spPr>
          <a:xfrm>
            <a:off x="1399635" y="3385936"/>
            <a:ext cx="861676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3072</a:t>
            </a:r>
            <a:endParaRPr sz="1799"/>
          </a:p>
        </p:txBody>
      </p:sp>
      <p:sp>
        <p:nvSpPr>
          <p:cNvPr id="19" name="Google Shape;461;p39"/>
          <p:cNvSpPr txBox="1"/>
          <p:nvPr/>
        </p:nvSpPr>
        <p:spPr>
          <a:xfrm>
            <a:off x="100387" y="3114153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1</a:t>
            </a:r>
            <a:endParaRPr sz="1799"/>
          </a:p>
        </p:txBody>
      </p:sp>
      <p:sp>
        <p:nvSpPr>
          <p:cNvPr id="20" name="Google Shape;463;p39"/>
          <p:cNvSpPr txBox="1"/>
          <p:nvPr/>
        </p:nvSpPr>
        <p:spPr>
          <a:xfrm>
            <a:off x="751029" y="1701726"/>
            <a:ext cx="7827661" cy="47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32x32x3 image -&gt; stretch to 3072 x 1 </a:t>
            </a:r>
            <a:endParaRPr sz="2399"/>
          </a:p>
        </p:txBody>
      </p:sp>
      <p:sp>
        <p:nvSpPr>
          <p:cNvPr id="21" name="Google Shape;464;p39"/>
          <p:cNvSpPr txBox="1"/>
          <p:nvPr/>
        </p:nvSpPr>
        <p:spPr>
          <a:xfrm>
            <a:off x="3449690" y="3257669"/>
            <a:ext cx="2506747" cy="3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/>
              <a:t>10 x 3072 </a:t>
            </a:r>
            <a:endParaRPr sz="1799"/>
          </a:p>
          <a:p>
            <a:pPr algn="ctr"/>
            <a:r>
              <a:rPr lang="en" sz="1799"/>
              <a:t>weights</a:t>
            </a:r>
            <a:endParaRPr sz="1799"/>
          </a:p>
        </p:txBody>
      </p:sp>
      <p:sp>
        <p:nvSpPr>
          <p:cNvPr id="22" name="Google Shape;465;p39"/>
          <p:cNvSpPr txBox="1"/>
          <p:nvPr/>
        </p:nvSpPr>
        <p:spPr>
          <a:xfrm>
            <a:off x="6861726" y="2745901"/>
            <a:ext cx="925932" cy="29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1799" b="1" dirty="0">
                <a:solidFill>
                  <a:schemeClr val="dk1"/>
                </a:solidFill>
              </a:rPr>
              <a:t>Output</a:t>
            </a:r>
            <a:endParaRPr sz="1865" dirty="0"/>
          </a:p>
        </p:txBody>
      </p:sp>
      <p:sp>
        <p:nvSpPr>
          <p:cNvPr id="23" name="Google Shape;466;p39"/>
          <p:cNvSpPr/>
          <p:nvPr/>
        </p:nvSpPr>
        <p:spPr>
          <a:xfrm>
            <a:off x="6448770" y="3140250"/>
            <a:ext cx="1751844" cy="282227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4" name="Google Shape;467;p39"/>
          <p:cNvSpPr/>
          <p:nvPr/>
        </p:nvSpPr>
        <p:spPr>
          <a:xfrm>
            <a:off x="6524975" y="3233302"/>
            <a:ext cx="150261" cy="15266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Google Shape;468;p39"/>
          <p:cNvSpPr/>
          <p:nvPr/>
        </p:nvSpPr>
        <p:spPr>
          <a:xfrm>
            <a:off x="388824" y="3140250"/>
            <a:ext cx="2783575" cy="282227"/>
          </a:xfrm>
          <a:prstGeom prst="cube">
            <a:avLst>
              <a:gd name="adj" fmla="val 25000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pic>
        <p:nvPicPr>
          <p:cNvPr id="26" name="Google Shape;469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28347" y="2924383"/>
            <a:ext cx="542783" cy="25710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470;p39"/>
          <p:cNvSpPr txBox="1"/>
          <p:nvPr/>
        </p:nvSpPr>
        <p:spPr>
          <a:xfrm>
            <a:off x="1425890" y="2709950"/>
            <a:ext cx="709440" cy="36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1799" b="1">
                <a:solidFill>
                  <a:schemeClr val="dk1"/>
                </a:solidFill>
              </a:rPr>
              <a:t>Input</a:t>
            </a:r>
            <a:endParaRPr sz="1865"/>
          </a:p>
        </p:txBody>
      </p:sp>
      <p:sp>
        <p:nvSpPr>
          <p:cNvPr id="28" name="Google Shape;471;p39"/>
          <p:cNvSpPr txBox="1"/>
          <p:nvPr/>
        </p:nvSpPr>
        <p:spPr>
          <a:xfrm>
            <a:off x="5840054" y="3879433"/>
            <a:ext cx="3020513" cy="76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865" b="1"/>
              <a:t>1 number: </a:t>
            </a:r>
            <a:endParaRPr sz="1865" b="1"/>
          </a:p>
          <a:p>
            <a:r>
              <a:rPr lang="en" sz="1865"/>
              <a:t>the result of taking a dot product between a row of W and the input (a 3072-dimensional dot product)</a:t>
            </a:r>
            <a:endParaRPr sz="1865"/>
          </a:p>
        </p:txBody>
      </p:sp>
      <p:sp>
        <p:nvSpPr>
          <p:cNvPr id="29" name="Google Shape;472;p39"/>
          <p:cNvSpPr txBox="1"/>
          <p:nvPr/>
        </p:nvSpPr>
        <p:spPr>
          <a:xfrm>
            <a:off x="6096525" y="3114153"/>
            <a:ext cx="491572" cy="18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1</a:t>
            </a:r>
            <a:endParaRPr sz="1799"/>
          </a:p>
        </p:txBody>
      </p:sp>
      <p:sp>
        <p:nvSpPr>
          <p:cNvPr id="30" name="Google Shape;473;p39"/>
          <p:cNvSpPr txBox="1"/>
          <p:nvPr/>
        </p:nvSpPr>
        <p:spPr>
          <a:xfrm>
            <a:off x="7113147" y="3385936"/>
            <a:ext cx="861676" cy="2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10</a:t>
            </a:r>
            <a:endParaRPr sz="1799"/>
          </a:p>
        </p:txBody>
      </p:sp>
      <p:cxnSp>
        <p:nvCxnSpPr>
          <p:cNvPr id="31" name="Google Shape;474;p39"/>
          <p:cNvCxnSpPr/>
          <p:nvPr/>
        </p:nvCxnSpPr>
        <p:spPr>
          <a:xfrm rot="10800000" flipH="1">
            <a:off x="6172417" y="3467641"/>
            <a:ext cx="349709" cy="452582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" name="Google Shape;475;p39"/>
          <p:cNvCxnSpPr/>
          <p:nvPr/>
        </p:nvCxnSpPr>
        <p:spPr>
          <a:xfrm>
            <a:off x="3345516" y="3281363"/>
            <a:ext cx="607642" cy="1199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" name="Google Shape;476;p39"/>
          <p:cNvCxnSpPr/>
          <p:nvPr/>
        </p:nvCxnSpPr>
        <p:spPr>
          <a:xfrm>
            <a:off x="5393095" y="3272691"/>
            <a:ext cx="614240" cy="869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BE07C-AD3F-EF40-9D0B-5FAC4D54E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059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Normalization</a:t>
            </a:r>
          </a:p>
        </p:txBody>
      </p:sp>
      <p:sp>
        <p:nvSpPr>
          <p:cNvPr id="6" name="Google Shape;1000;p87"/>
          <p:cNvSpPr/>
          <p:nvPr/>
        </p:nvSpPr>
        <p:spPr>
          <a:xfrm>
            <a:off x="755728" y="1991825"/>
            <a:ext cx="1547897" cy="33681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/>
              <a:t>FC</a:t>
            </a:r>
            <a:endParaRPr sz="1865"/>
          </a:p>
        </p:txBody>
      </p:sp>
      <p:sp>
        <p:nvSpPr>
          <p:cNvPr id="7" name="Google Shape;1001;p87"/>
          <p:cNvSpPr/>
          <p:nvPr/>
        </p:nvSpPr>
        <p:spPr>
          <a:xfrm>
            <a:off x="755728" y="2528995"/>
            <a:ext cx="1547897" cy="336812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/>
              <a:t>BN</a:t>
            </a:r>
            <a:endParaRPr sz="1865"/>
          </a:p>
        </p:txBody>
      </p:sp>
      <p:cxnSp>
        <p:nvCxnSpPr>
          <p:cNvPr id="8" name="Google Shape;1002;p87"/>
          <p:cNvCxnSpPr/>
          <p:nvPr/>
        </p:nvCxnSpPr>
        <p:spPr>
          <a:xfrm>
            <a:off x="1529676" y="2328637"/>
            <a:ext cx="0" cy="1820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1003;p87"/>
          <p:cNvSpPr/>
          <p:nvPr/>
        </p:nvSpPr>
        <p:spPr>
          <a:xfrm>
            <a:off x="755728" y="3031602"/>
            <a:ext cx="1547897" cy="33681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/>
              <a:t>tanh</a:t>
            </a:r>
            <a:endParaRPr sz="1865"/>
          </a:p>
        </p:txBody>
      </p:sp>
      <p:cxnSp>
        <p:nvCxnSpPr>
          <p:cNvPr id="10" name="Google Shape;1004;p87"/>
          <p:cNvCxnSpPr/>
          <p:nvPr/>
        </p:nvCxnSpPr>
        <p:spPr>
          <a:xfrm>
            <a:off x="1529676" y="1620822"/>
            <a:ext cx="0" cy="37100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1005;p87"/>
          <p:cNvCxnSpPr/>
          <p:nvPr/>
        </p:nvCxnSpPr>
        <p:spPr>
          <a:xfrm>
            <a:off x="1529676" y="2861898"/>
            <a:ext cx="0" cy="1820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1006;p87"/>
          <p:cNvSpPr/>
          <p:nvPr/>
        </p:nvSpPr>
        <p:spPr>
          <a:xfrm>
            <a:off x="755728" y="3613802"/>
            <a:ext cx="1547897" cy="33681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/>
              <a:t>FC</a:t>
            </a:r>
            <a:endParaRPr sz="1865"/>
          </a:p>
        </p:txBody>
      </p:sp>
      <p:sp>
        <p:nvSpPr>
          <p:cNvPr id="13" name="Google Shape;1007;p87"/>
          <p:cNvSpPr/>
          <p:nvPr/>
        </p:nvSpPr>
        <p:spPr>
          <a:xfrm>
            <a:off x="755728" y="4150972"/>
            <a:ext cx="1547897" cy="336812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/>
              <a:t>BN</a:t>
            </a:r>
            <a:endParaRPr sz="1865"/>
          </a:p>
        </p:txBody>
      </p:sp>
      <p:cxnSp>
        <p:nvCxnSpPr>
          <p:cNvPr id="14" name="Google Shape;1008;p87"/>
          <p:cNvCxnSpPr/>
          <p:nvPr/>
        </p:nvCxnSpPr>
        <p:spPr>
          <a:xfrm>
            <a:off x="1529676" y="3950614"/>
            <a:ext cx="0" cy="1820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009;p87"/>
          <p:cNvCxnSpPr/>
          <p:nvPr/>
        </p:nvCxnSpPr>
        <p:spPr>
          <a:xfrm>
            <a:off x="1529676" y="3386054"/>
            <a:ext cx="0" cy="23064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010;p87"/>
          <p:cNvCxnSpPr/>
          <p:nvPr/>
        </p:nvCxnSpPr>
        <p:spPr>
          <a:xfrm>
            <a:off x="1529676" y="4483875"/>
            <a:ext cx="0" cy="1820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1011;p87"/>
          <p:cNvSpPr/>
          <p:nvPr/>
        </p:nvSpPr>
        <p:spPr>
          <a:xfrm>
            <a:off x="755728" y="4653580"/>
            <a:ext cx="1547897" cy="33681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/>
              <a:t>tanh</a:t>
            </a:r>
            <a:endParaRPr sz="1865"/>
          </a:p>
        </p:txBody>
      </p:sp>
      <p:cxnSp>
        <p:nvCxnSpPr>
          <p:cNvPr id="18" name="Google Shape;1012;p87"/>
          <p:cNvCxnSpPr/>
          <p:nvPr/>
        </p:nvCxnSpPr>
        <p:spPr>
          <a:xfrm>
            <a:off x="1529676" y="4990392"/>
            <a:ext cx="0" cy="23813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" name="TextBox 25"/>
          <p:cNvSpPr txBox="1"/>
          <p:nvPr/>
        </p:nvSpPr>
        <p:spPr>
          <a:xfrm>
            <a:off x="0" y="5390359"/>
            <a:ext cx="2409584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 err="1"/>
              <a:t>Ioffe</a:t>
            </a:r>
            <a:r>
              <a:rPr lang="en-US" sz="675" dirty="0"/>
              <a:t> and </a:t>
            </a:r>
            <a:r>
              <a:rPr lang="en-US" sz="675" dirty="0" err="1"/>
              <a:t>Szegedy</a:t>
            </a:r>
            <a:r>
              <a:rPr lang="en-US" sz="675" dirty="0"/>
              <a:t>, “Batch normalization: Accelerating deep network training by reducing internal covariate shift”, ICML 2015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F7A8-1C6F-5C4E-A5AC-547B75A52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20" name="Google Shape;1038;p88">
            <a:extLst>
              <a:ext uri="{FF2B5EF4-FFF2-40B4-BE49-F238E27FC236}">
                <a16:creationId xmlns:a16="http://schemas.microsoft.com/office/drawing/2014/main" id="{C41A07B4-5693-F34D-BB29-85B6929A09EF}"/>
              </a:ext>
            </a:extLst>
          </p:cNvPr>
          <p:cNvSpPr txBox="1"/>
          <p:nvPr/>
        </p:nvSpPr>
        <p:spPr>
          <a:xfrm>
            <a:off x="2640793" y="1064124"/>
            <a:ext cx="6730405" cy="200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457086" indent="-355511">
              <a:buClr>
                <a:srgbClr val="38761D"/>
              </a:buClr>
              <a:buSzPts val="2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Makes deep networks </a:t>
            </a:r>
            <a:r>
              <a:rPr lang="en" sz="2400" b="1" dirty="0">
                <a:solidFill>
                  <a:srgbClr val="38761D"/>
                </a:solidFill>
              </a:rPr>
              <a:t>much </a:t>
            </a:r>
            <a:r>
              <a:rPr lang="en" sz="2400" dirty="0">
                <a:solidFill>
                  <a:srgbClr val="38761D"/>
                </a:solidFill>
              </a:rPr>
              <a:t>easier to train!</a:t>
            </a:r>
            <a:endParaRPr sz="2400" dirty="0">
              <a:solidFill>
                <a:srgbClr val="38761D"/>
              </a:solidFill>
            </a:endParaRPr>
          </a:p>
          <a:p>
            <a:pPr marL="457086" indent="-355511">
              <a:buClr>
                <a:srgbClr val="38761D"/>
              </a:buClr>
              <a:buSzPts val="2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Allows higher learning rates, faster convergence</a:t>
            </a:r>
            <a:endParaRPr sz="2400" dirty="0">
              <a:solidFill>
                <a:srgbClr val="38761D"/>
              </a:solidFill>
            </a:endParaRPr>
          </a:p>
          <a:p>
            <a:pPr marL="457086" indent="-355511">
              <a:buClr>
                <a:srgbClr val="38761D"/>
              </a:buClr>
              <a:buSzPts val="2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Networks become more robust to initialization</a:t>
            </a:r>
            <a:endParaRPr sz="2400" dirty="0">
              <a:solidFill>
                <a:srgbClr val="38761D"/>
              </a:solidFill>
            </a:endParaRPr>
          </a:p>
          <a:p>
            <a:pPr marL="457086" indent="-355511">
              <a:buClr>
                <a:srgbClr val="38761D"/>
              </a:buClr>
              <a:buSzPts val="2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Acts as regularization during training</a:t>
            </a:r>
            <a:endParaRPr sz="2400" dirty="0">
              <a:solidFill>
                <a:srgbClr val="38761D"/>
              </a:solidFill>
            </a:endParaRPr>
          </a:p>
          <a:p>
            <a:pPr marL="457086" indent="-355511">
              <a:buClr>
                <a:srgbClr val="38761D"/>
              </a:buClr>
              <a:buSzPts val="2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Free at test-time: can be fused with conv!</a:t>
            </a:r>
          </a:p>
          <a:p>
            <a:pPr marL="457086" indent="-355511">
              <a:buClr>
                <a:srgbClr val="CC0000"/>
              </a:buClr>
              <a:buSzPts val="2000"/>
              <a:buFontTx/>
              <a:buChar char="-"/>
            </a:pPr>
            <a:r>
              <a:rPr lang="en-US" sz="2400" dirty="0">
                <a:solidFill>
                  <a:srgbClr val="CC0000"/>
                </a:solidFill>
              </a:rPr>
              <a:t>Not well-understood theoretically (yet)</a:t>
            </a:r>
          </a:p>
          <a:p>
            <a:pPr marL="457086" indent="-355511">
              <a:buClr>
                <a:srgbClr val="CC0000"/>
              </a:buClr>
              <a:buSzPts val="2000"/>
              <a:buChar char="-"/>
            </a:pPr>
            <a:r>
              <a:rPr lang="en-US" sz="2400" dirty="0">
                <a:solidFill>
                  <a:srgbClr val="CC0000"/>
                </a:solidFill>
              </a:rPr>
              <a:t>Behaves differently during training and testing: this is a very common source of bugs!</a:t>
            </a:r>
          </a:p>
        </p:txBody>
      </p:sp>
    </p:spTree>
    <p:extLst>
      <p:ext uri="{BB962C8B-B14F-4D97-AF65-F5344CB8AC3E}">
        <p14:creationId xmlns:p14="http://schemas.microsoft.com/office/powerpoint/2010/main" val="35490479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87" y="4555670"/>
            <a:ext cx="1379507" cy="1555274"/>
          </a:xfrm>
          <a:prstGeom prst="rect">
            <a:avLst/>
          </a:prstGeom>
        </p:spPr>
      </p:pic>
      <p:pic>
        <p:nvPicPr>
          <p:cNvPr id="12" name="Google Shape;111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906" y="4601513"/>
            <a:ext cx="1802664" cy="14238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9464" y="3963458"/>
            <a:ext cx="2547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Convolution Layers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14873" y="3963457"/>
            <a:ext cx="196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Pooling Layers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979" y="1941931"/>
            <a:ext cx="2248728" cy="1019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875" y="1330524"/>
            <a:ext cx="295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Fully-Connected</a:t>
            </a:r>
            <a:r>
              <a:rPr lang="en-US" sz="2100" dirty="0"/>
              <a:t> Layers</a:t>
            </a:r>
          </a:p>
        </p:txBody>
      </p:sp>
      <p:pic>
        <p:nvPicPr>
          <p:cNvPr id="17" name="Google Shape;500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1407" y="1814511"/>
            <a:ext cx="1446995" cy="119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088210" y="1330524"/>
            <a:ext cx="260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Activation Function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89528" y="396345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Normalization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1B8DE5-D445-8645-BACD-839430FFF9BD}"/>
                  </a:ext>
                </a:extLst>
              </p:cNvPr>
              <p:cNvSpPr txBox="1"/>
              <p:nvPr/>
            </p:nvSpPr>
            <p:spPr>
              <a:xfrm>
                <a:off x="6239103" y="4762154"/>
                <a:ext cx="1974964" cy="110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1B8DE5-D445-8645-BACD-839430FFF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103" y="4762154"/>
                <a:ext cx="1974964" cy="1102481"/>
              </a:xfrm>
              <a:prstGeom prst="rect">
                <a:avLst/>
              </a:prstGeom>
              <a:blipFill>
                <a:blip r:embed="rId6"/>
                <a:stretch>
                  <a:fillRect l="-1282" r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BDE77-86B3-1D4B-B161-162EDFB8E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745BAF-5AF6-4342-8598-841DD8F5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Components of a Convolutional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B4E95D-840A-7649-968F-4F0D0772A945}"/>
                  </a:ext>
                </a:extLst>
              </p:cNvPr>
              <p:cNvSpPr txBox="1"/>
              <p:nvPr/>
            </p:nvSpPr>
            <p:spPr>
              <a:xfrm>
                <a:off x="1344272" y="3008416"/>
                <a:ext cx="22021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B4E95D-840A-7649-968F-4F0D0772A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272" y="3008416"/>
                <a:ext cx="2202141" cy="492443"/>
              </a:xfrm>
              <a:prstGeom prst="rect">
                <a:avLst/>
              </a:prstGeom>
              <a:blipFill>
                <a:blip r:embed="rId7"/>
                <a:stretch>
                  <a:fillRect l="-4598" r="-344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74893A-7AC4-4F47-B80E-4299EFD93A98}"/>
                  </a:ext>
                </a:extLst>
              </p:cNvPr>
              <p:cNvSpPr txBox="1"/>
              <p:nvPr/>
            </p:nvSpPr>
            <p:spPr>
              <a:xfrm>
                <a:off x="5111902" y="3008416"/>
                <a:ext cx="25552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74893A-7AC4-4F47-B80E-4299EFD93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902" y="3008416"/>
                <a:ext cx="2555251" cy="492443"/>
              </a:xfrm>
              <a:prstGeom prst="rect">
                <a:avLst/>
              </a:prstGeom>
              <a:blipFill>
                <a:blip r:embed="rId8"/>
                <a:stretch>
                  <a:fillRect l="-2970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5018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3A2A-70B1-9A4C-9162-5EBCA692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Far: Image Classification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85FEF1-4FA6-4743-9F7B-0A578C846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92</a:t>
            </a:fld>
            <a:endParaRPr lang="en-US" dirty="0"/>
          </a:p>
        </p:txBody>
      </p:sp>
      <p:pic>
        <p:nvPicPr>
          <p:cNvPr id="5" name="Picture 4" descr="A group of cats&#10;&#10;Description automatically generated with low confidence">
            <a:extLst>
              <a:ext uri="{FF2B5EF4-FFF2-40B4-BE49-F238E27FC236}">
                <a16:creationId xmlns:a16="http://schemas.microsoft.com/office/drawing/2014/main" id="{E3A551E3-040D-0C4A-A636-78BB23B68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4" y="1993373"/>
            <a:ext cx="4304857" cy="28712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7A4F8E-E48B-FF4A-9096-CF6565140620}"/>
              </a:ext>
            </a:extLst>
          </p:cNvPr>
          <p:cNvSpPr txBox="1"/>
          <p:nvPr/>
        </p:nvSpPr>
        <p:spPr>
          <a:xfrm>
            <a:off x="0" y="6229235"/>
            <a:ext cx="1968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/>
              </a:rPr>
              <a:t>Cat image</a:t>
            </a:r>
            <a:r>
              <a:rPr lang="en-US" sz="1100" dirty="0"/>
              <a:t> is CC0 public domain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4E3A01-3125-A940-84A7-5869903DEE8D}"/>
              </a:ext>
            </a:extLst>
          </p:cNvPr>
          <p:cNvCxnSpPr/>
          <p:nvPr/>
        </p:nvCxnSpPr>
        <p:spPr>
          <a:xfrm>
            <a:off x="4710223" y="3429000"/>
            <a:ext cx="967563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86FDA9-1306-9F4D-9D50-797A41E03B14}"/>
              </a:ext>
            </a:extLst>
          </p:cNvPr>
          <p:cNvSpPr txBox="1"/>
          <p:nvPr/>
        </p:nvSpPr>
        <p:spPr>
          <a:xfrm>
            <a:off x="6018028" y="2921168"/>
            <a:ext cx="12146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Cat</a:t>
            </a:r>
          </a:p>
        </p:txBody>
      </p:sp>
    </p:spTree>
    <p:extLst>
      <p:ext uri="{BB962C8B-B14F-4D97-AF65-F5344CB8AC3E}">
        <p14:creationId xmlns:p14="http://schemas.microsoft.com/office/powerpoint/2010/main" val="381415878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3A2A-70B1-9A4C-9162-5EBCA692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u="sng" dirty="0"/>
              <a:t>Localizing</a:t>
            </a:r>
            <a:r>
              <a:rPr lang="en-US" dirty="0"/>
              <a:t> Objects?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85FEF1-4FA6-4743-9F7B-0A578C846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93</a:t>
            </a:fld>
            <a:endParaRPr lang="en-US" dirty="0"/>
          </a:p>
        </p:txBody>
      </p:sp>
      <p:pic>
        <p:nvPicPr>
          <p:cNvPr id="5" name="Picture 4" descr="A group of cats&#10;&#10;Description automatically generated with low confidence">
            <a:extLst>
              <a:ext uri="{FF2B5EF4-FFF2-40B4-BE49-F238E27FC236}">
                <a16:creationId xmlns:a16="http://schemas.microsoft.com/office/drawing/2014/main" id="{E3A551E3-040D-0C4A-A636-78BB23B68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4" y="1993373"/>
            <a:ext cx="4304857" cy="28712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7A4F8E-E48B-FF4A-9096-CF6565140620}"/>
              </a:ext>
            </a:extLst>
          </p:cNvPr>
          <p:cNvSpPr txBox="1"/>
          <p:nvPr/>
        </p:nvSpPr>
        <p:spPr>
          <a:xfrm>
            <a:off x="0" y="6229235"/>
            <a:ext cx="1968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/>
              </a:rPr>
              <a:t>Cat image</a:t>
            </a:r>
            <a:r>
              <a:rPr lang="en-US" sz="1100" dirty="0"/>
              <a:t> is CC0 public domain</a:t>
            </a:r>
          </a:p>
        </p:txBody>
      </p:sp>
      <p:pic>
        <p:nvPicPr>
          <p:cNvPr id="10" name="Picture 9" descr="A group of cats&#10;&#10;Description automatically generated with low confidence">
            <a:extLst>
              <a:ext uri="{FF2B5EF4-FFF2-40B4-BE49-F238E27FC236}">
                <a16:creationId xmlns:a16="http://schemas.microsoft.com/office/drawing/2014/main" id="{82B193F9-1400-7A43-BBFA-513100C9A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961" y="1993373"/>
            <a:ext cx="4304857" cy="2871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BECCC5-9362-F547-90D0-21A58D17380C}"/>
              </a:ext>
            </a:extLst>
          </p:cNvPr>
          <p:cNvSpPr/>
          <p:nvPr/>
        </p:nvSpPr>
        <p:spPr>
          <a:xfrm>
            <a:off x="4778006" y="2633452"/>
            <a:ext cx="1420775" cy="1853487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0984B2-D1B2-1441-9429-AC15E98E3129}"/>
              </a:ext>
            </a:extLst>
          </p:cNvPr>
          <p:cNvSpPr/>
          <p:nvPr/>
        </p:nvSpPr>
        <p:spPr>
          <a:xfrm>
            <a:off x="7511905" y="2633451"/>
            <a:ext cx="1420775" cy="1853487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F68B65-AC03-2C45-AB69-8F86532511E8}"/>
              </a:ext>
            </a:extLst>
          </p:cNvPr>
          <p:cNvSpPr/>
          <p:nvPr/>
        </p:nvSpPr>
        <p:spPr>
          <a:xfrm>
            <a:off x="6100433" y="2998382"/>
            <a:ext cx="1501846" cy="1488556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7B357-32C5-8F44-BF99-C1A123572496}"/>
              </a:ext>
            </a:extLst>
          </p:cNvPr>
          <p:cNvSpPr txBox="1"/>
          <p:nvPr/>
        </p:nvSpPr>
        <p:spPr>
          <a:xfrm>
            <a:off x="5163191" y="2171786"/>
            <a:ext cx="604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Cat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6C7D91-7790-4B4B-8CAC-83B1D99C2F0D}"/>
              </a:ext>
            </a:extLst>
          </p:cNvPr>
          <p:cNvSpPr txBox="1"/>
          <p:nvPr/>
        </p:nvSpPr>
        <p:spPr>
          <a:xfrm>
            <a:off x="6538902" y="2528498"/>
            <a:ext cx="604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Cat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133394-0703-164F-808B-9BE4A2F1CD57}"/>
              </a:ext>
            </a:extLst>
          </p:cNvPr>
          <p:cNvSpPr txBox="1"/>
          <p:nvPr/>
        </p:nvSpPr>
        <p:spPr>
          <a:xfrm>
            <a:off x="7919805" y="2171785"/>
            <a:ext cx="604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Cat</a:t>
            </a:r>
          </a:p>
        </p:txBody>
      </p:sp>
    </p:spTree>
    <p:extLst>
      <p:ext uri="{BB962C8B-B14F-4D97-AF65-F5344CB8AC3E}">
        <p14:creationId xmlns:p14="http://schemas.microsoft.com/office/powerpoint/2010/main" val="22690004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404" y="2543719"/>
            <a:ext cx="7603192" cy="1770562"/>
          </a:xfrm>
        </p:spPr>
        <p:txBody>
          <a:bodyPr>
            <a:normAutofit fontScale="90000"/>
          </a:bodyPr>
          <a:lstStyle/>
          <a:p>
            <a:r>
              <a:rPr lang="en-US" dirty="0"/>
              <a:t>Next time:</a:t>
            </a:r>
            <a:br>
              <a:rPr lang="en-US" dirty="0"/>
            </a:br>
            <a:r>
              <a:rPr lang="en-US" dirty="0"/>
              <a:t>Detection + Segmentation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B89230-8A07-EC4F-98E5-BE00F6D47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56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2171</TotalTime>
  <Words>5366</Words>
  <Application>Microsoft Macintosh PowerPoint</Application>
  <PresentationFormat>On-screen Show (4:3)</PresentationFormat>
  <Paragraphs>1384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0" baseType="lpstr">
      <vt:lpstr>Arial</vt:lpstr>
      <vt:lpstr>Calibri</vt:lpstr>
      <vt:lpstr>Calibri Light</vt:lpstr>
      <vt:lpstr>Cambria Math</vt:lpstr>
      <vt:lpstr>Courier New</vt:lpstr>
      <vt:lpstr>Office Theme</vt:lpstr>
      <vt:lpstr>Lecture 15: Convolutional Networks</vt:lpstr>
      <vt:lpstr>Administrative</vt:lpstr>
      <vt:lpstr>Last Time: Backpropagation</vt:lpstr>
      <vt:lpstr>PowerPoint Presentation</vt:lpstr>
      <vt:lpstr>Components of a Fully-Connected Network</vt:lpstr>
      <vt:lpstr>Components of a Convolutional Network</vt:lpstr>
      <vt:lpstr>Components of a Convolutional Network</vt:lpstr>
      <vt:lpstr>Fully-Connected Layer</vt:lpstr>
      <vt:lpstr>Fully-Connected Layer</vt:lpstr>
      <vt:lpstr>Convolution Layer</vt:lpstr>
      <vt:lpstr>Convolution Layer</vt:lpstr>
      <vt:lpstr>Convolution Layer</vt:lpstr>
      <vt:lpstr>Convolution Layer</vt:lpstr>
      <vt:lpstr>Convolution Layer</vt:lpstr>
      <vt:lpstr>Convolution Layer</vt:lpstr>
      <vt:lpstr>Convolution Layer</vt:lpstr>
      <vt:lpstr>Convolution Layer</vt:lpstr>
      <vt:lpstr>Convolution Layer</vt:lpstr>
      <vt:lpstr>Convolution Layer</vt:lpstr>
      <vt:lpstr>Convolution Layer</vt:lpstr>
      <vt:lpstr>Convolution Layer</vt:lpstr>
      <vt:lpstr>Stacking Convolutions</vt:lpstr>
      <vt:lpstr>Stacking Convolutions</vt:lpstr>
      <vt:lpstr>Stacking Convolutions</vt:lpstr>
      <vt:lpstr>Stacking Convolutions</vt:lpstr>
      <vt:lpstr>What do Conv Filters Learn?</vt:lpstr>
      <vt:lpstr>What do Conv Filters Learn?</vt:lpstr>
      <vt:lpstr>What do Conv Filters Learn?</vt:lpstr>
      <vt:lpstr>What do Conv Filters Learn?</vt:lpstr>
      <vt:lpstr>Convolution Spatial Dimensions</vt:lpstr>
      <vt:lpstr>Convolution Spatial Dimensions</vt:lpstr>
      <vt:lpstr>Convolution Spatial Dimensions</vt:lpstr>
      <vt:lpstr>Convolution Spatial Dimensions</vt:lpstr>
      <vt:lpstr>Convolution Spatial Dimensions</vt:lpstr>
      <vt:lpstr>Convolution Spatial Dimensions</vt:lpstr>
      <vt:lpstr>Convolution Spatial Dimensions</vt:lpstr>
      <vt:lpstr>Convolution Spatial Dimensions</vt:lpstr>
      <vt:lpstr>Receptive Fields</vt:lpstr>
      <vt:lpstr>Receptive Fields</vt:lpstr>
      <vt:lpstr>Receptive Fields</vt:lpstr>
      <vt:lpstr>Receptive Fields</vt:lpstr>
      <vt:lpstr>Strided Convolution</vt:lpstr>
      <vt:lpstr>Strided Convolution</vt:lpstr>
      <vt:lpstr>Strided Convolution</vt:lpstr>
      <vt:lpstr>Strided Convolution</vt:lpstr>
      <vt:lpstr>Convolution Example</vt:lpstr>
      <vt:lpstr>Convolution Example</vt:lpstr>
      <vt:lpstr>Convolution Example</vt:lpstr>
      <vt:lpstr>Convolution Example</vt:lpstr>
      <vt:lpstr>Convolution Example</vt:lpstr>
      <vt:lpstr>Convolution Example</vt:lpstr>
      <vt:lpstr>Convolution Summary</vt:lpstr>
      <vt:lpstr>Convolution Summary</vt:lpstr>
      <vt:lpstr>Other types of convolution</vt:lpstr>
      <vt:lpstr>Other types of convolution</vt:lpstr>
      <vt:lpstr>Other types of convolution</vt:lpstr>
      <vt:lpstr>PyTorch Convolution Layer</vt:lpstr>
      <vt:lpstr>PyTorch Convolution Layers</vt:lpstr>
      <vt:lpstr>Components of a Convolutional Network</vt:lpstr>
      <vt:lpstr>Components of a Convolutional Network</vt:lpstr>
      <vt:lpstr>Pooling Layers: Downampling</vt:lpstr>
      <vt:lpstr>Max Pooling</vt:lpstr>
      <vt:lpstr>Average Pooling</vt:lpstr>
      <vt:lpstr>Pooling Summary</vt:lpstr>
      <vt:lpstr>Components of a Convolutional Network</vt:lpstr>
      <vt:lpstr>Components of a Convolutional Network</vt:lpstr>
      <vt:lpstr>Convolutional Networks</vt:lpstr>
      <vt:lpstr>Example: LeNet-5</vt:lpstr>
      <vt:lpstr>Example: LeNet-5</vt:lpstr>
      <vt:lpstr>Example: LeNet-5</vt:lpstr>
      <vt:lpstr>Example: LeNet-5</vt:lpstr>
      <vt:lpstr>Example: LeNet-5</vt:lpstr>
      <vt:lpstr>Example: Lenet-5</vt:lpstr>
      <vt:lpstr>Example: Lenet-5</vt:lpstr>
      <vt:lpstr>Example: Lenet-5</vt:lpstr>
      <vt:lpstr>Example: Lenet-5</vt:lpstr>
      <vt:lpstr>Problem: Deep Networks very hard to train!</vt:lpstr>
      <vt:lpstr>Components of a Convolutional Network</vt:lpstr>
      <vt:lpstr>Batch Normalization</vt:lpstr>
      <vt:lpstr>Batch Normalization</vt:lpstr>
      <vt:lpstr>Batch Normalization</vt:lpstr>
      <vt:lpstr>Batch Normalization</vt:lpstr>
      <vt:lpstr>Batch Normalization</vt:lpstr>
      <vt:lpstr>Batch Normalization</vt:lpstr>
      <vt:lpstr>Batch Normalization: Test-Time</vt:lpstr>
      <vt:lpstr>Batch Normalization: Test-Time</vt:lpstr>
      <vt:lpstr>Batch Normalization for ConvNets</vt:lpstr>
      <vt:lpstr>Batch Normalization</vt:lpstr>
      <vt:lpstr>Batch Normalization</vt:lpstr>
      <vt:lpstr>Batch Normalization</vt:lpstr>
      <vt:lpstr>Components of a Convolutional Network</vt:lpstr>
      <vt:lpstr>So Far: Image Classification</vt:lpstr>
      <vt:lpstr>What about Localizing Objects?</vt:lpstr>
      <vt:lpstr>Next time: Detection + Segmentation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442</dc:title>
  <dc:creator>Justin Johnson</dc:creator>
  <cp:lastModifiedBy>Justin Johnson</cp:lastModifiedBy>
  <cp:revision>71</cp:revision>
  <dcterms:created xsi:type="dcterms:W3CDTF">2020-01-09T00:27:39Z</dcterms:created>
  <dcterms:modified xsi:type="dcterms:W3CDTF">2021-03-11T01:59:22Z</dcterms:modified>
</cp:coreProperties>
</file>