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0"/>
  </p:notesMasterIdLst>
  <p:handoutMasterIdLst>
    <p:handoutMasterId r:id="rId111"/>
  </p:handoutMasterIdLst>
  <p:sldIdLst>
    <p:sldId id="256" r:id="rId2"/>
    <p:sldId id="415" r:id="rId3"/>
    <p:sldId id="378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72" r:id="rId12"/>
    <p:sldId id="270" r:id="rId13"/>
    <p:sldId id="269" r:id="rId14"/>
    <p:sldId id="273" r:id="rId15"/>
    <p:sldId id="271" r:id="rId16"/>
    <p:sldId id="275" r:id="rId17"/>
    <p:sldId id="282" r:id="rId18"/>
    <p:sldId id="277" r:id="rId19"/>
    <p:sldId id="281" r:id="rId20"/>
    <p:sldId id="278" r:id="rId21"/>
    <p:sldId id="279" r:id="rId22"/>
    <p:sldId id="280" r:id="rId23"/>
    <p:sldId id="283" r:id="rId24"/>
    <p:sldId id="284" r:id="rId25"/>
    <p:sldId id="285" r:id="rId26"/>
    <p:sldId id="408" r:id="rId27"/>
    <p:sldId id="412" r:id="rId28"/>
    <p:sldId id="411" r:id="rId29"/>
    <p:sldId id="410" r:id="rId30"/>
    <p:sldId id="409" r:id="rId31"/>
    <p:sldId id="291" r:id="rId32"/>
    <p:sldId id="294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6" r:id="rId43"/>
    <p:sldId id="307" r:id="rId44"/>
    <p:sldId id="305" r:id="rId45"/>
    <p:sldId id="308" r:id="rId46"/>
    <p:sldId id="311" r:id="rId47"/>
    <p:sldId id="310" r:id="rId48"/>
    <p:sldId id="309" r:id="rId49"/>
    <p:sldId id="312" r:id="rId50"/>
    <p:sldId id="313" r:id="rId51"/>
    <p:sldId id="314" r:id="rId52"/>
    <p:sldId id="315" r:id="rId53"/>
    <p:sldId id="316" r:id="rId54"/>
    <p:sldId id="317" r:id="rId55"/>
    <p:sldId id="318" r:id="rId56"/>
    <p:sldId id="319" r:id="rId57"/>
    <p:sldId id="322" r:id="rId58"/>
    <p:sldId id="323" r:id="rId59"/>
    <p:sldId id="324" r:id="rId60"/>
    <p:sldId id="325" r:id="rId61"/>
    <p:sldId id="328" r:id="rId62"/>
    <p:sldId id="327" r:id="rId63"/>
    <p:sldId id="326" r:id="rId64"/>
    <p:sldId id="329" r:id="rId65"/>
    <p:sldId id="398" r:id="rId66"/>
    <p:sldId id="400" r:id="rId67"/>
    <p:sldId id="399" r:id="rId68"/>
    <p:sldId id="334" r:id="rId69"/>
    <p:sldId id="403" r:id="rId70"/>
    <p:sldId id="402" r:id="rId71"/>
    <p:sldId id="401" r:id="rId72"/>
    <p:sldId id="337" r:id="rId73"/>
    <p:sldId id="343" r:id="rId74"/>
    <p:sldId id="342" r:id="rId75"/>
    <p:sldId id="341" r:id="rId76"/>
    <p:sldId id="339" r:id="rId77"/>
    <p:sldId id="340" r:id="rId78"/>
    <p:sldId id="338" r:id="rId79"/>
    <p:sldId id="345" r:id="rId80"/>
    <p:sldId id="407" r:id="rId81"/>
    <p:sldId id="406" r:id="rId82"/>
    <p:sldId id="405" r:id="rId83"/>
    <p:sldId id="404" r:id="rId84"/>
    <p:sldId id="349" r:id="rId85"/>
    <p:sldId id="351" r:id="rId86"/>
    <p:sldId id="353" r:id="rId87"/>
    <p:sldId id="352" r:id="rId88"/>
    <p:sldId id="356" r:id="rId89"/>
    <p:sldId id="358" r:id="rId90"/>
    <p:sldId id="359" r:id="rId91"/>
    <p:sldId id="361" r:id="rId92"/>
    <p:sldId id="360" r:id="rId93"/>
    <p:sldId id="362" r:id="rId94"/>
    <p:sldId id="364" r:id="rId95"/>
    <p:sldId id="365" r:id="rId96"/>
    <p:sldId id="366" r:id="rId97"/>
    <p:sldId id="367" r:id="rId98"/>
    <p:sldId id="368" r:id="rId99"/>
    <p:sldId id="369" r:id="rId100"/>
    <p:sldId id="370" r:id="rId101"/>
    <p:sldId id="371" r:id="rId102"/>
    <p:sldId id="372" r:id="rId103"/>
    <p:sldId id="373" r:id="rId104"/>
    <p:sldId id="374" r:id="rId105"/>
    <p:sldId id="414" r:id="rId106"/>
    <p:sldId id="413" r:id="rId107"/>
    <p:sldId id="396" r:id="rId108"/>
    <p:sldId id="397" r:id="rId10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176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76" y="1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3" d="100"/>
          <a:sy n="133" d="100"/>
        </p:scale>
        <p:origin x="3848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notesMaster" Target="notesMasters/notesMaster1.xml"/><Relationship Id="rId115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9B1C49-363C-314D-B082-A7A5D2104A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4E2211-67EA-134A-A514-9CE9A17952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50CFA-0297-D146-A938-4C364C464965}" type="datetimeFigureOut">
              <a:rPr lang="en-US" smtClean="0"/>
              <a:t>3/8/21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40015F-2496-1541-8CBA-A99DD06D7D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EADE0-9834-6542-9977-449D9FC193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7FF91-BBF4-4743-82A2-7E343F6D5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7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4CA53-B8E6-0449-8950-1889572A1E38}" type="datetimeFigureOut">
              <a:rPr lang="en-US" smtClean="0"/>
              <a:t>3/8/21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A93E-6958-324F-813E-19A365E81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37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B02E3C0-59E9-9F4D-B969-10E38A6FC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6401" y="6492240"/>
            <a:ext cx="8001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CB05"/>
                </a:solidFill>
              </a:defRPr>
            </a:lvl1pPr>
          </a:lstStyle>
          <a:p>
            <a:r>
              <a:rPr lang="en-US" dirty="0"/>
              <a:t>  </a:t>
            </a:r>
            <a:fld id="{AC1089D3-84F4-7045-A571-C61BEF9B1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329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025C015-926E-3145-B082-09478829E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6401" y="6492240"/>
            <a:ext cx="8001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CB05"/>
                </a:solidFill>
              </a:defRPr>
            </a:lvl1pPr>
          </a:lstStyle>
          <a:p>
            <a:r>
              <a:rPr lang="en-US" dirty="0"/>
              <a:t>  </a:t>
            </a:r>
            <a:fld id="{AC1089D3-84F4-7045-A571-C61BEF9B1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68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501D0B-49F0-B447-AA5C-62D16AC78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6401" y="6492240"/>
            <a:ext cx="8001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CB05"/>
                </a:solidFill>
              </a:defRPr>
            </a:lvl1pPr>
          </a:lstStyle>
          <a:p>
            <a:r>
              <a:rPr lang="en-US" dirty="0"/>
              <a:t>  </a:t>
            </a:r>
            <a:fld id="{AC1089D3-84F4-7045-A571-C61BEF9B1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80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7B447D9-C6D6-BA4A-AEE6-7715EF534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6401" y="6492240"/>
            <a:ext cx="8001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CB05"/>
                </a:solidFill>
              </a:defRPr>
            </a:lvl1pPr>
          </a:lstStyle>
          <a:p>
            <a:r>
              <a:rPr lang="en-US" dirty="0"/>
              <a:t>  </a:t>
            </a:r>
            <a:fld id="{AC1089D3-84F4-7045-A571-C61BEF9B1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08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C0B21F6-3712-FC4E-869D-F87CFAFF5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6401" y="6492240"/>
            <a:ext cx="8001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CB05"/>
                </a:solidFill>
              </a:defRPr>
            </a:lvl1pPr>
          </a:lstStyle>
          <a:p>
            <a:r>
              <a:rPr lang="en-US" dirty="0"/>
              <a:t>  </a:t>
            </a:r>
            <a:fld id="{AC1089D3-84F4-7045-A571-C61BEF9B1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268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4398C-AA4F-4247-876C-A04EEDDC3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6401" y="6502179"/>
            <a:ext cx="8001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CB05"/>
                </a:solidFill>
              </a:defRPr>
            </a:lvl1pPr>
          </a:lstStyle>
          <a:p>
            <a:r>
              <a:rPr lang="en-US" dirty="0"/>
              <a:t>  </a:t>
            </a:r>
            <a:fld id="{AC1089D3-84F4-7045-A571-C61BEF9B1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907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4DE9493-5A81-124C-8AEC-89127A6E87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486401" y="6492240"/>
            <a:ext cx="8001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CB05"/>
                </a:solidFill>
              </a:defRPr>
            </a:lvl1pPr>
          </a:lstStyle>
          <a:p>
            <a:r>
              <a:rPr lang="en-US" dirty="0"/>
              <a:t>  </a:t>
            </a:r>
            <a:fld id="{AC1089D3-84F4-7045-A571-C61BEF9B1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59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3F9CC7-C4AA-3643-BFB8-2E08EA8709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6401" y="6492240"/>
            <a:ext cx="8001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CB05"/>
                </a:solidFill>
              </a:defRPr>
            </a:lvl1pPr>
          </a:lstStyle>
          <a:p>
            <a:r>
              <a:rPr lang="en-US" dirty="0"/>
              <a:t>  </a:t>
            </a:r>
            <a:fld id="{AC1089D3-84F4-7045-A571-C61BEF9B1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2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9D047A3-590B-6D46-8863-85CDBCAC9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6401" y="6492240"/>
            <a:ext cx="8001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CB05"/>
                </a:solidFill>
              </a:defRPr>
            </a:lvl1pPr>
          </a:lstStyle>
          <a:p>
            <a:r>
              <a:rPr lang="en-US" dirty="0"/>
              <a:t>  </a:t>
            </a:r>
            <a:fld id="{AC1089D3-84F4-7045-A571-C61BEF9B1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44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AD1BB-E2BB-D044-B5BF-C47832209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6401" y="6492240"/>
            <a:ext cx="8001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CB05"/>
                </a:solidFill>
              </a:defRPr>
            </a:lvl1pPr>
          </a:lstStyle>
          <a:p>
            <a:r>
              <a:rPr lang="en-US" dirty="0"/>
              <a:t>  </a:t>
            </a:r>
            <a:fld id="{AC1089D3-84F4-7045-A571-C61BEF9B1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66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C0167-0599-744F-972B-575CA15BB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6401" y="6492240"/>
            <a:ext cx="8001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CB05"/>
                </a:solidFill>
              </a:defRPr>
            </a:lvl1pPr>
          </a:lstStyle>
          <a:p>
            <a:r>
              <a:rPr lang="en-US" dirty="0"/>
              <a:t>  </a:t>
            </a:r>
            <a:fld id="{AC1089D3-84F4-7045-A571-C61BEF9B1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797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82880"/>
            <a:ext cx="788670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43000"/>
            <a:ext cx="7891272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644EE4-00F5-214B-B966-78F8F752E0F3}"/>
              </a:ext>
            </a:extLst>
          </p:cNvPr>
          <p:cNvSpPr/>
          <p:nvPr userDrawn="1"/>
        </p:nvSpPr>
        <p:spPr>
          <a:xfrm>
            <a:off x="0" y="6491246"/>
            <a:ext cx="9144000" cy="365760"/>
          </a:xfrm>
          <a:prstGeom prst="rect">
            <a:avLst/>
          </a:prstGeom>
          <a:solidFill>
            <a:srgbClr val="0027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1D6B2D-D6F1-9343-9E59-3B2E242F6530}"/>
              </a:ext>
            </a:extLst>
          </p:cNvPr>
          <p:cNvSpPr txBox="1"/>
          <p:nvPr userDrawn="1"/>
        </p:nvSpPr>
        <p:spPr>
          <a:xfrm>
            <a:off x="9144" y="6504849"/>
            <a:ext cx="275393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CB05"/>
                </a:solidFill>
              </a:rPr>
              <a:t>Justin Johnson &amp; David </a:t>
            </a:r>
            <a:r>
              <a:rPr lang="en-US" sz="1600" dirty="0" err="1">
                <a:solidFill>
                  <a:srgbClr val="FFCB05"/>
                </a:solidFill>
              </a:rPr>
              <a:t>Fouhey</a:t>
            </a:r>
            <a:endParaRPr lang="en-US" sz="1600" dirty="0">
              <a:solidFill>
                <a:srgbClr val="FFCB05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F0F4CE-082B-3E49-88A0-1D11D8968BC0}"/>
              </a:ext>
            </a:extLst>
          </p:cNvPr>
          <p:cNvSpPr txBox="1"/>
          <p:nvPr userDrawn="1"/>
        </p:nvSpPr>
        <p:spPr>
          <a:xfrm>
            <a:off x="7306056" y="6505843"/>
            <a:ext cx="18288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CB05"/>
                </a:solidFill>
              </a:rPr>
              <a:t>March 9, 2021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627E1BC-749C-F74E-B011-FCB2E7183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6401" y="6492240"/>
            <a:ext cx="8001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CB05"/>
                </a:solidFill>
              </a:defRPr>
            </a:lvl1pPr>
          </a:lstStyle>
          <a:p>
            <a:r>
              <a:rPr lang="en-US" dirty="0"/>
              <a:t>  </a:t>
            </a:r>
            <a:fld id="{AC1089D3-84F4-7045-A571-C61BEF9B13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9DA51D-2761-9544-A759-09055DD68FFD}"/>
              </a:ext>
            </a:extLst>
          </p:cNvPr>
          <p:cNvSpPr txBox="1"/>
          <p:nvPr userDrawn="1"/>
        </p:nvSpPr>
        <p:spPr>
          <a:xfrm>
            <a:off x="2970575" y="6504849"/>
            <a:ext cx="289599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CB05"/>
                </a:solidFill>
              </a:rPr>
              <a:t>EECS 442 WI 2021: Lecture 14 - </a:t>
            </a:r>
          </a:p>
        </p:txBody>
      </p:sp>
    </p:spTree>
    <p:extLst>
      <p:ext uri="{BB962C8B-B14F-4D97-AF65-F5344CB8AC3E}">
        <p14:creationId xmlns:p14="http://schemas.microsoft.com/office/powerpoint/2010/main" val="181743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eecs.umich.edu/~justincj/teaching/eecs442/notes/linear-backprop.html" TargetMode="Externa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6.png"/><Relationship Id="rId4" Type="http://schemas.openxmlformats.org/officeDocument/2006/relationships/image" Target="../media/image1.emf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6.png"/><Relationship Id="rId7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3.png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g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ytorch/pytorch/blob/517c7c98610402e2746586c78987c64c28e024aa/aten/src/THNN/generic/Sigmoid.c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ytorch/pytorch/blob/517c7c98610402e2746586c78987c64c28e024aa/aten/src/THNN/generic/Sigmoid.c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ytorch/pytorch/blob/517c7c98610402e2746586c78987c64c28e024aa/aten/src/THNN/generic/Sigmoid.c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ithub.com/pytorch/pytorch/blob/82b570528db0a43fc04bb90f5d4538c01e4a5582/aten/src/ATen/native/cpu/UnaryOpsKernel.cpp" TargetMode="External"/><Relationship Id="rId5" Type="http://schemas.openxmlformats.org/officeDocument/2006/relationships/image" Target="../media/image58.png"/><Relationship Id="rId4" Type="http://schemas.openxmlformats.org/officeDocument/2006/relationships/image" Target="../media/image5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ytorch/pytorch/blob/517c7c98610402e2746586c78987c64c28e024aa/aten/src/THNN/generic/Sigmoid.c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3.png"/><Relationship Id="rId4" Type="http://schemas.openxmlformats.org/officeDocument/2006/relationships/image" Target="../media/image6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61.png"/><Relationship Id="rId4" Type="http://schemas.openxmlformats.org/officeDocument/2006/relationships/image" Target="../media/image6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karpathy/status/597631909930242048?lang=en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7.png"/><Relationship Id="rId4" Type="http://schemas.openxmlformats.org/officeDocument/2006/relationships/image" Target="../media/image78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77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77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karpathy/status/597631909930242048?lang=en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BDE38-BB0B-6D4B-9B01-E0EE101F6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35200"/>
            <a:ext cx="7772400" cy="2387600"/>
          </a:xfrm>
        </p:spPr>
        <p:txBody>
          <a:bodyPr>
            <a:normAutofit/>
          </a:bodyPr>
          <a:lstStyle/>
          <a:p>
            <a:r>
              <a:rPr lang="en-US" dirty="0"/>
              <a:t>Lecture 14:</a:t>
            </a:r>
            <a:br>
              <a:rPr lang="en-US" dirty="0"/>
            </a:br>
            <a:r>
              <a:rPr lang="en-US" dirty="0"/>
              <a:t>Backpropagation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93F054-2F99-C94D-B7CD-94112905EF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340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883" y="283436"/>
            <a:ext cx="8029304" cy="691454"/>
          </a:xfrm>
        </p:spPr>
        <p:txBody>
          <a:bodyPr>
            <a:normAutofit fontScale="90000"/>
          </a:bodyPr>
          <a:lstStyle/>
          <a:p>
            <a:r>
              <a:rPr lang="en-US" dirty="0"/>
              <a:t>Backpropagation: Simple Example</a:t>
            </a:r>
          </a:p>
        </p:txBody>
      </p:sp>
      <p:pic>
        <p:nvPicPr>
          <p:cNvPr id="4" name="Google Shape;809;p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48429" y="1309108"/>
            <a:ext cx="4509525" cy="205619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" name="Google Shape;810;p86"/>
          <p:cNvSpPr/>
          <p:nvPr/>
        </p:nvSpPr>
        <p:spPr>
          <a:xfrm>
            <a:off x="4344478" y="1610354"/>
            <a:ext cx="374903" cy="263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6" name="Google Shape;811;p86"/>
          <p:cNvSpPr/>
          <p:nvPr/>
        </p:nvSpPr>
        <p:spPr>
          <a:xfrm>
            <a:off x="4417084" y="2368956"/>
            <a:ext cx="374903" cy="263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7" name="Google Shape;812;p86"/>
          <p:cNvSpPr/>
          <p:nvPr/>
        </p:nvSpPr>
        <p:spPr>
          <a:xfrm>
            <a:off x="6284473" y="2010800"/>
            <a:ext cx="374903" cy="263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8" name="Google Shape;813;p86"/>
          <p:cNvSpPr/>
          <p:nvPr/>
        </p:nvSpPr>
        <p:spPr>
          <a:xfrm>
            <a:off x="8112022" y="2554033"/>
            <a:ext cx="374903" cy="263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9" name="Google Shape;814;p86"/>
          <p:cNvSpPr/>
          <p:nvPr/>
        </p:nvSpPr>
        <p:spPr>
          <a:xfrm>
            <a:off x="4344478" y="3172598"/>
            <a:ext cx="374903" cy="1580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2" name="Google Shape;812;p86"/>
          <p:cNvSpPr/>
          <p:nvPr/>
        </p:nvSpPr>
        <p:spPr>
          <a:xfrm>
            <a:off x="6313765" y="1690881"/>
            <a:ext cx="374903" cy="263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3" name="Google Shape;812;p86"/>
          <p:cNvSpPr/>
          <p:nvPr/>
        </p:nvSpPr>
        <p:spPr>
          <a:xfrm>
            <a:off x="8203077" y="2250515"/>
            <a:ext cx="374903" cy="263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4" name="Google Shape;814;p86"/>
          <p:cNvSpPr/>
          <p:nvPr/>
        </p:nvSpPr>
        <p:spPr>
          <a:xfrm>
            <a:off x="4421590" y="2817365"/>
            <a:ext cx="374903" cy="2604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5" name="Google Shape;814;p86"/>
          <p:cNvSpPr/>
          <p:nvPr/>
        </p:nvSpPr>
        <p:spPr>
          <a:xfrm>
            <a:off x="4417084" y="2053651"/>
            <a:ext cx="374903" cy="2604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6" name="Google Shape;814;p86"/>
          <p:cNvSpPr/>
          <p:nvPr/>
        </p:nvSpPr>
        <p:spPr>
          <a:xfrm>
            <a:off x="4419910" y="1322878"/>
            <a:ext cx="374903" cy="2326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E33347-FDAB-B641-8F3C-493035CCB489}"/>
                  </a:ext>
                </a:extLst>
              </p:cNvPr>
              <p:cNvSpPr txBox="1"/>
              <p:nvPr/>
            </p:nvSpPr>
            <p:spPr>
              <a:xfrm>
                <a:off x="365457" y="2098348"/>
                <a:ext cx="3359318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AE33347-FDAB-B641-8F3C-493035CCB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57" y="2098348"/>
                <a:ext cx="3359318" cy="415498"/>
              </a:xfrm>
              <a:prstGeom prst="rect">
                <a:avLst/>
              </a:prstGeom>
              <a:blipFill>
                <a:blip r:embed="rId3"/>
                <a:stretch>
                  <a:fillRect l="-3008" t="-3030" r="-75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9E1E858-A497-CF4A-B7E0-AAA9A4D54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18629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Matrix Multiplication</a:t>
            </a:r>
          </a:p>
        </p:txBody>
      </p:sp>
      <p:sp>
        <p:nvSpPr>
          <p:cNvPr id="5" name="Google Shape;2666;p165"/>
          <p:cNvSpPr txBox="1"/>
          <p:nvPr/>
        </p:nvSpPr>
        <p:spPr>
          <a:xfrm>
            <a:off x="105835" y="1721692"/>
            <a:ext cx="1324392" cy="99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000" dirty="0"/>
              <a:t>x: [N×D]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2   1  -3 ]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-3   4   2 ]</a:t>
            </a:r>
            <a:endParaRPr sz="2000" dirty="0">
              <a:solidFill>
                <a:srgbClr val="6AA84F"/>
              </a:solidFill>
            </a:endParaRPr>
          </a:p>
        </p:txBody>
      </p:sp>
      <p:sp>
        <p:nvSpPr>
          <p:cNvPr id="6" name="Google Shape;2667;p165"/>
          <p:cNvSpPr txBox="1"/>
          <p:nvPr/>
        </p:nvSpPr>
        <p:spPr>
          <a:xfrm>
            <a:off x="1456729" y="1681190"/>
            <a:ext cx="1385063" cy="129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000" dirty="0"/>
              <a:t>w: [D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3  2  1 -1]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2  1  3  2]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3  2  1 -2]</a:t>
            </a:r>
            <a:endParaRPr sz="2000" dirty="0">
              <a:solidFill>
                <a:srgbClr val="6AA84F"/>
              </a:solidFill>
            </a:endParaRPr>
          </a:p>
        </p:txBody>
      </p:sp>
      <p:sp>
        <p:nvSpPr>
          <p:cNvPr id="10" name="Google Shape;2671;p165"/>
          <p:cNvSpPr txBox="1"/>
          <p:nvPr/>
        </p:nvSpPr>
        <p:spPr>
          <a:xfrm>
            <a:off x="7139239" y="1209653"/>
            <a:ext cx="1861016" cy="1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/>
              <a:t>y: [N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</a:t>
            </a:r>
            <a:r>
              <a:rPr lang="en-US" sz="2000" dirty="0">
                <a:solidFill>
                  <a:srgbClr val="6AA84F"/>
                </a:solidFill>
              </a:rPr>
              <a:t>-1</a:t>
            </a:r>
            <a:r>
              <a:rPr lang="en" sz="2000" dirty="0">
                <a:solidFill>
                  <a:srgbClr val="6AA84F"/>
                </a:solidFill>
              </a:rPr>
              <a:t> </a:t>
            </a:r>
            <a:r>
              <a:rPr lang="en-US" sz="2000" dirty="0">
                <a:solidFill>
                  <a:srgbClr val="6AA84F"/>
                </a:solidFill>
              </a:rPr>
              <a:t>-1</a:t>
            </a:r>
            <a:r>
              <a:rPr lang="en" sz="2000" dirty="0">
                <a:solidFill>
                  <a:srgbClr val="6AA84F"/>
                </a:solidFill>
              </a:rPr>
              <a:t>  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2  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6 ]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5 </a:t>
            </a:r>
            <a:r>
              <a:rPr lang="en-US" sz="2000" dirty="0">
                <a:solidFill>
                  <a:srgbClr val="6AA84F"/>
                </a:solidFill>
              </a:rPr>
              <a:t>  </a:t>
            </a:r>
            <a:r>
              <a:rPr lang="en" sz="2000" dirty="0">
                <a:solidFill>
                  <a:srgbClr val="6AA84F"/>
                </a:solidFill>
              </a:rPr>
              <a:t>2  1</a:t>
            </a:r>
            <a:r>
              <a:rPr lang="en-US" sz="2000" dirty="0">
                <a:solidFill>
                  <a:srgbClr val="6AA84F"/>
                </a:solidFill>
              </a:rPr>
              <a:t>1</a:t>
            </a:r>
            <a:r>
              <a:rPr lang="en" sz="2000" dirty="0">
                <a:solidFill>
                  <a:srgbClr val="6AA84F"/>
                </a:solidFill>
              </a:rPr>
              <a:t>  </a:t>
            </a:r>
            <a:r>
              <a:rPr lang="en-US" sz="2000" dirty="0">
                <a:solidFill>
                  <a:srgbClr val="6AA84F"/>
                </a:solidFill>
              </a:rPr>
              <a:t>7</a:t>
            </a:r>
            <a:r>
              <a:rPr lang="en" sz="2000" dirty="0">
                <a:solidFill>
                  <a:srgbClr val="6AA84F"/>
                </a:solidFill>
              </a:rPr>
              <a:t> ]</a:t>
            </a:r>
            <a:endParaRPr sz="2000" dirty="0">
              <a:solidFill>
                <a:srgbClr val="6AA84F"/>
              </a:solidFill>
            </a:endParaRPr>
          </a:p>
        </p:txBody>
      </p:sp>
      <p:cxnSp>
        <p:nvCxnSpPr>
          <p:cNvPr id="14" name="Google Shape;2675;p165"/>
          <p:cNvCxnSpPr/>
          <p:nvPr/>
        </p:nvCxnSpPr>
        <p:spPr>
          <a:xfrm>
            <a:off x="6228627" y="1985325"/>
            <a:ext cx="887169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2677;p165"/>
          <p:cNvCxnSpPr/>
          <p:nvPr/>
        </p:nvCxnSpPr>
        <p:spPr>
          <a:xfrm>
            <a:off x="2841791" y="1960183"/>
            <a:ext cx="479648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2672;p165"/>
          <p:cNvSpPr txBox="1"/>
          <p:nvPr/>
        </p:nvSpPr>
        <p:spPr>
          <a:xfrm>
            <a:off x="7139240" y="2445077"/>
            <a:ext cx="1657668" cy="1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 err="1">
                <a:solidFill>
                  <a:srgbClr val="C00000"/>
                </a:solidFill>
              </a:rPr>
              <a:t>dL</a:t>
            </a:r>
            <a:r>
              <a:rPr lang="en" sz="2000" dirty="0">
                <a:solidFill>
                  <a:srgbClr val="C00000"/>
                </a:solidFill>
              </a:rPr>
              <a:t>/</a:t>
            </a:r>
            <a:r>
              <a:rPr lang="en" sz="2000" dirty="0" err="1">
                <a:solidFill>
                  <a:srgbClr val="C00000"/>
                </a:solidFill>
              </a:rPr>
              <a:t>dy</a:t>
            </a:r>
            <a:r>
              <a:rPr lang="en" sz="2000" dirty="0"/>
              <a:t>: [N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 2  3 -3  9 ]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-8  1  4  6 ]</a:t>
            </a:r>
            <a:endParaRPr sz="2000" dirty="0">
              <a:solidFill>
                <a:srgbClr val="C00000"/>
              </a:solidFill>
            </a:endParaRPr>
          </a:p>
        </p:txBody>
      </p:sp>
      <p:cxnSp>
        <p:nvCxnSpPr>
          <p:cNvPr id="13" name="Google Shape;2674;p165"/>
          <p:cNvCxnSpPr/>
          <p:nvPr/>
        </p:nvCxnSpPr>
        <p:spPr>
          <a:xfrm>
            <a:off x="6221379" y="2982965"/>
            <a:ext cx="917761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5" name="Google Shape;2666;p165"/>
          <p:cNvSpPr txBox="1"/>
          <p:nvPr/>
        </p:nvSpPr>
        <p:spPr>
          <a:xfrm>
            <a:off x="15868" y="3011644"/>
            <a:ext cx="1602715" cy="99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-US" sz="2000" dirty="0" err="1"/>
              <a:t>dL</a:t>
            </a:r>
            <a:r>
              <a:rPr lang="en-US" sz="2000" dirty="0"/>
              <a:t>/d</a:t>
            </a:r>
            <a:r>
              <a:rPr lang="en" sz="2000" dirty="0"/>
              <a:t>x: [N×D]</a:t>
            </a:r>
            <a:endParaRPr sz="2000" dirty="0"/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</a:t>
            </a:r>
            <a:r>
              <a:rPr lang="en-US" sz="2000" dirty="0">
                <a:solidFill>
                  <a:srgbClr val="C00000"/>
                </a:solidFill>
              </a:rPr>
              <a:t> 0</a:t>
            </a:r>
            <a:r>
              <a:rPr lang="en" sz="2000" dirty="0">
                <a:solidFill>
                  <a:srgbClr val="C00000"/>
                </a:solidFill>
              </a:rPr>
              <a:t>   1</a:t>
            </a:r>
            <a:r>
              <a:rPr lang="en-US" sz="2000" dirty="0">
                <a:solidFill>
                  <a:srgbClr val="C00000"/>
                </a:solidFill>
              </a:rPr>
              <a:t>6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</a:t>
            </a:r>
            <a:r>
              <a:rPr lang="en" sz="2000" dirty="0">
                <a:solidFill>
                  <a:srgbClr val="C00000"/>
                </a:solidFill>
              </a:rPr>
              <a:t>-</a:t>
            </a:r>
            <a:r>
              <a:rPr lang="en-US" sz="2000" dirty="0">
                <a:solidFill>
                  <a:srgbClr val="C00000"/>
                </a:solidFill>
              </a:rPr>
              <a:t>9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" sz="2000" dirty="0">
                <a:solidFill>
                  <a:srgbClr val="C00000"/>
                </a:solidFill>
              </a:rPr>
              <a:t>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[-</a:t>
            </a:r>
            <a:r>
              <a:rPr lang="en-US" sz="2000" dirty="0">
                <a:solidFill>
                  <a:srgbClr val="C00000"/>
                </a:solidFill>
              </a:rPr>
              <a:t>24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9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-30</a:t>
            </a:r>
            <a:r>
              <a:rPr lang="en" sz="2000" dirty="0">
                <a:solidFill>
                  <a:srgbClr val="C00000"/>
                </a:solidFill>
              </a:rPr>
              <a:t> ]</a:t>
            </a:r>
            <a:endParaRPr sz="2000" dirty="0">
              <a:solidFill>
                <a:srgbClr val="C00000"/>
              </a:solidFill>
            </a:endParaRPr>
          </a:p>
        </p:txBody>
      </p:sp>
      <p:cxnSp>
        <p:nvCxnSpPr>
          <p:cNvPr id="17" name="Elbow Connector 16"/>
          <p:cNvCxnSpPr/>
          <p:nvPr/>
        </p:nvCxnSpPr>
        <p:spPr>
          <a:xfrm rot="10800000" flipV="1">
            <a:off x="1501572" y="3007044"/>
            <a:ext cx="1767100" cy="662410"/>
          </a:xfrm>
          <a:prstGeom prst="bentConnector3">
            <a:avLst>
              <a:gd name="adj1" fmla="val 64343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2666;p165"/>
          <p:cNvSpPr txBox="1"/>
          <p:nvPr/>
        </p:nvSpPr>
        <p:spPr>
          <a:xfrm>
            <a:off x="231295" y="3357029"/>
            <a:ext cx="1140305" cy="623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0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-30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9" name="Google Shape;2678;p165"/>
          <p:cNvSpPr/>
          <p:nvPr/>
        </p:nvSpPr>
        <p:spPr>
          <a:xfrm rot="3108">
            <a:off x="967275" y="2391869"/>
            <a:ext cx="265022" cy="280427"/>
          </a:xfrm>
          <a:prstGeom prst="rect">
            <a:avLst/>
          </a:prstGeom>
          <a:noFill/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0" name="Google Shape;2678;p165"/>
          <p:cNvSpPr/>
          <p:nvPr/>
        </p:nvSpPr>
        <p:spPr>
          <a:xfrm rot="3108">
            <a:off x="907877" y="3668916"/>
            <a:ext cx="411615" cy="316703"/>
          </a:xfrm>
          <a:prstGeom prst="rect">
            <a:avLst/>
          </a:prstGeom>
          <a:noFill/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" name="TextBox 3"/>
          <p:cNvSpPr txBox="1"/>
          <p:nvPr/>
        </p:nvSpPr>
        <p:spPr>
          <a:xfrm>
            <a:off x="3532855" y="3413248"/>
            <a:ext cx="23881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/>
              <a:t>Local Gradient Slice:</a:t>
            </a:r>
          </a:p>
          <a:p>
            <a:pPr algn="ctr"/>
            <a:r>
              <a:rPr lang="en-US" sz="2100" dirty="0" err="1">
                <a:solidFill>
                  <a:schemeClr val="accent2"/>
                </a:solidFill>
              </a:rPr>
              <a:t>dy</a:t>
            </a:r>
            <a:r>
              <a:rPr lang="en-US" sz="2100" dirty="0">
                <a:solidFill>
                  <a:schemeClr val="accent2"/>
                </a:solidFill>
              </a:rPr>
              <a:t>/dx</a:t>
            </a:r>
            <a:r>
              <a:rPr lang="en-US" sz="2100" baseline="-25000" dirty="0">
                <a:solidFill>
                  <a:schemeClr val="accent2"/>
                </a:solidFill>
              </a:rPr>
              <a:t>2,3</a:t>
            </a:r>
          </a:p>
          <a:p>
            <a:pPr algn="ctr"/>
            <a:r>
              <a:rPr lang="en-US" sz="2100" dirty="0">
                <a:solidFill>
                  <a:schemeClr val="accent2"/>
                </a:solidFill>
              </a:rPr>
              <a:t>[ 0  0  0  0 ]</a:t>
            </a:r>
          </a:p>
          <a:p>
            <a:pPr algn="ctr"/>
            <a:r>
              <a:rPr lang="en-US" sz="2100" dirty="0">
                <a:solidFill>
                  <a:schemeClr val="accent2"/>
                </a:solidFill>
              </a:rPr>
              <a:t>[ 3  2  1 -2 ]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5016" y="4216422"/>
            <a:ext cx="23711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FF"/>
                </a:solidFill>
              </a:rPr>
              <a:t>dL</a:t>
            </a:r>
            <a:r>
              <a:rPr lang="en-US" sz="2100" dirty="0">
                <a:solidFill>
                  <a:srgbClr val="0000FF"/>
                </a:solidFill>
              </a:rPr>
              <a:t>/dx</a:t>
            </a:r>
            <a:r>
              <a:rPr lang="en-US" sz="2100" baseline="-25000" dirty="0">
                <a:solidFill>
                  <a:srgbClr val="0000FF"/>
                </a:solidFill>
              </a:rPr>
              <a:t>2,3</a:t>
            </a:r>
            <a:r>
              <a:rPr lang="en-US" sz="2100" dirty="0"/>
              <a:t> </a:t>
            </a:r>
          </a:p>
          <a:p>
            <a:r>
              <a:rPr lang="en-US" sz="2100" dirty="0"/>
              <a:t>= </a:t>
            </a:r>
            <a:r>
              <a:rPr lang="en-US" sz="2100" dirty="0">
                <a:solidFill>
                  <a:schemeClr val="accent2"/>
                </a:solidFill>
              </a:rPr>
              <a:t>(</a:t>
            </a:r>
            <a:r>
              <a:rPr lang="en-US" sz="2100" dirty="0" err="1">
                <a:solidFill>
                  <a:schemeClr val="accent2"/>
                </a:solidFill>
              </a:rPr>
              <a:t>dy</a:t>
            </a:r>
            <a:r>
              <a:rPr lang="en-US" sz="2100" dirty="0">
                <a:solidFill>
                  <a:schemeClr val="accent2"/>
                </a:solidFill>
              </a:rPr>
              <a:t>/dx</a:t>
            </a:r>
            <a:r>
              <a:rPr lang="en-US" sz="2100" baseline="-25000" dirty="0">
                <a:solidFill>
                  <a:schemeClr val="accent2"/>
                </a:solidFill>
              </a:rPr>
              <a:t>2,3</a:t>
            </a:r>
            <a:r>
              <a:rPr lang="en-US" sz="2100" dirty="0">
                <a:solidFill>
                  <a:schemeClr val="accent2"/>
                </a:solidFill>
              </a:rPr>
              <a:t>) </a:t>
            </a:r>
            <a:r>
              <a:rPr lang="en-US" sz="2100" dirty="0"/>
              <a:t>· </a:t>
            </a:r>
            <a:r>
              <a:rPr lang="en-US" sz="2100" dirty="0">
                <a:solidFill>
                  <a:srgbClr val="C00000"/>
                </a:solidFill>
              </a:rPr>
              <a:t>(</a:t>
            </a:r>
            <a:r>
              <a:rPr lang="en-US" sz="2100" dirty="0" err="1">
                <a:solidFill>
                  <a:srgbClr val="C00000"/>
                </a:solidFill>
              </a:rPr>
              <a:t>dL</a:t>
            </a:r>
            <a:r>
              <a:rPr lang="en-US" sz="2100" dirty="0">
                <a:solidFill>
                  <a:srgbClr val="C00000"/>
                </a:solidFill>
              </a:rPr>
              <a:t>/</a:t>
            </a:r>
            <a:r>
              <a:rPr lang="en-US" sz="2100" dirty="0" err="1">
                <a:solidFill>
                  <a:srgbClr val="C00000"/>
                </a:solidFill>
              </a:rPr>
              <a:t>dy</a:t>
            </a:r>
            <a:r>
              <a:rPr lang="en-US" sz="21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22" name="Google Shape;2678;p165"/>
          <p:cNvSpPr/>
          <p:nvPr/>
        </p:nvSpPr>
        <p:spPr>
          <a:xfrm rot="3108">
            <a:off x="1669048" y="2654574"/>
            <a:ext cx="956630" cy="280427"/>
          </a:xfrm>
          <a:prstGeom prst="rect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5" name="Google Shape;2678;p165"/>
          <p:cNvSpPr/>
          <p:nvPr/>
        </p:nvSpPr>
        <p:spPr>
          <a:xfrm rot="3108">
            <a:off x="4226103" y="4434410"/>
            <a:ext cx="1005576" cy="280427"/>
          </a:xfrm>
          <a:prstGeom prst="rect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4" name="Google Shape;2669;p165">
            <a:extLst>
              <a:ext uri="{FF2B5EF4-FFF2-40B4-BE49-F238E27FC236}">
                <a16:creationId xmlns:a16="http://schemas.microsoft.com/office/drawing/2014/main" id="{FEBEDE0E-BC64-8C47-BCC7-41FC5FF58CFF}"/>
              </a:ext>
            </a:extLst>
          </p:cNvPr>
          <p:cNvSpPr/>
          <p:nvPr/>
        </p:nvSpPr>
        <p:spPr>
          <a:xfrm>
            <a:off x="3350708" y="1783889"/>
            <a:ext cx="2752446" cy="1311858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200" dirty="0"/>
              <a:t>Matrix Multiply</a:t>
            </a:r>
            <a:r>
              <a:rPr lang="en-US" sz="2200" dirty="0"/>
              <a:t> </a:t>
            </a:r>
            <a:r>
              <a:rPr lang="en-US" sz="2200" i="1" dirty="0"/>
              <a:t>y = </a:t>
            </a:r>
            <a:r>
              <a:rPr lang="en-US" sz="2200" i="1" dirty="0" err="1"/>
              <a:t>xw</a:t>
            </a:r>
            <a:endParaRPr sz="22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24382E5-8256-F94B-912D-B154DF981774}"/>
                  </a:ext>
                </a:extLst>
              </p:cNvPr>
              <p:cNvSpPr txBox="1"/>
              <p:nvPr/>
            </p:nvSpPr>
            <p:spPr>
              <a:xfrm>
                <a:off x="3543301" y="2124973"/>
                <a:ext cx="2331472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24382E5-8256-F94B-912D-B154DF9817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01" y="2124973"/>
                <a:ext cx="2331472" cy="896207"/>
              </a:xfrm>
              <a:prstGeom prst="rect">
                <a:avLst/>
              </a:prstGeom>
              <a:blipFill>
                <a:blip r:embed="rId2"/>
                <a:stretch>
                  <a:fillRect l="-12973" t="-148611" r="-1622" b="-20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70857-ABD6-B54E-B9DB-DD9FAEED2E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6325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Matrix Multiplication</a:t>
            </a:r>
          </a:p>
        </p:txBody>
      </p:sp>
      <p:sp>
        <p:nvSpPr>
          <p:cNvPr id="5" name="Google Shape;2666;p165"/>
          <p:cNvSpPr txBox="1"/>
          <p:nvPr/>
        </p:nvSpPr>
        <p:spPr>
          <a:xfrm>
            <a:off x="105835" y="1721692"/>
            <a:ext cx="1324392" cy="99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000" dirty="0"/>
              <a:t>x: [N×D]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2   1  -3 ]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-3   4   2 ]</a:t>
            </a:r>
            <a:endParaRPr sz="2000" dirty="0">
              <a:solidFill>
                <a:srgbClr val="6AA84F"/>
              </a:solidFill>
            </a:endParaRPr>
          </a:p>
        </p:txBody>
      </p:sp>
      <p:sp>
        <p:nvSpPr>
          <p:cNvPr id="6" name="Google Shape;2667;p165"/>
          <p:cNvSpPr txBox="1"/>
          <p:nvPr/>
        </p:nvSpPr>
        <p:spPr>
          <a:xfrm>
            <a:off x="1456729" y="1681190"/>
            <a:ext cx="1385063" cy="129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000" dirty="0"/>
              <a:t>w: [D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3  2  1 -1]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2  1  3  2]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3  2  1 -2]</a:t>
            </a:r>
            <a:endParaRPr sz="2000" dirty="0">
              <a:solidFill>
                <a:srgbClr val="6AA84F"/>
              </a:solidFill>
            </a:endParaRPr>
          </a:p>
        </p:txBody>
      </p:sp>
      <p:sp>
        <p:nvSpPr>
          <p:cNvPr id="10" name="Google Shape;2671;p165"/>
          <p:cNvSpPr txBox="1"/>
          <p:nvPr/>
        </p:nvSpPr>
        <p:spPr>
          <a:xfrm>
            <a:off x="7139239" y="1209653"/>
            <a:ext cx="1861016" cy="1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/>
              <a:t>y: [N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</a:t>
            </a:r>
            <a:r>
              <a:rPr lang="en-US" sz="2000" dirty="0">
                <a:solidFill>
                  <a:srgbClr val="6AA84F"/>
                </a:solidFill>
              </a:rPr>
              <a:t>-1</a:t>
            </a:r>
            <a:r>
              <a:rPr lang="en" sz="2000" dirty="0">
                <a:solidFill>
                  <a:srgbClr val="6AA84F"/>
                </a:solidFill>
              </a:rPr>
              <a:t> </a:t>
            </a:r>
            <a:r>
              <a:rPr lang="en-US" sz="2000" dirty="0">
                <a:solidFill>
                  <a:srgbClr val="6AA84F"/>
                </a:solidFill>
              </a:rPr>
              <a:t>-1</a:t>
            </a:r>
            <a:r>
              <a:rPr lang="en" sz="2000" dirty="0">
                <a:solidFill>
                  <a:srgbClr val="6AA84F"/>
                </a:solidFill>
              </a:rPr>
              <a:t>  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2  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6 ]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5 </a:t>
            </a:r>
            <a:r>
              <a:rPr lang="en-US" sz="2000" dirty="0">
                <a:solidFill>
                  <a:srgbClr val="6AA84F"/>
                </a:solidFill>
              </a:rPr>
              <a:t>  </a:t>
            </a:r>
            <a:r>
              <a:rPr lang="en" sz="2000" dirty="0">
                <a:solidFill>
                  <a:srgbClr val="6AA84F"/>
                </a:solidFill>
              </a:rPr>
              <a:t>2  1</a:t>
            </a:r>
            <a:r>
              <a:rPr lang="en-US" sz="2000" dirty="0">
                <a:solidFill>
                  <a:srgbClr val="6AA84F"/>
                </a:solidFill>
              </a:rPr>
              <a:t>1</a:t>
            </a:r>
            <a:r>
              <a:rPr lang="en" sz="2000" dirty="0">
                <a:solidFill>
                  <a:srgbClr val="6AA84F"/>
                </a:solidFill>
              </a:rPr>
              <a:t>  </a:t>
            </a:r>
            <a:r>
              <a:rPr lang="en-US" sz="2000" dirty="0">
                <a:solidFill>
                  <a:srgbClr val="6AA84F"/>
                </a:solidFill>
              </a:rPr>
              <a:t>7</a:t>
            </a:r>
            <a:r>
              <a:rPr lang="en" sz="2000" dirty="0">
                <a:solidFill>
                  <a:srgbClr val="6AA84F"/>
                </a:solidFill>
              </a:rPr>
              <a:t> ]</a:t>
            </a:r>
            <a:endParaRPr sz="2000" dirty="0">
              <a:solidFill>
                <a:srgbClr val="6AA84F"/>
              </a:solidFill>
            </a:endParaRPr>
          </a:p>
        </p:txBody>
      </p:sp>
      <p:cxnSp>
        <p:nvCxnSpPr>
          <p:cNvPr id="14" name="Google Shape;2675;p165"/>
          <p:cNvCxnSpPr/>
          <p:nvPr/>
        </p:nvCxnSpPr>
        <p:spPr>
          <a:xfrm>
            <a:off x="6228627" y="1985325"/>
            <a:ext cx="887169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2677;p165"/>
          <p:cNvCxnSpPr/>
          <p:nvPr/>
        </p:nvCxnSpPr>
        <p:spPr>
          <a:xfrm>
            <a:off x="2841791" y="1960183"/>
            <a:ext cx="479648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2672;p165"/>
          <p:cNvSpPr txBox="1"/>
          <p:nvPr/>
        </p:nvSpPr>
        <p:spPr>
          <a:xfrm>
            <a:off x="7139240" y="2445077"/>
            <a:ext cx="1657668" cy="1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 err="1">
                <a:solidFill>
                  <a:srgbClr val="C00000"/>
                </a:solidFill>
              </a:rPr>
              <a:t>dL</a:t>
            </a:r>
            <a:r>
              <a:rPr lang="en" sz="2000" dirty="0">
                <a:solidFill>
                  <a:srgbClr val="C00000"/>
                </a:solidFill>
              </a:rPr>
              <a:t>/</a:t>
            </a:r>
            <a:r>
              <a:rPr lang="en" sz="2000" dirty="0" err="1">
                <a:solidFill>
                  <a:srgbClr val="C00000"/>
                </a:solidFill>
              </a:rPr>
              <a:t>dy</a:t>
            </a:r>
            <a:r>
              <a:rPr lang="en" sz="2000" dirty="0"/>
              <a:t>: [N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 2  3 -3  9 ]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-8  1  4  6 ]</a:t>
            </a:r>
            <a:endParaRPr sz="2000" dirty="0">
              <a:solidFill>
                <a:srgbClr val="C00000"/>
              </a:solidFill>
            </a:endParaRPr>
          </a:p>
        </p:txBody>
      </p:sp>
      <p:cxnSp>
        <p:nvCxnSpPr>
          <p:cNvPr id="13" name="Google Shape;2674;p165"/>
          <p:cNvCxnSpPr/>
          <p:nvPr/>
        </p:nvCxnSpPr>
        <p:spPr>
          <a:xfrm>
            <a:off x="6221379" y="2982965"/>
            <a:ext cx="917761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5" name="Google Shape;2666;p165"/>
          <p:cNvSpPr txBox="1"/>
          <p:nvPr/>
        </p:nvSpPr>
        <p:spPr>
          <a:xfrm>
            <a:off x="15868" y="3011644"/>
            <a:ext cx="1602715" cy="99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-US" sz="2000" dirty="0" err="1"/>
              <a:t>dL</a:t>
            </a:r>
            <a:r>
              <a:rPr lang="en-US" sz="2000" dirty="0"/>
              <a:t>/d</a:t>
            </a:r>
            <a:r>
              <a:rPr lang="en" sz="2000" dirty="0"/>
              <a:t>x: [N×D]</a:t>
            </a:r>
            <a:endParaRPr sz="2000" dirty="0"/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</a:t>
            </a:r>
            <a:r>
              <a:rPr lang="en-US" sz="2000" dirty="0">
                <a:solidFill>
                  <a:srgbClr val="C00000"/>
                </a:solidFill>
              </a:rPr>
              <a:t> 0</a:t>
            </a:r>
            <a:r>
              <a:rPr lang="en" sz="2000" dirty="0">
                <a:solidFill>
                  <a:srgbClr val="C00000"/>
                </a:solidFill>
              </a:rPr>
              <a:t>   1</a:t>
            </a:r>
            <a:r>
              <a:rPr lang="en-US" sz="2000" dirty="0">
                <a:solidFill>
                  <a:srgbClr val="C00000"/>
                </a:solidFill>
              </a:rPr>
              <a:t>6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</a:t>
            </a:r>
            <a:r>
              <a:rPr lang="en" sz="2000" dirty="0">
                <a:solidFill>
                  <a:srgbClr val="C00000"/>
                </a:solidFill>
              </a:rPr>
              <a:t>-</a:t>
            </a:r>
            <a:r>
              <a:rPr lang="en-US" sz="2000" dirty="0">
                <a:solidFill>
                  <a:srgbClr val="C00000"/>
                </a:solidFill>
              </a:rPr>
              <a:t>9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" sz="2000" dirty="0">
                <a:solidFill>
                  <a:srgbClr val="C00000"/>
                </a:solidFill>
              </a:rPr>
              <a:t>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[-</a:t>
            </a:r>
            <a:r>
              <a:rPr lang="en-US" sz="2000" dirty="0">
                <a:solidFill>
                  <a:srgbClr val="C00000"/>
                </a:solidFill>
              </a:rPr>
              <a:t>24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9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-30</a:t>
            </a:r>
            <a:r>
              <a:rPr lang="en" sz="2000" dirty="0">
                <a:solidFill>
                  <a:srgbClr val="C00000"/>
                </a:solidFill>
              </a:rPr>
              <a:t> ]</a:t>
            </a:r>
            <a:endParaRPr sz="2000" dirty="0">
              <a:solidFill>
                <a:srgbClr val="C00000"/>
              </a:solidFill>
            </a:endParaRPr>
          </a:p>
        </p:txBody>
      </p:sp>
      <p:cxnSp>
        <p:nvCxnSpPr>
          <p:cNvPr id="17" name="Elbow Connector 16"/>
          <p:cNvCxnSpPr/>
          <p:nvPr/>
        </p:nvCxnSpPr>
        <p:spPr>
          <a:xfrm rot="10800000" flipV="1">
            <a:off x="1501572" y="3007044"/>
            <a:ext cx="1767100" cy="662410"/>
          </a:xfrm>
          <a:prstGeom prst="bentConnector3">
            <a:avLst>
              <a:gd name="adj1" fmla="val 64343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2666;p165"/>
          <p:cNvSpPr txBox="1"/>
          <p:nvPr/>
        </p:nvSpPr>
        <p:spPr>
          <a:xfrm>
            <a:off x="231295" y="3357029"/>
            <a:ext cx="1140305" cy="623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0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-30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9" name="Google Shape;2678;p165"/>
          <p:cNvSpPr/>
          <p:nvPr/>
        </p:nvSpPr>
        <p:spPr>
          <a:xfrm rot="3108">
            <a:off x="967275" y="2391869"/>
            <a:ext cx="265022" cy="280427"/>
          </a:xfrm>
          <a:prstGeom prst="rect">
            <a:avLst/>
          </a:prstGeom>
          <a:noFill/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0" name="Google Shape;2678;p165"/>
          <p:cNvSpPr/>
          <p:nvPr/>
        </p:nvSpPr>
        <p:spPr>
          <a:xfrm rot="3108">
            <a:off x="907877" y="3668916"/>
            <a:ext cx="411615" cy="316703"/>
          </a:xfrm>
          <a:prstGeom prst="rect">
            <a:avLst/>
          </a:prstGeom>
          <a:noFill/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" name="TextBox 3"/>
          <p:cNvSpPr txBox="1"/>
          <p:nvPr/>
        </p:nvSpPr>
        <p:spPr>
          <a:xfrm>
            <a:off x="3532855" y="3413248"/>
            <a:ext cx="23881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/>
              <a:t>Local Gradient Slice:</a:t>
            </a:r>
          </a:p>
          <a:p>
            <a:pPr algn="ctr"/>
            <a:r>
              <a:rPr lang="en-US" sz="2100" dirty="0" err="1">
                <a:solidFill>
                  <a:schemeClr val="accent2"/>
                </a:solidFill>
              </a:rPr>
              <a:t>dy</a:t>
            </a:r>
            <a:r>
              <a:rPr lang="en-US" sz="2100" dirty="0">
                <a:solidFill>
                  <a:schemeClr val="accent2"/>
                </a:solidFill>
              </a:rPr>
              <a:t>/dx</a:t>
            </a:r>
            <a:r>
              <a:rPr lang="en-US" sz="2100" baseline="-25000" dirty="0">
                <a:solidFill>
                  <a:schemeClr val="accent2"/>
                </a:solidFill>
              </a:rPr>
              <a:t>2,3</a:t>
            </a:r>
          </a:p>
          <a:p>
            <a:pPr algn="ctr"/>
            <a:r>
              <a:rPr lang="en-US" sz="2100" dirty="0">
                <a:solidFill>
                  <a:schemeClr val="accent2"/>
                </a:solidFill>
              </a:rPr>
              <a:t>[ 0  0  0  0 ]</a:t>
            </a:r>
          </a:p>
          <a:p>
            <a:pPr algn="ctr"/>
            <a:r>
              <a:rPr lang="en-US" sz="2100" dirty="0">
                <a:solidFill>
                  <a:schemeClr val="accent2"/>
                </a:solidFill>
              </a:rPr>
              <a:t>[ 3  2  1 -2 ]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5016" y="4216423"/>
            <a:ext cx="387958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FF"/>
                </a:solidFill>
              </a:rPr>
              <a:t>dL</a:t>
            </a:r>
            <a:r>
              <a:rPr lang="en-US" sz="2100" dirty="0">
                <a:solidFill>
                  <a:srgbClr val="0000FF"/>
                </a:solidFill>
              </a:rPr>
              <a:t>/dx</a:t>
            </a:r>
            <a:r>
              <a:rPr lang="en-US" sz="2100" baseline="-25000" dirty="0">
                <a:solidFill>
                  <a:srgbClr val="0000FF"/>
                </a:solidFill>
              </a:rPr>
              <a:t>2,3</a:t>
            </a:r>
            <a:r>
              <a:rPr lang="en-US" sz="2100" dirty="0"/>
              <a:t> </a:t>
            </a:r>
          </a:p>
          <a:p>
            <a:r>
              <a:rPr lang="en-US" sz="2100" dirty="0"/>
              <a:t>= </a:t>
            </a:r>
            <a:r>
              <a:rPr lang="en-US" sz="2100" dirty="0">
                <a:solidFill>
                  <a:schemeClr val="accent2"/>
                </a:solidFill>
              </a:rPr>
              <a:t>(</a:t>
            </a:r>
            <a:r>
              <a:rPr lang="en-US" sz="2100" dirty="0" err="1">
                <a:solidFill>
                  <a:schemeClr val="accent2"/>
                </a:solidFill>
              </a:rPr>
              <a:t>dy</a:t>
            </a:r>
            <a:r>
              <a:rPr lang="en-US" sz="2100" dirty="0">
                <a:solidFill>
                  <a:schemeClr val="accent2"/>
                </a:solidFill>
              </a:rPr>
              <a:t>/dx</a:t>
            </a:r>
            <a:r>
              <a:rPr lang="en-US" sz="2100" baseline="-25000" dirty="0">
                <a:solidFill>
                  <a:schemeClr val="accent2"/>
                </a:solidFill>
              </a:rPr>
              <a:t>2,3</a:t>
            </a:r>
            <a:r>
              <a:rPr lang="en-US" sz="2100" dirty="0">
                <a:solidFill>
                  <a:schemeClr val="accent2"/>
                </a:solidFill>
              </a:rPr>
              <a:t>) </a:t>
            </a:r>
            <a:r>
              <a:rPr lang="en-US" sz="2100" dirty="0"/>
              <a:t>· </a:t>
            </a:r>
            <a:r>
              <a:rPr lang="en-US" sz="2100" dirty="0">
                <a:solidFill>
                  <a:srgbClr val="C00000"/>
                </a:solidFill>
              </a:rPr>
              <a:t>(</a:t>
            </a:r>
            <a:r>
              <a:rPr lang="en-US" sz="2100" dirty="0" err="1">
                <a:solidFill>
                  <a:srgbClr val="C00000"/>
                </a:solidFill>
              </a:rPr>
              <a:t>dL</a:t>
            </a:r>
            <a:r>
              <a:rPr lang="en-US" sz="2100" dirty="0">
                <a:solidFill>
                  <a:srgbClr val="C00000"/>
                </a:solidFill>
              </a:rPr>
              <a:t>/</a:t>
            </a:r>
            <a:r>
              <a:rPr lang="en-US" sz="2100" dirty="0" err="1">
                <a:solidFill>
                  <a:srgbClr val="C00000"/>
                </a:solidFill>
              </a:rPr>
              <a:t>dy</a:t>
            </a:r>
            <a:r>
              <a:rPr lang="en-US" sz="2100" dirty="0">
                <a:solidFill>
                  <a:srgbClr val="C00000"/>
                </a:solidFill>
              </a:rPr>
              <a:t>)</a:t>
            </a:r>
          </a:p>
          <a:p>
            <a:r>
              <a:rPr lang="en-US" sz="2100" dirty="0"/>
              <a:t>= </a:t>
            </a:r>
            <a:r>
              <a:rPr lang="en-US" sz="2100" dirty="0">
                <a:solidFill>
                  <a:srgbClr val="7030A0"/>
                </a:solidFill>
              </a:rPr>
              <a:t>(w</a:t>
            </a:r>
            <a:r>
              <a:rPr lang="en-US" sz="2100" baseline="-25000" dirty="0">
                <a:solidFill>
                  <a:srgbClr val="7030A0"/>
                </a:solidFill>
              </a:rPr>
              <a:t>3,:</a:t>
            </a:r>
            <a:r>
              <a:rPr lang="en-US" sz="2100" dirty="0">
                <a:solidFill>
                  <a:srgbClr val="7030A0"/>
                </a:solidFill>
              </a:rPr>
              <a:t>) </a:t>
            </a:r>
            <a:r>
              <a:rPr lang="en-US" sz="2100" dirty="0"/>
              <a:t>· </a:t>
            </a:r>
            <a:r>
              <a:rPr lang="en-US" sz="2100" dirty="0">
                <a:solidFill>
                  <a:srgbClr val="FF0000"/>
                </a:solidFill>
              </a:rPr>
              <a:t>(</a:t>
            </a:r>
            <a:r>
              <a:rPr lang="en-US" sz="2100" dirty="0" err="1">
                <a:solidFill>
                  <a:srgbClr val="FF0000"/>
                </a:solidFill>
              </a:rPr>
              <a:t>dL</a:t>
            </a:r>
            <a:r>
              <a:rPr lang="en-US" sz="2100" dirty="0">
                <a:solidFill>
                  <a:srgbClr val="FF0000"/>
                </a:solidFill>
              </a:rPr>
              <a:t>/dy</a:t>
            </a:r>
            <a:r>
              <a:rPr lang="en-US" sz="2100" baseline="-25000" dirty="0">
                <a:solidFill>
                  <a:srgbClr val="FF0000"/>
                </a:solidFill>
              </a:rPr>
              <a:t>2,:</a:t>
            </a:r>
            <a:r>
              <a:rPr lang="en-US" sz="2100" dirty="0">
                <a:solidFill>
                  <a:srgbClr val="FF0000"/>
                </a:solidFill>
              </a:rPr>
              <a:t>)</a:t>
            </a:r>
          </a:p>
          <a:p>
            <a:r>
              <a:rPr lang="en-US" sz="2100" dirty="0"/>
              <a:t>= 3*(-8) + 2*1 + 1*4 + (-2)*6 = -30</a:t>
            </a:r>
          </a:p>
        </p:txBody>
      </p:sp>
      <p:sp>
        <p:nvSpPr>
          <p:cNvPr id="22" name="Google Shape;2678;p165"/>
          <p:cNvSpPr/>
          <p:nvPr/>
        </p:nvSpPr>
        <p:spPr>
          <a:xfrm rot="3108">
            <a:off x="1669048" y="2654574"/>
            <a:ext cx="956630" cy="280427"/>
          </a:xfrm>
          <a:prstGeom prst="rect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4" name="Google Shape;2678;p165"/>
          <p:cNvSpPr/>
          <p:nvPr/>
        </p:nvSpPr>
        <p:spPr>
          <a:xfrm rot="3108">
            <a:off x="7472224" y="3167313"/>
            <a:ext cx="1005575" cy="280427"/>
          </a:xfrm>
          <a:prstGeom prst="rect">
            <a:avLst/>
          </a:prstGeom>
          <a:noFill/>
          <a:ln w="25400" cap="flat" cmpd="sng">
            <a:solidFill>
              <a:srgbClr val="FF2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5" name="Google Shape;2678;p165"/>
          <p:cNvSpPr/>
          <p:nvPr/>
        </p:nvSpPr>
        <p:spPr>
          <a:xfrm rot="3108">
            <a:off x="4226103" y="4434410"/>
            <a:ext cx="1005576" cy="280427"/>
          </a:xfrm>
          <a:prstGeom prst="rect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6" name="Google Shape;2669;p165">
            <a:extLst>
              <a:ext uri="{FF2B5EF4-FFF2-40B4-BE49-F238E27FC236}">
                <a16:creationId xmlns:a16="http://schemas.microsoft.com/office/drawing/2014/main" id="{A8AFFDA7-953D-3C44-A00B-74047632EC5F}"/>
              </a:ext>
            </a:extLst>
          </p:cNvPr>
          <p:cNvSpPr/>
          <p:nvPr/>
        </p:nvSpPr>
        <p:spPr>
          <a:xfrm>
            <a:off x="3350708" y="1783889"/>
            <a:ext cx="2752446" cy="1311858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200" dirty="0"/>
              <a:t>Matrix Multiply</a:t>
            </a:r>
            <a:r>
              <a:rPr lang="en-US" sz="2200" dirty="0"/>
              <a:t> </a:t>
            </a:r>
            <a:r>
              <a:rPr lang="en-US" sz="2200" i="1" dirty="0"/>
              <a:t>y = </a:t>
            </a:r>
            <a:r>
              <a:rPr lang="en-US" sz="2200" i="1" dirty="0" err="1"/>
              <a:t>xw</a:t>
            </a:r>
            <a:endParaRPr sz="22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6E620DA-347E-0E4F-AD79-7EA5B7357E29}"/>
                  </a:ext>
                </a:extLst>
              </p:cNvPr>
              <p:cNvSpPr txBox="1"/>
              <p:nvPr/>
            </p:nvSpPr>
            <p:spPr>
              <a:xfrm>
                <a:off x="3543301" y="2124973"/>
                <a:ext cx="2331472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6E620DA-347E-0E4F-AD79-7EA5B7357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01" y="2124973"/>
                <a:ext cx="2331472" cy="896207"/>
              </a:xfrm>
              <a:prstGeom prst="rect">
                <a:avLst/>
              </a:prstGeom>
              <a:blipFill>
                <a:blip r:embed="rId2"/>
                <a:stretch>
                  <a:fillRect l="-12973" t="-148611" r="-1622" b="-20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1CC1B2-9819-3742-9FF3-054068F19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223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Matrix Multiplication</a:t>
            </a:r>
          </a:p>
        </p:txBody>
      </p:sp>
      <p:sp>
        <p:nvSpPr>
          <p:cNvPr id="5" name="Google Shape;2666;p165"/>
          <p:cNvSpPr txBox="1"/>
          <p:nvPr/>
        </p:nvSpPr>
        <p:spPr>
          <a:xfrm>
            <a:off x="105835" y="1721692"/>
            <a:ext cx="1324392" cy="99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000" dirty="0"/>
              <a:t>x: [N×D]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2   1  -3 ]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-3   4   2 ]</a:t>
            </a:r>
            <a:endParaRPr sz="2000" dirty="0">
              <a:solidFill>
                <a:srgbClr val="6AA84F"/>
              </a:solidFill>
            </a:endParaRPr>
          </a:p>
        </p:txBody>
      </p:sp>
      <p:sp>
        <p:nvSpPr>
          <p:cNvPr id="6" name="Google Shape;2667;p165"/>
          <p:cNvSpPr txBox="1"/>
          <p:nvPr/>
        </p:nvSpPr>
        <p:spPr>
          <a:xfrm>
            <a:off x="1456729" y="1681190"/>
            <a:ext cx="1385063" cy="129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000" dirty="0"/>
              <a:t>w: [D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3  2  1 -1]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2  1  3  2]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3  2  1 -2]</a:t>
            </a:r>
            <a:endParaRPr sz="2000" dirty="0">
              <a:solidFill>
                <a:srgbClr val="6AA84F"/>
              </a:solidFill>
            </a:endParaRPr>
          </a:p>
        </p:txBody>
      </p:sp>
      <p:sp>
        <p:nvSpPr>
          <p:cNvPr id="10" name="Google Shape;2671;p165"/>
          <p:cNvSpPr txBox="1"/>
          <p:nvPr/>
        </p:nvSpPr>
        <p:spPr>
          <a:xfrm>
            <a:off x="7139239" y="1209653"/>
            <a:ext cx="1861016" cy="1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/>
              <a:t>y: [N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</a:t>
            </a:r>
            <a:r>
              <a:rPr lang="en-US" sz="2000" dirty="0">
                <a:solidFill>
                  <a:srgbClr val="6AA84F"/>
                </a:solidFill>
              </a:rPr>
              <a:t>-1</a:t>
            </a:r>
            <a:r>
              <a:rPr lang="en" sz="2000" dirty="0">
                <a:solidFill>
                  <a:srgbClr val="6AA84F"/>
                </a:solidFill>
              </a:rPr>
              <a:t> </a:t>
            </a:r>
            <a:r>
              <a:rPr lang="en-US" sz="2000" dirty="0">
                <a:solidFill>
                  <a:srgbClr val="6AA84F"/>
                </a:solidFill>
              </a:rPr>
              <a:t>-1</a:t>
            </a:r>
            <a:r>
              <a:rPr lang="en" sz="2000" dirty="0">
                <a:solidFill>
                  <a:srgbClr val="6AA84F"/>
                </a:solidFill>
              </a:rPr>
              <a:t>  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2  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6 ]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5 </a:t>
            </a:r>
            <a:r>
              <a:rPr lang="en-US" sz="2000" dirty="0">
                <a:solidFill>
                  <a:srgbClr val="6AA84F"/>
                </a:solidFill>
              </a:rPr>
              <a:t>  </a:t>
            </a:r>
            <a:r>
              <a:rPr lang="en" sz="2000" dirty="0">
                <a:solidFill>
                  <a:srgbClr val="6AA84F"/>
                </a:solidFill>
              </a:rPr>
              <a:t>2  1</a:t>
            </a:r>
            <a:r>
              <a:rPr lang="en-US" sz="2000" dirty="0">
                <a:solidFill>
                  <a:srgbClr val="6AA84F"/>
                </a:solidFill>
              </a:rPr>
              <a:t>1</a:t>
            </a:r>
            <a:r>
              <a:rPr lang="en" sz="2000" dirty="0">
                <a:solidFill>
                  <a:srgbClr val="6AA84F"/>
                </a:solidFill>
              </a:rPr>
              <a:t>  </a:t>
            </a:r>
            <a:r>
              <a:rPr lang="en-US" sz="2000" dirty="0">
                <a:solidFill>
                  <a:srgbClr val="6AA84F"/>
                </a:solidFill>
              </a:rPr>
              <a:t>7</a:t>
            </a:r>
            <a:r>
              <a:rPr lang="en" sz="2000" dirty="0">
                <a:solidFill>
                  <a:srgbClr val="6AA84F"/>
                </a:solidFill>
              </a:rPr>
              <a:t> ]</a:t>
            </a:r>
            <a:endParaRPr sz="2000" dirty="0">
              <a:solidFill>
                <a:srgbClr val="6AA84F"/>
              </a:solidFill>
            </a:endParaRPr>
          </a:p>
        </p:txBody>
      </p:sp>
      <p:cxnSp>
        <p:nvCxnSpPr>
          <p:cNvPr id="14" name="Google Shape;2675;p165"/>
          <p:cNvCxnSpPr/>
          <p:nvPr/>
        </p:nvCxnSpPr>
        <p:spPr>
          <a:xfrm>
            <a:off x="6228627" y="1985325"/>
            <a:ext cx="887169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2677;p165"/>
          <p:cNvCxnSpPr/>
          <p:nvPr/>
        </p:nvCxnSpPr>
        <p:spPr>
          <a:xfrm>
            <a:off x="2841791" y="1960183"/>
            <a:ext cx="479648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2672;p165"/>
          <p:cNvSpPr txBox="1"/>
          <p:nvPr/>
        </p:nvSpPr>
        <p:spPr>
          <a:xfrm>
            <a:off x="7139240" y="2445077"/>
            <a:ext cx="1657668" cy="1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 err="1">
                <a:solidFill>
                  <a:srgbClr val="C00000"/>
                </a:solidFill>
              </a:rPr>
              <a:t>dL</a:t>
            </a:r>
            <a:r>
              <a:rPr lang="en" sz="2000" dirty="0">
                <a:solidFill>
                  <a:srgbClr val="C00000"/>
                </a:solidFill>
              </a:rPr>
              <a:t>/</a:t>
            </a:r>
            <a:r>
              <a:rPr lang="en" sz="2000" dirty="0" err="1">
                <a:solidFill>
                  <a:srgbClr val="C00000"/>
                </a:solidFill>
              </a:rPr>
              <a:t>dy</a:t>
            </a:r>
            <a:r>
              <a:rPr lang="en" sz="2000" dirty="0"/>
              <a:t>: [N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 2  3 -3  9 ]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-8  1  4  6 ]</a:t>
            </a:r>
            <a:endParaRPr sz="2000" dirty="0">
              <a:solidFill>
                <a:srgbClr val="C00000"/>
              </a:solidFill>
            </a:endParaRPr>
          </a:p>
        </p:txBody>
      </p:sp>
      <p:cxnSp>
        <p:nvCxnSpPr>
          <p:cNvPr id="13" name="Google Shape;2674;p165"/>
          <p:cNvCxnSpPr/>
          <p:nvPr/>
        </p:nvCxnSpPr>
        <p:spPr>
          <a:xfrm>
            <a:off x="6221379" y="2982965"/>
            <a:ext cx="917761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5" name="Google Shape;2666;p165"/>
          <p:cNvSpPr txBox="1"/>
          <p:nvPr/>
        </p:nvSpPr>
        <p:spPr>
          <a:xfrm>
            <a:off x="15868" y="3011644"/>
            <a:ext cx="1602715" cy="99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-US" sz="2000" dirty="0" err="1"/>
              <a:t>dL</a:t>
            </a:r>
            <a:r>
              <a:rPr lang="en-US" sz="2000" dirty="0"/>
              <a:t>/d</a:t>
            </a:r>
            <a:r>
              <a:rPr lang="en" sz="2000" dirty="0"/>
              <a:t>x: [N×D]</a:t>
            </a:r>
            <a:endParaRPr sz="2000" dirty="0"/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</a:t>
            </a:r>
            <a:r>
              <a:rPr lang="en-US" sz="2000" dirty="0">
                <a:solidFill>
                  <a:srgbClr val="C00000"/>
                </a:solidFill>
              </a:rPr>
              <a:t> 0</a:t>
            </a:r>
            <a:r>
              <a:rPr lang="en" sz="2000" dirty="0">
                <a:solidFill>
                  <a:srgbClr val="C00000"/>
                </a:solidFill>
              </a:rPr>
              <a:t>   1</a:t>
            </a:r>
            <a:r>
              <a:rPr lang="en-US" sz="2000" dirty="0">
                <a:solidFill>
                  <a:srgbClr val="C00000"/>
                </a:solidFill>
              </a:rPr>
              <a:t>6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</a:t>
            </a:r>
            <a:r>
              <a:rPr lang="en" sz="2000" dirty="0">
                <a:solidFill>
                  <a:srgbClr val="C00000"/>
                </a:solidFill>
              </a:rPr>
              <a:t>-</a:t>
            </a:r>
            <a:r>
              <a:rPr lang="en-US" sz="2000" dirty="0">
                <a:solidFill>
                  <a:srgbClr val="C00000"/>
                </a:solidFill>
              </a:rPr>
              <a:t>9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" sz="2000" dirty="0">
                <a:solidFill>
                  <a:srgbClr val="C00000"/>
                </a:solidFill>
              </a:rPr>
              <a:t>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[-</a:t>
            </a:r>
            <a:r>
              <a:rPr lang="en-US" sz="2000" dirty="0">
                <a:solidFill>
                  <a:srgbClr val="C00000"/>
                </a:solidFill>
              </a:rPr>
              <a:t>24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9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-30</a:t>
            </a:r>
            <a:r>
              <a:rPr lang="en" sz="2000" dirty="0">
                <a:solidFill>
                  <a:srgbClr val="C00000"/>
                </a:solidFill>
              </a:rPr>
              <a:t> ]</a:t>
            </a:r>
            <a:endParaRPr sz="2000" dirty="0">
              <a:solidFill>
                <a:srgbClr val="C00000"/>
              </a:solidFill>
            </a:endParaRPr>
          </a:p>
        </p:txBody>
      </p:sp>
      <p:cxnSp>
        <p:nvCxnSpPr>
          <p:cNvPr id="17" name="Elbow Connector 16"/>
          <p:cNvCxnSpPr/>
          <p:nvPr/>
        </p:nvCxnSpPr>
        <p:spPr>
          <a:xfrm rot="10800000" flipV="1">
            <a:off x="1501572" y="3007044"/>
            <a:ext cx="1767100" cy="662410"/>
          </a:xfrm>
          <a:prstGeom prst="bentConnector3">
            <a:avLst>
              <a:gd name="adj1" fmla="val 64343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5017" y="4216422"/>
            <a:ext cx="2273379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FF"/>
                </a:solidFill>
              </a:rPr>
              <a:t>dL</a:t>
            </a:r>
            <a:r>
              <a:rPr lang="en-US" sz="2100" dirty="0">
                <a:solidFill>
                  <a:srgbClr val="0000FF"/>
                </a:solidFill>
              </a:rPr>
              <a:t>/</a:t>
            </a:r>
            <a:r>
              <a:rPr lang="en-US" sz="2100" dirty="0" err="1">
                <a:solidFill>
                  <a:srgbClr val="0000FF"/>
                </a:solidFill>
              </a:rPr>
              <a:t>dx</a:t>
            </a:r>
            <a:r>
              <a:rPr lang="en-US" sz="2100" baseline="-25000" dirty="0" err="1">
                <a:solidFill>
                  <a:srgbClr val="0000FF"/>
                </a:solidFill>
              </a:rPr>
              <a:t>i,j</a:t>
            </a:r>
            <a:r>
              <a:rPr lang="en-US" sz="2100" dirty="0"/>
              <a:t> </a:t>
            </a:r>
          </a:p>
          <a:p>
            <a:r>
              <a:rPr lang="en-US" sz="2100" dirty="0"/>
              <a:t>= </a:t>
            </a:r>
            <a:r>
              <a:rPr lang="en-US" sz="2100" dirty="0">
                <a:solidFill>
                  <a:schemeClr val="accent2"/>
                </a:solidFill>
              </a:rPr>
              <a:t>(</a:t>
            </a:r>
            <a:r>
              <a:rPr lang="en-US" sz="2100" dirty="0" err="1">
                <a:solidFill>
                  <a:schemeClr val="accent2"/>
                </a:solidFill>
              </a:rPr>
              <a:t>dy</a:t>
            </a:r>
            <a:r>
              <a:rPr lang="en-US" sz="2100" dirty="0">
                <a:solidFill>
                  <a:schemeClr val="accent2"/>
                </a:solidFill>
              </a:rPr>
              <a:t>/</a:t>
            </a:r>
            <a:r>
              <a:rPr lang="en-US" sz="2100" dirty="0" err="1">
                <a:solidFill>
                  <a:schemeClr val="accent2"/>
                </a:solidFill>
              </a:rPr>
              <a:t>dx</a:t>
            </a:r>
            <a:r>
              <a:rPr lang="en-US" sz="2100" baseline="-25000" dirty="0" err="1">
                <a:solidFill>
                  <a:schemeClr val="accent2"/>
                </a:solidFill>
              </a:rPr>
              <a:t>i,j</a:t>
            </a:r>
            <a:r>
              <a:rPr lang="en-US" sz="2100" dirty="0">
                <a:solidFill>
                  <a:schemeClr val="accent2"/>
                </a:solidFill>
              </a:rPr>
              <a:t>) </a:t>
            </a:r>
            <a:r>
              <a:rPr lang="en-US" sz="2100" dirty="0"/>
              <a:t>· </a:t>
            </a:r>
            <a:r>
              <a:rPr lang="en-US" sz="2100" dirty="0">
                <a:solidFill>
                  <a:srgbClr val="C00000"/>
                </a:solidFill>
              </a:rPr>
              <a:t>(</a:t>
            </a:r>
            <a:r>
              <a:rPr lang="en-US" sz="2100" dirty="0" err="1">
                <a:solidFill>
                  <a:srgbClr val="C00000"/>
                </a:solidFill>
              </a:rPr>
              <a:t>dL</a:t>
            </a:r>
            <a:r>
              <a:rPr lang="en-US" sz="2100" dirty="0">
                <a:solidFill>
                  <a:srgbClr val="C00000"/>
                </a:solidFill>
              </a:rPr>
              <a:t>/</a:t>
            </a:r>
            <a:r>
              <a:rPr lang="en-US" sz="2100" dirty="0" err="1">
                <a:solidFill>
                  <a:srgbClr val="C00000"/>
                </a:solidFill>
              </a:rPr>
              <a:t>dy</a:t>
            </a:r>
            <a:r>
              <a:rPr lang="en-US" sz="2100" dirty="0">
                <a:solidFill>
                  <a:srgbClr val="C00000"/>
                </a:solidFill>
              </a:rPr>
              <a:t>)</a:t>
            </a:r>
          </a:p>
          <a:p>
            <a:r>
              <a:rPr lang="en-US" sz="2100" dirty="0"/>
              <a:t>= </a:t>
            </a:r>
            <a:r>
              <a:rPr lang="en-US" sz="2100" dirty="0">
                <a:solidFill>
                  <a:srgbClr val="7030A0"/>
                </a:solidFill>
              </a:rPr>
              <a:t>(</a:t>
            </a:r>
            <a:r>
              <a:rPr lang="en-US" sz="2100" dirty="0" err="1">
                <a:solidFill>
                  <a:srgbClr val="7030A0"/>
                </a:solidFill>
              </a:rPr>
              <a:t>w</a:t>
            </a:r>
            <a:r>
              <a:rPr lang="en-US" sz="2100" baseline="-25000" dirty="0" err="1">
                <a:solidFill>
                  <a:srgbClr val="7030A0"/>
                </a:solidFill>
              </a:rPr>
              <a:t>j</a:t>
            </a:r>
            <a:r>
              <a:rPr lang="en-US" sz="2100" baseline="-25000" dirty="0">
                <a:solidFill>
                  <a:srgbClr val="7030A0"/>
                </a:solidFill>
              </a:rPr>
              <a:t>,:</a:t>
            </a:r>
            <a:r>
              <a:rPr lang="en-US" sz="2100" dirty="0">
                <a:solidFill>
                  <a:srgbClr val="7030A0"/>
                </a:solidFill>
              </a:rPr>
              <a:t>) </a:t>
            </a:r>
            <a:r>
              <a:rPr lang="en-US" sz="2100" dirty="0"/>
              <a:t>· </a:t>
            </a:r>
            <a:r>
              <a:rPr lang="en-US" sz="2100" dirty="0">
                <a:solidFill>
                  <a:srgbClr val="FF0000"/>
                </a:solidFill>
              </a:rPr>
              <a:t>(</a:t>
            </a:r>
            <a:r>
              <a:rPr lang="en-US" sz="2100" dirty="0" err="1">
                <a:solidFill>
                  <a:srgbClr val="FF0000"/>
                </a:solidFill>
              </a:rPr>
              <a:t>dL</a:t>
            </a:r>
            <a:r>
              <a:rPr lang="en-US" sz="2100" dirty="0">
                <a:solidFill>
                  <a:srgbClr val="FF0000"/>
                </a:solidFill>
              </a:rPr>
              <a:t>/</a:t>
            </a:r>
            <a:r>
              <a:rPr lang="en-US" sz="2100" dirty="0" err="1">
                <a:solidFill>
                  <a:srgbClr val="FF0000"/>
                </a:solidFill>
              </a:rPr>
              <a:t>dy</a:t>
            </a:r>
            <a:r>
              <a:rPr lang="en-US" sz="2100" baseline="-25000" dirty="0" err="1">
                <a:solidFill>
                  <a:srgbClr val="FF0000"/>
                </a:solidFill>
              </a:rPr>
              <a:t>i</a:t>
            </a:r>
            <a:r>
              <a:rPr lang="en-US" sz="2100" baseline="-25000" dirty="0">
                <a:solidFill>
                  <a:srgbClr val="FF0000"/>
                </a:solidFill>
              </a:rPr>
              <a:t>,:</a:t>
            </a:r>
            <a:r>
              <a:rPr lang="en-US" sz="21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8" name="Google Shape;2669;p165">
            <a:extLst>
              <a:ext uri="{FF2B5EF4-FFF2-40B4-BE49-F238E27FC236}">
                <a16:creationId xmlns:a16="http://schemas.microsoft.com/office/drawing/2014/main" id="{B952982D-43E9-8B43-8CAD-3B8E54BF12B9}"/>
              </a:ext>
            </a:extLst>
          </p:cNvPr>
          <p:cNvSpPr/>
          <p:nvPr/>
        </p:nvSpPr>
        <p:spPr>
          <a:xfrm>
            <a:off x="3350708" y="1783889"/>
            <a:ext cx="2752446" cy="1311858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200" dirty="0"/>
              <a:t>Matrix Multiply</a:t>
            </a:r>
            <a:r>
              <a:rPr lang="en-US" sz="2200" dirty="0"/>
              <a:t> </a:t>
            </a:r>
            <a:r>
              <a:rPr lang="en-US" sz="2200" i="1" dirty="0"/>
              <a:t>y = </a:t>
            </a:r>
            <a:r>
              <a:rPr lang="en-US" sz="2200" i="1" dirty="0" err="1"/>
              <a:t>xw</a:t>
            </a:r>
            <a:endParaRPr sz="22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98B23A0-8FA5-6E44-9C41-ECCFA634213F}"/>
                  </a:ext>
                </a:extLst>
              </p:cNvPr>
              <p:cNvSpPr txBox="1"/>
              <p:nvPr/>
            </p:nvSpPr>
            <p:spPr>
              <a:xfrm>
                <a:off x="3543301" y="2124973"/>
                <a:ext cx="2331472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98B23A0-8FA5-6E44-9C41-ECCFA6342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01" y="2124973"/>
                <a:ext cx="2331472" cy="896207"/>
              </a:xfrm>
              <a:prstGeom prst="rect">
                <a:avLst/>
              </a:prstGeom>
              <a:blipFill>
                <a:blip r:embed="rId2"/>
                <a:stretch>
                  <a:fillRect l="-12973" t="-148611" r="-1622" b="-20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CA6F26-3060-7349-9D24-BDEEE81D6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5069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Matrix Multiplication</a:t>
            </a:r>
          </a:p>
        </p:txBody>
      </p:sp>
      <p:sp>
        <p:nvSpPr>
          <p:cNvPr id="5" name="Google Shape;2666;p165"/>
          <p:cNvSpPr txBox="1"/>
          <p:nvPr/>
        </p:nvSpPr>
        <p:spPr>
          <a:xfrm>
            <a:off x="105835" y="1721692"/>
            <a:ext cx="1324392" cy="99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000" dirty="0"/>
              <a:t>x: [N×D]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2   1  -3 ]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-3   4   2 ]</a:t>
            </a:r>
            <a:endParaRPr sz="2000" dirty="0">
              <a:solidFill>
                <a:srgbClr val="6AA84F"/>
              </a:solidFill>
            </a:endParaRPr>
          </a:p>
        </p:txBody>
      </p:sp>
      <p:sp>
        <p:nvSpPr>
          <p:cNvPr id="6" name="Google Shape;2667;p165"/>
          <p:cNvSpPr txBox="1"/>
          <p:nvPr/>
        </p:nvSpPr>
        <p:spPr>
          <a:xfrm>
            <a:off x="1456729" y="1681190"/>
            <a:ext cx="1385063" cy="129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000" dirty="0"/>
              <a:t>w: [D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3  2  1 -1]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2  1  3  2]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3  2  1 -2]</a:t>
            </a:r>
            <a:endParaRPr sz="2000" dirty="0">
              <a:solidFill>
                <a:srgbClr val="6AA84F"/>
              </a:solidFill>
            </a:endParaRPr>
          </a:p>
        </p:txBody>
      </p:sp>
      <p:sp>
        <p:nvSpPr>
          <p:cNvPr id="10" name="Google Shape;2671;p165"/>
          <p:cNvSpPr txBox="1"/>
          <p:nvPr/>
        </p:nvSpPr>
        <p:spPr>
          <a:xfrm>
            <a:off x="7139239" y="1209653"/>
            <a:ext cx="1861016" cy="1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/>
              <a:t>y: [N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</a:t>
            </a:r>
            <a:r>
              <a:rPr lang="en-US" sz="2000" dirty="0">
                <a:solidFill>
                  <a:srgbClr val="6AA84F"/>
                </a:solidFill>
              </a:rPr>
              <a:t>-1</a:t>
            </a:r>
            <a:r>
              <a:rPr lang="en" sz="2000" dirty="0">
                <a:solidFill>
                  <a:srgbClr val="6AA84F"/>
                </a:solidFill>
              </a:rPr>
              <a:t> </a:t>
            </a:r>
            <a:r>
              <a:rPr lang="en-US" sz="2000" dirty="0">
                <a:solidFill>
                  <a:srgbClr val="6AA84F"/>
                </a:solidFill>
              </a:rPr>
              <a:t>-1</a:t>
            </a:r>
            <a:r>
              <a:rPr lang="en" sz="2000" dirty="0">
                <a:solidFill>
                  <a:srgbClr val="6AA84F"/>
                </a:solidFill>
              </a:rPr>
              <a:t>  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2  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6 ]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5 </a:t>
            </a:r>
            <a:r>
              <a:rPr lang="en-US" sz="2000" dirty="0">
                <a:solidFill>
                  <a:srgbClr val="6AA84F"/>
                </a:solidFill>
              </a:rPr>
              <a:t>  </a:t>
            </a:r>
            <a:r>
              <a:rPr lang="en" sz="2000" dirty="0">
                <a:solidFill>
                  <a:srgbClr val="6AA84F"/>
                </a:solidFill>
              </a:rPr>
              <a:t>2  1</a:t>
            </a:r>
            <a:r>
              <a:rPr lang="en-US" sz="2000" dirty="0">
                <a:solidFill>
                  <a:srgbClr val="6AA84F"/>
                </a:solidFill>
              </a:rPr>
              <a:t>1</a:t>
            </a:r>
            <a:r>
              <a:rPr lang="en" sz="2000" dirty="0">
                <a:solidFill>
                  <a:srgbClr val="6AA84F"/>
                </a:solidFill>
              </a:rPr>
              <a:t>  </a:t>
            </a:r>
            <a:r>
              <a:rPr lang="en-US" sz="2000" dirty="0">
                <a:solidFill>
                  <a:srgbClr val="6AA84F"/>
                </a:solidFill>
              </a:rPr>
              <a:t>7</a:t>
            </a:r>
            <a:r>
              <a:rPr lang="en" sz="2000" dirty="0">
                <a:solidFill>
                  <a:srgbClr val="6AA84F"/>
                </a:solidFill>
              </a:rPr>
              <a:t> ]</a:t>
            </a:r>
            <a:endParaRPr sz="2000" dirty="0">
              <a:solidFill>
                <a:srgbClr val="6AA84F"/>
              </a:solidFill>
            </a:endParaRPr>
          </a:p>
        </p:txBody>
      </p:sp>
      <p:cxnSp>
        <p:nvCxnSpPr>
          <p:cNvPr id="14" name="Google Shape;2675;p165"/>
          <p:cNvCxnSpPr/>
          <p:nvPr/>
        </p:nvCxnSpPr>
        <p:spPr>
          <a:xfrm>
            <a:off x="6228627" y="1985325"/>
            <a:ext cx="887169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2677;p165"/>
          <p:cNvCxnSpPr/>
          <p:nvPr/>
        </p:nvCxnSpPr>
        <p:spPr>
          <a:xfrm>
            <a:off x="2841791" y="1960183"/>
            <a:ext cx="479648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2672;p165"/>
          <p:cNvSpPr txBox="1"/>
          <p:nvPr/>
        </p:nvSpPr>
        <p:spPr>
          <a:xfrm>
            <a:off x="7139240" y="2445077"/>
            <a:ext cx="1657668" cy="1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 err="1">
                <a:solidFill>
                  <a:srgbClr val="C00000"/>
                </a:solidFill>
              </a:rPr>
              <a:t>dL</a:t>
            </a:r>
            <a:r>
              <a:rPr lang="en" sz="2000" dirty="0">
                <a:solidFill>
                  <a:srgbClr val="C00000"/>
                </a:solidFill>
              </a:rPr>
              <a:t>/</a:t>
            </a:r>
            <a:r>
              <a:rPr lang="en" sz="2000" dirty="0" err="1">
                <a:solidFill>
                  <a:srgbClr val="C00000"/>
                </a:solidFill>
              </a:rPr>
              <a:t>dy</a:t>
            </a:r>
            <a:r>
              <a:rPr lang="en" sz="2000" dirty="0"/>
              <a:t>: [N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 2  3 -3  9 ]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-8  1  4  6 ]</a:t>
            </a:r>
            <a:endParaRPr sz="2000" dirty="0">
              <a:solidFill>
                <a:srgbClr val="C00000"/>
              </a:solidFill>
            </a:endParaRPr>
          </a:p>
        </p:txBody>
      </p:sp>
      <p:cxnSp>
        <p:nvCxnSpPr>
          <p:cNvPr id="13" name="Google Shape;2674;p165"/>
          <p:cNvCxnSpPr/>
          <p:nvPr/>
        </p:nvCxnSpPr>
        <p:spPr>
          <a:xfrm>
            <a:off x="6221379" y="2982965"/>
            <a:ext cx="917761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5" name="Google Shape;2666;p165"/>
          <p:cNvSpPr txBox="1"/>
          <p:nvPr/>
        </p:nvSpPr>
        <p:spPr>
          <a:xfrm>
            <a:off x="15868" y="3011644"/>
            <a:ext cx="1602715" cy="99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-US" sz="2000" dirty="0" err="1"/>
              <a:t>dL</a:t>
            </a:r>
            <a:r>
              <a:rPr lang="en-US" sz="2000" dirty="0"/>
              <a:t>/d</a:t>
            </a:r>
            <a:r>
              <a:rPr lang="en" sz="2000" dirty="0"/>
              <a:t>x: [N×D]</a:t>
            </a:r>
            <a:endParaRPr sz="2000" dirty="0"/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</a:t>
            </a:r>
            <a:r>
              <a:rPr lang="en-US" sz="2000" dirty="0">
                <a:solidFill>
                  <a:srgbClr val="C00000"/>
                </a:solidFill>
              </a:rPr>
              <a:t> 0</a:t>
            </a:r>
            <a:r>
              <a:rPr lang="en" sz="2000" dirty="0">
                <a:solidFill>
                  <a:srgbClr val="C00000"/>
                </a:solidFill>
              </a:rPr>
              <a:t>   1</a:t>
            </a:r>
            <a:r>
              <a:rPr lang="en-US" sz="2000" dirty="0">
                <a:solidFill>
                  <a:srgbClr val="C00000"/>
                </a:solidFill>
              </a:rPr>
              <a:t>6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</a:t>
            </a:r>
            <a:r>
              <a:rPr lang="en" sz="2000" dirty="0">
                <a:solidFill>
                  <a:srgbClr val="C00000"/>
                </a:solidFill>
              </a:rPr>
              <a:t>-</a:t>
            </a:r>
            <a:r>
              <a:rPr lang="en-US" sz="2000" dirty="0">
                <a:solidFill>
                  <a:srgbClr val="C00000"/>
                </a:solidFill>
              </a:rPr>
              <a:t>9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" sz="2000" dirty="0">
                <a:solidFill>
                  <a:srgbClr val="C00000"/>
                </a:solidFill>
              </a:rPr>
              <a:t>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[-</a:t>
            </a:r>
            <a:r>
              <a:rPr lang="en-US" sz="2000" dirty="0">
                <a:solidFill>
                  <a:srgbClr val="C00000"/>
                </a:solidFill>
              </a:rPr>
              <a:t>24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9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-30</a:t>
            </a:r>
            <a:r>
              <a:rPr lang="en" sz="2000" dirty="0">
                <a:solidFill>
                  <a:srgbClr val="C00000"/>
                </a:solidFill>
              </a:rPr>
              <a:t> ]</a:t>
            </a:r>
            <a:endParaRPr sz="2000" dirty="0">
              <a:solidFill>
                <a:srgbClr val="C00000"/>
              </a:solidFill>
            </a:endParaRPr>
          </a:p>
        </p:txBody>
      </p:sp>
      <p:cxnSp>
        <p:nvCxnSpPr>
          <p:cNvPr id="17" name="Elbow Connector 16"/>
          <p:cNvCxnSpPr/>
          <p:nvPr/>
        </p:nvCxnSpPr>
        <p:spPr>
          <a:xfrm rot="10800000" flipV="1">
            <a:off x="1501572" y="3007044"/>
            <a:ext cx="1767100" cy="662410"/>
          </a:xfrm>
          <a:prstGeom prst="bentConnector3">
            <a:avLst>
              <a:gd name="adj1" fmla="val 64343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5017" y="4216422"/>
            <a:ext cx="2273379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FF"/>
                </a:solidFill>
              </a:rPr>
              <a:t>dL</a:t>
            </a:r>
            <a:r>
              <a:rPr lang="en-US" sz="2100" dirty="0">
                <a:solidFill>
                  <a:srgbClr val="0000FF"/>
                </a:solidFill>
              </a:rPr>
              <a:t>/</a:t>
            </a:r>
            <a:r>
              <a:rPr lang="en-US" sz="2100" dirty="0" err="1">
                <a:solidFill>
                  <a:srgbClr val="0000FF"/>
                </a:solidFill>
              </a:rPr>
              <a:t>dx</a:t>
            </a:r>
            <a:r>
              <a:rPr lang="en-US" sz="2100" baseline="-25000" dirty="0" err="1">
                <a:solidFill>
                  <a:srgbClr val="0000FF"/>
                </a:solidFill>
              </a:rPr>
              <a:t>i,j</a:t>
            </a:r>
            <a:r>
              <a:rPr lang="en-US" sz="2100" dirty="0"/>
              <a:t> </a:t>
            </a:r>
          </a:p>
          <a:p>
            <a:r>
              <a:rPr lang="en-US" sz="2100" dirty="0"/>
              <a:t>= </a:t>
            </a:r>
            <a:r>
              <a:rPr lang="en-US" sz="2100" dirty="0">
                <a:solidFill>
                  <a:schemeClr val="accent2"/>
                </a:solidFill>
              </a:rPr>
              <a:t>(</a:t>
            </a:r>
            <a:r>
              <a:rPr lang="en-US" sz="2100" dirty="0" err="1">
                <a:solidFill>
                  <a:schemeClr val="accent2"/>
                </a:solidFill>
              </a:rPr>
              <a:t>dy</a:t>
            </a:r>
            <a:r>
              <a:rPr lang="en-US" sz="2100" dirty="0">
                <a:solidFill>
                  <a:schemeClr val="accent2"/>
                </a:solidFill>
              </a:rPr>
              <a:t>/</a:t>
            </a:r>
            <a:r>
              <a:rPr lang="en-US" sz="2100" dirty="0" err="1">
                <a:solidFill>
                  <a:schemeClr val="accent2"/>
                </a:solidFill>
              </a:rPr>
              <a:t>dx</a:t>
            </a:r>
            <a:r>
              <a:rPr lang="en-US" sz="2100" baseline="-25000" dirty="0" err="1">
                <a:solidFill>
                  <a:schemeClr val="accent2"/>
                </a:solidFill>
              </a:rPr>
              <a:t>i,j</a:t>
            </a:r>
            <a:r>
              <a:rPr lang="en-US" sz="2100" dirty="0">
                <a:solidFill>
                  <a:schemeClr val="accent2"/>
                </a:solidFill>
              </a:rPr>
              <a:t>) </a:t>
            </a:r>
            <a:r>
              <a:rPr lang="en-US" sz="2100" dirty="0"/>
              <a:t>· </a:t>
            </a:r>
            <a:r>
              <a:rPr lang="en-US" sz="2100" dirty="0">
                <a:solidFill>
                  <a:srgbClr val="C00000"/>
                </a:solidFill>
              </a:rPr>
              <a:t>(</a:t>
            </a:r>
            <a:r>
              <a:rPr lang="en-US" sz="2100" dirty="0" err="1">
                <a:solidFill>
                  <a:srgbClr val="C00000"/>
                </a:solidFill>
              </a:rPr>
              <a:t>dL</a:t>
            </a:r>
            <a:r>
              <a:rPr lang="en-US" sz="2100" dirty="0">
                <a:solidFill>
                  <a:srgbClr val="C00000"/>
                </a:solidFill>
              </a:rPr>
              <a:t>/</a:t>
            </a:r>
            <a:r>
              <a:rPr lang="en-US" sz="2100" dirty="0" err="1">
                <a:solidFill>
                  <a:srgbClr val="C00000"/>
                </a:solidFill>
              </a:rPr>
              <a:t>dy</a:t>
            </a:r>
            <a:r>
              <a:rPr lang="en-US" sz="2100" dirty="0">
                <a:solidFill>
                  <a:srgbClr val="C00000"/>
                </a:solidFill>
              </a:rPr>
              <a:t>)</a:t>
            </a:r>
          </a:p>
          <a:p>
            <a:r>
              <a:rPr lang="en-US" sz="2100" dirty="0"/>
              <a:t>= </a:t>
            </a:r>
            <a:r>
              <a:rPr lang="en-US" sz="2100" dirty="0">
                <a:solidFill>
                  <a:srgbClr val="7030A0"/>
                </a:solidFill>
              </a:rPr>
              <a:t>(</a:t>
            </a:r>
            <a:r>
              <a:rPr lang="en-US" sz="2100" dirty="0" err="1">
                <a:solidFill>
                  <a:srgbClr val="7030A0"/>
                </a:solidFill>
              </a:rPr>
              <a:t>w</a:t>
            </a:r>
            <a:r>
              <a:rPr lang="en-US" sz="2100" baseline="-25000" dirty="0" err="1">
                <a:solidFill>
                  <a:srgbClr val="7030A0"/>
                </a:solidFill>
              </a:rPr>
              <a:t>j</a:t>
            </a:r>
            <a:r>
              <a:rPr lang="en-US" sz="2100" baseline="-25000" dirty="0">
                <a:solidFill>
                  <a:srgbClr val="7030A0"/>
                </a:solidFill>
              </a:rPr>
              <a:t>,:</a:t>
            </a:r>
            <a:r>
              <a:rPr lang="en-US" sz="2100" dirty="0">
                <a:solidFill>
                  <a:srgbClr val="7030A0"/>
                </a:solidFill>
              </a:rPr>
              <a:t>) </a:t>
            </a:r>
            <a:r>
              <a:rPr lang="en-US" sz="2100" dirty="0"/>
              <a:t>· </a:t>
            </a:r>
            <a:r>
              <a:rPr lang="en-US" sz="2100" dirty="0">
                <a:solidFill>
                  <a:srgbClr val="FF0000"/>
                </a:solidFill>
              </a:rPr>
              <a:t>(</a:t>
            </a:r>
            <a:r>
              <a:rPr lang="en-US" sz="2100" dirty="0" err="1">
                <a:solidFill>
                  <a:srgbClr val="FF0000"/>
                </a:solidFill>
              </a:rPr>
              <a:t>dL</a:t>
            </a:r>
            <a:r>
              <a:rPr lang="en-US" sz="2100" dirty="0">
                <a:solidFill>
                  <a:srgbClr val="FF0000"/>
                </a:solidFill>
              </a:rPr>
              <a:t>/</a:t>
            </a:r>
            <a:r>
              <a:rPr lang="en-US" sz="2100" dirty="0" err="1">
                <a:solidFill>
                  <a:srgbClr val="FF0000"/>
                </a:solidFill>
              </a:rPr>
              <a:t>dy</a:t>
            </a:r>
            <a:r>
              <a:rPr lang="en-US" sz="2100" baseline="-25000" dirty="0" err="1">
                <a:solidFill>
                  <a:srgbClr val="FF0000"/>
                </a:solidFill>
              </a:rPr>
              <a:t>i</a:t>
            </a:r>
            <a:r>
              <a:rPr lang="en-US" sz="2100" baseline="-25000" dirty="0">
                <a:solidFill>
                  <a:srgbClr val="FF0000"/>
                </a:solidFill>
              </a:rPr>
              <a:t>,:</a:t>
            </a:r>
            <a:r>
              <a:rPr lang="en-US" sz="21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50709" y="3559821"/>
            <a:ext cx="28360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dL</a:t>
            </a:r>
            <a:r>
              <a:rPr lang="en-US" sz="2400" dirty="0"/>
              <a:t>/dx = (</a:t>
            </a:r>
            <a:r>
              <a:rPr lang="en-US" sz="2400" dirty="0" err="1"/>
              <a:t>dL</a:t>
            </a:r>
            <a:r>
              <a:rPr lang="en-US" sz="2400" dirty="0"/>
              <a:t>/</a:t>
            </a:r>
            <a:r>
              <a:rPr lang="en-US" sz="2400" dirty="0" err="1"/>
              <a:t>dy</a:t>
            </a:r>
            <a:r>
              <a:rPr lang="en-US" sz="2400" dirty="0"/>
              <a:t>) </a:t>
            </a:r>
            <a:r>
              <a:rPr lang="en-US" sz="2400" dirty="0" err="1"/>
              <a:t>w</a:t>
            </a:r>
            <a:r>
              <a:rPr lang="en-US" sz="2400" baseline="30000" dirty="0" err="1"/>
              <a:t>T</a:t>
            </a:r>
            <a:endParaRPr lang="en-US" sz="2400" baseline="30000" dirty="0"/>
          </a:p>
          <a:p>
            <a:r>
              <a:rPr lang="en-US" dirty="0"/>
              <a:t> [N x D]        [N x M]  [M x D]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47434" y="4002123"/>
            <a:ext cx="2430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Easy way to remember:</a:t>
            </a:r>
          </a:p>
          <a:p>
            <a:r>
              <a:rPr lang="en-US" dirty="0"/>
              <a:t>It’s the only way the shapes work out! </a:t>
            </a:r>
          </a:p>
        </p:txBody>
      </p:sp>
      <p:sp>
        <p:nvSpPr>
          <p:cNvPr id="19" name="Google Shape;2669;p165">
            <a:extLst>
              <a:ext uri="{FF2B5EF4-FFF2-40B4-BE49-F238E27FC236}">
                <a16:creationId xmlns:a16="http://schemas.microsoft.com/office/drawing/2014/main" id="{C8AC17B9-05BD-964F-8E05-573E1C6143FE}"/>
              </a:ext>
            </a:extLst>
          </p:cNvPr>
          <p:cNvSpPr/>
          <p:nvPr/>
        </p:nvSpPr>
        <p:spPr>
          <a:xfrm>
            <a:off x="3350708" y="1783889"/>
            <a:ext cx="2752446" cy="1311858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200" dirty="0"/>
              <a:t>Matrix Multiply</a:t>
            </a:r>
            <a:r>
              <a:rPr lang="en-US" sz="2200" dirty="0"/>
              <a:t> </a:t>
            </a:r>
            <a:r>
              <a:rPr lang="en-US" sz="2200" i="1" dirty="0"/>
              <a:t>y = </a:t>
            </a:r>
            <a:r>
              <a:rPr lang="en-US" sz="2200" i="1" dirty="0" err="1"/>
              <a:t>xw</a:t>
            </a:r>
            <a:endParaRPr sz="22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2FA513C-ED61-6A43-B63C-88204F89CBDF}"/>
                  </a:ext>
                </a:extLst>
              </p:cNvPr>
              <p:cNvSpPr txBox="1"/>
              <p:nvPr/>
            </p:nvSpPr>
            <p:spPr>
              <a:xfrm>
                <a:off x="3543301" y="2124973"/>
                <a:ext cx="2331472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2FA513C-ED61-6A43-B63C-88204F89C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01" y="2124973"/>
                <a:ext cx="2331472" cy="896207"/>
              </a:xfrm>
              <a:prstGeom prst="rect">
                <a:avLst/>
              </a:prstGeom>
              <a:blipFill>
                <a:blip r:embed="rId2"/>
                <a:stretch>
                  <a:fillRect l="-12973" t="-148611" r="-1622" b="-20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10BF8-7B68-E245-B8B8-A11B6D784D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87395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Matrix Multiplication</a:t>
            </a:r>
          </a:p>
        </p:txBody>
      </p:sp>
      <p:sp>
        <p:nvSpPr>
          <p:cNvPr id="5" name="Google Shape;2666;p165"/>
          <p:cNvSpPr txBox="1"/>
          <p:nvPr/>
        </p:nvSpPr>
        <p:spPr>
          <a:xfrm>
            <a:off x="105835" y="1721692"/>
            <a:ext cx="1324392" cy="99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000" dirty="0"/>
              <a:t>x: [N×D]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2   1  -3 ]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-3   4   2 ]</a:t>
            </a:r>
            <a:endParaRPr sz="2000" dirty="0">
              <a:solidFill>
                <a:srgbClr val="6AA84F"/>
              </a:solidFill>
            </a:endParaRPr>
          </a:p>
        </p:txBody>
      </p:sp>
      <p:sp>
        <p:nvSpPr>
          <p:cNvPr id="6" name="Google Shape;2667;p165"/>
          <p:cNvSpPr txBox="1"/>
          <p:nvPr/>
        </p:nvSpPr>
        <p:spPr>
          <a:xfrm>
            <a:off x="1456729" y="1681190"/>
            <a:ext cx="1385063" cy="129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000" dirty="0"/>
              <a:t>w: [D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3  2  1 -1]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2  1  3  2]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3  2  1 -2]</a:t>
            </a:r>
            <a:endParaRPr sz="2000" dirty="0">
              <a:solidFill>
                <a:srgbClr val="6AA84F"/>
              </a:solidFill>
            </a:endParaRPr>
          </a:p>
        </p:txBody>
      </p:sp>
      <p:sp>
        <p:nvSpPr>
          <p:cNvPr id="10" name="Google Shape;2671;p165"/>
          <p:cNvSpPr txBox="1"/>
          <p:nvPr/>
        </p:nvSpPr>
        <p:spPr>
          <a:xfrm>
            <a:off x="7139239" y="1209653"/>
            <a:ext cx="1861016" cy="1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/>
              <a:t>y: [N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</a:t>
            </a:r>
            <a:r>
              <a:rPr lang="en-US" sz="2000" dirty="0">
                <a:solidFill>
                  <a:srgbClr val="6AA84F"/>
                </a:solidFill>
              </a:rPr>
              <a:t>-1</a:t>
            </a:r>
            <a:r>
              <a:rPr lang="en" sz="2000" dirty="0">
                <a:solidFill>
                  <a:srgbClr val="6AA84F"/>
                </a:solidFill>
              </a:rPr>
              <a:t> </a:t>
            </a:r>
            <a:r>
              <a:rPr lang="en-US" sz="2000" dirty="0">
                <a:solidFill>
                  <a:srgbClr val="6AA84F"/>
                </a:solidFill>
              </a:rPr>
              <a:t>-1</a:t>
            </a:r>
            <a:r>
              <a:rPr lang="en" sz="2000" dirty="0">
                <a:solidFill>
                  <a:srgbClr val="6AA84F"/>
                </a:solidFill>
              </a:rPr>
              <a:t>  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2  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6 ]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5 </a:t>
            </a:r>
            <a:r>
              <a:rPr lang="en-US" sz="2000" dirty="0">
                <a:solidFill>
                  <a:srgbClr val="6AA84F"/>
                </a:solidFill>
              </a:rPr>
              <a:t>  </a:t>
            </a:r>
            <a:r>
              <a:rPr lang="en" sz="2000" dirty="0">
                <a:solidFill>
                  <a:srgbClr val="6AA84F"/>
                </a:solidFill>
              </a:rPr>
              <a:t>2  1</a:t>
            </a:r>
            <a:r>
              <a:rPr lang="en-US" sz="2000" dirty="0">
                <a:solidFill>
                  <a:srgbClr val="6AA84F"/>
                </a:solidFill>
              </a:rPr>
              <a:t>1</a:t>
            </a:r>
            <a:r>
              <a:rPr lang="en" sz="2000" dirty="0">
                <a:solidFill>
                  <a:srgbClr val="6AA84F"/>
                </a:solidFill>
              </a:rPr>
              <a:t>  </a:t>
            </a:r>
            <a:r>
              <a:rPr lang="en-US" sz="2000" dirty="0">
                <a:solidFill>
                  <a:srgbClr val="6AA84F"/>
                </a:solidFill>
              </a:rPr>
              <a:t>7</a:t>
            </a:r>
            <a:r>
              <a:rPr lang="en" sz="2000" dirty="0">
                <a:solidFill>
                  <a:srgbClr val="6AA84F"/>
                </a:solidFill>
              </a:rPr>
              <a:t> ]</a:t>
            </a:r>
            <a:endParaRPr sz="2000" dirty="0">
              <a:solidFill>
                <a:srgbClr val="6AA84F"/>
              </a:solidFill>
            </a:endParaRPr>
          </a:p>
        </p:txBody>
      </p:sp>
      <p:cxnSp>
        <p:nvCxnSpPr>
          <p:cNvPr id="14" name="Google Shape;2675;p165"/>
          <p:cNvCxnSpPr/>
          <p:nvPr/>
        </p:nvCxnSpPr>
        <p:spPr>
          <a:xfrm>
            <a:off x="6228627" y="1985325"/>
            <a:ext cx="887169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2677;p165"/>
          <p:cNvCxnSpPr/>
          <p:nvPr/>
        </p:nvCxnSpPr>
        <p:spPr>
          <a:xfrm>
            <a:off x="2841791" y="1960183"/>
            <a:ext cx="479648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2672;p165"/>
          <p:cNvSpPr txBox="1"/>
          <p:nvPr/>
        </p:nvSpPr>
        <p:spPr>
          <a:xfrm>
            <a:off x="7139240" y="2445077"/>
            <a:ext cx="1657668" cy="1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 err="1">
                <a:solidFill>
                  <a:srgbClr val="C00000"/>
                </a:solidFill>
              </a:rPr>
              <a:t>dL</a:t>
            </a:r>
            <a:r>
              <a:rPr lang="en" sz="2000" dirty="0">
                <a:solidFill>
                  <a:srgbClr val="C00000"/>
                </a:solidFill>
              </a:rPr>
              <a:t>/</a:t>
            </a:r>
            <a:r>
              <a:rPr lang="en" sz="2000" dirty="0" err="1">
                <a:solidFill>
                  <a:srgbClr val="C00000"/>
                </a:solidFill>
              </a:rPr>
              <a:t>dy</a:t>
            </a:r>
            <a:r>
              <a:rPr lang="en" sz="2000" dirty="0"/>
              <a:t>: [N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 2  3 -3  9 ]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-8  1  4  6 ]</a:t>
            </a:r>
            <a:endParaRPr sz="2000" dirty="0">
              <a:solidFill>
                <a:srgbClr val="C00000"/>
              </a:solidFill>
            </a:endParaRPr>
          </a:p>
        </p:txBody>
      </p:sp>
      <p:cxnSp>
        <p:nvCxnSpPr>
          <p:cNvPr id="13" name="Google Shape;2674;p165"/>
          <p:cNvCxnSpPr/>
          <p:nvPr/>
        </p:nvCxnSpPr>
        <p:spPr>
          <a:xfrm>
            <a:off x="6221379" y="2982965"/>
            <a:ext cx="917761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5" name="Google Shape;2666;p165"/>
          <p:cNvSpPr txBox="1"/>
          <p:nvPr/>
        </p:nvSpPr>
        <p:spPr>
          <a:xfrm>
            <a:off x="15868" y="3011644"/>
            <a:ext cx="1602715" cy="99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-US" sz="2000" dirty="0" err="1"/>
              <a:t>dL</a:t>
            </a:r>
            <a:r>
              <a:rPr lang="en-US" sz="2000" dirty="0"/>
              <a:t>/d</a:t>
            </a:r>
            <a:r>
              <a:rPr lang="en" sz="2000" dirty="0"/>
              <a:t>x: [N×D]</a:t>
            </a:r>
            <a:endParaRPr sz="2000" dirty="0"/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</a:t>
            </a:r>
            <a:r>
              <a:rPr lang="en-US" sz="2000" dirty="0">
                <a:solidFill>
                  <a:srgbClr val="C00000"/>
                </a:solidFill>
              </a:rPr>
              <a:t> 0</a:t>
            </a:r>
            <a:r>
              <a:rPr lang="en" sz="2000" dirty="0">
                <a:solidFill>
                  <a:srgbClr val="C00000"/>
                </a:solidFill>
              </a:rPr>
              <a:t>   1</a:t>
            </a:r>
            <a:r>
              <a:rPr lang="en-US" sz="2000" dirty="0">
                <a:solidFill>
                  <a:srgbClr val="C00000"/>
                </a:solidFill>
              </a:rPr>
              <a:t>6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</a:t>
            </a:r>
            <a:r>
              <a:rPr lang="en" sz="2000" dirty="0">
                <a:solidFill>
                  <a:srgbClr val="C00000"/>
                </a:solidFill>
              </a:rPr>
              <a:t>-</a:t>
            </a:r>
            <a:r>
              <a:rPr lang="en-US" sz="2000" dirty="0">
                <a:solidFill>
                  <a:srgbClr val="C00000"/>
                </a:solidFill>
              </a:rPr>
              <a:t>9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" sz="2000" dirty="0">
                <a:solidFill>
                  <a:srgbClr val="C00000"/>
                </a:solidFill>
              </a:rPr>
              <a:t>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[-</a:t>
            </a:r>
            <a:r>
              <a:rPr lang="en-US" sz="2000" dirty="0">
                <a:solidFill>
                  <a:srgbClr val="C00000"/>
                </a:solidFill>
              </a:rPr>
              <a:t>24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9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-30</a:t>
            </a:r>
            <a:r>
              <a:rPr lang="en" sz="2000" dirty="0">
                <a:solidFill>
                  <a:srgbClr val="C00000"/>
                </a:solidFill>
              </a:rPr>
              <a:t> ]</a:t>
            </a:r>
            <a:endParaRPr sz="2000" dirty="0">
              <a:solidFill>
                <a:srgbClr val="C00000"/>
              </a:solidFill>
            </a:endParaRPr>
          </a:p>
        </p:txBody>
      </p:sp>
      <p:cxnSp>
        <p:nvCxnSpPr>
          <p:cNvPr id="17" name="Elbow Connector 16"/>
          <p:cNvCxnSpPr/>
          <p:nvPr/>
        </p:nvCxnSpPr>
        <p:spPr>
          <a:xfrm rot="10800000" flipV="1">
            <a:off x="1501572" y="3007044"/>
            <a:ext cx="1767100" cy="662410"/>
          </a:xfrm>
          <a:prstGeom prst="bentConnector3">
            <a:avLst>
              <a:gd name="adj1" fmla="val 64343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547434" y="4002123"/>
            <a:ext cx="2430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Easy way to remember:</a:t>
            </a:r>
          </a:p>
          <a:p>
            <a:r>
              <a:rPr lang="en-US" dirty="0"/>
              <a:t>It’s the only way the shapes work out!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50708" y="4630333"/>
            <a:ext cx="246734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dL</a:t>
            </a:r>
            <a:r>
              <a:rPr lang="en-US" sz="2400" dirty="0"/>
              <a:t>/</a:t>
            </a:r>
            <a:r>
              <a:rPr lang="en-US" sz="2400" dirty="0" err="1"/>
              <a:t>dw</a:t>
            </a:r>
            <a:r>
              <a:rPr lang="en-US" sz="2400" dirty="0"/>
              <a:t> = </a:t>
            </a:r>
            <a:r>
              <a:rPr lang="en-US" sz="2400" dirty="0" err="1"/>
              <a:t>x</a:t>
            </a:r>
            <a:r>
              <a:rPr lang="en-US" sz="2400" baseline="30000" dirty="0" err="1"/>
              <a:t>T</a:t>
            </a:r>
            <a:r>
              <a:rPr lang="en-US" sz="2400" dirty="0"/>
              <a:t> (</a:t>
            </a:r>
            <a:r>
              <a:rPr lang="en-US" sz="2400" dirty="0" err="1"/>
              <a:t>dL</a:t>
            </a:r>
            <a:r>
              <a:rPr lang="en-US" sz="2400" dirty="0"/>
              <a:t>/</a:t>
            </a:r>
            <a:r>
              <a:rPr lang="en-US" sz="2400" dirty="0" err="1"/>
              <a:t>dy</a:t>
            </a:r>
            <a:r>
              <a:rPr lang="en-US" sz="2400" dirty="0"/>
              <a:t>)</a:t>
            </a:r>
            <a:endParaRPr lang="en-US" sz="2400" baseline="30000" dirty="0"/>
          </a:p>
          <a:p>
            <a:r>
              <a:rPr lang="en-US" dirty="0"/>
              <a:t> [D x M]   [D x N] [N x M]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50709" y="3559821"/>
            <a:ext cx="28360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dL</a:t>
            </a:r>
            <a:r>
              <a:rPr lang="en-US" sz="2400" dirty="0"/>
              <a:t>/dx = (</a:t>
            </a:r>
            <a:r>
              <a:rPr lang="en-US" sz="2400" dirty="0" err="1"/>
              <a:t>dL</a:t>
            </a:r>
            <a:r>
              <a:rPr lang="en-US" sz="2400" dirty="0"/>
              <a:t>/</a:t>
            </a:r>
            <a:r>
              <a:rPr lang="en-US" sz="2400" dirty="0" err="1"/>
              <a:t>dy</a:t>
            </a:r>
            <a:r>
              <a:rPr lang="en-US" sz="2400" dirty="0"/>
              <a:t>) </a:t>
            </a:r>
            <a:r>
              <a:rPr lang="en-US" sz="2400" dirty="0" err="1"/>
              <a:t>w</a:t>
            </a:r>
            <a:r>
              <a:rPr lang="en-US" sz="2400" baseline="30000" dirty="0" err="1"/>
              <a:t>T</a:t>
            </a:r>
            <a:endParaRPr lang="en-US" sz="2400" baseline="30000" dirty="0"/>
          </a:p>
          <a:p>
            <a:r>
              <a:rPr lang="en-US" dirty="0"/>
              <a:t> [N x D]        [N x M]  [M x D] </a:t>
            </a:r>
          </a:p>
        </p:txBody>
      </p:sp>
      <p:sp>
        <p:nvSpPr>
          <p:cNvPr id="21" name="Google Shape;2669;p165">
            <a:extLst>
              <a:ext uri="{FF2B5EF4-FFF2-40B4-BE49-F238E27FC236}">
                <a16:creationId xmlns:a16="http://schemas.microsoft.com/office/drawing/2014/main" id="{72BBDF60-3A81-8F4C-B896-3627B705393F}"/>
              </a:ext>
            </a:extLst>
          </p:cNvPr>
          <p:cNvSpPr/>
          <p:nvPr/>
        </p:nvSpPr>
        <p:spPr>
          <a:xfrm>
            <a:off x="3350708" y="1783889"/>
            <a:ext cx="2752446" cy="1311858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200" dirty="0"/>
              <a:t>Matrix Multiply</a:t>
            </a:r>
            <a:r>
              <a:rPr lang="en-US" sz="2200" dirty="0"/>
              <a:t> </a:t>
            </a:r>
            <a:r>
              <a:rPr lang="en-US" sz="2200" i="1" dirty="0"/>
              <a:t>y = </a:t>
            </a:r>
            <a:r>
              <a:rPr lang="en-US" sz="2200" i="1" dirty="0" err="1"/>
              <a:t>xw</a:t>
            </a:r>
            <a:endParaRPr sz="22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945290A-1ACA-114F-8E40-F9AE0E207EA2}"/>
                  </a:ext>
                </a:extLst>
              </p:cNvPr>
              <p:cNvSpPr txBox="1"/>
              <p:nvPr/>
            </p:nvSpPr>
            <p:spPr>
              <a:xfrm>
                <a:off x="3543301" y="2124973"/>
                <a:ext cx="2331472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945290A-1ACA-114F-8E40-F9AE0E207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01" y="2124973"/>
                <a:ext cx="2331472" cy="896207"/>
              </a:xfrm>
              <a:prstGeom prst="rect">
                <a:avLst/>
              </a:prstGeom>
              <a:blipFill>
                <a:blip r:embed="rId2"/>
                <a:stretch>
                  <a:fillRect l="-12973" t="-148611" r="-1622" b="-20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BAC5AD-E112-E04C-BEDC-5A681101B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104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736730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5D72A-C04F-614A-A6E5-5BAC17B6F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Matrix Multiplication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3D59F3-B466-7C4C-8CA9-20D81CD353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105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FC545B-5EEB-D043-9859-244395413584}"/>
              </a:ext>
            </a:extLst>
          </p:cNvPr>
          <p:cNvSpPr/>
          <p:nvPr/>
        </p:nvSpPr>
        <p:spPr>
          <a:xfrm>
            <a:off x="1257902" y="3752802"/>
            <a:ext cx="61597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linkClick r:id="rId2"/>
              </a:rPr>
              <a:t>https://web.eecs.umich.edu/~justincj/teaching/eecs442/notes/linear-backprop.html</a:t>
            </a:r>
            <a:r>
              <a:rPr lang="en-US" sz="32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D20DFF-E56E-4E45-92C6-4FBCED6B7F4F}"/>
              </a:ext>
            </a:extLst>
          </p:cNvPr>
          <p:cNvSpPr txBox="1"/>
          <p:nvPr/>
        </p:nvSpPr>
        <p:spPr>
          <a:xfrm>
            <a:off x="1257902" y="1994768"/>
            <a:ext cx="66281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See also: My notes for a derivation of backprop for matrix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65358822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B85AD-3D89-7042-AE6E-74E0E9DB0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728CE8-F63D-7048-B33F-499145B09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106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55C074-38BD-7249-9817-9F5E18F44A2C}"/>
              </a:ext>
            </a:extLst>
          </p:cNvPr>
          <p:cNvSpPr txBox="1"/>
          <p:nvPr/>
        </p:nvSpPr>
        <p:spPr>
          <a:xfrm>
            <a:off x="1047539" y="1361662"/>
            <a:ext cx="70489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Computational graphs</a:t>
            </a:r>
            <a:r>
              <a:rPr lang="en-US" sz="2800" dirty="0"/>
              <a:t> are a useful data structure for organizing computation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Backpropagation</a:t>
            </a:r>
            <a:r>
              <a:rPr lang="en-US" sz="2800" dirty="0"/>
              <a:t> lets us compute compute gradients in a computational graph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Flat backprop</a:t>
            </a:r>
            <a:r>
              <a:rPr lang="en-US" sz="2800" dirty="0"/>
              <a:t> code has a backward pass that ”mirrors” the forward pass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Modular backprop</a:t>
            </a:r>
            <a:r>
              <a:rPr lang="en-US" sz="2800" dirty="0"/>
              <a:t> code composes pairs of forward and backward functions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Backprop extends to vector and tensor-valued functions</a:t>
            </a:r>
          </a:p>
        </p:txBody>
      </p:sp>
    </p:spTree>
    <p:extLst>
      <p:ext uri="{BB962C8B-B14F-4D97-AF65-F5344CB8AC3E}">
        <p14:creationId xmlns:p14="http://schemas.microsoft.com/office/powerpoint/2010/main" val="234011159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673777" y="6492240"/>
            <a:ext cx="612724" cy="365760"/>
          </a:xfrm>
        </p:spPr>
        <p:txBody>
          <a:bodyPr/>
          <a:lstStyle/>
          <a:p>
            <a:fld id="{AC1089D3-84F4-7045-A571-C61BEF9B13BC}" type="slidenum">
              <a:rPr lang="en-US" smtClean="0"/>
              <a:pPr/>
              <a:t>107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873" y="2364503"/>
            <a:ext cx="4767380" cy="3330155"/>
          </a:xfrm>
          <a:prstGeom prst="rect">
            <a:avLst/>
          </a:prstGeom>
        </p:spPr>
      </p:pic>
      <p:pic>
        <p:nvPicPr>
          <p:cNvPr id="13" name="Google Shape;412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511" y="3567065"/>
            <a:ext cx="2288620" cy="318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44" y="3992379"/>
            <a:ext cx="3232754" cy="1434491"/>
          </a:xfrm>
          <a:prstGeom prst="rect">
            <a:avLst/>
          </a:prstGeom>
        </p:spPr>
      </p:pic>
      <p:sp>
        <p:nvSpPr>
          <p:cNvPr id="15" name="Google Shape;927;p77"/>
          <p:cNvSpPr txBox="1"/>
          <p:nvPr/>
        </p:nvSpPr>
        <p:spPr>
          <a:xfrm>
            <a:off x="948940" y="1137202"/>
            <a:ext cx="1382940" cy="516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 dirty="0"/>
              <a:t>f(</a:t>
            </a:r>
            <a:r>
              <a:rPr lang="en" sz="1799" dirty="0" err="1"/>
              <a:t>x,W</a:t>
            </a:r>
            <a:r>
              <a:rPr lang="en" sz="1799" dirty="0"/>
              <a:t>) = </a:t>
            </a:r>
            <a:r>
              <a:rPr lang="en" sz="1799" dirty="0" err="1"/>
              <a:t>Wx</a:t>
            </a:r>
            <a:endParaRPr sz="1799" dirty="0"/>
          </a:p>
        </p:txBody>
      </p:sp>
      <p:pic>
        <p:nvPicPr>
          <p:cNvPr id="16" name="Google Shape;931;p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5979" y="1588370"/>
            <a:ext cx="1946807" cy="140403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4528753" y="999748"/>
            <a:ext cx="37076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Problem</a:t>
            </a:r>
            <a:r>
              <a:rPr lang="en-US" sz="2400" dirty="0">
                <a:solidFill>
                  <a:srgbClr val="FF0000"/>
                </a:solidFill>
              </a:rPr>
              <a:t>: So far our classifiers don’t respect the spatial structure of images!</a:t>
            </a:r>
          </a:p>
        </p:txBody>
      </p:sp>
    </p:spTree>
    <p:extLst>
      <p:ext uri="{BB962C8B-B14F-4D97-AF65-F5344CB8AC3E}">
        <p14:creationId xmlns:p14="http://schemas.microsoft.com/office/powerpoint/2010/main" val="368777750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6651" y="2206010"/>
            <a:ext cx="7210698" cy="2445979"/>
          </a:xfrm>
        </p:spPr>
        <p:txBody>
          <a:bodyPr>
            <a:normAutofit fontScale="90000"/>
          </a:bodyPr>
          <a:lstStyle/>
          <a:p>
            <a:r>
              <a:rPr lang="en-US" dirty="0"/>
              <a:t>Next time:</a:t>
            </a:r>
            <a:br>
              <a:rPr lang="en-US" dirty="0"/>
            </a:br>
            <a:r>
              <a:rPr lang="en-US" dirty="0"/>
              <a:t>Convolutional Neural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696261" y="6492240"/>
            <a:ext cx="590239" cy="365760"/>
          </a:xfrm>
        </p:spPr>
        <p:txBody>
          <a:bodyPr/>
          <a:lstStyle/>
          <a:p>
            <a:fld id="{AC1089D3-84F4-7045-A571-C61BEF9B13BC}" type="slidenum">
              <a:rPr lang="en-US" smtClean="0"/>
              <a:pPr/>
              <a:t>108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56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09;p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48429" y="1309108"/>
            <a:ext cx="4509525" cy="205619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" name="Google Shape;810;p86"/>
          <p:cNvSpPr/>
          <p:nvPr/>
        </p:nvSpPr>
        <p:spPr>
          <a:xfrm>
            <a:off x="4344478" y="1610354"/>
            <a:ext cx="374903" cy="263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6" name="Google Shape;811;p86"/>
          <p:cNvSpPr/>
          <p:nvPr/>
        </p:nvSpPr>
        <p:spPr>
          <a:xfrm>
            <a:off x="4417084" y="2368956"/>
            <a:ext cx="374903" cy="263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7" name="Google Shape;812;p86"/>
          <p:cNvSpPr/>
          <p:nvPr/>
        </p:nvSpPr>
        <p:spPr>
          <a:xfrm>
            <a:off x="6284473" y="2010800"/>
            <a:ext cx="374903" cy="263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8" name="Google Shape;813;p86"/>
          <p:cNvSpPr/>
          <p:nvPr/>
        </p:nvSpPr>
        <p:spPr>
          <a:xfrm>
            <a:off x="8112022" y="2554033"/>
            <a:ext cx="374903" cy="263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9" name="Google Shape;814;p86"/>
          <p:cNvSpPr/>
          <p:nvPr/>
        </p:nvSpPr>
        <p:spPr>
          <a:xfrm>
            <a:off x="4344478" y="3172598"/>
            <a:ext cx="374903" cy="1580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17" name="Google Shape;835;p87"/>
          <p:cNvSpPr txBox="1"/>
          <p:nvPr/>
        </p:nvSpPr>
        <p:spPr>
          <a:xfrm>
            <a:off x="330014" y="2558523"/>
            <a:ext cx="3621557" cy="598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 dirty="0">
                <a:solidFill>
                  <a:srgbClr val="38761D"/>
                </a:solidFill>
              </a:rPr>
              <a:t>e.g. x = -2, y = 5, z = -4</a:t>
            </a:r>
            <a:endParaRPr sz="2399" dirty="0">
              <a:solidFill>
                <a:srgbClr val="38761D"/>
              </a:solidFill>
            </a:endParaRPr>
          </a:p>
        </p:txBody>
      </p:sp>
      <p:sp>
        <p:nvSpPr>
          <p:cNvPr id="22" name="Google Shape;812;p86"/>
          <p:cNvSpPr/>
          <p:nvPr/>
        </p:nvSpPr>
        <p:spPr>
          <a:xfrm>
            <a:off x="6313765" y="1690881"/>
            <a:ext cx="374903" cy="263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3" name="Google Shape;812;p86"/>
          <p:cNvSpPr/>
          <p:nvPr/>
        </p:nvSpPr>
        <p:spPr>
          <a:xfrm>
            <a:off x="8203077" y="2250515"/>
            <a:ext cx="374903" cy="263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EC0E501-2BB3-9443-BB1B-04ECFF27FF85}"/>
                  </a:ext>
                </a:extLst>
              </p:cNvPr>
              <p:cNvSpPr txBox="1"/>
              <p:nvPr/>
            </p:nvSpPr>
            <p:spPr>
              <a:xfrm>
                <a:off x="365457" y="2098348"/>
                <a:ext cx="3359318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EC0E501-2BB3-9443-BB1B-04ECFF27FF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57" y="2098348"/>
                <a:ext cx="3359318" cy="415498"/>
              </a:xfrm>
              <a:prstGeom prst="rect">
                <a:avLst/>
              </a:prstGeom>
              <a:blipFill>
                <a:blip r:embed="rId3"/>
                <a:stretch>
                  <a:fillRect l="-3008" t="-3030" r="-75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4183785-D301-0A47-9A68-7743DE1C8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2FFD243-9C05-0441-8416-AF4517932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83" y="283436"/>
            <a:ext cx="8029304" cy="691454"/>
          </a:xfrm>
        </p:spPr>
        <p:txBody>
          <a:bodyPr>
            <a:normAutofit fontScale="90000"/>
          </a:bodyPr>
          <a:lstStyle/>
          <a:p>
            <a:r>
              <a:rPr lang="en-US" dirty="0"/>
              <a:t>Backpropagation: Simple Example</a:t>
            </a:r>
          </a:p>
        </p:txBody>
      </p:sp>
    </p:spTree>
    <p:extLst>
      <p:ext uri="{BB962C8B-B14F-4D97-AF65-F5344CB8AC3E}">
        <p14:creationId xmlns:p14="http://schemas.microsoft.com/office/powerpoint/2010/main" val="3144508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09;p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48429" y="1309108"/>
            <a:ext cx="4509525" cy="205619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" name="Google Shape;810;p86"/>
          <p:cNvSpPr/>
          <p:nvPr/>
        </p:nvSpPr>
        <p:spPr>
          <a:xfrm>
            <a:off x="4344478" y="1610354"/>
            <a:ext cx="374903" cy="263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6" name="Google Shape;811;p86"/>
          <p:cNvSpPr/>
          <p:nvPr/>
        </p:nvSpPr>
        <p:spPr>
          <a:xfrm>
            <a:off x="4417084" y="2368956"/>
            <a:ext cx="374903" cy="263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7" name="Google Shape;812;p86"/>
          <p:cNvSpPr/>
          <p:nvPr/>
        </p:nvSpPr>
        <p:spPr>
          <a:xfrm>
            <a:off x="6284473" y="2010800"/>
            <a:ext cx="374903" cy="263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8" name="Google Shape;813;p86"/>
          <p:cNvSpPr/>
          <p:nvPr/>
        </p:nvSpPr>
        <p:spPr>
          <a:xfrm>
            <a:off x="8112022" y="2554033"/>
            <a:ext cx="374903" cy="263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9" name="Google Shape;814;p86"/>
          <p:cNvSpPr/>
          <p:nvPr/>
        </p:nvSpPr>
        <p:spPr>
          <a:xfrm>
            <a:off x="4344478" y="3172598"/>
            <a:ext cx="374903" cy="1580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17" name="Google Shape;835;p87"/>
          <p:cNvSpPr txBox="1"/>
          <p:nvPr/>
        </p:nvSpPr>
        <p:spPr>
          <a:xfrm>
            <a:off x="330014" y="2558523"/>
            <a:ext cx="3621557" cy="598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 dirty="0">
                <a:solidFill>
                  <a:srgbClr val="38761D"/>
                </a:solidFill>
              </a:rPr>
              <a:t>e.g. x = -2, y = 5, z = -4</a:t>
            </a:r>
            <a:endParaRPr sz="2399" dirty="0">
              <a:solidFill>
                <a:srgbClr val="38761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202522"/>
            <a:ext cx="39875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1. Forward pass</a:t>
            </a:r>
            <a:r>
              <a:rPr lang="en-US" sz="2100" dirty="0"/>
              <a:t>: Compute outputs</a:t>
            </a:r>
            <a:endParaRPr lang="en-US" sz="21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647B35-C3A2-EE40-B55E-1617C77A15C2}"/>
                  </a:ext>
                </a:extLst>
              </p:cNvPr>
              <p:cNvSpPr txBox="1"/>
              <p:nvPr/>
            </p:nvSpPr>
            <p:spPr>
              <a:xfrm>
                <a:off x="365457" y="2098348"/>
                <a:ext cx="3359318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9647B35-C3A2-EE40-B55E-1617C77A15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57" y="2098348"/>
                <a:ext cx="3359318" cy="415498"/>
              </a:xfrm>
              <a:prstGeom prst="rect">
                <a:avLst/>
              </a:prstGeom>
              <a:blipFill>
                <a:blip r:embed="rId3"/>
                <a:stretch>
                  <a:fillRect l="-3008" t="-3030" r="-75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1A38926-72FB-3148-A3E8-0BBF884A29D5}"/>
                  </a:ext>
                </a:extLst>
              </p:cNvPr>
              <p:cNvSpPr txBox="1"/>
              <p:nvPr/>
            </p:nvSpPr>
            <p:spPr>
              <a:xfrm>
                <a:off x="73788" y="3594938"/>
                <a:ext cx="1874744" cy="5078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3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1A38926-72FB-3148-A3E8-0BBF884A2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8" y="3594938"/>
                <a:ext cx="1874744" cy="507831"/>
              </a:xfrm>
              <a:prstGeom prst="rect">
                <a:avLst/>
              </a:prstGeom>
              <a:blipFill>
                <a:blip r:embed="rId4"/>
                <a:stretch>
                  <a:fillRect l="-4698" r="-4027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7168DCC-B6B5-DE43-9D9B-D45CF911C71B}"/>
                  </a:ext>
                </a:extLst>
              </p:cNvPr>
              <p:cNvSpPr txBox="1"/>
              <p:nvPr/>
            </p:nvSpPr>
            <p:spPr>
              <a:xfrm>
                <a:off x="2303024" y="3594938"/>
                <a:ext cx="1653081" cy="5078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3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7168DCC-B6B5-DE43-9D9B-D45CF911C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024" y="3594938"/>
                <a:ext cx="1653081" cy="507831"/>
              </a:xfrm>
              <a:prstGeom prst="rect">
                <a:avLst/>
              </a:prstGeom>
              <a:blipFill>
                <a:blip r:embed="rId5"/>
                <a:stretch>
                  <a:fillRect l="-8397" r="-2290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A59155D-36FD-D64E-A010-19ABAD778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DE1EE29-EA6F-4343-AF9D-1F84B33E6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83" y="283436"/>
            <a:ext cx="8029304" cy="691454"/>
          </a:xfrm>
        </p:spPr>
        <p:txBody>
          <a:bodyPr>
            <a:normAutofit fontScale="90000"/>
          </a:bodyPr>
          <a:lstStyle/>
          <a:p>
            <a:r>
              <a:rPr lang="en-US" dirty="0"/>
              <a:t>Backpropagation: Simple Example</a:t>
            </a:r>
          </a:p>
        </p:txBody>
      </p:sp>
    </p:spTree>
    <p:extLst>
      <p:ext uri="{BB962C8B-B14F-4D97-AF65-F5344CB8AC3E}">
        <p14:creationId xmlns:p14="http://schemas.microsoft.com/office/powerpoint/2010/main" val="3053618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09;p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48429" y="1309108"/>
            <a:ext cx="4509525" cy="205619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" name="Google Shape;810;p86"/>
          <p:cNvSpPr/>
          <p:nvPr/>
        </p:nvSpPr>
        <p:spPr>
          <a:xfrm>
            <a:off x="4344478" y="1610354"/>
            <a:ext cx="374903" cy="263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6" name="Google Shape;811;p86"/>
          <p:cNvSpPr/>
          <p:nvPr/>
        </p:nvSpPr>
        <p:spPr>
          <a:xfrm>
            <a:off x="4417084" y="2368956"/>
            <a:ext cx="374903" cy="263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7" name="Google Shape;812;p86"/>
          <p:cNvSpPr/>
          <p:nvPr/>
        </p:nvSpPr>
        <p:spPr>
          <a:xfrm>
            <a:off x="6284473" y="2010800"/>
            <a:ext cx="374903" cy="263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8" name="Google Shape;813;p86"/>
          <p:cNvSpPr/>
          <p:nvPr/>
        </p:nvSpPr>
        <p:spPr>
          <a:xfrm>
            <a:off x="8112022" y="2554033"/>
            <a:ext cx="374903" cy="263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9" name="Google Shape;814;p86"/>
          <p:cNvSpPr/>
          <p:nvPr/>
        </p:nvSpPr>
        <p:spPr>
          <a:xfrm>
            <a:off x="4344478" y="3172598"/>
            <a:ext cx="374903" cy="1580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17" name="Google Shape;835;p87"/>
          <p:cNvSpPr txBox="1"/>
          <p:nvPr/>
        </p:nvSpPr>
        <p:spPr>
          <a:xfrm>
            <a:off x="330014" y="2558523"/>
            <a:ext cx="3621557" cy="598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 dirty="0">
                <a:solidFill>
                  <a:srgbClr val="38761D"/>
                </a:solidFill>
              </a:rPr>
              <a:t>e.g. x = -2, y = 5, z = -4</a:t>
            </a:r>
            <a:endParaRPr sz="2399" dirty="0">
              <a:solidFill>
                <a:srgbClr val="38761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202522"/>
            <a:ext cx="39875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1. Forward pass</a:t>
            </a:r>
            <a:r>
              <a:rPr lang="en-US" sz="2100" dirty="0"/>
              <a:t>: Compute outputs</a:t>
            </a:r>
            <a:endParaRPr lang="en-US" sz="2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211844"/>
            <a:ext cx="448821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2. Backward pass</a:t>
            </a:r>
            <a:r>
              <a:rPr lang="en-US" sz="2100" dirty="0"/>
              <a:t>: Compute derivatives</a:t>
            </a:r>
            <a:endParaRPr lang="en-US" sz="2100" b="1" dirty="0"/>
          </a:p>
        </p:txBody>
      </p:sp>
      <p:sp>
        <p:nvSpPr>
          <p:cNvPr id="20" name="Google Shape;1017;p95"/>
          <p:cNvSpPr txBox="1"/>
          <p:nvPr/>
        </p:nvSpPr>
        <p:spPr>
          <a:xfrm>
            <a:off x="725430" y="4816160"/>
            <a:ext cx="1072109" cy="502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/>
              <a:t>Want: </a:t>
            </a:r>
            <a:endParaRPr sz="2399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AA20C9A-348A-2348-8C6B-42B5DA8919F5}"/>
                  </a:ext>
                </a:extLst>
              </p:cNvPr>
              <p:cNvSpPr txBox="1"/>
              <p:nvPr/>
            </p:nvSpPr>
            <p:spPr>
              <a:xfrm>
                <a:off x="365457" y="2098348"/>
                <a:ext cx="3359318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AA20C9A-348A-2348-8C6B-42B5DA891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57" y="2098348"/>
                <a:ext cx="3359318" cy="415498"/>
              </a:xfrm>
              <a:prstGeom prst="rect">
                <a:avLst/>
              </a:prstGeom>
              <a:blipFill>
                <a:blip r:embed="rId3"/>
                <a:stretch>
                  <a:fillRect l="-3008" t="-3030" r="-75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821748F-D4BA-9447-B2FC-E0565D94A4AB}"/>
                  </a:ext>
                </a:extLst>
              </p:cNvPr>
              <p:cNvSpPr txBox="1"/>
              <p:nvPr/>
            </p:nvSpPr>
            <p:spPr>
              <a:xfrm>
                <a:off x="73788" y="3594938"/>
                <a:ext cx="1874744" cy="5078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3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821748F-D4BA-9447-B2FC-E0565D94A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8" y="3594938"/>
                <a:ext cx="1874744" cy="507831"/>
              </a:xfrm>
              <a:prstGeom prst="rect">
                <a:avLst/>
              </a:prstGeom>
              <a:blipFill>
                <a:blip r:embed="rId4"/>
                <a:stretch>
                  <a:fillRect l="-4698" r="-4027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32906A8-1879-E54C-B807-E3419A431388}"/>
                  </a:ext>
                </a:extLst>
              </p:cNvPr>
              <p:cNvSpPr txBox="1"/>
              <p:nvPr/>
            </p:nvSpPr>
            <p:spPr>
              <a:xfrm>
                <a:off x="2303024" y="3594938"/>
                <a:ext cx="1653081" cy="5078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3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32906A8-1879-E54C-B807-E3419A431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024" y="3594938"/>
                <a:ext cx="1653081" cy="507831"/>
              </a:xfrm>
              <a:prstGeom prst="rect">
                <a:avLst/>
              </a:prstGeom>
              <a:blipFill>
                <a:blip r:embed="rId5"/>
                <a:stretch>
                  <a:fillRect l="-8397" r="-2290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10D239-F1AD-CF4B-B05F-E81900C25965}"/>
                  </a:ext>
                </a:extLst>
              </p:cNvPr>
              <p:cNvSpPr txBox="1"/>
              <p:nvPr/>
            </p:nvSpPr>
            <p:spPr>
              <a:xfrm>
                <a:off x="1693294" y="4713334"/>
                <a:ext cx="1630190" cy="861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610D239-F1AD-CF4B-B05F-E81900C25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294" y="4713334"/>
                <a:ext cx="1630190" cy="861070"/>
              </a:xfrm>
              <a:prstGeom prst="rect">
                <a:avLst/>
              </a:prstGeom>
              <a:blipFill>
                <a:blip r:embed="rId6"/>
                <a:stretch>
                  <a:fillRect l="-6977" t="-4412" r="-620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202E02F-1A67-E84D-9D57-6E187F08E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A146ABD-75F9-E940-916D-2ED705439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83" y="283436"/>
            <a:ext cx="8029304" cy="691454"/>
          </a:xfrm>
        </p:spPr>
        <p:txBody>
          <a:bodyPr>
            <a:normAutofit fontScale="90000"/>
          </a:bodyPr>
          <a:lstStyle/>
          <a:p>
            <a:r>
              <a:rPr lang="en-US" dirty="0"/>
              <a:t>Backpropagation: Simple Example</a:t>
            </a:r>
          </a:p>
        </p:txBody>
      </p:sp>
    </p:spTree>
    <p:extLst>
      <p:ext uri="{BB962C8B-B14F-4D97-AF65-F5344CB8AC3E}">
        <p14:creationId xmlns:p14="http://schemas.microsoft.com/office/powerpoint/2010/main" val="3520636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09;p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48429" y="1309108"/>
            <a:ext cx="4509525" cy="205619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" name="Google Shape;810;p86"/>
          <p:cNvSpPr/>
          <p:nvPr/>
        </p:nvSpPr>
        <p:spPr>
          <a:xfrm>
            <a:off x="4344478" y="1610354"/>
            <a:ext cx="374903" cy="263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6" name="Google Shape;811;p86"/>
          <p:cNvSpPr/>
          <p:nvPr/>
        </p:nvSpPr>
        <p:spPr>
          <a:xfrm>
            <a:off x="4417084" y="2368956"/>
            <a:ext cx="374903" cy="263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7" name="Google Shape;812;p86"/>
          <p:cNvSpPr/>
          <p:nvPr/>
        </p:nvSpPr>
        <p:spPr>
          <a:xfrm>
            <a:off x="6284473" y="2010800"/>
            <a:ext cx="374903" cy="263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8" name="Google Shape;813;p86"/>
          <p:cNvSpPr/>
          <p:nvPr/>
        </p:nvSpPr>
        <p:spPr>
          <a:xfrm>
            <a:off x="8112022" y="2554033"/>
            <a:ext cx="374903" cy="263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9" name="Google Shape;814;p86"/>
          <p:cNvSpPr/>
          <p:nvPr/>
        </p:nvSpPr>
        <p:spPr>
          <a:xfrm>
            <a:off x="4344478" y="3172598"/>
            <a:ext cx="374903" cy="1580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17" name="Google Shape;835;p87"/>
          <p:cNvSpPr txBox="1"/>
          <p:nvPr/>
        </p:nvSpPr>
        <p:spPr>
          <a:xfrm>
            <a:off x="330014" y="2558523"/>
            <a:ext cx="3621557" cy="598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 dirty="0">
                <a:solidFill>
                  <a:srgbClr val="38761D"/>
                </a:solidFill>
              </a:rPr>
              <a:t>e.g. x = -2, y = 5, z = -4</a:t>
            </a:r>
            <a:endParaRPr sz="2399" dirty="0">
              <a:solidFill>
                <a:srgbClr val="38761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202522"/>
            <a:ext cx="39875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1. Forward pass</a:t>
            </a:r>
            <a:r>
              <a:rPr lang="en-US" sz="2100" dirty="0"/>
              <a:t>: Compute outputs</a:t>
            </a:r>
            <a:endParaRPr lang="en-US" sz="2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211844"/>
            <a:ext cx="448821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2. Backward pass</a:t>
            </a:r>
            <a:r>
              <a:rPr lang="en-US" sz="2100" dirty="0"/>
              <a:t>: Compute derivatives</a:t>
            </a:r>
            <a:endParaRPr lang="en-US" sz="2100" b="1" dirty="0"/>
          </a:p>
        </p:txBody>
      </p:sp>
      <p:sp>
        <p:nvSpPr>
          <p:cNvPr id="20" name="Google Shape;1017;p95"/>
          <p:cNvSpPr txBox="1"/>
          <p:nvPr/>
        </p:nvSpPr>
        <p:spPr>
          <a:xfrm>
            <a:off x="725430" y="4816160"/>
            <a:ext cx="1072109" cy="502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/>
              <a:t>Want: </a:t>
            </a:r>
            <a:endParaRPr sz="2399" dirty="0"/>
          </a:p>
        </p:txBody>
      </p:sp>
      <p:cxnSp>
        <p:nvCxnSpPr>
          <p:cNvPr id="26" name="Google Shape;768;p83"/>
          <p:cNvCxnSpPr/>
          <p:nvPr/>
        </p:nvCxnSpPr>
        <p:spPr>
          <a:xfrm flipV="1">
            <a:off x="8273129" y="2855303"/>
            <a:ext cx="2631" cy="713392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356C130-3A92-E742-A813-27D470A99876}"/>
                  </a:ext>
                </a:extLst>
              </p:cNvPr>
              <p:cNvSpPr txBox="1"/>
              <p:nvPr/>
            </p:nvSpPr>
            <p:spPr>
              <a:xfrm>
                <a:off x="365457" y="2098348"/>
                <a:ext cx="3359318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356C130-3A92-E742-A813-27D470A99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57" y="2098348"/>
                <a:ext cx="3359318" cy="415498"/>
              </a:xfrm>
              <a:prstGeom prst="rect">
                <a:avLst/>
              </a:prstGeom>
              <a:blipFill>
                <a:blip r:embed="rId3"/>
                <a:stretch>
                  <a:fillRect l="-3008" t="-3030" r="-75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7241570-7DA8-8C45-9C86-7929B9732A88}"/>
                  </a:ext>
                </a:extLst>
              </p:cNvPr>
              <p:cNvSpPr txBox="1"/>
              <p:nvPr/>
            </p:nvSpPr>
            <p:spPr>
              <a:xfrm>
                <a:off x="1693294" y="4713334"/>
                <a:ext cx="1630190" cy="861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7241570-7DA8-8C45-9C86-7929B9732A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294" y="4713334"/>
                <a:ext cx="1630190" cy="861070"/>
              </a:xfrm>
              <a:prstGeom prst="rect">
                <a:avLst/>
              </a:prstGeom>
              <a:blipFill>
                <a:blip r:embed="rId4"/>
                <a:stretch>
                  <a:fillRect l="-6977" t="-4412" r="-620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81BF1D-591E-7548-B0F7-86405C63265D}"/>
                  </a:ext>
                </a:extLst>
              </p:cNvPr>
              <p:cNvSpPr txBox="1"/>
              <p:nvPr/>
            </p:nvSpPr>
            <p:spPr>
              <a:xfrm>
                <a:off x="73788" y="3594938"/>
                <a:ext cx="1874744" cy="5078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3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C81BF1D-591E-7548-B0F7-86405C632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8" y="3594938"/>
                <a:ext cx="1874744" cy="507831"/>
              </a:xfrm>
              <a:prstGeom prst="rect">
                <a:avLst/>
              </a:prstGeom>
              <a:blipFill>
                <a:blip r:embed="rId5"/>
                <a:stretch>
                  <a:fillRect l="-4698" r="-4027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2692479-FD22-BA49-8A90-96FA8CC29585}"/>
                  </a:ext>
                </a:extLst>
              </p:cNvPr>
              <p:cNvSpPr txBox="1"/>
              <p:nvPr/>
            </p:nvSpPr>
            <p:spPr>
              <a:xfrm>
                <a:off x="2303024" y="3594938"/>
                <a:ext cx="1653081" cy="5078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3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2692479-FD22-BA49-8A90-96FA8CC29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024" y="3594938"/>
                <a:ext cx="1653081" cy="507831"/>
              </a:xfrm>
              <a:prstGeom prst="rect">
                <a:avLst/>
              </a:prstGeom>
              <a:blipFill>
                <a:blip r:embed="rId6"/>
                <a:stretch>
                  <a:fillRect l="-8397" r="-2290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5DBB833-BDE1-0348-AA55-9D21BCB6444C}"/>
                  </a:ext>
                </a:extLst>
              </p:cNvPr>
              <p:cNvSpPr/>
              <p:nvPr/>
            </p:nvSpPr>
            <p:spPr>
              <a:xfrm>
                <a:off x="7968574" y="3568694"/>
                <a:ext cx="656462" cy="955262"/>
              </a:xfrm>
              <a:prstGeom prst="rect">
                <a:avLst/>
              </a:prstGeom>
              <a:ln w="50800">
                <a:solidFill>
                  <a:schemeClr val="accent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5DBB833-BDE1-0348-AA55-9D21BCB644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574" y="3568694"/>
                <a:ext cx="656462" cy="955262"/>
              </a:xfrm>
              <a:prstGeom prst="rect">
                <a:avLst/>
              </a:prstGeom>
              <a:blipFill>
                <a:blip r:embed="rId7"/>
                <a:stretch>
                  <a:fillRect l="-1754" b="-7407"/>
                </a:stretch>
              </a:blipFill>
              <a:ln w="508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9C8B450-2384-764E-83C3-7033FA729C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46EA0C92-831E-1744-B808-BF5FB09F1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83" y="283436"/>
            <a:ext cx="8029304" cy="691454"/>
          </a:xfrm>
        </p:spPr>
        <p:txBody>
          <a:bodyPr>
            <a:normAutofit fontScale="90000"/>
          </a:bodyPr>
          <a:lstStyle/>
          <a:p>
            <a:r>
              <a:rPr lang="en-US" dirty="0"/>
              <a:t>Backpropagation: Simple Example</a:t>
            </a:r>
          </a:p>
        </p:txBody>
      </p:sp>
    </p:spTree>
    <p:extLst>
      <p:ext uri="{BB962C8B-B14F-4D97-AF65-F5344CB8AC3E}">
        <p14:creationId xmlns:p14="http://schemas.microsoft.com/office/powerpoint/2010/main" val="1576047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09;p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48429" y="1309108"/>
            <a:ext cx="4509525" cy="205619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" name="Google Shape;810;p86"/>
          <p:cNvSpPr/>
          <p:nvPr/>
        </p:nvSpPr>
        <p:spPr>
          <a:xfrm>
            <a:off x="4344478" y="1610354"/>
            <a:ext cx="374903" cy="263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6" name="Google Shape;811;p86"/>
          <p:cNvSpPr/>
          <p:nvPr/>
        </p:nvSpPr>
        <p:spPr>
          <a:xfrm>
            <a:off x="4417084" y="2368956"/>
            <a:ext cx="374903" cy="263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7" name="Google Shape;812;p86"/>
          <p:cNvSpPr/>
          <p:nvPr/>
        </p:nvSpPr>
        <p:spPr>
          <a:xfrm>
            <a:off x="6284473" y="2010800"/>
            <a:ext cx="374903" cy="263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9" name="Google Shape;814;p86"/>
          <p:cNvSpPr/>
          <p:nvPr/>
        </p:nvSpPr>
        <p:spPr>
          <a:xfrm>
            <a:off x="4344478" y="3172598"/>
            <a:ext cx="374903" cy="15805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17" name="Google Shape;835;p87"/>
          <p:cNvSpPr txBox="1"/>
          <p:nvPr/>
        </p:nvSpPr>
        <p:spPr>
          <a:xfrm>
            <a:off x="330014" y="2558523"/>
            <a:ext cx="3621557" cy="598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 dirty="0">
                <a:solidFill>
                  <a:srgbClr val="38761D"/>
                </a:solidFill>
              </a:rPr>
              <a:t>e.g. x = -2, y = 5, z = -4</a:t>
            </a:r>
            <a:endParaRPr sz="2399" dirty="0">
              <a:solidFill>
                <a:srgbClr val="38761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202522"/>
            <a:ext cx="39875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1. Forward pass</a:t>
            </a:r>
            <a:r>
              <a:rPr lang="en-US" sz="2100" dirty="0"/>
              <a:t>: Compute outputs</a:t>
            </a:r>
            <a:endParaRPr lang="en-US" sz="2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211844"/>
            <a:ext cx="448821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2. Backward pass</a:t>
            </a:r>
            <a:r>
              <a:rPr lang="en-US" sz="2100" dirty="0"/>
              <a:t>: Compute derivatives</a:t>
            </a:r>
            <a:endParaRPr lang="en-US" sz="2100" b="1" dirty="0"/>
          </a:p>
        </p:txBody>
      </p:sp>
      <p:sp>
        <p:nvSpPr>
          <p:cNvPr id="20" name="Google Shape;1017;p95"/>
          <p:cNvSpPr txBox="1"/>
          <p:nvPr/>
        </p:nvSpPr>
        <p:spPr>
          <a:xfrm>
            <a:off x="725430" y="4816160"/>
            <a:ext cx="1072109" cy="502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/>
              <a:t>Want: </a:t>
            </a:r>
            <a:endParaRPr sz="2399" dirty="0"/>
          </a:p>
        </p:txBody>
      </p:sp>
      <p:cxnSp>
        <p:nvCxnSpPr>
          <p:cNvPr id="23" name="Google Shape;768;p83"/>
          <p:cNvCxnSpPr/>
          <p:nvPr/>
        </p:nvCxnSpPr>
        <p:spPr>
          <a:xfrm flipV="1">
            <a:off x="8273129" y="2855303"/>
            <a:ext cx="2631" cy="713392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D9D6E80-F03D-4B45-9FBC-3D87CF29AAA3}"/>
                  </a:ext>
                </a:extLst>
              </p:cNvPr>
              <p:cNvSpPr txBox="1"/>
              <p:nvPr/>
            </p:nvSpPr>
            <p:spPr>
              <a:xfrm>
                <a:off x="365457" y="2098348"/>
                <a:ext cx="3359318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D9D6E80-F03D-4B45-9FBC-3D87CF29A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57" y="2098348"/>
                <a:ext cx="3359318" cy="415498"/>
              </a:xfrm>
              <a:prstGeom prst="rect">
                <a:avLst/>
              </a:prstGeom>
              <a:blipFill>
                <a:blip r:embed="rId3"/>
                <a:stretch>
                  <a:fillRect l="-3008" t="-3030" r="-75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84D3C6C-F190-4F47-A483-9EC7EE1E47F7}"/>
                  </a:ext>
                </a:extLst>
              </p:cNvPr>
              <p:cNvSpPr txBox="1"/>
              <p:nvPr/>
            </p:nvSpPr>
            <p:spPr>
              <a:xfrm>
                <a:off x="1693294" y="4713334"/>
                <a:ext cx="1630190" cy="861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84D3C6C-F190-4F47-A483-9EC7EE1E4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294" y="4713334"/>
                <a:ext cx="1630190" cy="861070"/>
              </a:xfrm>
              <a:prstGeom prst="rect">
                <a:avLst/>
              </a:prstGeom>
              <a:blipFill>
                <a:blip r:embed="rId4"/>
                <a:stretch>
                  <a:fillRect l="-6977" t="-4412" r="-620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AE2AAA1-8CA2-234E-89D0-2956C0408CD6}"/>
                  </a:ext>
                </a:extLst>
              </p:cNvPr>
              <p:cNvSpPr txBox="1"/>
              <p:nvPr/>
            </p:nvSpPr>
            <p:spPr>
              <a:xfrm>
                <a:off x="73788" y="3594938"/>
                <a:ext cx="1874744" cy="5078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3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AE2AAA1-8CA2-234E-89D0-2956C0408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8" y="3594938"/>
                <a:ext cx="1874744" cy="507831"/>
              </a:xfrm>
              <a:prstGeom prst="rect">
                <a:avLst/>
              </a:prstGeom>
              <a:blipFill>
                <a:blip r:embed="rId5"/>
                <a:stretch>
                  <a:fillRect l="-4698" r="-4027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7B29BC1-AFB9-DF46-8352-FC9C9AFE5E24}"/>
                  </a:ext>
                </a:extLst>
              </p:cNvPr>
              <p:cNvSpPr txBox="1"/>
              <p:nvPr/>
            </p:nvSpPr>
            <p:spPr>
              <a:xfrm>
                <a:off x="2303024" y="3594938"/>
                <a:ext cx="1653081" cy="5078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3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7B29BC1-AFB9-DF46-8352-FC9C9AFE5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024" y="3594938"/>
                <a:ext cx="1653081" cy="507831"/>
              </a:xfrm>
              <a:prstGeom prst="rect">
                <a:avLst/>
              </a:prstGeom>
              <a:blipFill>
                <a:blip r:embed="rId6"/>
                <a:stretch>
                  <a:fillRect l="-8397" r="-2290" b="-31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6C7D989-8AAF-1643-8F7E-1C93D6A8CC6A}"/>
                  </a:ext>
                </a:extLst>
              </p:cNvPr>
              <p:cNvSpPr/>
              <p:nvPr/>
            </p:nvSpPr>
            <p:spPr>
              <a:xfrm>
                <a:off x="7968574" y="3568694"/>
                <a:ext cx="656462" cy="955262"/>
              </a:xfrm>
              <a:prstGeom prst="rect">
                <a:avLst/>
              </a:prstGeom>
              <a:ln w="50800">
                <a:solidFill>
                  <a:schemeClr val="accent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6C7D989-8AAF-1643-8F7E-1C93D6A8CC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8574" y="3568694"/>
                <a:ext cx="656462" cy="955262"/>
              </a:xfrm>
              <a:prstGeom prst="rect">
                <a:avLst/>
              </a:prstGeom>
              <a:blipFill>
                <a:blip r:embed="rId7"/>
                <a:stretch>
                  <a:fillRect l="-1754" b="-7407"/>
                </a:stretch>
              </a:blipFill>
              <a:ln w="508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953F6B1-9F4E-F64D-A5AB-1CA34EE5D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733A5DCA-5705-5E41-B4BF-25ABB16A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83" y="283436"/>
            <a:ext cx="8029304" cy="691454"/>
          </a:xfrm>
        </p:spPr>
        <p:txBody>
          <a:bodyPr>
            <a:normAutofit fontScale="90000"/>
          </a:bodyPr>
          <a:lstStyle/>
          <a:p>
            <a:r>
              <a:rPr lang="en-US" dirty="0"/>
              <a:t>Backpropagation: Simple Example</a:t>
            </a:r>
          </a:p>
        </p:txBody>
      </p:sp>
    </p:spTree>
    <p:extLst>
      <p:ext uri="{BB962C8B-B14F-4D97-AF65-F5344CB8AC3E}">
        <p14:creationId xmlns:p14="http://schemas.microsoft.com/office/powerpoint/2010/main" val="1543648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09;p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48429" y="1309108"/>
            <a:ext cx="4509525" cy="205619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" name="Google Shape;810;p86"/>
          <p:cNvSpPr/>
          <p:nvPr/>
        </p:nvSpPr>
        <p:spPr>
          <a:xfrm>
            <a:off x="4344478" y="1610354"/>
            <a:ext cx="374903" cy="263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6" name="Google Shape;811;p86"/>
          <p:cNvSpPr/>
          <p:nvPr/>
        </p:nvSpPr>
        <p:spPr>
          <a:xfrm>
            <a:off x="4417084" y="2368956"/>
            <a:ext cx="374903" cy="263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7" name="Google Shape;812;p86"/>
          <p:cNvSpPr/>
          <p:nvPr/>
        </p:nvSpPr>
        <p:spPr>
          <a:xfrm>
            <a:off x="6284473" y="2010800"/>
            <a:ext cx="374903" cy="263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17" name="Google Shape;835;p87"/>
          <p:cNvSpPr txBox="1"/>
          <p:nvPr/>
        </p:nvSpPr>
        <p:spPr>
          <a:xfrm>
            <a:off x="330014" y="2558523"/>
            <a:ext cx="3621557" cy="598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 dirty="0">
                <a:solidFill>
                  <a:srgbClr val="38761D"/>
                </a:solidFill>
              </a:rPr>
              <a:t>e.g. x = -2, y = 5, z = -4</a:t>
            </a:r>
            <a:endParaRPr sz="2399" dirty="0">
              <a:solidFill>
                <a:srgbClr val="38761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202522"/>
            <a:ext cx="39875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1. Forward pass</a:t>
            </a:r>
            <a:r>
              <a:rPr lang="en-US" sz="2100" dirty="0"/>
              <a:t>: Compute outputs</a:t>
            </a:r>
            <a:endParaRPr lang="en-US" sz="2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211844"/>
            <a:ext cx="448821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2. Backward pass</a:t>
            </a:r>
            <a:r>
              <a:rPr lang="en-US" sz="2100" dirty="0"/>
              <a:t>: Compute derivatives</a:t>
            </a:r>
            <a:endParaRPr lang="en-US" sz="2100" b="1" dirty="0"/>
          </a:p>
        </p:txBody>
      </p:sp>
      <p:sp>
        <p:nvSpPr>
          <p:cNvPr id="20" name="Google Shape;1017;p95"/>
          <p:cNvSpPr txBox="1"/>
          <p:nvPr/>
        </p:nvSpPr>
        <p:spPr>
          <a:xfrm>
            <a:off x="725430" y="4816160"/>
            <a:ext cx="1072109" cy="502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/>
              <a:t>Want: </a:t>
            </a:r>
            <a:endParaRPr sz="2399" dirty="0"/>
          </a:p>
        </p:txBody>
      </p:sp>
      <p:cxnSp>
        <p:nvCxnSpPr>
          <p:cNvPr id="25" name="Google Shape;768;p83"/>
          <p:cNvCxnSpPr/>
          <p:nvPr/>
        </p:nvCxnSpPr>
        <p:spPr>
          <a:xfrm flipH="1" flipV="1">
            <a:off x="4529260" y="3383312"/>
            <a:ext cx="268940" cy="733235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45AD3F0-3D84-A149-AB3A-8958F4D37AAB}"/>
                  </a:ext>
                </a:extLst>
              </p:cNvPr>
              <p:cNvSpPr txBox="1"/>
              <p:nvPr/>
            </p:nvSpPr>
            <p:spPr>
              <a:xfrm>
                <a:off x="365457" y="2098348"/>
                <a:ext cx="3359318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45AD3F0-3D84-A149-AB3A-8958F4D37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57" y="2098348"/>
                <a:ext cx="3359318" cy="415498"/>
              </a:xfrm>
              <a:prstGeom prst="rect">
                <a:avLst/>
              </a:prstGeom>
              <a:blipFill>
                <a:blip r:embed="rId3"/>
                <a:stretch>
                  <a:fillRect l="-3008" t="-3030" r="-75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0780DF-B5D5-D146-A86E-B17E2A4EFF13}"/>
                  </a:ext>
                </a:extLst>
              </p:cNvPr>
              <p:cNvSpPr txBox="1"/>
              <p:nvPr/>
            </p:nvSpPr>
            <p:spPr>
              <a:xfrm>
                <a:off x="1693294" y="4713334"/>
                <a:ext cx="1630190" cy="861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0780DF-B5D5-D146-A86E-B17E2A4EFF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294" y="4713334"/>
                <a:ext cx="1630190" cy="861070"/>
              </a:xfrm>
              <a:prstGeom prst="rect">
                <a:avLst/>
              </a:prstGeom>
              <a:blipFill>
                <a:blip r:embed="rId4"/>
                <a:stretch>
                  <a:fillRect l="-6977" t="-4412" r="-620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6115871-3843-2249-A047-3FC1183C2547}"/>
                  </a:ext>
                </a:extLst>
              </p:cNvPr>
              <p:cNvSpPr txBox="1"/>
              <p:nvPr/>
            </p:nvSpPr>
            <p:spPr>
              <a:xfrm>
                <a:off x="73788" y="3594938"/>
                <a:ext cx="1874744" cy="5078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3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6115871-3843-2249-A047-3FC1183C2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8" y="3594938"/>
                <a:ext cx="1874744" cy="507831"/>
              </a:xfrm>
              <a:prstGeom prst="rect">
                <a:avLst/>
              </a:prstGeom>
              <a:blipFill>
                <a:blip r:embed="rId5"/>
                <a:stretch>
                  <a:fillRect l="-4698" r="-4027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66187D-AD14-1A4B-8CA0-33E34AB216F8}"/>
                  </a:ext>
                </a:extLst>
              </p:cNvPr>
              <p:cNvSpPr txBox="1"/>
              <p:nvPr/>
            </p:nvSpPr>
            <p:spPr>
              <a:xfrm>
                <a:off x="2303024" y="3594938"/>
                <a:ext cx="1653081" cy="507831"/>
              </a:xfrm>
              <a:prstGeom prst="rect">
                <a:avLst/>
              </a:prstGeom>
              <a:noFill/>
              <a:ln w="50800">
                <a:solidFill>
                  <a:schemeClr val="accent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3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66187D-AD14-1A4B-8CA0-33E34AB21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024" y="3594938"/>
                <a:ext cx="1653081" cy="507831"/>
              </a:xfrm>
              <a:prstGeom prst="rect">
                <a:avLst/>
              </a:prstGeom>
              <a:blipFill>
                <a:blip r:embed="rId6"/>
                <a:stretch>
                  <a:fillRect l="-6667" r="-741" b="-27273"/>
                </a:stretch>
              </a:blipFill>
              <a:ln w="508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1BD0568-0FF3-894A-AC66-4436CCC14464}"/>
                  </a:ext>
                </a:extLst>
              </p:cNvPr>
              <p:cNvSpPr/>
              <p:nvPr/>
            </p:nvSpPr>
            <p:spPr>
              <a:xfrm>
                <a:off x="4800981" y="4116547"/>
                <a:ext cx="656462" cy="882357"/>
              </a:xfrm>
              <a:prstGeom prst="rect">
                <a:avLst/>
              </a:prstGeom>
              <a:ln w="50800">
                <a:solidFill>
                  <a:schemeClr val="accent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1BD0568-0FF3-894A-AC66-4436CCC144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981" y="4116547"/>
                <a:ext cx="656462" cy="882357"/>
              </a:xfrm>
              <a:prstGeom prst="rect">
                <a:avLst/>
              </a:prstGeom>
              <a:blipFill>
                <a:blip r:embed="rId7"/>
                <a:stretch>
                  <a:fillRect l="-1786" b="-4054"/>
                </a:stretch>
              </a:blipFill>
              <a:ln w="508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187273-A6B7-834F-99A3-E1226844C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9124285B-4474-CC44-80A7-7B70D55CF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83" y="283436"/>
            <a:ext cx="8029304" cy="691454"/>
          </a:xfrm>
        </p:spPr>
        <p:txBody>
          <a:bodyPr>
            <a:normAutofit fontScale="90000"/>
          </a:bodyPr>
          <a:lstStyle/>
          <a:p>
            <a:r>
              <a:rPr lang="en-US" dirty="0"/>
              <a:t>Backpropagation: Simple Example</a:t>
            </a:r>
          </a:p>
        </p:txBody>
      </p:sp>
    </p:spTree>
    <p:extLst>
      <p:ext uri="{BB962C8B-B14F-4D97-AF65-F5344CB8AC3E}">
        <p14:creationId xmlns:p14="http://schemas.microsoft.com/office/powerpoint/2010/main" val="1116781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E16D387-1C27-724B-B8BA-7C279067BD8D}"/>
                  </a:ext>
                </a:extLst>
              </p:cNvPr>
              <p:cNvSpPr/>
              <p:nvPr/>
            </p:nvSpPr>
            <p:spPr>
              <a:xfrm>
                <a:off x="4800981" y="4116547"/>
                <a:ext cx="1303306" cy="882357"/>
              </a:xfrm>
              <a:prstGeom prst="rect">
                <a:avLst/>
              </a:prstGeom>
              <a:ln w="50800">
                <a:solidFill>
                  <a:schemeClr val="accent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E16D387-1C27-724B-B8BA-7C279067B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981" y="4116547"/>
                <a:ext cx="1303306" cy="882357"/>
              </a:xfrm>
              <a:prstGeom prst="rect">
                <a:avLst/>
              </a:prstGeom>
              <a:blipFill>
                <a:blip r:embed="rId2"/>
                <a:stretch>
                  <a:fillRect l="-935" b="-4054"/>
                </a:stretch>
              </a:blipFill>
              <a:ln w="508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oogle Shape;809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8429" y="1309108"/>
            <a:ext cx="4509525" cy="205619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" name="Google Shape;810;p86"/>
          <p:cNvSpPr/>
          <p:nvPr/>
        </p:nvSpPr>
        <p:spPr>
          <a:xfrm>
            <a:off x="4344478" y="1610354"/>
            <a:ext cx="374903" cy="263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6" name="Google Shape;811;p86"/>
          <p:cNvSpPr/>
          <p:nvPr/>
        </p:nvSpPr>
        <p:spPr>
          <a:xfrm>
            <a:off x="4417084" y="2368956"/>
            <a:ext cx="374903" cy="263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7" name="Google Shape;812;p86"/>
          <p:cNvSpPr/>
          <p:nvPr/>
        </p:nvSpPr>
        <p:spPr>
          <a:xfrm>
            <a:off x="6284473" y="2010800"/>
            <a:ext cx="374903" cy="263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17" name="Google Shape;835;p87"/>
          <p:cNvSpPr txBox="1"/>
          <p:nvPr/>
        </p:nvSpPr>
        <p:spPr>
          <a:xfrm>
            <a:off x="330014" y="2558523"/>
            <a:ext cx="3621557" cy="598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 dirty="0">
                <a:solidFill>
                  <a:srgbClr val="38761D"/>
                </a:solidFill>
              </a:rPr>
              <a:t>e.g. x = -2, y = 5, z = -4</a:t>
            </a:r>
            <a:endParaRPr sz="2399" dirty="0">
              <a:solidFill>
                <a:srgbClr val="38761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202522"/>
            <a:ext cx="39875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1. Forward pass</a:t>
            </a:r>
            <a:r>
              <a:rPr lang="en-US" sz="2100" dirty="0"/>
              <a:t>: Compute outputs</a:t>
            </a:r>
            <a:endParaRPr lang="en-US" sz="2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211844"/>
            <a:ext cx="448821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2. Backward pass</a:t>
            </a:r>
            <a:r>
              <a:rPr lang="en-US" sz="2100" dirty="0"/>
              <a:t>: Compute derivatives</a:t>
            </a:r>
            <a:endParaRPr lang="en-US" sz="2100" b="1" dirty="0"/>
          </a:p>
        </p:txBody>
      </p:sp>
      <p:sp>
        <p:nvSpPr>
          <p:cNvPr id="20" name="Google Shape;1017;p95"/>
          <p:cNvSpPr txBox="1"/>
          <p:nvPr/>
        </p:nvSpPr>
        <p:spPr>
          <a:xfrm>
            <a:off x="725430" y="4816160"/>
            <a:ext cx="1072109" cy="502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/>
              <a:t>Want: </a:t>
            </a:r>
            <a:endParaRPr sz="2399" dirty="0"/>
          </a:p>
        </p:txBody>
      </p:sp>
      <p:cxnSp>
        <p:nvCxnSpPr>
          <p:cNvPr id="25" name="Google Shape;768;p83"/>
          <p:cNvCxnSpPr/>
          <p:nvPr/>
        </p:nvCxnSpPr>
        <p:spPr>
          <a:xfrm flipH="1" flipV="1">
            <a:off x="4529260" y="3383312"/>
            <a:ext cx="268940" cy="733235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B637728-ACBC-B541-9B87-CAD3FD62C971}"/>
                  </a:ext>
                </a:extLst>
              </p:cNvPr>
              <p:cNvSpPr txBox="1"/>
              <p:nvPr/>
            </p:nvSpPr>
            <p:spPr>
              <a:xfrm>
                <a:off x="365457" y="2098348"/>
                <a:ext cx="3359318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B637728-ACBC-B541-9B87-CAD3FD62C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57" y="2098348"/>
                <a:ext cx="3359318" cy="415498"/>
              </a:xfrm>
              <a:prstGeom prst="rect">
                <a:avLst/>
              </a:prstGeom>
              <a:blipFill>
                <a:blip r:embed="rId4"/>
                <a:stretch>
                  <a:fillRect l="-3008" t="-3030" r="-75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9680F54-7447-9949-8AB5-FEDCD4CC5B60}"/>
                  </a:ext>
                </a:extLst>
              </p:cNvPr>
              <p:cNvSpPr txBox="1"/>
              <p:nvPr/>
            </p:nvSpPr>
            <p:spPr>
              <a:xfrm>
                <a:off x="1693294" y="4713334"/>
                <a:ext cx="1630190" cy="861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9680F54-7447-9949-8AB5-FEDCD4CC5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294" y="4713334"/>
                <a:ext cx="1630190" cy="861070"/>
              </a:xfrm>
              <a:prstGeom prst="rect">
                <a:avLst/>
              </a:prstGeom>
              <a:blipFill>
                <a:blip r:embed="rId5"/>
                <a:stretch>
                  <a:fillRect l="-6977" t="-4412" r="-620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24ACDD-36A0-0D46-A805-7418A833A909}"/>
                  </a:ext>
                </a:extLst>
              </p:cNvPr>
              <p:cNvSpPr txBox="1"/>
              <p:nvPr/>
            </p:nvSpPr>
            <p:spPr>
              <a:xfrm>
                <a:off x="73788" y="3594938"/>
                <a:ext cx="1874744" cy="5078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3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624ACDD-36A0-0D46-A805-7418A833A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8" y="3594938"/>
                <a:ext cx="1874744" cy="507831"/>
              </a:xfrm>
              <a:prstGeom prst="rect">
                <a:avLst/>
              </a:prstGeom>
              <a:blipFill>
                <a:blip r:embed="rId6"/>
                <a:stretch>
                  <a:fillRect l="-4698" r="-4027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DEBBFAF-5908-CD4D-9C88-A3EBDAE83798}"/>
                  </a:ext>
                </a:extLst>
              </p:cNvPr>
              <p:cNvSpPr txBox="1"/>
              <p:nvPr/>
            </p:nvSpPr>
            <p:spPr>
              <a:xfrm>
                <a:off x="2303024" y="3594938"/>
                <a:ext cx="1653081" cy="507831"/>
              </a:xfrm>
              <a:prstGeom prst="rect">
                <a:avLst/>
              </a:prstGeom>
              <a:noFill/>
              <a:ln w="50800">
                <a:solidFill>
                  <a:schemeClr val="accent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3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DEBBFAF-5908-CD4D-9C88-A3EBDAE83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024" y="3594938"/>
                <a:ext cx="1653081" cy="507831"/>
              </a:xfrm>
              <a:prstGeom prst="rect">
                <a:avLst/>
              </a:prstGeom>
              <a:blipFill>
                <a:blip r:embed="rId7"/>
                <a:stretch>
                  <a:fillRect l="-6667" r="-741" b="-27273"/>
                </a:stretch>
              </a:blipFill>
              <a:ln w="508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24D4B03-7BA8-0C41-B47B-9965F33701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F945E8C-245C-404C-B625-07E141742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83" y="283436"/>
            <a:ext cx="8029304" cy="691454"/>
          </a:xfrm>
        </p:spPr>
        <p:txBody>
          <a:bodyPr>
            <a:normAutofit fontScale="90000"/>
          </a:bodyPr>
          <a:lstStyle/>
          <a:p>
            <a:r>
              <a:rPr lang="en-US" dirty="0"/>
              <a:t>Backpropagation: Simple Example</a:t>
            </a:r>
          </a:p>
        </p:txBody>
      </p:sp>
    </p:spTree>
    <p:extLst>
      <p:ext uri="{BB962C8B-B14F-4D97-AF65-F5344CB8AC3E}">
        <p14:creationId xmlns:p14="http://schemas.microsoft.com/office/powerpoint/2010/main" val="3424364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09;p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48429" y="1309108"/>
            <a:ext cx="4509525" cy="205619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" name="Google Shape;810;p86"/>
          <p:cNvSpPr/>
          <p:nvPr/>
        </p:nvSpPr>
        <p:spPr>
          <a:xfrm>
            <a:off x="4344478" y="1610354"/>
            <a:ext cx="374903" cy="263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6" name="Google Shape;811;p86"/>
          <p:cNvSpPr/>
          <p:nvPr/>
        </p:nvSpPr>
        <p:spPr>
          <a:xfrm>
            <a:off x="4417084" y="2368956"/>
            <a:ext cx="374903" cy="263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17" name="Google Shape;835;p87"/>
          <p:cNvSpPr txBox="1"/>
          <p:nvPr/>
        </p:nvSpPr>
        <p:spPr>
          <a:xfrm>
            <a:off x="330014" y="2558523"/>
            <a:ext cx="3621557" cy="598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 dirty="0">
                <a:solidFill>
                  <a:srgbClr val="38761D"/>
                </a:solidFill>
              </a:rPr>
              <a:t>e.g. x = -2, y = 5, z = -4</a:t>
            </a:r>
            <a:endParaRPr sz="2399" dirty="0">
              <a:solidFill>
                <a:srgbClr val="38761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202522"/>
            <a:ext cx="39875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1. Forward pass</a:t>
            </a:r>
            <a:r>
              <a:rPr lang="en-US" sz="2100" dirty="0"/>
              <a:t>: Compute outputs</a:t>
            </a:r>
            <a:endParaRPr lang="en-US" sz="2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211844"/>
            <a:ext cx="448821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2. Backward pass</a:t>
            </a:r>
            <a:r>
              <a:rPr lang="en-US" sz="2100" dirty="0"/>
              <a:t>: Compute derivatives</a:t>
            </a:r>
            <a:endParaRPr lang="en-US" sz="2100" b="1" dirty="0"/>
          </a:p>
        </p:txBody>
      </p:sp>
      <p:sp>
        <p:nvSpPr>
          <p:cNvPr id="20" name="Google Shape;1017;p95"/>
          <p:cNvSpPr txBox="1"/>
          <p:nvPr/>
        </p:nvSpPr>
        <p:spPr>
          <a:xfrm>
            <a:off x="725430" y="4816160"/>
            <a:ext cx="1072109" cy="502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/>
              <a:t>Want: </a:t>
            </a:r>
            <a:endParaRPr sz="2399" dirty="0"/>
          </a:p>
        </p:txBody>
      </p:sp>
      <p:cxnSp>
        <p:nvCxnSpPr>
          <p:cNvPr id="23" name="Google Shape;768;p83"/>
          <p:cNvCxnSpPr/>
          <p:nvPr/>
        </p:nvCxnSpPr>
        <p:spPr>
          <a:xfrm flipV="1">
            <a:off x="6422069" y="2233305"/>
            <a:ext cx="0" cy="138611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7B2CA8-7F1F-4646-8668-2308EE7E8588}"/>
                  </a:ext>
                </a:extLst>
              </p:cNvPr>
              <p:cNvSpPr txBox="1"/>
              <p:nvPr/>
            </p:nvSpPr>
            <p:spPr>
              <a:xfrm>
                <a:off x="365457" y="2098348"/>
                <a:ext cx="3359318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67B2CA8-7F1F-4646-8668-2308EE7E85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57" y="2098348"/>
                <a:ext cx="3359318" cy="415498"/>
              </a:xfrm>
              <a:prstGeom prst="rect">
                <a:avLst/>
              </a:prstGeom>
              <a:blipFill>
                <a:blip r:embed="rId3"/>
                <a:stretch>
                  <a:fillRect l="-3008" t="-3030" r="-75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366039B-DBD5-234A-ACE2-DA9B2F0E02A6}"/>
                  </a:ext>
                </a:extLst>
              </p:cNvPr>
              <p:cNvSpPr txBox="1"/>
              <p:nvPr/>
            </p:nvSpPr>
            <p:spPr>
              <a:xfrm>
                <a:off x="1693294" y="4713334"/>
                <a:ext cx="1630190" cy="861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366039B-DBD5-234A-ACE2-DA9B2F0E02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294" y="4713334"/>
                <a:ext cx="1630190" cy="861070"/>
              </a:xfrm>
              <a:prstGeom prst="rect">
                <a:avLst/>
              </a:prstGeom>
              <a:blipFill>
                <a:blip r:embed="rId4"/>
                <a:stretch>
                  <a:fillRect l="-6977" t="-4412" r="-620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DD5D69C-D754-A84F-B84B-A36F4D300CAF}"/>
                  </a:ext>
                </a:extLst>
              </p:cNvPr>
              <p:cNvSpPr txBox="1"/>
              <p:nvPr/>
            </p:nvSpPr>
            <p:spPr>
              <a:xfrm>
                <a:off x="73788" y="3594938"/>
                <a:ext cx="1874744" cy="5078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3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DD5D69C-D754-A84F-B84B-A36F4D300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8" y="3594938"/>
                <a:ext cx="1874744" cy="507831"/>
              </a:xfrm>
              <a:prstGeom prst="rect">
                <a:avLst/>
              </a:prstGeom>
              <a:blipFill>
                <a:blip r:embed="rId5"/>
                <a:stretch>
                  <a:fillRect l="-4698" r="-4027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0AC9217-3B26-3649-9923-96CE58506B1C}"/>
                  </a:ext>
                </a:extLst>
              </p:cNvPr>
              <p:cNvSpPr txBox="1"/>
              <p:nvPr/>
            </p:nvSpPr>
            <p:spPr>
              <a:xfrm>
                <a:off x="2303024" y="3594938"/>
                <a:ext cx="1653081" cy="507831"/>
              </a:xfrm>
              <a:prstGeom prst="rect">
                <a:avLst/>
              </a:prstGeom>
              <a:noFill/>
              <a:ln w="508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3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0AC9217-3B26-3649-9923-96CE58506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024" y="3594938"/>
                <a:ext cx="1653081" cy="507831"/>
              </a:xfrm>
              <a:prstGeom prst="rect">
                <a:avLst/>
              </a:prstGeom>
              <a:blipFill>
                <a:blip r:embed="rId6"/>
                <a:stretch>
                  <a:fillRect l="-8397" r="-2290" b="-31707"/>
                </a:stretch>
              </a:blipFill>
              <a:ln w="508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05F14C4-DD02-BB4B-8F76-118D0ACB9534}"/>
                  </a:ext>
                </a:extLst>
              </p:cNvPr>
              <p:cNvSpPr/>
              <p:nvPr/>
            </p:nvSpPr>
            <p:spPr>
              <a:xfrm>
                <a:off x="6098637" y="3619415"/>
                <a:ext cx="656462" cy="952312"/>
              </a:xfrm>
              <a:prstGeom prst="rect">
                <a:avLst/>
              </a:prstGeom>
              <a:ln w="50800">
                <a:solidFill>
                  <a:schemeClr val="accent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05F14C4-DD02-BB4B-8F76-118D0ACB95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637" y="3619415"/>
                <a:ext cx="656462" cy="952312"/>
              </a:xfrm>
              <a:prstGeom prst="rect">
                <a:avLst/>
              </a:prstGeom>
              <a:blipFill>
                <a:blip r:embed="rId7"/>
                <a:stretch>
                  <a:fillRect b="-8861"/>
                </a:stretch>
              </a:blipFill>
              <a:ln w="508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29609B-4920-C040-909E-8833AE2AD9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BAA3D88C-B2C2-844D-965E-8318AE86D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83" y="283436"/>
            <a:ext cx="8029304" cy="691454"/>
          </a:xfrm>
        </p:spPr>
        <p:txBody>
          <a:bodyPr>
            <a:normAutofit fontScale="90000"/>
          </a:bodyPr>
          <a:lstStyle/>
          <a:p>
            <a:r>
              <a:rPr lang="en-US" dirty="0"/>
              <a:t>Backpropagation: Simple Example</a:t>
            </a:r>
          </a:p>
        </p:txBody>
      </p:sp>
    </p:spTree>
    <p:extLst>
      <p:ext uri="{BB962C8B-B14F-4D97-AF65-F5344CB8AC3E}">
        <p14:creationId xmlns:p14="http://schemas.microsoft.com/office/powerpoint/2010/main" val="12978206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09;p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48429" y="1309108"/>
            <a:ext cx="4509525" cy="205619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" name="Google Shape;810;p86"/>
          <p:cNvSpPr/>
          <p:nvPr/>
        </p:nvSpPr>
        <p:spPr>
          <a:xfrm>
            <a:off x="4344478" y="1610354"/>
            <a:ext cx="374903" cy="263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6" name="Google Shape;811;p86"/>
          <p:cNvSpPr/>
          <p:nvPr/>
        </p:nvSpPr>
        <p:spPr>
          <a:xfrm>
            <a:off x="4417084" y="2368956"/>
            <a:ext cx="374903" cy="263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17" name="Google Shape;835;p87"/>
          <p:cNvSpPr txBox="1"/>
          <p:nvPr/>
        </p:nvSpPr>
        <p:spPr>
          <a:xfrm>
            <a:off x="330014" y="2558523"/>
            <a:ext cx="3621557" cy="598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 dirty="0">
                <a:solidFill>
                  <a:srgbClr val="38761D"/>
                </a:solidFill>
              </a:rPr>
              <a:t>e.g. x = -2, y = 5, z = -4</a:t>
            </a:r>
            <a:endParaRPr sz="2399" dirty="0">
              <a:solidFill>
                <a:srgbClr val="38761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202522"/>
            <a:ext cx="39875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1. Forward pass</a:t>
            </a:r>
            <a:r>
              <a:rPr lang="en-US" sz="2100" dirty="0"/>
              <a:t>: Compute outputs</a:t>
            </a:r>
            <a:endParaRPr lang="en-US" sz="2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211844"/>
            <a:ext cx="448821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2. Backward pass</a:t>
            </a:r>
            <a:r>
              <a:rPr lang="en-US" sz="2100" dirty="0"/>
              <a:t>: Compute derivatives</a:t>
            </a:r>
            <a:endParaRPr lang="en-US" sz="2100" b="1" dirty="0"/>
          </a:p>
        </p:txBody>
      </p:sp>
      <p:sp>
        <p:nvSpPr>
          <p:cNvPr id="20" name="Google Shape;1017;p95"/>
          <p:cNvSpPr txBox="1"/>
          <p:nvPr/>
        </p:nvSpPr>
        <p:spPr>
          <a:xfrm>
            <a:off x="725430" y="4816160"/>
            <a:ext cx="1072109" cy="502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/>
              <a:t>Want: </a:t>
            </a:r>
            <a:endParaRPr sz="2399" dirty="0"/>
          </a:p>
        </p:txBody>
      </p:sp>
      <p:cxnSp>
        <p:nvCxnSpPr>
          <p:cNvPr id="23" name="Google Shape;768;p83"/>
          <p:cNvCxnSpPr/>
          <p:nvPr/>
        </p:nvCxnSpPr>
        <p:spPr>
          <a:xfrm flipV="1">
            <a:off x="6422069" y="2233305"/>
            <a:ext cx="0" cy="138611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DB30F1A-154C-1741-BE61-BE6DF2A6B5CB}"/>
                  </a:ext>
                </a:extLst>
              </p:cNvPr>
              <p:cNvSpPr txBox="1"/>
              <p:nvPr/>
            </p:nvSpPr>
            <p:spPr>
              <a:xfrm>
                <a:off x="365457" y="2098348"/>
                <a:ext cx="3359318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DB30F1A-154C-1741-BE61-BE6DF2A6B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57" y="2098348"/>
                <a:ext cx="3359318" cy="415498"/>
              </a:xfrm>
              <a:prstGeom prst="rect">
                <a:avLst/>
              </a:prstGeom>
              <a:blipFill>
                <a:blip r:embed="rId3"/>
                <a:stretch>
                  <a:fillRect l="-3008" t="-3030" r="-75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AB7C34F-09F9-0A40-9B54-CF44F5CFBAF5}"/>
                  </a:ext>
                </a:extLst>
              </p:cNvPr>
              <p:cNvSpPr txBox="1"/>
              <p:nvPr/>
            </p:nvSpPr>
            <p:spPr>
              <a:xfrm>
                <a:off x="1693294" y="4713334"/>
                <a:ext cx="1630190" cy="861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AB7C34F-09F9-0A40-9B54-CF44F5CFBA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294" y="4713334"/>
                <a:ext cx="1630190" cy="861070"/>
              </a:xfrm>
              <a:prstGeom prst="rect">
                <a:avLst/>
              </a:prstGeom>
              <a:blipFill>
                <a:blip r:embed="rId4"/>
                <a:stretch>
                  <a:fillRect l="-6977" t="-4412" r="-620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2C8AF74-7561-1944-A158-61635273F541}"/>
                  </a:ext>
                </a:extLst>
              </p:cNvPr>
              <p:cNvSpPr txBox="1"/>
              <p:nvPr/>
            </p:nvSpPr>
            <p:spPr>
              <a:xfrm>
                <a:off x="73788" y="3594938"/>
                <a:ext cx="1874744" cy="5078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3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2C8AF74-7561-1944-A158-61635273F5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8" y="3594938"/>
                <a:ext cx="1874744" cy="507831"/>
              </a:xfrm>
              <a:prstGeom prst="rect">
                <a:avLst/>
              </a:prstGeom>
              <a:blipFill>
                <a:blip r:embed="rId5"/>
                <a:stretch>
                  <a:fillRect l="-4698" r="-4027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1864054-BFEB-3643-99EE-A507A80FD283}"/>
                  </a:ext>
                </a:extLst>
              </p:cNvPr>
              <p:cNvSpPr txBox="1"/>
              <p:nvPr/>
            </p:nvSpPr>
            <p:spPr>
              <a:xfrm>
                <a:off x="2303024" y="3594938"/>
                <a:ext cx="1653081" cy="507831"/>
              </a:xfrm>
              <a:prstGeom prst="rect">
                <a:avLst/>
              </a:prstGeom>
              <a:noFill/>
              <a:ln w="50800">
                <a:solidFill>
                  <a:schemeClr val="accent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30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1864054-BFEB-3643-99EE-A507A80FD2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024" y="3594938"/>
                <a:ext cx="1653081" cy="507831"/>
              </a:xfrm>
              <a:prstGeom prst="rect">
                <a:avLst/>
              </a:prstGeom>
              <a:blipFill>
                <a:blip r:embed="rId6"/>
                <a:stretch>
                  <a:fillRect l="-6667" r="-741" b="-27273"/>
                </a:stretch>
              </a:blipFill>
              <a:ln w="508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02F5A32-ED78-DC4A-879A-40732CECBB8C}"/>
                  </a:ext>
                </a:extLst>
              </p:cNvPr>
              <p:cNvSpPr/>
              <p:nvPr/>
            </p:nvSpPr>
            <p:spPr>
              <a:xfrm>
                <a:off x="6098637" y="3619415"/>
                <a:ext cx="1279517" cy="952312"/>
              </a:xfrm>
              <a:prstGeom prst="rect">
                <a:avLst/>
              </a:prstGeom>
              <a:ln w="50800">
                <a:solidFill>
                  <a:schemeClr val="accent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02F5A32-ED78-DC4A-879A-40732CECBB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8637" y="3619415"/>
                <a:ext cx="1279517" cy="952312"/>
              </a:xfrm>
              <a:prstGeom prst="rect">
                <a:avLst/>
              </a:prstGeom>
              <a:blipFill>
                <a:blip r:embed="rId7"/>
                <a:stretch>
                  <a:fillRect b="-8861"/>
                </a:stretch>
              </a:blipFill>
              <a:ln w="508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9B4A77-0962-BA4D-ACD7-68A935B547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B6950F1-90E4-7646-A960-946A366BD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83" y="283436"/>
            <a:ext cx="8029304" cy="691454"/>
          </a:xfrm>
        </p:spPr>
        <p:txBody>
          <a:bodyPr>
            <a:normAutofit fontScale="90000"/>
          </a:bodyPr>
          <a:lstStyle/>
          <a:p>
            <a:r>
              <a:rPr lang="en-US" dirty="0"/>
              <a:t>Backpropagation: Simple Example</a:t>
            </a:r>
          </a:p>
        </p:txBody>
      </p:sp>
    </p:spTree>
    <p:extLst>
      <p:ext uri="{BB962C8B-B14F-4D97-AF65-F5344CB8AC3E}">
        <p14:creationId xmlns:p14="http://schemas.microsoft.com/office/powerpoint/2010/main" val="379794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BEBC3-F241-8B4F-BF00-39B5BC828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64A84-4696-0C46-B39F-26A198930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HW3 due Wednesday 3/10, </a:t>
            </a:r>
            <a:r>
              <a:rPr lang="en-US"/>
              <a:t>11:59pm EST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FBF2A-C2DB-4143-9D0B-CEB645FEC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7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09;p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48429" y="1309108"/>
            <a:ext cx="4509525" cy="205619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" name="Google Shape;810;p86"/>
          <p:cNvSpPr/>
          <p:nvPr/>
        </p:nvSpPr>
        <p:spPr>
          <a:xfrm>
            <a:off x="4344478" y="1610354"/>
            <a:ext cx="374903" cy="263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6" name="Google Shape;811;p86"/>
          <p:cNvSpPr/>
          <p:nvPr/>
        </p:nvSpPr>
        <p:spPr>
          <a:xfrm>
            <a:off x="4417084" y="2368956"/>
            <a:ext cx="374903" cy="263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17" name="Google Shape;835;p87"/>
          <p:cNvSpPr txBox="1"/>
          <p:nvPr/>
        </p:nvSpPr>
        <p:spPr>
          <a:xfrm>
            <a:off x="330014" y="2558523"/>
            <a:ext cx="3621557" cy="598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 dirty="0">
                <a:solidFill>
                  <a:srgbClr val="38761D"/>
                </a:solidFill>
              </a:rPr>
              <a:t>e.g. x = -2, y = 5, z = -4</a:t>
            </a:r>
            <a:endParaRPr sz="2399" dirty="0">
              <a:solidFill>
                <a:srgbClr val="38761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202522"/>
            <a:ext cx="39875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1. Forward pass</a:t>
            </a:r>
            <a:r>
              <a:rPr lang="en-US" sz="2100" dirty="0"/>
              <a:t>: Compute outputs</a:t>
            </a:r>
            <a:endParaRPr lang="en-US" sz="2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211844"/>
            <a:ext cx="448821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2. Backward pass</a:t>
            </a:r>
            <a:r>
              <a:rPr lang="en-US" sz="2100" dirty="0"/>
              <a:t>: Compute derivatives</a:t>
            </a:r>
            <a:endParaRPr lang="en-US" sz="2100" b="1" dirty="0"/>
          </a:p>
        </p:txBody>
      </p:sp>
      <p:sp>
        <p:nvSpPr>
          <p:cNvPr id="20" name="Google Shape;1017;p95"/>
          <p:cNvSpPr txBox="1"/>
          <p:nvPr/>
        </p:nvSpPr>
        <p:spPr>
          <a:xfrm>
            <a:off x="725430" y="4816160"/>
            <a:ext cx="1072109" cy="502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/>
              <a:t>Want: </a:t>
            </a:r>
            <a:endParaRPr sz="2399" dirty="0"/>
          </a:p>
        </p:txBody>
      </p:sp>
      <p:cxnSp>
        <p:nvCxnSpPr>
          <p:cNvPr id="30" name="Google Shape;768;p83"/>
          <p:cNvCxnSpPr/>
          <p:nvPr/>
        </p:nvCxnSpPr>
        <p:spPr>
          <a:xfrm flipH="1" flipV="1">
            <a:off x="4542726" y="2558523"/>
            <a:ext cx="719639" cy="1171348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29551F9-766A-1846-92C7-D23D967AF357}"/>
                  </a:ext>
                </a:extLst>
              </p:cNvPr>
              <p:cNvSpPr txBox="1"/>
              <p:nvPr/>
            </p:nvSpPr>
            <p:spPr>
              <a:xfrm>
                <a:off x="365457" y="2098348"/>
                <a:ext cx="3359318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29551F9-766A-1846-92C7-D23D967AF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57" y="2098348"/>
                <a:ext cx="3359318" cy="415498"/>
              </a:xfrm>
              <a:prstGeom prst="rect">
                <a:avLst/>
              </a:prstGeom>
              <a:blipFill>
                <a:blip r:embed="rId3"/>
                <a:stretch>
                  <a:fillRect l="-3008" t="-3030" r="-75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2AA45D1-E3CC-3B43-8B5D-CDDCF08C1F19}"/>
                  </a:ext>
                </a:extLst>
              </p:cNvPr>
              <p:cNvSpPr txBox="1"/>
              <p:nvPr/>
            </p:nvSpPr>
            <p:spPr>
              <a:xfrm>
                <a:off x="1693294" y="4713334"/>
                <a:ext cx="1630190" cy="861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2AA45D1-E3CC-3B43-8B5D-CDDCF08C1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294" y="4713334"/>
                <a:ext cx="1630190" cy="861070"/>
              </a:xfrm>
              <a:prstGeom prst="rect">
                <a:avLst/>
              </a:prstGeom>
              <a:blipFill>
                <a:blip r:embed="rId4"/>
                <a:stretch>
                  <a:fillRect l="-6977" t="-4412" r="-620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AC180AE-01FC-2849-967B-9681566495F6}"/>
                  </a:ext>
                </a:extLst>
              </p:cNvPr>
              <p:cNvSpPr txBox="1"/>
              <p:nvPr/>
            </p:nvSpPr>
            <p:spPr>
              <a:xfrm>
                <a:off x="73788" y="3594938"/>
                <a:ext cx="1874744" cy="5078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3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AC180AE-01FC-2849-967B-9681566495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8" y="3594938"/>
                <a:ext cx="1874744" cy="507831"/>
              </a:xfrm>
              <a:prstGeom prst="rect">
                <a:avLst/>
              </a:prstGeom>
              <a:blipFill>
                <a:blip r:embed="rId5"/>
                <a:stretch>
                  <a:fillRect l="-4698" r="-4027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BD87AC6-3C91-DE47-9B7A-D3E58A5DE694}"/>
                  </a:ext>
                </a:extLst>
              </p:cNvPr>
              <p:cNvSpPr txBox="1"/>
              <p:nvPr/>
            </p:nvSpPr>
            <p:spPr>
              <a:xfrm>
                <a:off x="2303024" y="3594938"/>
                <a:ext cx="1653081" cy="507831"/>
              </a:xfrm>
              <a:prstGeom prst="rect">
                <a:avLst/>
              </a:prstGeom>
              <a:noFill/>
              <a:ln w="508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3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BD87AC6-3C91-DE47-9B7A-D3E58A5DE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024" y="3594938"/>
                <a:ext cx="1653081" cy="507831"/>
              </a:xfrm>
              <a:prstGeom prst="rect">
                <a:avLst/>
              </a:prstGeom>
              <a:blipFill>
                <a:blip r:embed="rId6"/>
                <a:stretch>
                  <a:fillRect l="-8397" r="-2290" b="-31707"/>
                </a:stretch>
              </a:blipFill>
              <a:ln w="508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3B359EC-47D6-0D47-810A-022EF4AED316}"/>
                  </a:ext>
                </a:extLst>
              </p:cNvPr>
              <p:cNvSpPr/>
              <p:nvPr/>
            </p:nvSpPr>
            <p:spPr>
              <a:xfrm>
                <a:off x="5249613" y="3729871"/>
                <a:ext cx="656462" cy="953403"/>
              </a:xfrm>
              <a:prstGeom prst="rect">
                <a:avLst/>
              </a:prstGeom>
              <a:ln w="50800">
                <a:solidFill>
                  <a:schemeClr val="accent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3B359EC-47D6-0D47-810A-022EF4AED3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613" y="3729871"/>
                <a:ext cx="656462" cy="953403"/>
              </a:xfrm>
              <a:prstGeom prst="rect">
                <a:avLst/>
              </a:prstGeom>
              <a:blipFill>
                <a:blip r:embed="rId7"/>
                <a:stretch>
                  <a:fillRect l="-1754" b="-8750"/>
                </a:stretch>
              </a:blipFill>
              <a:ln w="508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1A575-270B-EF4D-843C-926FA29BA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71BBB69-7D84-7E4A-989C-D6A29B616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83" y="283436"/>
            <a:ext cx="8029304" cy="691454"/>
          </a:xfrm>
        </p:spPr>
        <p:txBody>
          <a:bodyPr>
            <a:normAutofit fontScale="90000"/>
          </a:bodyPr>
          <a:lstStyle/>
          <a:p>
            <a:r>
              <a:rPr lang="en-US" dirty="0"/>
              <a:t>Backpropagation: Simple Example</a:t>
            </a:r>
          </a:p>
        </p:txBody>
      </p:sp>
    </p:spTree>
    <p:extLst>
      <p:ext uri="{BB962C8B-B14F-4D97-AF65-F5344CB8AC3E}">
        <p14:creationId xmlns:p14="http://schemas.microsoft.com/office/powerpoint/2010/main" val="3593868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09;p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48429" y="1309108"/>
            <a:ext cx="4509525" cy="205619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" name="Google Shape;810;p86"/>
          <p:cNvSpPr/>
          <p:nvPr/>
        </p:nvSpPr>
        <p:spPr>
          <a:xfrm>
            <a:off x="4344478" y="1610354"/>
            <a:ext cx="374903" cy="263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6" name="Google Shape;811;p86"/>
          <p:cNvSpPr/>
          <p:nvPr/>
        </p:nvSpPr>
        <p:spPr>
          <a:xfrm>
            <a:off x="4417084" y="2368956"/>
            <a:ext cx="374903" cy="263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17" name="Google Shape;835;p87"/>
          <p:cNvSpPr txBox="1"/>
          <p:nvPr/>
        </p:nvSpPr>
        <p:spPr>
          <a:xfrm>
            <a:off x="330014" y="2558523"/>
            <a:ext cx="3621557" cy="598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 dirty="0">
                <a:solidFill>
                  <a:srgbClr val="38761D"/>
                </a:solidFill>
              </a:rPr>
              <a:t>e.g. x = -2, y = 5, z = -4</a:t>
            </a:r>
            <a:endParaRPr sz="2399" dirty="0">
              <a:solidFill>
                <a:srgbClr val="38761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202522"/>
            <a:ext cx="39875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1. Forward pass</a:t>
            </a:r>
            <a:r>
              <a:rPr lang="en-US" sz="2100" dirty="0"/>
              <a:t>: Compute outputs</a:t>
            </a:r>
            <a:endParaRPr lang="en-US" sz="2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211844"/>
            <a:ext cx="448821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2. Backward pass</a:t>
            </a:r>
            <a:r>
              <a:rPr lang="en-US" sz="2100" dirty="0"/>
              <a:t>: Compute derivatives</a:t>
            </a:r>
            <a:endParaRPr lang="en-US" sz="2100" b="1" dirty="0"/>
          </a:p>
        </p:txBody>
      </p:sp>
      <p:sp>
        <p:nvSpPr>
          <p:cNvPr id="20" name="Google Shape;1017;p95"/>
          <p:cNvSpPr txBox="1"/>
          <p:nvPr/>
        </p:nvSpPr>
        <p:spPr>
          <a:xfrm>
            <a:off x="725430" y="4816160"/>
            <a:ext cx="1072109" cy="502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/>
              <a:t>Want: </a:t>
            </a:r>
            <a:endParaRPr sz="2399" dirty="0"/>
          </a:p>
        </p:txBody>
      </p:sp>
      <p:cxnSp>
        <p:nvCxnSpPr>
          <p:cNvPr id="23" name="Google Shape;768;p83"/>
          <p:cNvCxnSpPr/>
          <p:nvPr/>
        </p:nvCxnSpPr>
        <p:spPr>
          <a:xfrm flipH="1" flipV="1">
            <a:off x="4542726" y="2558523"/>
            <a:ext cx="719639" cy="1171348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5742886" y="3406471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Chain Rule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998A6AF-6E93-C246-9506-3D1931B594AD}"/>
                  </a:ext>
                </a:extLst>
              </p:cNvPr>
              <p:cNvSpPr txBox="1"/>
              <p:nvPr/>
            </p:nvSpPr>
            <p:spPr>
              <a:xfrm>
                <a:off x="365457" y="2098348"/>
                <a:ext cx="3359318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998A6AF-6E93-C246-9506-3D1931B59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57" y="2098348"/>
                <a:ext cx="3359318" cy="415498"/>
              </a:xfrm>
              <a:prstGeom prst="rect">
                <a:avLst/>
              </a:prstGeom>
              <a:blipFill>
                <a:blip r:embed="rId3"/>
                <a:stretch>
                  <a:fillRect l="-3008" t="-3030" r="-75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836A4CB-1363-0440-9597-379C74E92DE0}"/>
                  </a:ext>
                </a:extLst>
              </p:cNvPr>
              <p:cNvSpPr txBox="1"/>
              <p:nvPr/>
            </p:nvSpPr>
            <p:spPr>
              <a:xfrm>
                <a:off x="1693294" y="4713334"/>
                <a:ext cx="1630190" cy="861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836A4CB-1363-0440-9597-379C74E92D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294" y="4713334"/>
                <a:ext cx="1630190" cy="861070"/>
              </a:xfrm>
              <a:prstGeom prst="rect">
                <a:avLst/>
              </a:prstGeom>
              <a:blipFill>
                <a:blip r:embed="rId4"/>
                <a:stretch>
                  <a:fillRect l="-6977" t="-4412" r="-620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FD5B67C-815E-E841-82B6-191C27F16C8F}"/>
                  </a:ext>
                </a:extLst>
              </p:cNvPr>
              <p:cNvSpPr txBox="1"/>
              <p:nvPr/>
            </p:nvSpPr>
            <p:spPr>
              <a:xfrm>
                <a:off x="73788" y="3594938"/>
                <a:ext cx="1874744" cy="5078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3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FD5B67C-815E-E841-82B6-191C27F16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8" y="3594938"/>
                <a:ext cx="1874744" cy="507831"/>
              </a:xfrm>
              <a:prstGeom prst="rect">
                <a:avLst/>
              </a:prstGeom>
              <a:blipFill>
                <a:blip r:embed="rId5"/>
                <a:stretch>
                  <a:fillRect l="-4698" r="-4027" b="-2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288C3F7-4E50-C049-B33D-6497F2A7A8D9}"/>
                  </a:ext>
                </a:extLst>
              </p:cNvPr>
              <p:cNvSpPr txBox="1"/>
              <p:nvPr/>
            </p:nvSpPr>
            <p:spPr>
              <a:xfrm>
                <a:off x="2303024" y="3594938"/>
                <a:ext cx="1653081" cy="507831"/>
              </a:xfrm>
              <a:prstGeom prst="rect">
                <a:avLst/>
              </a:prstGeom>
              <a:noFill/>
              <a:ln w="508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3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288C3F7-4E50-C049-B33D-6497F2A7A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024" y="3594938"/>
                <a:ext cx="1653081" cy="507831"/>
              </a:xfrm>
              <a:prstGeom prst="rect">
                <a:avLst/>
              </a:prstGeom>
              <a:blipFill>
                <a:blip r:embed="rId6"/>
                <a:stretch>
                  <a:fillRect l="-8397" r="-2290" b="-31707"/>
                </a:stretch>
              </a:blipFill>
              <a:ln w="508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1A74AB6-94A2-D74F-9A90-81C574383BBE}"/>
                  </a:ext>
                </a:extLst>
              </p:cNvPr>
              <p:cNvSpPr/>
              <p:nvPr/>
            </p:nvSpPr>
            <p:spPr>
              <a:xfrm>
                <a:off x="5249613" y="3729871"/>
                <a:ext cx="1950086" cy="953403"/>
              </a:xfrm>
              <a:prstGeom prst="rect">
                <a:avLst/>
              </a:prstGeom>
              <a:ln w="50800">
                <a:solidFill>
                  <a:schemeClr val="accent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1A74AB6-94A2-D74F-9A90-81C574383B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613" y="3729871"/>
                <a:ext cx="1950086" cy="953403"/>
              </a:xfrm>
              <a:prstGeom prst="rect">
                <a:avLst/>
              </a:prstGeom>
              <a:blipFill>
                <a:blip r:embed="rId7"/>
                <a:stretch>
                  <a:fillRect b="-8750"/>
                </a:stretch>
              </a:blipFill>
              <a:ln w="508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820197-5716-854F-B911-C6EC628B7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DD20A90D-21F5-4B4F-9F0B-163D4F61A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83" y="283436"/>
            <a:ext cx="8029304" cy="691454"/>
          </a:xfrm>
        </p:spPr>
        <p:txBody>
          <a:bodyPr>
            <a:normAutofit fontScale="90000"/>
          </a:bodyPr>
          <a:lstStyle/>
          <a:p>
            <a:r>
              <a:rPr lang="en-US" dirty="0"/>
              <a:t>Backpropagation: Simple Example</a:t>
            </a:r>
          </a:p>
        </p:txBody>
      </p:sp>
    </p:spTree>
    <p:extLst>
      <p:ext uri="{BB962C8B-B14F-4D97-AF65-F5344CB8AC3E}">
        <p14:creationId xmlns:p14="http://schemas.microsoft.com/office/powerpoint/2010/main" val="2088272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09;p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48429" y="1309108"/>
            <a:ext cx="4509525" cy="205619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" name="Google Shape;810;p86"/>
          <p:cNvSpPr/>
          <p:nvPr/>
        </p:nvSpPr>
        <p:spPr>
          <a:xfrm>
            <a:off x="4344478" y="1610354"/>
            <a:ext cx="374903" cy="263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6" name="Google Shape;811;p86"/>
          <p:cNvSpPr/>
          <p:nvPr/>
        </p:nvSpPr>
        <p:spPr>
          <a:xfrm>
            <a:off x="4417084" y="2368956"/>
            <a:ext cx="374903" cy="263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17" name="Google Shape;835;p87"/>
          <p:cNvSpPr txBox="1"/>
          <p:nvPr/>
        </p:nvSpPr>
        <p:spPr>
          <a:xfrm>
            <a:off x="330014" y="2558523"/>
            <a:ext cx="3621557" cy="598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 dirty="0">
                <a:solidFill>
                  <a:srgbClr val="38761D"/>
                </a:solidFill>
              </a:rPr>
              <a:t>e.g. x = -2, y = 5, z = -4</a:t>
            </a:r>
            <a:endParaRPr sz="2399" dirty="0">
              <a:solidFill>
                <a:srgbClr val="38761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202522"/>
            <a:ext cx="39875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1. Forward pass</a:t>
            </a:r>
            <a:r>
              <a:rPr lang="en-US" sz="2100" dirty="0"/>
              <a:t>: Compute outputs</a:t>
            </a:r>
            <a:endParaRPr lang="en-US" sz="2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211844"/>
            <a:ext cx="448821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2. Backward pass</a:t>
            </a:r>
            <a:r>
              <a:rPr lang="en-US" sz="2100" dirty="0"/>
              <a:t>: Compute derivatives</a:t>
            </a:r>
            <a:endParaRPr lang="en-US" sz="2100" b="1" dirty="0"/>
          </a:p>
        </p:txBody>
      </p:sp>
      <p:sp>
        <p:nvSpPr>
          <p:cNvPr id="20" name="Google Shape;1017;p95"/>
          <p:cNvSpPr txBox="1"/>
          <p:nvPr/>
        </p:nvSpPr>
        <p:spPr>
          <a:xfrm>
            <a:off x="725430" y="4816160"/>
            <a:ext cx="1072109" cy="502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/>
              <a:t>Want: </a:t>
            </a:r>
            <a:endParaRPr sz="2399" dirty="0"/>
          </a:p>
        </p:txBody>
      </p:sp>
      <p:cxnSp>
        <p:nvCxnSpPr>
          <p:cNvPr id="23" name="Google Shape;768;p83"/>
          <p:cNvCxnSpPr/>
          <p:nvPr/>
        </p:nvCxnSpPr>
        <p:spPr>
          <a:xfrm flipH="1" flipV="1">
            <a:off x="4542726" y="2558523"/>
            <a:ext cx="719639" cy="1171348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5742886" y="3406471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Chain Rule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423" y="4941640"/>
            <a:ext cx="1019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Local</a:t>
            </a:r>
          </a:p>
          <a:p>
            <a:pPr algn="ctr"/>
            <a:r>
              <a:rPr lang="en-US" b="1" dirty="0"/>
              <a:t>Gradient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82845" y="4941640"/>
            <a:ext cx="1122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Upstream</a:t>
            </a:r>
          </a:p>
          <a:p>
            <a:pPr algn="ctr"/>
            <a:r>
              <a:rPr lang="en-US" b="1" dirty="0"/>
              <a:t>Gradient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17874" y="4943656"/>
            <a:ext cx="1413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Downstream</a:t>
            </a:r>
          </a:p>
          <a:p>
            <a:pPr algn="ctr"/>
            <a:r>
              <a:rPr lang="en-US" b="1" dirty="0"/>
              <a:t>Gradient</a:t>
            </a:r>
          </a:p>
        </p:txBody>
      </p:sp>
      <p:cxnSp>
        <p:nvCxnSpPr>
          <p:cNvPr id="29" name="Google Shape;768;p83"/>
          <p:cNvCxnSpPr/>
          <p:nvPr/>
        </p:nvCxnSpPr>
        <p:spPr>
          <a:xfrm flipV="1">
            <a:off x="5372159" y="4697730"/>
            <a:ext cx="173590" cy="27432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" name="Google Shape;768;p83"/>
          <p:cNvCxnSpPr/>
          <p:nvPr/>
        </p:nvCxnSpPr>
        <p:spPr>
          <a:xfrm flipV="1">
            <a:off x="6377138" y="4697730"/>
            <a:ext cx="0" cy="27432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" name="Google Shape;768;p83"/>
          <p:cNvCxnSpPr/>
          <p:nvPr/>
        </p:nvCxnSpPr>
        <p:spPr>
          <a:xfrm flipH="1" flipV="1">
            <a:off x="7030387" y="4697730"/>
            <a:ext cx="157325" cy="27432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F3913AC-2860-384D-AA0E-E03BE99D3FE4}"/>
                  </a:ext>
                </a:extLst>
              </p:cNvPr>
              <p:cNvSpPr txBox="1"/>
              <p:nvPr/>
            </p:nvSpPr>
            <p:spPr>
              <a:xfrm>
                <a:off x="365457" y="2098348"/>
                <a:ext cx="3359318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F3913AC-2860-384D-AA0E-E03BE99D3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57" y="2098348"/>
                <a:ext cx="3359318" cy="415498"/>
              </a:xfrm>
              <a:prstGeom prst="rect">
                <a:avLst/>
              </a:prstGeom>
              <a:blipFill>
                <a:blip r:embed="rId3"/>
                <a:stretch>
                  <a:fillRect l="-3008" t="-3030" r="-75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DABB9FB-2C50-464B-B4F6-C59D62AC00BD}"/>
                  </a:ext>
                </a:extLst>
              </p:cNvPr>
              <p:cNvSpPr txBox="1"/>
              <p:nvPr/>
            </p:nvSpPr>
            <p:spPr>
              <a:xfrm>
                <a:off x="1693294" y="4713334"/>
                <a:ext cx="1630190" cy="861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DABB9FB-2C50-464B-B4F6-C59D62AC0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294" y="4713334"/>
                <a:ext cx="1630190" cy="861070"/>
              </a:xfrm>
              <a:prstGeom prst="rect">
                <a:avLst/>
              </a:prstGeom>
              <a:blipFill>
                <a:blip r:embed="rId4"/>
                <a:stretch>
                  <a:fillRect l="-6977" t="-4412" r="-620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76E4C27-F96B-8D47-98FA-11F1EE6F32BC}"/>
                  </a:ext>
                </a:extLst>
              </p:cNvPr>
              <p:cNvSpPr txBox="1"/>
              <p:nvPr/>
            </p:nvSpPr>
            <p:spPr>
              <a:xfrm>
                <a:off x="73788" y="3594938"/>
                <a:ext cx="1874744" cy="507831"/>
              </a:xfrm>
              <a:prstGeom prst="rect">
                <a:avLst/>
              </a:prstGeom>
              <a:noFill/>
              <a:ln w="50800">
                <a:solidFill>
                  <a:schemeClr val="accent6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3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76E4C27-F96B-8D47-98FA-11F1EE6F3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8" y="3594938"/>
                <a:ext cx="1874744" cy="507831"/>
              </a:xfrm>
              <a:prstGeom prst="rect">
                <a:avLst/>
              </a:prstGeom>
              <a:blipFill>
                <a:blip r:embed="rId5"/>
                <a:stretch>
                  <a:fillRect l="-3268" r="-2614" b="-18182"/>
                </a:stretch>
              </a:blipFill>
              <a:ln w="508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95B9B15-CA4A-C745-B4DC-C2176BD71392}"/>
                  </a:ext>
                </a:extLst>
              </p:cNvPr>
              <p:cNvSpPr txBox="1"/>
              <p:nvPr/>
            </p:nvSpPr>
            <p:spPr>
              <a:xfrm>
                <a:off x="2303024" y="3594938"/>
                <a:ext cx="1653081" cy="507831"/>
              </a:xfrm>
              <a:prstGeom prst="rect">
                <a:avLst/>
              </a:prstGeom>
              <a:noFill/>
              <a:ln w="508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3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95B9B15-CA4A-C745-B4DC-C2176BD71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024" y="3594938"/>
                <a:ext cx="1653081" cy="507831"/>
              </a:xfrm>
              <a:prstGeom prst="rect">
                <a:avLst/>
              </a:prstGeom>
              <a:blipFill>
                <a:blip r:embed="rId6"/>
                <a:stretch>
                  <a:fillRect l="-8397" r="-2290" b="-31707"/>
                </a:stretch>
              </a:blipFill>
              <a:ln w="508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A061498-C9C8-0C48-B7CA-8B3A798A9AB9}"/>
                  </a:ext>
                </a:extLst>
              </p:cNvPr>
              <p:cNvSpPr/>
              <p:nvPr/>
            </p:nvSpPr>
            <p:spPr>
              <a:xfrm>
                <a:off x="5249613" y="3729871"/>
                <a:ext cx="1950086" cy="953403"/>
              </a:xfrm>
              <a:prstGeom prst="rect">
                <a:avLst/>
              </a:prstGeom>
              <a:ln w="50800">
                <a:solidFill>
                  <a:schemeClr val="accent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A061498-C9C8-0C48-B7CA-8B3A798A9A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613" y="3729871"/>
                <a:ext cx="1950086" cy="953403"/>
              </a:xfrm>
              <a:prstGeom prst="rect">
                <a:avLst/>
              </a:prstGeom>
              <a:blipFill>
                <a:blip r:embed="rId7"/>
                <a:stretch>
                  <a:fillRect b="-8750"/>
                </a:stretch>
              </a:blipFill>
              <a:ln w="508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C3E3A2F-EF21-3E42-AB85-7759139DD0C5}"/>
                  </a:ext>
                </a:extLst>
              </p:cNvPr>
              <p:cNvSpPr/>
              <p:nvPr/>
            </p:nvSpPr>
            <p:spPr>
              <a:xfrm>
                <a:off x="7541333" y="3729871"/>
                <a:ext cx="1298241" cy="953403"/>
              </a:xfrm>
              <a:prstGeom prst="rect">
                <a:avLst/>
              </a:prstGeom>
              <a:ln w="50800">
                <a:solidFill>
                  <a:schemeClr val="accent6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DC3E3A2F-EF21-3E42-AB85-7759139DD0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1333" y="3729871"/>
                <a:ext cx="1298241" cy="953403"/>
              </a:xfrm>
              <a:prstGeom prst="rect">
                <a:avLst/>
              </a:prstGeom>
              <a:blipFill>
                <a:blip r:embed="rId8"/>
                <a:stretch>
                  <a:fillRect b="-8750"/>
                </a:stretch>
              </a:blipFill>
              <a:ln w="508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B75638-71B0-9644-9B8E-0162C7F99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FBDD4876-5810-C64A-8927-36DCB2A7F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83" y="283436"/>
            <a:ext cx="8029304" cy="691454"/>
          </a:xfrm>
        </p:spPr>
        <p:txBody>
          <a:bodyPr>
            <a:normAutofit fontScale="90000"/>
          </a:bodyPr>
          <a:lstStyle/>
          <a:p>
            <a:r>
              <a:rPr lang="en-US" dirty="0"/>
              <a:t>Backpropagation: Simple Example</a:t>
            </a:r>
          </a:p>
        </p:txBody>
      </p:sp>
    </p:spTree>
    <p:extLst>
      <p:ext uri="{BB962C8B-B14F-4D97-AF65-F5344CB8AC3E}">
        <p14:creationId xmlns:p14="http://schemas.microsoft.com/office/powerpoint/2010/main" val="2526713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09;p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48429" y="1309108"/>
            <a:ext cx="4509525" cy="205619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" name="Google Shape;810;p86"/>
          <p:cNvSpPr/>
          <p:nvPr/>
        </p:nvSpPr>
        <p:spPr>
          <a:xfrm>
            <a:off x="4344478" y="1610354"/>
            <a:ext cx="374903" cy="263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17" name="Google Shape;835;p87"/>
          <p:cNvSpPr txBox="1"/>
          <p:nvPr/>
        </p:nvSpPr>
        <p:spPr>
          <a:xfrm>
            <a:off x="330014" y="2558523"/>
            <a:ext cx="3621557" cy="598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 dirty="0">
                <a:solidFill>
                  <a:srgbClr val="38761D"/>
                </a:solidFill>
              </a:rPr>
              <a:t>e.g. x = -2, y = 5, z = -4</a:t>
            </a:r>
            <a:endParaRPr sz="2399" dirty="0">
              <a:solidFill>
                <a:srgbClr val="38761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202522"/>
            <a:ext cx="39875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1. Forward pass</a:t>
            </a:r>
            <a:r>
              <a:rPr lang="en-US" sz="2100" dirty="0"/>
              <a:t>: Compute outputs</a:t>
            </a:r>
            <a:endParaRPr lang="en-US" sz="2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211844"/>
            <a:ext cx="448821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2. Backward pass</a:t>
            </a:r>
            <a:r>
              <a:rPr lang="en-US" sz="2100" dirty="0"/>
              <a:t>: Compute derivatives</a:t>
            </a:r>
            <a:endParaRPr lang="en-US" sz="2100" b="1" dirty="0"/>
          </a:p>
        </p:txBody>
      </p:sp>
      <p:sp>
        <p:nvSpPr>
          <p:cNvPr id="20" name="Google Shape;1017;p95"/>
          <p:cNvSpPr txBox="1"/>
          <p:nvPr/>
        </p:nvSpPr>
        <p:spPr>
          <a:xfrm>
            <a:off x="725430" y="4816160"/>
            <a:ext cx="1072109" cy="502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/>
              <a:t>Want: </a:t>
            </a:r>
            <a:endParaRPr sz="2399" dirty="0"/>
          </a:p>
        </p:txBody>
      </p:sp>
      <p:cxnSp>
        <p:nvCxnSpPr>
          <p:cNvPr id="23" name="Google Shape;768;p83"/>
          <p:cNvCxnSpPr/>
          <p:nvPr/>
        </p:nvCxnSpPr>
        <p:spPr>
          <a:xfrm flipH="1" flipV="1">
            <a:off x="4542726" y="2558523"/>
            <a:ext cx="719639" cy="1171348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5742886" y="3406471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Chain Rule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423" y="4941640"/>
            <a:ext cx="1019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Local</a:t>
            </a:r>
          </a:p>
          <a:p>
            <a:pPr algn="ctr"/>
            <a:r>
              <a:rPr lang="en-US" b="1" dirty="0"/>
              <a:t>Gradient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82845" y="4941640"/>
            <a:ext cx="1122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Upstream</a:t>
            </a:r>
          </a:p>
          <a:p>
            <a:pPr algn="ctr"/>
            <a:r>
              <a:rPr lang="en-US" b="1" dirty="0"/>
              <a:t>Gradient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17874" y="4943656"/>
            <a:ext cx="1413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Downstream</a:t>
            </a:r>
          </a:p>
          <a:p>
            <a:pPr algn="ctr"/>
            <a:r>
              <a:rPr lang="en-US" b="1" dirty="0"/>
              <a:t>Gradient</a:t>
            </a:r>
          </a:p>
        </p:txBody>
      </p:sp>
      <p:cxnSp>
        <p:nvCxnSpPr>
          <p:cNvPr id="29" name="Google Shape;768;p83"/>
          <p:cNvCxnSpPr/>
          <p:nvPr/>
        </p:nvCxnSpPr>
        <p:spPr>
          <a:xfrm flipV="1">
            <a:off x="5372159" y="4697730"/>
            <a:ext cx="173590" cy="27432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" name="Google Shape;768;p83"/>
          <p:cNvCxnSpPr/>
          <p:nvPr/>
        </p:nvCxnSpPr>
        <p:spPr>
          <a:xfrm flipV="1">
            <a:off x="6377138" y="4697730"/>
            <a:ext cx="0" cy="27432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" name="Google Shape;768;p83"/>
          <p:cNvCxnSpPr/>
          <p:nvPr/>
        </p:nvCxnSpPr>
        <p:spPr>
          <a:xfrm flipH="1" flipV="1">
            <a:off x="7030387" y="4697730"/>
            <a:ext cx="157325" cy="27432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FA57FCF-0FED-2245-958E-2404D8156868}"/>
                  </a:ext>
                </a:extLst>
              </p:cNvPr>
              <p:cNvSpPr txBox="1"/>
              <p:nvPr/>
            </p:nvSpPr>
            <p:spPr>
              <a:xfrm>
                <a:off x="365457" y="2098348"/>
                <a:ext cx="3359318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FA57FCF-0FED-2245-958E-2404D8156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57" y="2098348"/>
                <a:ext cx="3359318" cy="415498"/>
              </a:xfrm>
              <a:prstGeom prst="rect">
                <a:avLst/>
              </a:prstGeom>
              <a:blipFill>
                <a:blip r:embed="rId3"/>
                <a:stretch>
                  <a:fillRect l="-3008" t="-3030" r="-75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5B0D716-E321-3542-A4CC-2BABD7D1283E}"/>
                  </a:ext>
                </a:extLst>
              </p:cNvPr>
              <p:cNvSpPr txBox="1"/>
              <p:nvPr/>
            </p:nvSpPr>
            <p:spPr>
              <a:xfrm>
                <a:off x="1693294" y="4713334"/>
                <a:ext cx="1630190" cy="861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5B0D716-E321-3542-A4CC-2BABD7D128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294" y="4713334"/>
                <a:ext cx="1630190" cy="861070"/>
              </a:xfrm>
              <a:prstGeom prst="rect">
                <a:avLst/>
              </a:prstGeom>
              <a:blipFill>
                <a:blip r:embed="rId4"/>
                <a:stretch>
                  <a:fillRect l="-6977" t="-4412" r="-620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29F9D08-0147-1F47-87D3-CD0B8DE8F26F}"/>
                  </a:ext>
                </a:extLst>
              </p:cNvPr>
              <p:cNvSpPr txBox="1"/>
              <p:nvPr/>
            </p:nvSpPr>
            <p:spPr>
              <a:xfrm>
                <a:off x="73788" y="3594938"/>
                <a:ext cx="1874744" cy="507831"/>
              </a:xfrm>
              <a:prstGeom prst="rect">
                <a:avLst/>
              </a:prstGeom>
              <a:noFill/>
              <a:ln w="50800">
                <a:solidFill>
                  <a:schemeClr val="accent6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3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29F9D08-0147-1F47-87D3-CD0B8DE8F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8" y="3594938"/>
                <a:ext cx="1874744" cy="507831"/>
              </a:xfrm>
              <a:prstGeom prst="rect">
                <a:avLst/>
              </a:prstGeom>
              <a:blipFill>
                <a:blip r:embed="rId5"/>
                <a:stretch>
                  <a:fillRect l="-3268" r="-2614" b="-18182"/>
                </a:stretch>
              </a:blipFill>
              <a:ln w="508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949425F-C4CF-2948-A7F0-0D8D5CC1BCFC}"/>
                  </a:ext>
                </a:extLst>
              </p:cNvPr>
              <p:cNvSpPr txBox="1"/>
              <p:nvPr/>
            </p:nvSpPr>
            <p:spPr>
              <a:xfrm>
                <a:off x="2303024" y="3594938"/>
                <a:ext cx="1653081" cy="507831"/>
              </a:xfrm>
              <a:prstGeom prst="rect">
                <a:avLst/>
              </a:prstGeom>
              <a:noFill/>
              <a:ln w="508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3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949425F-C4CF-2948-A7F0-0D8D5CC1B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024" y="3594938"/>
                <a:ext cx="1653081" cy="507831"/>
              </a:xfrm>
              <a:prstGeom prst="rect">
                <a:avLst/>
              </a:prstGeom>
              <a:blipFill>
                <a:blip r:embed="rId6"/>
                <a:stretch>
                  <a:fillRect l="-8397" r="-2290" b="-31707"/>
                </a:stretch>
              </a:blipFill>
              <a:ln w="508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6E5D339-4606-2D42-A7D3-0E638559AD3A}"/>
                  </a:ext>
                </a:extLst>
              </p:cNvPr>
              <p:cNvSpPr/>
              <p:nvPr/>
            </p:nvSpPr>
            <p:spPr>
              <a:xfrm>
                <a:off x="5249613" y="3729871"/>
                <a:ext cx="1950086" cy="953403"/>
              </a:xfrm>
              <a:prstGeom prst="rect">
                <a:avLst/>
              </a:prstGeom>
              <a:ln w="50800">
                <a:solidFill>
                  <a:schemeClr val="accent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66E5D339-4606-2D42-A7D3-0E638559AD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613" y="3729871"/>
                <a:ext cx="1950086" cy="953403"/>
              </a:xfrm>
              <a:prstGeom prst="rect">
                <a:avLst/>
              </a:prstGeom>
              <a:blipFill>
                <a:blip r:embed="rId7"/>
                <a:stretch>
                  <a:fillRect b="-8750"/>
                </a:stretch>
              </a:blipFill>
              <a:ln w="508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990FFFC-5E21-D949-8553-0ED15802B603}"/>
                  </a:ext>
                </a:extLst>
              </p:cNvPr>
              <p:cNvSpPr/>
              <p:nvPr/>
            </p:nvSpPr>
            <p:spPr>
              <a:xfrm>
                <a:off x="7541333" y="3729871"/>
                <a:ext cx="1298241" cy="953403"/>
              </a:xfrm>
              <a:prstGeom prst="rect">
                <a:avLst/>
              </a:prstGeom>
              <a:ln w="50800">
                <a:solidFill>
                  <a:schemeClr val="accent6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A990FFFC-5E21-D949-8553-0ED15802B6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1333" y="3729871"/>
                <a:ext cx="1298241" cy="953403"/>
              </a:xfrm>
              <a:prstGeom prst="rect">
                <a:avLst/>
              </a:prstGeom>
              <a:blipFill>
                <a:blip r:embed="rId8"/>
                <a:stretch>
                  <a:fillRect b="-8750"/>
                </a:stretch>
              </a:blipFill>
              <a:ln w="508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A9F73-D444-264B-859D-C2D6632C0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9D6F0CB-1CB1-1F4A-AA92-1470D9946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83" y="283436"/>
            <a:ext cx="8029304" cy="691454"/>
          </a:xfrm>
        </p:spPr>
        <p:txBody>
          <a:bodyPr>
            <a:normAutofit fontScale="90000"/>
          </a:bodyPr>
          <a:lstStyle/>
          <a:p>
            <a:r>
              <a:rPr lang="en-US" dirty="0"/>
              <a:t>Backpropagation: Simple Example</a:t>
            </a:r>
          </a:p>
        </p:txBody>
      </p:sp>
    </p:spTree>
    <p:extLst>
      <p:ext uri="{BB962C8B-B14F-4D97-AF65-F5344CB8AC3E}">
        <p14:creationId xmlns:p14="http://schemas.microsoft.com/office/powerpoint/2010/main" val="2623255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09;p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48429" y="1309108"/>
            <a:ext cx="4509525" cy="205619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" name="Google Shape;810;p86"/>
          <p:cNvSpPr/>
          <p:nvPr/>
        </p:nvSpPr>
        <p:spPr>
          <a:xfrm>
            <a:off x="4344478" y="1610354"/>
            <a:ext cx="374903" cy="2633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17" name="Google Shape;835;p87"/>
          <p:cNvSpPr txBox="1"/>
          <p:nvPr/>
        </p:nvSpPr>
        <p:spPr>
          <a:xfrm>
            <a:off x="330014" y="2558523"/>
            <a:ext cx="3621557" cy="598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 dirty="0">
                <a:solidFill>
                  <a:srgbClr val="38761D"/>
                </a:solidFill>
              </a:rPr>
              <a:t>e.g. x = -2, y = 5, z = -4</a:t>
            </a:r>
            <a:endParaRPr sz="2399" dirty="0">
              <a:solidFill>
                <a:srgbClr val="38761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202522"/>
            <a:ext cx="39875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1. Forward pass</a:t>
            </a:r>
            <a:r>
              <a:rPr lang="en-US" sz="2100" dirty="0"/>
              <a:t>: Compute outputs</a:t>
            </a:r>
            <a:endParaRPr lang="en-US" sz="2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211844"/>
            <a:ext cx="448821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2. Backward pass</a:t>
            </a:r>
            <a:r>
              <a:rPr lang="en-US" sz="2100" dirty="0"/>
              <a:t>: Compute derivatives</a:t>
            </a:r>
            <a:endParaRPr lang="en-US" sz="2100" b="1" dirty="0"/>
          </a:p>
        </p:txBody>
      </p:sp>
      <p:sp>
        <p:nvSpPr>
          <p:cNvPr id="20" name="Google Shape;1017;p95"/>
          <p:cNvSpPr txBox="1"/>
          <p:nvPr/>
        </p:nvSpPr>
        <p:spPr>
          <a:xfrm>
            <a:off x="725430" y="4816160"/>
            <a:ext cx="1072109" cy="502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/>
              <a:t>Want: </a:t>
            </a:r>
            <a:endParaRPr sz="2399" dirty="0"/>
          </a:p>
        </p:txBody>
      </p:sp>
      <p:cxnSp>
        <p:nvCxnSpPr>
          <p:cNvPr id="23" name="Google Shape;768;p83"/>
          <p:cNvCxnSpPr/>
          <p:nvPr/>
        </p:nvCxnSpPr>
        <p:spPr>
          <a:xfrm flipH="1" flipV="1">
            <a:off x="4642339" y="1859574"/>
            <a:ext cx="620026" cy="1870298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5742886" y="3406471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Chain Rule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423" y="4941640"/>
            <a:ext cx="1019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Local</a:t>
            </a:r>
          </a:p>
          <a:p>
            <a:pPr algn="ctr"/>
            <a:r>
              <a:rPr lang="en-US" b="1" dirty="0"/>
              <a:t>Gradient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82845" y="4941640"/>
            <a:ext cx="1122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Upstream</a:t>
            </a:r>
          </a:p>
          <a:p>
            <a:pPr algn="ctr"/>
            <a:r>
              <a:rPr lang="en-US" b="1" dirty="0"/>
              <a:t>Gradient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17874" y="4943656"/>
            <a:ext cx="1413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Downstream</a:t>
            </a:r>
          </a:p>
          <a:p>
            <a:pPr algn="ctr"/>
            <a:r>
              <a:rPr lang="en-US" b="1" dirty="0"/>
              <a:t>Gradient</a:t>
            </a:r>
          </a:p>
        </p:txBody>
      </p:sp>
      <p:cxnSp>
        <p:nvCxnSpPr>
          <p:cNvPr id="29" name="Google Shape;768;p83"/>
          <p:cNvCxnSpPr/>
          <p:nvPr/>
        </p:nvCxnSpPr>
        <p:spPr>
          <a:xfrm flipV="1">
            <a:off x="5372159" y="4697730"/>
            <a:ext cx="173590" cy="27432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" name="Google Shape;768;p83"/>
          <p:cNvCxnSpPr/>
          <p:nvPr/>
        </p:nvCxnSpPr>
        <p:spPr>
          <a:xfrm flipV="1">
            <a:off x="6377138" y="4697730"/>
            <a:ext cx="0" cy="27432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" name="Google Shape;768;p83"/>
          <p:cNvCxnSpPr/>
          <p:nvPr/>
        </p:nvCxnSpPr>
        <p:spPr>
          <a:xfrm flipH="1" flipV="1">
            <a:off x="7030387" y="4697730"/>
            <a:ext cx="157325" cy="27432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17D5E0E-F664-DC40-9588-B5C0B60DB9CC}"/>
                  </a:ext>
                </a:extLst>
              </p:cNvPr>
              <p:cNvSpPr txBox="1"/>
              <p:nvPr/>
            </p:nvSpPr>
            <p:spPr>
              <a:xfrm>
                <a:off x="365457" y="2098348"/>
                <a:ext cx="3359318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17D5E0E-F664-DC40-9588-B5C0B60DB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57" y="2098348"/>
                <a:ext cx="3359318" cy="415498"/>
              </a:xfrm>
              <a:prstGeom prst="rect">
                <a:avLst/>
              </a:prstGeom>
              <a:blipFill>
                <a:blip r:embed="rId3"/>
                <a:stretch>
                  <a:fillRect l="-3008" t="-3030" r="-75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80C7083-E57E-6546-A965-8AF311C93702}"/>
                  </a:ext>
                </a:extLst>
              </p:cNvPr>
              <p:cNvSpPr txBox="1"/>
              <p:nvPr/>
            </p:nvSpPr>
            <p:spPr>
              <a:xfrm>
                <a:off x="1693294" y="4713334"/>
                <a:ext cx="1630190" cy="861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80C7083-E57E-6546-A965-8AF311C937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294" y="4713334"/>
                <a:ext cx="1630190" cy="861070"/>
              </a:xfrm>
              <a:prstGeom prst="rect">
                <a:avLst/>
              </a:prstGeom>
              <a:blipFill>
                <a:blip r:embed="rId4"/>
                <a:stretch>
                  <a:fillRect l="-6977" t="-4412" r="-620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9F26909-E4C5-1A4F-97BF-197BAC8E1D62}"/>
                  </a:ext>
                </a:extLst>
              </p:cNvPr>
              <p:cNvSpPr txBox="1"/>
              <p:nvPr/>
            </p:nvSpPr>
            <p:spPr>
              <a:xfrm>
                <a:off x="73788" y="3594938"/>
                <a:ext cx="1874744" cy="507831"/>
              </a:xfrm>
              <a:prstGeom prst="rect">
                <a:avLst/>
              </a:prstGeom>
              <a:noFill/>
              <a:ln w="50800">
                <a:solidFill>
                  <a:schemeClr val="accent6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3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9F26909-E4C5-1A4F-97BF-197BAC8E1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8" y="3594938"/>
                <a:ext cx="1874744" cy="507831"/>
              </a:xfrm>
              <a:prstGeom prst="rect">
                <a:avLst/>
              </a:prstGeom>
              <a:blipFill>
                <a:blip r:embed="rId5"/>
                <a:stretch>
                  <a:fillRect l="-3268" r="-2614" b="-18182"/>
                </a:stretch>
              </a:blipFill>
              <a:ln w="508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152736F-8F29-BD4A-B36E-DB1C23C8D4EE}"/>
                  </a:ext>
                </a:extLst>
              </p:cNvPr>
              <p:cNvSpPr txBox="1"/>
              <p:nvPr/>
            </p:nvSpPr>
            <p:spPr>
              <a:xfrm>
                <a:off x="2303024" y="3594938"/>
                <a:ext cx="1653081" cy="507831"/>
              </a:xfrm>
              <a:prstGeom prst="rect">
                <a:avLst/>
              </a:prstGeom>
              <a:noFill/>
              <a:ln w="508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3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152736F-8F29-BD4A-B36E-DB1C23C8D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024" y="3594938"/>
                <a:ext cx="1653081" cy="507831"/>
              </a:xfrm>
              <a:prstGeom prst="rect">
                <a:avLst/>
              </a:prstGeom>
              <a:blipFill>
                <a:blip r:embed="rId6"/>
                <a:stretch>
                  <a:fillRect l="-8397" r="-2290" b="-31707"/>
                </a:stretch>
              </a:blipFill>
              <a:ln w="508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92DECB1-598E-9144-BC1D-07F982ABCD2D}"/>
                  </a:ext>
                </a:extLst>
              </p:cNvPr>
              <p:cNvSpPr/>
              <p:nvPr/>
            </p:nvSpPr>
            <p:spPr>
              <a:xfrm>
                <a:off x="5249614" y="3729871"/>
                <a:ext cx="1946623" cy="952312"/>
              </a:xfrm>
              <a:prstGeom prst="rect">
                <a:avLst/>
              </a:prstGeom>
              <a:ln w="50800">
                <a:solidFill>
                  <a:schemeClr val="accent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92DECB1-598E-9144-BC1D-07F982ABCD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614" y="3729871"/>
                <a:ext cx="1946623" cy="952312"/>
              </a:xfrm>
              <a:prstGeom prst="rect">
                <a:avLst/>
              </a:prstGeom>
              <a:blipFill>
                <a:blip r:embed="rId7"/>
                <a:stretch>
                  <a:fillRect b="-8750"/>
                </a:stretch>
              </a:blipFill>
              <a:ln w="508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89DB854-66BC-2543-A5DD-86013AC9FDFB}"/>
                  </a:ext>
                </a:extLst>
              </p:cNvPr>
              <p:cNvSpPr/>
              <p:nvPr/>
            </p:nvSpPr>
            <p:spPr>
              <a:xfrm>
                <a:off x="7541332" y="3729871"/>
                <a:ext cx="1294778" cy="882357"/>
              </a:xfrm>
              <a:prstGeom prst="rect">
                <a:avLst/>
              </a:prstGeom>
              <a:ln w="50800">
                <a:solidFill>
                  <a:schemeClr val="accent6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89DB854-66BC-2543-A5DD-86013AC9FD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1332" y="3729871"/>
                <a:ext cx="1294778" cy="882357"/>
              </a:xfrm>
              <a:prstGeom prst="rect">
                <a:avLst/>
              </a:prstGeom>
              <a:blipFill>
                <a:blip r:embed="rId8"/>
                <a:stretch>
                  <a:fillRect b="-4000"/>
                </a:stretch>
              </a:blipFill>
              <a:ln w="508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699AC-47CE-DD49-8067-6B22B5EE4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472F6FAA-F690-C646-BF29-A78B5B9F0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83" y="283436"/>
            <a:ext cx="8029304" cy="691454"/>
          </a:xfrm>
        </p:spPr>
        <p:txBody>
          <a:bodyPr>
            <a:normAutofit fontScale="90000"/>
          </a:bodyPr>
          <a:lstStyle/>
          <a:p>
            <a:r>
              <a:rPr lang="en-US" dirty="0"/>
              <a:t>Backpropagation: Simple Example</a:t>
            </a:r>
          </a:p>
        </p:txBody>
      </p:sp>
    </p:spTree>
    <p:extLst>
      <p:ext uri="{BB962C8B-B14F-4D97-AF65-F5344CB8AC3E}">
        <p14:creationId xmlns:p14="http://schemas.microsoft.com/office/powerpoint/2010/main" val="2523923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09;p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48429" y="1309108"/>
            <a:ext cx="4509525" cy="205619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" name="Google Shape;835;p87"/>
          <p:cNvSpPr txBox="1"/>
          <p:nvPr/>
        </p:nvSpPr>
        <p:spPr>
          <a:xfrm>
            <a:off x="330014" y="2558523"/>
            <a:ext cx="3621557" cy="598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 dirty="0">
                <a:solidFill>
                  <a:srgbClr val="38761D"/>
                </a:solidFill>
              </a:rPr>
              <a:t>e.g. x = -2, y = 5, z = -4</a:t>
            </a:r>
            <a:endParaRPr sz="2399" dirty="0">
              <a:solidFill>
                <a:srgbClr val="38761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202522"/>
            <a:ext cx="398750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1. Forward pass</a:t>
            </a:r>
            <a:r>
              <a:rPr lang="en-US" sz="2100" dirty="0"/>
              <a:t>: Compute outputs</a:t>
            </a:r>
            <a:endParaRPr lang="en-US" sz="21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211844"/>
            <a:ext cx="448821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2. Backward pass</a:t>
            </a:r>
            <a:r>
              <a:rPr lang="en-US" sz="2100" dirty="0"/>
              <a:t>: Compute derivatives</a:t>
            </a:r>
            <a:endParaRPr lang="en-US" sz="2100" b="1" dirty="0"/>
          </a:p>
        </p:txBody>
      </p:sp>
      <p:sp>
        <p:nvSpPr>
          <p:cNvPr id="20" name="Google Shape;1017;p95"/>
          <p:cNvSpPr txBox="1"/>
          <p:nvPr/>
        </p:nvSpPr>
        <p:spPr>
          <a:xfrm>
            <a:off x="725430" y="4816160"/>
            <a:ext cx="1072109" cy="502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/>
              <a:t>Want: </a:t>
            </a:r>
            <a:endParaRPr sz="2399" dirty="0"/>
          </a:p>
        </p:txBody>
      </p:sp>
      <p:cxnSp>
        <p:nvCxnSpPr>
          <p:cNvPr id="23" name="Google Shape;768;p83"/>
          <p:cNvCxnSpPr/>
          <p:nvPr/>
        </p:nvCxnSpPr>
        <p:spPr>
          <a:xfrm flipH="1" flipV="1">
            <a:off x="4642339" y="1859574"/>
            <a:ext cx="620026" cy="1870298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TextBox 6"/>
          <p:cNvSpPr txBox="1"/>
          <p:nvPr/>
        </p:nvSpPr>
        <p:spPr>
          <a:xfrm>
            <a:off x="5742886" y="3406471"/>
            <a:ext cx="120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Chain Rule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5423" y="4941640"/>
            <a:ext cx="1019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Local</a:t>
            </a:r>
          </a:p>
          <a:p>
            <a:pPr algn="ctr"/>
            <a:r>
              <a:rPr lang="en-US" b="1" dirty="0"/>
              <a:t>Gradient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982845" y="4941640"/>
            <a:ext cx="11225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Upstream</a:t>
            </a:r>
          </a:p>
          <a:p>
            <a:pPr algn="ctr"/>
            <a:r>
              <a:rPr lang="en-US" b="1" dirty="0"/>
              <a:t>Gradient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17874" y="4943656"/>
            <a:ext cx="1413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Downstream</a:t>
            </a:r>
          </a:p>
          <a:p>
            <a:pPr algn="ctr"/>
            <a:r>
              <a:rPr lang="en-US" b="1" dirty="0"/>
              <a:t>Gradient</a:t>
            </a:r>
          </a:p>
        </p:txBody>
      </p:sp>
      <p:cxnSp>
        <p:nvCxnSpPr>
          <p:cNvPr id="29" name="Google Shape;768;p83"/>
          <p:cNvCxnSpPr/>
          <p:nvPr/>
        </p:nvCxnSpPr>
        <p:spPr>
          <a:xfrm flipV="1">
            <a:off x="5372159" y="4697730"/>
            <a:ext cx="173590" cy="27432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0" name="Google Shape;768;p83"/>
          <p:cNvCxnSpPr/>
          <p:nvPr/>
        </p:nvCxnSpPr>
        <p:spPr>
          <a:xfrm flipV="1">
            <a:off x="6377138" y="4697730"/>
            <a:ext cx="0" cy="27432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" name="Google Shape;768;p83"/>
          <p:cNvCxnSpPr/>
          <p:nvPr/>
        </p:nvCxnSpPr>
        <p:spPr>
          <a:xfrm flipH="1" flipV="1">
            <a:off x="7030387" y="4697730"/>
            <a:ext cx="157325" cy="274320"/>
          </a:xfrm>
          <a:prstGeom prst="straightConnector1">
            <a:avLst/>
          </a:pr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AE134A1-E517-0B42-8825-37AF82FE9101}"/>
                  </a:ext>
                </a:extLst>
              </p:cNvPr>
              <p:cNvSpPr txBox="1"/>
              <p:nvPr/>
            </p:nvSpPr>
            <p:spPr>
              <a:xfrm>
                <a:off x="365457" y="2098348"/>
                <a:ext cx="3359318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7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AE134A1-E517-0B42-8825-37AF82FE91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57" y="2098348"/>
                <a:ext cx="3359318" cy="415498"/>
              </a:xfrm>
              <a:prstGeom prst="rect">
                <a:avLst/>
              </a:prstGeom>
              <a:blipFill>
                <a:blip r:embed="rId3"/>
                <a:stretch>
                  <a:fillRect l="-3008" t="-3030" r="-75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BFA4DC9-A076-D542-B999-DEBBC50CE9E6}"/>
                  </a:ext>
                </a:extLst>
              </p:cNvPr>
              <p:cNvSpPr txBox="1"/>
              <p:nvPr/>
            </p:nvSpPr>
            <p:spPr>
              <a:xfrm>
                <a:off x="1693294" y="4713334"/>
                <a:ext cx="1630190" cy="8610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BFA4DC9-A076-D542-B999-DEBBC50CE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294" y="4713334"/>
                <a:ext cx="1630190" cy="861070"/>
              </a:xfrm>
              <a:prstGeom prst="rect">
                <a:avLst/>
              </a:prstGeom>
              <a:blipFill>
                <a:blip r:embed="rId4"/>
                <a:stretch>
                  <a:fillRect l="-6977" t="-4412" r="-6202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8C7598C-F74E-AA48-9454-338CB6519A54}"/>
                  </a:ext>
                </a:extLst>
              </p:cNvPr>
              <p:cNvSpPr txBox="1"/>
              <p:nvPr/>
            </p:nvSpPr>
            <p:spPr>
              <a:xfrm>
                <a:off x="73788" y="3594938"/>
                <a:ext cx="1874744" cy="507831"/>
              </a:xfrm>
              <a:prstGeom prst="rect">
                <a:avLst/>
              </a:prstGeom>
              <a:noFill/>
              <a:ln w="50800">
                <a:solidFill>
                  <a:schemeClr val="accent6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3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8C7598C-F74E-AA48-9454-338CB6519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8" y="3594938"/>
                <a:ext cx="1874744" cy="507831"/>
              </a:xfrm>
              <a:prstGeom prst="rect">
                <a:avLst/>
              </a:prstGeom>
              <a:blipFill>
                <a:blip r:embed="rId5"/>
                <a:stretch>
                  <a:fillRect l="-3268" r="-2614" b="-18182"/>
                </a:stretch>
              </a:blipFill>
              <a:ln w="508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C4D430A-BC0E-4441-BAEA-59A51421A5EE}"/>
                  </a:ext>
                </a:extLst>
              </p:cNvPr>
              <p:cNvSpPr txBox="1"/>
              <p:nvPr/>
            </p:nvSpPr>
            <p:spPr>
              <a:xfrm>
                <a:off x="2303024" y="3594938"/>
                <a:ext cx="1653081" cy="507831"/>
              </a:xfrm>
              <a:prstGeom prst="rect">
                <a:avLst/>
              </a:prstGeom>
              <a:noFill/>
              <a:ln w="508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3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3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C4D430A-BC0E-4441-BAEA-59A51421A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024" y="3594938"/>
                <a:ext cx="1653081" cy="507831"/>
              </a:xfrm>
              <a:prstGeom prst="rect">
                <a:avLst/>
              </a:prstGeom>
              <a:blipFill>
                <a:blip r:embed="rId6"/>
                <a:stretch>
                  <a:fillRect l="-8397" r="-2290" b="-31707"/>
                </a:stretch>
              </a:blipFill>
              <a:ln w="508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8505983-04B2-B344-9127-6877FF41EE9E}"/>
                  </a:ext>
                </a:extLst>
              </p:cNvPr>
              <p:cNvSpPr/>
              <p:nvPr/>
            </p:nvSpPr>
            <p:spPr>
              <a:xfrm>
                <a:off x="5249614" y="3729871"/>
                <a:ext cx="1946623" cy="952312"/>
              </a:xfrm>
              <a:prstGeom prst="rect">
                <a:avLst/>
              </a:prstGeom>
              <a:ln w="50800">
                <a:solidFill>
                  <a:schemeClr val="accent2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8505983-04B2-B344-9127-6877FF41EE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9614" y="3729871"/>
                <a:ext cx="1946623" cy="952312"/>
              </a:xfrm>
              <a:prstGeom prst="rect">
                <a:avLst/>
              </a:prstGeom>
              <a:blipFill>
                <a:blip r:embed="rId7"/>
                <a:stretch>
                  <a:fillRect b="-8750"/>
                </a:stretch>
              </a:blipFill>
              <a:ln w="508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7F4397F-6977-C642-82BC-8E1C32A246D3}"/>
                  </a:ext>
                </a:extLst>
              </p:cNvPr>
              <p:cNvSpPr/>
              <p:nvPr/>
            </p:nvSpPr>
            <p:spPr>
              <a:xfrm>
                <a:off x="7541332" y="3729871"/>
                <a:ext cx="1294778" cy="882357"/>
              </a:xfrm>
              <a:prstGeom prst="rect">
                <a:avLst/>
              </a:prstGeom>
              <a:ln w="50800">
                <a:solidFill>
                  <a:schemeClr val="accent6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67F4397F-6977-C642-82BC-8E1C32A246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1332" y="3729871"/>
                <a:ext cx="1294778" cy="882357"/>
              </a:xfrm>
              <a:prstGeom prst="rect">
                <a:avLst/>
              </a:prstGeom>
              <a:blipFill>
                <a:blip r:embed="rId8"/>
                <a:stretch>
                  <a:fillRect b="-4000"/>
                </a:stretch>
              </a:blipFill>
              <a:ln w="508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BE12D7-1D40-074A-B420-B39241A1D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08F0D2FB-AF25-9446-9638-C0333128F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883" y="283436"/>
            <a:ext cx="8029304" cy="691454"/>
          </a:xfrm>
        </p:spPr>
        <p:txBody>
          <a:bodyPr>
            <a:normAutofit fontScale="90000"/>
          </a:bodyPr>
          <a:lstStyle/>
          <a:p>
            <a:r>
              <a:rPr lang="en-US" dirty="0"/>
              <a:t>Backpropagation: Simple Example</a:t>
            </a:r>
          </a:p>
        </p:txBody>
      </p:sp>
    </p:spTree>
    <p:extLst>
      <p:ext uri="{BB962C8B-B14F-4D97-AF65-F5344CB8AC3E}">
        <p14:creationId xmlns:p14="http://schemas.microsoft.com/office/powerpoint/2010/main" val="3518117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09;p104"/>
          <p:cNvSpPr/>
          <p:nvPr/>
        </p:nvSpPr>
        <p:spPr>
          <a:xfrm>
            <a:off x="2975425" y="1352542"/>
            <a:ext cx="3493790" cy="349379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4799"/>
              <a:t>f</a:t>
            </a:r>
            <a:endParaRPr sz="4799"/>
          </a:p>
        </p:txBody>
      </p:sp>
      <p:cxnSp>
        <p:nvCxnSpPr>
          <p:cNvPr id="5" name="Google Shape;1210;p104"/>
          <p:cNvCxnSpPr/>
          <p:nvPr/>
        </p:nvCxnSpPr>
        <p:spPr>
          <a:xfrm rot="10800000" flipH="1">
            <a:off x="701992" y="3833320"/>
            <a:ext cx="2409272" cy="813688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1211;p104"/>
          <p:cNvCxnSpPr/>
          <p:nvPr/>
        </p:nvCxnSpPr>
        <p:spPr>
          <a:xfrm>
            <a:off x="989167" y="1328572"/>
            <a:ext cx="2193629" cy="933357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" name="Google Shape;1212;p104"/>
          <p:cNvCxnSpPr/>
          <p:nvPr/>
        </p:nvCxnSpPr>
        <p:spPr>
          <a:xfrm>
            <a:off x="6469214" y="3099436"/>
            <a:ext cx="2273708" cy="0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2F36127-05D8-1A42-86B8-72A6346A5670}"/>
                  </a:ext>
                </a:extLst>
              </p:cNvPr>
              <p:cNvSpPr txBox="1"/>
              <p:nvPr/>
            </p:nvSpPr>
            <p:spPr>
              <a:xfrm rot="1378597">
                <a:off x="1390693" y="967663"/>
                <a:ext cx="524831" cy="553998"/>
              </a:xfrm>
              <a:prstGeom prst="rect">
                <a:avLst/>
              </a:prstGeom>
              <a:noFill/>
              <a:ln w="50800">
                <a:solidFill>
                  <a:schemeClr val="accent6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2F36127-05D8-1A42-86B8-72A6346A5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378597">
                <a:off x="1390693" y="967663"/>
                <a:ext cx="524831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08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00F7970-FA0D-4549-A751-E3A07686564F}"/>
                  </a:ext>
                </a:extLst>
              </p:cNvPr>
              <p:cNvSpPr txBox="1"/>
              <p:nvPr/>
            </p:nvSpPr>
            <p:spPr>
              <a:xfrm rot="20477552">
                <a:off x="971671" y="3837428"/>
                <a:ext cx="524831" cy="553998"/>
              </a:xfrm>
              <a:prstGeom prst="rect">
                <a:avLst/>
              </a:prstGeom>
              <a:noFill/>
              <a:ln w="50800">
                <a:solidFill>
                  <a:schemeClr val="accent6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00F7970-FA0D-4549-A751-E3A076865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477552">
                <a:off x="971671" y="3837428"/>
                <a:ext cx="524831" cy="553998"/>
              </a:xfrm>
              <a:prstGeom prst="rect">
                <a:avLst/>
              </a:prstGeom>
              <a:blipFill>
                <a:blip r:embed="rId3"/>
                <a:stretch>
                  <a:fillRect r="-6897" b="-15000"/>
                </a:stretch>
              </a:blipFill>
              <a:ln w="508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A5BF3F5-09D7-454C-8F19-1EB76FA9EEB6}"/>
                  </a:ext>
                </a:extLst>
              </p:cNvPr>
              <p:cNvSpPr txBox="1"/>
              <p:nvPr/>
            </p:nvSpPr>
            <p:spPr>
              <a:xfrm>
                <a:off x="7051696" y="2422492"/>
                <a:ext cx="524831" cy="553998"/>
              </a:xfrm>
              <a:prstGeom prst="rect">
                <a:avLst/>
              </a:prstGeom>
              <a:noFill/>
              <a:ln w="50800">
                <a:solidFill>
                  <a:schemeClr val="accent6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A5BF3F5-09D7-454C-8F19-1EB76FA9E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696" y="2422492"/>
                <a:ext cx="524831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08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BACF88-9046-8943-9CDE-B5D39D0F2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26</a:t>
            </a:fld>
            <a:endParaRPr lang="en-US" dirty="0"/>
          </a:p>
        </p:txBody>
      </p:sp>
      <p:cxnSp>
        <p:nvCxnSpPr>
          <p:cNvPr id="11" name="Google Shape;1210;p104">
            <a:extLst>
              <a:ext uri="{FF2B5EF4-FFF2-40B4-BE49-F238E27FC236}">
                <a16:creationId xmlns:a16="http://schemas.microsoft.com/office/drawing/2014/main" id="{5DDC3223-24A1-7344-81B5-BDBCF681AF8C}"/>
              </a:ext>
            </a:extLst>
          </p:cNvPr>
          <p:cNvCxnSpPr>
            <a:cxnSpLocks/>
          </p:cNvCxnSpPr>
          <p:nvPr/>
        </p:nvCxnSpPr>
        <p:spPr>
          <a:xfrm>
            <a:off x="788259" y="338435"/>
            <a:ext cx="7709698" cy="0"/>
          </a:xfrm>
          <a:prstGeom prst="straightConnector1">
            <a:avLst/>
          </a:prstGeom>
          <a:noFill/>
          <a:ln w="6350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7D14DAB-6756-8045-9629-2C346A23DC8A}"/>
              </a:ext>
            </a:extLst>
          </p:cNvPr>
          <p:cNvSpPr txBox="1"/>
          <p:nvPr/>
        </p:nvSpPr>
        <p:spPr>
          <a:xfrm>
            <a:off x="2569967" y="471304"/>
            <a:ext cx="4304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Forward Pass: Compute Outputs</a:t>
            </a:r>
          </a:p>
        </p:txBody>
      </p:sp>
      <p:cxnSp>
        <p:nvCxnSpPr>
          <p:cNvPr id="15" name="Google Shape;1210;p104">
            <a:extLst>
              <a:ext uri="{FF2B5EF4-FFF2-40B4-BE49-F238E27FC236}">
                <a16:creationId xmlns:a16="http://schemas.microsoft.com/office/drawing/2014/main" id="{B35A8FBD-4E47-D84F-A41A-BCB6DBA826EE}"/>
              </a:ext>
            </a:extLst>
          </p:cNvPr>
          <p:cNvCxnSpPr>
            <a:cxnSpLocks/>
          </p:cNvCxnSpPr>
          <p:nvPr/>
        </p:nvCxnSpPr>
        <p:spPr>
          <a:xfrm>
            <a:off x="805136" y="6156139"/>
            <a:ext cx="7709698" cy="0"/>
          </a:xfrm>
          <a:prstGeom prst="straightConnector1">
            <a:avLst/>
          </a:prstGeom>
          <a:noFill/>
          <a:ln w="635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6B109E5-DF95-CC48-A797-95DFDB1F614C}"/>
              </a:ext>
            </a:extLst>
          </p:cNvPr>
          <p:cNvSpPr txBox="1"/>
          <p:nvPr/>
        </p:nvSpPr>
        <p:spPr>
          <a:xfrm>
            <a:off x="2377414" y="5643237"/>
            <a:ext cx="4689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Backward Pass: Compute Gradients</a:t>
            </a:r>
          </a:p>
        </p:txBody>
      </p:sp>
    </p:spTree>
    <p:extLst>
      <p:ext uri="{BB962C8B-B14F-4D97-AF65-F5344CB8AC3E}">
        <p14:creationId xmlns:p14="http://schemas.microsoft.com/office/powerpoint/2010/main" val="35861480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09;p104"/>
          <p:cNvSpPr/>
          <p:nvPr/>
        </p:nvSpPr>
        <p:spPr>
          <a:xfrm>
            <a:off x="2975425" y="1352542"/>
            <a:ext cx="3493790" cy="349379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4799"/>
              <a:t>f</a:t>
            </a:r>
            <a:endParaRPr sz="4799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FA87620-8D37-2F45-A199-3915844C15A6}"/>
                  </a:ext>
                </a:extLst>
              </p:cNvPr>
              <p:cNvSpPr txBox="1"/>
              <p:nvPr/>
            </p:nvSpPr>
            <p:spPr>
              <a:xfrm>
                <a:off x="6996125" y="3343918"/>
                <a:ext cx="699449" cy="965649"/>
              </a:xfrm>
              <a:prstGeom prst="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3300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FA87620-8D37-2F45-A199-3915844C1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125" y="3343918"/>
                <a:ext cx="699449" cy="965649"/>
              </a:xfrm>
              <a:prstGeom prst="rect">
                <a:avLst/>
              </a:prstGeom>
              <a:blipFill>
                <a:blip r:embed="rId2"/>
                <a:stretch>
                  <a:fillRect l="-1695" b="-9877"/>
                </a:stretch>
              </a:blipFill>
              <a:ln w="508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Google Shape;1210;p104"/>
          <p:cNvCxnSpPr/>
          <p:nvPr/>
        </p:nvCxnSpPr>
        <p:spPr>
          <a:xfrm rot="10800000" flipH="1">
            <a:off x="701992" y="3833320"/>
            <a:ext cx="2409272" cy="813688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1211;p104"/>
          <p:cNvCxnSpPr/>
          <p:nvPr/>
        </p:nvCxnSpPr>
        <p:spPr>
          <a:xfrm>
            <a:off x="989167" y="1328572"/>
            <a:ext cx="2193629" cy="933357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" name="Google Shape;1212;p104"/>
          <p:cNvCxnSpPr/>
          <p:nvPr/>
        </p:nvCxnSpPr>
        <p:spPr>
          <a:xfrm>
            <a:off x="6469214" y="3099436"/>
            <a:ext cx="2273708" cy="0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" name="Google Shape;1216;p104"/>
          <p:cNvCxnSpPr/>
          <p:nvPr/>
        </p:nvCxnSpPr>
        <p:spPr>
          <a:xfrm rot="10800000">
            <a:off x="6469428" y="3290911"/>
            <a:ext cx="222542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" name="Google Shape;1229;p104"/>
          <p:cNvSpPr txBox="1"/>
          <p:nvPr/>
        </p:nvSpPr>
        <p:spPr>
          <a:xfrm>
            <a:off x="6421490" y="4337138"/>
            <a:ext cx="1848719" cy="93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Upstream gradient</a:t>
            </a:r>
            <a:endParaRPr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2F36127-05D8-1A42-86B8-72A6346A5670}"/>
                  </a:ext>
                </a:extLst>
              </p:cNvPr>
              <p:cNvSpPr txBox="1"/>
              <p:nvPr/>
            </p:nvSpPr>
            <p:spPr>
              <a:xfrm rot="1378597">
                <a:off x="1390693" y="967663"/>
                <a:ext cx="524831" cy="553998"/>
              </a:xfrm>
              <a:prstGeom prst="rect">
                <a:avLst/>
              </a:prstGeom>
              <a:noFill/>
              <a:ln w="50800">
                <a:solidFill>
                  <a:schemeClr val="accent6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2F36127-05D8-1A42-86B8-72A6346A5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378597">
                <a:off x="1390693" y="967663"/>
                <a:ext cx="524831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08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00F7970-FA0D-4549-A751-E3A07686564F}"/>
                  </a:ext>
                </a:extLst>
              </p:cNvPr>
              <p:cNvSpPr txBox="1"/>
              <p:nvPr/>
            </p:nvSpPr>
            <p:spPr>
              <a:xfrm rot="20477552">
                <a:off x="971671" y="3837428"/>
                <a:ext cx="524831" cy="553998"/>
              </a:xfrm>
              <a:prstGeom prst="rect">
                <a:avLst/>
              </a:prstGeom>
              <a:noFill/>
              <a:ln w="50800">
                <a:solidFill>
                  <a:schemeClr val="accent6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00F7970-FA0D-4549-A751-E3A076865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477552">
                <a:off x="971671" y="3837428"/>
                <a:ext cx="524831" cy="553998"/>
              </a:xfrm>
              <a:prstGeom prst="rect">
                <a:avLst/>
              </a:prstGeom>
              <a:blipFill>
                <a:blip r:embed="rId4"/>
                <a:stretch>
                  <a:fillRect r="-6897" b="-15000"/>
                </a:stretch>
              </a:blipFill>
              <a:ln w="508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A5BF3F5-09D7-454C-8F19-1EB76FA9EEB6}"/>
                  </a:ext>
                </a:extLst>
              </p:cNvPr>
              <p:cNvSpPr txBox="1"/>
              <p:nvPr/>
            </p:nvSpPr>
            <p:spPr>
              <a:xfrm>
                <a:off x="7051696" y="2422492"/>
                <a:ext cx="524831" cy="553998"/>
              </a:xfrm>
              <a:prstGeom prst="rect">
                <a:avLst/>
              </a:prstGeom>
              <a:noFill/>
              <a:ln w="50800">
                <a:solidFill>
                  <a:schemeClr val="accent6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A5BF3F5-09D7-454C-8F19-1EB76FA9E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696" y="2422492"/>
                <a:ext cx="524831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08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867514-7D35-8840-9100-C9E4C939B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27</a:t>
            </a:fld>
            <a:endParaRPr lang="en-US" dirty="0"/>
          </a:p>
        </p:txBody>
      </p:sp>
      <p:cxnSp>
        <p:nvCxnSpPr>
          <p:cNvPr id="14" name="Google Shape;1210;p104">
            <a:extLst>
              <a:ext uri="{FF2B5EF4-FFF2-40B4-BE49-F238E27FC236}">
                <a16:creationId xmlns:a16="http://schemas.microsoft.com/office/drawing/2014/main" id="{E6F3A928-B16A-4C4C-9A9F-858B592261A3}"/>
              </a:ext>
            </a:extLst>
          </p:cNvPr>
          <p:cNvCxnSpPr>
            <a:cxnSpLocks/>
          </p:cNvCxnSpPr>
          <p:nvPr/>
        </p:nvCxnSpPr>
        <p:spPr>
          <a:xfrm>
            <a:off x="788259" y="338435"/>
            <a:ext cx="7709698" cy="0"/>
          </a:xfrm>
          <a:prstGeom prst="straightConnector1">
            <a:avLst/>
          </a:prstGeom>
          <a:noFill/>
          <a:ln w="6350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CDC0278-9F04-A146-8506-FC0A5F8F9F65}"/>
              </a:ext>
            </a:extLst>
          </p:cNvPr>
          <p:cNvSpPr txBox="1"/>
          <p:nvPr/>
        </p:nvSpPr>
        <p:spPr>
          <a:xfrm>
            <a:off x="2569967" y="471304"/>
            <a:ext cx="4304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Forward Pass: Compute Outputs</a:t>
            </a:r>
          </a:p>
        </p:txBody>
      </p:sp>
      <p:cxnSp>
        <p:nvCxnSpPr>
          <p:cNvPr id="16" name="Google Shape;1210;p104">
            <a:extLst>
              <a:ext uri="{FF2B5EF4-FFF2-40B4-BE49-F238E27FC236}">
                <a16:creationId xmlns:a16="http://schemas.microsoft.com/office/drawing/2014/main" id="{9904DCBD-DA51-EF4E-B63C-7351D7F5389E}"/>
              </a:ext>
            </a:extLst>
          </p:cNvPr>
          <p:cNvCxnSpPr>
            <a:cxnSpLocks/>
          </p:cNvCxnSpPr>
          <p:nvPr/>
        </p:nvCxnSpPr>
        <p:spPr>
          <a:xfrm>
            <a:off x="805136" y="6156139"/>
            <a:ext cx="7709698" cy="0"/>
          </a:xfrm>
          <a:prstGeom prst="straightConnector1">
            <a:avLst/>
          </a:prstGeom>
          <a:noFill/>
          <a:ln w="635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4DBB851-28AB-2D43-823F-BFFB9BE270FC}"/>
              </a:ext>
            </a:extLst>
          </p:cNvPr>
          <p:cNvSpPr txBox="1"/>
          <p:nvPr/>
        </p:nvSpPr>
        <p:spPr>
          <a:xfrm>
            <a:off x="2377414" y="5643237"/>
            <a:ext cx="4689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Backward Pass: Compute Gradients</a:t>
            </a:r>
          </a:p>
        </p:txBody>
      </p:sp>
    </p:spTree>
    <p:extLst>
      <p:ext uri="{BB962C8B-B14F-4D97-AF65-F5344CB8AC3E}">
        <p14:creationId xmlns:p14="http://schemas.microsoft.com/office/powerpoint/2010/main" val="3079284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09;p104"/>
          <p:cNvSpPr/>
          <p:nvPr/>
        </p:nvSpPr>
        <p:spPr>
          <a:xfrm>
            <a:off x="2975425" y="1352542"/>
            <a:ext cx="3493790" cy="349379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4799"/>
              <a:t>f</a:t>
            </a:r>
            <a:endParaRPr sz="4799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3387AE4-59D4-E44A-B994-F672C0EDA969}"/>
                  </a:ext>
                </a:extLst>
              </p:cNvPr>
              <p:cNvSpPr txBox="1"/>
              <p:nvPr/>
            </p:nvSpPr>
            <p:spPr>
              <a:xfrm>
                <a:off x="3377879" y="2108332"/>
                <a:ext cx="672832" cy="877869"/>
              </a:xfrm>
              <a:prstGeom prst="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3387AE4-59D4-E44A-B994-F672C0EDA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879" y="2108332"/>
                <a:ext cx="672832" cy="877869"/>
              </a:xfrm>
              <a:prstGeom prst="rect">
                <a:avLst/>
              </a:prstGeom>
              <a:blipFill>
                <a:blip r:embed="rId2"/>
                <a:stretch>
                  <a:fillRect b="-9459"/>
                </a:stretch>
              </a:blipFill>
              <a:ln w="508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FA87620-8D37-2F45-A199-3915844C15A6}"/>
                  </a:ext>
                </a:extLst>
              </p:cNvPr>
              <p:cNvSpPr txBox="1"/>
              <p:nvPr/>
            </p:nvSpPr>
            <p:spPr>
              <a:xfrm>
                <a:off x="6996125" y="3343918"/>
                <a:ext cx="699449" cy="965649"/>
              </a:xfrm>
              <a:prstGeom prst="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3300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FA87620-8D37-2F45-A199-3915844C1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125" y="3343918"/>
                <a:ext cx="699449" cy="965649"/>
              </a:xfrm>
              <a:prstGeom prst="rect">
                <a:avLst/>
              </a:prstGeom>
              <a:blipFill>
                <a:blip r:embed="rId3"/>
                <a:stretch>
                  <a:fillRect l="-1695" b="-9877"/>
                </a:stretch>
              </a:blipFill>
              <a:ln w="508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Google Shape;1210;p104"/>
          <p:cNvCxnSpPr/>
          <p:nvPr/>
        </p:nvCxnSpPr>
        <p:spPr>
          <a:xfrm rot="10800000" flipH="1">
            <a:off x="701992" y="3833320"/>
            <a:ext cx="2409272" cy="813688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1211;p104"/>
          <p:cNvCxnSpPr/>
          <p:nvPr/>
        </p:nvCxnSpPr>
        <p:spPr>
          <a:xfrm>
            <a:off x="989167" y="1328572"/>
            <a:ext cx="2193629" cy="933357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" name="Google Shape;1212;p104"/>
          <p:cNvCxnSpPr/>
          <p:nvPr/>
        </p:nvCxnSpPr>
        <p:spPr>
          <a:xfrm>
            <a:off x="6469214" y="3099436"/>
            <a:ext cx="2273708" cy="0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" name="Google Shape;1216;p104"/>
          <p:cNvCxnSpPr/>
          <p:nvPr/>
        </p:nvCxnSpPr>
        <p:spPr>
          <a:xfrm rot="10800000">
            <a:off x="6469428" y="3290911"/>
            <a:ext cx="222542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" name="Google Shape;1220;p104"/>
          <p:cNvSpPr txBox="1"/>
          <p:nvPr/>
        </p:nvSpPr>
        <p:spPr>
          <a:xfrm>
            <a:off x="4010254" y="3365754"/>
            <a:ext cx="1432178" cy="880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Local gradients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24" name="Google Shape;1229;p104"/>
          <p:cNvSpPr txBox="1"/>
          <p:nvPr/>
        </p:nvSpPr>
        <p:spPr>
          <a:xfrm>
            <a:off x="6421490" y="4337138"/>
            <a:ext cx="1848719" cy="93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Upstream gradient</a:t>
            </a:r>
            <a:endParaRPr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2F36127-05D8-1A42-86B8-72A6346A5670}"/>
                  </a:ext>
                </a:extLst>
              </p:cNvPr>
              <p:cNvSpPr txBox="1"/>
              <p:nvPr/>
            </p:nvSpPr>
            <p:spPr>
              <a:xfrm rot="1378597">
                <a:off x="1390693" y="967663"/>
                <a:ext cx="524831" cy="553998"/>
              </a:xfrm>
              <a:prstGeom prst="rect">
                <a:avLst/>
              </a:prstGeom>
              <a:noFill/>
              <a:ln w="50800">
                <a:solidFill>
                  <a:schemeClr val="accent6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2F36127-05D8-1A42-86B8-72A6346A5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378597">
                <a:off x="1390693" y="967663"/>
                <a:ext cx="524831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508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00F7970-FA0D-4549-A751-E3A07686564F}"/>
                  </a:ext>
                </a:extLst>
              </p:cNvPr>
              <p:cNvSpPr txBox="1"/>
              <p:nvPr/>
            </p:nvSpPr>
            <p:spPr>
              <a:xfrm rot="20477552">
                <a:off x="971671" y="3837428"/>
                <a:ext cx="524831" cy="553998"/>
              </a:xfrm>
              <a:prstGeom prst="rect">
                <a:avLst/>
              </a:prstGeom>
              <a:noFill/>
              <a:ln w="50800">
                <a:solidFill>
                  <a:schemeClr val="accent6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00F7970-FA0D-4549-A751-E3A076865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477552">
                <a:off x="971671" y="3837428"/>
                <a:ext cx="524831" cy="553998"/>
              </a:xfrm>
              <a:prstGeom prst="rect">
                <a:avLst/>
              </a:prstGeom>
              <a:blipFill>
                <a:blip r:embed="rId5"/>
                <a:stretch>
                  <a:fillRect r="-6897" b="-15000"/>
                </a:stretch>
              </a:blipFill>
              <a:ln w="508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A5BF3F5-09D7-454C-8F19-1EB76FA9EEB6}"/>
                  </a:ext>
                </a:extLst>
              </p:cNvPr>
              <p:cNvSpPr txBox="1"/>
              <p:nvPr/>
            </p:nvSpPr>
            <p:spPr>
              <a:xfrm>
                <a:off x="7051696" y="2422492"/>
                <a:ext cx="524831" cy="553998"/>
              </a:xfrm>
              <a:prstGeom prst="rect">
                <a:avLst/>
              </a:prstGeom>
              <a:noFill/>
              <a:ln w="50800">
                <a:solidFill>
                  <a:schemeClr val="accent6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A5BF3F5-09D7-454C-8F19-1EB76FA9E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696" y="2422492"/>
                <a:ext cx="524831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508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CE3CA4D-891A-9446-8619-25C513E87590}"/>
                  </a:ext>
                </a:extLst>
              </p:cNvPr>
              <p:cNvSpPr txBox="1"/>
              <p:nvPr/>
            </p:nvSpPr>
            <p:spPr>
              <a:xfrm>
                <a:off x="3374621" y="3192225"/>
                <a:ext cx="672832" cy="956737"/>
              </a:xfrm>
              <a:prstGeom prst="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CE3CA4D-891A-9446-8619-25C513E87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621" y="3192225"/>
                <a:ext cx="672832" cy="956737"/>
              </a:xfrm>
              <a:prstGeom prst="rect">
                <a:avLst/>
              </a:prstGeom>
              <a:blipFill>
                <a:blip r:embed="rId7"/>
                <a:stretch>
                  <a:fillRect l="-5263" r="-3509" b="-13750"/>
                </a:stretch>
              </a:blipFill>
              <a:ln w="508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89E72D-F88C-414D-AA64-FA9418052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28</a:t>
            </a:fld>
            <a:endParaRPr lang="en-US" dirty="0"/>
          </a:p>
        </p:txBody>
      </p:sp>
      <p:cxnSp>
        <p:nvCxnSpPr>
          <p:cNvPr id="17" name="Google Shape;1210;p104">
            <a:extLst>
              <a:ext uri="{FF2B5EF4-FFF2-40B4-BE49-F238E27FC236}">
                <a16:creationId xmlns:a16="http://schemas.microsoft.com/office/drawing/2014/main" id="{D6799BAA-003B-0A4F-AA1F-BA872B7D31E7}"/>
              </a:ext>
            </a:extLst>
          </p:cNvPr>
          <p:cNvCxnSpPr>
            <a:cxnSpLocks/>
          </p:cNvCxnSpPr>
          <p:nvPr/>
        </p:nvCxnSpPr>
        <p:spPr>
          <a:xfrm>
            <a:off x="788259" y="338435"/>
            <a:ext cx="7709698" cy="0"/>
          </a:xfrm>
          <a:prstGeom prst="straightConnector1">
            <a:avLst/>
          </a:prstGeom>
          <a:noFill/>
          <a:ln w="6350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8B750C6-DE94-9B40-BE63-BCE92FC41FED}"/>
              </a:ext>
            </a:extLst>
          </p:cNvPr>
          <p:cNvSpPr txBox="1"/>
          <p:nvPr/>
        </p:nvSpPr>
        <p:spPr>
          <a:xfrm>
            <a:off x="2569967" y="471304"/>
            <a:ext cx="4304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Forward Pass: Compute Outputs</a:t>
            </a:r>
          </a:p>
        </p:txBody>
      </p:sp>
      <p:cxnSp>
        <p:nvCxnSpPr>
          <p:cNvPr id="19" name="Google Shape;1210;p104">
            <a:extLst>
              <a:ext uri="{FF2B5EF4-FFF2-40B4-BE49-F238E27FC236}">
                <a16:creationId xmlns:a16="http://schemas.microsoft.com/office/drawing/2014/main" id="{7B7B467A-6B02-FE4E-B66B-1993649AF53A}"/>
              </a:ext>
            </a:extLst>
          </p:cNvPr>
          <p:cNvCxnSpPr>
            <a:cxnSpLocks/>
          </p:cNvCxnSpPr>
          <p:nvPr/>
        </p:nvCxnSpPr>
        <p:spPr>
          <a:xfrm>
            <a:off x="805136" y="6156139"/>
            <a:ext cx="7709698" cy="0"/>
          </a:xfrm>
          <a:prstGeom prst="straightConnector1">
            <a:avLst/>
          </a:prstGeom>
          <a:noFill/>
          <a:ln w="635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52352B0-79C2-9040-89FF-123D89118F89}"/>
              </a:ext>
            </a:extLst>
          </p:cNvPr>
          <p:cNvSpPr txBox="1"/>
          <p:nvPr/>
        </p:nvSpPr>
        <p:spPr>
          <a:xfrm>
            <a:off x="2377414" y="5643237"/>
            <a:ext cx="4689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Backward Pass: Compute Gradients</a:t>
            </a:r>
          </a:p>
        </p:txBody>
      </p:sp>
    </p:spTree>
    <p:extLst>
      <p:ext uri="{BB962C8B-B14F-4D97-AF65-F5344CB8AC3E}">
        <p14:creationId xmlns:p14="http://schemas.microsoft.com/office/powerpoint/2010/main" val="22058793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09;p104"/>
          <p:cNvSpPr/>
          <p:nvPr/>
        </p:nvSpPr>
        <p:spPr>
          <a:xfrm>
            <a:off x="2975425" y="1352542"/>
            <a:ext cx="3493790" cy="349379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4799"/>
              <a:t>f</a:t>
            </a:r>
            <a:endParaRPr sz="4799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3387AE4-59D4-E44A-B994-F672C0EDA969}"/>
                  </a:ext>
                </a:extLst>
              </p:cNvPr>
              <p:cNvSpPr txBox="1"/>
              <p:nvPr/>
            </p:nvSpPr>
            <p:spPr>
              <a:xfrm>
                <a:off x="3377879" y="2108332"/>
                <a:ext cx="672832" cy="877869"/>
              </a:xfrm>
              <a:prstGeom prst="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3387AE4-59D4-E44A-B994-F672C0EDA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879" y="2108332"/>
                <a:ext cx="672832" cy="877869"/>
              </a:xfrm>
              <a:prstGeom prst="rect">
                <a:avLst/>
              </a:prstGeom>
              <a:blipFill>
                <a:blip r:embed="rId2"/>
                <a:stretch>
                  <a:fillRect b="-9459"/>
                </a:stretch>
              </a:blipFill>
              <a:ln w="508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6EB9B6E-B95E-8346-A152-AE1A1B4B7759}"/>
                  </a:ext>
                </a:extLst>
              </p:cNvPr>
              <p:cNvSpPr txBox="1"/>
              <p:nvPr/>
            </p:nvSpPr>
            <p:spPr>
              <a:xfrm rot="1399931">
                <a:off x="680058" y="1965544"/>
                <a:ext cx="2193629" cy="877869"/>
              </a:xfrm>
              <a:prstGeom prst="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6EB9B6E-B95E-8346-A152-AE1A1B4B7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399931">
                <a:off x="680058" y="1965544"/>
                <a:ext cx="2193629" cy="877869"/>
              </a:xfrm>
              <a:prstGeom prst="rect">
                <a:avLst/>
              </a:prstGeom>
              <a:blipFill>
                <a:blip r:embed="rId3"/>
                <a:stretch>
                  <a:fillRect b="-3623"/>
                </a:stretch>
              </a:blipFill>
              <a:ln w="508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FA87620-8D37-2F45-A199-3915844C15A6}"/>
                  </a:ext>
                </a:extLst>
              </p:cNvPr>
              <p:cNvSpPr txBox="1"/>
              <p:nvPr/>
            </p:nvSpPr>
            <p:spPr>
              <a:xfrm>
                <a:off x="6996125" y="3343918"/>
                <a:ext cx="699449" cy="965649"/>
              </a:xfrm>
              <a:prstGeom prst="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3300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FA87620-8D37-2F45-A199-3915844C1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125" y="3343918"/>
                <a:ext cx="699449" cy="965649"/>
              </a:xfrm>
              <a:prstGeom prst="rect">
                <a:avLst/>
              </a:prstGeom>
              <a:blipFill>
                <a:blip r:embed="rId4"/>
                <a:stretch>
                  <a:fillRect l="-1695" b="-9877"/>
                </a:stretch>
              </a:blipFill>
              <a:ln w="508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Google Shape;1210;p104"/>
          <p:cNvCxnSpPr/>
          <p:nvPr/>
        </p:nvCxnSpPr>
        <p:spPr>
          <a:xfrm rot="10800000" flipH="1">
            <a:off x="701992" y="3833320"/>
            <a:ext cx="2409272" cy="813688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1211;p104"/>
          <p:cNvCxnSpPr/>
          <p:nvPr/>
        </p:nvCxnSpPr>
        <p:spPr>
          <a:xfrm>
            <a:off x="989167" y="1328572"/>
            <a:ext cx="2193629" cy="933357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" name="Google Shape;1212;p104"/>
          <p:cNvCxnSpPr/>
          <p:nvPr/>
        </p:nvCxnSpPr>
        <p:spPr>
          <a:xfrm>
            <a:off x="6469214" y="3099436"/>
            <a:ext cx="2273708" cy="0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" name="Google Shape;1216;p104"/>
          <p:cNvCxnSpPr/>
          <p:nvPr/>
        </p:nvCxnSpPr>
        <p:spPr>
          <a:xfrm rot="10800000">
            <a:off x="6469428" y="3290911"/>
            <a:ext cx="222542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" name="Google Shape;1220;p104"/>
          <p:cNvSpPr txBox="1"/>
          <p:nvPr/>
        </p:nvSpPr>
        <p:spPr>
          <a:xfrm>
            <a:off x="4010254" y="3365754"/>
            <a:ext cx="1432178" cy="880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Local gradients</a:t>
            </a:r>
            <a:endParaRPr sz="2400" dirty="0">
              <a:solidFill>
                <a:srgbClr val="FF0000"/>
              </a:solidFill>
            </a:endParaRPr>
          </a:p>
        </p:txBody>
      </p:sp>
      <p:cxnSp>
        <p:nvCxnSpPr>
          <p:cNvPr id="22" name="Google Shape;1227;p104"/>
          <p:cNvCxnSpPr/>
          <p:nvPr/>
        </p:nvCxnSpPr>
        <p:spPr>
          <a:xfrm rot="10800000">
            <a:off x="948653" y="1416032"/>
            <a:ext cx="2154339" cy="931557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" name="Google Shape;1228;p104"/>
          <p:cNvCxnSpPr/>
          <p:nvPr/>
        </p:nvCxnSpPr>
        <p:spPr>
          <a:xfrm flipH="1">
            <a:off x="742182" y="3962212"/>
            <a:ext cx="2417071" cy="832883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" name="Google Shape;1229;p104"/>
          <p:cNvSpPr txBox="1"/>
          <p:nvPr/>
        </p:nvSpPr>
        <p:spPr>
          <a:xfrm>
            <a:off x="6421490" y="4337138"/>
            <a:ext cx="1848719" cy="93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Upstream gradient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25" name="Google Shape;1230;p104"/>
          <p:cNvSpPr txBox="1"/>
          <p:nvPr/>
        </p:nvSpPr>
        <p:spPr>
          <a:xfrm>
            <a:off x="23928" y="2800085"/>
            <a:ext cx="2003778" cy="93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399" dirty="0">
                <a:solidFill>
                  <a:srgbClr val="FF0000"/>
                </a:solidFill>
              </a:rPr>
              <a:t>Downstream</a:t>
            </a:r>
            <a:endParaRPr sz="2399" dirty="0">
              <a:solidFill>
                <a:srgbClr val="FF0000"/>
              </a:solidFill>
            </a:endParaRPr>
          </a:p>
          <a:p>
            <a:pPr algn="ctr"/>
            <a:r>
              <a:rPr lang="en" sz="2399" dirty="0">
                <a:solidFill>
                  <a:srgbClr val="FF0000"/>
                </a:solidFill>
              </a:rPr>
              <a:t>gradients</a:t>
            </a:r>
            <a:endParaRPr sz="2399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2F36127-05D8-1A42-86B8-72A6346A5670}"/>
                  </a:ext>
                </a:extLst>
              </p:cNvPr>
              <p:cNvSpPr txBox="1"/>
              <p:nvPr/>
            </p:nvSpPr>
            <p:spPr>
              <a:xfrm rot="1378597">
                <a:off x="1390693" y="967663"/>
                <a:ext cx="524831" cy="553998"/>
              </a:xfrm>
              <a:prstGeom prst="rect">
                <a:avLst/>
              </a:prstGeom>
              <a:noFill/>
              <a:ln w="50800">
                <a:solidFill>
                  <a:schemeClr val="accent6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2F36127-05D8-1A42-86B8-72A6346A5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378597">
                <a:off x="1390693" y="967663"/>
                <a:ext cx="524831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08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00F7970-FA0D-4549-A751-E3A07686564F}"/>
                  </a:ext>
                </a:extLst>
              </p:cNvPr>
              <p:cNvSpPr txBox="1"/>
              <p:nvPr/>
            </p:nvSpPr>
            <p:spPr>
              <a:xfrm rot="20477552">
                <a:off x="971671" y="3837428"/>
                <a:ext cx="524831" cy="553998"/>
              </a:xfrm>
              <a:prstGeom prst="rect">
                <a:avLst/>
              </a:prstGeom>
              <a:noFill/>
              <a:ln w="50800">
                <a:solidFill>
                  <a:schemeClr val="accent6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00F7970-FA0D-4549-A751-E3A076865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477552">
                <a:off x="971671" y="3837428"/>
                <a:ext cx="524831" cy="553998"/>
              </a:xfrm>
              <a:prstGeom prst="rect">
                <a:avLst/>
              </a:prstGeom>
              <a:blipFill>
                <a:blip r:embed="rId6"/>
                <a:stretch>
                  <a:fillRect r="-6897" b="-15000"/>
                </a:stretch>
              </a:blipFill>
              <a:ln w="508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A5BF3F5-09D7-454C-8F19-1EB76FA9EEB6}"/>
                  </a:ext>
                </a:extLst>
              </p:cNvPr>
              <p:cNvSpPr txBox="1"/>
              <p:nvPr/>
            </p:nvSpPr>
            <p:spPr>
              <a:xfrm>
                <a:off x="7051696" y="2422492"/>
                <a:ext cx="524831" cy="553998"/>
              </a:xfrm>
              <a:prstGeom prst="rect">
                <a:avLst/>
              </a:prstGeom>
              <a:noFill/>
              <a:ln w="50800">
                <a:solidFill>
                  <a:schemeClr val="accent6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A5BF3F5-09D7-454C-8F19-1EB76FA9E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696" y="2422492"/>
                <a:ext cx="524831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508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1C08D1B-5CAE-B94B-A47D-AC0AD1F9362D}"/>
                  </a:ext>
                </a:extLst>
              </p:cNvPr>
              <p:cNvSpPr txBox="1"/>
              <p:nvPr/>
            </p:nvSpPr>
            <p:spPr>
              <a:xfrm rot="20390854">
                <a:off x="1250375" y="4351285"/>
                <a:ext cx="2017154" cy="956737"/>
              </a:xfrm>
              <a:prstGeom prst="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3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D1C08D1B-5CAE-B94B-A47D-AC0AD1F936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90854">
                <a:off x="1250375" y="4351285"/>
                <a:ext cx="2017154" cy="956737"/>
              </a:xfrm>
              <a:prstGeom prst="rect">
                <a:avLst/>
              </a:prstGeom>
              <a:blipFill>
                <a:blip r:embed="rId8"/>
                <a:stretch>
                  <a:fillRect l="-1111" r="-556" b="-8397"/>
                </a:stretch>
              </a:blipFill>
              <a:ln w="508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CE3CA4D-891A-9446-8619-25C513E87590}"/>
                  </a:ext>
                </a:extLst>
              </p:cNvPr>
              <p:cNvSpPr txBox="1"/>
              <p:nvPr/>
            </p:nvSpPr>
            <p:spPr>
              <a:xfrm>
                <a:off x="3374621" y="3192225"/>
                <a:ext cx="672832" cy="956737"/>
              </a:xfrm>
              <a:prstGeom prst="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CE3CA4D-891A-9446-8619-25C513E87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621" y="3192225"/>
                <a:ext cx="672832" cy="956737"/>
              </a:xfrm>
              <a:prstGeom prst="rect">
                <a:avLst/>
              </a:prstGeom>
              <a:blipFill>
                <a:blip r:embed="rId9"/>
                <a:stretch>
                  <a:fillRect l="-5263" r="-3509" b="-13750"/>
                </a:stretch>
              </a:blipFill>
              <a:ln w="508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1C9FFE-AFFB-9747-8BC9-396CE01CA0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29</a:t>
            </a:fld>
            <a:endParaRPr lang="en-US" dirty="0"/>
          </a:p>
        </p:txBody>
      </p:sp>
      <p:cxnSp>
        <p:nvCxnSpPr>
          <p:cNvPr id="26" name="Google Shape;1210;p104">
            <a:extLst>
              <a:ext uri="{FF2B5EF4-FFF2-40B4-BE49-F238E27FC236}">
                <a16:creationId xmlns:a16="http://schemas.microsoft.com/office/drawing/2014/main" id="{94328DB0-EDB4-5C47-BA0B-E663CB5A1CFC}"/>
              </a:ext>
            </a:extLst>
          </p:cNvPr>
          <p:cNvCxnSpPr>
            <a:cxnSpLocks/>
          </p:cNvCxnSpPr>
          <p:nvPr/>
        </p:nvCxnSpPr>
        <p:spPr>
          <a:xfrm>
            <a:off x="788259" y="348374"/>
            <a:ext cx="7709698" cy="0"/>
          </a:xfrm>
          <a:prstGeom prst="straightConnector1">
            <a:avLst/>
          </a:prstGeom>
          <a:noFill/>
          <a:ln w="6350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30ECEDF-A764-534A-BD7D-62DA8641095D}"/>
              </a:ext>
            </a:extLst>
          </p:cNvPr>
          <p:cNvSpPr txBox="1"/>
          <p:nvPr/>
        </p:nvSpPr>
        <p:spPr>
          <a:xfrm>
            <a:off x="2569967" y="481243"/>
            <a:ext cx="4304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Forward Pass: Compute Outputs</a:t>
            </a:r>
          </a:p>
        </p:txBody>
      </p:sp>
      <p:cxnSp>
        <p:nvCxnSpPr>
          <p:cNvPr id="28" name="Google Shape;1210;p104">
            <a:extLst>
              <a:ext uri="{FF2B5EF4-FFF2-40B4-BE49-F238E27FC236}">
                <a16:creationId xmlns:a16="http://schemas.microsoft.com/office/drawing/2014/main" id="{11212F55-90A5-4240-8C85-EF1C38016D4A}"/>
              </a:ext>
            </a:extLst>
          </p:cNvPr>
          <p:cNvCxnSpPr>
            <a:cxnSpLocks/>
          </p:cNvCxnSpPr>
          <p:nvPr/>
        </p:nvCxnSpPr>
        <p:spPr>
          <a:xfrm>
            <a:off x="805136" y="6156139"/>
            <a:ext cx="7709698" cy="0"/>
          </a:xfrm>
          <a:prstGeom prst="straightConnector1">
            <a:avLst/>
          </a:prstGeom>
          <a:noFill/>
          <a:ln w="635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FDBD6A7-1EE7-5A4F-8E29-52DB2F3AAB8F}"/>
              </a:ext>
            </a:extLst>
          </p:cNvPr>
          <p:cNvSpPr txBox="1"/>
          <p:nvPr/>
        </p:nvSpPr>
        <p:spPr>
          <a:xfrm>
            <a:off x="2377414" y="5643237"/>
            <a:ext cx="4689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Backward Pass: Compute Gradients</a:t>
            </a:r>
          </a:p>
        </p:txBody>
      </p:sp>
    </p:spTree>
    <p:extLst>
      <p:ext uri="{BB962C8B-B14F-4D97-AF65-F5344CB8AC3E}">
        <p14:creationId xmlns:p14="http://schemas.microsoft.com/office/powerpoint/2010/main" val="2294361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FB2297E-7D4A-9C40-86C4-1F8D0F0A9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21" y="3670176"/>
            <a:ext cx="3960628" cy="1757476"/>
          </a:xfrm>
          <a:prstGeom prst="rect">
            <a:avLst/>
          </a:prstGeom>
        </p:spPr>
      </p:pic>
      <p:pic>
        <p:nvPicPr>
          <p:cNvPr id="14" name="Google Shape;563;p69">
            <a:extLst>
              <a:ext uri="{FF2B5EF4-FFF2-40B4-BE49-F238E27FC236}">
                <a16:creationId xmlns:a16="http://schemas.microsoft.com/office/drawing/2014/main" id="{52B4736B-DA68-F448-A90E-B2B9539286C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6545" t="8294"/>
          <a:stretch/>
        </p:blipFill>
        <p:spPr>
          <a:xfrm>
            <a:off x="5644439" y="2877898"/>
            <a:ext cx="2620222" cy="254975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59032EE-EB0C-C442-91AC-D9851F082890}"/>
              </a:ext>
            </a:extLst>
          </p:cNvPr>
          <p:cNvSpPr txBox="1"/>
          <p:nvPr/>
        </p:nvSpPr>
        <p:spPr>
          <a:xfrm>
            <a:off x="6163308" y="2374248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Space Warping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0F3D9EA-8ECC-8A46-9DA6-CB5357863952}"/>
                  </a:ext>
                </a:extLst>
              </p:cNvPr>
              <p:cNvSpPr txBox="1"/>
              <p:nvPr/>
            </p:nvSpPr>
            <p:spPr>
              <a:xfrm>
                <a:off x="358526" y="2173485"/>
                <a:ext cx="358381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From linear classifiers to </a:t>
                </a:r>
                <a:br>
                  <a:rPr lang="en-US" dirty="0"/>
                </a:br>
                <a:r>
                  <a:rPr lang="en-US" dirty="0"/>
                  <a:t>fully-connected networks</a:t>
                </a:r>
              </a:p>
              <a:p>
                <a:pPr algn="ctr"/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0F3D9EA-8ECC-8A46-9DA6-CB5357863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526" y="2173485"/>
                <a:ext cx="3583817" cy="1200329"/>
              </a:xfrm>
              <a:prstGeom prst="rect">
                <a:avLst/>
              </a:prstGeom>
              <a:blipFill>
                <a:blip r:embed="rId4"/>
                <a:stretch>
                  <a:fillRect t="-3158" b="-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5636D9-4348-FB47-85A6-77EA3A498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83209D4-6AA4-E448-BA19-9C386F0B7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2880"/>
            <a:ext cx="7886700" cy="822960"/>
          </a:xfrm>
        </p:spPr>
        <p:txBody>
          <a:bodyPr>
            <a:normAutofit/>
          </a:bodyPr>
          <a:lstStyle/>
          <a:p>
            <a:r>
              <a:rPr lang="en-US" dirty="0"/>
              <a:t>Last Time: 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9202300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09;p104"/>
          <p:cNvSpPr/>
          <p:nvPr/>
        </p:nvSpPr>
        <p:spPr>
          <a:xfrm>
            <a:off x="2975425" y="1352542"/>
            <a:ext cx="3493790" cy="349379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4799"/>
              <a:t>f</a:t>
            </a:r>
            <a:endParaRPr sz="4799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FA87620-8D37-2F45-A199-3915844C15A6}"/>
                  </a:ext>
                </a:extLst>
              </p:cNvPr>
              <p:cNvSpPr txBox="1"/>
              <p:nvPr/>
            </p:nvSpPr>
            <p:spPr>
              <a:xfrm>
                <a:off x="6996125" y="3343918"/>
                <a:ext cx="699449" cy="965649"/>
              </a:xfrm>
              <a:prstGeom prst="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3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3300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FA87620-8D37-2F45-A199-3915844C1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125" y="3343918"/>
                <a:ext cx="699449" cy="965649"/>
              </a:xfrm>
              <a:prstGeom prst="rect">
                <a:avLst/>
              </a:prstGeom>
              <a:blipFill>
                <a:blip r:embed="rId2"/>
                <a:stretch>
                  <a:fillRect l="-1695" b="-9877"/>
                </a:stretch>
              </a:blipFill>
              <a:ln w="508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Google Shape;1210;p104"/>
          <p:cNvCxnSpPr/>
          <p:nvPr/>
        </p:nvCxnSpPr>
        <p:spPr>
          <a:xfrm rot="10800000" flipH="1">
            <a:off x="701992" y="3833320"/>
            <a:ext cx="2409272" cy="813688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1211;p104"/>
          <p:cNvCxnSpPr/>
          <p:nvPr/>
        </p:nvCxnSpPr>
        <p:spPr>
          <a:xfrm>
            <a:off x="989167" y="1328572"/>
            <a:ext cx="2193629" cy="933357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" name="Google Shape;1212;p104"/>
          <p:cNvCxnSpPr/>
          <p:nvPr/>
        </p:nvCxnSpPr>
        <p:spPr>
          <a:xfrm>
            <a:off x="6469214" y="3099436"/>
            <a:ext cx="2273708" cy="0"/>
          </a:xfrm>
          <a:prstGeom prst="straightConnector1">
            <a:avLst/>
          </a:prstGeom>
          <a:noFill/>
          <a:ln w="1905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" name="Google Shape;1216;p104"/>
          <p:cNvCxnSpPr/>
          <p:nvPr/>
        </p:nvCxnSpPr>
        <p:spPr>
          <a:xfrm rot="10800000">
            <a:off x="6469428" y="3290911"/>
            <a:ext cx="222542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" name="Google Shape;1220;p104"/>
          <p:cNvSpPr txBox="1"/>
          <p:nvPr/>
        </p:nvSpPr>
        <p:spPr>
          <a:xfrm>
            <a:off x="4010254" y="3365754"/>
            <a:ext cx="1432178" cy="880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Local gradients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21" name="Google Shape;1226;p104"/>
          <p:cNvSpPr/>
          <p:nvPr/>
        </p:nvSpPr>
        <p:spPr>
          <a:xfrm>
            <a:off x="-2791798" y="3483536"/>
            <a:ext cx="3493790" cy="349379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endParaRPr sz="4799"/>
          </a:p>
        </p:txBody>
      </p:sp>
      <p:cxnSp>
        <p:nvCxnSpPr>
          <p:cNvPr id="22" name="Google Shape;1227;p104"/>
          <p:cNvCxnSpPr/>
          <p:nvPr/>
        </p:nvCxnSpPr>
        <p:spPr>
          <a:xfrm rot="10800000">
            <a:off x="948653" y="1416032"/>
            <a:ext cx="2154339" cy="931557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" name="Google Shape;1228;p104"/>
          <p:cNvCxnSpPr/>
          <p:nvPr/>
        </p:nvCxnSpPr>
        <p:spPr>
          <a:xfrm flipH="1">
            <a:off x="742182" y="3962212"/>
            <a:ext cx="2417071" cy="832883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" name="Google Shape;1229;p104"/>
          <p:cNvSpPr txBox="1"/>
          <p:nvPr/>
        </p:nvSpPr>
        <p:spPr>
          <a:xfrm>
            <a:off x="6421490" y="4337138"/>
            <a:ext cx="1848719" cy="93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Upstream gradient</a:t>
            </a:r>
            <a:endParaRPr sz="2400" dirty="0">
              <a:solidFill>
                <a:srgbClr val="FF0000"/>
              </a:solidFill>
            </a:endParaRPr>
          </a:p>
        </p:txBody>
      </p:sp>
      <p:sp>
        <p:nvSpPr>
          <p:cNvPr id="25" name="Google Shape;1230;p104"/>
          <p:cNvSpPr txBox="1"/>
          <p:nvPr/>
        </p:nvSpPr>
        <p:spPr>
          <a:xfrm>
            <a:off x="23928" y="2800085"/>
            <a:ext cx="2003778" cy="93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399" dirty="0">
                <a:solidFill>
                  <a:srgbClr val="FF0000"/>
                </a:solidFill>
              </a:rPr>
              <a:t>Downstream</a:t>
            </a:r>
            <a:endParaRPr sz="2399" dirty="0">
              <a:solidFill>
                <a:srgbClr val="FF0000"/>
              </a:solidFill>
            </a:endParaRPr>
          </a:p>
          <a:p>
            <a:pPr algn="ctr"/>
            <a:r>
              <a:rPr lang="en" sz="2399" dirty="0">
                <a:solidFill>
                  <a:srgbClr val="FF0000"/>
                </a:solidFill>
              </a:rPr>
              <a:t>gradients</a:t>
            </a:r>
            <a:endParaRPr sz="2399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2F36127-05D8-1A42-86B8-72A6346A5670}"/>
                  </a:ext>
                </a:extLst>
              </p:cNvPr>
              <p:cNvSpPr txBox="1"/>
              <p:nvPr/>
            </p:nvSpPr>
            <p:spPr>
              <a:xfrm rot="1378597">
                <a:off x="1390693" y="967663"/>
                <a:ext cx="524831" cy="553998"/>
              </a:xfrm>
              <a:prstGeom prst="rect">
                <a:avLst/>
              </a:prstGeom>
              <a:noFill/>
              <a:ln w="50800">
                <a:solidFill>
                  <a:schemeClr val="accent6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2F36127-05D8-1A42-86B8-72A6346A56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378597">
                <a:off x="1390693" y="967663"/>
                <a:ext cx="524831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08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00F7970-FA0D-4549-A751-E3A07686564F}"/>
                  </a:ext>
                </a:extLst>
              </p:cNvPr>
              <p:cNvSpPr txBox="1"/>
              <p:nvPr/>
            </p:nvSpPr>
            <p:spPr>
              <a:xfrm rot="20477552">
                <a:off x="971671" y="3837428"/>
                <a:ext cx="524831" cy="553998"/>
              </a:xfrm>
              <a:prstGeom prst="rect">
                <a:avLst/>
              </a:prstGeom>
              <a:noFill/>
              <a:ln w="50800">
                <a:solidFill>
                  <a:schemeClr val="accent6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00F7970-FA0D-4549-A751-E3A076865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477552">
                <a:off x="971671" y="3837428"/>
                <a:ext cx="524831" cy="553998"/>
              </a:xfrm>
              <a:prstGeom prst="rect">
                <a:avLst/>
              </a:prstGeom>
              <a:blipFill>
                <a:blip r:embed="rId4"/>
                <a:stretch>
                  <a:fillRect r="-6897" b="-15000"/>
                </a:stretch>
              </a:blipFill>
              <a:ln w="508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A5BF3F5-09D7-454C-8F19-1EB76FA9EEB6}"/>
                  </a:ext>
                </a:extLst>
              </p:cNvPr>
              <p:cNvSpPr txBox="1"/>
              <p:nvPr/>
            </p:nvSpPr>
            <p:spPr>
              <a:xfrm>
                <a:off x="7051696" y="2422492"/>
                <a:ext cx="524831" cy="553998"/>
              </a:xfrm>
              <a:prstGeom prst="rect">
                <a:avLst/>
              </a:prstGeom>
              <a:noFill/>
              <a:ln w="50800">
                <a:solidFill>
                  <a:schemeClr val="accent6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A5BF3F5-09D7-454C-8F19-1EB76FA9E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1696" y="2422492"/>
                <a:ext cx="524831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508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F3313E6-2E7F-854E-B64D-B3B6F30CA515}"/>
                  </a:ext>
                </a:extLst>
              </p:cNvPr>
              <p:cNvSpPr txBox="1"/>
              <p:nvPr/>
            </p:nvSpPr>
            <p:spPr>
              <a:xfrm>
                <a:off x="3377879" y="2108332"/>
                <a:ext cx="672832" cy="877869"/>
              </a:xfrm>
              <a:prstGeom prst="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F3313E6-2E7F-854E-B64D-B3B6F30CA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879" y="2108332"/>
                <a:ext cx="672832" cy="877869"/>
              </a:xfrm>
              <a:prstGeom prst="rect">
                <a:avLst/>
              </a:prstGeom>
              <a:blipFill>
                <a:blip r:embed="rId6"/>
                <a:stretch>
                  <a:fillRect b="-9459"/>
                </a:stretch>
              </a:blipFill>
              <a:ln w="508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F4CDF50-238E-1245-B62F-58772BC72176}"/>
                  </a:ext>
                </a:extLst>
              </p:cNvPr>
              <p:cNvSpPr txBox="1"/>
              <p:nvPr/>
            </p:nvSpPr>
            <p:spPr>
              <a:xfrm rot="1399931">
                <a:off x="680058" y="1965544"/>
                <a:ext cx="2193629" cy="877869"/>
              </a:xfrm>
              <a:prstGeom prst="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F4CDF50-238E-1245-B62F-58772BC72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399931">
                <a:off x="680058" y="1965544"/>
                <a:ext cx="2193629" cy="877869"/>
              </a:xfrm>
              <a:prstGeom prst="rect">
                <a:avLst/>
              </a:prstGeom>
              <a:blipFill>
                <a:blip r:embed="rId7"/>
                <a:stretch>
                  <a:fillRect b="-3623"/>
                </a:stretch>
              </a:blipFill>
              <a:ln w="508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DB4773A-F1F7-3F4B-96FD-672D248C3732}"/>
                  </a:ext>
                </a:extLst>
              </p:cNvPr>
              <p:cNvSpPr txBox="1"/>
              <p:nvPr/>
            </p:nvSpPr>
            <p:spPr>
              <a:xfrm rot="20390854">
                <a:off x="1250375" y="4351285"/>
                <a:ext cx="2017154" cy="956737"/>
              </a:xfrm>
              <a:prstGeom prst="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3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DB4773A-F1F7-3F4B-96FD-672D248C3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390854">
                <a:off x="1250375" y="4351285"/>
                <a:ext cx="2017154" cy="956737"/>
              </a:xfrm>
              <a:prstGeom prst="rect">
                <a:avLst/>
              </a:prstGeom>
              <a:blipFill>
                <a:blip r:embed="rId8"/>
                <a:stretch>
                  <a:fillRect l="-1111" r="-556" b="-8397"/>
                </a:stretch>
              </a:blipFill>
              <a:ln w="508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85F8146-A9AA-8246-BD96-4B9042E69982}"/>
                  </a:ext>
                </a:extLst>
              </p:cNvPr>
              <p:cNvSpPr txBox="1"/>
              <p:nvPr/>
            </p:nvSpPr>
            <p:spPr>
              <a:xfrm>
                <a:off x="3374621" y="3192225"/>
                <a:ext cx="672832" cy="956737"/>
              </a:xfrm>
              <a:prstGeom prst="rect">
                <a:avLst/>
              </a:prstGeom>
              <a:noFill/>
              <a:ln w="50800"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85F8146-A9AA-8246-BD96-4B9042E69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621" y="3192225"/>
                <a:ext cx="672832" cy="956737"/>
              </a:xfrm>
              <a:prstGeom prst="rect">
                <a:avLst/>
              </a:prstGeom>
              <a:blipFill>
                <a:blip r:embed="rId9"/>
                <a:stretch>
                  <a:fillRect l="-5263" r="-3509" b="-13750"/>
                </a:stretch>
              </a:blipFill>
              <a:ln w="508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ABE271-CB23-B742-B021-CB11CC03D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30</a:t>
            </a:fld>
            <a:endParaRPr lang="en-US" dirty="0"/>
          </a:p>
        </p:txBody>
      </p:sp>
      <p:cxnSp>
        <p:nvCxnSpPr>
          <p:cNvPr id="30" name="Google Shape;1210;p104">
            <a:extLst>
              <a:ext uri="{FF2B5EF4-FFF2-40B4-BE49-F238E27FC236}">
                <a16:creationId xmlns:a16="http://schemas.microsoft.com/office/drawing/2014/main" id="{0B4EBE0D-4CFC-224F-806A-3B55D71E2477}"/>
              </a:ext>
            </a:extLst>
          </p:cNvPr>
          <p:cNvCxnSpPr>
            <a:cxnSpLocks/>
          </p:cNvCxnSpPr>
          <p:nvPr/>
        </p:nvCxnSpPr>
        <p:spPr>
          <a:xfrm>
            <a:off x="788259" y="338435"/>
            <a:ext cx="7709698" cy="0"/>
          </a:xfrm>
          <a:prstGeom prst="straightConnector1">
            <a:avLst/>
          </a:prstGeom>
          <a:noFill/>
          <a:ln w="63500" cap="flat" cmpd="sng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13388F9-0C59-9C42-8164-FADC599D638C}"/>
              </a:ext>
            </a:extLst>
          </p:cNvPr>
          <p:cNvSpPr txBox="1"/>
          <p:nvPr/>
        </p:nvSpPr>
        <p:spPr>
          <a:xfrm>
            <a:off x="2569967" y="471304"/>
            <a:ext cx="4304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Forward Pass: Compute Outputs</a:t>
            </a:r>
          </a:p>
        </p:txBody>
      </p:sp>
      <p:sp>
        <p:nvSpPr>
          <p:cNvPr id="20" name="Google Shape;1225;p104"/>
          <p:cNvSpPr/>
          <p:nvPr/>
        </p:nvSpPr>
        <p:spPr>
          <a:xfrm>
            <a:off x="-2291603" y="-1423935"/>
            <a:ext cx="3493790" cy="3493790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endParaRPr sz="4799"/>
          </a:p>
        </p:txBody>
      </p:sp>
      <p:cxnSp>
        <p:nvCxnSpPr>
          <p:cNvPr id="32" name="Google Shape;1210;p104">
            <a:extLst>
              <a:ext uri="{FF2B5EF4-FFF2-40B4-BE49-F238E27FC236}">
                <a16:creationId xmlns:a16="http://schemas.microsoft.com/office/drawing/2014/main" id="{9BAA3509-CFA3-4644-8960-AA6F4A19042F}"/>
              </a:ext>
            </a:extLst>
          </p:cNvPr>
          <p:cNvCxnSpPr>
            <a:cxnSpLocks/>
          </p:cNvCxnSpPr>
          <p:nvPr/>
        </p:nvCxnSpPr>
        <p:spPr>
          <a:xfrm>
            <a:off x="805136" y="6156139"/>
            <a:ext cx="7709698" cy="0"/>
          </a:xfrm>
          <a:prstGeom prst="straightConnector1">
            <a:avLst/>
          </a:prstGeom>
          <a:noFill/>
          <a:ln w="635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2C1D94F-7557-1E45-A9A4-AD8E54B1AF4C}"/>
              </a:ext>
            </a:extLst>
          </p:cNvPr>
          <p:cNvSpPr txBox="1"/>
          <p:nvPr/>
        </p:nvSpPr>
        <p:spPr>
          <a:xfrm>
            <a:off x="2377414" y="5643237"/>
            <a:ext cx="4689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Backward Pass: Compute Gradients</a:t>
            </a:r>
          </a:p>
        </p:txBody>
      </p:sp>
    </p:spTree>
    <p:extLst>
      <p:ext uri="{BB962C8B-B14F-4D97-AF65-F5344CB8AC3E}">
        <p14:creationId xmlns:p14="http://schemas.microsoft.com/office/powerpoint/2010/main" val="4697779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472499" y="1773397"/>
            <a:ext cx="8199002" cy="3066770"/>
            <a:chOff x="1787167" y="1039822"/>
            <a:chExt cx="8781313" cy="3284578"/>
          </a:xfrm>
        </p:grpSpPr>
        <p:pic>
          <p:nvPicPr>
            <p:cNvPr id="33" name="Google Shape;1238;p10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787167" y="1145162"/>
              <a:ext cx="8781313" cy="31586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Google Shape;1239;p105"/>
            <p:cNvSpPr/>
            <p:nvPr/>
          </p:nvSpPr>
          <p:spPr>
            <a:xfrm>
              <a:off x="2120580" y="1438952"/>
              <a:ext cx="426289" cy="2083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35" name="Google Shape;1240;p105"/>
            <p:cNvSpPr/>
            <p:nvPr/>
          </p:nvSpPr>
          <p:spPr>
            <a:xfrm>
              <a:off x="2102552" y="2098313"/>
              <a:ext cx="426289" cy="2083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36" name="Google Shape;1241;p105"/>
            <p:cNvSpPr/>
            <p:nvPr/>
          </p:nvSpPr>
          <p:spPr>
            <a:xfrm>
              <a:off x="2120614" y="2775737"/>
              <a:ext cx="426289" cy="2083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37" name="Google Shape;1242;p105"/>
            <p:cNvSpPr/>
            <p:nvPr/>
          </p:nvSpPr>
          <p:spPr>
            <a:xfrm>
              <a:off x="2147007" y="3436871"/>
              <a:ext cx="426289" cy="2083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38" name="Google Shape;1243;p105"/>
            <p:cNvSpPr/>
            <p:nvPr/>
          </p:nvSpPr>
          <p:spPr>
            <a:xfrm>
              <a:off x="2147007" y="4116054"/>
              <a:ext cx="426289" cy="2083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39" name="Google Shape;1244;p105"/>
            <p:cNvSpPr/>
            <p:nvPr/>
          </p:nvSpPr>
          <p:spPr>
            <a:xfrm>
              <a:off x="3247554" y="3089422"/>
              <a:ext cx="426289" cy="2083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40" name="Google Shape;1245;p105"/>
            <p:cNvSpPr/>
            <p:nvPr/>
          </p:nvSpPr>
          <p:spPr>
            <a:xfrm>
              <a:off x="3247554" y="1791873"/>
              <a:ext cx="426289" cy="2083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41" name="Google Shape;1246;p105"/>
            <p:cNvSpPr/>
            <p:nvPr/>
          </p:nvSpPr>
          <p:spPr>
            <a:xfrm>
              <a:off x="4387757" y="2454354"/>
              <a:ext cx="426289" cy="2083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42" name="Google Shape;1247;p105"/>
            <p:cNvSpPr/>
            <p:nvPr/>
          </p:nvSpPr>
          <p:spPr>
            <a:xfrm>
              <a:off x="5582645" y="3277933"/>
              <a:ext cx="426289" cy="2083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43" name="Google Shape;1248;p105"/>
            <p:cNvSpPr/>
            <p:nvPr/>
          </p:nvSpPr>
          <p:spPr>
            <a:xfrm>
              <a:off x="6737911" y="3277939"/>
              <a:ext cx="426289" cy="2083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44" name="Google Shape;1249;p105"/>
            <p:cNvSpPr/>
            <p:nvPr/>
          </p:nvSpPr>
          <p:spPr>
            <a:xfrm>
              <a:off x="7893177" y="3277939"/>
              <a:ext cx="426289" cy="2083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45" name="Google Shape;1250;p105"/>
            <p:cNvSpPr/>
            <p:nvPr/>
          </p:nvSpPr>
          <p:spPr>
            <a:xfrm>
              <a:off x="9048443" y="3277939"/>
              <a:ext cx="426289" cy="2083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46" name="Google Shape;1251;p105"/>
            <p:cNvSpPr/>
            <p:nvPr/>
          </p:nvSpPr>
          <p:spPr>
            <a:xfrm>
              <a:off x="10142191" y="3277939"/>
              <a:ext cx="426289" cy="20834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47" name="Google Shape;1252;p105"/>
            <p:cNvSpPr/>
            <p:nvPr/>
          </p:nvSpPr>
          <p:spPr>
            <a:xfrm>
              <a:off x="2147007" y="1039822"/>
              <a:ext cx="499870" cy="3511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48" name="Google Shape;1253;p105"/>
            <p:cNvSpPr/>
            <p:nvPr/>
          </p:nvSpPr>
          <p:spPr>
            <a:xfrm>
              <a:off x="2128945" y="1697251"/>
              <a:ext cx="426289" cy="3511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49" name="Google Shape;1254;p105"/>
            <p:cNvSpPr/>
            <p:nvPr/>
          </p:nvSpPr>
          <p:spPr>
            <a:xfrm>
              <a:off x="2147007" y="2356612"/>
              <a:ext cx="426289" cy="3511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50" name="Google Shape;1255;p105"/>
            <p:cNvSpPr/>
            <p:nvPr/>
          </p:nvSpPr>
          <p:spPr>
            <a:xfrm>
              <a:off x="2116848" y="3035802"/>
              <a:ext cx="426289" cy="3511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51" name="Google Shape;1256;p105"/>
            <p:cNvSpPr/>
            <p:nvPr/>
          </p:nvSpPr>
          <p:spPr>
            <a:xfrm>
              <a:off x="2147007" y="3705079"/>
              <a:ext cx="426289" cy="3511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52" name="Google Shape;1257;p105"/>
            <p:cNvSpPr/>
            <p:nvPr/>
          </p:nvSpPr>
          <p:spPr>
            <a:xfrm>
              <a:off x="3247554" y="2704355"/>
              <a:ext cx="426289" cy="3511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53" name="Google Shape;1258;p105"/>
            <p:cNvSpPr/>
            <p:nvPr/>
          </p:nvSpPr>
          <p:spPr>
            <a:xfrm>
              <a:off x="3307205" y="1367570"/>
              <a:ext cx="426289" cy="3511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54" name="Google Shape;1259;p105"/>
            <p:cNvSpPr/>
            <p:nvPr/>
          </p:nvSpPr>
          <p:spPr>
            <a:xfrm>
              <a:off x="4387757" y="2026932"/>
              <a:ext cx="426289" cy="3511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55" name="Google Shape;1260;p105"/>
            <p:cNvSpPr/>
            <p:nvPr/>
          </p:nvSpPr>
          <p:spPr>
            <a:xfrm>
              <a:off x="5582645" y="2857449"/>
              <a:ext cx="426289" cy="3511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56" name="Google Shape;1261;p105"/>
            <p:cNvSpPr/>
            <p:nvPr/>
          </p:nvSpPr>
          <p:spPr>
            <a:xfrm>
              <a:off x="6737911" y="2857449"/>
              <a:ext cx="426289" cy="3511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57" name="Google Shape;1262;p105"/>
            <p:cNvSpPr/>
            <p:nvPr/>
          </p:nvSpPr>
          <p:spPr>
            <a:xfrm>
              <a:off x="7801667" y="2857449"/>
              <a:ext cx="426289" cy="3511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58" name="Google Shape;1263;p105"/>
            <p:cNvSpPr/>
            <p:nvPr/>
          </p:nvSpPr>
          <p:spPr>
            <a:xfrm>
              <a:off x="8959366" y="2857449"/>
              <a:ext cx="426289" cy="3511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  <p:sp>
          <p:nvSpPr>
            <p:cNvPr id="59" name="Google Shape;1264;p105"/>
            <p:cNvSpPr/>
            <p:nvPr/>
          </p:nvSpPr>
          <p:spPr>
            <a:xfrm>
              <a:off x="10117064" y="2857449"/>
              <a:ext cx="426289" cy="3511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endParaRPr sz="1865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0D1A190-B46D-2A4B-8B21-4189919864D8}"/>
                  </a:ext>
                </a:extLst>
              </p:cNvPr>
              <p:cNvSpPr txBox="1"/>
              <p:nvPr/>
            </p:nvSpPr>
            <p:spPr>
              <a:xfrm>
                <a:off x="3075080" y="966757"/>
                <a:ext cx="3431965" cy="581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5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9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19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9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sz="1950" dirty="0"/>
              </a:p>
            </p:txBody>
          </p:sp>
        </mc:Choice>
        <mc:Fallback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0D1A190-B46D-2A4B-8B21-4189919864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080" y="966757"/>
                <a:ext cx="3431965" cy="581569"/>
              </a:xfrm>
              <a:prstGeom prst="rect">
                <a:avLst/>
              </a:prstGeom>
              <a:blipFill>
                <a:blip r:embed="rId3"/>
                <a:stretch>
                  <a:fillRect l="-1838" t="-217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E5BC50-3814-4E49-B5AE-9DBED43CD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6FAD419-1AB3-1040-BF5C-7869D9184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</p:spTree>
    <p:extLst>
      <p:ext uri="{BB962C8B-B14F-4D97-AF65-F5344CB8AC3E}">
        <p14:creationId xmlns:p14="http://schemas.microsoft.com/office/powerpoint/2010/main" val="40530389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1238;p10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2499" y="1871752"/>
            <a:ext cx="8199002" cy="29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1239;p105"/>
          <p:cNvSpPr/>
          <p:nvPr/>
        </p:nvSpPr>
        <p:spPr>
          <a:xfrm>
            <a:off x="783802" y="2146060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5" name="Google Shape;1240;p105"/>
          <p:cNvSpPr/>
          <p:nvPr/>
        </p:nvSpPr>
        <p:spPr>
          <a:xfrm>
            <a:off x="766969" y="2761697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6" name="Google Shape;1241;p105"/>
          <p:cNvSpPr/>
          <p:nvPr/>
        </p:nvSpPr>
        <p:spPr>
          <a:xfrm>
            <a:off x="783834" y="3394200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7" name="Google Shape;1242;p105"/>
          <p:cNvSpPr/>
          <p:nvPr/>
        </p:nvSpPr>
        <p:spPr>
          <a:xfrm>
            <a:off x="808477" y="4011492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8" name="Google Shape;1243;p105"/>
          <p:cNvSpPr/>
          <p:nvPr/>
        </p:nvSpPr>
        <p:spPr>
          <a:xfrm>
            <a:off x="808477" y="4645637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9" name="Google Shape;1244;p105"/>
          <p:cNvSpPr/>
          <p:nvPr/>
        </p:nvSpPr>
        <p:spPr>
          <a:xfrm>
            <a:off x="1836043" y="3687083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0" name="Google Shape;1245;p105"/>
          <p:cNvSpPr/>
          <p:nvPr/>
        </p:nvSpPr>
        <p:spPr>
          <a:xfrm>
            <a:off x="1836043" y="2475578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1" name="Google Shape;1246;p105"/>
          <p:cNvSpPr/>
          <p:nvPr/>
        </p:nvSpPr>
        <p:spPr>
          <a:xfrm>
            <a:off x="2900637" y="3094128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2" name="Google Shape;1247;p105"/>
          <p:cNvSpPr/>
          <p:nvPr/>
        </p:nvSpPr>
        <p:spPr>
          <a:xfrm>
            <a:off x="4016289" y="3863094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3" name="Google Shape;1248;p105"/>
          <p:cNvSpPr/>
          <p:nvPr/>
        </p:nvSpPr>
        <p:spPr>
          <a:xfrm>
            <a:off x="5094946" y="3863099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4" name="Google Shape;1249;p105"/>
          <p:cNvSpPr/>
          <p:nvPr/>
        </p:nvSpPr>
        <p:spPr>
          <a:xfrm>
            <a:off x="6173604" y="3863099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5" name="Google Shape;1250;p105"/>
          <p:cNvSpPr/>
          <p:nvPr/>
        </p:nvSpPr>
        <p:spPr>
          <a:xfrm>
            <a:off x="7252261" y="3863099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6" name="Google Shape;1251;p105"/>
          <p:cNvSpPr/>
          <p:nvPr/>
        </p:nvSpPr>
        <p:spPr>
          <a:xfrm>
            <a:off x="8273480" y="3863099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63" name="TextBox 62"/>
          <p:cNvSpPr txBox="1"/>
          <p:nvPr/>
        </p:nvSpPr>
        <p:spPr>
          <a:xfrm>
            <a:off x="4335672" y="1629226"/>
            <a:ext cx="371819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Forward pass</a:t>
            </a:r>
            <a:r>
              <a:rPr lang="en-US" sz="2100"/>
              <a:t>: Compute outputs</a:t>
            </a:r>
            <a:endParaRPr lang="en-US" sz="2100" b="1" dirty="0"/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4255476" y="2038502"/>
            <a:ext cx="383625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16F6659-53EF-584C-9C4E-8543A6577F33}"/>
                  </a:ext>
                </a:extLst>
              </p:cNvPr>
              <p:cNvSpPr txBox="1"/>
              <p:nvPr/>
            </p:nvSpPr>
            <p:spPr>
              <a:xfrm>
                <a:off x="3075080" y="966757"/>
                <a:ext cx="3431965" cy="581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5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9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19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9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sz="195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16F6659-53EF-584C-9C4E-8543A6577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080" y="966757"/>
                <a:ext cx="3431965" cy="581569"/>
              </a:xfrm>
              <a:prstGeom prst="rect">
                <a:avLst/>
              </a:prstGeom>
              <a:blipFill>
                <a:blip r:embed="rId3"/>
                <a:stretch>
                  <a:fillRect l="-1838" t="-217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E3168E-8F87-EF4E-BCB4-5F5DD5ED4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4D23D7-0959-2944-A75E-BD5E3FDC8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</p:spTree>
    <p:extLst>
      <p:ext uri="{BB962C8B-B14F-4D97-AF65-F5344CB8AC3E}">
        <p14:creationId xmlns:p14="http://schemas.microsoft.com/office/powerpoint/2010/main" val="6295186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1238;p10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2499" y="1871752"/>
            <a:ext cx="8199002" cy="29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1239;p105"/>
          <p:cNvSpPr/>
          <p:nvPr/>
        </p:nvSpPr>
        <p:spPr>
          <a:xfrm>
            <a:off x="783802" y="2146060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5" name="Google Shape;1240;p105"/>
          <p:cNvSpPr/>
          <p:nvPr/>
        </p:nvSpPr>
        <p:spPr>
          <a:xfrm>
            <a:off x="766969" y="2761697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6" name="Google Shape;1241;p105"/>
          <p:cNvSpPr/>
          <p:nvPr/>
        </p:nvSpPr>
        <p:spPr>
          <a:xfrm>
            <a:off x="783834" y="3394200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7" name="Google Shape;1242;p105"/>
          <p:cNvSpPr/>
          <p:nvPr/>
        </p:nvSpPr>
        <p:spPr>
          <a:xfrm>
            <a:off x="808477" y="4011492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8" name="Google Shape;1243;p105"/>
          <p:cNvSpPr/>
          <p:nvPr/>
        </p:nvSpPr>
        <p:spPr>
          <a:xfrm>
            <a:off x="808477" y="4645637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9" name="Google Shape;1244;p105"/>
          <p:cNvSpPr/>
          <p:nvPr/>
        </p:nvSpPr>
        <p:spPr>
          <a:xfrm>
            <a:off x="1836043" y="3687083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0" name="Google Shape;1245;p105"/>
          <p:cNvSpPr/>
          <p:nvPr/>
        </p:nvSpPr>
        <p:spPr>
          <a:xfrm>
            <a:off x="1836043" y="2475578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1" name="Google Shape;1246;p105"/>
          <p:cNvSpPr/>
          <p:nvPr/>
        </p:nvSpPr>
        <p:spPr>
          <a:xfrm>
            <a:off x="2900637" y="3094128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2" name="Google Shape;1247;p105"/>
          <p:cNvSpPr/>
          <p:nvPr/>
        </p:nvSpPr>
        <p:spPr>
          <a:xfrm>
            <a:off x="4016289" y="3863094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3" name="Google Shape;1248;p105"/>
          <p:cNvSpPr/>
          <p:nvPr/>
        </p:nvSpPr>
        <p:spPr>
          <a:xfrm>
            <a:off x="5094946" y="3863099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4" name="Google Shape;1249;p105"/>
          <p:cNvSpPr/>
          <p:nvPr/>
        </p:nvSpPr>
        <p:spPr>
          <a:xfrm>
            <a:off x="6173604" y="3863099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5" name="Google Shape;1250;p105"/>
          <p:cNvSpPr/>
          <p:nvPr/>
        </p:nvSpPr>
        <p:spPr>
          <a:xfrm>
            <a:off x="7252261" y="3863099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cxnSp>
        <p:nvCxnSpPr>
          <p:cNvPr id="22" name="Google Shape;768;p83"/>
          <p:cNvCxnSpPr/>
          <p:nvPr/>
        </p:nvCxnSpPr>
        <p:spPr>
          <a:xfrm flipV="1">
            <a:off x="8466102" y="4123630"/>
            <a:ext cx="2631" cy="713392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" name="Rectangle 22"/>
          <p:cNvSpPr/>
          <p:nvPr/>
        </p:nvSpPr>
        <p:spPr>
          <a:xfrm>
            <a:off x="7979072" y="4820908"/>
            <a:ext cx="974059" cy="35449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Base Case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72118" y="1636558"/>
            <a:ext cx="40468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Backward pass</a:t>
            </a:r>
            <a:r>
              <a:rPr lang="en-US" sz="2100" dirty="0"/>
              <a:t>: Compute gradients</a:t>
            </a:r>
            <a:endParaRPr lang="en-US" sz="2100" b="1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255476" y="2038502"/>
            <a:ext cx="383625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E0224E9-E898-9449-8F35-A7D4331F2A7A}"/>
                  </a:ext>
                </a:extLst>
              </p:cNvPr>
              <p:cNvSpPr txBox="1"/>
              <p:nvPr/>
            </p:nvSpPr>
            <p:spPr>
              <a:xfrm>
                <a:off x="3075080" y="966757"/>
                <a:ext cx="3431965" cy="581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5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9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19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9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sz="195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E0224E9-E898-9449-8F35-A7D4331F2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080" y="966757"/>
                <a:ext cx="3431965" cy="581569"/>
              </a:xfrm>
              <a:prstGeom prst="rect">
                <a:avLst/>
              </a:prstGeom>
              <a:blipFill>
                <a:blip r:embed="rId3"/>
                <a:stretch>
                  <a:fillRect l="-1838" t="-217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828BBB-D2CC-9040-901B-46E0BA2647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FBE7EEB-A416-D948-B4B5-2F2ACA19F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</p:spTree>
    <p:extLst>
      <p:ext uri="{BB962C8B-B14F-4D97-AF65-F5344CB8AC3E}">
        <p14:creationId xmlns:p14="http://schemas.microsoft.com/office/powerpoint/2010/main" val="2245187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1238;p10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2499" y="1871752"/>
            <a:ext cx="8199002" cy="29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1239;p105"/>
          <p:cNvSpPr/>
          <p:nvPr/>
        </p:nvSpPr>
        <p:spPr>
          <a:xfrm>
            <a:off x="783802" y="2146060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5" name="Google Shape;1240;p105"/>
          <p:cNvSpPr/>
          <p:nvPr/>
        </p:nvSpPr>
        <p:spPr>
          <a:xfrm>
            <a:off x="766969" y="2761697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6" name="Google Shape;1241;p105"/>
          <p:cNvSpPr/>
          <p:nvPr/>
        </p:nvSpPr>
        <p:spPr>
          <a:xfrm>
            <a:off x="783834" y="3394200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7" name="Google Shape;1242;p105"/>
          <p:cNvSpPr/>
          <p:nvPr/>
        </p:nvSpPr>
        <p:spPr>
          <a:xfrm>
            <a:off x="808477" y="4011492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8" name="Google Shape;1243;p105"/>
          <p:cNvSpPr/>
          <p:nvPr/>
        </p:nvSpPr>
        <p:spPr>
          <a:xfrm>
            <a:off x="808477" y="4645637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9" name="Google Shape;1244;p105"/>
          <p:cNvSpPr/>
          <p:nvPr/>
        </p:nvSpPr>
        <p:spPr>
          <a:xfrm>
            <a:off x="1836043" y="3687083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0" name="Google Shape;1245;p105"/>
          <p:cNvSpPr/>
          <p:nvPr/>
        </p:nvSpPr>
        <p:spPr>
          <a:xfrm>
            <a:off x="1836043" y="2475578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1" name="Google Shape;1246;p105"/>
          <p:cNvSpPr/>
          <p:nvPr/>
        </p:nvSpPr>
        <p:spPr>
          <a:xfrm>
            <a:off x="2900637" y="3094128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2" name="Google Shape;1247;p105"/>
          <p:cNvSpPr/>
          <p:nvPr/>
        </p:nvSpPr>
        <p:spPr>
          <a:xfrm>
            <a:off x="4016289" y="3863094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3" name="Google Shape;1248;p105"/>
          <p:cNvSpPr/>
          <p:nvPr/>
        </p:nvSpPr>
        <p:spPr>
          <a:xfrm>
            <a:off x="5094946" y="3863099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4" name="Google Shape;1249;p105"/>
          <p:cNvSpPr/>
          <p:nvPr/>
        </p:nvSpPr>
        <p:spPr>
          <a:xfrm>
            <a:off x="6173604" y="3863099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60" name="TextBox 59"/>
          <p:cNvSpPr txBox="1"/>
          <p:nvPr/>
        </p:nvSpPr>
        <p:spPr>
          <a:xfrm>
            <a:off x="4172118" y="1636558"/>
            <a:ext cx="40468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Backward pass</a:t>
            </a:r>
            <a:r>
              <a:rPr lang="en-US" sz="2100" dirty="0"/>
              <a:t>: Compute gradients</a:t>
            </a:r>
            <a:endParaRPr lang="en-US" sz="2100" b="1" dirty="0"/>
          </a:p>
        </p:txBody>
      </p:sp>
      <p:cxnSp>
        <p:nvCxnSpPr>
          <p:cNvPr id="22" name="Google Shape;768;p83"/>
          <p:cNvCxnSpPr/>
          <p:nvPr/>
        </p:nvCxnSpPr>
        <p:spPr>
          <a:xfrm flipV="1">
            <a:off x="8475328" y="4156602"/>
            <a:ext cx="0" cy="323251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" name="Rectangle 22"/>
          <p:cNvSpPr/>
          <p:nvPr/>
        </p:nvSpPr>
        <p:spPr>
          <a:xfrm>
            <a:off x="8091733" y="4487033"/>
            <a:ext cx="1003136" cy="54302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Upstream Gradient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076016" y="3499674"/>
            <a:ext cx="1621775" cy="64974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89942" y="2173955"/>
            <a:ext cx="1808769" cy="109404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Local Gradient</a:t>
            </a:r>
          </a:p>
          <a:p>
            <a:pPr algn="ctr"/>
            <a:endParaRPr lang="en-US" sz="1350" dirty="0">
              <a:solidFill>
                <a:schemeClr val="tx1"/>
              </a:solidFill>
            </a:endParaRPr>
          </a:p>
          <a:p>
            <a:pPr algn="ctr"/>
            <a:endParaRPr lang="en-US" sz="1350" dirty="0">
              <a:solidFill>
                <a:schemeClr val="tx1"/>
              </a:solidFill>
            </a:endParaRPr>
          </a:p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cxnSp>
        <p:nvCxnSpPr>
          <p:cNvPr id="25" name="Google Shape;768;p83"/>
          <p:cNvCxnSpPr/>
          <p:nvPr/>
        </p:nvCxnSpPr>
        <p:spPr>
          <a:xfrm flipV="1">
            <a:off x="7356506" y="4145611"/>
            <a:ext cx="0" cy="323251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" name="Google Shape;768;p83"/>
          <p:cNvCxnSpPr/>
          <p:nvPr/>
        </p:nvCxnSpPr>
        <p:spPr>
          <a:xfrm>
            <a:off x="7926238" y="3290521"/>
            <a:ext cx="0" cy="209708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" name="Rectangle 26"/>
          <p:cNvSpPr/>
          <p:nvPr/>
        </p:nvSpPr>
        <p:spPr>
          <a:xfrm>
            <a:off x="6689039" y="4487033"/>
            <a:ext cx="1254354" cy="54302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Downstream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Gradient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255476" y="2038502"/>
            <a:ext cx="383625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CAAB08D-33FD-A840-993A-CFBAEFDEA88D}"/>
                  </a:ext>
                </a:extLst>
              </p:cNvPr>
              <p:cNvSpPr txBox="1"/>
              <p:nvPr/>
            </p:nvSpPr>
            <p:spPr>
              <a:xfrm>
                <a:off x="3075080" y="966757"/>
                <a:ext cx="3431965" cy="581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5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9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19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9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sz="195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CAAB08D-33FD-A840-993A-CFBAEFDEA8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080" y="966757"/>
                <a:ext cx="3431965" cy="581569"/>
              </a:xfrm>
              <a:prstGeom prst="rect">
                <a:avLst/>
              </a:prstGeom>
              <a:blipFill>
                <a:blip r:embed="rId3"/>
                <a:stretch>
                  <a:fillRect l="-1838" t="-217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20DCC4-4041-564D-AD09-304C1D15EDBA}"/>
                  </a:ext>
                </a:extLst>
              </p:cNvPr>
              <p:cNvSpPr txBox="1"/>
              <p:nvPr/>
            </p:nvSpPr>
            <p:spPr>
              <a:xfrm>
                <a:off x="7065740" y="2572842"/>
                <a:ext cx="1641411" cy="6231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r>
                        <a:rPr lang="en-US" sz="21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1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20DCC4-4041-564D-AD09-304C1D15E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5740" y="2572842"/>
                <a:ext cx="1641411" cy="623184"/>
              </a:xfrm>
              <a:prstGeom prst="rect">
                <a:avLst/>
              </a:prstGeom>
              <a:blipFill>
                <a:blip r:embed="rId4"/>
                <a:stretch>
                  <a:fillRect l="-3846" t="-2000" r="-769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DAB880-55D8-4944-8A7E-10AC5C29CB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6336716-2DB6-2E42-A7A4-F2C647ACB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</p:spTree>
    <p:extLst>
      <p:ext uri="{BB962C8B-B14F-4D97-AF65-F5344CB8AC3E}">
        <p14:creationId xmlns:p14="http://schemas.microsoft.com/office/powerpoint/2010/main" val="7670444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1238;p10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2499" y="1871752"/>
            <a:ext cx="8199002" cy="29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1239;p105"/>
          <p:cNvSpPr/>
          <p:nvPr/>
        </p:nvSpPr>
        <p:spPr>
          <a:xfrm>
            <a:off x="783802" y="2146060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5" name="Google Shape;1240;p105"/>
          <p:cNvSpPr/>
          <p:nvPr/>
        </p:nvSpPr>
        <p:spPr>
          <a:xfrm>
            <a:off x="766969" y="2761697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6" name="Google Shape;1241;p105"/>
          <p:cNvSpPr/>
          <p:nvPr/>
        </p:nvSpPr>
        <p:spPr>
          <a:xfrm>
            <a:off x="783834" y="3394200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7" name="Google Shape;1242;p105"/>
          <p:cNvSpPr/>
          <p:nvPr/>
        </p:nvSpPr>
        <p:spPr>
          <a:xfrm>
            <a:off x="808477" y="4011492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8" name="Google Shape;1243;p105"/>
          <p:cNvSpPr/>
          <p:nvPr/>
        </p:nvSpPr>
        <p:spPr>
          <a:xfrm>
            <a:off x="808477" y="4645637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9" name="Google Shape;1244;p105"/>
          <p:cNvSpPr/>
          <p:nvPr/>
        </p:nvSpPr>
        <p:spPr>
          <a:xfrm>
            <a:off x="1836043" y="3687083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0" name="Google Shape;1245;p105"/>
          <p:cNvSpPr/>
          <p:nvPr/>
        </p:nvSpPr>
        <p:spPr>
          <a:xfrm>
            <a:off x="1836043" y="2475578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1" name="Google Shape;1246;p105"/>
          <p:cNvSpPr/>
          <p:nvPr/>
        </p:nvSpPr>
        <p:spPr>
          <a:xfrm>
            <a:off x="2900637" y="3094128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2" name="Google Shape;1247;p105"/>
          <p:cNvSpPr/>
          <p:nvPr/>
        </p:nvSpPr>
        <p:spPr>
          <a:xfrm>
            <a:off x="4016289" y="3863094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3" name="Google Shape;1248;p105"/>
          <p:cNvSpPr/>
          <p:nvPr/>
        </p:nvSpPr>
        <p:spPr>
          <a:xfrm>
            <a:off x="5094946" y="3863099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60" name="TextBox 59"/>
          <p:cNvSpPr txBox="1"/>
          <p:nvPr/>
        </p:nvSpPr>
        <p:spPr>
          <a:xfrm>
            <a:off x="4172118" y="1636558"/>
            <a:ext cx="40468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Backward pass</a:t>
            </a:r>
            <a:r>
              <a:rPr lang="en-US" sz="2100" dirty="0"/>
              <a:t>: Compute gradients</a:t>
            </a:r>
            <a:endParaRPr lang="en-US" sz="2100" b="1" dirty="0"/>
          </a:p>
        </p:txBody>
      </p:sp>
      <p:cxnSp>
        <p:nvCxnSpPr>
          <p:cNvPr id="22" name="Google Shape;768;p83"/>
          <p:cNvCxnSpPr/>
          <p:nvPr/>
        </p:nvCxnSpPr>
        <p:spPr>
          <a:xfrm flipV="1">
            <a:off x="7446628" y="4156602"/>
            <a:ext cx="0" cy="323251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" name="Rectangle 20"/>
          <p:cNvSpPr/>
          <p:nvPr/>
        </p:nvSpPr>
        <p:spPr>
          <a:xfrm>
            <a:off x="6047316" y="3499674"/>
            <a:ext cx="1621775" cy="64974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82053" y="2173955"/>
            <a:ext cx="1978270" cy="109404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Local Gradient</a:t>
            </a:r>
          </a:p>
          <a:p>
            <a:pPr algn="ctr"/>
            <a:endParaRPr lang="en-US" sz="1350" dirty="0">
              <a:solidFill>
                <a:schemeClr val="tx1"/>
              </a:solidFill>
            </a:endParaRPr>
          </a:p>
          <a:p>
            <a:pPr algn="ctr"/>
            <a:endParaRPr lang="en-US" sz="1350" dirty="0">
              <a:solidFill>
                <a:schemeClr val="tx1"/>
              </a:solidFill>
            </a:endParaRPr>
          </a:p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cxnSp>
        <p:nvCxnSpPr>
          <p:cNvPr id="25" name="Google Shape;768;p83"/>
          <p:cNvCxnSpPr/>
          <p:nvPr/>
        </p:nvCxnSpPr>
        <p:spPr>
          <a:xfrm flipV="1">
            <a:off x="6327806" y="4145611"/>
            <a:ext cx="0" cy="323251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" name="Google Shape;768;p83"/>
          <p:cNvCxnSpPr/>
          <p:nvPr/>
        </p:nvCxnSpPr>
        <p:spPr>
          <a:xfrm>
            <a:off x="6897538" y="3290521"/>
            <a:ext cx="0" cy="209708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" name="Straight Arrow Connector 30"/>
          <p:cNvCxnSpPr/>
          <p:nvPr/>
        </p:nvCxnSpPr>
        <p:spPr>
          <a:xfrm>
            <a:off x="4255476" y="2038502"/>
            <a:ext cx="383625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09F6EEA-DC9A-9844-95E6-CEA92F686380}"/>
                  </a:ext>
                </a:extLst>
              </p:cNvPr>
              <p:cNvSpPr txBox="1"/>
              <p:nvPr/>
            </p:nvSpPr>
            <p:spPr>
              <a:xfrm>
                <a:off x="3075080" y="966757"/>
                <a:ext cx="3431965" cy="581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5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9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19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9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sz="195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09F6EEA-DC9A-9844-95E6-CEA92F686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080" y="966757"/>
                <a:ext cx="3431965" cy="581569"/>
              </a:xfrm>
              <a:prstGeom prst="rect">
                <a:avLst/>
              </a:prstGeom>
              <a:blipFill>
                <a:blip r:embed="rId3"/>
                <a:stretch>
                  <a:fillRect l="-1838" t="-217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C0B73BB-730F-C94E-BA8C-46B38AB2D1D1}"/>
                  </a:ext>
                </a:extLst>
              </p:cNvPr>
              <p:cNvSpPr txBox="1"/>
              <p:nvPr/>
            </p:nvSpPr>
            <p:spPr>
              <a:xfrm>
                <a:off x="5999916" y="2533117"/>
                <a:ext cx="1716432" cy="6145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21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C0B73BB-730F-C94E-BA8C-46B38AB2D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916" y="2533117"/>
                <a:ext cx="1716432" cy="614527"/>
              </a:xfrm>
              <a:prstGeom prst="rect">
                <a:avLst/>
              </a:prstGeom>
              <a:blipFill>
                <a:blip r:embed="rId4"/>
                <a:stretch>
                  <a:fillRect l="-3676" t="-2041" r="-2941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C7382B-802D-E54F-8833-0012468E5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B20C613-F2FF-9A44-BA7F-A7BB4DFA6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C1CECF8-670C-C448-B3BE-77DB0DBED3C1}"/>
              </a:ext>
            </a:extLst>
          </p:cNvPr>
          <p:cNvSpPr/>
          <p:nvPr/>
        </p:nvSpPr>
        <p:spPr>
          <a:xfrm>
            <a:off x="7087880" y="4487033"/>
            <a:ext cx="1003136" cy="54302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Upstream Gradient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974A4E8-781A-3249-861C-54A03A585AE6}"/>
              </a:ext>
            </a:extLst>
          </p:cNvPr>
          <p:cNvSpPr/>
          <p:nvPr/>
        </p:nvSpPr>
        <p:spPr>
          <a:xfrm>
            <a:off x="5685186" y="4487033"/>
            <a:ext cx="1254354" cy="54302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Downstream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Gradient</a:t>
            </a:r>
          </a:p>
        </p:txBody>
      </p:sp>
    </p:spTree>
    <p:extLst>
      <p:ext uri="{BB962C8B-B14F-4D97-AF65-F5344CB8AC3E}">
        <p14:creationId xmlns:p14="http://schemas.microsoft.com/office/powerpoint/2010/main" val="39441645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1238;p10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2499" y="1871752"/>
            <a:ext cx="8199002" cy="29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1239;p105"/>
          <p:cNvSpPr/>
          <p:nvPr/>
        </p:nvSpPr>
        <p:spPr>
          <a:xfrm>
            <a:off x="783802" y="2146060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5" name="Google Shape;1240;p105"/>
          <p:cNvSpPr/>
          <p:nvPr/>
        </p:nvSpPr>
        <p:spPr>
          <a:xfrm>
            <a:off x="766969" y="2761697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6" name="Google Shape;1241;p105"/>
          <p:cNvSpPr/>
          <p:nvPr/>
        </p:nvSpPr>
        <p:spPr>
          <a:xfrm>
            <a:off x="783834" y="3394200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7" name="Google Shape;1242;p105"/>
          <p:cNvSpPr/>
          <p:nvPr/>
        </p:nvSpPr>
        <p:spPr>
          <a:xfrm>
            <a:off x="808477" y="4011492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8" name="Google Shape;1243;p105"/>
          <p:cNvSpPr/>
          <p:nvPr/>
        </p:nvSpPr>
        <p:spPr>
          <a:xfrm>
            <a:off x="808477" y="4645637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9" name="Google Shape;1244;p105"/>
          <p:cNvSpPr/>
          <p:nvPr/>
        </p:nvSpPr>
        <p:spPr>
          <a:xfrm>
            <a:off x="1836043" y="3687083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0" name="Google Shape;1245;p105"/>
          <p:cNvSpPr/>
          <p:nvPr/>
        </p:nvSpPr>
        <p:spPr>
          <a:xfrm>
            <a:off x="1836043" y="2475578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1" name="Google Shape;1246;p105"/>
          <p:cNvSpPr/>
          <p:nvPr/>
        </p:nvSpPr>
        <p:spPr>
          <a:xfrm>
            <a:off x="2900637" y="3094128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2" name="Google Shape;1247;p105"/>
          <p:cNvSpPr/>
          <p:nvPr/>
        </p:nvSpPr>
        <p:spPr>
          <a:xfrm>
            <a:off x="4016289" y="3863094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60" name="TextBox 59"/>
          <p:cNvSpPr txBox="1"/>
          <p:nvPr/>
        </p:nvSpPr>
        <p:spPr>
          <a:xfrm>
            <a:off x="4172118" y="1636558"/>
            <a:ext cx="40468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Backward pass</a:t>
            </a:r>
            <a:r>
              <a:rPr lang="en-US" sz="2100" dirty="0"/>
              <a:t>: Compute gradients</a:t>
            </a:r>
            <a:endParaRPr lang="en-US" sz="2100" b="1" dirty="0"/>
          </a:p>
        </p:txBody>
      </p:sp>
      <p:cxnSp>
        <p:nvCxnSpPr>
          <p:cNvPr id="22" name="Google Shape;768;p83"/>
          <p:cNvCxnSpPr/>
          <p:nvPr/>
        </p:nvCxnSpPr>
        <p:spPr>
          <a:xfrm flipV="1">
            <a:off x="6417926" y="4156602"/>
            <a:ext cx="0" cy="323251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" name="Rectangle 20"/>
          <p:cNvSpPr/>
          <p:nvPr/>
        </p:nvSpPr>
        <p:spPr>
          <a:xfrm>
            <a:off x="5018614" y="3499674"/>
            <a:ext cx="1621775" cy="64974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53352" y="2173955"/>
            <a:ext cx="1978270" cy="109404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Local Gradient</a:t>
            </a:r>
          </a:p>
          <a:p>
            <a:pPr algn="ctr"/>
            <a:endParaRPr lang="en-US" sz="1350" dirty="0">
              <a:solidFill>
                <a:schemeClr val="tx1"/>
              </a:solidFill>
            </a:endParaRPr>
          </a:p>
          <a:p>
            <a:pPr algn="ctr"/>
            <a:endParaRPr lang="en-US" sz="1350" dirty="0">
              <a:solidFill>
                <a:schemeClr val="tx1"/>
              </a:solidFill>
            </a:endParaRPr>
          </a:p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cxnSp>
        <p:nvCxnSpPr>
          <p:cNvPr id="25" name="Google Shape;768;p83"/>
          <p:cNvCxnSpPr/>
          <p:nvPr/>
        </p:nvCxnSpPr>
        <p:spPr>
          <a:xfrm flipV="1">
            <a:off x="5299105" y="4145611"/>
            <a:ext cx="0" cy="323251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" name="Google Shape;768;p83"/>
          <p:cNvCxnSpPr/>
          <p:nvPr/>
        </p:nvCxnSpPr>
        <p:spPr>
          <a:xfrm>
            <a:off x="5868836" y="3290521"/>
            <a:ext cx="0" cy="209708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" name="Straight Arrow Connector 30"/>
          <p:cNvCxnSpPr/>
          <p:nvPr/>
        </p:nvCxnSpPr>
        <p:spPr>
          <a:xfrm>
            <a:off x="4255476" y="2038502"/>
            <a:ext cx="383625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CCC742A-461C-F142-B237-3DAF0E9E18F9}"/>
                  </a:ext>
                </a:extLst>
              </p:cNvPr>
              <p:cNvSpPr txBox="1"/>
              <p:nvPr/>
            </p:nvSpPr>
            <p:spPr>
              <a:xfrm>
                <a:off x="3075080" y="966757"/>
                <a:ext cx="3431965" cy="581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5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9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19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9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sz="195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CCC742A-461C-F142-B237-3DAF0E9E1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080" y="966757"/>
                <a:ext cx="3431965" cy="581569"/>
              </a:xfrm>
              <a:prstGeom prst="rect">
                <a:avLst/>
              </a:prstGeom>
              <a:blipFill>
                <a:blip r:embed="rId3"/>
                <a:stretch>
                  <a:fillRect l="-1838" t="-217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F65DF34-D1D8-1E4C-9969-5409C9DFE81C}"/>
                  </a:ext>
                </a:extLst>
              </p:cNvPr>
              <p:cNvSpPr txBox="1"/>
              <p:nvPr/>
            </p:nvSpPr>
            <p:spPr>
              <a:xfrm>
                <a:off x="5068933" y="2547613"/>
                <a:ext cx="1516890" cy="6145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21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F65DF34-D1D8-1E4C-9969-5409C9DFE8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933" y="2547613"/>
                <a:ext cx="1516890" cy="614527"/>
              </a:xfrm>
              <a:prstGeom prst="rect">
                <a:avLst/>
              </a:prstGeom>
              <a:blipFill>
                <a:blip r:embed="rId4"/>
                <a:stretch>
                  <a:fillRect l="-4167" t="-2000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956E27-E17B-BA48-9B16-B2FB8B642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C5BADB8-3C97-7C42-8A28-060005FAF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31975D5-68FB-EA42-B7DD-E720F6916442}"/>
              </a:ext>
            </a:extLst>
          </p:cNvPr>
          <p:cNvSpPr/>
          <p:nvPr/>
        </p:nvSpPr>
        <p:spPr>
          <a:xfrm>
            <a:off x="5994580" y="4487033"/>
            <a:ext cx="1003136" cy="54302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Upstream Gradient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2DED851-998F-D24F-AC6F-2643214D491B}"/>
              </a:ext>
            </a:extLst>
          </p:cNvPr>
          <p:cNvSpPr/>
          <p:nvPr/>
        </p:nvSpPr>
        <p:spPr>
          <a:xfrm>
            <a:off x="4591886" y="4487033"/>
            <a:ext cx="1254354" cy="54302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Downstream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Gradient</a:t>
            </a:r>
          </a:p>
        </p:txBody>
      </p:sp>
    </p:spTree>
    <p:extLst>
      <p:ext uri="{BB962C8B-B14F-4D97-AF65-F5344CB8AC3E}">
        <p14:creationId xmlns:p14="http://schemas.microsoft.com/office/powerpoint/2010/main" val="39495266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1238;p10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2499" y="1871752"/>
            <a:ext cx="8199002" cy="29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1239;p105"/>
          <p:cNvSpPr/>
          <p:nvPr/>
        </p:nvSpPr>
        <p:spPr>
          <a:xfrm>
            <a:off x="783802" y="2146060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5" name="Google Shape;1240;p105"/>
          <p:cNvSpPr/>
          <p:nvPr/>
        </p:nvSpPr>
        <p:spPr>
          <a:xfrm>
            <a:off x="766969" y="2761697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6" name="Google Shape;1241;p105"/>
          <p:cNvSpPr/>
          <p:nvPr/>
        </p:nvSpPr>
        <p:spPr>
          <a:xfrm>
            <a:off x="783834" y="3394200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7" name="Google Shape;1242;p105"/>
          <p:cNvSpPr/>
          <p:nvPr/>
        </p:nvSpPr>
        <p:spPr>
          <a:xfrm>
            <a:off x="808477" y="4011492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8" name="Google Shape;1243;p105"/>
          <p:cNvSpPr/>
          <p:nvPr/>
        </p:nvSpPr>
        <p:spPr>
          <a:xfrm>
            <a:off x="808477" y="4645637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9" name="Google Shape;1244;p105"/>
          <p:cNvSpPr/>
          <p:nvPr/>
        </p:nvSpPr>
        <p:spPr>
          <a:xfrm>
            <a:off x="1836043" y="3687083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0" name="Google Shape;1245;p105"/>
          <p:cNvSpPr/>
          <p:nvPr/>
        </p:nvSpPr>
        <p:spPr>
          <a:xfrm>
            <a:off x="1836043" y="2475578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1" name="Google Shape;1246;p105"/>
          <p:cNvSpPr/>
          <p:nvPr/>
        </p:nvSpPr>
        <p:spPr>
          <a:xfrm>
            <a:off x="2900637" y="3094128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60" name="TextBox 59"/>
          <p:cNvSpPr txBox="1"/>
          <p:nvPr/>
        </p:nvSpPr>
        <p:spPr>
          <a:xfrm>
            <a:off x="4172118" y="1636558"/>
            <a:ext cx="40468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Backward pass</a:t>
            </a:r>
            <a:r>
              <a:rPr lang="en-US" sz="2100" dirty="0"/>
              <a:t>: Compute gradients</a:t>
            </a:r>
            <a:endParaRPr lang="en-US" sz="2100" b="1" dirty="0"/>
          </a:p>
        </p:txBody>
      </p:sp>
      <p:cxnSp>
        <p:nvCxnSpPr>
          <p:cNvPr id="22" name="Google Shape;768;p83"/>
          <p:cNvCxnSpPr/>
          <p:nvPr/>
        </p:nvCxnSpPr>
        <p:spPr>
          <a:xfrm flipV="1">
            <a:off x="5336474" y="4156602"/>
            <a:ext cx="0" cy="323251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" name="Rectangle 20"/>
          <p:cNvSpPr/>
          <p:nvPr/>
        </p:nvSpPr>
        <p:spPr>
          <a:xfrm>
            <a:off x="3937162" y="3499674"/>
            <a:ext cx="1621775" cy="64974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71900" y="2173955"/>
            <a:ext cx="2057401" cy="109404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Local Gradient</a:t>
            </a:r>
          </a:p>
          <a:p>
            <a:pPr algn="ctr"/>
            <a:endParaRPr lang="en-US" sz="1350" dirty="0">
              <a:solidFill>
                <a:schemeClr val="tx1"/>
              </a:solidFill>
            </a:endParaRPr>
          </a:p>
          <a:p>
            <a:pPr algn="ctr"/>
            <a:endParaRPr lang="en-US" sz="1350" dirty="0">
              <a:solidFill>
                <a:schemeClr val="tx1"/>
              </a:solidFill>
            </a:endParaRPr>
          </a:p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cxnSp>
        <p:nvCxnSpPr>
          <p:cNvPr id="25" name="Google Shape;768;p83"/>
          <p:cNvCxnSpPr/>
          <p:nvPr/>
        </p:nvCxnSpPr>
        <p:spPr>
          <a:xfrm flipV="1">
            <a:off x="4217653" y="4145611"/>
            <a:ext cx="0" cy="323251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" name="Google Shape;768;p83"/>
          <p:cNvCxnSpPr/>
          <p:nvPr/>
        </p:nvCxnSpPr>
        <p:spPr>
          <a:xfrm>
            <a:off x="4787384" y="3290521"/>
            <a:ext cx="0" cy="209708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" name="Straight Arrow Connector 30"/>
          <p:cNvCxnSpPr/>
          <p:nvPr/>
        </p:nvCxnSpPr>
        <p:spPr>
          <a:xfrm>
            <a:off x="4255476" y="2038502"/>
            <a:ext cx="383625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277FBC6-622E-9745-ACF1-DCA7F14BC7E1}"/>
                  </a:ext>
                </a:extLst>
              </p:cNvPr>
              <p:cNvSpPr txBox="1"/>
              <p:nvPr/>
            </p:nvSpPr>
            <p:spPr>
              <a:xfrm>
                <a:off x="3075080" y="966757"/>
                <a:ext cx="3431965" cy="581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5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9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19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9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sz="195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277FBC6-622E-9745-ACF1-DCA7F14BC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080" y="966757"/>
                <a:ext cx="3431965" cy="581569"/>
              </a:xfrm>
              <a:prstGeom prst="rect">
                <a:avLst/>
              </a:prstGeom>
              <a:blipFill>
                <a:blip r:embed="rId3"/>
                <a:stretch>
                  <a:fillRect l="-1838" t="-217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658CFED-0FBE-2E4F-8317-EE149126A3DD}"/>
                  </a:ext>
                </a:extLst>
              </p:cNvPr>
              <p:cNvSpPr txBox="1"/>
              <p:nvPr/>
            </p:nvSpPr>
            <p:spPr>
              <a:xfrm>
                <a:off x="3923737" y="2526796"/>
                <a:ext cx="1649682" cy="6145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100" i="1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658CFED-0FBE-2E4F-8317-EE149126A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737" y="2526796"/>
                <a:ext cx="1649682" cy="614527"/>
              </a:xfrm>
              <a:prstGeom prst="rect">
                <a:avLst/>
              </a:prstGeom>
              <a:blipFill>
                <a:blip r:embed="rId4"/>
                <a:stretch>
                  <a:fillRect l="-3846" t="-2041" r="-3846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D3F182-99DB-244F-979D-F46D1D45E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5ADB26D-567A-4344-88E9-D56D61E5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2F0FE3C-DA48-8745-A8C5-C3E664BBF8F4}"/>
              </a:ext>
            </a:extLst>
          </p:cNvPr>
          <p:cNvSpPr/>
          <p:nvPr/>
        </p:nvSpPr>
        <p:spPr>
          <a:xfrm>
            <a:off x="4831704" y="4487033"/>
            <a:ext cx="1003136" cy="54302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Upstream Gradient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B0E7CDD-E009-8545-9BDB-DA2112402073}"/>
              </a:ext>
            </a:extLst>
          </p:cNvPr>
          <p:cNvSpPr/>
          <p:nvPr/>
        </p:nvSpPr>
        <p:spPr>
          <a:xfrm>
            <a:off x="3429010" y="4487033"/>
            <a:ext cx="1254354" cy="54302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Downstream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Gradient</a:t>
            </a:r>
          </a:p>
        </p:txBody>
      </p:sp>
    </p:spTree>
    <p:extLst>
      <p:ext uri="{BB962C8B-B14F-4D97-AF65-F5344CB8AC3E}">
        <p14:creationId xmlns:p14="http://schemas.microsoft.com/office/powerpoint/2010/main" val="37394120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1238;p10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2499" y="1871752"/>
            <a:ext cx="8199002" cy="29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1239;p105"/>
          <p:cNvSpPr/>
          <p:nvPr/>
        </p:nvSpPr>
        <p:spPr>
          <a:xfrm>
            <a:off x="783802" y="2146060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5" name="Google Shape;1240;p105"/>
          <p:cNvSpPr/>
          <p:nvPr/>
        </p:nvSpPr>
        <p:spPr>
          <a:xfrm>
            <a:off x="766969" y="2761697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6" name="Google Shape;1241;p105"/>
          <p:cNvSpPr/>
          <p:nvPr/>
        </p:nvSpPr>
        <p:spPr>
          <a:xfrm>
            <a:off x="783834" y="3394200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7" name="Google Shape;1242;p105"/>
          <p:cNvSpPr/>
          <p:nvPr/>
        </p:nvSpPr>
        <p:spPr>
          <a:xfrm>
            <a:off x="808477" y="4011492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9" name="Google Shape;1244;p105"/>
          <p:cNvSpPr/>
          <p:nvPr/>
        </p:nvSpPr>
        <p:spPr>
          <a:xfrm>
            <a:off x="1836043" y="3687083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0" name="Google Shape;1245;p105"/>
          <p:cNvSpPr/>
          <p:nvPr/>
        </p:nvSpPr>
        <p:spPr>
          <a:xfrm>
            <a:off x="1836043" y="2475578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60" name="TextBox 59"/>
          <p:cNvSpPr txBox="1"/>
          <p:nvPr/>
        </p:nvSpPr>
        <p:spPr>
          <a:xfrm>
            <a:off x="4172118" y="1636558"/>
            <a:ext cx="40468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Backward pass</a:t>
            </a:r>
            <a:r>
              <a:rPr lang="en-US" sz="2100" dirty="0"/>
              <a:t>: Compute gradients</a:t>
            </a:r>
            <a:endParaRPr lang="en-US" sz="2100" b="1" dirty="0"/>
          </a:p>
        </p:txBody>
      </p:sp>
      <p:sp>
        <p:nvSpPr>
          <p:cNvPr id="24" name="Rectangle 23"/>
          <p:cNvSpPr/>
          <p:nvPr/>
        </p:nvSpPr>
        <p:spPr>
          <a:xfrm>
            <a:off x="3765307" y="2201408"/>
            <a:ext cx="3771900" cy="109404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Local Gradient</a:t>
            </a:r>
          </a:p>
          <a:p>
            <a:pPr algn="ctr"/>
            <a:endParaRPr lang="en-US" sz="1350" dirty="0">
              <a:solidFill>
                <a:schemeClr val="tx1"/>
              </a:solidFill>
            </a:endParaRPr>
          </a:p>
          <a:p>
            <a:pPr algn="ctr"/>
            <a:endParaRPr lang="en-US" sz="1350" dirty="0">
              <a:solidFill>
                <a:schemeClr val="tx1"/>
              </a:solidFill>
            </a:endParaRPr>
          </a:p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cxnSp>
        <p:nvCxnSpPr>
          <p:cNvPr id="25" name="Google Shape;768;p83"/>
          <p:cNvCxnSpPr/>
          <p:nvPr/>
        </p:nvCxnSpPr>
        <p:spPr>
          <a:xfrm flipH="1" flipV="1">
            <a:off x="1107831" y="4988963"/>
            <a:ext cx="728213" cy="496378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" name="Google Shape;768;p83"/>
          <p:cNvCxnSpPr/>
          <p:nvPr/>
        </p:nvCxnSpPr>
        <p:spPr>
          <a:xfrm flipH="1">
            <a:off x="3699364" y="3289346"/>
            <a:ext cx="65915" cy="185814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" name="Straight Arrow Connector 30"/>
          <p:cNvCxnSpPr/>
          <p:nvPr/>
        </p:nvCxnSpPr>
        <p:spPr>
          <a:xfrm>
            <a:off x="4255476" y="2038502"/>
            <a:ext cx="383625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/>
          <p:cNvSpPr/>
          <p:nvPr/>
        </p:nvSpPr>
        <p:spPr>
          <a:xfrm>
            <a:off x="830874" y="2756389"/>
            <a:ext cx="3574073" cy="2176096"/>
          </a:xfrm>
          <a:custGeom>
            <a:avLst/>
            <a:gdLst>
              <a:gd name="connsiteX0" fmla="*/ 0 w 4765431"/>
              <a:gd name="connsiteY0" fmla="*/ 2039815 h 2901461"/>
              <a:gd name="connsiteX1" fmla="*/ 0 w 4765431"/>
              <a:gd name="connsiteY1" fmla="*/ 2901461 h 2901461"/>
              <a:gd name="connsiteX2" fmla="*/ 870438 w 4765431"/>
              <a:gd name="connsiteY2" fmla="*/ 2901461 h 2901461"/>
              <a:gd name="connsiteX3" fmla="*/ 3411415 w 4765431"/>
              <a:gd name="connsiteY3" fmla="*/ 1890346 h 2901461"/>
              <a:gd name="connsiteX4" fmla="*/ 4765431 w 4765431"/>
              <a:gd name="connsiteY4" fmla="*/ 1890346 h 2901461"/>
              <a:gd name="connsiteX5" fmla="*/ 4765431 w 4765431"/>
              <a:gd name="connsiteY5" fmla="*/ 984738 h 2901461"/>
              <a:gd name="connsiteX6" fmla="*/ 3666392 w 4765431"/>
              <a:gd name="connsiteY6" fmla="*/ 984738 h 2901461"/>
              <a:gd name="connsiteX7" fmla="*/ 3472961 w 4765431"/>
              <a:gd name="connsiteY7" fmla="*/ 0 h 2901461"/>
              <a:gd name="connsiteX8" fmla="*/ 2655277 w 4765431"/>
              <a:gd name="connsiteY8" fmla="*/ 0 h 2901461"/>
              <a:gd name="connsiteX9" fmla="*/ 2655277 w 4765431"/>
              <a:gd name="connsiteY9" fmla="*/ 1327638 h 2901461"/>
              <a:gd name="connsiteX10" fmla="*/ 404446 w 4765431"/>
              <a:gd name="connsiteY10" fmla="*/ 2039815 h 2901461"/>
              <a:gd name="connsiteX11" fmla="*/ 0 w 4765431"/>
              <a:gd name="connsiteY11" fmla="*/ 2039815 h 2901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65431" h="2901461">
                <a:moveTo>
                  <a:pt x="0" y="2039815"/>
                </a:moveTo>
                <a:lnTo>
                  <a:pt x="0" y="2901461"/>
                </a:lnTo>
                <a:lnTo>
                  <a:pt x="870438" y="2901461"/>
                </a:lnTo>
                <a:lnTo>
                  <a:pt x="3411415" y="1890346"/>
                </a:lnTo>
                <a:lnTo>
                  <a:pt x="4765431" y="1890346"/>
                </a:lnTo>
                <a:lnTo>
                  <a:pt x="4765431" y="984738"/>
                </a:lnTo>
                <a:lnTo>
                  <a:pt x="3666392" y="984738"/>
                </a:lnTo>
                <a:lnTo>
                  <a:pt x="3472961" y="0"/>
                </a:lnTo>
                <a:lnTo>
                  <a:pt x="2655277" y="0"/>
                </a:lnTo>
                <a:lnTo>
                  <a:pt x="2655277" y="1327638"/>
                </a:lnTo>
                <a:lnTo>
                  <a:pt x="404446" y="2039815"/>
                </a:lnTo>
                <a:lnTo>
                  <a:pt x="0" y="2039815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8" name="Google Shape;768;p83"/>
          <p:cNvCxnSpPr/>
          <p:nvPr/>
        </p:nvCxnSpPr>
        <p:spPr>
          <a:xfrm flipV="1">
            <a:off x="4195672" y="4156602"/>
            <a:ext cx="0" cy="323251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" name="Google Shape;768;p83"/>
          <p:cNvCxnSpPr/>
          <p:nvPr/>
        </p:nvCxnSpPr>
        <p:spPr>
          <a:xfrm flipV="1">
            <a:off x="2946563" y="3346330"/>
            <a:ext cx="152726" cy="1828832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3980368-750F-6C4D-855F-6F96F3C3760C}"/>
                  </a:ext>
                </a:extLst>
              </p:cNvPr>
              <p:cNvSpPr txBox="1"/>
              <p:nvPr/>
            </p:nvSpPr>
            <p:spPr>
              <a:xfrm>
                <a:off x="3075080" y="966757"/>
                <a:ext cx="3431965" cy="581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5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9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19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9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sz="195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3980368-750F-6C4D-855F-6F96F3C37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080" y="966757"/>
                <a:ext cx="3431965" cy="581569"/>
              </a:xfrm>
              <a:prstGeom prst="rect">
                <a:avLst/>
              </a:prstGeom>
              <a:blipFill>
                <a:blip r:embed="rId3"/>
                <a:stretch>
                  <a:fillRect l="-1838" t="-217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36856CE-DB26-C64A-A0C8-A5465E87E96E}"/>
                  </a:ext>
                </a:extLst>
              </p:cNvPr>
              <p:cNvSpPr txBox="1"/>
              <p:nvPr/>
            </p:nvSpPr>
            <p:spPr>
              <a:xfrm>
                <a:off x="3804478" y="2572843"/>
                <a:ext cx="1722651" cy="6145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1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36856CE-DB26-C64A-A0C8-A5465E87E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478" y="2572843"/>
                <a:ext cx="1722651" cy="614527"/>
              </a:xfrm>
              <a:prstGeom prst="rect">
                <a:avLst/>
              </a:prstGeom>
              <a:blipFill>
                <a:blip r:embed="rId4"/>
                <a:stretch>
                  <a:fillRect l="-3650" t="-2000" r="-2920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13D940F-5084-754B-AE38-E0E0C3FEFE2E}"/>
                  </a:ext>
                </a:extLst>
              </p:cNvPr>
              <p:cNvSpPr txBox="1"/>
              <p:nvPr/>
            </p:nvSpPr>
            <p:spPr>
              <a:xfrm>
                <a:off x="5705380" y="2545238"/>
                <a:ext cx="1727139" cy="6697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1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13D940F-5084-754B-AE38-E0E0C3FEF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380" y="2545238"/>
                <a:ext cx="1727139" cy="669799"/>
              </a:xfrm>
              <a:prstGeom prst="rect">
                <a:avLst/>
              </a:prstGeom>
              <a:blipFill>
                <a:blip r:embed="rId5"/>
                <a:stretch>
                  <a:fillRect l="-5109" t="-1887" r="-2920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4759B8-CB23-1543-B1B7-98233B23C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7CDB769-E3FA-8E43-90B2-78FDD594A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91D5806-F6A8-4247-B58E-C7A6229281BE}"/>
              </a:ext>
            </a:extLst>
          </p:cNvPr>
          <p:cNvSpPr/>
          <p:nvPr/>
        </p:nvSpPr>
        <p:spPr>
          <a:xfrm>
            <a:off x="3673887" y="4461426"/>
            <a:ext cx="1003136" cy="54302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Upstream Gradient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BA8F614-AA31-894E-96B6-6B1F21017211}"/>
              </a:ext>
            </a:extLst>
          </p:cNvPr>
          <p:cNvSpPr/>
          <p:nvPr/>
        </p:nvSpPr>
        <p:spPr>
          <a:xfrm>
            <a:off x="1828715" y="5162517"/>
            <a:ext cx="1254354" cy="54302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Downstream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Gradient</a:t>
            </a:r>
          </a:p>
        </p:txBody>
      </p:sp>
    </p:spTree>
    <p:extLst>
      <p:ext uri="{BB962C8B-B14F-4D97-AF65-F5344CB8AC3E}">
        <p14:creationId xmlns:p14="http://schemas.microsoft.com/office/powerpoint/2010/main" val="29523973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1238;p10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2499" y="1871752"/>
            <a:ext cx="8199002" cy="29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1239;p105"/>
          <p:cNvSpPr/>
          <p:nvPr/>
        </p:nvSpPr>
        <p:spPr>
          <a:xfrm>
            <a:off x="783802" y="2146060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5" name="Google Shape;1240;p105"/>
          <p:cNvSpPr/>
          <p:nvPr/>
        </p:nvSpPr>
        <p:spPr>
          <a:xfrm>
            <a:off x="766969" y="2761697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6" name="Google Shape;1241;p105"/>
          <p:cNvSpPr/>
          <p:nvPr/>
        </p:nvSpPr>
        <p:spPr>
          <a:xfrm>
            <a:off x="783834" y="3394200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7" name="Google Shape;1242;p105"/>
          <p:cNvSpPr/>
          <p:nvPr/>
        </p:nvSpPr>
        <p:spPr>
          <a:xfrm>
            <a:off x="808477" y="4011492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60" name="TextBox 59"/>
          <p:cNvSpPr txBox="1"/>
          <p:nvPr/>
        </p:nvSpPr>
        <p:spPr>
          <a:xfrm>
            <a:off x="4172118" y="1636558"/>
            <a:ext cx="40468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Backward pass</a:t>
            </a:r>
            <a:r>
              <a:rPr lang="en-US" sz="2100" dirty="0"/>
              <a:t>: Compute gradients</a:t>
            </a:r>
            <a:endParaRPr lang="en-US" sz="2100" b="1" dirty="0"/>
          </a:p>
        </p:txBody>
      </p:sp>
      <p:sp>
        <p:nvSpPr>
          <p:cNvPr id="24" name="Rectangle 23"/>
          <p:cNvSpPr/>
          <p:nvPr/>
        </p:nvSpPr>
        <p:spPr>
          <a:xfrm>
            <a:off x="3765307" y="2201408"/>
            <a:ext cx="3771900" cy="109404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Local Gradient</a:t>
            </a:r>
          </a:p>
          <a:p>
            <a:pPr algn="ctr"/>
            <a:endParaRPr lang="en-US" sz="1350" dirty="0">
              <a:solidFill>
                <a:schemeClr val="tx1"/>
              </a:solidFill>
            </a:endParaRPr>
          </a:p>
          <a:p>
            <a:pPr algn="ctr"/>
            <a:endParaRPr lang="en-US" sz="1350" dirty="0">
              <a:solidFill>
                <a:schemeClr val="tx1"/>
              </a:solidFill>
            </a:endParaRPr>
          </a:p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cxnSp>
        <p:nvCxnSpPr>
          <p:cNvPr id="25" name="Google Shape;768;p83"/>
          <p:cNvCxnSpPr/>
          <p:nvPr/>
        </p:nvCxnSpPr>
        <p:spPr>
          <a:xfrm flipH="1" flipV="1">
            <a:off x="2035616" y="3974829"/>
            <a:ext cx="8595" cy="482871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" name="Google Shape;768;p83"/>
          <p:cNvCxnSpPr/>
          <p:nvPr/>
        </p:nvCxnSpPr>
        <p:spPr>
          <a:xfrm flipH="1">
            <a:off x="2776921" y="2492619"/>
            <a:ext cx="972005" cy="366342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" name="Straight Arrow Connector 30"/>
          <p:cNvCxnSpPr/>
          <p:nvPr/>
        </p:nvCxnSpPr>
        <p:spPr>
          <a:xfrm>
            <a:off x="4255476" y="2038502"/>
            <a:ext cx="383625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oogle Shape;768;p83"/>
          <p:cNvCxnSpPr/>
          <p:nvPr/>
        </p:nvCxnSpPr>
        <p:spPr>
          <a:xfrm flipH="1" flipV="1">
            <a:off x="3114776" y="3295448"/>
            <a:ext cx="241688" cy="1168182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" name="Google Shape;768;p83"/>
          <p:cNvCxnSpPr/>
          <p:nvPr/>
        </p:nvCxnSpPr>
        <p:spPr>
          <a:xfrm flipV="1">
            <a:off x="1670071" y="2675790"/>
            <a:ext cx="365546" cy="1793523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3" name="Rectangle 22"/>
          <p:cNvSpPr/>
          <p:nvPr/>
        </p:nvSpPr>
        <p:spPr>
          <a:xfrm>
            <a:off x="1781897" y="2146060"/>
            <a:ext cx="1574567" cy="179729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FF76209-3869-1D48-AA7D-CECB7DFAC5FE}"/>
                  </a:ext>
                </a:extLst>
              </p:cNvPr>
              <p:cNvSpPr txBox="1"/>
              <p:nvPr/>
            </p:nvSpPr>
            <p:spPr>
              <a:xfrm>
                <a:off x="3075080" y="966757"/>
                <a:ext cx="3431965" cy="581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5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9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19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9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sz="195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FF76209-3869-1D48-AA7D-CECB7DFAC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080" y="966757"/>
                <a:ext cx="3431965" cy="581569"/>
              </a:xfrm>
              <a:prstGeom prst="rect">
                <a:avLst/>
              </a:prstGeom>
              <a:blipFill>
                <a:blip r:embed="rId3"/>
                <a:stretch>
                  <a:fillRect l="-1838" t="-217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385D0CC-FB57-C141-B98A-DFEBCFAA2673}"/>
                  </a:ext>
                </a:extLst>
              </p:cNvPr>
              <p:cNvSpPr txBox="1"/>
              <p:nvPr/>
            </p:nvSpPr>
            <p:spPr>
              <a:xfrm>
                <a:off x="3804478" y="2572843"/>
                <a:ext cx="1722651" cy="6145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1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385D0CC-FB57-C141-B98A-DFEBCFAA2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4478" y="2572843"/>
                <a:ext cx="1722651" cy="614527"/>
              </a:xfrm>
              <a:prstGeom prst="rect">
                <a:avLst/>
              </a:prstGeom>
              <a:blipFill>
                <a:blip r:embed="rId4"/>
                <a:stretch>
                  <a:fillRect l="-3650" t="-2000" r="-2920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3492A92-A652-6649-A852-8EB1FEB53BEC}"/>
                  </a:ext>
                </a:extLst>
              </p:cNvPr>
              <p:cNvSpPr txBox="1"/>
              <p:nvPr/>
            </p:nvSpPr>
            <p:spPr>
              <a:xfrm>
                <a:off x="5705380" y="2545238"/>
                <a:ext cx="1727139" cy="6697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1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3492A92-A652-6649-A852-8EB1FEB53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380" y="2545238"/>
                <a:ext cx="1727139" cy="669799"/>
              </a:xfrm>
              <a:prstGeom prst="rect">
                <a:avLst/>
              </a:prstGeom>
              <a:blipFill>
                <a:blip r:embed="rId5"/>
                <a:stretch>
                  <a:fillRect l="-5109" t="-1887" r="-2920" b="-18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E0A644-A551-024A-B563-5DDE98F5D3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D928AE4-7277-504D-B5A8-EF76CF445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7F79D01-FB80-8D46-BA39-6DE87252E0C6}"/>
              </a:ext>
            </a:extLst>
          </p:cNvPr>
          <p:cNvSpPr/>
          <p:nvPr/>
        </p:nvSpPr>
        <p:spPr>
          <a:xfrm>
            <a:off x="3168982" y="4487033"/>
            <a:ext cx="1003136" cy="54302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Upstream Gradient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A6B58E8-BA74-F047-BF0B-0F4E8608DD10}"/>
              </a:ext>
            </a:extLst>
          </p:cNvPr>
          <p:cNvSpPr/>
          <p:nvPr/>
        </p:nvSpPr>
        <p:spPr>
          <a:xfrm>
            <a:off x="1624738" y="4487033"/>
            <a:ext cx="1254354" cy="54302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Downstream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Gradient</a:t>
            </a:r>
          </a:p>
        </p:txBody>
      </p:sp>
    </p:spTree>
    <p:extLst>
      <p:ext uri="{BB962C8B-B14F-4D97-AF65-F5344CB8AC3E}">
        <p14:creationId xmlns:p14="http://schemas.microsoft.com/office/powerpoint/2010/main" val="3509093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Problem: How to compute gradients?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07E8C7-C86B-8A4C-B49C-8D660917A109}"/>
                  </a:ext>
                </a:extLst>
              </p:cNvPr>
              <p:cNvSpPr txBox="1"/>
              <p:nvPr/>
            </p:nvSpPr>
            <p:spPr>
              <a:xfrm>
                <a:off x="628650" y="1867314"/>
                <a:ext cx="5579156" cy="28423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func>
                        <m:func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10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sSub>
                                <m:sSubPr>
                                  <m:ctrlP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1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≠</m:t>
                          </m:r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func>
                            <m:func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10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  <m:t>0,</m:t>
                                  </m:r>
                                  <m:sSub>
                                    <m:sSubPr>
                                      <m:ctrlPr>
                                        <a:rPr lang="en-US"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sz="21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1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1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1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1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  <m:r>
                                    <a:rPr lang="en-US" sz="21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sz="21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1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1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1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1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1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1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07E8C7-C86B-8A4C-B49C-8D660917A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867314"/>
                <a:ext cx="5579156" cy="2842317"/>
              </a:xfrm>
              <a:prstGeom prst="rect">
                <a:avLst/>
              </a:prstGeom>
              <a:blipFill>
                <a:blip r:embed="rId2"/>
                <a:stretch>
                  <a:fillRect l="-7273" t="-29646" b="-55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0D256A27-BCFF-0A41-B396-5F3A0A48C5A8}"/>
              </a:ext>
            </a:extLst>
          </p:cNvPr>
          <p:cNvSpPr txBox="1"/>
          <p:nvPr/>
        </p:nvSpPr>
        <p:spPr>
          <a:xfrm>
            <a:off x="4789164" y="1867314"/>
            <a:ext cx="288636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Nonlinear score function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0B4375-14F6-D045-97FB-E6E527CD60AC}"/>
              </a:ext>
            </a:extLst>
          </p:cNvPr>
          <p:cNvSpPr txBox="1"/>
          <p:nvPr/>
        </p:nvSpPr>
        <p:spPr>
          <a:xfrm>
            <a:off x="4956950" y="2359851"/>
            <a:ext cx="25515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Per-element data loss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F44E24-C678-FA47-A85A-ED4F01263248}"/>
              </a:ext>
            </a:extLst>
          </p:cNvPr>
          <p:cNvSpPr txBox="1"/>
          <p:nvPr/>
        </p:nvSpPr>
        <p:spPr>
          <a:xfrm>
            <a:off x="4956950" y="3147129"/>
            <a:ext cx="20500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L2 Regularization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7D0CDD-D190-1148-B11A-0D27069C99C2}"/>
              </a:ext>
            </a:extLst>
          </p:cNvPr>
          <p:cNvSpPr txBox="1"/>
          <p:nvPr/>
        </p:nvSpPr>
        <p:spPr>
          <a:xfrm>
            <a:off x="6514226" y="4105735"/>
            <a:ext cx="118981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Total loss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C227EB-B4E4-7443-B506-31E2394FD8F1}"/>
                  </a:ext>
                </a:extLst>
              </p:cNvPr>
              <p:cNvSpPr txBox="1"/>
              <p:nvPr/>
            </p:nvSpPr>
            <p:spPr>
              <a:xfrm>
                <a:off x="2642080" y="4922299"/>
                <a:ext cx="3859839" cy="12521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100" b="1" dirty="0"/>
                  <a:t>Goal:</a:t>
                </a:r>
                <a:r>
                  <a:rPr lang="en-US" sz="2100" dirty="0"/>
                  <a:t> Compute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100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100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2100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sz="21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1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100" dirty="0"/>
                  <a:t> </a:t>
                </a:r>
              </a:p>
              <a:p>
                <a:endParaRPr lang="en-US" sz="2100" dirty="0"/>
              </a:p>
              <a:p>
                <a:r>
                  <a:rPr lang="en-US" sz="2100" dirty="0"/>
                  <a:t>Then we can optimize with SGD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6C227EB-B4E4-7443-B506-31E2394FD8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080" y="4922299"/>
                <a:ext cx="3859839" cy="1252138"/>
              </a:xfrm>
              <a:prstGeom prst="rect">
                <a:avLst/>
              </a:prstGeom>
              <a:blipFill>
                <a:blip r:embed="rId3"/>
                <a:stretch>
                  <a:fillRect l="-1634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1A8B4-65DE-D745-B635-2E3908B6F3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6000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1238;p10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2499" y="1871752"/>
            <a:ext cx="8199002" cy="29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1241;p105"/>
          <p:cNvSpPr/>
          <p:nvPr/>
        </p:nvSpPr>
        <p:spPr>
          <a:xfrm>
            <a:off x="783834" y="3394200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7" name="Google Shape;1242;p105"/>
          <p:cNvSpPr/>
          <p:nvPr/>
        </p:nvSpPr>
        <p:spPr>
          <a:xfrm>
            <a:off x="808477" y="4011492"/>
            <a:ext cx="398021" cy="1945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60" name="TextBox 59"/>
          <p:cNvSpPr txBox="1"/>
          <p:nvPr/>
        </p:nvSpPr>
        <p:spPr>
          <a:xfrm>
            <a:off x="4172118" y="1636558"/>
            <a:ext cx="40468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Backward pass</a:t>
            </a:r>
            <a:r>
              <a:rPr lang="en-US" sz="2100" dirty="0"/>
              <a:t>: Compute gradients</a:t>
            </a:r>
            <a:endParaRPr lang="en-US" sz="2100" b="1" dirty="0"/>
          </a:p>
        </p:txBody>
      </p:sp>
      <p:sp>
        <p:nvSpPr>
          <p:cNvPr id="24" name="Rectangle 23"/>
          <p:cNvSpPr/>
          <p:nvPr/>
        </p:nvSpPr>
        <p:spPr>
          <a:xfrm>
            <a:off x="3748926" y="2262958"/>
            <a:ext cx="3771900" cy="109404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Local Gradient</a:t>
            </a:r>
          </a:p>
          <a:p>
            <a:pPr algn="ctr"/>
            <a:endParaRPr lang="en-US" sz="1350" dirty="0">
              <a:solidFill>
                <a:schemeClr val="tx1"/>
              </a:solidFill>
            </a:endParaRPr>
          </a:p>
          <a:p>
            <a:pPr algn="ctr"/>
            <a:endParaRPr lang="en-US" sz="1350" dirty="0">
              <a:solidFill>
                <a:schemeClr val="tx1"/>
              </a:solidFill>
            </a:endParaRPr>
          </a:p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cxnSp>
        <p:nvCxnSpPr>
          <p:cNvPr id="25" name="Google Shape;768;p83"/>
          <p:cNvCxnSpPr>
            <a:cxnSpLocks/>
          </p:cNvCxnSpPr>
          <p:nvPr/>
        </p:nvCxnSpPr>
        <p:spPr>
          <a:xfrm flipH="1">
            <a:off x="1233122" y="1745725"/>
            <a:ext cx="34161" cy="403994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1" name="Straight Arrow Connector 30"/>
          <p:cNvCxnSpPr/>
          <p:nvPr/>
        </p:nvCxnSpPr>
        <p:spPr>
          <a:xfrm>
            <a:off x="4255476" y="2038502"/>
            <a:ext cx="383625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825817" y="1894470"/>
            <a:ext cx="1482164" cy="115206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cxnSp>
        <p:nvCxnSpPr>
          <p:cNvPr id="11" name="Elbow Connector 10"/>
          <p:cNvCxnSpPr/>
          <p:nvPr/>
        </p:nvCxnSpPr>
        <p:spPr>
          <a:xfrm rot="16200000" flipH="1">
            <a:off x="-22134" y="2090976"/>
            <a:ext cx="1151219" cy="460717"/>
          </a:xfrm>
          <a:prstGeom prst="bentConnector3">
            <a:avLst>
              <a:gd name="adj1" fmla="val 99834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 rot="5400000">
            <a:off x="2171283" y="2186559"/>
            <a:ext cx="545125" cy="189060"/>
          </a:xfrm>
          <a:prstGeom prst="bentConnector3">
            <a:avLst>
              <a:gd name="adj1" fmla="val 100806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24" idx="1"/>
          </p:cNvCxnSpPr>
          <p:nvPr/>
        </p:nvCxnSpPr>
        <p:spPr>
          <a:xfrm rot="10800000">
            <a:off x="1569428" y="2690426"/>
            <a:ext cx="2179499" cy="119552"/>
          </a:xfrm>
          <a:prstGeom prst="bentConnector3">
            <a:avLst>
              <a:gd name="adj1" fmla="val 100225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201E2A0-A09A-BF45-98F8-1EC4CC7F229D}"/>
                  </a:ext>
                </a:extLst>
              </p:cNvPr>
              <p:cNvSpPr txBox="1"/>
              <p:nvPr/>
            </p:nvSpPr>
            <p:spPr>
              <a:xfrm>
                <a:off x="3075080" y="966757"/>
                <a:ext cx="3431965" cy="581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5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9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19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9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sz="195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201E2A0-A09A-BF45-98F8-1EC4CC7F2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080" y="966757"/>
                <a:ext cx="3431965" cy="581569"/>
              </a:xfrm>
              <a:prstGeom prst="rect">
                <a:avLst/>
              </a:prstGeom>
              <a:blipFill>
                <a:blip r:embed="rId3"/>
                <a:stretch>
                  <a:fillRect l="-1838" t="-217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57C7BD7-DB72-1846-8DEF-9A151A358489}"/>
                  </a:ext>
                </a:extLst>
              </p:cNvPr>
              <p:cNvSpPr txBox="1"/>
              <p:nvPr/>
            </p:nvSpPr>
            <p:spPr>
              <a:xfrm>
                <a:off x="4006007" y="2632434"/>
                <a:ext cx="1399101" cy="6145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e>
                      </m:d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57C7BD7-DB72-1846-8DEF-9A151A3584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007" y="2632434"/>
                <a:ext cx="1399101" cy="614527"/>
              </a:xfrm>
              <a:prstGeom prst="rect">
                <a:avLst/>
              </a:prstGeom>
              <a:blipFill>
                <a:blip r:embed="rId4"/>
                <a:stretch>
                  <a:fillRect l="-4505" t="-2041" r="-3604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CFE46AB-83ED-7941-8B8B-D0F64701EFF5}"/>
                  </a:ext>
                </a:extLst>
              </p:cNvPr>
              <p:cNvSpPr txBox="1"/>
              <p:nvPr/>
            </p:nvSpPr>
            <p:spPr>
              <a:xfrm>
                <a:off x="5935506" y="2604829"/>
                <a:ext cx="1399101" cy="6697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e>
                      </m:d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CFE46AB-83ED-7941-8B8B-D0F64701E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506" y="2604829"/>
                <a:ext cx="1399101" cy="669799"/>
              </a:xfrm>
              <a:prstGeom prst="rect">
                <a:avLst/>
              </a:prstGeom>
              <a:blipFill>
                <a:blip r:embed="rId5"/>
                <a:stretch>
                  <a:fillRect l="-6306" r="-180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E79097-F7D0-2D4E-A297-DF1398B68A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BBA4124-2C7A-6145-96E7-5C88CD8CD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EB43B2-AAA2-7849-85D6-0C3D992EEA1B}"/>
              </a:ext>
            </a:extLst>
          </p:cNvPr>
          <p:cNvSpPr/>
          <p:nvPr/>
        </p:nvSpPr>
        <p:spPr>
          <a:xfrm>
            <a:off x="2536824" y="1558265"/>
            <a:ext cx="1003136" cy="54302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Upstream Gradient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BFA885F-AF46-154B-B4F9-91B591FE1AED}"/>
              </a:ext>
            </a:extLst>
          </p:cNvPr>
          <p:cNvSpPr/>
          <p:nvPr/>
        </p:nvSpPr>
        <p:spPr>
          <a:xfrm>
            <a:off x="156657" y="1183595"/>
            <a:ext cx="1254354" cy="54302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Downstream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Gradient</a:t>
            </a:r>
          </a:p>
        </p:txBody>
      </p:sp>
    </p:spTree>
    <p:extLst>
      <p:ext uri="{BB962C8B-B14F-4D97-AF65-F5344CB8AC3E}">
        <p14:creationId xmlns:p14="http://schemas.microsoft.com/office/powerpoint/2010/main" val="38285909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1238;p10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2499" y="1871752"/>
            <a:ext cx="8199002" cy="29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TextBox 59"/>
          <p:cNvSpPr txBox="1"/>
          <p:nvPr/>
        </p:nvSpPr>
        <p:spPr>
          <a:xfrm>
            <a:off x="4172118" y="1636558"/>
            <a:ext cx="40468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Backward pass</a:t>
            </a:r>
            <a:r>
              <a:rPr lang="en-US" sz="2100" dirty="0"/>
              <a:t>: Compute gradients</a:t>
            </a:r>
            <a:endParaRPr lang="en-US" sz="2100" b="1" dirty="0"/>
          </a:p>
        </p:txBody>
      </p:sp>
      <p:sp>
        <p:nvSpPr>
          <p:cNvPr id="24" name="Rectangle 23"/>
          <p:cNvSpPr/>
          <p:nvPr/>
        </p:nvSpPr>
        <p:spPr>
          <a:xfrm>
            <a:off x="3748926" y="2262958"/>
            <a:ext cx="3771900" cy="109404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Local Gradient</a:t>
            </a:r>
          </a:p>
          <a:p>
            <a:pPr algn="ctr"/>
            <a:endParaRPr lang="en-US" sz="1350" dirty="0">
              <a:solidFill>
                <a:schemeClr val="tx1"/>
              </a:solidFill>
            </a:endParaRPr>
          </a:p>
          <a:p>
            <a:pPr algn="ctr"/>
            <a:endParaRPr lang="en-US" sz="1350" dirty="0">
              <a:solidFill>
                <a:schemeClr val="tx1"/>
              </a:solidFill>
            </a:endParaRPr>
          </a:p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255476" y="2038502"/>
            <a:ext cx="383625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825817" y="3074836"/>
            <a:ext cx="1482164" cy="115206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cxnSp>
        <p:nvCxnSpPr>
          <p:cNvPr id="11" name="Elbow Connector 10"/>
          <p:cNvCxnSpPr/>
          <p:nvPr/>
        </p:nvCxnSpPr>
        <p:spPr>
          <a:xfrm rot="16200000" flipH="1">
            <a:off x="-678889" y="2651198"/>
            <a:ext cx="2322916" cy="511969"/>
          </a:xfrm>
          <a:prstGeom prst="bentConnector3">
            <a:avLst>
              <a:gd name="adj1" fmla="val 99962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 rot="5400000">
            <a:off x="1684364" y="2681925"/>
            <a:ext cx="1843613" cy="490729"/>
          </a:xfrm>
          <a:prstGeom prst="bentConnector3">
            <a:avLst>
              <a:gd name="adj1" fmla="val 99718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24" idx="1"/>
          </p:cNvCxnSpPr>
          <p:nvPr/>
        </p:nvCxnSpPr>
        <p:spPr>
          <a:xfrm rot="10800000" flipV="1">
            <a:off x="1576021" y="2809978"/>
            <a:ext cx="2172905" cy="612428"/>
          </a:xfrm>
          <a:prstGeom prst="bentConnector3">
            <a:avLst>
              <a:gd name="adj1" fmla="val 100073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16200000" flipH="1">
            <a:off x="-332660" y="2410541"/>
            <a:ext cx="1736031" cy="406394"/>
          </a:xfrm>
          <a:prstGeom prst="bentConnector3">
            <a:avLst>
              <a:gd name="adj1" fmla="val 99760"/>
            </a:avLst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FADA77-E1F6-724E-9CF5-D15C94012833}"/>
                  </a:ext>
                </a:extLst>
              </p:cNvPr>
              <p:cNvSpPr txBox="1"/>
              <p:nvPr/>
            </p:nvSpPr>
            <p:spPr>
              <a:xfrm>
                <a:off x="3075080" y="966757"/>
                <a:ext cx="3431965" cy="581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5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9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19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9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sz="195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EFADA77-E1F6-724E-9CF5-D15C94012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080" y="966757"/>
                <a:ext cx="3431965" cy="581569"/>
              </a:xfrm>
              <a:prstGeom prst="rect">
                <a:avLst/>
              </a:prstGeom>
              <a:blipFill>
                <a:blip r:embed="rId3"/>
                <a:stretch>
                  <a:fillRect l="-1838" t="-217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1755FE4-90D9-3446-8181-72C25C9D9869}"/>
                  </a:ext>
                </a:extLst>
              </p:cNvPr>
              <p:cNvSpPr txBox="1"/>
              <p:nvPr/>
            </p:nvSpPr>
            <p:spPr>
              <a:xfrm>
                <a:off x="4006007" y="2632434"/>
                <a:ext cx="1399101" cy="6145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e>
                      </m:d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1755FE4-90D9-3446-8181-72C25C9D98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6007" y="2632434"/>
                <a:ext cx="1399101" cy="614527"/>
              </a:xfrm>
              <a:prstGeom prst="rect">
                <a:avLst/>
              </a:prstGeom>
              <a:blipFill>
                <a:blip r:embed="rId4"/>
                <a:stretch>
                  <a:fillRect l="-4505" t="-2041" r="-3604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D9A3513-A0AA-C24C-856D-A4AB2C3E2DE9}"/>
                  </a:ext>
                </a:extLst>
              </p:cNvPr>
              <p:cNvSpPr txBox="1"/>
              <p:nvPr/>
            </p:nvSpPr>
            <p:spPr>
              <a:xfrm>
                <a:off x="5935506" y="2604829"/>
                <a:ext cx="1399101" cy="6697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𝑥𝑦</m:t>
                          </m:r>
                        </m:e>
                      </m:d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D9A3513-A0AA-C24C-856D-A4AB2C3E2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506" y="2604829"/>
                <a:ext cx="1399101" cy="669799"/>
              </a:xfrm>
              <a:prstGeom prst="rect">
                <a:avLst/>
              </a:prstGeom>
              <a:blipFill>
                <a:blip r:embed="rId5"/>
                <a:stretch>
                  <a:fillRect l="-6306" r="-180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E73053-CE8C-DF42-A069-A9C724240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534944E-D75A-994D-865F-90E74A4AD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EC7F19C-8D71-ED4E-8F3B-90773A7C9599}"/>
              </a:ext>
            </a:extLst>
          </p:cNvPr>
          <p:cNvSpPr/>
          <p:nvPr/>
        </p:nvSpPr>
        <p:spPr>
          <a:xfrm>
            <a:off x="2242986" y="1462455"/>
            <a:ext cx="1003136" cy="54302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Upstream Gradient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BC0117D-01A1-B94F-849E-3015A7BB90AE}"/>
              </a:ext>
            </a:extLst>
          </p:cNvPr>
          <p:cNvSpPr/>
          <p:nvPr/>
        </p:nvSpPr>
        <p:spPr>
          <a:xfrm>
            <a:off x="198640" y="1208706"/>
            <a:ext cx="1254354" cy="54302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Downstream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Gradient</a:t>
            </a:r>
          </a:p>
        </p:txBody>
      </p:sp>
    </p:spTree>
    <p:extLst>
      <p:ext uri="{BB962C8B-B14F-4D97-AF65-F5344CB8AC3E}">
        <p14:creationId xmlns:p14="http://schemas.microsoft.com/office/powerpoint/2010/main" val="19270460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62E006-6BE1-CD41-9B75-AAE02B38A96F}"/>
                  </a:ext>
                </a:extLst>
              </p:cNvPr>
              <p:cNvSpPr txBox="1"/>
              <p:nvPr/>
            </p:nvSpPr>
            <p:spPr>
              <a:xfrm>
                <a:off x="3075080" y="966757"/>
                <a:ext cx="6074292" cy="581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5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9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19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9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den>
                      </m:f>
                      <m:r>
                        <a:rPr lang="en-US" sz="195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50" i="1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19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9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9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9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9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9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95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62E006-6BE1-CD41-9B75-AAE02B38A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080" y="966757"/>
                <a:ext cx="6074292" cy="581569"/>
              </a:xfrm>
              <a:prstGeom prst="rect">
                <a:avLst/>
              </a:prstGeom>
              <a:blipFill>
                <a:blip r:embed="rId2"/>
                <a:stretch>
                  <a:fillRect l="-833" t="-217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Google Shape;1238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99" y="1871752"/>
            <a:ext cx="8199002" cy="29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TextBox 59"/>
          <p:cNvSpPr txBox="1"/>
          <p:nvPr/>
        </p:nvSpPr>
        <p:spPr>
          <a:xfrm>
            <a:off x="4172118" y="1636558"/>
            <a:ext cx="40468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Backward pass</a:t>
            </a:r>
            <a:r>
              <a:rPr lang="en-US" sz="2100" dirty="0"/>
              <a:t>: Compute gradients</a:t>
            </a:r>
            <a:endParaRPr lang="en-US" sz="2100" b="1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255476" y="2038502"/>
            <a:ext cx="383625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431324" y="3285063"/>
            <a:ext cx="3743766" cy="109404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40913" y="1008372"/>
            <a:ext cx="2403088" cy="51326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3269160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Sigmoid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539" y="2294880"/>
            <a:ext cx="2169863" cy="7138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91540" y="2305311"/>
            <a:ext cx="27408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Computational graph is </a:t>
            </a:r>
            <a:r>
              <a:rPr lang="en-US" sz="1500"/>
              <a:t>not unique: </a:t>
            </a:r>
            <a:r>
              <a:rPr lang="en-US" sz="1500" dirty="0"/>
              <a:t>we can use primitives that have simple local gradients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846BB-8B8F-334D-9311-A406091E3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A997B01-C385-5949-ACD0-E587B2A4A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</p:spTree>
    <p:extLst>
      <p:ext uri="{BB962C8B-B14F-4D97-AF65-F5344CB8AC3E}">
        <p14:creationId xmlns:p14="http://schemas.microsoft.com/office/powerpoint/2010/main" val="7627144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1238;p10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2499" y="1871752"/>
            <a:ext cx="8199002" cy="29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TextBox 59"/>
          <p:cNvSpPr txBox="1"/>
          <p:nvPr/>
        </p:nvSpPr>
        <p:spPr>
          <a:xfrm>
            <a:off x="4172118" y="1636558"/>
            <a:ext cx="40468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Backward pass</a:t>
            </a:r>
            <a:r>
              <a:rPr lang="en-US" sz="2100" dirty="0"/>
              <a:t>: Compute gradients</a:t>
            </a:r>
            <a:endParaRPr lang="en-US" sz="2100" b="1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255476" y="2038502"/>
            <a:ext cx="383625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431324" y="3285063"/>
            <a:ext cx="3743766" cy="109404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3269160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Sigmoid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539" y="2294880"/>
            <a:ext cx="2169863" cy="7138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91540" y="2305311"/>
            <a:ext cx="27408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Computational graph is </a:t>
            </a:r>
            <a:r>
              <a:rPr lang="en-US" sz="1500"/>
              <a:t>not unique: </a:t>
            </a:r>
            <a:r>
              <a:rPr lang="en-US" sz="1500" dirty="0"/>
              <a:t>we can use primitives that have simple local gradients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701" y="5021928"/>
            <a:ext cx="12229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/>
              <a:t>Sigmoid local gradient: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5C8CF8B-CCD5-2B4C-9351-0F1CA4000DBF}"/>
                  </a:ext>
                </a:extLst>
              </p:cNvPr>
              <p:cNvSpPr txBox="1"/>
              <p:nvPr/>
            </p:nvSpPr>
            <p:spPr>
              <a:xfrm>
                <a:off x="3075080" y="966757"/>
                <a:ext cx="6074292" cy="581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5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9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19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9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den>
                      </m:f>
                      <m:r>
                        <a:rPr lang="en-US" sz="195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50" i="1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19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9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9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9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9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9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95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5C8CF8B-CCD5-2B4C-9351-0F1CA4000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080" y="966757"/>
                <a:ext cx="6074292" cy="581569"/>
              </a:xfrm>
              <a:prstGeom prst="rect">
                <a:avLst/>
              </a:prstGeom>
              <a:blipFill>
                <a:blip r:embed="rId4"/>
                <a:stretch>
                  <a:fillRect l="-833" t="-217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9C4B811E-4514-4B4C-B55F-242FFBD1CC8E}"/>
              </a:ext>
            </a:extLst>
          </p:cNvPr>
          <p:cNvSpPr/>
          <p:nvPr/>
        </p:nvSpPr>
        <p:spPr>
          <a:xfrm>
            <a:off x="6740913" y="1008372"/>
            <a:ext cx="2403088" cy="51326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8831AEB-EB42-634D-9FEF-11CBE9D02581}"/>
                  </a:ext>
                </a:extLst>
              </p:cNvPr>
              <p:cNvSpPr txBox="1"/>
              <p:nvPr/>
            </p:nvSpPr>
            <p:spPr>
              <a:xfrm>
                <a:off x="1256717" y="4906900"/>
                <a:ext cx="7517892" cy="6742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9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9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19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19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9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9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95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9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95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19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95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195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9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19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1950" i="1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19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195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8831AEB-EB42-634D-9FEF-11CBE9D02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717" y="4906900"/>
                <a:ext cx="7517892" cy="674224"/>
              </a:xfrm>
              <a:prstGeom prst="rect">
                <a:avLst/>
              </a:prstGeom>
              <a:blipFill>
                <a:blip r:embed="rId5"/>
                <a:stretch>
                  <a:fillRect l="-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20F3C0-F829-0644-8055-F11264B1E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E966B7F-B13D-ED49-B90F-2B3B90EEF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</p:spTree>
    <p:extLst>
      <p:ext uri="{BB962C8B-B14F-4D97-AF65-F5344CB8AC3E}">
        <p14:creationId xmlns:p14="http://schemas.microsoft.com/office/powerpoint/2010/main" val="22573999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1238;p10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2499" y="1871752"/>
            <a:ext cx="8199002" cy="294915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TextBox 59"/>
          <p:cNvSpPr txBox="1"/>
          <p:nvPr/>
        </p:nvSpPr>
        <p:spPr>
          <a:xfrm>
            <a:off x="4172118" y="1636558"/>
            <a:ext cx="40468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/>
              <a:t>Backward pass</a:t>
            </a:r>
            <a:r>
              <a:rPr lang="en-US" sz="2100" dirty="0"/>
              <a:t>: Compute gradients</a:t>
            </a:r>
            <a:endParaRPr lang="en-US" sz="2100" b="1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255476" y="2038502"/>
            <a:ext cx="3836257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431324" y="3285063"/>
            <a:ext cx="3743766" cy="109404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3269160"/>
            <a:ext cx="933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Sigmoid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539" y="2294880"/>
            <a:ext cx="2169863" cy="7138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91540" y="2305311"/>
            <a:ext cx="274081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Computational graph is </a:t>
            </a:r>
            <a:r>
              <a:rPr lang="en-US" sz="1500"/>
              <a:t>not unique: </a:t>
            </a:r>
            <a:r>
              <a:rPr lang="en-US" sz="1500" dirty="0"/>
              <a:t>we can use primitives that have simple local gradients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58722" y="4343817"/>
            <a:ext cx="4325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[Downstream] </a:t>
            </a:r>
            <a:r>
              <a:rPr lang="en-US" dirty="0"/>
              <a:t>= [Local] * </a:t>
            </a:r>
            <a:r>
              <a:rPr lang="en-US" dirty="0">
                <a:solidFill>
                  <a:srgbClr val="7030A0"/>
                </a:solidFill>
              </a:rPr>
              <a:t>[Upstream]</a:t>
            </a:r>
          </a:p>
          <a:p>
            <a:r>
              <a:rPr lang="en-US" dirty="0"/>
              <a:t>                           = (1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>
                <a:solidFill>
                  <a:schemeClr val="accent2"/>
                </a:solidFill>
              </a:rPr>
              <a:t>0.73</a:t>
            </a:r>
            <a:r>
              <a:rPr lang="en-US" dirty="0"/>
              <a:t>) * </a:t>
            </a:r>
            <a:r>
              <a:rPr lang="en-US" dirty="0">
                <a:solidFill>
                  <a:schemeClr val="accent2"/>
                </a:solidFill>
              </a:rPr>
              <a:t>0.73</a:t>
            </a:r>
            <a:r>
              <a:rPr lang="en-US" dirty="0"/>
              <a:t> * </a:t>
            </a:r>
            <a:r>
              <a:rPr lang="en-US" dirty="0">
                <a:solidFill>
                  <a:srgbClr val="7030A0"/>
                </a:solidFill>
              </a:rPr>
              <a:t>1.0</a:t>
            </a:r>
            <a:r>
              <a:rPr lang="en-US" dirty="0"/>
              <a:t> = </a:t>
            </a:r>
            <a:r>
              <a:rPr lang="en-US" dirty="0">
                <a:solidFill>
                  <a:srgbClr val="C00000"/>
                </a:solidFill>
              </a:rPr>
              <a:t>0.2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300301" y="3819623"/>
            <a:ext cx="391521" cy="24899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308133" y="3559297"/>
            <a:ext cx="391521" cy="24899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996549" y="3829139"/>
            <a:ext cx="391521" cy="24899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701" y="5021928"/>
            <a:ext cx="12229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/>
              <a:t>Sigmoid local gradient: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F945B30-484A-7747-82D3-85CCB7CF1BAE}"/>
                  </a:ext>
                </a:extLst>
              </p:cNvPr>
              <p:cNvSpPr txBox="1"/>
              <p:nvPr/>
            </p:nvSpPr>
            <p:spPr>
              <a:xfrm>
                <a:off x="3075080" y="966757"/>
                <a:ext cx="6074292" cy="581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5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19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19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9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den>
                      </m:f>
                      <m:r>
                        <a:rPr lang="en-US" sz="195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950" i="1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19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9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9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9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9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9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95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F945B30-484A-7747-82D3-85CCB7CF1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080" y="966757"/>
                <a:ext cx="6074292" cy="581569"/>
              </a:xfrm>
              <a:prstGeom prst="rect">
                <a:avLst/>
              </a:prstGeom>
              <a:blipFill>
                <a:blip r:embed="rId4"/>
                <a:stretch>
                  <a:fillRect l="-833" t="-217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5B5EBC4E-B77D-8847-888F-5D49EC6D62C3}"/>
              </a:ext>
            </a:extLst>
          </p:cNvPr>
          <p:cNvSpPr/>
          <p:nvPr/>
        </p:nvSpPr>
        <p:spPr>
          <a:xfrm>
            <a:off x="6740913" y="1008372"/>
            <a:ext cx="2403088" cy="51326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60D0767-8781-B44F-9019-F274C625DC2A}"/>
                  </a:ext>
                </a:extLst>
              </p:cNvPr>
              <p:cNvSpPr txBox="1"/>
              <p:nvPr/>
            </p:nvSpPr>
            <p:spPr>
              <a:xfrm>
                <a:off x="1256717" y="4906900"/>
                <a:ext cx="7517892" cy="6742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9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19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19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195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9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95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95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95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9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95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n-US" sz="19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95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95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195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9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195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95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1950" i="1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US" sz="19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9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195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60D0767-8781-B44F-9019-F274C625D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717" y="4906900"/>
                <a:ext cx="7517892" cy="674224"/>
              </a:xfrm>
              <a:prstGeom prst="rect">
                <a:avLst/>
              </a:prstGeom>
              <a:blipFill>
                <a:blip r:embed="rId5"/>
                <a:stretch>
                  <a:fillRect l="-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2F8E81-566B-BA4D-9567-EBD850289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FF3842F-18AC-9D4C-BE88-D611EB929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</a:t>
            </a:r>
          </a:p>
        </p:txBody>
      </p:sp>
    </p:spTree>
    <p:extLst>
      <p:ext uri="{BB962C8B-B14F-4D97-AF65-F5344CB8AC3E}">
        <p14:creationId xmlns:p14="http://schemas.microsoft.com/office/powerpoint/2010/main" val="12853570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Patterns in Gradient Flow</a:t>
            </a:r>
          </a:p>
        </p:txBody>
      </p:sp>
      <p:sp>
        <p:nvSpPr>
          <p:cNvPr id="4" name="Google Shape;1747;p126"/>
          <p:cNvSpPr txBox="1"/>
          <p:nvPr/>
        </p:nvSpPr>
        <p:spPr>
          <a:xfrm>
            <a:off x="958300" y="1700699"/>
            <a:ext cx="3556174" cy="7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 b="1"/>
              <a:t>add</a:t>
            </a:r>
            <a:r>
              <a:rPr lang="en" sz="1799"/>
              <a:t> gate: gradient distributor</a:t>
            </a:r>
            <a:endParaRPr sz="1799"/>
          </a:p>
          <a:p>
            <a:endParaRPr sz="1799"/>
          </a:p>
          <a:p>
            <a:endParaRPr sz="1799"/>
          </a:p>
        </p:txBody>
      </p:sp>
      <p:sp>
        <p:nvSpPr>
          <p:cNvPr id="5" name="Google Shape;1749;p126"/>
          <p:cNvSpPr/>
          <p:nvPr/>
        </p:nvSpPr>
        <p:spPr>
          <a:xfrm>
            <a:off x="2446658" y="2657995"/>
            <a:ext cx="451982" cy="451982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endParaRPr sz="1865"/>
          </a:p>
        </p:txBody>
      </p:sp>
      <p:sp>
        <p:nvSpPr>
          <p:cNvPr id="6" name="Google Shape;1750;p126"/>
          <p:cNvSpPr txBox="1"/>
          <p:nvPr/>
        </p:nvSpPr>
        <p:spPr>
          <a:xfrm>
            <a:off x="2465948" y="2560336"/>
            <a:ext cx="451982" cy="45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999"/>
              <a:t>+</a:t>
            </a:r>
            <a:endParaRPr sz="2999"/>
          </a:p>
        </p:txBody>
      </p:sp>
      <p:cxnSp>
        <p:nvCxnSpPr>
          <p:cNvPr id="7" name="Google Shape;1751;p126"/>
          <p:cNvCxnSpPr/>
          <p:nvPr/>
        </p:nvCxnSpPr>
        <p:spPr>
          <a:xfrm>
            <a:off x="2917939" y="2883990"/>
            <a:ext cx="652031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1752;p126"/>
          <p:cNvCxnSpPr/>
          <p:nvPr/>
        </p:nvCxnSpPr>
        <p:spPr>
          <a:xfrm>
            <a:off x="1450846" y="3263916"/>
            <a:ext cx="652031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1753;p126"/>
          <p:cNvCxnSpPr/>
          <p:nvPr/>
        </p:nvCxnSpPr>
        <p:spPr>
          <a:xfrm>
            <a:off x="1450846" y="2471448"/>
            <a:ext cx="652031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1754;p126"/>
          <p:cNvCxnSpPr/>
          <p:nvPr/>
        </p:nvCxnSpPr>
        <p:spPr>
          <a:xfrm rot="10800000" flipH="1">
            <a:off x="2102886" y="3042915"/>
            <a:ext cx="373703" cy="21594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" name="Google Shape;1755;p126"/>
          <p:cNvCxnSpPr/>
          <p:nvPr/>
        </p:nvCxnSpPr>
        <p:spPr>
          <a:xfrm>
            <a:off x="2110170" y="2468164"/>
            <a:ext cx="391698" cy="22614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1756;p126"/>
          <p:cNvSpPr txBox="1"/>
          <p:nvPr/>
        </p:nvSpPr>
        <p:spPr>
          <a:xfrm>
            <a:off x="1584162" y="2083724"/>
            <a:ext cx="385400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6AA84F"/>
                </a:solidFill>
              </a:rPr>
              <a:t>3</a:t>
            </a:r>
            <a:endParaRPr sz="1799">
              <a:solidFill>
                <a:srgbClr val="6AA84F"/>
              </a:solidFill>
            </a:endParaRPr>
          </a:p>
        </p:txBody>
      </p:sp>
      <p:sp>
        <p:nvSpPr>
          <p:cNvPr id="13" name="Google Shape;1757;p126"/>
          <p:cNvSpPr txBox="1"/>
          <p:nvPr/>
        </p:nvSpPr>
        <p:spPr>
          <a:xfrm>
            <a:off x="1584162" y="2845476"/>
            <a:ext cx="385400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6AA84F"/>
                </a:solidFill>
              </a:rPr>
              <a:t>4</a:t>
            </a:r>
            <a:endParaRPr sz="1799">
              <a:solidFill>
                <a:srgbClr val="6AA84F"/>
              </a:solidFill>
            </a:endParaRPr>
          </a:p>
        </p:txBody>
      </p:sp>
      <p:sp>
        <p:nvSpPr>
          <p:cNvPr id="14" name="Google Shape;1758;p126"/>
          <p:cNvSpPr txBox="1"/>
          <p:nvPr/>
        </p:nvSpPr>
        <p:spPr>
          <a:xfrm>
            <a:off x="3025537" y="2506139"/>
            <a:ext cx="385400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6AA84F"/>
                </a:solidFill>
              </a:rPr>
              <a:t>7</a:t>
            </a:r>
            <a:endParaRPr sz="1799">
              <a:solidFill>
                <a:srgbClr val="6AA84F"/>
              </a:solidFill>
            </a:endParaRPr>
          </a:p>
        </p:txBody>
      </p:sp>
      <p:sp>
        <p:nvSpPr>
          <p:cNvPr id="15" name="Google Shape;1759;p126"/>
          <p:cNvSpPr txBox="1"/>
          <p:nvPr/>
        </p:nvSpPr>
        <p:spPr>
          <a:xfrm>
            <a:off x="3035259" y="2805586"/>
            <a:ext cx="432188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CC4125"/>
                </a:solidFill>
              </a:rPr>
              <a:t>2</a:t>
            </a:r>
            <a:endParaRPr sz="1799">
              <a:solidFill>
                <a:srgbClr val="CC4125"/>
              </a:solidFill>
            </a:endParaRPr>
          </a:p>
        </p:txBody>
      </p:sp>
      <p:sp>
        <p:nvSpPr>
          <p:cNvPr id="16" name="Google Shape;1760;p126"/>
          <p:cNvSpPr txBox="1"/>
          <p:nvPr/>
        </p:nvSpPr>
        <p:spPr>
          <a:xfrm>
            <a:off x="1585812" y="2387870"/>
            <a:ext cx="308020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CC4125"/>
                </a:solidFill>
              </a:rPr>
              <a:t>2</a:t>
            </a:r>
            <a:endParaRPr sz="1799">
              <a:solidFill>
                <a:srgbClr val="CC4125"/>
              </a:solidFill>
            </a:endParaRPr>
          </a:p>
        </p:txBody>
      </p:sp>
      <p:sp>
        <p:nvSpPr>
          <p:cNvPr id="17" name="Google Shape;1761;p126"/>
          <p:cNvSpPr txBox="1"/>
          <p:nvPr/>
        </p:nvSpPr>
        <p:spPr>
          <a:xfrm>
            <a:off x="1585812" y="3175079"/>
            <a:ext cx="308020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CC4125"/>
                </a:solidFill>
              </a:rPr>
              <a:t>2</a:t>
            </a:r>
            <a:endParaRPr sz="1799">
              <a:solidFill>
                <a:srgbClr val="CC4125"/>
              </a:solidFill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644F87A-EF93-404C-922D-2C2D5EDB1E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8992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Patterns in Gradient Flow</a:t>
            </a:r>
          </a:p>
        </p:txBody>
      </p:sp>
      <p:sp>
        <p:nvSpPr>
          <p:cNvPr id="4" name="Google Shape;1747;p126"/>
          <p:cNvSpPr txBox="1"/>
          <p:nvPr/>
        </p:nvSpPr>
        <p:spPr>
          <a:xfrm>
            <a:off x="958300" y="1700699"/>
            <a:ext cx="3556174" cy="7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 b="1"/>
              <a:t>add</a:t>
            </a:r>
            <a:r>
              <a:rPr lang="en" sz="1799"/>
              <a:t> gate: gradient distributor</a:t>
            </a:r>
            <a:endParaRPr sz="1799"/>
          </a:p>
          <a:p>
            <a:endParaRPr sz="1799"/>
          </a:p>
          <a:p>
            <a:endParaRPr sz="1799"/>
          </a:p>
        </p:txBody>
      </p:sp>
      <p:sp>
        <p:nvSpPr>
          <p:cNvPr id="5" name="Google Shape;1749;p126"/>
          <p:cNvSpPr/>
          <p:nvPr/>
        </p:nvSpPr>
        <p:spPr>
          <a:xfrm>
            <a:off x="2446658" y="2657995"/>
            <a:ext cx="451982" cy="451982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endParaRPr sz="1865"/>
          </a:p>
        </p:txBody>
      </p:sp>
      <p:sp>
        <p:nvSpPr>
          <p:cNvPr id="6" name="Google Shape;1750;p126"/>
          <p:cNvSpPr txBox="1"/>
          <p:nvPr/>
        </p:nvSpPr>
        <p:spPr>
          <a:xfrm>
            <a:off x="2465948" y="2560336"/>
            <a:ext cx="451982" cy="45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999"/>
              <a:t>+</a:t>
            </a:r>
            <a:endParaRPr sz="2999"/>
          </a:p>
        </p:txBody>
      </p:sp>
      <p:cxnSp>
        <p:nvCxnSpPr>
          <p:cNvPr id="7" name="Google Shape;1751;p126"/>
          <p:cNvCxnSpPr/>
          <p:nvPr/>
        </p:nvCxnSpPr>
        <p:spPr>
          <a:xfrm>
            <a:off x="2917939" y="2883990"/>
            <a:ext cx="652031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1752;p126"/>
          <p:cNvCxnSpPr/>
          <p:nvPr/>
        </p:nvCxnSpPr>
        <p:spPr>
          <a:xfrm>
            <a:off x="1450846" y="3263916"/>
            <a:ext cx="652031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1753;p126"/>
          <p:cNvCxnSpPr/>
          <p:nvPr/>
        </p:nvCxnSpPr>
        <p:spPr>
          <a:xfrm>
            <a:off x="1450846" y="2471448"/>
            <a:ext cx="652031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1754;p126"/>
          <p:cNvCxnSpPr/>
          <p:nvPr/>
        </p:nvCxnSpPr>
        <p:spPr>
          <a:xfrm rot="10800000" flipH="1">
            <a:off x="2102886" y="3042915"/>
            <a:ext cx="373703" cy="21594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" name="Google Shape;1755;p126"/>
          <p:cNvCxnSpPr/>
          <p:nvPr/>
        </p:nvCxnSpPr>
        <p:spPr>
          <a:xfrm>
            <a:off x="2110170" y="2468164"/>
            <a:ext cx="391698" cy="22614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1756;p126"/>
          <p:cNvSpPr txBox="1"/>
          <p:nvPr/>
        </p:nvSpPr>
        <p:spPr>
          <a:xfrm>
            <a:off x="1584162" y="2083724"/>
            <a:ext cx="385400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6AA84F"/>
                </a:solidFill>
              </a:rPr>
              <a:t>3</a:t>
            </a:r>
            <a:endParaRPr sz="1799">
              <a:solidFill>
                <a:srgbClr val="6AA84F"/>
              </a:solidFill>
            </a:endParaRPr>
          </a:p>
        </p:txBody>
      </p:sp>
      <p:sp>
        <p:nvSpPr>
          <p:cNvPr id="13" name="Google Shape;1757;p126"/>
          <p:cNvSpPr txBox="1"/>
          <p:nvPr/>
        </p:nvSpPr>
        <p:spPr>
          <a:xfrm>
            <a:off x="1584162" y="2845476"/>
            <a:ext cx="385400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6AA84F"/>
                </a:solidFill>
              </a:rPr>
              <a:t>4</a:t>
            </a:r>
            <a:endParaRPr sz="1799">
              <a:solidFill>
                <a:srgbClr val="6AA84F"/>
              </a:solidFill>
            </a:endParaRPr>
          </a:p>
        </p:txBody>
      </p:sp>
      <p:sp>
        <p:nvSpPr>
          <p:cNvPr id="14" name="Google Shape;1758;p126"/>
          <p:cNvSpPr txBox="1"/>
          <p:nvPr/>
        </p:nvSpPr>
        <p:spPr>
          <a:xfrm>
            <a:off x="3025537" y="2506139"/>
            <a:ext cx="385400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6AA84F"/>
                </a:solidFill>
              </a:rPr>
              <a:t>7</a:t>
            </a:r>
            <a:endParaRPr sz="1799">
              <a:solidFill>
                <a:srgbClr val="6AA84F"/>
              </a:solidFill>
            </a:endParaRPr>
          </a:p>
        </p:txBody>
      </p:sp>
      <p:sp>
        <p:nvSpPr>
          <p:cNvPr id="15" name="Google Shape;1759;p126"/>
          <p:cNvSpPr txBox="1"/>
          <p:nvPr/>
        </p:nvSpPr>
        <p:spPr>
          <a:xfrm>
            <a:off x="3035259" y="2805586"/>
            <a:ext cx="432188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CC4125"/>
                </a:solidFill>
              </a:rPr>
              <a:t>2</a:t>
            </a:r>
            <a:endParaRPr sz="1799">
              <a:solidFill>
                <a:srgbClr val="CC4125"/>
              </a:solidFill>
            </a:endParaRPr>
          </a:p>
        </p:txBody>
      </p:sp>
      <p:sp>
        <p:nvSpPr>
          <p:cNvPr id="16" name="Google Shape;1760;p126"/>
          <p:cNvSpPr txBox="1"/>
          <p:nvPr/>
        </p:nvSpPr>
        <p:spPr>
          <a:xfrm>
            <a:off x="1585812" y="2387870"/>
            <a:ext cx="308020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CC4125"/>
                </a:solidFill>
              </a:rPr>
              <a:t>2</a:t>
            </a:r>
            <a:endParaRPr sz="1799">
              <a:solidFill>
                <a:srgbClr val="CC4125"/>
              </a:solidFill>
            </a:endParaRPr>
          </a:p>
        </p:txBody>
      </p:sp>
      <p:sp>
        <p:nvSpPr>
          <p:cNvPr id="17" name="Google Shape;1761;p126"/>
          <p:cNvSpPr txBox="1"/>
          <p:nvPr/>
        </p:nvSpPr>
        <p:spPr>
          <a:xfrm>
            <a:off x="1585812" y="3175079"/>
            <a:ext cx="308020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CC4125"/>
                </a:solidFill>
              </a:rPr>
              <a:t>2</a:t>
            </a:r>
            <a:endParaRPr sz="1799">
              <a:solidFill>
                <a:srgbClr val="CC4125"/>
              </a:solidFill>
            </a:endParaRPr>
          </a:p>
        </p:txBody>
      </p:sp>
      <p:sp>
        <p:nvSpPr>
          <p:cNvPr id="20" name="Google Shape;1765;p126"/>
          <p:cNvSpPr txBox="1"/>
          <p:nvPr/>
        </p:nvSpPr>
        <p:spPr>
          <a:xfrm>
            <a:off x="1034481" y="3681383"/>
            <a:ext cx="3556174" cy="7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 b="1"/>
              <a:t>copy</a:t>
            </a:r>
            <a:r>
              <a:rPr lang="en" sz="1799"/>
              <a:t> gate: gradient adder</a:t>
            </a:r>
            <a:endParaRPr sz="1799"/>
          </a:p>
          <a:p>
            <a:endParaRPr sz="1799"/>
          </a:p>
          <a:p>
            <a:endParaRPr sz="1799"/>
          </a:p>
        </p:txBody>
      </p:sp>
      <p:sp>
        <p:nvSpPr>
          <p:cNvPr id="46" name="Google Shape;1791;p126"/>
          <p:cNvSpPr/>
          <p:nvPr/>
        </p:nvSpPr>
        <p:spPr>
          <a:xfrm>
            <a:off x="2141938" y="4562499"/>
            <a:ext cx="451982" cy="451982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endParaRPr sz="1865"/>
          </a:p>
        </p:txBody>
      </p:sp>
      <p:cxnSp>
        <p:nvCxnSpPr>
          <p:cNvPr id="47" name="Google Shape;1792;p126"/>
          <p:cNvCxnSpPr/>
          <p:nvPr/>
        </p:nvCxnSpPr>
        <p:spPr>
          <a:xfrm>
            <a:off x="1470517" y="4788494"/>
            <a:ext cx="652031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8" name="Google Shape;1793;p126"/>
          <p:cNvCxnSpPr/>
          <p:nvPr/>
        </p:nvCxnSpPr>
        <p:spPr>
          <a:xfrm>
            <a:off x="2969140" y="5138788"/>
            <a:ext cx="652031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" name="Google Shape;1794;p126"/>
          <p:cNvCxnSpPr/>
          <p:nvPr/>
        </p:nvCxnSpPr>
        <p:spPr>
          <a:xfrm>
            <a:off x="2944817" y="4412992"/>
            <a:ext cx="652031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" name="Google Shape;1795;p126"/>
          <p:cNvCxnSpPr/>
          <p:nvPr/>
        </p:nvCxnSpPr>
        <p:spPr>
          <a:xfrm rot="10800000" flipH="1">
            <a:off x="2559967" y="4414158"/>
            <a:ext cx="373703" cy="21594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1796;p126"/>
          <p:cNvCxnSpPr/>
          <p:nvPr/>
        </p:nvCxnSpPr>
        <p:spPr>
          <a:xfrm>
            <a:off x="2567251" y="4905929"/>
            <a:ext cx="391698" cy="22614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" name="Google Shape;1797;p126"/>
          <p:cNvSpPr txBox="1"/>
          <p:nvPr/>
        </p:nvSpPr>
        <p:spPr>
          <a:xfrm>
            <a:off x="3078133" y="4025269"/>
            <a:ext cx="385400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6AA84F"/>
                </a:solidFill>
              </a:rPr>
              <a:t>7</a:t>
            </a:r>
            <a:endParaRPr sz="1799">
              <a:solidFill>
                <a:srgbClr val="6AA84F"/>
              </a:solidFill>
            </a:endParaRPr>
          </a:p>
        </p:txBody>
      </p:sp>
      <p:sp>
        <p:nvSpPr>
          <p:cNvPr id="53" name="Google Shape;1798;p126"/>
          <p:cNvSpPr txBox="1"/>
          <p:nvPr/>
        </p:nvSpPr>
        <p:spPr>
          <a:xfrm>
            <a:off x="3102455" y="4720348"/>
            <a:ext cx="385400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6AA84F"/>
                </a:solidFill>
              </a:rPr>
              <a:t>7</a:t>
            </a:r>
            <a:endParaRPr sz="1799">
              <a:solidFill>
                <a:srgbClr val="6AA84F"/>
              </a:solidFill>
            </a:endParaRPr>
          </a:p>
        </p:txBody>
      </p:sp>
      <p:sp>
        <p:nvSpPr>
          <p:cNvPr id="54" name="Google Shape;1799;p126"/>
          <p:cNvSpPr txBox="1"/>
          <p:nvPr/>
        </p:nvSpPr>
        <p:spPr>
          <a:xfrm>
            <a:off x="1578113" y="4410643"/>
            <a:ext cx="385400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6AA84F"/>
                </a:solidFill>
              </a:rPr>
              <a:t>7</a:t>
            </a:r>
            <a:endParaRPr sz="1799">
              <a:solidFill>
                <a:srgbClr val="6AA84F"/>
              </a:solidFill>
            </a:endParaRPr>
          </a:p>
        </p:txBody>
      </p:sp>
      <p:sp>
        <p:nvSpPr>
          <p:cNvPr id="55" name="Google Shape;1800;p126"/>
          <p:cNvSpPr txBox="1"/>
          <p:nvPr/>
        </p:nvSpPr>
        <p:spPr>
          <a:xfrm>
            <a:off x="1272493" y="4720338"/>
            <a:ext cx="996641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CC4125"/>
                </a:solidFill>
              </a:rPr>
              <a:t>4+2=6</a:t>
            </a:r>
            <a:endParaRPr sz="1799">
              <a:solidFill>
                <a:srgbClr val="CC4125"/>
              </a:solidFill>
            </a:endParaRPr>
          </a:p>
        </p:txBody>
      </p:sp>
      <p:sp>
        <p:nvSpPr>
          <p:cNvPr id="56" name="Google Shape;1801;p126"/>
          <p:cNvSpPr txBox="1"/>
          <p:nvPr/>
        </p:nvSpPr>
        <p:spPr>
          <a:xfrm>
            <a:off x="3070560" y="4340536"/>
            <a:ext cx="308020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CC4125"/>
                </a:solidFill>
              </a:rPr>
              <a:t>4</a:t>
            </a:r>
            <a:endParaRPr sz="1799">
              <a:solidFill>
                <a:srgbClr val="CC4125"/>
              </a:solidFill>
            </a:endParaRPr>
          </a:p>
        </p:txBody>
      </p:sp>
      <p:sp>
        <p:nvSpPr>
          <p:cNvPr id="57" name="Google Shape;1802;p126"/>
          <p:cNvSpPr txBox="1"/>
          <p:nvPr/>
        </p:nvSpPr>
        <p:spPr>
          <a:xfrm>
            <a:off x="3105574" y="5049961"/>
            <a:ext cx="373703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CC4125"/>
                </a:solidFill>
              </a:rPr>
              <a:t>2</a:t>
            </a:r>
            <a:endParaRPr sz="1799">
              <a:solidFill>
                <a:srgbClr val="CC4125"/>
              </a:solidFill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9BF8D56-3C1F-334C-8A59-BCD5FDB4F9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1259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Patterns in Gradient Flow</a:t>
            </a:r>
          </a:p>
        </p:txBody>
      </p:sp>
      <p:sp>
        <p:nvSpPr>
          <p:cNvPr id="4" name="Google Shape;1747;p126"/>
          <p:cNvSpPr txBox="1"/>
          <p:nvPr/>
        </p:nvSpPr>
        <p:spPr>
          <a:xfrm>
            <a:off x="958300" y="1700699"/>
            <a:ext cx="3556174" cy="7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 b="1"/>
              <a:t>add</a:t>
            </a:r>
            <a:r>
              <a:rPr lang="en" sz="1799"/>
              <a:t> gate: gradient distributor</a:t>
            </a:r>
            <a:endParaRPr sz="1799"/>
          </a:p>
          <a:p>
            <a:endParaRPr sz="1799"/>
          </a:p>
          <a:p>
            <a:endParaRPr sz="1799"/>
          </a:p>
        </p:txBody>
      </p:sp>
      <p:sp>
        <p:nvSpPr>
          <p:cNvPr id="5" name="Google Shape;1749;p126"/>
          <p:cNvSpPr/>
          <p:nvPr/>
        </p:nvSpPr>
        <p:spPr>
          <a:xfrm>
            <a:off x="2446658" y="2657995"/>
            <a:ext cx="451982" cy="451982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endParaRPr sz="1865"/>
          </a:p>
        </p:txBody>
      </p:sp>
      <p:sp>
        <p:nvSpPr>
          <p:cNvPr id="6" name="Google Shape;1750;p126"/>
          <p:cNvSpPr txBox="1"/>
          <p:nvPr/>
        </p:nvSpPr>
        <p:spPr>
          <a:xfrm>
            <a:off x="2465948" y="2560336"/>
            <a:ext cx="451982" cy="45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999"/>
              <a:t>+</a:t>
            </a:r>
            <a:endParaRPr sz="2999"/>
          </a:p>
        </p:txBody>
      </p:sp>
      <p:cxnSp>
        <p:nvCxnSpPr>
          <p:cNvPr id="7" name="Google Shape;1751;p126"/>
          <p:cNvCxnSpPr/>
          <p:nvPr/>
        </p:nvCxnSpPr>
        <p:spPr>
          <a:xfrm>
            <a:off x="2917939" y="2883990"/>
            <a:ext cx="652031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1752;p126"/>
          <p:cNvCxnSpPr/>
          <p:nvPr/>
        </p:nvCxnSpPr>
        <p:spPr>
          <a:xfrm>
            <a:off x="1450846" y="3263916"/>
            <a:ext cx="652031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1753;p126"/>
          <p:cNvCxnSpPr/>
          <p:nvPr/>
        </p:nvCxnSpPr>
        <p:spPr>
          <a:xfrm>
            <a:off x="1450846" y="2471448"/>
            <a:ext cx="652031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1754;p126"/>
          <p:cNvCxnSpPr/>
          <p:nvPr/>
        </p:nvCxnSpPr>
        <p:spPr>
          <a:xfrm rot="10800000" flipH="1">
            <a:off x="2102886" y="3042915"/>
            <a:ext cx="373703" cy="21594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" name="Google Shape;1755;p126"/>
          <p:cNvCxnSpPr/>
          <p:nvPr/>
        </p:nvCxnSpPr>
        <p:spPr>
          <a:xfrm>
            <a:off x="2110170" y="2468164"/>
            <a:ext cx="391698" cy="22614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1756;p126"/>
          <p:cNvSpPr txBox="1"/>
          <p:nvPr/>
        </p:nvSpPr>
        <p:spPr>
          <a:xfrm>
            <a:off x="1584162" y="2083724"/>
            <a:ext cx="385400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6AA84F"/>
                </a:solidFill>
              </a:rPr>
              <a:t>3</a:t>
            </a:r>
            <a:endParaRPr sz="1799">
              <a:solidFill>
                <a:srgbClr val="6AA84F"/>
              </a:solidFill>
            </a:endParaRPr>
          </a:p>
        </p:txBody>
      </p:sp>
      <p:sp>
        <p:nvSpPr>
          <p:cNvPr id="13" name="Google Shape;1757;p126"/>
          <p:cNvSpPr txBox="1"/>
          <p:nvPr/>
        </p:nvSpPr>
        <p:spPr>
          <a:xfrm>
            <a:off x="1584162" y="2845476"/>
            <a:ext cx="385400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6AA84F"/>
                </a:solidFill>
              </a:rPr>
              <a:t>4</a:t>
            </a:r>
            <a:endParaRPr sz="1799">
              <a:solidFill>
                <a:srgbClr val="6AA84F"/>
              </a:solidFill>
            </a:endParaRPr>
          </a:p>
        </p:txBody>
      </p:sp>
      <p:sp>
        <p:nvSpPr>
          <p:cNvPr id="14" name="Google Shape;1758;p126"/>
          <p:cNvSpPr txBox="1"/>
          <p:nvPr/>
        </p:nvSpPr>
        <p:spPr>
          <a:xfrm>
            <a:off x="3025537" y="2506139"/>
            <a:ext cx="385400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6AA84F"/>
                </a:solidFill>
              </a:rPr>
              <a:t>7</a:t>
            </a:r>
            <a:endParaRPr sz="1799">
              <a:solidFill>
                <a:srgbClr val="6AA84F"/>
              </a:solidFill>
            </a:endParaRPr>
          </a:p>
        </p:txBody>
      </p:sp>
      <p:sp>
        <p:nvSpPr>
          <p:cNvPr id="15" name="Google Shape;1759;p126"/>
          <p:cNvSpPr txBox="1"/>
          <p:nvPr/>
        </p:nvSpPr>
        <p:spPr>
          <a:xfrm>
            <a:off x="3035259" y="2805586"/>
            <a:ext cx="432188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CC4125"/>
                </a:solidFill>
              </a:rPr>
              <a:t>2</a:t>
            </a:r>
            <a:endParaRPr sz="1799">
              <a:solidFill>
                <a:srgbClr val="CC4125"/>
              </a:solidFill>
            </a:endParaRPr>
          </a:p>
        </p:txBody>
      </p:sp>
      <p:sp>
        <p:nvSpPr>
          <p:cNvPr id="16" name="Google Shape;1760;p126"/>
          <p:cNvSpPr txBox="1"/>
          <p:nvPr/>
        </p:nvSpPr>
        <p:spPr>
          <a:xfrm>
            <a:off x="1585812" y="2387870"/>
            <a:ext cx="308020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CC4125"/>
                </a:solidFill>
              </a:rPr>
              <a:t>2</a:t>
            </a:r>
            <a:endParaRPr sz="1799">
              <a:solidFill>
                <a:srgbClr val="CC4125"/>
              </a:solidFill>
            </a:endParaRPr>
          </a:p>
        </p:txBody>
      </p:sp>
      <p:sp>
        <p:nvSpPr>
          <p:cNvPr id="17" name="Google Shape;1761;p126"/>
          <p:cNvSpPr txBox="1"/>
          <p:nvPr/>
        </p:nvSpPr>
        <p:spPr>
          <a:xfrm>
            <a:off x="1585812" y="3175079"/>
            <a:ext cx="308020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CC4125"/>
                </a:solidFill>
              </a:rPr>
              <a:t>2</a:t>
            </a:r>
            <a:endParaRPr sz="1799">
              <a:solidFill>
                <a:srgbClr val="CC4125"/>
              </a:solidFill>
            </a:endParaRPr>
          </a:p>
        </p:txBody>
      </p:sp>
      <p:sp>
        <p:nvSpPr>
          <p:cNvPr id="18" name="Google Shape;1762;p126"/>
          <p:cNvSpPr txBox="1"/>
          <p:nvPr/>
        </p:nvSpPr>
        <p:spPr>
          <a:xfrm>
            <a:off x="4933265" y="1706329"/>
            <a:ext cx="3556174" cy="7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 b="1"/>
              <a:t>mul</a:t>
            </a:r>
            <a:r>
              <a:rPr lang="en" sz="1799"/>
              <a:t> gate: “swap multiplier”</a:t>
            </a:r>
            <a:endParaRPr sz="1799"/>
          </a:p>
          <a:p>
            <a:endParaRPr sz="1799"/>
          </a:p>
          <a:p>
            <a:endParaRPr sz="1799"/>
          </a:p>
        </p:txBody>
      </p:sp>
      <p:sp>
        <p:nvSpPr>
          <p:cNvPr id="20" name="Google Shape;1765;p126"/>
          <p:cNvSpPr txBox="1"/>
          <p:nvPr/>
        </p:nvSpPr>
        <p:spPr>
          <a:xfrm>
            <a:off x="1034481" y="3681383"/>
            <a:ext cx="3556174" cy="7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 b="1"/>
              <a:t>copy</a:t>
            </a:r>
            <a:r>
              <a:rPr lang="en" sz="1799"/>
              <a:t> gate: gradient adder</a:t>
            </a:r>
            <a:endParaRPr sz="1799"/>
          </a:p>
          <a:p>
            <a:endParaRPr sz="1799"/>
          </a:p>
          <a:p>
            <a:endParaRPr sz="1799"/>
          </a:p>
        </p:txBody>
      </p:sp>
      <p:sp>
        <p:nvSpPr>
          <p:cNvPr id="21" name="Google Shape;1766;p126"/>
          <p:cNvSpPr/>
          <p:nvPr/>
        </p:nvSpPr>
        <p:spPr>
          <a:xfrm>
            <a:off x="6484206" y="2657995"/>
            <a:ext cx="451982" cy="451982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endParaRPr sz="1865"/>
          </a:p>
        </p:txBody>
      </p:sp>
      <p:sp>
        <p:nvSpPr>
          <p:cNvPr id="22" name="Google Shape;1767;p126"/>
          <p:cNvSpPr txBox="1"/>
          <p:nvPr/>
        </p:nvSpPr>
        <p:spPr>
          <a:xfrm>
            <a:off x="6503496" y="2560336"/>
            <a:ext cx="451982" cy="45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999"/>
              <a:t>×</a:t>
            </a:r>
            <a:endParaRPr sz="2999"/>
          </a:p>
        </p:txBody>
      </p:sp>
      <p:cxnSp>
        <p:nvCxnSpPr>
          <p:cNvPr id="23" name="Google Shape;1768;p126"/>
          <p:cNvCxnSpPr/>
          <p:nvPr/>
        </p:nvCxnSpPr>
        <p:spPr>
          <a:xfrm>
            <a:off x="6955488" y="2883990"/>
            <a:ext cx="652031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" name="Google Shape;1769;p126"/>
          <p:cNvCxnSpPr/>
          <p:nvPr/>
        </p:nvCxnSpPr>
        <p:spPr>
          <a:xfrm>
            <a:off x="5488395" y="3263916"/>
            <a:ext cx="652031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1770;p126"/>
          <p:cNvCxnSpPr/>
          <p:nvPr/>
        </p:nvCxnSpPr>
        <p:spPr>
          <a:xfrm>
            <a:off x="5488395" y="2471448"/>
            <a:ext cx="652031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1771;p126"/>
          <p:cNvCxnSpPr/>
          <p:nvPr/>
        </p:nvCxnSpPr>
        <p:spPr>
          <a:xfrm rot="10800000" flipH="1">
            <a:off x="6140434" y="3042915"/>
            <a:ext cx="373703" cy="21594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" name="Google Shape;1772;p126"/>
          <p:cNvCxnSpPr/>
          <p:nvPr/>
        </p:nvCxnSpPr>
        <p:spPr>
          <a:xfrm>
            <a:off x="6147719" y="2468164"/>
            <a:ext cx="391698" cy="22614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" name="Google Shape;1773;p126"/>
          <p:cNvSpPr txBox="1"/>
          <p:nvPr/>
        </p:nvSpPr>
        <p:spPr>
          <a:xfrm>
            <a:off x="5621710" y="2083724"/>
            <a:ext cx="385400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6AA84F"/>
                </a:solidFill>
              </a:rPr>
              <a:t>2</a:t>
            </a:r>
            <a:endParaRPr sz="1799">
              <a:solidFill>
                <a:srgbClr val="6AA84F"/>
              </a:solidFill>
            </a:endParaRPr>
          </a:p>
        </p:txBody>
      </p:sp>
      <p:sp>
        <p:nvSpPr>
          <p:cNvPr id="29" name="Google Shape;1774;p126"/>
          <p:cNvSpPr txBox="1"/>
          <p:nvPr/>
        </p:nvSpPr>
        <p:spPr>
          <a:xfrm>
            <a:off x="5621710" y="2845476"/>
            <a:ext cx="385400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6AA84F"/>
                </a:solidFill>
              </a:rPr>
              <a:t>3</a:t>
            </a:r>
            <a:endParaRPr sz="1799">
              <a:solidFill>
                <a:srgbClr val="6AA84F"/>
              </a:solidFill>
            </a:endParaRPr>
          </a:p>
        </p:txBody>
      </p:sp>
      <p:sp>
        <p:nvSpPr>
          <p:cNvPr id="30" name="Google Shape;1775;p126"/>
          <p:cNvSpPr txBox="1"/>
          <p:nvPr/>
        </p:nvSpPr>
        <p:spPr>
          <a:xfrm>
            <a:off x="7063084" y="2506139"/>
            <a:ext cx="385400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6AA84F"/>
                </a:solidFill>
              </a:rPr>
              <a:t>6</a:t>
            </a:r>
            <a:endParaRPr sz="1799">
              <a:solidFill>
                <a:srgbClr val="6AA84F"/>
              </a:solidFill>
            </a:endParaRPr>
          </a:p>
        </p:txBody>
      </p:sp>
      <p:sp>
        <p:nvSpPr>
          <p:cNvPr id="31" name="Google Shape;1776;p126"/>
          <p:cNvSpPr txBox="1"/>
          <p:nvPr/>
        </p:nvSpPr>
        <p:spPr>
          <a:xfrm>
            <a:off x="7072807" y="2805586"/>
            <a:ext cx="432188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CC4125"/>
                </a:solidFill>
              </a:rPr>
              <a:t>5</a:t>
            </a:r>
            <a:endParaRPr sz="1799">
              <a:solidFill>
                <a:srgbClr val="CC4125"/>
              </a:solidFill>
            </a:endParaRPr>
          </a:p>
        </p:txBody>
      </p:sp>
      <p:sp>
        <p:nvSpPr>
          <p:cNvPr id="32" name="Google Shape;1777;p126"/>
          <p:cNvSpPr txBox="1"/>
          <p:nvPr/>
        </p:nvSpPr>
        <p:spPr>
          <a:xfrm>
            <a:off x="5300569" y="2387870"/>
            <a:ext cx="935156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CC4125"/>
                </a:solidFill>
              </a:rPr>
              <a:t>5*3=15</a:t>
            </a:r>
            <a:endParaRPr sz="1799">
              <a:solidFill>
                <a:srgbClr val="CC4125"/>
              </a:solidFill>
            </a:endParaRPr>
          </a:p>
        </p:txBody>
      </p:sp>
      <p:sp>
        <p:nvSpPr>
          <p:cNvPr id="33" name="Google Shape;1778;p126"/>
          <p:cNvSpPr txBox="1"/>
          <p:nvPr/>
        </p:nvSpPr>
        <p:spPr>
          <a:xfrm>
            <a:off x="5342334" y="3175090"/>
            <a:ext cx="935156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CC4125"/>
                </a:solidFill>
              </a:rPr>
              <a:t>2*5=10</a:t>
            </a:r>
            <a:endParaRPr sz="1799">
              <a:solidFill>
                <a:srgbClr val="CC4125"/>
              </a:solidFill>
            </a:endParaRPr>
          </a:p>
        </p:txBody>
      </p:sp>
      <p:sp>
        <p:nvSpPr>
          <p:cNvPr id="46" name="Google Shape;1791;p126"/>
          <p:cNvSpPr/>
          <p:nvPr/>
        </p:nvSpPr>
        <p:spPr>
          <a:xfrm>
            <a:off x="2141938" y="4562499"/>
            <a:ext cx="451982" cy="451982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endParaRPr sz="1865"/>
          </a:p>
        </p:txBody>
      </p:sp>
      <p:cxnSp>
        <p:nvCxnSpPr>
          <p:cNvPr id="47" name="Google Shape;1792;p126"/>
          <p:cNvCxnSpPr/>
          <p:nvPr/>
        </p:nvCxnSpPr>
        <p:spPr>
          <a:xfrm>
            <a:off x="1470517" y="4788494"/>
            <a:ext cx="652031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8" name="Google Shape;1793;p126"/>
          <p:cNvCxnSpPr/>
          <p:nvPr/>
        </p:nvCxnSpPr>
        <p:spPr>
          <a:xfrm>
            <a:off x="2969140" y="5138788"/>
            <a:ext cx="652031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" name="Google Shape;1794;p126"/>
          <p:cNvCxnSpPr/>
          <p:nvPr/>
        </p:nvCxnSpPr>
        <p:spPr>
          <a:xfrm>
            <a:off x="2944817" y="4412992"/>
            <a:ext cx="652031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" name="Google Shape;1795;p126"/>
          <p:cNvCxnSpPr/>
          <p:nvPr/>
        </p:nvCxnSpPr>
        <p:spPr>
          <a:xfrm rot="10800000" flipH="1">
            <a:off x="2559967" y="4414158"/>
            <a:ext cx="373703" cy="21594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1796;p126"/>
          <p:cNvCxnSpPr/>
          <p:nvPr/>
        </p:nvCxnSpPr>
        <p:spPr>
          <a:xfrm>
            <a:off x="2567251" y="4905929"/>
            <a:ext cx="391698" cy="22614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" name="Google Shape;1797;p126"/>
          <p:cNvSpPr txBox="1"/>
          <p:nvPr/>
        </p:nvSpPr>
        <p:spPr>
          <a:xfrm>
            <a:off x="3078133" y="4025269"/>
            <a:ext cx="385400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6AA84F"/>
                </a:solidFill>
              </a:rPr>
              <a:t>7</a:t>
            </a:r>
            <a:endParaRPr sz="1799">
              <a:solidFill>
                <a:srgbClr val="6AA84F"/>
              </a:solidFill>
            </a:endParaRPr>
          </a:p>
        </p:txBody>
      </p:sp>
      <p:sp>
        <p:nvSpPr>
          <p:cNvPr id="53" name="Google Shape;1798;p126"/>
          <p:cNvSpPr txBox="1"/>
          <p:nvPr/>
        </p:nvSpPr>
        <p:spPr>
          <a:xfrm>
            <a:off x="3102455" y="4720348"/>
            <a:ext cx="385400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6AA84F"/>
                </a:solidFill>
              </a:rPr>
              <a:t>7</a:t>
            </a:r>
            <a:endParaRPr sz="1799">
              <a:solidFill>
                <a:srgbClr val="6AA84F"/>
              </a:solidFill>
            </a:endParaRPr>
          </a:p>
        </p:txBody>
      </p:sp>
      <p:sp>
        <p:nvSpPr>
          <p:cNvPr id="54" name="Google Shape;1799;p126"/>
          <p:cNvSpPr txBox="1"/>
          <p:nvPr/>
        </p:nvSpPr>
        <p:spPr>
          <a:xfrm>
            <a:off x="1578113" y="4410643"/>
            <a:ext cx="385400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6AA84F"/>
                </a:solidFill>
              </a:rPr>
              <a:t>7</a:t>
            </a:r>
            <a:endParaRPr sz="1799">
              <a:solidFill>
                <a:srgbClr val="6AA84F"/>
              </a:solidFill>
            </a:endParaRPr>
          </a:p>
        </p:txBody>
      </p:sp>
      <p:sp>
        <p:nvSpPr>
          <p:cNvPr id="55" name="Google Shape;1800;p126"/>
          <p:cNvSpPr txBox="1"/>
          <p:nvPr/>
        </p:nvSpPr>
        <p:spPr>
          <a:xfrm>
            <a:off x="1272493" y="4720338"/>
            <a:ext cx="996641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CC4125"/>
                </a:solidFill>
              </a:rPr>
              <a:t>4+2=6</a:t>
            </a:r>
            <a:endParaRPr sz="1799">
              <a:solidFill>
                <a:srgbClr val="CC4125"/>
              </a:solidFill>
            </a:endParaRPr>
          </a:p>
        </p:txBody>
      </p:sp>
      <p:sp>
        <p:nvSpPr>
          <p:cNvPr id="56" name="Google Shape;1801;p126"/>
          <p:cNvSpPr txBox="1"/>
          <p:nvPr/>
        </p:nvSpPr>
        <p:spPr>
          <a:xfrm>
            <a:off x="3070560" y="4340536"/>
            <a:ext cx="308020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CC4125"/>
                </a:solidFill>
              </a:rPr>
              <a:t>4</a:t>
            </a:r>
            <a:endParaRPr sz="1799">
              <a:solidFill>
                <a:srgbClr val="CC4125"/>
              </a:solidFill>
            </a:endParaRPr>
          </a:p>
        </p:txBody>
      </p:sp>
      <p:sp>
        <p:nvSpPr>
          <p:cNvPr id="57" name="Google Shape;1802;p126"/>
          <p:cNvSpPr txBox="1"/>
          <p:nvPr/>
        </p:nvSpPr>
        <p:spPr>
          <a:xfrm>
            <a:off x="3105574" y="5049961"/>
            <a:ext cx="373703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CC4125"/>
                </a:solidFill>
              </a:rPr>
              <a:t>2</a:t>
            </a:r>
            <a:endParaRPr sz="1799">
              <a:solidFill>
                <a:srgbClr val="CC4125"/>
              </a:solidFill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98AC86DC-DA62-1547-8D9A-547F98E73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5429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Patterns in Gradient Flow</a:t>
            </a:r>
          </a:p>
        </p:txBody>
      </p:sp>
      <p:sp>
        <p:nvSpPr>
          <p:cNvPr id="4" name="Google Shape;1747;p126"/>
          <p:cNvSpPr txBox="1"/>
          <p:nvPr/>
        </p:nvSpPr>
        <p:spPr>
          <a:xfrm>
            <a:off x="958300" y="1700699"/>
            <a:ext cx="3556174" cy="7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 b="1"/>
              <a:t>add</a:t>
            </a:r>
            <a:r>
              <a:rPr lang="en" sz="1799"/>
              <a:t> gate: gradient distributor</a:t>
            </a:r>
            <a:endParaRPr sz="1799"/>
          </a:p>
          <a:p>
            <a:endParaRPr sz="1799"/>
          </a:p>
          <a:p>
            <a:endParaRPr sz="1799"/>
          </a:p>
        </p:txBody>
      </p:sp>
      <p:sp>
        <p:nvSpPr>
          <p:cNvPr id="5" name="Google Shape;1749;p126"/>
          <p:cNvSpPr/>
          <p:nvPr/>
        </p:nvSpPr>
        <p:spPr>
          <a:xfrm>
            <a:off x="2446658" y="2657995"/>
            <a:ext cx="451982" cy="451982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endParaRPr sz="1865"/>
          </a:p>
        </p:txBody>
      </p:sp>
      <p:sp>
        <p:nvSpPr>
          <p:cNvPr id="6" name="Google Shape;1750;p126"/>
          <p:cNvSpPr txBox="1"/>
          <p:nvPr/>
        </p:nvSpPr>
        <p:spPr>
          <a:xfrm>
            <a:off x="2465948" y="2560336"/>
            <a:ext cx="451982" cy="45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999"/>
              <a:t>+</a:t>
            </a:r>
            <a:endParaRPr sz="2999"/>
          </a:p>
        </p:txBody>
      </p:sp>
      <p:cxnSp>
        <p:nvCxnSpPr>
          <p:cNvPr id="7" name="Google Shape;1751;p126"/>
          <p:cNvCxnSpPr/>
          <p:nvPr/>
        </p:nvCxnSpPr>
        <p:spPr>
          <a:xfrm>
            <a:off x="2917939" y="2883990"/>
            <a:ext cx="652031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1752;p126"/>
          <p:cNvCxnSpPr/>
          <p:nvPr/>
        </p:nvCxnSpPr>
        <p:spPr>
          <a:xfrm>
            <a:off x="1450846" y="3263916"/>
            <a:ext cx="652031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" name="Google Shape;1753;p126"/>
          <p:cNvCxnSpPr/>
          <p:nvPr/>
        </p:nvCxnSpPr>
        <p:spPr>
          <a:xfrm>
            <a:off x="1450846" y="2471448"/>
            <a:ext cx="652031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1754;p126"/>
          <p:cNvCxnSpPr/>
          <p:nvPr/>
        </p:nvCxnSpPr>
        <p:spPr>
          <a:xfrm rot="10800000" flipH="1">
            <a:off x="2102886" y="3042915"/>
            <a:ext cx="373703" cy="21594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" name="Google Shape;1755;p126"/>
          <p:cNvCxnSpPr/>
          <p:nvPr/>
        </p:nvCxnSpPr>
        <p:spPr>
          <a:xfrm>
            <a:off x="2110170" y="2468164"/>
            <a:ext cx="391698" cy="22614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1756;p126"/>
          <p:cNvSpPr txBox="1"/>
          <p:nvPr/>
        </p:nvSpPr>
        <p:spPr>
          <a:xfrm>
            <a:off x="1584162" y="2083724"/>
            <a:ext cx="385400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6AA84F"/>
                </a:solidFill>
              </a:rPr>
              <a:t>3</a:t>
            </a:r>
            <a:endParaRPr sz="1799">
              <a:solidFill>
                <a:srgbClr val="6AA84F"/>
              </a:solidFill>
            </a:endParaRPr>
          </a:p>
        </p:txBody>
      </p:sp>
      <p:sp>
        <p:nvSpPr>
          <p:cNvPr id="13" name="Google Shape;1757;p126"/>
          <p:cNvSpPr txBox="1"/>
          <p:nvPr/>
        </p:nvSpPr>
        <p:spPr>
          <a:xfrm>
            <a:off x="1584162" y="2845476"/>
            <a:ext cx="385400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6AA84F"/>
                </a:solidFill>
              </a:rPr>
              <a:t>4</a:t>
            </a:r>
            <a:endParaRPr sz="1799">
              <a:solidFill>
                <a:srgbClr val="6AA84F"/>
              </a:solidFill>
            </a:endParaRPr>
          </a:p>
        </p:txBody>
      </p:sp>
      <p:sp>
        <p:nvSpPr>
          <p:cNvPr id="14" name="Google Shape;1758;p126"/>
          <p:cNvSpPr txBox="1"/>
          <p:nvPr/>
        </p:nvSpPr>
        <p:spPr>
          <a:xfrm>
            <a:off x="3025537" y="2506139"/>
            <a:ext cx="385400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6AA84F"/>
                </a:solidFill>
              </a:rPr>
              <a:t>7</a:t>
            </a:r>
            <a:endParaRPr sz="1799">
              <a:solidFill>
                <a:srgbClr val="6AA84F"/>
              </a:solidFill>
            </a:endParaRPr>
          </a:p>
        </p:txBody>
      </p:sp>
      <p:sp>
        <p:nvSpPr>
          <p:cNvPr id="15" name="Google Shape;1759;p126"/>
          <p:cNvSpPr txBox="1"/>
          <p:nvPr/>
        </p:nvSpPr>
        <p:spPr>
          <a:xfrm>
            <a:off x="3035259" y="2805586"/>
            <a:ext cx="432188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CC4125"/>
                </a:solidFill>
              </a:rPr>
              <a:t>2</a:t>
            </a:r>
            <a:endParaRPr sz="1799">
              <a:solidFill>
                <a:srgbClr val="CC4125"/>
              </a:solidFill>
            </a:endParaRPr>
          </a:p>
        </p:txBody>
      </p:sp>
      <p:sp>
        <p:nvSpPr>
          <p:cNvPr id="16" name="Google Shape;1760;p126"/>
          <p:cNvSpPr txBox="1"/>
          <p:nvPr/>
        </p:nvSpPr>
        <p:spPr>
          <a:xfrm>
            <a:off x="1585812" y="2387870"/>
            <a:ext cx="308020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CC4125"/>
                </a:solidFill>
              </a:rPr>
              <a:t>2</a:t>
            </a:r>
            <a:endParaRPr sz="1799">
              <a:solidFill>
                <a:srgbClr val="CC4125"/>
              </a:solidFill>
            </a:endParaRPr>
          </a:p>
        </p:txBody>
      </p:sp>
      <p:sp>
        <p:nvSpPr>
          <p:cNvPr id="17" name="Google Shape;1761;p126"/>
          <p:cNvSpPr txBox="1"/>
          <p:nvPr/>
        </p:nvSpPr>
        <p:spPr>
          <a:xfrm>
            <a:off x="1585812" y="3175079"/>
            <a:ext cx="308020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CC4125"/>
                </a:solidFill>
              </a:rPr>
              <a:t>2</a:t>
            </a:r>
            <a:endParaRPr sz="1799">
              <a:solidFill>
                <a:srgbClr val="CC4125"/>
              </a:solidFill>
            </a:endParaRPr>
          </a:p>
        </p:txBody>
      </p:sp>
      <p:sp>
        <p:nvSpPr>
          <p:cNvPr id="18" name="Google Shape;1762;p126"/>
          <p:cNvSpPr txBox="1"/>
          <p:nvPr/>
        </p:nvSpPr>
        <p:spPr>
          <a:xfrm>
            <a:off x="4933265" y="1706329"/>
            <a:ext cx="3556174" cy="7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 b="1"/>
              <a:t>mul</a:t>
            </a:r>
            <a:r>
              <a:rPr lang="en" sz="1799"/>
              <a:t> gate: “swap multiplier”</a:t>
            </a:r>
            <a:endParaRPr sz="1799"/>
          </a:p>
          <a:p>
            <a:endParaRPr sz="1799"/>
          </a:p>
          <a:p>
            <a:endParaRPr sz="1799"/>
          </a:p>
        </p:txBody>
      </p:sp>
      <p:sp>
        <p:nvSpPr>
          <p:cNvPr id="19" name="Google Shape;1764;p126"/>
          <p:cNvSpPr txBox="1"/>
          <p:nvPr/>
        </p:nvSpPr>
        <p:spPr>
          <a:xfrm>
            <a:off x="6459389" y="4575146"/>
            <a:ext cx="548557" cy="45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500" dirty="0"/>
              <a:t>max</a:t>
            </a:r>
            <a:endParaRPr sz="1500" dirty="0"/>
          </a:p>
        </p:txBody>
      </p:sp>
      <p:sp>
        <p:nvSpPr>
          <p:cNvPr id="20" name="Google Shape;1765;p126"/>
          <p:cNvSpPr txBox="1"/>
          <p:nvPr/>
        </p:nvSpPr>
        <p:spPr>
          <a:xfrm>
            <a:off x="1034481" y="3681383"/>
            <a:ext cx="3556174" cy="7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 b="1"/>
              <a:t>copy</a:t>
            </a:r>
            <a:r>
              <a:rPr lang="en" sz="1799"/>
              <a:t> gate: gradient adder</a:t>
            </a:r>
            <a:endParaRPr sz="1799"/>
          </a:p>
          <a:p>
            <a:endParaRPr sz="1799"/>
          </a:p>
          <a:p>
            <a:endParaRPr sz="1799"/>
          </a:p>
        </p:txBody>
      </p:sp>
      <p:sp>
        <p:nvSpPr>
          <p:cNvPr id="21" name="Google Shape;1766;p126"/>
          <p:cNvSpPr/>
          <p:nvPr/>
        </p:nvSpPr>
        <p:spPr>
          <a:xfrm>
            <a:off x="6484206" y="2657995"/>
            <a:ext cx="451982" cy="451982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endParaRPr sz="1865"/>
          </a:p>
        </p:txBody>
      </p:sp>
      <p:sp>
        <p:nvSpPr>
          <p:cNvPr id="22" name="Google Shape;1767;p126"/>
          <p:cNvSpPr txBox="1"/>
          <p:nvPr/>
        </p:nvSpPr>
        <p:spPr>
          <a:xfrm>
            <a:off x="6503496" y="2560336"/>
            <a:ext cx="451982" cy="45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999"/>
              <a:t>×</a:t>
            </a:r>
            <a:endParaRPr sz="2999"/>
          </a:p>
        </p:txBody>
      </p:sp>
      <p:cxnSp>
        <p:nvCxnSpPr>
          <p:cNvPr id="23" name="Google Shape;1768;p126"/>
          <p:cNvCxnSpPr/>
          <p:nvPr/>
        </p:nvCxnSpPr>
        <p:spPr>
          <a:xfrm>
            <a:off x="6955488" y="2883990"/>
            <a:ext cx="652031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" name="Google Shape;1769;p126"/>
          <p:cNvCxnSpPr/>
          <p:nvPr/>
        </p:nvCxnSpPr>
        <p:spPr>
          <a:xfrm>
            <a:off x="5488395" y="3263916"/>
            <a:ext cx="652031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" name="Google Shape;1770;p126"/>
          <p:cNvCxnSpPr/>
          <p:nvPr/>
        </p:nvCxnSpPr>
        <p:spPr>
          <a:xfrm>
            <a:off x="5488395" y="2471448"/>
            <a:ext cx="652031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" name="Google Shape;1771;p126"/>
          <p:cNvCxnSpPr/>
          <p:nvPr/>
        </p:nvCxnSpPr>
        <p:spPr>
          <a:xfrm rot="10800000" flipH="1">
            <a:off x="6140434" y="3042915"/>
            <a:ext cx="373703" cy="21594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" name="Google Shape;1772;p126"/>
          <p:cNvCxnSpPr/>
          <p:nvPr/>
        </p:nvCxnSpPr>
        <p:spPr>
          <a:xfrm>
            <a:off x="6147719" y="2468164"/>
            <a:ext cx="391698" cy="22614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" name="Google Shape;1773;p126"/>
          <p:cNvSpPr txBox="1"/>
          <p:nvPr/>
        </p:nvSpPr>
        <p:spPr>
          <a:xfrm>
            <a:off x="5621710" y="2083724"/>
            <a:ext cx="385400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6AA84F"/>
                </a:solidFill>
              </a:rPr>
              <a:t>2</a:t>
            </a:r>
            <a:endParaRPr sz="1799">
              <a:solidFill>
                <a:srgbClr val="6AA84F"/>
              </a:solidFill>
            </a:endParaRPr>
          </a:p>
        </p:txBody>
      </p:sp>
      <p:sp>
        <p:nvSpPr>
          <p:cNvPr id="29" name="Google Shape;1774;p126"/>
          <p:cNvSpPr txBox="1"/>
          <p:nvPr/>
        </p:nvSpPr>
        <p:spPr>
          <a:xfrm>
            <a:off x="5621710" y="2845476"/>
            <a:ext cx="385400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6AA84F"/>
                </a:solidFill>
              </a:rPr>
              <a:t>3</a:t>
            </a:r>
            <a:endParaRPr sz="1799">
              <a:solidFill>
                <a:srgbClr val="6AA84F"/>
              </a:solidFill>
            </a:endParaRPr>
          </a:p>
        </p:txBody>
      </p:sp>
      <p:sp>
        <p:nvSpPr>
          <p:cNvPr id="30" name="Google Shape;1775;p126"/>
          <p:cNvSpPr txBox="1"/>
          <p:nvPr/>
        </p:nvSpPr>
        <p:spPr>
          <a:xfrm>
            <a:off x="7063084" y="2506139"/>
            <a:ext cx="385400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6AA84F"/>
                </a:solidFill>
              </a:rPr>
              <a:t>6</a:t>
            </a:r>
            <a:endParaRPr sz="1799">
              <a:solidFill>
                <a:srgbClr val="6AA84F"/>
              </a:solidFill>
            </a:endParaRPr>
          </a:p>
        </p:txBody>
      </p:sp>
      <p:sp>
        <p:nvSpPr>
          <p:cNvPr id="31" name="Google Shape;1776;p126"/>
          <p:cNvSpPr txBox="1"/>
          <p:nvPr/>
        </p:nvSpPr>
        <p:spPr>
          <a:xfrm>
            <a:off x="7072807" y="2805586"/>
            <a:ext cx="432188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CC4125"/>
                </a:solidFill>
              </a:rPr>
              <a:t>5</a:t>
            </a:r>
            <a:endParaRPr sz="1799">
              <a:solidFill>
                <a:srgbClr val="CC4125"/>
              </a:solidFill>
            </a:endParaRPr>
          </a:p>
        </p:txBody>
      </p:sp>
      <p:sp>
        <p:nvSpPr>
          <p:cNvPr id="32" name="Google Shape;1777;p126"/>
          <p:cNvSpPr txBox="1"/>
          <p:nvPr/>
        </p:nvSpPr>
        <p:spPr>
          <a:xfrm>
            <a:off x="5300569" y="2387870"/>
            <a:ext cx="935156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CC4125"/>
                </a:solidFill>
              </a:rPr>
              <a:t>5*3=15</a:t>
            </a:r>
            <a:endParaRPr sz="1799">
              <a:solidFill>
                <a:srgbClr val="CC4125"/>
              </a:solidFill>
            </a:endParaRPr>
          </a:p>
        </p:txBody>
      </p:sp>
      <p:sp>
        <p:nvSpPr>
          <p:cNvPr id="33" name="Google Shape;1778;p126"/>
          <p:cNvSpPr txBox="1"/>
          <p:nvPr/>
        </p:nvSpPr>
        <p:spPr>
          <a:xfrm>
            <a:off x="5342334" y="3175090"/>
            <a:ext cx="935156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CC4125"/>
                </a:solidFill>
              </a:rPr>
              <a:t>2*5=10</a:t>
            </a:r>
            <a:endParaRPr sz="1799">
              <a:solidFill>
                <a:srgbClr val="CC4125"/>
              </a:solidFill>
            </a:endParaRPr>
          </a:p>
        </p:txBody>
      </p:sp>
      <p:sp>
        <p:nvSpPr>
          <p:cNvPr id="34" name="Google Shape;1779;p126"/>
          <p:cNvSpPr/>
          <p:nvPr/>
        </p:nvSpPr>
        <p:spPr>
          <a:xfrm>
            <a:off x="6484206" y="4562499"/>
            <a:ext cx="451982" cy="451982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endParaRPr sz="1865"/>
          </a:p>
        </p:txBody>
      </p:sp>
      <p:cxnSp>
        <p:nvCxnSpPr>
          <p:cNvPr id="35" name="Google Shape;1780;p126"/>
          <p:cNvCxnSpPr/>
          <p:nvPr/>
        </p:nvCxnSpPr>
        <p:spPr>
          <a:xfrm>
            <a:off x="6955488" y="4788494"/>
            <a:ext cx="652031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6" name="Google Shape;1781;p126"/>
          <p:cNvCxnSpPr/>
          <p:nvPr/>
        </p:nvCxnSpPr>
        <p:spPr>
          <a:xfrm>
            <a:off x="5488395" y="5168420"/>
            <a:ext cx="652031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1782;p126"/>
          <p:cNvCxnSpPr/>
          <p:nvPr/>
        </p:nvCxnSpPr>
        <p:spPr>
          <a:xfrm>
            <a:off x="5488395" y="4375952"/>
            <a:ext cx="652031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1783;p126"/>
          <p:cNvCxnSpPr/>
          <p:nvPr/>
        </p:nvCxnSpPr>
        <p:spPr>
          <a:xfrm rot="10800000" flipH="1">
            <a:off x="6140434" y="4947419"/>
            <a:ext cx="373703" cy="21594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39" name="Google Shape;1784;p126"/>
          <p:cNvCxnSpPr/>
          <p:nvPr/>
        </p:nvCxnSpPr>
        <p:spPr>
          <a:xfrm>
            <a:off x="6147719" y="4372668"/>
            <a:ext cx="391698" cy="22614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0" name="Google Shape;1785;p126"/>
          <p:cNvSpPr txBox="1"/>
          <p:nvPr/>
        </p:nvSpPr>
        <p:spPr>
          <a:xfrm>
            <a:off x="5621710" y="3988228"/>
            <a:ext cx="385400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6AA84F"/>
                </a:solidFill>
              </a:rPr>
              <a:t>4</a:t>
            </a:r>
            <a:endParaRPr sz="1799">
              <a:solidFill>
                <a:srgbClr val="6AA84F"/>
              </a:solidFill>
            </a:endParaRPr>
          </a:p>
        </p:txBody>
      </p:sp>
      <p:sp>
        <p:nvSpPr>
          <p:cNvPr id="41" name="Google Shape;1786;p126"/>
          <p:cNvSpPr txBox="1"/>
          <p:nvPr/>
        </p:nvSpPr>
        <p:spPr>
          <a:xfrm>
            <a:off x="5621710" y="4749980"/>
            <a:ext cx="385400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6AA84F"/>
                </a:solidFill>
              </a:rPr>
              <a:t>5</a:t>
            </a:r>
            <a:endParaRPr sz="1799">
              <a:solidFill>
                <a:srgbClr val="6AA84F"/>
              </a:solidFill>
            </a:endParaRPr>
          </a:p>
        </p:txBody>
      </p:sp>
      <p:sp>
        <p:nvSpPr>
          <p:cNvPr id="42" name="Google Shape;1787;p126"/>
          <p:cNvSpPr txBox="1"/>
          <p:nvPr/>
        </p:nvSpPr>
        <p:spPr>
          <a:xfrm>
            <a:off x="7063084" y="4410643"/>
            <a:ext cx="385400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6AA84F"/>
                </a:solidFill>
              </a:rPr>
              <a:t>5</a:t>
            </a:r>
            <a:endParaRPr sz="1799">
              <a:solidFill>
                <a:srgbClr val="6AA84F"/>
              </a:solidFill>
            </a:endParaRPr>
          </a:p>
        </p:txBody>
      </p:sp>
      <p:sp>
        <p:nvSpPr>
          <p:cNvPr id="43" name="Google Shape;1788;p126"/>
          <p:cNvSpPr txBox="1"/>
          <p:nvPr/>
        </p:nvSpPr>
        <p:spPr>
          <a:xfrm>
            <a:off x="7072807" y="4710091"/>
            <a:ext cx="432188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CC4125"/>
                </a:solidFill>
              </a:rPr>
              <a:t>9</a:t>
            </a:r>
            <a:endParaRPr sz="1799">
              <a:solidFill>
                <a:srgbClr val="CC4125"/>
              </a:solidFill>
            </a:endParaRPr>
          </a:p>
        </p:txBody>
      </p:sp>
      <p:sp>
        <p:nvSpPr>
          <p:cNvPr id="44" name="Google Shape;1789;p126"/>
          <p:cNvSpPr txBox="1"/>
          <p:nvPr/>
        </p:nvSpPr>
        <p:spPr>
          <a:xfrm>
            <a:off x="5614137" y="4303496"/>
            <a:ext cx="308020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CC4125"/>
                </a:solidFill>
              </a:rPr>
              <a:t>0</a:t>
            </a:r>
            <a:endParaRPr sz="1799">
              <a:solidFill>
                <a:srgbClr val="CC4125"/>
              </a:solidFill>
            </a:endParaRPr>
          </a:p>
        </p:txBody>
      </p:sp>
      <p:sp>
        <p:nvSpPr>
          <p:cNvPr id="45" name="Google Shape;1790;p126"/>
          <p:cNvSpPr txBox="1"/>
          <p:nvPr/>
        </p:nvSpPr>
        <p:spPr>
          <a:xfrm>
            <a:off x="5624830" y="5079594"/>
            <a:ext cx="373703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CC4125"/>
                </a:solidFill>
              </a:rPr>
              <a:t>9</a:t>
            </a:r>
            <a:endParaRPr sz="1799">
              <a:solidFill>
                <a:srgbClr val="CC4125"/>
              </a:solidFill>
            </a:endParaRPr>
          </a:p>
        </p:txBody>
      </p:sp>
      <p:sp>
        <p:nvSpPr>
          <p:cNvPr id="46" name="Google Shape;1791;p126"/>
          <p:cNvSpPr/>
          <p:nvPr/>
        </p:nvSpPr>
        <p:spPr>
          <a:xfrm>
            <a:off x="2141938" y="4562499"/>
            <a:ext cx="451982" cy="451982"/>
          </a:xfrm>
          <a:prstGeom prst="ellipse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endParaRPr sz="1865"/>
          </a:p>
        </p:txBody>
      </p:sp>
      <p:cxnSp>
        <p:nvCxnSpPr>
          <p:cNvPr id="47" name="Google Shape;1792;p126"/>
          <p:cNvCxnSpPr/>
          <p:nvPr/>
        </p:nvCxnSpPr>
        <p:spPr>
          <a:xfrm>
            <a:off x="1470517" y="4788494"/>
            <a:ext cx="652031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8" name="Google Shape;1793;p126"/>
          <p:cNvCxnSpPr/>
          <p:nvPr/>
        </p:nvCxnSpPr>
        <p:spPr>
          <a:xfrm>
            <a:off x="2969140" y="5138788"/>
            <a:ext cx="652031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9" name="Google Shape;1794;p126"/>
          <p:cNvCxnSpPr/>
          <p:nvPr/>
        </p:nvCxnSpPr>
        <p:spPr>
          <a:xfrm>
            <a:off x="2944817" y="4412992"/>
            <a:ext cx="652031" cy="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0" name="Google Shape;1795;p126"/>
          <p:cNvCxnSpPr/>
          <p:nvPr/>
        </p:nvCxnSpPr>
        <p:spPr>
          <a:xfrm rot="10800000" flipH="1">
            <a:off x="2559967" y="4414158"/>
            <a:ext cx="373703" cy="215944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1796;p126"/>
          <p:cNvCxnSpPr/>
          <p:nvPr/>
        </p:nvCxnSpPr>
        <p:spPr>
          <a:xfrm>
            <a:off x="2567251" y="4905929"/>
            <a:ext cx="391698" cy="226141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2" name="Google Shape;1797;p126"/>
          <p:cNvSpPr txBox="1"/>
          <p:nvPr/>
        </p:nvSpPr>
        <p:spPr>
          <a:xfrm>
            <a:off x="3078133" y="4025269"/>
            <a:ext cx="385400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6AA84F"/>
                </a:solidFill>
              </a:rPr>
              <a:t>7</a:t>
            </a:r>
            <a:endParaRPr sz="1799">
              <a:solidFill>
                <a:srgbClr val="6AA84F"/>
              </a:solidFill>
            </a:endParaRPr>
          </a:p>
        </p:txBody>
      </p:sp>
      <p:sp>
        <p:nvSpPr>
          <p:cNvPr id="53" name="Google Shape;1798;p126"/>
          <p:cNvSpPr txBox="1"/>
          <p:nvPr/>
        </p:nvSpPr>
        <p:spPr>
          <a:xfrm>
            <a:off x="3102455" y="4720348"/>
            <a:ext cx="385400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6AA84F"/>
                </a:solidFill>
              </a:rPr>
              <a:t>7</a:t>
            </a:r>
            <a:endParaRPr sz="1799">
              <a:solidFill>
                <a:srgbClr val="6AA84F"/>
              </a:solidFill>
            </a:endParaRPr>
          </a:p>
        </p:txBody>
      </p:sp>
      <p:sp>
        <p:nvSpPr>
          <p:cNvPr id="54" name="Google Shape;1799;p126"/>
          <p:cNvSpPr txBox="1"/>
          <p:nvPr/>
        </p:nvSpPr>
        <p:spPr>
          <a:xfrm>
            <a:off x="1578113" y="4410643"/>
            <a:ext cx="385400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6AA84F"/>
                </a:solidFill>
              </a:rPr>
              <a:t>7</a:t>
            </a:r>
            <a:endParaRPr sz="1799">
              <a:solidFill>
                <a:srgbClr val="6AA84F"/>
              </a:solidFill>
            </a:endParaRPr>
          </a:p>
        </p:txBody>
      </p:sp>
      <p:sp>
        <p:nvSpPr>
          <p:cNvPr id="55" name="Google Shape;1800;p126"/>
          <p:cNvSpPr txBox="1"/>
          <p:nvPr/>
        </p:nvSpPr>
        <p:spPr>
          <a:xfrm>
            <a:off x="1272493" y="4720338"/>
            <a:ext cx="996641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CC4125"/>
                </a:solidFill>
              </a:rPr>
              <a:t>4+2=6</a:t>
            </a:r>
            <a:endParaRPr sz="1799">
              <a:solidFill>
                <a:srgbClr val="CC4125"/>
              </a:solidFill>
            </a:endParaRPr>
          </a:p>
        </p:txBody>
      </p:sp>
      <p:sp>
        <p:nvSpPr>
          <p:cNvPr id="56" name="Google Shape;1801;p126"/>
          <p:cNvSpPr txBox="1"/>
          <p:nvPr/>
        </p:nvSpPr>
        <p:spPr>
          <a:xfrm>
            <a:off x="3070560" y="4340536"/>
            <a:ext cx="308020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CC4125"/>
                </a:solidFill>
              </a:rPr>
              <a:t>4</a:t>
            </a:r>
            <a:endParaRPr sz="1799">
              <a:solidFill>
                <a:srgbClr val="CC4125"/>
              </a:solidFill>
            </a:endParaRPr>
          </a:p>
        </p:txBody>
      </p:sp>
      <p:sp>
        <p:nvSpPr>
          <p:cNvPr id="57" name="Google Shape;1802;p126"/>
          <p:cNvSpPr txBox="1"/>
          <p:nvPr/>
        </p:nvSpPr>
        <p:spPr>
          <a:xfrm>
            <a:off x="3105574" y="5049961"/>
            <a:ext cx="373703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>
                <a:solidFill>
                  <a:srgbClr val="CC4125"/>
                </a:solidFill>
              </a:rPr>
              <a:t>2</a:t>
            </a:r>
            <a:endParaRPr sz="1799">
              <a:solidFill>
                <a:srgbClr val="CC4125"/>
              </a:solidFill>
            </a:endParaRPr>
          </a:p>
        </p:txBody>
      </p:sp>
      <p:sp>
        <p:nvSpPr>
          <p:cNvPr id="58" name="Google Shape;1763;p126"/>
          <p:cNvSpPr txBox="1"/>
          <p:nvPr/>
        </p:nvSpPr>
        <p:spPr>
          <a:xfrm>
            <a:off x="4932109" y="3680185"/>
            <a:ext cx="3556174" cy="74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 b="1"/>
              <a:t>max</a:t>
            </a:r>
            <a:r>
              <a:rPr lang="en" sz="1799"/>
              <a:t> gate: gradient router</a:t>
            </a:r>
            <a:endParaRPr sz="1799" dirty="0"/>
          </a:p>
          <a:p>
            <a:endParaRPr sz="1799" dirty="0"/>
          </a:p>
          <a:p>
            <a:endParaRPr sz="1799" dirty="0"/>
          </a:p>
        </p:txBody>
      </p:sp>
      <p:sp>
        <p:nvSpPr>
          <p:cNvPr id="59" name="Slide Number Placeholder 58">
            <a:extLst>
              <a:ext uri="{FF2B5EF4-FFF2-40B4-BE49-F238E27FC236}">
                <a16:creationId xmlns:a16="http://schemas.microsoft.com/office/drawing/2014/main" id="{89FAC2AD-48F1-7640-A4F5-AB96C4FA1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0349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08;p127"/>
          <p:cNvPicPr preferRelativeResize="0"/>
          <p:nvPr/>
        </p:nvPicPr>
        <p:blipFill rotWithShape="1">
          <a:blip r:embed="rId2">
            <a:alphaModFix/>
          </a:blip>
          <a:srcRect b="64025"/>
          <a:stretch/>
        </p:blipFill>
        <p:spPr>
          <a:xfrm>
            <a:off x="5600700" y="930107"/>
            <a:ext cx="3359316" cy="16593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oogle Shape;1810;p127"/>
          <p:cNvGrpSpPr/>
          <p:nvPr/>
        </p:nvGrpSpPr>
        <p:grpSpPr>
          <a:xfrm>
            <a:off x="215669" y="2313692"/>
            <a:ext cx="4142509" cy="2611976"/>
            <a:chOff x="134200" y="1347450"/>
            <a:chExt cx="3883402" cy="2448601"/>
          </a:xfrm>
        </p:grpSpPr>
        <p:pic>
          <p:nvPicPr>
            <p:cNvPr id="6" name="Google Shape;1811;p127" descr="Lecture 4 - slide 41 printed no blanks.png"/>
            <p:cNvPicPr preferRelativeResize="0"/>
            <p:nvPr/>
          </p:nvPicPr>
          <p:blipFill rotWithShape="1">
            <a:blip r:embed="rId3">
              <a:alphaModFix/>
            </a:blip>
            <a:srcRect t="7467" r="53423" b="7476"/>
            <a:stretch/>
          </p:blipFill>
          <p:spPr>
            <a:xfrm>
              <a:off x="134200" y="1347450"/>
              <a:ext cx="3170673" cy="2448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1812;p127" descr="Lecture 4 - slide 41 printed no blanks.png"/>
            <p:cNvPicPr preferRelativeResize="0"/>
            <p:nvPr/>
          </p:nvPicPr>
          <p:blipFill rotWithShape="1">
            <a:blip r:embed="rId3">
              <a:alphaModFix/>
            </a:blip>
            <a:srcRect l="96763" t="7476" r="8466" b="7467"/>
            <a:stretch/>
          </p:blipFill>
          <p:spPr>
            <a:xfrm flipH="1">
              <a:off x="3661554" y="1347450"/>
              <a:ext cx="356048" cy="24486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1813;p127"/>
            <p:cNvSpPr/>
            <p:nvPr/>
          </p:nvSpPr>
          <p:spPr>
            <a:xfrm>
              <a:off x="3304875" y="2689850"/>
              <a:ext cx="356100" cy="3270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pPr algn="ctr"/>
              <a:endParaRPr sz="1200"/>
            </a:p>
          </p:txBody>
        </p:sp>
      </p:grpSp>
      <p:sp>
        <p:nvSpPr>
          <p:cNvPr id="10" name="Google Shape;1815;p127"/>
          <p:cNvSpPr/>
          <p:nvPr/>
        </p:nvSpPr>
        <p:spPr>
          <a:xfrm>
            <a:off x="5779407" y="1213946"/>
            <a:ext cx="1856305" cy="1432041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3" t="36195" r="91260" b="29140"/>
          <a:stretch/>
        </p:blipFill>
        <p:spPr>
          <a:xfrm>
            <a:off x="3667901" y="3796341"/>
            <a:ext cx="233314" cy="247454"/>
          </a:xfrm>
          <a:prstGeom prst="rect">
            <a:avLst/>
          </a:prstGeom>
        </p:spPr>
      </p:pic>
      <p:sp>
        <p:nvSpPr>
          <p:cNvPr id="16" name="Google Shape;1816;p127"/>
          <p:cNvSpPr txBox="1"/>
          <p:nvPr/>
        </p:nvSpPr>
        <p:spPr>
          <a:xfrm>
            <a:off x="3901214" y="1591804"/>
            <a:ext cx="1866957" cy="67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dirty="0">
                <a:solidFill>
                  <a:schemeClr val="accent1"/>
                </a:solidFill>
              </a:rPr>
              <a:t>Forward pass:</a:t>
            </a:r>
            <a:endParaRPr dirty="0">
              <a:solidFill>
                <a:schemeClr val="accent1"/>
              </a:solidFill>
            </a:endParaRPr>
          </a:p>
          <a:p>
            <a:r>
              <a:rPr lang="en" dirty="0">
                <a:solidFill>
                  <a:schemeClr val="accent1"/>
                </a:solidFill>
              </a:rPr>
              <a:t>Compute output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691436-8439-2F4C-848E-BA8F6B824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BEDB8E3C-1E76-F246-A740-F42CC29F4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Implementation: ”Flat” Backprop</a:t>
            </a:r>
          </a:p>
        </p:txBody>
      </p:sp>
    </p:spTree>
    <p:extLst>
      <p:ext uri="{BB962C8B-B14F-4D97-AF65-F5344CB8AC3E}">
        <p14:creationId xmlns:p14="http://schemas.microsoft.com/office/powerpoint/2010/main" val="4277879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(Bad) Idea: Derive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on paper </a:t>
                </a: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3215" t="-15152" r="-1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oogle Shape;716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540" y="1628556"/>
            <a:ext cx="5854444" cy="360088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718;p80"/>
          <p:cNvSpPr txBox="1"/>
          <p:nvPr/>
        </p:nvSpPr>
        <p:spPr>
          <a:xfrm>
            <a:off x="5313716" y="2180325"/>
            <a:ext cx="3592464" cy="1241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 b="1" dirty="0">
                <a:solidFill>
                  <a:srgbClr val="FF0000"/>
                </a:solidFill>
              </a:rPr>
              <a:t>Problem</a:t>
            </a:r>
            <a:r>
              <a:rPr lang="en" sz="1799" dirty="0">
                <a:solidFill>
                  <a:srgbClr val="FF0000"/>
                </a:solidFill>
              </a:rPr>
              <a:t>: What if we want to change loss? E.g. use </a:t>
            </a:r>
            <a:r>
              <a:rPr lang="en" sz="1799" dirty="0" err="1">
                <a:solidFill>
                  <a:srgbClr val="FF0000"/>
                </a:solidFill>
              </a:rPr>
              <a:t>softmax</a:t>
            </a:r>
            <a:r>
              <a:rPr lang="en" sz="1799" dirty="0">
                <a:solidFill>
                  <a:srgbClr val="FF0000"/>
                </a:solidFill>
              </a:rPr>
              <a:t> instead of SVM? Need to re-derive from scratch</a:t>
            </a:r>
            <a:r>
              <a:rPr lang="en-US" sz="1799" dirty="0">
                <a:solidFill>
                  <a:srgbClr val="FF0000"/>
                </a:solidFill>
              </a:rPr>
              <a:t>. Not modular!</a:t>
            </a:r>
            <a:endParaRPr sz="1799" dirty="0">
              <a:solidFill>
                <a:srgbClr val="FF0000"/>
              </a:solidFill>
            </a:endParaRPr>
          </a:p>
        </p:txBody>
      </p:sp>
      <p:sp>
        <p:nvSpPr>
          <p:cNvPr id="7" name="Google Shape;719;p80"/>
          <p:cNvSpPr txBox="1"/>
          <p:nvPr/>
        </p:nvSpPr>
        <p:spPr>
          <a:xfrm>
            <a:off x="5313715" y="1511050"/>
            <a:ext cx="3758921" cy="448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 b="1">
                <a:solidFill>
                  <a:srgbClr val="FF0000"/>
                </a:solidFill>
              </a:rPr>
              <a:t>Problem</a:t>
            </a:r>
            <a:r>
              <a:rPr lang="en" sz="1799">
                <a:solidFill>
                  <a:srgbClr val="FF0000"/>
                </a:solidFill>
              </a:rPr>
              <a:t>: Very tedious: Lots of matrix calculus, need lots of paper</a:t>
            </a:r>
            <a:endParaRPr sz="1799">
              <a:solidFill>
                <a:srgbClr val="FF0000"/>
              </a:solidFill>
            </a:endParaRPr>
          </a:p>
        </p:txBody>
      </p:sp>
      <p:sp>
        <p:nvSpPr>
          <p:cNvPr id="8" name="Google Shape;720;p80"/>
          <p:cNvSpPr txBox="1"/>
          <p:nvPr/>
        </p:nvSpPr>
        <p:spPr>
          <a:xfrm>
            <a:off x="5313715" y="3345523"/>
            <a:ext cx="3758921" cy="84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 b="1" dirty="0">
                <a:solidFill>
                  <a:srgbClr val="FF0000"/>
                </a:solidFill>
              </a:rPr>
              <a:t>Problem</a:t>
            </a:r>
            <a:r>
              <a:rPr lang="en" sz="1799" dirty="0">
                <a:solidFill>
                  <a:srgbClr val="FF0000"/>
                </a:solidFill>
              </a:rPr>
              <a:t>: Not feasible for very complex models!</a:t>
            </a:r>
            <a:endParaRPr sz="1799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274E0D-DCFF-6847-8EFA-D4F3C25D6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0564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08;p1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00700" y="930107"/>
            <a:ext cx="3359316" cy="46124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oogle Shape;1810;p127"/>
          <p:cNvGrpSpPr/>
          <p:nvPr/>
        </p:nvGrpSpPr>
        <p:grpSpPr>
          <a:xfrm>
            <a:off x="215669" y="2313692"/>
            <a:ext cx="4142509" cy="2611976"/>
            <a:chOff x="134200" y="1347450"/>
            <a:chExt cx="3883402" cy="2448601"/>
          </a:xfrm>
        </p:grpSpPr>
        <p:pic>
          <p:nvPicPr>
            <p:cNvPr id="6" name="Google Shape;1811;p127" descr="Lecture 4 - slide 41 printed no blanks.png"/>
            <p:cNvPicPr preferRelativeResize="0"/>
            <p:nvPr/>
          </p:nvPicPr>
          <p:blipFill rotWithShape="1">
            <a:blip r:embed="rId3">
              <a:alphaModFix/>
            </a:blip>
            <a:srcRect t="7467" r="53423" b="7476"/>
            <a:stretch/>
          </p:blipFill>
          <p:spPr>
            <a:xfrm>
              <a:off x="134200" y="1347450"/>
              <a:ext cx="3170673" cy="2448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1812;p127" descr="Lecture 4 - slide 41 printed no blanks.png"/>
            <p:cNvPicPr preferRelativeResize="0"/>
            <p:nvPr/>
          </p:nvPicPr>
          <p:blipFill rotWithShape="1">
            <a:blip r:embed="rId3">
              <a:alphaModFix/>
            </a:blip>
            <a:srcRect l="96763" t="7476" r="8466" b="7467"/>
            <a:stretch/>
          </p:blipFill>
          <p:spPr>
            <a:xfrm flipH="1">
              <a:off x="3661554" y="1347450"/>
              <a:ext cx="356048" cy="24486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1813;p127"/>
            <p:cNvSpPr/>
            <p:nvPr/>
          </p:nvSpPr>
          <p:spPr>
            <a:xfrm>
              <a:off x="3304875" y="2689850"/>
              <a:ext cx="356100" cy="3270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pPr algn="ctr"/>
              <a:endParaRPr sz="1200"/>
            </a:p>
          </p:txBody>
        </p:sp>
      </p:grpSp>
      <p:sp>
        <p:nvSpPr>
          <p:cNvPr id="10" name="Google Shape;1815;p127"/>
          <p:cNvSpPr/>
          <p:nvPr/>
        </p:nvSpPr>
        <p:spPr>
          <a:xfrm>
            <a:off x="5779407" y="1213946"/>
            <a:ext cx="1856305" cy="1432041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11" name="Google Shape;1816;p127"/>
          <p:cNvSpPr txBox="1"/>
          <p:nvPr/>
        </p:nvSpPr>
        <p:spPr>
          <a:xfrm>
            <a:off x="3901214" y="1591804"/>
            <a:ext cx="1866957" cy="67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dirty="0">
                <a:solidFill>
                  <a:schemeClr val="accent1"/>
                </a:solidFill>
              </a:rPr>
              <a:t>Forward pass:</a:t>
            </a:r>
            <a:endParaRPr dirty="0">
              <a:solidFill>
                <a:schemeClr val="accent1"/>
              </a:solidFill>
            </a:endParaRPr>
          </a:p>
          <a:p>
            <a:r>
              <a:rPr lang="en" dirty="0">
                <a:solidFill>
                  <a:schemeClr val="accent1"/>
                </a:solidFill>
              </a:rPr>
              <a:t>Compute output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2" name="Google Shape;1817;p127"/>
          <p:cNvSpPr/>
          <p:nvPr/>
        </p:nvSpPr>
        <p:spPr>
          <a:xfrm>
            <a:off x="5779406" y="2744968"/>
            <a:ext cx="3277396" cy="2799761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>
              <a:solidFill>
                <a:srgbClr val="FF0000"/>
              </a:solidFill>
            </a:endParaRPr>
          </a:p>
        </p:txBody>
      </p:sp>
      <p:sp>
        <p:nvSpPr>
          <p:cNvPr id="13" name="Google Shape;1818;p127"/>
          <p:cNvSpPr txBox="1"/>
          <p:nvPr/>
        </p:nvSpPr>
        <p:spPr>
          <a:xfrm>
            <a:off x="4017236" y="3756315"/>
            <a:ext cx="1634913" cy="67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>
                <a:solidFill>
                  <a:srgbClr val="C00000"/>
                </a:solidFill>
              </a:rPr>
              <a:t>Backward pass:</a:t>
            </a:r>
            <a:endParaRPr dirty="0">
              <a:solidFill>
                <a:srgbClr val="C00000"/>
              </a:solidFill>
            </a:endParaRPr>
          </a:p>
          <a:p>
            <a:r>
              <a:rPr lang="en" dirty="0">
                <a:solidFill>
                  <a:srgbClr val="C00000"/>
                </a:solidFill>
              </a:rPr>
              <a:t>Compute grads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3" t="36195" r="91260" b="29140"/>
          <a:stretch/>
        </p:blipFill>
        <p:spPr>
          <a:xfrm>
            <a:off x="3667901" y="3796341"/>
            <a:ext cx="233314" cy="24745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A970AE-FBE0-994E-A684-CC83616B82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6B3C34D2-146F-5649-B2F3-C43E87CFC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Implementation: ”Flat” Backprop</a:t>
            </a:r>
          </a:p>
        </p:txBody>
      </p:sp>
    </p:spTree>
    <p:extLst>
      <p:ext uri="{BB962C8B-B14F-4D97-AF65-F5344CB8AC3E}">
        <p14:creationId xmlns:p14="http://schemas.microsoft.com/office/powerpoint/2010/main" val="38407995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08;p1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00700" y="930107"/>
            <a:ext cx="3359316" cy="46124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oogle Shape;1810;p127"/>
          <p:cNvGrpSpPr/>
          <p:nvPr/>
        </p:nvGrpSpPr>
        <p:grpSpPr>
          <a:xfrm>
            <a:off x="215669" y="2313692"/>
            <a:ext cx="4142509" cy="2611976"/>
            <a:chOff x="134200" y="1347450"/>
            <a:chExt cx="3883402" cy="2448601"/>
          </a:xfrm>
        </p:grpSpPr>
        <p:pic>
          <p:nvPicPr>
            <p:cNvPr id="6" name="Google Shape;1811;p127" descr="Lecture 4 - slide 41 printed no blanks.png"/>
            <p:cNvPicPr preferRelativeResize="0"/>
            <p:nvPr/>
          </p:nvPicPr>
          <p:blipFill rotWithShape="1">
            <a:blip r:embed="rId3">
              <a:alphaModFix/>
            </a:blip>
            <a:srcRect t="7467" r="53423" b="7476"/>
            <a:stretch/>
          </p:blipFill>
          <p:spPr>
            <a:xfrm>
              <a:off x="134200" y="1347450"/>
              <a:ext cx="3170673" cy="2448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1812;p127" descr="Lecture 4 - slide 41 printed no blanks.png"/>
            <p:cNvPicPr preferRelativeResize="0"/>
            <p:nvPr/>
          </p:nvPicPr>
          <p:blipFill rotWithShape="1">
            <a:blip r:embed="rId3">
              <a:alphaModFix/>
            </a:blip>
            <a:srcRect l="96763" t="7476" r="8466" b="7467"/>
            <a:stretch/>
          </p:blipFill>
          <p:spPr>
            <a:xfrm flipH="1">
              <a:off x="3661554" y="1347450"/>
              <a:ext cx="356048" cy="24486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1813;p127"/>
            <p:cNvSpPr/>
            <p:nvPr/>
          </p:nvSpPr>
          <p:spPr>
            <a:xfrm>
              <a:off x="3304875" y="2689850"/>
              <a:ext cx="356100" cy="3270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pPr algn="ctr"/>
              <a:endParaRPr sz="1200"/>
            </a:p>
          </p:txBody>
        </p:sp>
      </p:grpSp>
      <p:sp>
        <p:nvSpPr>
          <p:cNvPr id="10" name="Google Shape;1815;p127"/>
          <p:cNvSpPr/>
          <p:nvPr/>
        </p:nvSpPr>
        <p:spPr>
          <a:xfrm>
            <a:off x="5779407" y="1213946"/>
            <a:ext cx="1856305" cy="1432041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11" name="Google Shape;1816;p127"/>
          <p:cNvSpPr txBox="1"/>
          <p:nvPr/>
        </p:nvSpPr>
        <p:spPr>
          <a:xfrm>
            <a:off x="3901214" y="1591804"/>
            <a:ext cx="1866957" cy="67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dirty="0">
                <a:solidFill>
                  <a:schemeClr val="accent1"/>
                </a:solidFill>
              </a:rPr>
              <a:t>Forward pass:</a:t>
            </a:r>
            <a:endParaRPr dirty="0">
              <a:solidFill>
                <a:schemeClr val="accent1"/>
              </a:solidFill>
            </a:endParaRPr>
          </a:p>
          <a:p>
            <a:r>
              <a:rPr lang="en" dirty="0">
                <a:solidFill>
                  <a:schemeClr val="accent1"/>
                </a:solidFill>
              </a:rPr>
              <a:t>Compute output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2" name="Google Shape;1817;p127"/>
          <p:cNvSpPr/>
          <p:nvPr/>
        </p:nvSpPr>
        <p:spPr>
          <a:xfrm>
            <a:off x="5779406" y="2744968"/>
            <a:ext cx="3277396" cy="339365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>
              <a:solidFill>
                <a:srgbClr val="FF0000"/>
              </a:solidFill>
            </a:endParaRPr>
          </a:p>
        </p:txBody>
      </p:sp>
      <p:sp>
        <p:nvSpPr>
          <p:cNvPr id="13" name="Google Shape;1818;p127"/>
          <p:cNvSpPr txBox="1"/>
          <p:nvPr/>
        </p:nvSpPr>
        <p:spPr>
          <a:xfrm>
            <a:off x="4536883" y="2702708"/>
            <a:ext cx="1115267" cy="423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r>
              <a:rPr lang="en-US">
                <a:solidFill>
                  <a:srgbClr val="C00000"/>
                </a:solidFill>
              </a:rPr>
              <a:t>Base case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3" t="36195" r="91260" b="29140"/>
          <a:stretch/>
        </p:blipFill>
        <p:spPr>
          <a:xfrm>
            <a:off x="3667901" y="3796341"/>
            <a:ext cx="233314" cy="247454"/>
          </a:xfrm>
          <a:prstGeom prst="rect">
            <a:avLst/>
          </a:prstGeom>
        </p:spPr>
      </p:pic>
      <p:sp>
        <p:nvSpPr>
          <p:cNvPr id="15" name="Google Shape;1817;p127"/>
          <p:cNvSpPr/>
          <p:nvPr/>
        </p:nvSpPr>
        <p:spPr>
          <a:xfrm>
            <a:off x="4020129" y="3658189"/>
            <a:ext cx="516755" cy="529079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>
              <a:solidFill>
                <a:srgbClr val="FF00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10BFA1-04F5-E44F-ADE4-D42F24B1A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4BA34CA4-E15A-D149-8B2E-D7E657BA7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Implementation: ”Flat” Backprop</a:t>
            </a:r>
          </a:p>
        </p:txBody>
      </p:sp>
    </p:spTree>
    <p:extLst>
      <p:ext uri="{BB962C8B-B14F-4D97-AF65-F5344CB8AC3E}">
        <p14:creationId xmlns:p14="http://schemas.microsoft.com/office/powerpoint/2010/main" val="12979837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08;p1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00700" y="930107"/>
            <a:ext cx="3359316" cy="46124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oogle Shape;1810;p127"/>
          <p:cNvGrpSpPr/>
          <p:nvPr/>
        </p:nvGrpSpPr>
        <p:grpSpPr>
          <a:xfrm>
            <a:off x="215669" y="2313692"/>
            <a:ext cx="4142509" cy="2611976"/>
            <a:chOff x="134200" y="1347450"/>
            <a:chExt cx="3883402" cy="2448601"/>
          </a:xfrm>
        </p:grpSpPr>
        <p:pic>
          <p:nvPicPr>
            <p:cNvPr id="6" name="Google Shape;1811;p127" descr="Lecture 4 - slide 41 printed no blanks.png"/>
            <p:cNvPicPr preferRelativeResize="0"/>
            <p:nvPr/>
          </p:nvPicPr>
          <p:blipFill rotWithShape="1">
            <a:blip r:embed="rId3">
              <a:alphaModFix/>
            </a:blip>
            <a:srcRect t="7467" r="53423" b="7476"/>
            <a:stretch/>
          </p:blipFill>
          <p:spPr>
            <a:xfrm>
              <a:off x="134200" y="1347450"/>
              <a:ext cx="3170673" cy="2448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1812;p127" descr="Lecture 4 - slide 41 printed no blanks.png"/>
            <p:cNvPicPr preferRelativeResize="0"/>
            <p:nvPr/>
          </p:nvPicPr>
          <p:blipFill rotWithShape="1">
            <a:blip r:embed="rId3">
              <a:alphaModFix/>
            </a:blip>
            <a:srcRect l="96763" t="7476" r="8466" b="7467"/>
            <a:stretch/>
          </p:blipFill>
          <p:spPr>
            <a:xfrm flipH="1">
              <a:off x="3661554" y="1347450"/>
              <a:ext cx="356048" cy="24486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1813;p127"/>
            <p:cNvSpPr/>
            <p:nvPr/>
          </p:nvSpPr>
          <p:spPr>
            <a:xfrm>
              <a:off x="3304875" y="2689850"/>
              <a:ext cx="356100" cy="3270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pPr algn="ctr"/>
              <a:endParaRPr sz="1200"/>
            </a:p>
          </p:txBody>
        </p:sp>
      </p:grpSp>
      <p:sp>
        <p:nvSpPr>
          <p:cNvPr id="10" name="Google Shape;1815;p127"/>
          <p:cNvSpPr/>
          <p:nvPr/>
        </p:nvSpPr>
        <p:spPr>
          <a:xfrm>
            <a:off x="5779407" y="1213946"/>
            <a:ext cx="1856305" cy="1432041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11" name="Google Shape;1816;p127"/>
          <p:cNvSpPr txBox="1"/>
          <p:nvPr/>
        </p:nvSpPr>
        <p:spPr>
          <a:xfrm>
            <a:off x="3901214" y="1591804"/>
            <a:ext cx="1866957" cy="67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dirty="0">
                <a:solidFill>
                  <a:schemeClr val="accent1"/>
                </a:solidFill>
              </a:rPr>
              <a:t>Forward pass:</a:t>
            </a:r>
            <a:endParaRPr dirty="0">
              <a:solidFill>
                <a:schemeClr val="accent1"/>
              </a:solidFill>
            </a:endParaRPr>
          </a:p>
          <a:p>
            <a:r>
              <a:rPr lang="en" dirty="0">
                <a:solidFill>
                  <a:schemeClr val="accent1"/>
                </a:solidFill>
              </a:rPr>
              <a:t>Compute output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2" name="Google Shape;1817;p127"/>
          <p:cNvSpPr/>
          <p:nvPr/>
        </p:nvSpPr>
        <p:spPr>
          <a:xfrm>
            <a:off x="5779406" y="3034843"/>
            <a:ext cx="3277396" cy="339365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>
              <a:solidFill>
                <a:srgbClr val="FF0000"/>
              </a:solidFill>
            </a:endParaRPr>
          </a:p>
        </p:txBody>
      </p:sp>
      <p:sp>
        <p:nvSpPr>
          <p:cNvPr id="13" name="Google Shape;1818;p127"/>
          <p:cNvSpPr txBox="1"/>
          <p:nvPr/>
        </p:nvSpPr>
        <p:spPr>
          <a:xfrm>
            <a:off x="4536883" y="2992583"/>
            <a:ext cx="1115267" cy="423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Sigmoid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3" t="36195" r="91260" b="29140"/>
          <a:stretch/>
        </p:blipFill>
        <p:spPr>
          <a:xfrm>
            <a:off x="3667901" y="3796341"/>
            <a:ext cx="233314" cy="247454"/>
          </a:xfrm>
          <a:prstGeom prst="rect">
            <a:avLst/>
          </a:prstGeom>
        </p:spPr>
      </p:pic>
      <p:sp>
        <p:nvSpPr>
          <p:cNvPr id="15" name="Google Shape;1817;p127"/>
          <p:cNvSpPr/>
          <p:nvPr/>
        </p:nvSpPr>
        <p:spPr>
          <a:xfrm flipH="1">
            <a:off x="3188616" y="3658189"/>
            <a:ext cx="1169561" cy="529079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>
              <a:solidFill>
                <a:srgbClr val="FF0000"/>
              </a:solidFill>
            </a:endParaRPr>
          </a:p>
        </p:txBody>
      </p:sp>
      <p:sp>
        <p:nvSpPr>
          <p:cNvPr id="16" name="Google Shape;1817;p127"/>
          <p:cNvSpPr/>
          <p:nvPr/>
        </p:nvSpPr>
        <p:spPr>
          <a:xfrm>
            <a:off x="5837145" y="2271271"/>
            <a:ext cx="1558183" cy="312263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>
              <a:solidFill>
                <a:srgbClr val="FF00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4176A5-4CD9-4C4A-9A0B-C07AB63E2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02CF18DB-BF79-794E-B1FA-7EA0772F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Implementation: ”Flat” Backprop</a:t>
            </a:r>
          </a:p>
        </p:txBody>
      </p:sp>
    </p:spTree>
    <p:extLst>
      <p:ext uri="{BB962C8B-B14F-4D97-AF65-F5344CB8AC3E}">
        <p14:creationId xmlns:p14="http://schemas.microsoft.com/office/powerpoint/2010/main" val="39763273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08;p1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00700" y="930107"/>
            <a:ext cx="3359316" cy="46124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oogle Shape;1810;p127"/>
          <p:cNvGrpSpPr/>
          <p:nvPr/>
        </p:nvGrpSpPr>
        <p:grpSpPr>
          <a:xfrm>
            <a:off x="215669" y="2313692"/>
            <a:ext cx="4142509" cy="2611976"/>
            <a:chOff x="134200" y="1347450"/>
            <a:chExt cx="3883402" cy="2448601"/>
          </a:xfrm>
        </p:grpSpPr>
        <p:pic>
          <p:nvPicPr>
            <p:cNvPr id="6" name="Google Shape;1811;p127" descr="Lecture 4 - slide 41 printed no blanks.png"/>
            <p:cNvPicPr preferRelativeResize="0"/>
            <p:nvPr/>
          </p:nvPicPr>
          <p:blipFill rotWithShape="1">
            <a:blip r:embed="rId3">
              <a:alphaModFix/>
            </a:blip>
            <a:srcRect t="7467" r="53423" b="7476"/>
            <a:stretch/>
          </p:blipFill>
          <p:spPr>
            <a:xfrm>
              <a:off x="134200" y="1347450"/>
              <a:ext cx="3170673" cy="2448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1812;p127" descr="Lecture 4 - slide 41 printed no blanks.png"/>
            <p:cNvPicPr preferRelativeResize="0"/>
            <p:nvPr/>
          </p:nvPicPr>
          <p:blipFill rotWithShape="1">
            <a:blip r:embed="rId3">
              <a:alphaModFix/>
            </a:blip>
            <a:srcRect l="96763" t="7476" r="8466" b="7467"/>
            <a:stretch/>
          </p:blipFill>
          <p:spPr>
            <a:xfrm flipH="1">
              <a:off x="3661554" y="1347450"/>
              <a:ext cx="356048" cy="24486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1813;p127"/>
            <p:cNvSpPr/>
            <p:nvPr/>
          </p:nvSpPr>
          <p:spPr>
            <a:xfrm>
              <a:off x="3304875" y="2689850"/>
              <a:ext cx="356100" cy="3270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pPr algn="ctr"/>
              <a:endParaRPr sz="1200"/>
            </a:p>
          </p:txBody>
        </p:sp>
      </p:grpSp>
      <p:sp>
        <p:nvSpPr>
          <p:cNvPr id="10" name="Google Shape;1815;p127"/>
          <p:cNvSpPr/>
          <p:nvPr/>
        </p:nvSpPr>
        <p:spPr>
          <a:xfrm>
            <a:off x="5779407" y="1213946"/>
            <a:ext cx="1856305" cy="1432041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11" name="Google Shape;1816;p127"/>
          <p:cNvSpPr txBox="1"/>
          <p:nvPr/>
        </p:nvSpPr>
        <p:spPr>
          <a:xfrm>
            <a:off x="3901214" y="1591804"/>
            <a:ext cx="1866957" cy="67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dirty="0">
                <a:solidFill>
                  <a:schemeClr val="accent1"/>
                </a:solidFill>
              </a:rPr>
              <a:t>Forward pass:</a:t>
            </a:r>
            <a:endParaRPr dirty="0">
              <a:solidFill>
                <a:schemeClr val="accent1"/>
              </a:solidFill>
            </a:endParaRPr>
          </a:p>
          <a:p>
            <a:r>
              <a:rPr lang="en" dirty="0">
                <a:solidFill>
                  <a:schemeClr val="accent1"/>
                </a:solidFill>
              </a:rPr>
              <a:t>Compute output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2" name="Google Shape;1817;p127"/>
          <p:cNvSpPr/>
          <p:nvPr/>
        </p:nvSpPr>
        <p:spPr>
          <a:xfrm>
            <a:off x="5779406" y="3345926"/>
            <a:ext cx="3277396" cy="530258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>
              <a:solidFill>
                <a:srgbClr val="FF0000"/>
              </a:solidFill>
            </a:endParaRPr>
          </a:p>
        </p:txBody>
      </p:sp>
      <p:sp>
        <p:nvSpPr>
          <p:cNvPr id="13" name="Google Shape;1818;p127"/>
          <p:cNvSpPr txBox="1"/>
          <p:nvPr/>
        </p:nvSpPr>
        <p:spPr>
          <a:xfrm>
            <a:off x="4977352" y="3395580"/>
            <a:ext cx="674797" cy="423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r>
              <a:rPr lang="en-US">
                <a:solidFill>
                  <a:srgbClr val="C00000"/>
                </a:solidFill>
              </a:rPr>
              <a:t>Add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3" t="36195" r="91260" b="29140"/>
          <a:stretch/>
        </p:blipFill>
        <p:spPr>
          <a:xfrm>
            <a:off x="3667901" y="3796341"/>
            <a:ext cx="233314" cy="247454"/>
          </a:xfrm>
          <a:prstGeom prst="rect">
            <a:avLst/>
          </a:prstGeom>
        </p:spPr>
      </p:pic>
      <p:sp>
        <p:nvSpPr>
          <p:cNvPr id="16" name="Google Shape;1817;p127"/>
          <p:cNvSpPr/>
          <p:nvPr/>
        </p:nvSpPr>
        <p:spPr>
          <a:xfrm>
            <a:off x="5837145" y="1988466"/>
            <a:ext cx="1558183" cy="312263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>
              <a:solidFill>
                <a:srgbClr val="FF0000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254524" y="2978282"/>
            <a:ext cx="3308808" cy="1845297"/>
          </a:xfrm>
          <a:custGeom>
            <a:avLst/>
            <a:gdLst>
              <a:gd name="connsiteX0" fmla="*/ 2724346 w 4411744"/>
              <a:gd name="connsiteY0" fmla="*/ 9427 h 2469823"/>
              <a:gd name="connsiteX1" fmla="*/ 2724346 w 4411744"/>
              <a:gd name="connsiteY1" fmla="*/ 669304 h 2469823"/>
              <a:gd name="connsiteX2" fmla="*/ 3035431 w 4411744"/>
              <a:gd name="connsiteY2" fmla="*/ 669304 h 2469823"/>
              <a:gd name="connsiteX3" fmla="*/ 3157979 w 4411744"/>
              <a:gd name="connsiteY3" fmla="*/ 1168924 h 2469823"/>
              <a:gd name="connsiteX4" fmla="*/ 1036948 w 4411744"/>
              <a:gd name="connsiteY4" fmla="*/ 1875934 h 2469823"/>
              <a:gd name="connsiteX5" fmla="*/ 0 w 4411744"/>
              <a:gd name="connsiteY5" fmla="*/ 1875934 h 2469823"/>
              <a:gd name="connsiteX6" fmla="*/ 0 w 4411744"/>
              <a:gd name="connsiteY6" fmla="*/ 2469823 h 2469823"/>
              <a:gd name="connsiteX7" fmla="*/ 801278 w 4411744"/>
              <a:gd name="connsiteY7" fmla="*/ 2469823 h 2469823"/>
              <a:gd name="connsiteX8" fmla="*/ 3148553 w 4411744"/>
              <a:gd name="connsiteY8" fmla="*/ 1574277 h 2469823"/>
              <a:gd name="connsiteX9" fmla="*/ 4411744 w 4411744"/>
              <a:gd name="connsiteY9" fmla="*/ 1574277 h 2469823"/>
              <a:gd name="connsiteX10" fmla="*/ 4411744 w 4411744"/>
              <a:gd name="connsiteY10" fmla="*/ 970961 h 2469823"/>
              <a:gd name="connsiteX11" fmla="*/ 3535051 w 4411744"/>
              <a:gd name="connsiteY11" fmla="*/ 970961 h 2469823"/>
              <a:gd name="connsiteX12" fmla="*/ 3535051 w 4411744"/>
              <a:gd name="connsiteY12" fmla="*/ 0 h 2469823"/>
              <a:gd name="connsiteX13" fmla="*/ 2724346 w 4411744"/>
              <a:gd name="connsiteY13" fmla="*/ 9427 h 2469823"/>
              <a:gd name="connsiteX0" fmla="*/ 2724346 w 4411744"/>
              <a:gd name="connsiteY0" fmla="*/ 0 h 2460396"/>
              <a:gd name="connsiteX1" fmla="*/ 2724346 w 4411744"/>
              <a:gd name="connsiteY1" fmla="*/ 659877 h 2460396"/>
              <a:gd name="connsiteX2" fmla="*/ 3035431 w 4411744"/>
              <a:gd name="connsiteY2" fmla="*/ 659877 h 2460396"/>
              <a:gd name="connsiteX3" fmla="*/ 3157979 w 4411744"/>
              <a:gd name="connsiteY3" fmla="*/ 1159497 h 2460396"/>
              <a:gd name="connsiteX4" fmla="*/ 1036948 w 4411744"/>
              <a:gd name="connsiteY4" fmla="*/ 1866507 h 2460396"/>
              <a:gd name="connsiteX5" fmla="*/ 0 w 4411744"/>
              <a:gd name="connsiteY5" fmla="*/ 1866507 h 2460396"/>
              <a:gd name="connsiteX6" fmla="*/ 0 w 4411744"/>
              <a:gd name="connsiteY6" fmla="*/ 2460396 h 2460396"/>
              <a:gd name="connsiteX7" fmla="*/ 801278 w 4411744"/>
              <a:gd name="connsiteY7" fmla="*/ 2460396 h 2460396"/>
              <a:gd name="connsiteX8" fmla="*/ 3148553 w 4411744"/>
              <a:gd name="connsiteY8" fmla="*/ 1564850 h 2460396"/>
              <a:gd name="connsiteX9" fmla="*/ 4411744 w 4411744"/>
              <a:gd name="connsiteY9" fmla="*/ 1564850 h 2460396"/>
              <a:gd name="connsiteX10" fmla="*/ 4411744 w 4411744"/>
              <a:gd name="connsiteY10" fmla="*/ 961534 h 2460396"/>
              <a:gd name="connsiteX11" fmla="*/ 3535051 w 4411744"/>
              <a:gd name="connsiteY11" fmla="*/ 961534 h 2460396"/>
              <a:gd name="connsiteX12" fmla="*/ 3337088 w 4411744"/>
              <a:gd name="connsiteY12" fmla="*/ 9426 h 2460396"/>
              <a:gd name="connsiteX13" fmla="*/ 2724346 w 4411744"/>
              <a:gd name="connsiteY13" fmla="*/ 0 h 2460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411744" h="2460396">
                <a:moveTo>
                  <a:pt x="2724346" y="0"/>
                </a:moveTo>
                <a:lnTo>
                  <a:pt x="2724346" y="659877"/>
                </a:lnTo>
                <a:lnTo>
                  <a:pt x="3035431" y="659877"/>
                </a:lnTo>
                <a:lnTo>
                  <a:pt x="3157979" y="1159497"/>
                </a:lnTo>
                <a:lnTo>
                  <a:pt x="1036948" y="1866507"/>
                </a:lnTo>
                <a:lnTo>
                  <a:pt x="0" y="1866507"/>
                </a:lnTo>
                <a:lnTo>
                  <a:pt x="0" y="2460396"/>
                </a:lnTo>
                <a:lnTo>
                  <a:pt x="801278" y="2460396"/>
                </a:lnTo>
                <a:lnTo>
                  <a:pt x="3148553" y="1564850"/>
                </a:lnTo>
                <a:lnTo>
                  <a:pt x="4411744" y="1564850"/>
                </a:lnTo>
                <a:lnTo>
                  <a:pt x="4411744" y="961534"/>
                </a:lnTo>
                <a:lnTo>
                  <a:pt x="3535051" y="961534"/>
                </a:lnTo>
                <a:lnTo>
                  <a:pt x="3337088" y="9426"/>
                </a:lnTo>
                <a:lnTo>
                  <a:pt x="2724346" y="0"/>
                </a:lnTo>
                <a:close/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DDCB61-4D06-3F4D-AD57-2D1496BEC8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045B2E42-1272-F24F-A4E4-051323DB2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Implementation: ”Flat” Backprop</a:t>
            </a:r>
          </a:p>
        </p:txBody>
      </p:sp>
    </p:spTree>
    <p:extLst>
      <p:ext uri="{BB962C8B-B14F-4D97-AF65-F5344CB8AC3E}">
        <p14:creationId xmlns:p14="http://schemas.microsoft.com/office/powerpoint/2010/main" val="16512921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08;p1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00700" y="930107"/>
            <a:ext cx="3359316" cy="46124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oogle Shape;1810;p127"/>
          <p:cNvGrpSpPr/>
          <p:nvPr/>
        </p:nvGrpSpPr>
        <p:grpSpPr>
          <a:xfrm>
            <a:off x="215669" y="2313692"/>
            <a:ext cx="4142509" cy="2611976"/>
            <a:chOff x="134200" y="1347450"/>
            <a:chExt cx="3883402" cy="2448601"/>
          </a:xfrm>
        </p:grpSpPr>
        <p:pic>
          <p:nvPicPr>
            <p:cNvPr id="6" name="Google Shape;1811;p127" descr="Lecture 4 - slide 41 printed no blanks.png"/>
            <p:cNvPicPr preferRelativeResize="0"/>
            <p:nvPr/>
          </p:nvPicPr>
          <p:blipFill rotWithShape="1">
            <a:blip r:embed="rId3">
              <a:alphaModFix/>
            </a:blip>
            <a:srcRect t="7467" r="53423" b="7476"/>
            <a:stretch/>
          </p:blipFill>
          <p:spPr>
            <a:xfrm>
              <a:off x="134200" y="1347450"/>
              <a:ext cx="3170673" cy="2448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1812;p127" descr="Lecture 4 - slide 41 printed no blanks.png"/>
            <p:cNvPicPr preferRelativeResize="0"/>
            <p:nvPr/>
          </p:nvPicPr>
          <p:blipFill rotWithShape="1">
            <a:blip r:embed="rId3">
              <a:alphaModFix/>
            </a:blip>
            <a:srcRect l="96763" t="7476" r="8466" b="7467"/>
            <a:stretch/>
          </p:blipFill>
          <p:spPr>
            <a:xfrm flipH="1">
              <a:off x="3661554" y="1347450"/>
              <a:ext cx="356048" cy="24486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1813;p127"/>
            <p:cNvSpPr/>
            <p:nvPr/>
          </p:nvSpPr>
          <p:spPr>
            <a:xfrm>
              <a:off x="3304875" y="2689850"/>
              <a:ext cx="356100" cy="3270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pPr algn="ctr"/>
              <a:endParaRPr sz="1200"/>
            </a:p>
          </p:txBody>
        </p:sp>
      </p:grpSp>
      <p:sp>
        <p:nvSpPr>
          <p:cNvPr id="10" name="Google Shape;1815;p127"/>
          <p:cNvSpPr/>
          <p:nvPr/>
        </p:nvSpPr>
        <p:spPr>
          <a:xfrm>
            <a:off x="5779407" y="1213946"/>
            <a:ext cx="1856305" cy="1432041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11" name="Google Shape;1816;p127"/>
          <p:cNvSpPr txBox="1"/>
          <p:nvPr/>
        </p:nvSpPr>
        <p:spPr>
          <a:xfrm>
            <a:off x="3901214" y="1591804"/>
            <a:ext cx="1866957" cy="67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dirty="0">
                <a:solidFill>
                  <a:schemeClr val="accent1"/>
                </a:solidFill>
              </a:rPr>
              <a:t>Forward pass:</a:t>
            </a:r>
            <a:endParaRPr dirty="0">
              <a:solidFill>
                <a:schemeClr val="accent1"/>
              </a:solidFill>
            </a:endParaRPr>
          </a:p>
          <a:p>
            <a:r>
              <a:rPr lang="en" dirty="0">
                <a:solidFill>
                  <a:schemeClr val="accent1"/>
                </a:solidFill>
              </a:rPr>
              <a:t>Compute output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2" name="Google Shape;1817;p127"/>
          <p:cNvSpPr/>
          <p:nvPr/>
        </p:nvSpPr>
        <p:spPr>
          <a:xfrm>
            <a:off x="5779406" y="3876185"/>
            <a:ext cx="3277396" cy="530258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>
              <a:solidFill>
                <a:srgbClr val="FF0000"/>
              </a:solidFill>
            </a:endParaRPr>
          </a:p>
        </p:txBody>
      </p:sp>
      <p:sp>
        <p:nvSpPr>
          <p:cNvPr id="13" name="Google Shape;1818;p127"/>
          <p:cNvSpPr txBox="1"/>
          <p:nvPr/>
        </p:nvSpPr>
        <p:spPr>
          <a:xfrm>
            <a:off x="4977352" y="3925839"/>
            <a:ext cx="674797" cy="423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Add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3" t="36195" r="91260" b="29140"/>
          <a:stretch/>
        </p:blipFill>
        <p:spPr>
          <a:xfrm>
            <a:off x="3667901" y="3796341"/>
            <a:ext cx="233314" cy="247454"/>
          </a:xfrm>
          <a:prstGeom prst="rect">
            <a:avLst/>
          </a:prstGeom>
        </p:spPr>
      </p:pic>
      <p:sp>
        <p:nvSpPr>
          <p:cNvPr id="16" name="Google Shape;1817;p127"/>
          <p:cNvSpPr/>
          <p:nvPr/>
        </p:nvSpPr>
        <p:spPr>
          <a:xfrm>
            <a:off x="5837145" y="1726871"/>
            <a:ext cx="1558183" cy="312263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>
              <a:solidFill>
                <a:srgbClr val="FF0000"/>
              </a:solidFill>
            </a:endParaRPr>
          </a:p>
        </p:txBody>
      </p:sp>
      <p:sp>
        <p:nvSpPr>
          <p:cNvPr id="18" name="Google Shape;1817;p127"/>
          <p:cNvSpPr/>
          <p:nvPr/>
        </p:nvSpPr>
        <p:spPr>
          <a:xfrm flipH="1">
            <a:off x="1374290" y="2512832"/>
            <a:ext cx="1361561" cy="1483544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>
              <a:solidFill>
                <a:srgbClr val="FF00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763E3D-9B9A-3248-98A9-B6431893FD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5EDA13E5-541C-054B-9610-B8B5207FB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Implementation: ”Flat” Backprop</a:t>
            </a:r>
          </a:p>
        </p:txBody>
      </p:sp>
    </p:spTree>
    <p:extLst>
      <p:ext uri="{BB962C8B-B14F-4D97-AF65-F5344CB8AC3E}">
        <p14:creationId xmlns:p14="http://schemas.microsoft.com/office/powerpoint/2010/main" val="42002767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08;p1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00700" y="930107"/>
            <a:ext cx="3359316" cy="46124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oogle Shape;1810;p127"/>
          <p:cNvGrpSpPr/>
          <p:nvPr/>
        </p:nvGrpSpPr>
        <p:grpSpPr>
          <a:xfrm>
            <a:off x="215669" y="2313692"/>
            <a:ext cx="4142509" cy="2611976"/>
            <a:chOff x="134200" y="1347450"/>
            <a:chExt cx="3883402" cy="2448601"/>
          </a:xfrm>
        </p:grpSpPr>
        <p:pic>
          <p:nvPicPr>
            <p:cNvPr id="6" name="Google Shape;1811;p127" descr="Lecture 4 - slide 41 printed no blanks.png"/>
            <p:cNvPicPr preferRelativeResize="0"/>
            <p:nvPr/>
          </p:nvPicPr>
          <p:blipFill rotWithShape="1">
            <a:blip r:embed="rId3">
              <a:alphaModFix/>
            </a:blip>
            <a:srcRect t="7467" r="53423" b="7476"/>
            <a:stretch/>
          </p:blipFill>
          <p:spPr>
            <a:xfrm>
              <a:off x="134200" y="1347450"/>
              <a:ext cx="3170673" cy="2448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1812;p127" descr="Lecture 4 - slide 41 printed no blanks.png"/>
            <p:cNvPicPr preferRelativeResize="0"/>
            <p:nvPr/>
          </p:nvPicPr>
          <p:blipFill rotWithShape="1">
            <a:blip r:embed="rId3">
              <a:alphaModFix/>
            </a:blip>
            <a:srcRect l="96763" t="7476" r="8466" b="7467"/>
            <a:stretch/>
          </p:blipFill>
          <p:spPr>
            <a:xfrm flipH="1">
              <a:off x="3661554" y="1347450"/>
              <a:ext cx="356048" cy="24486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1813;p127"/>
            <p:cNvSpPr/>
            <p:nvPr/>
          </p:nvSpPr>
          <p:spPr>
            <a:xfrm>
              <a:off x="3304875" y="2689850"/>
              <a:ext cx="356100" cy="3270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pPr algn="ctr"/>
              <a:endParaRPr sz="1200"/>
            </a:p>
          </p:txBody>
        </p:sp>
      </p:grpSp>
      <p:sp>
        <p:nvSpPr>
          <p:cNvPr id="10" name="Google Shape;1815;p127"/>
          <p:cNvSpPr/>
          <p:nvPr/>
        </p:nvSpPr>
        <p:spPr>
          <a:xfrm>
            <a:off x="5779407" y="1213946"/>
            <a:ext cx="1856305" cy="1432041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11" name="Google Shape;1816;p127"/>
          <p:cNvSpPr txBox="1"/>
          <p:nvPr/>
        </p:nvSpPr>
        <p:spPr>
          <a:xfrm>
            <a:off x="3901214" y="1591804"/>
            <a:ext cx="1866957" cy="67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dirty="0">
                <a:solidFill>
                  <a:schemeClr val="accent1"/>
                </a:solidFill>
              </a:rPr>
              <a:t>Forward pass:</a:t>
            </a:r>
            <a:endParaRPr dirty="0">
              <a:solidFill>
                <a:schemeClr val="accent1"/>
              </a:solidFill>
            </a:endParaRPr>
          </a:p>
          <a:p>
            <a:r>
              <a:rPr lang="en" dirty="0">
                <a:solidFill>
                  <a:schemeClr val="accent1"/>
                </a:solidFill>
              </a:rPr>
              <a:t>Compute output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2" name="Google Shape;1817;p127"/>
          <p:cNvSpPr/>
          <p:nvPr/>
        </p:nvSpPr>
        <p:spPr>
          <a:xfrm>
            <a:off x="5779406" y="4392304"/>
            <a:ext cx="3277396" cy="530258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>
              <a:solidFill>
                <a:srgbClr val="FF0000"/>
              </a:solidFill>
            </a:endParaRPr>
          </a:p>
        </p:txBody>
      </p:sp>
      <p:sp>
        <p:nvSpPr>
          <p:cNvPr id="13" name="Google Shape;1818;p127"/>
          <p:cNvSpPr txBox="1"/>
          <p:nvPr/>
        </p:nvSpPr>
        <p:spPr>
          <a:xfrm>
            <a:off x="4691651" y="4441958"/>
            <a:ext cx="960498" cy="423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r>
              <a:rPr lang="en-US">
                <a:solidFill>
                  <a:srgbClr val="C00000"/>
                </a:solidFill>
              </a:rPr>
              <a:t>Multiply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3" t="36195" r="91260" b="29140"/>
          <a:stretch/>
        </p:blipFill>
        <p:spPr>
          <a:xfrm>
            <a:off x="3667901" y="3796341"/>
            <a:ext cx="233314" cy="247454"/>
          </a:xfrm>
          <a:prstGeom prst="rect">
            <a:avLst/>
          </a:prstGeom>
        </p:spPr>
      </p:pic>
      <p:sp>
        <p:nvSpPr>
          <p:cNvPr id="16" name="Google Shape;1817;p127"/>
          <p:cNvSpPr/>
          <p:nvPr/>
        </p:nvSpPr>
        <p:spPr>
          <a:xfrm>
            <a:off x="5837145" y="1472347"/>
            <a:ext cx="1558183" cy="312263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>
              <a:solidFill>
                <a:srgbClr val="FF0000"/>
              </a:solidFill>
            </a:endParaRPr>
          </a:p>
        </p:txBody>
      </p:sp>
      <p:sp>
        <p:nvSpPr>
          <p:cNvPr id="18" name="Google Shape;1817;p127"/>
          <p:cNvSpPr/>
          <p:nvPr/>
        </p:nvSpPr>
        <p:spPr>
          <a:xfrm flipH="1">
            <a:off x="296944" y="3342786"/>
            <a:ext cx="1520073" cy="908117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>
              <a:solidFill>
                <a:srgbClr val="FF00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52971B-F03D-4C41-8000-158689199F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7EE6DCF8-9992-BE47-911F-C3EE2BE48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Implementation: ”Flat” Backprop</a:t>
            </a:r>
          </a:p>
        </p:txBody>
      </p:sp>
    </p:spTree>
    <p:extLst>
      <p:ext uri="{BB962C8B-B14F-4D97-AF65-F5344CB8AC3E}">
        <p14:creationId xmlns:p14="http://schemas.microsoft.com/office/powerpoint/2010/main" val="12908848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808;p1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00700" y="930107"/>
            <a:ext cx="3359316" cy="46124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oogle Shape;1810;p127"/>
          <p:cNvGrpSpPr/>
          <p:nvPr/>
        </p:nvGrpSpPr>
        <p:grpSpPr>
          <a:xfrm>
            <a:off x="215669" y="2313692"/>
            <a:ext cx="4142509" cy="2611976"/>
            <a:chOff x="134200" y="1347450"/>
            <a:chExt cx="3883402" cy="2448601"/>
          </a:xfrm>
        </p:grpSpPr>
        <p:pic>
          <p:nvPicPr>
            <p:cNvPr id="6" name="Google Shape;1811;p127" descr="Lecture 4 - slide 41 printed no blanks.png"/>
            <p:cNvPicPr preferRelativeResize="0"/>
            <p:nvPr/>
          </p:nvPicPr>
          <p:blipFill rotWithShape="1">
            <a:blip r:embed="rId3">
              <a:alphaModFix/>
            </a:blip>
            <a:srcRect t="7467" r="53423" b="7476"/>
            <a:stretch/>
          </p:blipFill>
          <p:spPr>
            <a:xfrm>
              <a:off x="134200" y="1347450"/>
              <a:ext cx="3170673" cy="2448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1812;p127" descr="Lecture 4 - slide 41 printed no blanks.png"/>
            <p:cNvPicPr preferRelativeResize="0"/>
            <p:nvPr/>
          </p:nvPicPr>
          <p:blipFill rotWithShape="1">
            <a:blip r:embed="rId3">
              <a:alphaModFix/>
            </a:blip>
            <a:srcRect l="96763" t="7476" r="8466" b="7467"/>
            <a:stretch/>
          </p:blipFill>
          <p:spPr>
            <a:xfrm flipH="1">
              <a:off x="3661554" y="1347450"/>
              <a:ext cx="356048" cy="24486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1813;p127"/>
            <p:cNvSpPr/>
            <p:nvPr/>
          </p:nvSpPr>
          <p:spPr>
            <a:xfrm>
              <a:off x="3304875" y="2689850"/>
              <a:ext cx="356100" cy="3270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pPr algn="ctr"/>
              <a:endParaRPr sz="1200"/>
            </a:p>
          </p:txBody>
        </p:sp>
      </p:grpSp>
      <p:sp>
        <p:nvSpPr>
          <p:cNvPr id="10" name="Google Shape;1815;p127"/>
          <p:cNvSpPr/>
          <p:nvPr/>
        </p:nvSpPr>
        <p:spPr>
          <a:xfrm>
            <a:off x="5779407" y="1213946"/>
            <a:ext cx="1856305" cy="1432041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11" name="Google Shape;1816;p127"/>
          <p:cNvSpPr txBox="1"/>
          <p:nvPr/>
        </p:nvSpPr>
        <p:spPr>
          <a:xfrm>
            <a:off x="3901214" y="1591804"/>
            <a:ext cx="1866957" cy="67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dirty="0">
                <a:solidFill>
                  <a:schemeClr val="accent1"/>
                </a:solidFill>
              </a:rPr>
              <a:t>Forward pass:</a:t>
            </a:r>
            <a:endParaRPr dirty="0">
              <a:solidFill>
                <a:schemeClr val="accent1"/>
              </a:solidFill>
            </a:endParaRPr>
          </a:p>
          <a:p>
            <a:r>
              <a:rPr lang="en" dirty="0">
                <a:solidFill>
                  <a:schemeClr val="accent1"/>
                </a:solidFill>
              </a:rPr>
              <a:t>Compute output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2" name="Google Shape;1817;p127"/>
          <p:cNvSpPr/>
          <p:nvPr/>
        </p:nvSpPr>
        <p:spPr>
          <a:xfrm>
            <a:off x="5779406" y="4929634"/>
            <a:ext cx="3277396" cy="530258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>
              <a:solidFill>
                <a:srgbClr val="FF0000"/>
              </a:solidFill>
            </a:endParaRPr>
          </a:p>
        </p:txBody>
      </p:sp>
      <p:sp>
        <p:nvSpPr>
          <p:cNvPr id="13" name="Google Shape;1818;p127"/>
          <p:cNvSpPr txBox="1"/>
          <p:nvPr/>
        </p:nvSpPr>
        <p:spPr>
          <a:xfrm>
            <a:off x="4691651" y="4979287"/>
            <a:ext cx="960498" cy="423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Multiply</a:t>
            </a:r>
            <a:endParaRPr dirty="0">
              <a:solidFill>
                <a:srgbClr val="C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13" t="36195" r="91260" b="29140"/>
          <a:stretch/>
        </p:blipFill>
        <p:spPr>
          <a:xfrm>
            <a:off x="3667901" y="3796341"/>
            <a:ext cx="233314" cy="247454"/>
          </a:xfrm>
          <a:prstGeom prst="rect">
            <a:avLst/>
          </a:prstGeom>
        </p:spPr>
      </p:pic>
      <p:sp>
        <p:nvSpPr>
          <p:cNvPr id="16" name="Google Shape;1817;p127"/>
          <p:cNvSpPr/>
          <p:nvPr/>
        </p:nvSpPr>
        <p:spPr>
          <a:xfrm>
            <a:off x="5837145" y="1253172"/>
            <a:ext cx="1558183" cy="226248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>
              <a:solidFill>
                <a:srgbClr val="FF0000"/>
              </a:solidFill>
            </a:endParaRPr>
          </a:p>
        </p:txBody>
      </p:sp>
      <p:sp>
        <p:nvSpPr>
          <p:cNvPr id="17" name="Google Shape;1817;p127"/>
          <p:cNvSpPr/>
          <p:nvPr/>
        </p:nvSpPr>
        <p:spPr>
          <a:xfrm flipH="1">
            <a:off x="296944" y="2268130"/>
            <a:ext cx="1520073" cy="908117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>
              <a:solidFill>
                <a:srgbClr val="FF00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FAAF71-260C-214C-9C85-C5AA405D0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5D905160-5F30-E041-911C-3BE563307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Implementation: ”Flat” Backprop</a:t>
            </a:r>
          </a:p>
        </p:txBody>
      </p:sp>
    </p:spTree>
    <p:extLst>
      <p:ext uri="{BB962C8B-B14F-4D97-AF65-F5344CB8AC3E}">
        <p14:creationId xmlns:p14="http://schemas.microsoft.com/office/powerpoint/2010/main" val="308897839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Implementation: Modular API</a:t>
            </a:r>
          </a:p>
        </p:txBody>
      </p:sp>
      <p:pic>
        <p:nvPicPr>
          <p:cNvPr id="12" name="Google Shape;1957;p1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60774" y="2143710"/>
            <a:ext cx="5538683" cy="305028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958;p136"/>
          <p:cNvSpPr txBox="1"/>
          <p:nvPr/>
        </p:nvSpPr>
        <p:spPr>
          <a:xfrm>
            <a:off x="3390791" y="1721207"/>
            <a:ext cx="5374001" cy="436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Graph (or Net) object  </a:t>
            </a:r>
            <a:r>
              <a:rPr lang="en" sz="1799" i="1"/>
              <a:t>(rough pseudo code)</a:t>
            </a:r>
            <a:endParaRPr sz="1799" i="1"/>
          </a:p>
        </p:txBody>
      </p:sp>
      <p:grpSp>
        <p:nvGrpSpPr>
          <p:cNvPr id="14" name="Google Shape;1959;p136"/>
          <p:cNvGrpSpPr/>
          <p:nvPr/>
        </p:nvGrpSpPr>
        <p:grpSpPr>
          <a:xfrm>
            <a:off x="215671" y="2709266"/>
            <a:ext cx="3043794" cy="1919203"/>
            <a:chOff x="134200" y="1347450"/>
            <a:chExt cx="3883402" cy="2448601"/>
          </a:xfrm>
        </p:grpSpPr>
        <p:pic>
          <p:nvPicPr>
            <p:cNvPr id="15" name="Google Shape;1960;p136" descr="Lecture 4 - slide 41 printed no blanks.png"/>
            <p:cNvPicPr preferRelativeResize="0"/>
            <p:nvPr/>
          </p:nvPicPr>
          <p:blipFill rotWithShape="1">
            <a:blip r:embed="rId3">
              <a:alphaModFix/>
            </a:blip>
            <a:srcRect t="7467" r="53423" b="7476"/>
            <a:stretch/>
          </p:blipFill>
          <p:spPr>
            <a:xfrm>
              <a:off x="134200" y="1347450"/>
              <a:ext cx="3170673" cy="24486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1961;p136" descr="Lecture 4 - slide 41 printed no blanks.png"/>
            <p:cNvPicPr preferRelativeResize="0"/>
            <p:nvPr/>
          </p:nvPicPr>
          <p:blipFill rotWithShape="1">
            <a:blip r:embed="rId3">
              <a:alphaModFix/>
            </a:blip>
            <a:srcRect l="96763" t="7476" r="8466" b="7467"/>
            <a:stretch/>
          </p:blipFill>
          <p:spPr>
            <a:xfrm flipH="1">
              <a:off x="3661554" y="1347450"/>
              <a:ext cx="356048" cy="24486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" name="Google Shape;1962;p136"/>
            <p:cNvSpPr/>
            <p:nvPr/>
          </p:nvSpPr>
          <p:spPr>
            <a:xfrm>
              <a:off x="3304875" y="2689850"/>
              <a:ext cx="356100" cy="327000"/>
            </a:xfrm>
            <a:prstGeom prst="roundRect">
              <a:avLst>
                <a:gd name="adj" fmla="val 5000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01" tIns="91401" rIns="91401" bIns="91401" anchor="ctr" anchorCtr="0">
              <a:noAutofit/>
            </a:bodyPr>
            <a:lstStyle/>
            <a:p>
              <a:pPr algn="ctr"/>
              <a:endParaRPr sz="1200"/>
            </a:p>
          </p:txBody>
        </p:sp>
        <p:pic>
          <p:nvPicPr>
            <p:cNvPr id="18" name="Google Shape;1963;p136"/>
            <p:cNvPicPr preferRelativeResize="0"/>
            <p:nvPr/>
          </p:nvPicPr>
          <p:blipFill rotWithShape="1">
            <a:blip r:embed="rId4">
              <a:alphaModFix/>
            </a:blip>
            <a:srcRect t="41463" r="90394" b="27420"/>
            <a:stretch/>
          </p:blipFill>
          <p:spPr>
            <a:xfrm>
              <a:off x="3406988" y="2757025"/>
              <a:ext cx="151875" cy="192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1463D-254D-6F4A-B203-43E5C5A04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156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</a:t>
            </a:r>
            <a:r>
              <a:rPr lang="en-US" dirty="0" err="1"/>
              <a:t>PyTorch</a:t>
            </a:r>
            <a:r>
              <a:rPr lang="en-US" dirty="0"/>
              <a:t> </a:t>
            </a:r>
            <a:r>
              <a:rPr lang="en-US" dirty="0" err="1"/>
              <a:t>Autograd</a:t>
            </a:r>
            <a:r>
              <a:rPr lang="en-US" dirty="0"/>
              <a:t> Functions</a:t>
            </a:r>
          </a:p>
        </p:txBody>
      </p:sp>
      <p:pic>
        <p:nvPicPr>
          <p:cNvPr id="11" name="Google Shape;1968;p1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58911" y="1980076"/>
            <a:ext cx="4188295" cy="3319886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" name="Google Shape;1970;p137"/>
          <p:cNvSpPr txBox="1"/>
          <p:nvPr/>
        </p:nvSpPr>
        <p:spPr>
          <a:xfrm>
            <a:off x="314644" y="3768562"/>
            <a:ext cx="2720891" cy="362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/>
              <a:t>(x,y,z are scalars)</a:t>
            </a:r>
            <a:endParaRPr sz="2399"/>
          </a:p>
        </p:txBody>
      </p:sp>
      <p:sp>
        <p:nvSpPr>
          <p:cNvPr id="20" name="Google Shape;1971;p137"/>
          <p:cNvSpPr/>
          <p:nvPr/>
        </p:nvSpPr>
        <p:spPr>
          <a:xfrm>
            <a:off x="1178019" y="2666574"/>
            <a:ext cx="548557" cy="548557"/>
          </a:xfrm>
          <a:prstGeom prst="ellips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2399"/>
          </a:p>
        </p:txBody>
      </p:sp>
      <p:cxnSp>
        <p:nvCxnSpPr>
          <p:cNvPr id="21" name="Google Shape;1972;p137"/>
          <p:cNvCxnSpPr/>
          <p:nvPr/>
        </p:nvCxnSpPr>
        <p:spPr>
          <a:xfrm>
            <a:off x="829764" y="2424792"/>
            <a:ext cx="428588" cy="32211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2" name="Google Shape;1973;p137"/>
          <p:cNvCxnSpPr/>
          <p:nvPr/>
        </p:nvCxnSpPr>
        <p:spPr>
          <a:xfrm rot="10800000" flipH="1">
            <a:off x="758682" y="3134797"/>
            <a:ext cx="499670" cy="29242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3" name="Google Shape;1974;p137"/>
          <p:cNvCxnSpPr/>
          <p:nvPr/>
        </p:nvCxnSpPr>
        <p:spPr>
          <a:xfrm>
            <a:off x="1726575" y="2940852"/>
            <a:ext cx="610041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" name="Google Shape;1975;p137"/>
          <p:cNvSpPr txBox="1"/>
          <p:nvPr/>
        </p:nvSpPr>
        <p:spPr>
          <a:xfrm>
            <a:off x="872348" y="2085675"/>
            <a:ext cx="334113" cy="22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/>
              <a:t>x</a:t>
            </a:r>
            <a:endParaRPr sz="2399"/>
          </a:p>
        </p:txBody>
      </p:sp>
      <p:sp>
        <p:nvSpPr>
          <p:cNvPr id="25" name="Google Shape;1976;p137"/>
          <p:cNvSpPr txBox="1"/>
          <p:nvPr/>
        </p:nvSpPr>
        <p:spPr>
          <a:xfrm>
            <a:off x="888569" y="3246398"/>
            <a:ext cx="334113" cy="22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/>
              <a:t>y</a:t>
            </a:r>
            <a:endParaRPr sz="2399"/>
          </a:p>
        </p:txBody>
      </p:sp>
      <p:sp>
        <p:nvSpPr>
          <p:cNvPr id="26" name="Google Shape;1977;p137"/>
          <p:cNvSpPr txBox="1"/>
          <p:nvPr/>
        </p:nvSpPr>
        <p:spPr>
          <a:xfrm>
            <a:off x="1938620" y="2467526"/>
            <a:ext cx="241737" cy="227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/>
              <a:t>z</a:t>
            </a:r>
            <a:endParaRPr sz="2399"/>
          </a:p>
        </p:txBody>
      </p:sp>
      <p:sp>
        <p:nvSpPr>
          <p:cNvPr id="27" name="Google Shape;1978;p137"/>
          <p:cNvSpPr txBox="1"/>
          <p:nvPr/>
        </p:nvSpPr>
        <p:spPr>
          <a:xfrm>
            <a:off x="1278167" y="2695166"/>
            <a:ext cx="428588" cy="403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999"/>
              <a:t>*</a:t>
            </a:r>
            <a:endParaRPr sz="2999"/>
          </a:p>
        </p:txBody>
      </p:sp>
      <p:sp>
        <p:nvSpPr>
          <p:cNvPr id="28" name="Google Shape;1980;p137"/>
          <p:cNvSpPr txBox="1"/>
          <p:nvPr/>
        </p:nvSpPr>
        <p:spPr>
          <a:xfrm>
            <a:off x="7111189" y="2565114"/>
            <a:ext cx="1742246" cy="781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500" dirty="0">
                <a:solidFill>
                  <a:srgbClr val="FF0000"/>
                </a:solidFill>
              </a:rPr>
              <a:t>Need to stash some values for use in backward</a:t>
            </a:r>
            <a:endParaRPr sz="1500" dirty="0">
              <a:solidFill>
                <a:srgbClr val="FF0000"/>
              </a:solidFill>
            </a:endParaRPr>
          </a:p>
        </p:txBody>
      </p:sp>
      <p:cxnSp>
        <p:nvCxnSpPr>
          <p:cNvPr id="29" name="Google Shape;1981;p137"/>
          <p:cNvCxnSpPr/>
          <p:nvPr/>
        </p:nvCxnSpPr>
        <p:spPr>
          <a:xfrm flipH="1">
            <a:off x="6320554" y="2940852"/>
            <a:ext cx="805803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0" name="Google Shape;1983;p137"/>
          <p:cNvSpPr txBox="1"/>
          <p:nvPr/>
        </p:nvSpPr>
        <p:spPr>
          <a:xfrm>
            <a:off x="7103316" y="3783471"/>
            <a:ext cx="1072221" cy="50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500">
                <a:solidFill>
                  <a:srgbClr val="FF0000"/>
                </a:solidFill>
              </a:rPr>
              <a:t>Upstream gradient</a:t>
            </a:r>
            <a:endParaRPr sz="1500">
              <a:solidFill>
                <a:srgbClr val="FF0000"/>
              </a:solidFill>
            </a:endParaRPr>
          </a:p>
        </p:txBody>
      </p:sp>
      <p:cxnSp>
        <p:nvCxnSpPr>
          <p:cNvPr id="31" name="Google Shape;1984;p137"/>
          <p:cNvCxnSpPr/>
          <p:nvPr/>
        </p:nvCxnSpPr>
        <p:spPr>
          <a:xfrm flipH="1">
            <a:off x="5983417" y="4049714"/>
            <a:ext cx="114294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2" name="Google Shape;1985;p137"/>
          <p:cNvSpPr txBox="1"/>
          <p:nvPr/>
        </p:nvSpPr>
        <p:spPr>
          <a:xfrm>
            <a:off x="7040807" y="4468967"/>
            <a:ext cx="1693359" cy="50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500">
                <a:solidFill>
                  <a:srgbClr val="FF0000"/>
                </a:solidFill>
              </a:rPr>
              <a:t>Multiply upstream and local gradients</a:t>
            </a:r>
            <a:endParaRPr sz="150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5AED06-BD76-B140-B54D-7C2415E48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60713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</a:t>
            </a:r>
            <a:r>
              <a:rPr lang="en-US" dirty="0" err="1"/>
              <a:t>PyTorch</a:t>
            </a:r>
            <a:r>
              <a:rPr lang="en-US" dirty="0"/>
              <a:t> operators</a:t>
            </a:r>
          </a:p>
        </p:txBody>
      </p:sp>
      <p:pic>
        <p:nvPicPr>
          <p:cNvPr id="4" name="Google Shape;1992;p138"/>
          <p:cNvPicPr preferRelativeResize="0"/>
          <p:nvPr/>
        </p:nvPicPr>
        <p:blipFill rotWithShape="1">
          <a:blip r:embed="rId2">
            <a:alphaModFix/>
          </a:blip>
          <a:srcRect b="28147"/>
          <a:stretch/>
        </p:blipFill>
        <p:spPr>
          <a:xfrm>
            <a:off x="969128" y="906449"/>
            <a:ext cx="7205744" cy="54516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10D906-955B-C54C-8FB1-016A87016F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122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Better Idea</a:t>
            </a:r>
            <a:r>
              <a:rPr lang="en-US"/>
              <a:t>: </a:t>
            </a:r>
            <a:r>
              <a:rPr lang="en-US" b="1"/>
              <a:t>Computational Graphs</a:t>
            </a:r>
            <a:endParaRPr lang="en-US"/>
          </a:p>
        </p:txBody>
      </p:sp>
      <p:sp>
        <p:nvSpPr>
          <p:cNvPr id="5" name="Google Shape;727;p81"/>
          <p:cNvSpPr/>
          <p:nvPr/>
        </p:nvSpPr>
        <p:spPr>
          <a:xfrm>
            <a:off x="1071295" y="2443794"/>
            <a:ext cx="374903" cy="957351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1865"/>
              <a:t>x</a:t>
            </a:r>
            <a:endParaRPr sz="1865"/>
          </a:p>
        </p:txBody>
      </p:sp>
      <p:cxnSp>
        <p:nvCxnSpPr>
          <p:cNvPr id="6" name="Google Shape;728;p81"/>
          <p:cNvCxnSpPr/>
          <p:nvPr/>
        </p:nvCxnSpPr>
        <p:spPr>
          <a:xfrm>
            <a:off x="1675163" y="2882530"/>
            <a:ext cx="592646" cy="33501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Google Shape;729;p81"/>
          <p:cNvSpPr/>
          <p:nvPr/>
        </p:nvSpPr>
        <p:spPr>
          <a:xfrm>
            <a:off x="512916" y="3529461"/>
            <a:ext cx="933357" cy="957351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1865"/>
              <a:t>W</a:t>
            </a:r>
            <a:endParaRPr sz="1865"/>
          </a:p>
        </p:txBody>
      </p:sp>
      <p:cxnSp>
        <p:nvCxnSpPr>
          <p:cNvPr id="8" name="Google Shape;730;p81"/>
          <p:cNvCxnSpPr/>
          <p:nvPr/>
        </p:nvCxnSpPr>
        <p:spPr>
          <a:xfrm rot="10800000" flipH="1">
            <a:off x="1621640" y="3528611"/>
            <a:ext cx="678123" cy="51856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Google Shape;731;p81"/>
          <p:cNvSpPr/>
          <p:nvPr/>
        </p:nvSpPr>
        <p:spPr>
          <a:xfrm>
            <a:off x="2419419" y="3071206"/>
            <a:ext cx="622338" cy="622338"/>
          </a:xfrm>
          <a:prstGeom prst="ellipse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2999"/>
          </a:p>
        </p:txBody>
      </p:sp>
      <p:cxnSp>
        <p:nvCxnSpPr>
          <p:cNvPr id="10" name="Google Shape;732;p81"/>
          <p:cNvCxnSpPr/>
          <p:nvPr/>
        </p:nvCxnSpPr>
        <p:spPr>
          <a:xfrm>
            <a:off x="3170188" y="3382375"/>
            <a:ext cx="1246175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734;p81"/>
          <p:cNvSpPr/>
          <p:nvPr/>
        </p:nvSpPr>
        <p:spPr>
          <a:xfrm>
            <a:off x="4489230" y="3071206"/>
            <a:ext cx="622338" cy="622338"/>
          </a:xfrm>
          <a:prstGeom prst="ellipse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800"/>
              <a:t>hinge loss</a:t>
            </a:r>
            <a:endParaRPr sz="800"/>
          </a:p>
        </p:txBody>
      </p:sp>
      <p:cxnSp>
        <p:nvCxnSpPr>
          <p:cNvPr id="13" name="Google Shape;735;p81"/>
          <p:cNvCxnSpPr/>
          <p:nvPr/>
        </p:nvCxnSpPr>
        <p:spPr>
          <a:xfrm>
            <a:off x="5303856" y="3382375"/>
            <a:ext cx="81098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736;p81"/>
          <p:cNvCxnSpPr/>
          <p:nvPr/>
        </p:nvCxnSpPr>
        <p:spPr>
          <a:xfrm rot="10800000" flipH="1">
            <a:off x="1684161" y="3585122"/>
            <a:ext cx="4796951" cy="725211"/>
          </a:xfrm>
          <a:prstGeom prst="bentConnector2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" name="Google Shape;738;p81"/>
          <p:cNvSpPr/>
          <p:nvPr/>
        </p:nvSpPr>
        <p:spPr>
          <a:xfrm>
            <a:off x="4675032" y="3965423"/>
            <a:ext cx="622338" cy="622338"/>
          </a:xfrm>
          <a:prstGeom prst="ellipse">
            <a:avLst/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1799"/>
              <a:t>R</a:t>
            </a:r>
            <a:endParaRPr sz="1799"/>
          </a:p>
        </p:txBody>
      </p:sp>
      <p:sp>
        <p:nvSpPr>
          <p:cNvPr id="17" name="Google Shape;737;p81"/>
          <p:cNvSpPr/>
          <p:nvPr/>
        </p:nvSpPr>
        <p:spPr>
          <a:xfrm>
            <a:off x="6278365" y="3179628"/>
            <a:ext cx="405494" cy="405494"/>
          </a:xfrm>
          <a:prstGeom prst="ellipse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900"/>
              <a:t>+</a:t>
            </a:r>
            <a:endParaRPr sz="900"/>
          </a:p>
        </p:txBody>
      </p:sp>
      <p:cxnSp>
        <p:nvCxnSpPr>
          <p:cNvPr id="18" name="Google Shape;740;p81"/>
          <p:cNvCxnSpPr/>
          <p:nvPr/>
        </p:nvCxnSpPr>
        <p:spPr>
          <a:xfrm>
            <a:off x="6735758" y="3382375"/>
            <a:ext cx="810989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" name="Google Shape;741;p81"/>
          <p:cNvSpPr txBox="1"/>
          <p:nvPr/>
        </p:nvSpPr>
        <p:spPr>
          <a:xfrm>
            <a:off x="7663853" y="3179628"/>
            <a:ext cx="326915" cy="263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L</a:t>
            </a:r>
            <a:endParaRPr sz="1799"/>
          </a:p>
        </p:txBody>
      </p:sp>
      <p:sp>
        <p:nvSpPr>
          <p:cNvPr id="20" name="Google Shape;742;p81"/>
          <p:cNvSpPr txBox="1"/>
          <p:nvPr/>
        </p:nvSpPr>
        <p:spPr>
          <a:xfrm>
            <a:off x="3300540" y="3026736"/>
            <a:ext cx="1198788" cy="18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865" b="1"/>
              <a:t>s</a:t>
            </a:r>
            <a:r>
              <a:rPr lang="en" sz="1865"/>
              <a:t> (scores)</a:t>
            </a:r>
            <a:endParaRPr sz="1865"/>
          </a:p>
        </p:txBody>
      </p:sp>
      <p:sp>
        <p:nvSpPr>
          <p:cNvPr id="21" name="Google Shape;744;p81"/>
          <p:cNvSpPr txBox="1"/>
          <p:nvPr/>
        </p:nvSpPr>
        <p:spPr>
          <a:xfrm>
            <a:off x="2552984" y="3130990"/>
            <a:ext cx="352709" cy="300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999"/>
              <a:t>*</a:t>
            </a:r>
            <a:endParaRPr sz="2999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3D07F9C-9065-454C-9F6A-66A42EE2495D}"/>
                  </a:ext>
                </a:extLst>
              </p:cNvPr>
              <p:cNvSpPr txBox="1"/>
              <p:nvPr/>
            </p:nvSpPr>
            <p:spPr>
              <a:xfrm>
                <a:off x="2000134" y="2220913"/>
                <a:ext cx="1540102" cy="553998"/>
              </a:xfrm>
              <a:prstGeom prst="rect">
                <a:avLst/>
              </a:prstGeom>
              <a:noFill/>
              <a:ln w="25400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000" i="1">
                          <a:latin typeface="Cambria Math" panose="02040503050406030204" pitchFamily="18" charset="0"/>
                        </a:rPr>
                        <m:t>𝑊𝑥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3D07F9C-9065-454C-9F6A-66A42EE249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134" y="2220913"/>
                <a:ext cx="1540102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594F505-E733-E348-A4E8-135FB8A5276A}"/>
                  </a:ext>
                </a:extLst>
              </p:cNvPr>
              <p:cNvSpPr txBox="1"/>
              <p:nvPr/>
            </p:nvSpPr>
            <p:spPr>
              <a:xfrm>
                <a:off x="4047508" y="2193155"/>
                <a:ext cx="4816255" cy="591893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7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7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≠</m:t>
                        </m:r>
                        <m:sSub>
                          <m:sSub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/>
                      <m:e>
                        <m:func>
                          <m:funcPr>
                            <m:ctrlPr>
                              <a:rPr lang="en-US" sz="27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70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7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700" i="1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sSub>
                                  <m:sSubPr>
                                    <m:ctrlPr>
                                      <a:rPr lang="en-US" sz="2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7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700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27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7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7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7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sz="27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</m:func>
                      </m:e>
                    </m:nary>
                  </m:oMath>
                </a14:m>
                <a:r>
                  <a:rPr lang="en-US" sz="2700" dirty="0"/>
                  <a:t> 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594F505-E733-E348-A4E8-135FB8A52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508" y="2193155"/>
                <a:ext cx="4816255" cy="591893"/>
              </a:xfrm>
              <a:prstGeom prst="rect">
                <a:avLst/>
              </a:prstGeom>
              <a:blipFill>
                <a:blip r:embed="rId3"/>
                <a:stretch>
                  <a:fillRect l="-262" t="-100000" b="-154000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0E93E8F-3E8A-B74B-8DD8-387281C76B0E}"/>
                  </a:ext>
                </a:extLst>
              </p:cNvPr>
              <p:cNvSpPr txBox="1"/>
              <p:nvPr/>
            </p:nvSpPr>
            <p:spPr>
              <a:xfrm>
                <a:off x="4395487" y="4766700"/>
                <a:ext cx="1227580" cy="553998"/>
              </a:xfrm>
              <a:prstGeom prst="rect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0E93E8F-3E8A-B74B-8DD8-387281C76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487" y="4766700"/>
                <a:ext cx="1227580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8E16A-9F31-8544-AA7A-7FF2F61FCC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173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027;p141"/>
          <p:cNvPicPr preferRelativeResize="0"/>
          <p:nvPr/>
        </p:nvPicPr>
        <p:blipFill rotWithShape="1">
          <a:blip r:embed="rId2">
            <a:alphaModFix/>
          </a:blip>
          <a:srcRect t="911"/>
          <a:stretch/>
        </p:blipFill>
        <p:spPr>
          <a:xfrm>
            <a:off x="61037" y="931575"/>
            <a:ext cx="5365728" cy="47026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029;p141"/>
          <p:cNvSpPr txBox="1"/>
          <p:nvPr/>
        </p:nvSpPr>
        <p:spPr>
          <a:xfrm>
            <a:off x="8244509" y="5240579"/>
            <a:ext cx="850122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865" u="sng">
                <a:solidFill>
                  <a:schemeClr val="hlink"/>
                </a:solidFill>
                <a:hlinkClick r:id="rId3"/>
              </a:rPr>
              <a:t>Source</a:t>
            </a:r>
            <a:endParaRPr sz="1865"/>
          </a:p>
        </p:txBody>
      </p:sp>
      <p:sp>
        <p:nvSpPr>
          <p:cNvPr id="14" name="Google Shape;2038;p141"/>
          <p:cNvSpPr txBox="1"/>
          <p:nvPr/>
        </p:nvSpPr>
        <p:spPr>
          <a:xfrm>
            <a:off x="5292096" y="857920"/>
            <a:ext cx="3739726" cy="58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599"/>
              <a:t>PyTorch sigmoid layer</a:t>
            </a:r>
            <a:endParaRPr sz="2599"/>
          </a:p>
          <a:p>
            <a:pPr algn="ctr"/>
            <a:endParaRPr sz="2999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013402-CF3E-DB49-8403-7DCF492590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72520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027;p141"/>
          <p:cNvPicPr preferRelativeResize="0"/>
          <p:nvPr/>
        </p:nvPicPr>
        <p:blipFill rotWithShape="1">
          <a:blip r:embed="rId2">
            <a:alphaModFix/>
          </a:blip>
          <a:srcRect t="911"/>
          <a:stretch/>
        </p:blipFill>
        <p:spPr>
          <a:xfrm>
            <a:off x="61037" y="931575"/>
            <a:ext cx="5365728" cy="47026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029;p141"/>
          <p:cNvSpPr txBox="1"/>
          <p:nvPr/>
        </p:nvSpPr>
        <p:spPr>
          <a:xfrm>
            <a:off x="8244509" y="5240579"/>
            <a:ext cx="850122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865" u="sng">
                <a:solidFill>
                  <a:schemeClr val="hlink"/>
                </a:solidFill>
                <a:hlinkClick r:id="rId3"/>
              </a:rPr>
              <a:t>Source</a:t>
            </a:r>
            <a:endParaRPr sz="1865"/>
          </a:p>
        </p:txBody>
      </p:sp>
      <p:pic>
        <p:nvPicPr>
          <p:cNvPr id="6" name="Google Shape;2030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8501" y="1885278"/>
            <a:ext cx="1580738" cy="618964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" name="Google Shape;2032;p141"/>
          <p:cNvSpPr/>
          <p:nvPr/>
        </p:nvSpPr>
        <p:spPr>
          <a:xfrm>
            <a:off x="328690" y="1550505"/>
            <a:ext cx="2414511" cy="1297056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cxnSp>
        <p:nvCxnSpPr>
          <p:cNvPr id="11" name="Google Shape;2035;p141"/>
          <p:cNvCxnSpPr/>
          <p:nvPr/>
        </p:nvCxnSpPr>
        <p:spPr>
          <a:xfrm rot="10800000">
            <a:off x="2787955" y="2194772"/>
            <a:ext cx="590546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2036;p141"/>
          <p:cNvSpPr txBox="1"/>
          <p:nvPr/>
        </p:nvSpPr>
        <p:spPr>
          <a:xfrm>
            <a:off x="3514440" y="1491781"/>
            <a:ext cx="1308859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1799">
                <a:solidFill>
                  <a:schemeClr val="accent1"/>
                </a:solidFill>
              </a:rPr>
              <a:t>Forward</a:t>
            </a:r>
            <a:endParaRPr sz="1799" dirty="0">
              <a:solidFill>
                <a:schemeClr val="accent1"/>
              </a:solidFill>
            </a:endParaRPr>
          </a:p>
        </p:txBody>
      </p:sp>
      <p:sp>
        <p:nvSpPr>
          <p:cNvPr id="14" name="Google Shape;2038;p141"/>
          <p:cNvSpPr txBox="1"/>
          <p:nvPr/>
        </p:nvSpPr>
        <p:spPr>
          <a:xfrm>
            <a:off x="5292096" y="857920"/>
            <a:ext cx="3739726" cy="58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599"/>
              <a:t>PyTorch sigmoid layer</a:t>
            </a:r>
            <a:endParaRPr sz="2599"/>
          </a:p>
          <a:p>
            <a:pPr algn="ctr"/>
            <a:endParaRPr sz="2999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830DD8-9E1C-7D41-BD0E-06F5D607F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1668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027;p141"/>
          <p:cNvPicPr preferRelativeResize="0"/>
          <p:nvPr/>
        </p:nvPicPr>
        <p:blipFill rotWithShape="1">
          <a:blip r:embed="rId2">
            <a:alphaModFix/>
          </a:blip>
          <a:srcRect t="911"/>
          <a:stretch/>
        </p:blipFill>
        <p:spPr>
          <a:xfrm>
            <a:off x="61037" y="931575"/>
            <a:ext cx="5365728" cy="47026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029;p141"/>
          <p:cNvSpPr txBox="1"/>
          <p:nvPr/>
        </p:nvSpPr>
        <p:spPr>
          <a:xfrm>
            <a:off x="8244509" y="5240579"/>
            <a:ext cx="850122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865" u="sng">
                <a:solidFill>
                  <a:schemeClr val="hlink"/>
                </a:solidFill>
                <a:hlinkClick r:id="rId3"/>
              </a:rPr>
              <a:t>Source</a:t>
            </a:r>
            <a:endParaRPr sz="1865"/>
          </a:p>
        </p:txBody>
      </p:sp>
      <p:pic>
        <p:nvPicPr>
          <p:cNvPr id="6" name="Google Shape;2030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8501" y="1885278"/>
            <a:ext cx="1580738" cy="618964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" name="Google Shape;2032;p141"/>
          <p:cNvSpPr/>
          <p:nvPr/>
        </p:nvSpPr>
        <p:spPr>
          <a:xfrm>
            <a:off x="328690" y="1550505"/>
            <a:ext cx="2414511" cy="1297056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cxnSp>
        <p:nvCxnSpPr>
          <p:cNvPr id="11" name="Google Shape;2035;p141"/>
          <p:cNvCxnSpPr/>
          <p:nvPr/>
        </p:nvCxnSpPr>
        <p:spPr>
          <a:xfrm rot="10800000">
            <a:off x="2787955" y="2194772"/>
            <a:ext cx="590546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2036;p141"/>
          <p:cNvSpPr txBox="1"/>
          <p:nvPr/>
        </p:nvSpPr>
        <p:spPr>
          <a:xfrm>
            <a:off x="3514440" y="1491781"/>
            <a:ext cx="1308859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1799">
                <a:solidFill>
                  <a:schemeClr val="accent1"/>
                </a:solidFill>
              </a:rPr>
              <a:t>Forward</a:t>
            </a:r>
            <a:endParaRPr sz="1799" dirty="0">
              <a:solidFill>
                <a:schemeClr val="accent1"/>
              </a:solidFill>
            </a:endParaRPr>
          </a:p>
        </p:txBody>
      </p:sp>
      <p:sp>
        <p:nvSpPr>
          <p:cNvPr id="14" name="Google Shape;2038;p141"/>
          <p:cNvSpPr txBox="1"/>
          <p:nvPr/>
        </p:nvSpPr>
        <p:spPr>
          <a:xfrm>
            <a:off x="5292096" y="857920"/>
            <a:ext cx="3739726" cy="58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599"/>
              <a:t>PyTorch sigmoid layer</a:t>
            </a:r>
            <a:endParaRPr sz="2599"/>
          </a:p>
          <a:p>
            <a:pPr algn="ctr"/>
            <a:endParaRPr sz="2999"/>
          </a:p>
        </p:txBody>
      </p:sp>
      <p:pic>
        <p:nvPicPr>
          <p:cNvPr id="17" name="Google Shape;2020;p140"/>
          <p:cNvPicPr preferRelativeResize="0"/>
          <p:nvPr/>
        </p:nvPicPr>
        <p:blipFill rotWithShape="1">
          <a:blip r:embed="rId5">
            <a:alphaModFix/>
          </a:blip>
          <a:srcRect l="49741" t="26622" r="5304" b="65395"/>
          <a:stretch/>
        </p:blipFill>
        <p:spPr>
          <a:xfrm>
            <a:off x="4959239" y="3610400"/>
            <a:ext cx="4101682" cy="373578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" name="Google Shape;2026;p141"/>
          <p:cNvPicPr preferRelativeResize="0"/>
          <p:nvPr/>
        </p:nvPicPr>
        <p:blipFill rotWithShape="1">
          <a:blip r:embed="rId5">
            <a:alphaModFix/>
          </a:blip>
          <a:srcRect r="1351"/>
          <a:stretch/>
        </p:blipFill>
        <p:spPr>
          <a:xfrm>
            <a:off x="5013479" y="1421757"/>
            <a:ext cx="4090274" cy="212651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2039;p141"/>
          <p:cNvSpPr txBox="1"/>
          <p:nvPr/>
        </p:nvSpPr>
        <p:spPr>
          <a:xfrm>
            <a:off x="5311722" y="3137952"/>
            <a:ext cx="3846271" cy="40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1799"/>
              <a:t>Forward actually defined </a:t>
            </a:r>
            <a:r>
              <a:rPr lang="en" sz="1799" u="sng">
                <a:solidFill>
                  <a:schemeClr val="hlink"/>
                </a:solidFill>
                <a:hlinkClick r:id="rId6"/>
              </a:rPr>
              <a:t>elsewhere</a:t>
            </a:r>
            <a:r>
              <a:rPr lang="en" sz="1799"/>
              <a:t>...</a:t>
            </a:r>
            <a:endParaRPr sz="1799" dirty="0"/>
          </a:p>
        </p:txBody>
      </p:sp>
      <p:sp>
        <p:nvSpPr>
          <p:cNvPr id="18" name="Google Shape;2021;p140"/>
          <p:cNvSpPr/>
          <p:nvPr/>
        </p:nvSpPr>
        <p:spPr>
          <a:xfrm>
            <a:off x="7073775" y="2012674"/>
            <a:ext cx="1874405" cy="146801"/>
          </a:xfrm>
          <a:prstGeom prst="rect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9D54F2-E88C-6A48-9372-C0B659FE6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1706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027;p141"/>
          <p:cNvPicPr preferRelativeResize="0"/>
          <p:nvPr/>
        </p:nvPicPr>
        <p:blipFill rotWithShape="1">
          <a:blip r:embed="rId2">
            <a:alphaModFix/>
          </a:blip>
          <a:srcRect t="911"/>
          <a:stretch/>
        </p:blipFill>
        <p:spPr>
          <a:xfrm>
            <a:off x="61037" y="931575"/>
            <a:ext cx="5365728" cy="47026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029;p141"/>
          <p:cNvSpPr txBox="1"/>
          <p:nvPr/>
        </p:nvSpPr>
        <p:spPr>
          <a:xfrm>
            <a:off x="8244509" y="5240579"/>
            <a:ext cx="850122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865" u="sng">
                <a:solidFill>
                  <a:schemeClr val="hlink"/>
                </a:solidFill>
                <a:hlinkClick r:id="rId3"/>
              </a:rPr>
              <a:t>Source</a:t>
            </a:r>
            <a:endParaRPr sz="1865"/>
          </a:p>
        </p:txBody>
      </p:sp>
      <p:pic>
        <p:nvPicPr>
          <p:cNvPr id="6" name="Google Shape;2030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8501" y="1885278"/>
            <a:ext cx="1580738" cy="618964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" name="Google Shape;2031;p141"/>
          <p:cNvPicPr preferRelativeResize="0"/>
          <p:nvPr/>
        </p:nvPicPr>
        <p:blipFill rotWithShape="1">
          <a:blip r:embed="rId5">
            <a:alphaModFix/>
          </a:blip>
          <a:srcRect l="77925"/>
          <a:stretch/>
        </p:blipFill>
        <p:spPr>
          <a:xfrm>
            <a:off x="5891416" y="4550266"/>
            <a:ext cx="1580738" cy="657054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" name="Google Shape;2032;p141"/>
          <p:cNvSpPr/>
          <p:nvPr/>
        </p:nvSpPr>
        <p:spPr>
          <a:xfrm>
            <a:off x="328690" y="1550505"/>
            <a:ext cx="2414511" cy="1297056"/>
          </a:xfrm>
          <a:prstGeom prst="rect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9" name="Google Shape;2033;p141"/>
          <p:cNvSpPr/>
          <p:nvPr/>
        </p:nvSpPr>
        <p:spPr>
          <a:xfrm>
            <a:off x="304193" y="2951922"/>
            <a:ext cx="5122573" cy="2354924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cxnSp>
        <p:nvCxnSpPr>
          <p:cNvPr id="10" name="Google Shape;2034;p141"/>
          <p:cNvCxnSpPr/>
          <p:nvPr/>
        </p:nvCxnSpPr>
        <p:spPr>
          <a:xfrm flipH="1">
            <a:off x="3928442" y="4878793"/>
            <a:ext cx="1962975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" name="Google Shape;2035;p141"/>
          <p:cNvCxnSpPr/>
          <p:nvPr/>
        </p:nvCxnSpPr>
        <p:spPr>
          <a:xfrm rot="10800000">
            <a:off x="2787955" y="2194772"/>
            <a:ext cx="590546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2036;p141"/>
          <p:cNvSpPr txBox="1"/>
          <p:nvPr/>
        </p:nvSpPr>
        <p:spPr>
          <a:xfrm>
            <a:off x="3514440" y="1491781"/>
            <a:ext cx="1308859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1799">
                <a:solidFill>
                  <a:schemeClr val="accent1"/>
                </a:solidFill>
              </a:rPr>
              <a:t>Forward</a:t>
            </a:r>
            <a:endParaRPr sz="1799" dirty="0">
              <a:solidFill>
                <a:schemeClr val="accent1"/>
              </a:solidFill>
            </a:endParaRPr>
          </a:p>
        </p:txBody>
      </p:sp>
      <p:sp>
        <p:nvSpPr>
          <p:cNvPr id="13" name="Google Shape;2037;p141"/>
          <p:cNvSpPr txBox="1"/>
          <p:nvPr/>
        </p:nvSpPr>
        <p:spPr>
          <a:xfrm>
            <a:off x="6027355" y="4110999"/>
            <a:ext cx="1308859" cy="39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1799">
                <a:solidFill>
                  <a:srgbClr val="C00000"/>
                </a:solidFill>
              </a:rPr>
              <a:t>Backward</a:t>
            </a:r>
            <a:endParaRPr sz="1799" dirty="0">
              <a:solidFill>
                <a:srgbClr val="C00000"/>
              </a:solidFill>
            </a:endParaRPr>
          </a:p>
        </p:txBody>
      </p:sp>
      <p:sp>
        <p:nvSpPr>
          <p:cNvPr id="14" name="Google Shape;2038;p141"/>
          <p:cNvSpPr txBox="1"/>
          <p:nvPr/>
        </p:nvSpPr>
        <p:spPr>
          <a:xfrm>
            <a:off x="5292096" y="857920"/>
            <a:ext cx="3739726" cy="589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599"/>
              <a:t>PyTorch sigmoid layer</a:t>
            </a:r>
            <a:endParaRPr sz="2599"/>
          </a:p>
          <a:p>
            <a:pPr algn="ctr"/>
            <a:endParaRPr sz="2999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962172-E9B4-C942-B5EB-E4F8213E8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536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45;p142"/>
          <p:cNvSpPr txBox="1"/>
          <p:nvPr/>
        </p:nvSpPr>
        <p:spPr>
          <a:xfrm>
            <a:off x="615606" y="1709406"/>
            <a:ext cx="7912788" cy="343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4800" dirty="0"/>
              <a:t>So far: Backprop with scalars</a:t>
            </a:r>
            <a:endParaRPr sz="4800" dirty="0"/>
          </a:p>
          <a:p>
            <a:pPr algn="ctr"/>
            <a:endParaRPr sz="4800" dirty="0"/>
          </a:p>
          <a:p>
            <a:pPr algn="ctr"/>
            <a:r>
              <a:rPr lang="en" sz="4800" dirty="0"/>
              <a:t>What about vector-valued functions?</a:t>
            </a:r>
            <a:endParaRPr sz="48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26C876-D132-AD45-B05F-5B3423AE16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631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Recap: Vector Derivatives</a:t>
            </a:r>
          </a:p>
        </p:txBody>
      </p:sp>
      <p:sp>
        <p:nvSpPr>
          <p:cNvPr id="6" name="Google Shape;2083;p145"/>
          <p:cNvSpPr txBox="1"/>
          <p:nvPr/>
        </p:nvSpPr>
        <p:spPr>
          <a:xfrm>
            <a:off x="520559" y="2213300"/>
            <a:ext cx="2113850" cy="43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Regular derivative:</a:t>
            </a:r>
            <a:endParaRPr sz="1799"/>
          </a:p>
          <a:p>
            <a:endParaRPr sz="2399"/>
          </a:p>
        </p:txBody>
      </p:sp>
      <p:sp>
        <p:nvSpPr>
          <p:cNvPr id="7" name="Google Shape;2084;p145"/>
          <p:cNvSpPr txBox="1"/>
          <p:nvPr/>
        </p:nvSpPr>
        <p:spPr>
          <a:xfrm>
            <a:off x="435682" y="3635005"/>
            <a:ext cx="2245815" cy="91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 dirty="0"/>
              <a:t>If x changes by a small amount, how much will y change?</a:t>
            </a:r>
            <a:endParaRPr sz="1799" dirty="0"/>
          </a:p>
          <a:p>
            <a:endParaRPr sz="2399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4631F3-FC94-4048-BCB8-478505099BF6}"/>
                  </a:ext>
                </a:extLst>
              </p:cNvPr>
              <p:cNvSpPr txBox="1"/>
              <p:nvPr/>
            </p:nvSpPr>
            <p:spPr>
              <a:xfrm>
                <a:off x="519320" y="1797801"/>
                <a:ext cx="1935145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4631F3-FC94-4048-BCB8-478505099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20" y="1797801"/>
                <a:ext cx="1935145" cy="415498"/>
              </a:xfrm>
              <a:prstGeom prst="rect">
                <a:avLst/>
              </a:prstGeom>
              <a:blipFill>
                <a:blip r:embed="rId2"/>
                <a:stretch>
                  <a:fillRect l="-1948" r="-3247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F4D777F-A8D7-CC48-82F6-EA5D45522F38}"/>
                  </a:ext>
                </a:extLst>
              </p:cNvPr>
              <p:cNvSpPr txBox="1"/>
              <p:nvPr/>
            </p:nvSpPr>
            <p:spPr>
              <a:xfrm>
                <a:off x="882821" y="2795189"/>
                <a:ext cx="1009764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F4D777F-A8D7-CC48-82F6-EA5D45522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21" y="2795189"/>
                <a:ext cx="1009764" cy="702308"/>
              </a:xfrm>
              <a:prstGeom prst="rect">
                <a:avLst/>
              </a:prstGeom>
              <a:blipFill>
                <a:blip r:embed="rId3"/>
                <a:stretch>
                  <a:fillRect l="-10000" t="-3571" r="-7500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2E1001-AF13-B643-89A5-88B618491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1443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Recap: Vector Derivatives</a:t>
            </a:r>
          </a:p>
        </p:txBody>
      </p:sp>
      <p:sp>
        <p:nvSpPr>
          <p:cNvPr id="6" name="Google Shape;2083;p145"/>
          <p:cNvSpPr txBox="1"/>
          <p:nvPr/>
        </p:nvSpPr>
        <p:spPr>
          <a:xfrm>
            <a:off x="520559" y="2213300"/>
            <a:ext cx="2113850" cy="43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Regular derivative:</a:t>
            </a:r>
            <a:endParaRPr sz="1799"/>
          </a:p>
          <a:p>
            <a:endParaRPr sz="2399"/>
          </a:p>
        </p:txBody>
      </p:sp>
      <p:sp>
        <p:nvSpPr>
          <p:cNvPr id="7" name="Google Shape;2084;p145"/>
          <p:cNvSpPr txBox="1"/>
          <p:nvPr/>
        </p:nvSpPr>
        <p:spPr>
          <a:xfrm>
            <a:off x="435682" y="3635005"/>
            <a:ext cx="2245815" cy="91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 dirty="0"/>
              <a:t>If x changes by a small amount, how much will y change?</a:t>
            </a:r>
            <a:endParaRPr sz="1799" dirty="0"/>
          </a:p>
          <a:p>
            <a:endParaRPr sz="2399" dirty="0"/>
          </a:p>
        </p:txBody>
      </p:sp>
      <p:sp>
        <p:nvSpPr>
          <p:cNvPr id="10" name="Google Shape;2088;p145"/>
          <p:cNvSpPr txBox="1"/>
          <p:nvPr/>
        </p:nvSpPr>
        <p:spPr>
          <a:xfrm>
            <a:off x="3103399" y="2213300"/>
            <a:ext cx="2310464" cy="43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1799" dirty="0"/>
              <a:t>Derivative is </a:t>
            </a:r>
            <a:r>
              <a:rPr lang="en" sz="1799" b="1" dirty="0"/>
              <a:t>Gradient</a:t>
            </a:r>
            <a:r>
              <a:rPr lang="en" sz="1799" dirty="0"/>
              <a:t>:</a:t>
            </a:r>
            <a:endParaRPr sz="1799" dirty="0"/>
          </a:p>
          <a:p>
            <a:pPr algn="ctr"/>
            <a:endParaRPr sz="2399" dirty="0"/>
          </a:p>
        </p:txBody>
      </p:sp>
      <p:sp>
        <p:nvSpPr>
          <p:cNvPr id="11" name="Google Shape;2089;p145"/>
          <p:cNvSpPr txBox="1"/>
          <p:nvPr/>
        </p:nvSpPr>
        <p:spPr>
          <a:xfrm>
            <a:off x="3175033" y="4185195"/>
            <a:ext cx="2310464" cy="122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 dirty="0"/>
              <a:t>For each element of x, if it changes by a small amount then how much will y change?</a:t>
            </a:r>
            <a:endParaRPr sz="1799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4631F3-FC94-4048-BCB8-478505099BF6}"/>
                  </a:ext>
                </a:extLst>
              </p:cNvPr>
              <p:cNvSpPr txBox="1"/>
              <p:nvPr/>
            </p:nvSpPr>
            <p:spPr>
              <a:xfrm>
                <a:off x="519320" y="1797801"/>
                <a:ext cx="1935145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4631F3-FC94-4048-BCB8-478505099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20" y="1797801"/>
                <a:ext cx="1935145" cy="415498"/>
              </a:xfrm>
              <a:prstGeom prst="rect">
                <a:avLst/>
              </a:prstGeom>
              <a:blipFill>
                <a:blip r:embed="rId2"/>
                <a:stretch>
                  <a:fillRect l="-1948" r="-3247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A91574D-41A3-F846-9475-73326C4614CB}"/>
                  </a:ext>
                </a:extLst>
              </p:cNvPr>
              <p:cNvSpPr txBox="1"/>
              <p:nvPr/>
            </p:nvSpPr>
            <p:spPr>
              <a:xfrm>
                <a:off x="3135723" y="1797801"/>
                <a:ext cx="2245815" cy="415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sz="27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A91574D-41A3-F846-9475-73326C461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723" y="1797801"/>
                <a:ext cx="2245815" cy="415498"/>
              </a:xfrm>
              <a:prstGeom prst="rect">
                <a:avLst/>
              </a:prstGeom>
              <a:blipFill>
                <a:blip r:embed="rId3"/>
                <a:stretch>
                  <a:fillRect t="-2941" r="-1124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F4D777F-A8D7-CC48-82F6-EA5D45522F38}"/>
                  </a:ext>
                </a:extLst>
              </p:cNvPr>
              <p:cNvSpPr txBox="1"/>
              <p:nvPr/>
            </p:nvSpPr>
            <p:spPr>
              <a:xfrm>
                <a:off x="882821" y="2795189"/>
                <a:ext cx="1009764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F4D777F-A8D7-CC48-82F6-EA5D45522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21" y="2795189"/>
                <a:ext cx="1009764" cy="702308"/>
              </a:xfrm>
              <a:prstGeom prst="rect">
                <a:avLst/>
              </a:prstGeom>
              <a:blipFill>
                <a:blip r:embed="rId4"/>
                <a:stretch>
                  <a:fillRect l="-10000" t="-3571" r="-7500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4FB5FD-83F8-564A-812C-EC63B297628F}"/>
                  </a:ext>
                </a:extLst>
              </p:cNvPr>
              <p:cNvSpPr txBox="1"/>
              <p:nvPr/>
            </p:nvSpPr>
            <p:spPr>
              <a:xfrm>
                <a:off x="3456488" y="2697786"/>
                <a:ext cx="1659429" cy="14670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4FB5FD-83F8-564A-812C-EC63B2976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488" y="2697786"/>
                <a:ext cx="1659429" cy="1467005"/>
              </a:xfrm>
              <a:prstGeom prst="rect">
                <a:avLst/>
              </a:prstGeom>
              <a:blipFill>
                <a:blip r:embed="rId5"/>
                <a:stretch>
                  <a:fillRect t="-1724" r="-3053"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6BBF19-0DF0-9B4D-9E7F-063B40333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5558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Recap: Vector Derivatives</a:t>
            </a:r>
          </a:p>
        </p:txBody>
      </p:sp>
      <p:sp>
        <p:nvSpPr>
          <p:cNvPr id="6" name="Google Shape;2083;p145"/>
          <p:cNvSpPr txBox="1"/>
          <p:nvPr/>
        </p:nvSpPr>
        <p:spPr>
          <a:xfrm>
            <a:off x="520559" y="2213300"/>
            <a:ext cx="2113850" cy="43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/>
              <a:t>Regular derivative:</a:t>
            </a:r>
            <a:endParaRPr sz="1799"/>
          </a:p>
          <a:p>
            <a:endParaRPr sz="2399"/>
          </a:p>
        </p:txBody>
      </p:sp>
      <p:sp>
        <p:nvSpPr>
          <p:cNvPr id="7" name="Google Shape;2084;p145"/>
          <p:cNvSpPr txBox="1"/>
          <p:nvPr/>
        </p:nvSpPr>
        <p:spPr>
          <a:xfrm>
            <a:off x="435682" y="3635005"/>
            <a:ext cx="2245815" cy="914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 dirty="0"/>
              <a:t>If x changes by a small amount, how much will y change?</a:t>
            </a:r>
            <a:endParaRPr sz="1799" dirty="0"/>
          </a:p>
          <a:p>
            <a:endParaRPr sz="2399" dirty="0"/>
          </a:p>
        </p:txBody>
      </p:sp>
      <p:sp>
        <p:nvSpPr>
          <p:cNvPr id="10" name="Google Shape;2088;p145"/>
          <p:cNvSpPr txBox="1"/>
          <p:nvPr/>
        </p:nvSpPr>
        <p:spPr>
          <a:xfrm>
            <a:off x="3103399" y="2213300"/>
            <a:ext cx="2310464" cy="43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1799" dirty="0"/>
              <a:t>Derivative is </a:t>
            </a:r>
            <a:r>
              <a:rPr lang="en" sz="1799" b="1" dirty="0"/>
              <a:t>Gradient</a:t>
            </a:r>
            <a:r>
              <a:rPr lang="en" sz="1799" dirty="0"/>
              <a:t>:</a:t>
            </a:r>
            <a:endParaRPr sz="1799" dirty="0"/>
          </a:p>
          <a:p>
            <a:pPr algn="ctr"/>
            <a:endParaRPr sz="2399" dirty="0"/>
          </a:p>
        </p:txBody>
      </p:sp>
      <p:sp>
        <p:nvSpPr>
          <p:cNvPr id="11" name="Google Shape;2089;p145"/>
          <p:cNvSpPr txBox="1"/>
          <p:nvPr/>
        </p:nvSpPr>
        <p:spPr>
          <a:xfrm>
            <a:off x="3175033" y="4185195"/>
            <a:ext cx="2310464" cy="122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 dirty="0"/>
              <a:t>For each element of x, if it changes by a small amount then how much will y change?</a:t>
            </a:r>
            <a:endParaRPr sz="1799" dirty="0"/>
          </a:p>
        </p:txBody>
      </p:sp>
      <p:sp>
        <p:nvSpPr>
          <p:cNvPr id="14" name="Google Shape;2093;p145"/>
          <p:cNvSpPr txBox="1"/>
          <p:nvPr/>
        </p:nvSpPr>
        <p:spPr>
          <a:xfrm>
            <a:off x="5967909" y="2238982"/>
            <a:ext cx="2918240" cy="430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1799"/>
              <a:t>Derivative is </a:t>
            </a:r>
            <a:r>
              <a:rPr lang="en" sz="1799" b="1"/>
              <a:t>Jacobian</a:t>
            </a:r>
            <a:r>
              <a:rPr lang="en" sz="1799"/>
              <a:t>:</a:t>
            </a:r>
            <a:endParaRPr sz="1799"/>
          </a:p>
          <a:p>
            <a:pPr algn="ctr"/>
            <a:endParaRPr sz="2399"/>
          </a:p>
        </p:txBody>
      </p:sp>
      <p:sp>
        <p:nvSpPr>
          <p:cNvPr id="17" name="Google Shape;2096;p145"/>
          <p:cNvSpPr txBox="1"/>
          <p:nvPr/>
        </p:nvSpPr>
        <p:spPr>
          <a:xfrm>
            <a:off x="5957642" y="4164774"/>
            <a:ext cx="2996519" cy="1237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799" dirty="0"/>
              <a:t>For each element of x, if it changes by a small amount then how much will each element of y change?</a:t>
            </a:r>
            <a:endParaRPr sz="1799" dirty="0"/>
          </a:p>
          <a:p>
            <a:endParaRPr sz="2399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4631F3-FC94-4048-BCB8-478505099BF6}"/>
                  </a:ext>
                </a:extLst>
              </p:cNvPr>
              <p:cNvSpPr txBox="1"/>
              <p:nvPr/>
            </p:nvSpPr>
            <p:spPr>
              <a:xfrm>
                <a:off x="519320" y="1797801"/>
                <a:ext cx="1935145" cy="4154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4631F3-FC94-4048-BCB8-478505099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20" y="1797801"/>
                <a:ext cx="1935145" cy="415498"/>
              </a:xfrm>
              <a:prstGeom prst="rect">
                <a:avLst/>
              </a:prstGeom>
              <a:blipFill>
                <a:blip r:embed="rId2"/>
                <a:stretch>
                  <a:fillRect l="-1948" r="-3247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A91574D-41A3-F846-9475-73326C4614CB}"/>
                  </a:ext>
                </a:extLst>
              </p:cNvPr>
              <p:cNvSpPr txBox="1"/>
              <p:nvPr/>
            </p:nvSpPr>
            <p:spPr>
              <a:xfrm>
                <a:off x="3135723" y="1797801"/>
                <a:ext cx="2245815" cy="415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sz="27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A91574D-41A3-F846-9475-73326C461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723" y="1797801"/>
                <a:ext cx="2245815" cy="415498"/>
              </a:xfrm>
              <a:prstGeom prst="rect">
                <a:avLst/>
              </a:prstGeom>
              <a:blipFill>
                <a:blip r:embed="rId3"/>
                <a:stretch>
                  <a:fillRect t="-2941" r="-1124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92CBDDA-6E5E-2240-827A-C0B5C788A0D7}"/>
                  </a:ext>
                </a:extLst>
              </p:cNvPr>
              <p:cNvSpPr txBox="1"/>
              <p:nvPr/>
            </p:nvSpPr>
            <p:spPr>
              <a:xfrm>
                <a:off x="5957642" y="1797801"/>
                <a:ext cx="2582927" cy="4154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sz="27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7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p>
                    </m:oMath>
                  </m:oMathPara>
                </a14:m>
                <a:endParaRPr lang="en-US" sz="2700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92CBDDA-6E5E-2240-827A-C0B5C788A0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642" y="1797801"/>
                <a:ext cx="2582927" cy="415498"/>
              </a:xfrm>
              <a:prstGeom prst="rect">
                <a:avLst/>
              </a:prstGeom>
              <a:blipFill>
                <a:blip r:embed="rId4"/>
                <a:stretch>
                  <a:fillRect t="-2941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F4D777F-A8D7-CC48-82F6-EA5D45522F38}"/>
                  </a:ext>
                </a:extLst>
              </p:cNvPr>
              <p:cNvSpPr txBox="1"/>
              <p:nvPr/>
            </p:nvSpPr>
            <p:spPr>
              <a:xfrm>
                <a:off x="882821" y="2795189"/>
                <a:ext cx="1009764" cy="7023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F4D777F-A8D7-CC48-82F6-EA5D45522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21" y="2795189"/>
                <a:ext cx="1009764" cy="702308"/>
              </a:xfrm>
              <a:prstGeom prst="rect">
                <a:avLst/>
              </a:prstGeom>
              <a:blipFill>
                <a:blip r:embed="rId5"/>
                <a:stretch>
                  <a:fillRect l="-10000" t="-3571" r="-7500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4FB5FD-83F8-564A-812C-EC63B297628F}"/>
                  </a:ext>
                </a:extLst>
              </p:cNvPr>
              <p:cNvSpPr txBox="1"/>
              <p:nvPr/>
            </p:nvSpPr>
            <p:spPr>
              <a:xfrm>
                <a:off x="3456488" y="2697786"/>
                <a:ext cx="1659429" cy="14670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44FB5FD-83F8-564A-812C-EC63B29762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488" y="2697786"/>
                <a:ext cx="1659429" cy="1467005"/>
              </a:xfrm>
              <a:prstGeom prst="rect">
                <a:avLst/>
              </a:prstGeom>
              <a:blipFill>
                <a:blip r:embed="rId6"/>
                <a:stretch>
                  <a:fillRect t="-1724" r="-3053"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4B549DF-86B5-D245-9BC3-F11EDD1C2355}"/>
                  </a:ext>
                </a:extLst>
              </p:cNvPr>
              <p:cNvSpPr txBox="1"/>
              <p:nvPr/>
            </p:nvSpPr>
            <p:spPr>
              <a:xfrm>
                <a:off x="6333494" y="2671102"/>
                <a:ext cx="1830629" cy="15149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4B549DF-86B5-D245-9BC3-F11EDD1C2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3494" y="2671102"/>
                <a:ext cx="1830629" cy="1514967"/>
              </a:xfrm>
              <a:prstGeom prst="rect">
                <a:avLst/>
              </a:prstGeom>
              <a:blipFill>
                <a:blip r:embed="rId7"/>
                <a:stretch>
                  <a:fillRect t="-1667" r="-2759" b="-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7E95A-729A-B242-A3E5-A69C69C192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54201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09;p149"/>
          <p:cNvSpPr/>
          <p:nvPr/>
        </p:nvSpPr>
        <p:spPr>
          <a:xfrm>
            <a:off x="23718" y="3929269"/>
            <a:ext cx="954052" cy="648431"/>
          </a:xfrm>
          <a:prstGeom prst="rect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6" name="Google Shape;2211;p149"/>
          <p:cNvSpPr/>
          <p:nvPr/>
        </p:nvSpPr>
        <p:spPr>
          <a:xfrm>
            <a:off x="7302672" y="2562774"/>
            <a:ext cx="1244676" cy="769300"/>
          </a:xfrm>
          <a:prstGeom prst="rect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7" name="Google Shape;2213;p149"/>
          <p:cNvSpPr/>
          <p:nvPr/>
        </p:nvSpPr>
        <p:spPr>
          <a:xfrm>
            <a:off x="3280145" y="1894848"/>
            <a:ext cx="2977925" cy="2977925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4799"/>
              <a:t>f</a:t>
            </a:r>
            <a:endParaRPr sz="4799"/>
          </a:p>
        </p:txBody>
      </p:sp>
      <p:cxnSp>
        <p:nvCxnSpPr>
          <p:cNvPr id="8" name="Google Shape;2214;p149"/>
          <p:cNvCxnSpPr/>
          <p:nvPr/>
        </p:nvCxnSpPr>
        <p:spPr>
          <a:xfrm rot="10800000" flipH="1">
            <a:off x="996890" y="3800177"/>
            <a:ext cx="2170535" cy="533261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" name="Google Shape;2215;p149"/>
          <p:cNvCxnSpPr/>
          <p:nvPr/>
        </p:nvCxnSpPr>
        <p:spPr>
          <a:xfrm>
            <a:off x="1174689" y="2052723"/>
            <a:ext cx="2175333" cy="648431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" name="Google Shape;2216;p149"/>
          <p:cNvCxnSpPr/>
          <p:nvPr/>
        </p:nvCxnSpPr>
        <p:spPr>
          <a:xfrm>
            <a:off x="6258070" y="3435990"/>
            <a:ext cx="2273708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" name="Google Shape;2230;p149"/>
          <p:cNvSpPr txBox="1"/>
          <p:nvPr/>
        </p:nvSpPr>
        <p:spPr>
          <a:xfrm>
            <a:off x="92226" y="1800124"/>
            <a:ext cx="548557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599">
                <a:solidFill>
                  <a:schemeClr val="accent1"/>
                </a:solidFill>
              </a:rPr>
              <a:t>D</a:t>
            </a:r>
            <a:r>
              <a:rPr lang="en" sz="2599" baseline="-25000">
                <a:solidFill>
                  <a:schemeClr val="accent1"/>
                </a:solidFill>
              </a:rPr>
              <a:t>x</a:t>
            </a:r>
            <a:endParaRPr sz="2599" baseline="-25000">
              <a:solidFill>
                <a:schemeClr val="accent1"/>
              </a:solidFill>
            </a:endParaRPr>
          </a:p>
        </p:txBody>
      </p:sp>
      <p:sp>
        <p:nvSpPr>
          <p:cNvPr id="25" name="Google Shape;2231;p149"/>
          <p:cNvSpPr txBox="1"/>
          <p:nvPr/>
        </p:nvSpPr>
        <p:spPr>
          <a:xfrm>
            <a:off x="47763" y="4001200"/>
            <a:ext cx="548557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599">
                <a:solidFill>
                  <a:schemeClr val="accent1"/>
                </a:solidFill>
              </a:rPr>
              <a:t>D</a:t>
            </a:r>
            <a:r>
              <a:rPr lang="en" sz="2599" baseline="-25000">
                <a:solidFill>
                  <a:schemeClr val="accent1"/>
                </a:solidFill>
              </a:rPr>
              <a:t>y</a:t>
            </a:r>
            <a:endParaRPr sz="2599" baseline="-25000">
              <a:solidFill>
                <a:schemeClr val="accent1"/>
              </a:solidFill>
            </a:endParaRPr>
          </a:p>
        </p:txBody>
      </p:sp>
      <p:sp>
        <p:nvSpPr>
          <p:cNvPr id="26" name="Google Shape;2232;p149"/>
          <p:cNvSpPr txBox="1"/>
          <p:nvPr/>
        </p:nvSpPr>
        <p:spPr>
          <a:xfrm>
            <a:off x="7872900" y="2647203"/>
            <a:ext cx="548557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599">
                <a:solidFill>
                  <a:schemeClr val="accent1"/>
                </a:solidFill>
              </a:rPr>
              <a:t>D</a:t>
            </a:r>
            <a:r>
              <a:rPr lang="en" sz="2599" baseline="-25000">
                <a:solidFill>
                  <a:schemeClr val="accent1"/>
                </a:solidFill>
              </a:rPr>
              <a:t>z</a:t>
            </a:r>
            <a:endParaRPr sz="2599" baseline="-25000">
              <a:solidFill>
                <a:schemeClr val="accent1"/>
              </a:solidFill>
            </a:endParaRPr>
          </a:p>
        </p:txBody>
      </p:sp>
      <p:sp>
        <p:nvSpPr>
          <p:cNvPr id="28" name="Google Shape;2234;p149"/>
          <p:cNvSpPr/>
          <p:nvPr/>
        </p:nvSpPr>
        <p:spPr>
          <a:xfrm>
            <a:off x="138064" y="1689677"/>
            <a:ext cx="1006838" cy="769300"/>
          </a:xfrm>
          <a:prstGeom prst="rect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0" name="Google Shape;2236;p149"/>
          <p:cNvSpPr/>
          <p:nvPr/>
        </p:nvSpPr>
        <p:spPr>
          <a:xfrm>
            <a:off x="6719525" y="1682729"/>
            <a:ext cx="2225420" cy="589946"/>
          </a:xfrm>
          <a:prstGeom prst="rect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r>
              <a:rPr lang="en" sz="1799">
                <a:solidFill>
                  <a:schemeClr val="accent1"/>
                </a:solidFill>
              </a:rPr>
              <a:t>Loss L still a scalar!</a:t>
            </a:r>
            <a:endParaRPr sz="1799">
              <a:solidFill>
                <a:schemeClr val="accent1"/>
              </a:solidFill>
            </a:endParaRPr>
          </a:p>
        </p:txBody>
      </p:sp>
      <p:sp>
        <p:nvSpPr>
          <p:cNvPr id="35" name="Google Shape;2241;p149"/>
          <p:cNvSpPr txBox="1"/>
          <p:nvPr/>
        </p:nvSpPr>
        <p:spPr>
          <a:xfrm>
            <a:off x="861276" y="4760677"/>
            <a:ext cx="548557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599">
                <a:solidFill>
                  <a:schemeClr val="accent1"/>
                </a:solidFill>
              </a:rPr>
              <a:t>D</a:t>
            </a:r>
            <a:r>
              <a:rPr lang="en" sz="2599" baseline="-25000">
                <a:solidFill>
                  <a:schemeClr val="accent1"/>
                </a:solidFill>
              </a:rPr>
              <a:t>y</a:t>
            </a:r>
            <a:endParaRPr sz="2599" baseline="-25000">
              <a:solidFill>
                <a:schemeClr val="accent1"/>
              </a:solidFill>
            </a:endParaRPr>
          </a:p>
        </p:txBody>
      </p:sp>
      <p:sp>
        <p:nvSpPr>
          <p:cNvPr id="36" name="Google Shape;2242;p149"/>
          <p:cNvSpPr txBox="1"/>
          <p:nvPr/>
        </p:nvSpPr>
        <p:spPr>
          <a:xfrm>
            <a:off x="561679" y="2522748"/>
            <a:ext cx="548557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599" dirty="0" err="1">
                <a:solidFill>
                  <a:schemeClr val="accent1"/>
                </a:solidFill>
              </a:rPr>
              <a:t>D</a:t>
            </a:r>
            <a:r>
              <a:rPr lang="en" sz="2599" baseline="-25000" dirty="0" err="1">
                <a:solidFill>
                  <a:schemeClr val="accent1"/>
                </a:solidFill>
              </a:rPr>
              <a:t>x</a:t>
            </a:r>
            <a:endParaRPr sz="2599" baseline="-250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482652-1118-D64C-A6B8-57A2B5880A9E}"/>
                  </a:ext>
                </a:extLst>
              </p:cNvPr>
              <p:cNvSpPr txBox="1"/>
              <p:nvPr/>
            </p:nvSpPr>
            <p:spPr>
              <a:xfrm>
                <a:off x="612928" y="1849845"/>
                <a:ext cx="437099" cy="415498"/>
              </a:xfrm>
              <a:prstGeom prst="rect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482652-1118-D64C-A6B8-57A2B5880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928" y="1849845"/>
                <a:ext cx="437099" cy="4154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B191E15-80C1-7245-B19D-8ED5149E6E6E}"/>
                  </a:ext>
                </a:extLst>
              </p:cNvPr>
              <p:cNvSpPr txBox="1"/>
              <p:nvPr/>
            </p:nvSpPr>
            <p:spPr>
              <a:xfrm>
                <a:off x="490490" y="4073383"/>
                <a:ext cx="437099" cy="415498"/>
              </a:xfrm>
              <a:prstGeom prst="rect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B191E15-80C1-7245-B19D-8ED5149E6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90" y="4073383"/>
                <a:ext cx="437099" cy="415498"/>
              </a:xfrm>
              <a:prstGeom prst="rect">
                <a:avLst/>
              </a:prstGeom>
              <a:blipFill>
                <a:blip r:embed="rId3"/>
                <a:stretch>
                  <a:fillRect b="-19444"/>
                </a:stretch>
              </a:blipFill>
              <a:ln w="254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10A479C-7564-F545-9712-54E35014D4A4}"/>
                  </a:ext>
                </a:extLst>
              </p:cNvPr>
              <p:cNvSpPr txBox="1"/>
              <p:nvPr/>
            </p:nvSpPr>
            <p:spPr>
              <a:xfrm>
                <a:off x="7396917" y="2742014"/>
                <a:ext cx="437099" cy="415498"/>
              </a:xfrm>
              <a:prstGeom prst="rect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10A479C-7564-F545-9712-54E35014D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917" y="2742014"/>
                <a:ext cx="437099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FC3288-BCF1-6C4B-81FA-2E9873DCC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D9B964FB-8C80-5B49-BB27-B4C15B23C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 with Vectors</a:t>
            </a:r>
          </a:p>
        </p:txBody>
      </p:sp>
    </p:spTree>
    <p:extLst>
      <p:ext uri="{BB962C8B-B14F-4D97-AF65-F5344CB8AC3E}">
        <p14:creationId xmlns:p14="http://schemas.microsoft.com/office/powerpoint/2010/main" val="245482271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09;p149"/>
          <p:cNvSpPr/>
          <p:nvPr/>
        </p:nvSpPr>
        <p:spPr>
          <a:xfrm>
            <a:off x="23718" y="3929269"/>
            <a:ext cx="954052" cy="648431"/>
          </a:xfrm>
          <a:prstGeom prst="rect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6" name="Google Shape;2211;p149"/>
          <p:cNvSpPr/>
          <p:nvPr/>
        </p:nvSpPr>
        <p:spPr>
          <a:xfrm>
            <a:off x="7302672" y="2562774"/>
            <a:ext cx="1244676" cy="769300"/>
          </a:xfrm>
          <a:prstGeom prst="rect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7" name="Google Shape;2213;p149"/>
          <p:cNvSpPr/>
          <p:nvPr/>
        </p:nvSpPr>
        <p:spPr>
          <a:xfrm>
            <a:off x="3280145" y="1894848"/>
            <a:ext cx="2977925" cy="2977925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4799"/>
              <a:t>f</a:t>
            </a:r>
            <a:endParaRPr sz="4799"/>
          </a:p>
        </p:txBody>
      </p:sp>
      <p:cxnSp>
        <p:nvCxnSpPr>
          <p:cNvPr id="8" name="Google Shape;2214;p149"/>
          <p:cNvCxnSpPr/>
          <p:nvPr/>
        </p:nvCxnSpPr>
        <p:spPr>
          <a:xfrm rot="10800000" flipH="1">
            <a:off x="996890" y="3800177"/>
            <a:ext cx="2170535" cy="533261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" name="Google Shape;2215;p149"/>
          <p:cNvCxnSpPr/>
          <p:nvPr/>
        </p:nvCxnSpPr>
        <p:spPr>
          <a:xfrm>
            <a:off x="1174689" y="2052723"/>
            <a:ext cx="2175333" cy="648431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" name="Google Shape;2216;p149"/>
          <p:cNvCxnSpPr/>
          <p:nvPr/>
        </p:nvCxnSpPr>
        <p:spPr>
          <a:xfrm>
            <a:off x="6258070" y="3435990"/>
            <a:ext cx="2273708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2220;p149"/>
          <p:cNvCxnSpPr/>
          <p:nvPr/>
        </p:nvCxnSpPr>
        <p:spPr>
          <a:xfrm rot="10800000">
            <a:off x="6363431" y="3577448"/>
            <a:ext cx="2225420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" name="Google Shape;2228;p149"/>
          <p:cNvSpPr txBox="1"/>
          <p:nvPr/>
        </p:nvSpPr>
        <p:spPr>
          <a:xfrm>
            <a:off x="6426389" y="4465254"/>
            <a:ext cx="2648310" cy="362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-US" sz="1799" dirty="0">
                <a:solidFill>
                  <a:srgbClr val="C00000"/>
                </a:solidFill>
              </a:rPr>
              <a:t>Upstream Gradient</a:t>
            </a:r>
            <a:endParaRPr sz="1799" dirty="0">
              <a:solidFill>
                <a:srgbClr val="C00000"/>
              </a:solidFill>
            </a:endParaRPr>
          </a:p>
        </p:txBody>
      </p:sp>
      <p:sp>
        <p:nvSpPr>
          <p:cNvPr id="24" name="Google Shape;2230;p149"/>
          <p:cNvSpPr txBox="1"/>
          <p:nvPr/>
        </p:nvSpPr>
        <p:spPr>
          <a:xfrm>
            <a:off x="92226" y="1800124"/>
            <a:ext cx="548557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599">
                <a:solidFill>
                  <a:schemeClr val="accent1"/>
                </a:solidFill>
              </a:rPr>
              <a:t>D</a:t>
            </a:r>
            <a:r>
              <a:rPr lang="en" sz="2599" baseline="-25000">
                <a:solidFill>
                  <a:schemeClr val="accent1"/>
                </a:solidFill>
              </a:rPr>
              <a:t>x</a:t>
            </a:r>
            <a:endParaRPr sz="2599" baseline="-25000">
              <a:solidFill>
                <a:schemeClr val="accent1"/>
              </a:solidFill>
            </a:endParaRPr>
          </a:p>
        </p:txBody>
      </p:sp>
      <p:sp>
        <p:nvSpPr>
          <p:cNvPr id="25" name="Google Shape;2231;p149"/>
          <p:cNvSpPr txBox="1"/>
          <p:nvPr/>
        </p:nvSpPr>
        <p:spPr>
          <a:xfrm>
            <a:off x="47763" y="4001200"/>
            <a:ext cx="548557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599">
                <a:solidFill>
                  <a:schemeClr val="accent1"/>
                </a:solidFill>
              </a:rPr>
              <a:t>D</a:t>
            </a:r>
            <a:r>
              <a:rPr lang="en" sz="2599" baseline="-25000">
                <a:solidFill>
                  <a:schemeClr val="accent1"/>
                </a:solidFill>
              </a:rPr>
              <a:t>y</a:t>
            </a:r>
            <a:endParaRPr sz="2599" baseline="-25000">
              <a:solidFill>
                <a:schemeClr val="accent1"/>
              </a:solidFill>
            </a:endParaRPr>
          </a:p>
        </p:txBody>
      </p:sp>
      <p:sp>
        <p:nvSpPr>
          <p:cNvPr id="26" name="Google Shape;2232;p149"/>
          <p:cNvSpPr txBox="1"/>
          <p:nvPr/>
        </p:nvSpPr>
        <p:spPr>
          <a:xfrm>
            <a:off x="7872900" y="2647203"/>
            <a:ext cx="548557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599">
                <a:solidFill>
                  <a:schemeClr val="accent1"/>
                </a:solidFill>
              </a:rPr>
              <a:t>D</a:t>
            </a:r>
            <a:r>
              <a:rPr lang="en" sz="2599" baseline="-25000">
                <a:solidFill>
                  <a:schemeClr val="accent1"/>
                </a:solidFill>
              </a:rPr>
              <a:t>z</a:t>
            </a:r>
            <a:endParaRPr sz="2599" baseline="-25000">
              <a:solidFill>
                <a:schemeClr val="accent1"/>
              </a:solidFill>
            </a:endParaRPr>
          </a:p>
        </p:txBody>
      </p:sp>
      <p:sp>
        <p:nvSpPr>
          <p:cNvPr id="27" name="Google Shape;2233;p149"/>
          <p:cNvSpPr txBox="1"/>
          <p:nvPr/>
        </p:nvSpPr>
        <p:spPr>
          <a:xfrm>
            <a:off x="7998816" y="3855463"/>
            <a:ext cx="548557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599">
                <a:solidFill>
                  <a:schemeClr val="accent1"/>
                </a:solidFill>
              </a:rPr>
              <a:t>D</a:t>
            </a:r>
            <a:r>
              <a:rPr lang="en" sz="2599" baseline="-25000">
                <a:solidFill>
                  <a:schemeClr val="accent1"/>
                </a:solidFill>
              </a:rPr>
              <a:t>z</a:t>
            </a:r>
            <a:endParaRPr sz="2599" baseline="-25000">
              <a:solidFill>
                <a:schemeClr val="accent1"/>
              </a:solidFill>
            </a:endParaRPr>
          </a:p>
        </p:txBody>
      </p:sp>
      <p:sp>
        <p:nvSpPr>
          <p:cNvPr id="28" name="Google Shape;2234;p149"/>
          <p:cNvSpPr/>
          <p:nvPr/>
        </p:nvSpPr>
        <p:spPr>
          <a:xfrm>
            <a:off x="138064" y="1689677"/>
            <a:ext cx="1006838" cy="769300"/>
          </a:xfrm>
          <a:prstGeom prst="rect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9" name="Google Shape;2235;p149"/>
          <p:cNvSpPr/>
          <p:nvPr/>
        </p:nvSpPr>
        <p:spPr>
          <a:xfrm>
            <a:off x="7255885" y="3671024"/>
            <a:ext cx="1338251" cy="821486"/>
          </a:xfrm>
          <a:prstGeom prst="rect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0" name="Google Shape;2236;p149"/>
          <p:cNvSpPr/>
          <p:nvPr/>
        </p:nvSpPr>
        <p:spPr>
          <a:xfrm>
            <a:off x="6719525" y="1682729"/>
            <a:ext cx="2225420" cy="589946"/>
          </a:xfrm>
          <a:prstGeom prst="rect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r>
              <a:rPr lang="en" sz="1799">
                <a:solidFill>
                  <a:schemeClr val="accent1"/>
                </a:solidFill>
              </a:rPr>
              <a:t>Loss L still a scalar!</a:t>
            </a:r>
            <a:endParaRPr sz="1799">
              <a:solidFill>
                <a:schemeClr val="accent1"/>
              </a:solidFill>
            </a:endParaRPr>
          </a:p>
        </p:txBody>
      </p:sp>
      <p:sp>
        <p:nvSpPr>
          <p:cNvPr id="34" name="Google Shape;2240;p149"/>
          <p:cNvSpPr/>
          <p:nvPr/>
        </p:nvSpPr>
        <p:spPr>
          <a:xfrm>
            <a:off x="6126504" y="4796518"/>
            <a:ext cx="2977925" cy="67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r>
              <a:rPr lang="en" sz="1799">
                <a:solidFill>
                  <a:schemeClr val="accent1"/>
                </a:solidFill>
              </a:rPr>
              <a:t>For each element of z, how much does it influence L?</a:t>
            </a:r>
            <a:endParaRPr sz="1799">
              <a:solidFill>
                <a:schemeClr val="accent1"/>
              </a:solidFill>
            </a:endParaRPr>
          </a:p>
        </p:txBody>
      </p:sp>
      <p:sp>
        <p:nvSpPr>
          <p:cNvPr id="35" name="Google Shape;2241;p149"/>
          <p:cNvSpPr txBox="1"/>
          <p:nvPr/>
        </p:nvSpPr>
        <p:spPr>
          <a:xfrm>
            <a:off x="861276" y="4760677"/>
            <a:ext cx="548557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599">
                <a:solidFill>
                  <a:schemeClr val="accent1"/>
                </a:solidFill>
              </a:rPr>
              <a:t>D</a:t>
            </a:r>
            <a:r>
              <a:rPr lang="en" sz="2599" baseline="-25000">
                <a:solidFill>
                  <a:schemeClr val="accent1"/>
                </a:solidFill>
              </a:rPr>
              <a:t>y</a:t>
            </a:r>
            <a:endParaRPr sz="2599" baseline="-25000">
              <a:solidFill>
                <a:schemeClr val="accent1"/>
              </a:solidFill>
            </a:endParaRPr>
          </a:p>
        </p:txBody>
      </p:sp>
      <p:sp>
        <p:nvSpPr>
          <p:cNvPr id="36" name="Google Shape;2242;p149"/>
          <p:cNvSpPr txBox="1"/>
          <p:nvPr/>
        </p:nvSpPr>
        <p:spPr>
          <a:xfrm>
            <a:off x="561679" y="2522748"/>
            <a:ext cx="548557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599" dirty="0" err="1">
                <a:solidFill>
                  <a:schemeClr val="accent1"/>
                </a:solidFill>
              </a:rPr>
              <a:t>D</a:t>
            </a:r>
            <a:r>
              <a:rPr lang="en" sz="2599" baseline="-25000" dirty="0" err="1">
                <a:solidFill>
                  <a:schemeClr val="accent1"/>
                </a:solidFill>
              </a:rPr>
              <a:t>x</a:t>
            </a:r>
            <a:endParaRPr sz="2599" baseline="-250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482652-1118-D64C-A6B8-57A2B5880A9E}"/>
                  </a:ext>
                </a:extLst>
              </p:cNvPr>
              <p:cNvSpPr txBox="1"/>
              <p:nvPr/>
            </p:nvSpPr>
            <p:spPr>
              <a:xfrm>
                <a:off x="612928" y="1849845"/>
                <a:ext cx="437099" cy="415498"/>
              </a:xfrm>
              <a:prstGeom prst="rect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482652-1118-D64C-A6B8-57A2B5880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928" y="1849845"/>
                <a:ext cx="437099" cy="4154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B191E15-80C1-7245-B19D-8ED5149E6E6E}"/>
                  </a:ext>
                </a:extLst>
              </p:cNvPr>
              <p:cNvSpPr txBox="1"/>
              <p:nvPr/>
            </p:nvSpPr>
            <p:spPr>
              <a:xfrm>
                <a:off x="490490" y="4073383"/>
                <a:ext cx="437099" cy="415498"/>
              </a:xfrm>
              <a:prstGeom prst="rect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B191E15-80C1-7245-B19D-8ED5149E6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90" y="4073383"/>
                <a:ext cx="437099" cy="415498"/>
              </a:xfrm>
              <a:prstGeom prst="rect">
                <a:avLst/>
              </a:prstGeom>
              <a:blipFill>
                <a:blip r:embed="rId3"/>
                <a:stretch>
                  <a:fillRect b="-19444"/>
                </a:stretch>
              </a:blipFill>
              <a:ln w="254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10A479C-7564-F545-9712-54E35014D4A4}"/>
                  </a:ext>
                </a:extLst>
              </p:cNvPr>
              <p:cNvSpPr txBox="1"/>
              <p:nvPr/>
            </p:nvSpPr>
            <p:spPr>
              <a:xfrm>
                <a:off x="7396917" y="2742014"/>
                <a:ext cx="437099" cy="415498"/>
              </a:xfrm>
              <a:prstGeom prst="rect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10A479C-7564-F545-9712-54E35014D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917" y="2742014"/>
                <a:ext cx="437099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7E1CAE6-713C-D741-98C1-5816C672F0DC}"/>
                  </a:ext>
                </a:extLst>
              </p:cNvPr>
              <p:cNvSpPr txBox="1"/>
              <p:nvPr/>
            </p:nvSpPr>
            <p:spPr>
              <a:xfrm>
                <a:off x="7343052" y="3739999"/>
                <a:ext cx="596476" cy="702244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7E1CAE6-713C-D741-98C1-5816C672F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052" y="3739999"/>
                <a:ext cx="596476" cy="702244"/>
              </a:xfrm>
              <a:prstGeom prst="rect">
                <a:avLst/>
              </a:prstGeom>
              <a:blipFill>
                <a:blip r:embed="rId5"/>
                <a:stretch>
                  <a:fillRect b="-13793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AF412A-5221-6D4C-92C0-0801228C1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CF6A90DC-F7FA-2149-B27B-C631388E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 with Vectors</a:t>
            </a:r>
          </a:p>
        </p:txBody>
      </p:sp>
    </p:spTree>
    <p:extLst>
      <p:ext uri="{BB962C8B-B14F-4D97-AF65-F5344CB8AC3E}">
        <p14:creationId xmlns:p14="http://schemas.microsoft.com/office/powerpoint/2010/main" val="1064299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Deep Network (</a:t>
            </a:r>
            <a:r>
              <a:rPr lang="en-US" dirty="0" err="1"/>
              <a:t>AlexNet</a:t>
            </a:r>
            <a:r>
              <a:rPr lang="en-US" dirty="0"/>
              <a:t>)</a:t>
            </a:r>
          </a:p>
        </p:txBody>
      </p:sp>
      <p:sp>
        <p:nvSpPr>
          <p:cNvPr id="4" name="Google Shape;750;p82"/>
          <p:cNvSpPr txBox="1"/>
          <p:nvPr/>
        </p:nvSpPr>
        <p:spPr>
          <a:xfrm>
            <a:off x="1336152" y="2166554"/>
            <a:ext cx="2377181" cy="326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 dirty="0">
                <a:solidFill>
                  <a:srgbClr val="FF0000"/>
                </a:solidFill>
              </a:rPr>
              <a:t>input image</a:t>
            </a:r>
            <a:endParaRPr sz="2399" dirty="0">
              <a:solidFill>
                <a:srgbClr val="38761D"/>
              </a:solidFill>
            </a:endParaRPr>
          </a:p>
          <a:p>
            <a:endParaRPr sz="2399" dirty="0">
              <a:solidFill>
                <a:srgbClr val="38761D"/>
              </a:solidFill>
            </a:endParaRPr>
          </a:p>
          <a:p>
            <a:endParaRPr sz="2399" dirty="0">
              <a:solidFill>
                <a:srgbClr val="38761D"/>
              </a:solidFill>
            </a:endParaRPr>
          </a:p>
        </p:txBody>
      </p:sp>
      <p:sp>
        <p:nvSpPr>
          <p:cNvPr id="5" name="Google Shape;751;p82"/>
          <p:cNvSpPr txBox="1"/>
          <p:nvPr/>
        </p:nvSpPr>
        <p:spPr>
          <a:xfrm>
            <a:off x="1420705" y="3789082"/>
            <a:ext cx="2377181" cy="326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>
                <a:solidFill>
                  <a:srgbClr val="0000FF"/>
                </a:solidFill>
              </a:rPr>
              <a:t>loss</a:t>
            </a:r>
            <a:endParaRPr sz="2399">
              <a:solidFill>
                <a:srgbClr val="0000FF"/>
              </a:solidFill>
            </a:endParaRPr>
          </a:p>
        </p:txBody>
      </p:sp>
      <p:pic>
        <p:nvPicPr>
          <p:cNvPr id="6" name="Google Shape;752;p8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3936419" y="2828021"/>
            <a:ext cx="5267990" cy="16474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53;p82"/>
          <p:cNvSpPr txBox="1"/>
          <p:nvPr/>
        </p:nvSpPr>
        <p:spPr>
          <a:xfrm>
            <a:off x="1367869" y="3020082"/>
            <a:ext cx="2377181" cy="326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>
                <a:solidFill>
                  <a:srgbClr val="38761D"/>
                </a:solidFill>
              </a:rPr>
              <a:t>weights</a:t>
            </a:r>
            <a:endParaRPr sz="2399">
              <a:solidFill>
                <a:srgbClr val="38761D"/>
              </a:solidFill>
            </a:endParaRPr>
          </a:p>
        </p:txBody>
      </p:sp>
      <p:cxnSp>
        <p:nvCxnSpPr>
          <p:cNvPr id="8" name="Google Shape;754;p82"/>
          <p:cNvCxnSpPr>
            <a:cxnSpLocks/>
          </p:cNvCxnSpPr>
          <p:nvPr/>
        </p:nvCxnSpPr>
        <p:spPr>
          <a:xfrm>
            <a:off x="2127496" y="4115271"/>
            <a:ext cx="3758955" cy="1814547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" name="Google Shape;755;p82"/>
          <p:cNvCxnSpPr/>
          <p:nvPr/>
        </p:nvCxnSpPr>
        <p:spPr>
          <a:xfrm rot="10800000" flipH="1">
            <a:off x="3071125" y="1323699"/>
            <a:ext cx="2403274" cy="1137604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" name="Google Shape;756;p82"/>
          <p:cNvCxnSpPr/>
          <p:nvPr/>
        </p:nvCxnSpPr>
        <p:spPr>
          <a:xfrm rot="10800000" flipH="1">
            <a:off x="2521893" y="2273352"/>
            <a:ext cx="2947332" cy="986443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" name="Google Shape;757;p82"/>
          <p:cNvCxnSpPr>
            <a:cxnSpLocks/>
          </p:cNvCxnSpPr>
          <p:nvPr/>
        </p:nvCxnSpPr>
        <p:spPr>
          <a:xfrm flipV="1">
            <a:off x="2547386" y="3273373"/>
            <a:ext cx="3081421" cy="45231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" name="Google Shape;758;p82"/>
          <p:cNvCxnSpPr>
            <a:cxnSpLocks/>
          </p:cNvCxnSpPr>
          <p:nvPr/>
        </p:nvCxnSpPr>
        <p:spPr>
          <a:xfrm>
            <a:off x="2547386" y="3387561"/>
            <a:ext cx="3252123" cy="801064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" name="Google Shape;759;p82"/>
          <p:cNvCxnSpPr>
            <a:cxnSpLocks/>
          </p:cNvCxnSpPr>
          <p:nvPr/>
        </p:nvCxnSpPr>
        <p:spPr>
          <a:xfrm>
            <a:off x="2521894" y="3428763"/>
            <a:ext cx="3277615" cy="1458030"/>
          </a:xfrm>
          <a:prstGeom prst="straightConnector1">
            <a:avLst/>
          </a:prstGeom>
          <a:noFill/>
          <a:ln w="9525" cap="flat" cmpd="sng">
            <a:solidFill>
              <a:srgbClr val="38761D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6490AAE-F488-9E46-AA18-B04FCEE94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2409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09;p149"/>
          <p:cNvSpPr/>
          <p:nvPr/>
        </p:nvSpPr>
        <p:spPr>
          <a:xfrm>
            <a:off x="23718" y="3929269"/>
            <a:ext cx="954052" cy="648431"/>
          </a:xfrm>
          <a:prstGeom prst="rect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6" name="Google Shape;2211;p149"/>
          <p:cNvSpPr/>
          <p:nvPr/>
        </p:nvSpPr>
        <p:spPr>
          <a:xfrm>
            <a:off x="7302672" y="2562774"/>
            <a:ext cx="1244676" cy="769300"/>
          </a:xfrm>
          <a:prstGeom prst="rect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7" name="Google Shape;2213;p149"/>
          <p:cNvSpPr/>
          <p:nvPr/>
        </p:nvSpPr>
        <p:spPr>
          <a:xfrm>
            <a:off x="3280145" y="1894848"/>
            <a:ext cx="2977925" cy="2977925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4799"/>
              <a:t>f</a:t>
            </a:r>
            <a:endParaRPr sz="4799"/>
          </a:p>
        </p:txBody>
      </p:sp>
      <p:cxnSp>
        <p:nvCxnSpPr>
          <p:cNvPr id="8" name="Google Shape;2214;p149"/>
          <p:cNvCxnSpPr/>
          <p:nvPr/>
        </p:nvCxnSpPr>
        <p:spPr>
          <a:xfrm rot="10800000" flipH="1">
            <a:off x="996890" y="3800177"/>
            <a:ext cx="2170535" cy="533261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" name="Google Shape;2215;p149"/>
          <p:cNvCxnSpPr/>
          <p:nvPr/>
        </p:nvCxnSpPr>
        <p:spPr>
          <a:xfrm>
            <a:off x="1174689" y="2052723"/>
            <a:ext cx="2175333" cy="648431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" name="Google Shape;2216;p149"/>
          <p:cNvCxnSpPr/>
          <p:nvPr/>
        </p:nvCxnSpPr>
        <p:spPr>
          <a:xfrm>
            <a:off x="6258070" y="3435990"/>
            <a:ext cx="2273708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2220;p149"/>
          <p:cNvCxnSpPr/>
          <p:nvPr/>
        </p:nvCxnSpPr>
        <p:spPr>
          <a:xfrm rot="10800000">
            <a:off x="6363431" y="3577448"/>
            <a:ext cx="2225420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" name="Google Shape;2228;p149"/>
          <p:cNvSpPr txBox="1"/>
          <p:nvPr/>
        </p:nvSpPr>
        <p:spPr>
          <a:xfrm>
            <a:off x="6426389" y="4465254"/>
            <a:ext cx="2648310" cy="362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-US" sz="1799" dirty="0">
                <a:solidFill>
                  <a:srgbClr val="C00000"/>
                </a:solidFill>
              </a:rPr>
              <a:t>Upstream Gradient</a:t>
            </a:r>
            <a:endParaRPr sz="1799" dirty="0">
              <a:solidFill>
                <a:srgbClr val="C00000"/>
              </a:solidFill>
            </a:endParaRPr>
          </a:p>
        </p:txBody>
      </p:sp>
      <p:sp>
        <p:nvSpPr>
          <p:cNvPr id="24" name="Google Shape;2230;p149"/>
          <p:cNvSpPr txBox="1"/>
          <p:nvPr/>
        </p:nvSpPr>
        <p:spPr>
          <a:xfrm>
            <a:off x="92226" y="1800124"/>
            <a:ext cx="548557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599">
                <a:solidFill>
                  <a:schemeClr val="accent1"/>
                </a:solidFill>
              </a:rPr>
              <a:t>D</a:t>
            </a:r>
            <a:r>
              <a:rPr lang="en" sz="2599" baseline="-25000">
                <a:solidFill>
                  <a:schemeClr val="accent1"/>
                </a:solidFill>
              </a:rPr>
              <a:t>x</a:t>
            </a:r>
            <a:endParaRPr sz="2599" baseline="-25000">
              <a:solidFill>
                <a:schemeClr val="accent1"/>
              </a:solidFill>
            </a:endParaRPr>
          </a:p>
        </p:txBody>
      </p:sp>
      <p:sp>
        <p:nvSpPr>
          <p:cNvPr id="25" name="Google Shape;2231;p149"/>
          <p:cNvSpPr txBox="1"/>
          <p:nvPr/>
        </p:nvSpPr>
        <p:spPr>
          <a:xfrm>
            <a:off x="47763" y="4001200"/>
            <a:ext cx="548557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599">
                <a:solidFill>
                  <a:schemeClr val="accent1"/>
                </a:solidFill>
              </a:rPr>
              <a:t>D</a:t>
            </a:r>
            <a:r>
              <a:rPr lang="en" sz="2599" baseline="-25000">
                <a:solidFill>
                  <a:schemeClr val="accent1"/>
                </a:solidFill>
              </a:rPr>
              <a:t>y</a:t>
            </a:r>
            <a:endParaRPr sz="2599" baseline="-25000">
              <a:solidFill>
                <a:schemeClr val="accent1"/>
              </a:solidFill>
            </a:endParaRPr>
          </a:p>
        </p:txBody>
      </p:sp>
      <p:sp>
        <p:nvSpPr>
          <p:cNvPr id="26" name="Google Shape;2232;p149"/>
          <p:cNvSpPr txBox="1"/>
          <p:nvPr/>
        </p:nvSpPr>
        <p:spPr>
          <a:xfrm>
            <a:off x="7872900" y="2647203"/>
            <a:ext cx="548557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599">
                <a:solidFill>
                  <a:schemeClr val="accent1"/>
                </a:solidFill>
              </a:rPr>
              <a:t>D</a:t>
            </a:r>
            <a:r>
              <a:rPr lang="en" sz="2599" baseline="-25000">
                <a:solidFill>
                  <a:schemeClr val="accent1"/>
                </a:solidFill>
              </a:rPr>
              <a:t>z</a:t>
            </a:r>
            <a:endParaRPr sz="2599" baseline="-25000">
              <a:solidFill>
                <a:schemeClr val="accent1"/>
              </a:solidFill>
            </a:endParaRPr>
          </a:p>
        </p:txBody>
      </p:sp>
      <p:sp>
        <p:nvSpPr>
          <p:cNvPr id="27" name="Google Shape;2233;p149"/>
          <p:cNvSpPr txBox="1"/>
          <p:nvPr/>
        </p:nvSpPr>
        <p:spPr>
          <a:xfrm>
            <a:off x="7998816" y="3855463"/>
            <a:ext cx="548557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599">
                <a:solidFill>
                  <a:schemeClr val="accent1"/>
                </a:solidFill>
              </a:rPr>
              <a:t>D</a:t>
            </a:r>
            <a:r>
              <a:rPr lang="en" sz="2599" baseline="-25000">
                <a:solidFill>
                  <a:schemeClr val="accent1"/>
                </a:solidFill>
              </a:rPr>
              <a:t>z</a:t>
            </a:r>
            <a:endParaRPr sz="2599" baseline="-25000">
              <a:solidFill>
                <a:schemeClr val="accent1"/>
              </a:solidFill>
            </a:endParaRPr>
          </a:p>
        </p:txBody>
      </p:sp>
      <p:sp>
        <p:nvSpPr>
          <p:cNvPr id="28" name="Google Shape;2234;p149"/>
          <p:cNvSpPr/>
          <p:nvPr/>
        </p:nvSpPr>
        <p:spPr>
          <a:xfrm>
            <a:off x="138064" y="1689677"/>
            <a:ext cx="1006838" cy="769300"/>
          </a:xfrm>
          <a:prstGeom prst="rect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9" name="Google Shape;2235;p149"/>
          <p:cNvSpPr/>
          <p:nvPr/>
        </p:nvSpPr>
        <p:spPr>
          <a:xfrm>
            <a:off x="7255885" y="3671024"/>
            <a:ext cx="1338251" cy="821486"/>
          </a:xfrm>
          <a:prstGeom prst="rect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0" name="Google Shape;2236;p149"/>
          <p:cNvSpPr/>
          <p:nvPr/>
        </p:nvSpPr>
        <p:spPr>
          <a:xfrm>
            <a:off x="6719525" y="1682729"/>
            <a:ext cx="2225420" cy="589946"/>
          </a:xfrm>
          <a:prstGeom prst="rect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r>
              <a:rPr lang="en" sz="1799">
                <a:solidFill>
                  <a:schemeClr val="accent1"/>
                </a:solidFill>
              </a:rPr>
              <a:t>Loss L still a scalar!</a:t>
            </a:r>
            <a:endParaRPr sz="1799">
              <a:solidFill>
                <a:schemeClr val="accent1"/>
              </a:solidFill>
            </a:endParaRPr>
          </a:p>
        </p:txBody>
      </p:sp>
      <p:sp>
        <p:nvSpPr>
          <p:cNvPr id="31" name="Google Shape;2237;p149"/>
          <p:cNvSpPr txBox="1"/>
          <p:nvPr/>
        </p:nvSpPr>
        <p:spPr>
          <a:xfrm>
            <a:off x="4223245" y="3679127"/>
            <a:ext cx="1427928" cy="46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599" dirty="0">
                <a:solidFill>
                  <a:schemeClr val="accent1"/>
                </a:solidFill>
              </a:rPr>
              <a:t>[D</a:t>
            </a:r>
            <a:r>
              <a:rPr lang="en" sz="2599" baseline="-25000" dirty="0">
                <a:solidFill>
                  <a:schemeClr val="accent1"/>
                </a:solidFill>
              </a:rPr>
              <a:t>y</a:t>
            </a:r>
            <a:r>
              <a:rPr lang="en" sz="2599" dirty="0">
                <a:solidFill>
                  <a:schemeClr val="accent1"/>
                </a:solidFill>
              </a:rPr>
              <a:t> x </a:t>
            </a:r>
            <a:r>
              <a:rPr lang="en" sz="2599" dirty="0" err="1">
                <a:solidFill>
                  <a:schemeClr val="accent1"/>
                </a:solidFill>
              </a:rPr>
              <a:t>D</a:t>
            </a:r>
            <a:r>
              <a:rPr lang="en" sz="2599" baseline="-25000" dirty="0" err="1">
                <a:solidFill>
                  <a:schemeClr val="accent1"/>
                </a:solidFill>
              </a:rPr>
              <a:t>z</a:t>
            </a:r>
            <a:r>
              <a:rPr lang="en" sz="2599" dirty="0">
                <a:solidFill>
                  <a:schemeClr val="accent1"/>
                </a:solidFill>
              </a:rPr>
              <a:t>] </a:t>
            </a:r>
            <a:endParaRPr sz="2599" dirty="0">
              <a:solidFill>
                <a:schemeClr val="accent1"/>
              </a:solidFill>
            </a:endParaRPr>
          </a:p>
        </p:txBody>
      </p:sp>
      <p:sp>
        <p:nvSpPr>
          <p:cNvPr id="32" name="Google Shape;2238;p149"/>
          <p:cNvSpPr txBox="1"/>
          <p:nvPr/>
        </p:nvSpPr>
        <p:spPr>
          <a:xfrm>
            <a:off x="4314287" y="2683859"/>
            <a:ext cx="1285037" cy="441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599" dirty="0">
                <a:solidFill>
                  <a:schemeClr val="accent1"/>
                </a:solidFill>
              </a:rPr>
              <a:t>[D</a:t>
            </a:r>
            <a:r>
              <a:rPr lang="en" sz="2599" baseline="-25000" dirty="0">
                <a:solidFill>
                  <a:schemeClr val="accent1"/>
                </a:solidFill>
              </a:rPr>
              <a:t>x</a:t>
            </a:r>
            <a:r>
              <a:rPr lang="en" sz="2599" dirty="0">
                <a:solidFill>
                  <a:schemeClr val="accent1"/>
                </a:solidFill>
              </a:rPr>
              <a:t> x </a:t>
            </a:r>
            <a:r>
              <a:rPr lang="en" sz="2599" dirty="0" err="1">
                <a:solidFill>
                  <a:schemeClr val="accent1"/>
                </a:solidFill>
              </a:rPr>
              <a:t>D</a:t>
            </a:r>
            <a:r>
              <a:rPr lang="en" sz="2599" baseline="-25000" dirty="0" err="1">
                <a:solidFill>
                  <a:schemeClr val="accent1"/>
                </a:solidFill>
              </a:rPr>
              <a:t>z</a:t>
            </a:r>
            <a:r>
              <a:rPr lang="en" sz="2599" dirty="0">
                <a:solidFill>
                  <a:schemeClr val="accent1"/>
                </a:solidFill>
              </a:rPr>
              <a:t>] </a:t>
            </a:r>
            <a:endParaRPr sz="2599" dirty="0">
              <a:solidFill>
                <a:schemeClr val="accent1"/>
              </a:solidFill>
            </a:endParaRPr>
          </a:p>
        </p:txBody>
      </p:sp>
      <p:sp>
        <p:nvSpPr>
          <p:cNvPr id="34" name="Google Shape;2240;p149"/>
          <p:cNvSpPr/>
          <p:nvPr/>
        </p:nvSpPr>
        <p:spPr>
          <a:xfrm>
            <a:off x="6126504" y="4796518"/>
            <a:ext cx="2977925" cy="67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r>
              <a:rPr lang="en" sz="1799">
                <a:solidFill>
                  <a:schemeClr val="accent1"/>
                </a:solidFill>
              </a:rPr>
              <a:t>For each element of z, how much does it influence L?</a:t>
            </a:r>
            <a:endParaRPr sz="1799">
              <a:solidFill>
                <a:schemeClr val="accent1"/>
              </a:solidFill>
            </a:endParaRPr>
          </a:p>
        </p:txBody>
      </p:sp>
      <p:sp>
        <p:nvSpPr>
          <p:cNvPr id="35" name="Google Shape;2241;p149"/>
          <p:cNvSpPr txBox="1"/>
          <p:nvPr/>
        </p:nvSpPr>
        <p:spPr>
          <a:xfrm>
            <a:off x="861276" y="4760677"/>
            <a:ext cx="548557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599">
                <a:solidFill>
                  <a:schemeClr val="accent1"/>
                </a:solidFill>
              </a:rPr>
              <a:t>D</a:t>
            </a:r>
            <a:r>
              <a:rPr lang="en" sz="2599" baseline="-25000">
                <a:solidFill>
                  <a:schemeClr val="accent1"/>
                </a:solidFill>
              </a:rPr>
              <a:t>y</a:t>
            </a:r>
            <a:endParaRPr sz="2599" baseline="-25000">
              <a:solidFill>
                <a:schemeClr val="accent1"/>
              </a:solidFill>
            </a:endParaRPr>
          </a:p>
        </p:txBody>
      </p:sp>
      <p:sp>
        <p:nvSpPr>
          <p:cNvPr id="36" name="Google Shape;2242;p149"/>
          <p:cNvSpPr txBox="1"/>
          <p:nvPr/>
        </p:nvSpPr>
        <p:spPr>
          <a:xfrm>
            <a:off x="561679" y="2522748"/>
            <a:ext cx="548557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599" dirty="0" err="1">
                <a:solidFill>
                  <a:schemeClr val="accent1"/>
                </a:solidFill>
              </a:rPr>
              <a:t>D</a:t>
            </a:r>
            <a:r>
              <a:rPr lang="en" sz="2599" baseline="-25000" dirty="0" err="1">
                <a:solidFill>
                  <a:schemeClr val="accent1"/>
                </a:solidFill>
              </a:rPr>
              <a:t>x</a:t>
            </a:r>
            <a:endParaRPr sz="2599" baseline="-25000" dirty="0">
              <a:solidFill>
                <a:schemeClr val="accent1"/>
              </a:solidFill>
            </a:endParaRPr>
          </a:p>
        </p:txBody>
      </p:sp>
      <p:sp>
        <p:nvSpPr>
          <p:cNvPr id="40" name="Google Shape;2224;p149"/>
          <p:cNvSpPr txBox="1"/>
          <p:nvPr/>
        </p:nvSpPr>
        <p:spPr>
          <a:xfrm>
            <a:off x="3685535" y="1938716"/>
            <a:ext cx="2175333" cy="666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-US" sz="2100" dirty="0">
                <a:solidFill>
                  <a:schemeClr val="accent1"/>
                </a:solidFill>
              </a:rPr>
              <a:t>Local </a:t>
            </a:r>
          </a:p>
          <a:p>
            <a:pPr algn="ctr"/>
            <a:r>
              <a:rPr lang="en-US" sz="2100" dirty="0">
                <a:solidFill>
                  <a:schemeClr val="accent1"/>
                </a:solidFill>
              </a:rPr>
              <a:t>Jacobian matrices</a:t>
            </a:r>
            <a:endParaRPr sz="21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482652-1118-D64C-A6B8-57A2B5880A9E}"/>
                  </a:ext>
                </a:extLst>
              </p:cNvPr>
              <p:cNvSpPr txBox="1"/>
              <p:nvPr/>
            </p:nvSpPr>
            <p:spPr>
              <a:xfrm>
                <a:off x="612928" y="1849845"/>
                <a:ext cx="437099" cy="415498"/>
              </a:xfrm>
              <a:prstGeom prst="rect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482652-1118-D64C-A6B8-57A2B5880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928" y="1849845"/>
                <a:ext cx="437099" cy="4154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B191E15-80C1-7245-B19D-8ED5149E6E6E}"/>
                  </a:ext>
                </a:extLst>
              </p:cNvPr>
              <p:cNvSpPr txBox="1"/>
              <p:nvPr/>
            </p:nvSpPr>
            <p:spPr>
              <a:xfrm>
                <a:off x="490490" y="4073383"/>
                <a:ext cx="437099" cy="415498"/>
              </a:xfrm>
              <a:prstGeom prst="rect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B191E15-80C1-7245-B19D-8ED5149E6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90" y="4073383"/>
                <a:ext cx="437099" cy="415498"/>
              </a:xfrm>
              <a:prstGeom prst="rect">
                <a:avLst/>
              </a:prstGeom>
              <a:blipFill>
                <a:blip r:embed="rId3"/>
                <a:stretch>
                  <a:fillRect b="-19444"/>
                </a:stretch>
              </a:blipFill>
              <a:ln w="254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10A479C-7564-F545-9712-54E35014D4A4}"/>
                  </a:ext>
                </a:extLst>
              </p:cNvPr>
              <p:cNvSpPr txBox="1"/>
              <p:nvPr/>
            </p:nvSpPr>
            <p:spPr>
              <a:xfrm>
                <a:off x="7396917" y="2742014"/>
                <a:ext cx="437099" cy="415498"/>
              </a:xfrm>
              <a:prstGeom prst="rect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10A479C-7564-F545-9712-54E35014D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917" y="2742014"/>
                <a:ext cx="437099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7E1CAE6-713C-D741-98C1-5816C672F0DC}"/>
                  </a:ext>
                </a:extLst>
              </p:cNvPr>
              <p:cNvSpPr txBox="1"/>
              <p:nvPr/>
            </p:nvSpPr>
            <p:spPr>
              <a:xfrm>
                <a:off x="7343052" y="3739999"/>
                <a:ext cx="596476" cy="702244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7E1CAE6-713C-D741-98C1-5816C672F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052" y="3739999"/>
                <a:ext cx="596476" cy="702244"/>
              </a:xfrm>
              <a:prstGeom prst="rect">
                <a:avLst/>
              </a:prstGeom>
              <a:blipFill>
                <a:blip r:embed="rId5"/>
                <a:stretch>
                  <a:fillRect b="-13793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E3A168D-F088-6543-96E1-B3C0313D1975}"/>
                  </a:ext>
                </a:extLst>
              </p:cNvPr>
              <p:cNvSpPr txBox="1"/>
              <p:nvPr/>
            </p:nvSpPr>
            <p:spPr>
              <a:xfrm>
                <a:off x="3621030" y="2739198"/>
                <a:ext cx="596476" cy="702308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E3A168D-F088-6543-96E1-B3C0313D1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030" y="2739198"/>
                <a:ext cx="596476" cy="702308"/>
              </a:xfrm>
              <a:prstGeom prst="rect">
                <a:avLst/>
              </a:prstGeom>
              <a:blipFill>
                <a:blip r:embed="rId6"/>
                <a:stretch>
                  <a:fillRect b="-11864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D1A8671-2854-5C49-B252-632ABFADE788}"/>
                  </a:ext>
                </a:extLst>
              </p:cNvPr>
              <p:cNvSpPr txBox="1"/>
              <p:nvPr/>
            </p:nvSpPr>
            <p:spPr>
              <a:xfrm>
                <a:off x="3626769" y="3527986"/>
                <a:ext cx="596476" cy="765402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D1A8671-2854-5C49-B252-632ABFADE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769" y="3527986"/>
                <a:ext cx="596476" cy="765402"/>
              </a:xfrm>
              <a:prstGeom prst="rect">
                <a:avLst/>
              </a:prstGeom>
              <a:blipFill>
                <a:blip r:embed="rId7"/>
                <a:stretch>
                  <a:fillRect b="-15873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BB5CD7-6482-404F-BF9D-B128A0CC8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608901B-FAD3-F94F-A83C-39F8663C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 with Vectors</a:t>
            </a:r>
          </a:p>
        </p:txBody>
      </p:sp>
    </p:spTree>
    <p:extLst>
      <p:ext uri="{BB962C8B-B14F-4D97-AF65-F5344CB8AC3E}">
        <p14:creationId xmlns:p14="http://schemas.microsoft.com/office/powerpoint/2010/main" val="6190530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209;p149"/>
          <p:cNvSpPr/>
          <p:nvPr/>
        </p:nvSpPr>
        <p:spPr>
          <a:xfrm>
            <a:off x="23718" y="3929269"/>
            <a:ext cx="954052" cy="648431"/>
          </a:xfrm>
          <a:prstGeom prst="rect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6" name="Google Shape;2211;p149"/>
          <p:cNvSpPr/>
          <p:nvPr/>
        </p:nvSpPr>
        <p:spPr>
          <a:xfrm>
            <a:off x="7302672" y="2562774"/>
            <a:ext cx="1244676" cy="769300"/>
          </a:xfrm>
          <a:prstGeom prst="rect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7" name="Google Shape;2213;p149"/>
          <p:cNvSpPr/>
          <p:nvPr/>
        </p:nvSpPr>
        <p:spPr>
          <a:xfrm>
            <a:off x="3280145" y="1894848"/>
            <a:ext cx="2977925" cy="2977925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4799"/>
              <a:t>f</a:t>
            </a:r>
            <a:endParaRPr sz="4799"/>
          </a:p>
        </p:txBody>
      </p:sp>
      <p:cxnSp>
        <p:nvCxnSpPr>
          <p:cNvPr id="8" name="Google Shape;2214;p149"/>
          <p:cNvCxnSpPr/>
          <p:nvPr/>
        </p:nvCxnSpPr>
        <p:spPr>
          <a:xfrm rot="10800000" flipH="1">
            <a:off x="996890" y="3800177"/>
            <a:ext cx="2170535" cy="533261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" name="Google Shape;2215;p149"/>
          <p:cNvCxnSpPr/>
          <p:nvPr/>
        </p:nvCxnSpPr>
        <p:spPr>
          <a:xfrm>
            <a:off x="1174689" y="2052723"/>
            <a:ext cx="2175333" cy="648431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" name="Google Shape;2216;p149"/>
          <p:cNvCxnSpPr/>
          <p:nvPr/>
        </p:nvCxnSpPr>
        <p:spPr>
          <a:xfrm>
            <a:off x="6258070" y="3435990"/>
            <a:ext cx="2273708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" name="Google Shape;2220;p149"/>
          <p:cNvCxnSpPr/>
          <p:nvPr/>
        </p:nvCxnSpPr>
        <p:spPr>
          <a:xfrm rot="10800000">
            <a:off x="6363431" y="3577448"/>
            <a:ext cx="2225420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" name="Google Shape;2226;p149"/>
          <p:cNvCxnSpPr/>
          <p:nvPr/>
        </p:nvCxnSpPr>
        <p:spPr>
          <a:xfrm rot="10800000">
            <a:off x="1144921" y="2252695"/>
            <a:ext cx="2125247" cy="584248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1" name="Google Shape;2227;p149"/>
          <p:cNvCxnSpPr/>
          <p:nvPr/>
        </p:nvCxnSpPr>
        <p:spPr>
          <a:xfrm flipH="1">
            <a:off x="1033721" y="3955626"/>
            <a:ext cx="2141142" cy="555455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" name="Google Shape;2228;p149"/>
          <p:cNvSpPr txBox="1"/>
          <p:nvPr/>
        </p:nvSpPr>
        <p:spPr>
          <a:xfrm>
            <a:off x="6426389" y="4465254"/>
            <a:ext cx="2648310" cy="362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-US" sz="1799" dirty="0">
                <a:solidFill>
                  <a:srgbClr val="C00000"/>
                </a:solidFill>
              </a:rPr>
              <a:t>Upstream Gradient</a:t>
            </a:r>
            <a:endParaRPr sz="1799" dirty="0">
              <a:solidFill>
                <a:srgbClr val="C00000"/>
              </a:solidFill>
            </a:endParaRPr>
          </a:p>
        </p:txBody>
      </p:sp>
      <p:sp>
        <p:nvSpPr>
          <p:cNvPr id="23" name="Google Shape;2229;p149"/>
          <p:cNvSpPr txBox="1"/>
          <p:nvPr/>
        </p:nvSpPr>
        <p:spPr>
          <a:xfrm>
            <a:off x="-108322" y="3196785"/>
            <a:ext cx="1575190" cy="704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-US" sz="1799" dirty="0">
                <a:solidFill>
                  <a:srgbClr val="C00000"/>
                </a:solidFill>
              </a:rPr>
              <a:t>Downstream Gradients</a:t>
            </a:r>
            <a:endParaRPr sz="1799" dirty="0">
              <a:solidFill>
                <a:srgbClr val="C00000"/>
              </a:solidFill>
            </a:endParaRPr>
          </a:p>
        </p:txBody>
      </p:sp>
      <p:sp>
        <p:nvSpPr>
          <p:cNvPr id="24" name="Google Shape;2230;p149"/>
          <p:cNvSpPr txBox="1"/>
          <p:nvPr/>
        </p:nvSpPr>
        <p:spPr>
          <a:xfrm>
            <a:off x="92226" y="1800124"/>
            <a:ext cx="548557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599">
                <a:solidFill>
                  <a:schemeClr val="accent1"/>
                </a:solidFill>
              </a:rPr>
              <a:t>D</a:t>
            </a:r>
            <a:r>
              <a:rPr lang="en" sz="2599" baseline="-25000">
                <a:solidFill>
                  <a:schemeClr val="accent1"/>
                </a:solidFill>
              </a:rPr>
              <a:t>x</a:t>
            </a:r>
            <a:endParaRPr sz="2599" baseline="-25000">
              <a:solidFill>
                <a:schemeClr val="accent1"/>
              </a:solidFill>
            </a:endParaRPr>
          </a:p>
        </p:txBody>
      </p:sp>
      <p:sp>
        <p:nvSpPr>
          <p:cNvPr id="25" name="Google Shape;2231;p149"/>
          <p:cNvSpPr txBox="1"/>
          <p:nvPr/>
        </p:nvSpPr>
        <p:spPr>
          <a:xfrm>
            <a:off x="47763" y="4001200"/>
            <a:ext cx="548557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599">
                <a:solidFill>
                  <a:schemeClr val="accent1"/>
                </a:solidFill>
              </a:rPr>
              <a:t>D</a:t>
            </a:r>
            <a:r>
              <a:rPr lang="en" sz="2599" baseline="-25000">
                <a:solidFill>
                  <a:schemeClr val="accent1"/>
                </a:solidFill>
              </a:rPr>
              <a:t>y</a:t>
            </a:r>
            <a:endParaRPr sz="2599" baseline="-25000">
              <a:solidFill>
                <a:schemeClr val="accent1"/>
              </a:solidFill>
            </a:endParaRPr>
          </a:p>
        </p:txBody>
      </p:sp>
      <p:sp>
        <p:nvSpPr>
          <p:cNvPr id="26" name="Google Shape;2232;p149"/>
          <p:cNvSpPr txBox="1"/>
          <p:nvPr/>
        </p:nvSpPr>
        <p:spPr>
          <a:xfrm>
            <a:off x="7872900" y="2647203"/>
            <a:ext cx="548557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599">
                <a:solidFill>
                  <a:schemeClr val="accent1"/>
                </a:solidFill>
              </a:rPr>
              <a:t>D</a:t>
            </a:r>
            <a:r>
              <a:rPr lang="en" sz="2599" baseline="-25000">
                <a:solidFill>
                  <a:schemeClr val="accent1"/>
                </a:solidFill>
              </a:rPr>
              <a:t>z</a:t>
            </a:r>
            <a:endParaRPr sz="2599" baseline="-25000">
              <a:solidFill>
                <a:schemeClr val="accent1"/>
              </a:solidFill>
            </a:endParaRPr>
          </a:p>
        </p:txBody>
      </p:sp>
      <p:sp>
        <p:nvSpPr>
          <p:cNvPr id="27" name="Google Shape;2233;p149"/>
          <p:cNvSpPr txBox="1"/>
          <p:nvPr/>
        </p:nvSpPr>
        <p:spPr>
          <a:xfrm>
            <a:off x="7998816" y="3855463"/>
            <a:ext cx="548557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599">
                <a:solidFill>
                  <a:schemeClr val="accent1"/>
                </a:solidFill>
              </a:rPr>
              <a:t>D</a:t>
            </a:r>
            <a:r>
              <a:rPr lang="en" sz="2599" baseline="-25000">
                <a:solidFill>
                  <a:schemeClr val="accent1"/>
                </a:solidFill>
              </a:rPr>
              <a:t>z</a:t>
            </a:r>
            <a:endParaRPr sz="2599" baseline="-25000">
              <a:solidFill>
                <a:schemeClr val="accent1"/>
              </a:solidFill>
            </a:endParaRPr>
          </a:p>
        </p:txBody>
      </p:sp>
      <p:sp>
        <p:nvSpPr>
          <p:cNvPr id="28" name="Google Shape;2234;p149"/>
          <p:cNvSpPr/>
          <p:nvPr/>
        </p:nvSpPr>
        <p:spPr>
          <a:xfrm>
            <a:off x="138064" y="1689677"/>
            <a:ext cx="1006838" cy="769300"/>
          </a:xfrm>
          <a:prstGeom prst="rect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9" name="Google Shape;2235;p149"/>
          <p:cNvSpPr/>
          <p:nvPr/>
        </p:nvSpPr>
        <p:spPr>
          <a:xfrm>
            <a:off x="7255885" y="3671024"/>
            <a:ext cx="1338251" cy="821486"/>
          </a:xfrm>
          <a:prstGeom prst="rect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0" name="Google Shape;2236;p149"/>
          <p:cNvSpPr/>
          <p:nvPr/>
        </p:nvSpPr>
        <p:spPr>
          <a:xfrm>
            <a:off x="6719525" y="1682729"/>
            <a:ext cx="2225420" cy="589946"/>
          </a:xfrm>
          <a:prstGeom prst="rect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r>
              <a:rPr lang="en" sz="1799">
                <a:solidFill>
                  <a:schemeClr val="accent1"/>
                </a:solidFill>
              </a:rPr>
              <a:t>Loss L still a scalar!</a:t>
            </a:r>
            <a:endParaRPr sz="1799">
              <a:solidFill>
                <a:schemeClr val="accent1"/>
              </a:solidFill>
            </a:endParaRPr>
          </a:p>
        </p:txBody>
      </p:sp>
      <p:sp>
        <p:nvSpPr>
          <p:cNvPr id="31" name="Google Shape;2237;p149"/>
          <p:cNvSpPr txBox="1"/>
          <p:nvPr/>
        </p:nvSpPr>
        <p:spPr>
          <a:xfrm>
            <a:off x="4223245" y="3679127"/>
            <a:ext cx="1427928" cy="46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599" dirty="0">
                <a:solidFill>
                  <a:schemeClr val="accent1"/>
                </a:solidFill>
              </a:rPr>
              <a:t>[D</a:t>
            </a:r>
            <a:r>
              <a:rPr lang="en" sz="2599" baseline="-25000" dirty="0">
                <a:solidFill>
                  <a:schemeClr val="accent1"/>
                </a:solidFill>
              </a:rPr>
              <a:t>y</a:t>
            </a:r>
            <a:r>
              <a:rPr lang="en" sz="2599" dirty="0">
                <a:solidFill>
                  <a:schemeClr val="accent1"/>
                </a:solidFill>
              </a:rPr>
              <a:t> x </a:t>
            </a:r>
            <a:r>
              <a:rPr lang="en" sz="2599" dirty="0" err="1">
                <a:solidFill>
                  <a:schemeClr val="accent1"/>
                </a:solidFill>
              </a:rPr>
              <a:t>D</a:t>
            </a:r>
            <a:r>
              <a:rPr lang="en" sz="2599" baseline="-25000" dirty="0" err="1">
                <a:solidFill>
                  <a:schemeClr val="accent1"/>
                </a:solidFill>
              </a:rPr>
              <a:t>z</a:t>
            </a:r>
            <a:r>
              <a:rPr lang="en" sz="2599" dirty="0">
                <a:solidFill>
                  <a:schemeClr val="accent1"/>
                </a:solidFill>
              </a:rPr>
              <a:t>] </a:t>
            </a:r>
            <a:endParaRPr sz="2599" dirty="0">
              <a:solidFill>
                <a:schemeClr val="accent1"/>
              </a:solidFill>
            </a:endParaRPr>
          </a:p>
        </p:txBody>
      </p:sp>
      <p:sp>
        <p:nvSpPr>
          <p:cNvPr id="32" name="Google Shape;2238;p149"/>
          <p:cNvSpPr txBox="1"/>
          <p:nvPr/>
        </p:nvSpPr>
        <p:spPr>
          <a:xfrm>
            <a:off x="4314287" y="2683859"/>
            <a:ext cx="1285037" cy="441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599" dirty="0">
                <a:solidFill>
                  <a:schemeClr val="accent1"/>
                </a:solidFill>
              </a:rPr>
              <a:t>[D</a:t>
            </a:r>
            <a:r>
              <a:rPr lang="en" sz="2599" baseline="-25000" dirty="0">
                <a:solidFill>
                  <a:schemeClr val="accent1"/>
                </a:solidFill>
              </a:rPr>
              <a:t>x</a:t>
            </a:r>
            <a:r>
              <a:rPr lang="en" sz="2599" dirty="0">
                <a:solidFill>
                  <a:schemeClr val="accent1"/>
                </a:solidFill>
              </a:rPr>
              <a:t> x </a:t>
            </a:r>
            <a:r>
              <a:rPr lang="en" sz="2599" dirty="0" err="1">
                <a:solidFill>
                  <a:schemeClr val="accent1"/>
                </a:solidFill>
              </a:rPr>
              <a:t>D</a:t>
            </a:r>
            <a:r>
              <a:rPr lang="en" sz="2599" baseline="-25000" dirty="0" err="1">
                <a:solidFill>
                  <a:schemeClr val="accent1"/>
                </a:solidFill>
              </a:rPr>
              <a:t>z</a:t>
            </a:r>
            <a:r>
              <a:rPr lang="en" sz="2599" dirty="0">
                <a:solidFill>
                  <a:schemeClr val="accent1"/>
                </a:solidFill>
              </a:rPr>
              <a:t>] </a:t>
            </a:r>
            <a:endParaRPr sz="2599" dirty="0">
              <a:solidFill>
                <a:schemeClr val="accent1"/>
              </a:solidFill>
            </a:endParaRPr>
          </a:p>
        </p:txBody>
      </p:sp>
      <p:sp>
        <p:nvSpPr>
          <p:cNvPr id="34" name="Google Shape;2240;p149"/>
          <p:cNvSpPr/>
          <p:nvPr/>
        </p:nvSpPr>
        <p:spPr>
          <a:xfrm>
            <a:off x="6126504" y="4796518"/>
            <a:ext cx="2977925" cy="67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r>
              <a:rPr lang="en" sz="1799">
                <a:solidFill>
                  <a:schemeClr val="accent1"/>
                </a:solidFill>
              </a:rPr>
              <a:t>For each element of z, how much does it influence L?</a:t>
            </a:r>
            <a:endParaRPr sz="1799">
              <a:solidFill>
                <a:schemeClr val="accent1"/>
              </a:solidFill>
            </a:endParaRPr>
          </a:p>
        </p:txBody>
      </p:sp>
      <p:sp>
        <p:nvSpPr>
          <p:cNvPr id="35" name="Google Shape;2241;p149"/>
          <p:cNvSpPr txBox="1"/>
          <p:nvPr/>
        </p:nvSpPr>
        <p:spPr>
          <a:xfrm>
            <a:off x="861276" y="4760677"/>
            <a:ext cx="548557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599">
                <a:solidFill>
                  <a:schemeClr val="accent1"/>
                </a:solidFill>
              </a:rPr>
              <a:t>D</a:t>
            </a:r>
            <a:r>
              <a:rPr lang="en" sz="2599" baseline="-25000">
                <a:solidFill>
                  <a:schemeClr val="accent1"/>
                </a:solidFill>
              </a:rPr>
              <a:t>y</a:t>
            </a:r>
            <a:endParaRPr sz="2599" baseline="-25000">
              <a:solidFill>
                <a:schemeClr val="accent1"/>
              </a:solidFill>
            </a:endParaRPr>
          </a:p>
        </p:txBody>
      </p:sp>
      <p:sp>
        <p:nvSpPr>
          <p:cNvPr id="36" name="Google Shape;2242;p149"/>
          <p:cNvSpPr txBox="1"/>
          <p:nvPr/>
        </p:nvSpPr>
        <p:spPr>
          <a:xfrm>
            <a:off x="561679" y="2522748"/>
            <a:ext cx="548557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599" dirty="0" err="1">
                <a:solidFill>
                  <a:schemeClr val="accent1"/>
                </a:solidFill>
              </a:rPr>
              <a:t>D</a:t>
            </a:r>
            <a:r>
              <a:rPr lang="en" sz="2599" baseline="-25000" dirty="0" err="1">
                <a:solidFill>
                  <a:schemeClr val="accent1"/>
                </a:solidFill>
              </a:rPr>
              <a:t>x</a:t>
            </a:r>
            <a:endParaRPr sz="2599" baseline="-25000" dirty="0">
              <a:solidFill>
                <a:schemeClr val="accent1"/>
              </a:solidFill>
            </a:endParaRPr>
          </a:p>
        </p:txBody>
      </p:sp>
      <p:sp>
        <p:nvSpPr>
          <p:cNvPr id="37" name="Google Shape;2243;p149"/>
          <p:cNvSpPr txBox="1"/>
          <p:nvPr/>
        </p:nvSpPr>
        <p:spPr>
          <a:xfrm>
            <a:off x="1398336" y="3339172"/>
            <a:ext cx="1461220" cy="63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1600" dirty="0">
                <a:solidFill>
                  <a:srgbClr val="C00000"/>
                </a:solidFill>
              </a:rPr>
              <a:t>Matrix-vector</a:t>
            </a:r>
            <a:endParaRPr sz="1600" dirty="0">
              <a:solidFill>
                <a:srgbClr val="C00000"/>
              </a:solidFill>
            </a:endParaRPr>
          </a:p>
          <a:p>
            <a:pPr algn="ctr"/>
            <a:r>
              <a:rPr lang="en" sz="1600" dirty="0">
                <a:solidFill>
                  <a:srgbClr val="C00000"/>
                </a:solidFill>
              </a:rPr>
              <a:t>multiply</a:t>
            </a:r>
            <a:endParaRPr sz="1600" dirty="0">
              <a:solidFill>
                <a:srgbClr val="C00000"/>
              </a:solidFill>
            </a:endParaRPr>
          </a:p>
        </p:txBody>
      </p:sp>
      <p:sp>
        <p:nvSpPr>
          <p:cNvPr id="40" name="Google Shape;2224;p149"/>
          <p:cNvSpPr txBox="1"/>
          <p:nvPr/>
        </p:nvSpPr>
        <p:spPr>
          <a:xfrm>
            <a:off x="3685535" y="1938716"/>
            <a:ext cx="2175333" cy="666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-US" sz="2100" dirty="0">
                <a:solidFill>
                  <a:schemeClr val="accent1"/>
                </a:solidFill>
              </a:rPr>
              <a:t>Local </a:t>
            </a:r>
          </a:p>
          <a:p>
            <a:pPr algn="ctr"/>
            <a:r>
              <a:rPr lang="en-US" sz="2100" dirty="0">
                <a:solidFill>
                  <a:schemeClr val="accent1"/>
                </a:solidFill>
              </a:rPr>
              <a:t>Jacobian matrices</a:t>
            </a:r>
            <a:endParaRPr sz="21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482652-1118-D64C-A6B8-57A2B5880A9E}"/>
                  </a:ext>
                </a:extLst>
              </p:cNvPr>
              <p:cNvSpPr txBox="1"/>
              <p:nvPr/>
            </p:nvSpPr>
            <p:spPr>
              <a:xfrm>
                <a:off x="612928" y="1849845"/>
                <a:ext cx="437099" cy="415498"/>
              </a:xfrm>
              <a:prstGeom prst="rect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1482652-1118-D64C-A6B8-57A2B5880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928" y="1849845"/>
                <a:ext cx="437099" cy="4154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B191E15-80C1-7245-B19D-8ED5149E6E6E}"/>
                  </a:ext>
                </a:extLst>
              </p:cNvPr>
              <p:cNvSpPr txBox="1"/>
              <p:nvPr/>
            </p:nvSpPr>
            <p:spPr>
              <a:xfrm>
                <a:off x="490490" y="4073383"/>
                <a:ext cx="437099" cy="415498"/>
              </a:xfrm>
              <a:prstGeom prst="rect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B191E15-80C1-7245-B19D-8ED5149E6E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90" y="4073383"/>
                <a:ext cx="437099" cy="415498"/>
              </a:xfrm>
              <a:prstGeom prst="rect">
                <a:avLst/>
              </a:prstGeom>
              <a:blipFill>
                <a:blip r:embed="rId3"/>
                <a:stretch>
                  <a:fillRect b="-19444"/>
                </a:stretch>
              </a:blipFill>
              <a:ln w="254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10A479C-7564-F545-9712-54E35014D4A4}"/>
                  </a:ext>
                </a:extLst>
              </p:cNvPr>
              <p:cNvSpPr txBox="1"/>
              <p:nvPr/>
            </p:nvSpPr>
            <p:spPr>
              <a:xfrm>
                <a:off x="7396917" y="2742014"/>
                <a:ext cx="437099" cy="415498"/>
              </a:xfrm>
              <a:prstGeom prst="rect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10A479C-7564-F545-9712-54E35014D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917" y="2742014"/>
                <a:ext cx="437099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7E1CAE6-713C-D741-98C1-5816C672F0DC}"/>
                  </a:ext>
                </a:extLst>
              </p:cNvPr>
              <p:cNvSpPr txBox="1"/>
              <p:nvPr/>
            </p:nvSpPr>
            <p:spPr>
              <a:xfrm>
                <a:off x="7343052" y="3739999"/>
                <a:ext cx="596476" cy="702244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7E1CAE6-713C-D741-98C1-5816C672F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052" y="3739999"/>
                <a:ext cx="596476" cy="702244"/>
              </a:xfrm>
              <a:prstGeom prst="rect">
                <a:avLst/>
              </a:prstGeom>
              <a:blipFill>
                <a:blip r:embed="rId5"/>
                <a:stretch>
                  <a:fillRect b="-13793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E3A168D-F088-6543-96E1-B3C0313D1975}"/>
                  </a:ext>
                </a:extLst>
              </p:cNvPr>
              <p:cNvSpPr txBox="1"/>
              <p:nvPr/>
            </p:nvSpPr>
            <p:spPr>
              <a:xfrm>
                <a:off x="3621030" y="2739198"/>
                <a:ext cx="596476" cy="702308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E3A168D-F088-6543-96E1-B3C0313D1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1030" y="2739198"/>
                <a:ext cx="596476" cy="702308"/>
              </a:xfrm>
              <a:prstGeom prst="rect">
                <a:avLst/>
              </a:prstGeom>
              <a:blipFill>
                <a:blip r:embed="rId6"/>
                <a:stretch>
                  <a:fillRect b="-11864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D1A8671-2854-5C49-B252-632ABFADE788}"/>
                  </a:ext>
                </a:extLst>
              </p:cNvPr>
              <p:cNvSpPr txBox="1"/>
              <p:nvPr/>
            </p:nvSpPr>
            <p:spPr>
              <a:xfrm>
                <a:off x="3626769" y="3527986"/>
                <a:ext cx="596476" cy="765402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D1A8671-2854-5C49-B252-632ABFADE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769" y="3527986"/>
                <a:ext cx="596476" cy="765402"/>
              </a:xfrm>
              <a:prstGeom prst="rect">
                <a:avLst/>
              </a:prstGeom>
              <a:blipFill>
                <a:blip r:embed="rId7"/>
                <a:stretch>
                  <a:fillRect b="-15873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8360187-DA43-1C49-B5E5-B774C2BE6276}"/>
                  </a:ext>
                </a:extLst>
              </p:cNvPr>
              <p:cNvSpPr txBox="1"/>
              <p:nvPr/>
            </p:nvSpPr>
            <p:spPr>
              <a:xfrm rot="20741182">
                <a:off x="1309105" y="4339775"/>
                <a:ext cx="1893104" cy="765402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8360187-DA43-1C49-B5E5-B774C2BE6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741182">
                <a:off x="1309105" y="4339775"/>
                <a:ext cx="1893104" cy="765402"/>
              </a:xfrm>
              <a:prstGeom prst="rect">
                <a:avLst/>
              </a:prstGeom>
              <a:blipFill>
                <a:blip r:embed="rId8"/>
                <a:stretch>
                  <a:fillRect b="-8163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FA0C443-0F74-214F-9A10-C8B8677D3F16}"/>
                  </a:ext>
                </a:extLst>
              </p:cNvPr>
              <p:cNvSpPr txBox="1"/>
              <p:nvPr/>
            </p:nvSpPr>
            <p:spPr>
              <a:xfrm rot="895721">
                <a:off x="1154155" y="2614872"/>
                <a:ext cx="1893104" cy="702308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FA0C443-0F74-214F-9A10-C8B8677D3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95721">
                <a:off x="1154155" y="2614872"/>
                <a:ext cx="1893104" cy="702308"/>
              </a:xfrm>
              <a:prstGeom prst="rect">
                <a:avLst/>
              </a:prstGeom>
              <a:blipFill>
                <a:blip r:embed="rId9"/>
                <a:stretch>
                  <a:fillRect b="-5263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8BC169-9A92-F34A-AE4A-13459F11C3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10B8060-50F3-F748-825C-E6BB46B44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 with Vectors</a:t>
            </a:r>
          </a:p>
        </p:txBody>
      </p:sp>
    </p:spTree>
    <p:extLst>
      <p:ext uri="{BB962C8B-B14F-4D97-AF65-F5344CB8AC3E}">
        <p14:creationId xmlns:p14="http://schemas.microsoft.com/office/powerpoint/2010/main" val="381582403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Backprop</a:t>
            </a:r>
            <a:r>
              <a:rPr lang="en-US" dirty="0"/>
              <a:t> with Vectors</a:t>
            </a:r>
          </a:p>
        </p:txBody>
      </p:sp>
      <p:sp>
        <p:nvSpPr>
          <p:cNvPr id="4" name="Google Shape;2381;p155"/>
          <p:cNvSpPr/>
          <p:nvPr/>
        </p:nvSpPr>
        <p:spPr>
          <a:xfrm>
            <a:off x="3571795" y="2237149"/>
            <a:ext cx="2040068" cy="1268369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200"/>
              <a:t>f(x) = max(0,x)</a:t>
            </a:r>
            <a:endParaRPr sz="2200"/>
          </a:p>
          <a:p>
            <a:pPr algn="ctr"/>
            <a:r>
              <a:rPr lang="en" sz="2200" i="1"/>
              <a:t>(elementwise)</a:t>
            </a:r>
            <a:endParaRPr sz="2200" i="1"/>
          </a:p>
        </p:txBody>
      </p:sp>
      <p:cxnSp>
        <p:nvCxnSpPr>
          <p:cNvPr id="5" name="Google Shape;2382;p155"/>
          <p:cNvCxnSpPr/>
          <p:nvPr/>
        </p:nvCxnSpPr>
        <p:spPr>
          <a:xfrm>
            <a:off x="2820315" y="2359831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2383;p155"/>
          <p:cNvCxnSpPr/>
          <p:nvPr/>
        </p:nvCxnSpPr>
        <p:spPr>
          <a:xfrm>
            <a:off x="2820315" y="2642042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" name="Google Shape;2384;p155"/>
          <p:cNvCxnSpPr/>
          <p:nvPr/>
        </p:nvCxnSpPr>
        <p:spPr>
          <a:xfrm>
            <a:off x="2820315" y="2965975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2385;p155"/>
          <p:cNvCxnSpPr/>
          <p:nvPr/>
        </p:nvCxnSpPr>
        <p:spPr>
          <a:xfrm>
            <a:off x="2820315" y="3279319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Google Shape;2386;p155"/>
          <p:cNvSpPr txBox="1"/>
          <p:nvPr/>
        </p:nvSpPr>
        <p:spPr>
          <a:xfrm>
            <a:off x="1665016" y="1769470"/>
            <a:ext cx="1469618" cy="1735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/>
              <a:t>4D input x: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1 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-2 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3 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-1 ]</a:t>
            </a:r>
            <a:endParaRPr sz="2000" dirty="0">
              <a:solidFill>
                <a:srgbClr val="6AA84F"/>
              </a:solidFill>
            </a:endParaRPr>
          </a:p>
        </p:txBody>
      </p:sp>
      <p:sp>
        <p:nvSpPr>
          <p:cNvPr id="10" name="Google Shape;2388;p155"/>
          <p:cNvSpPr txBox="1"/>
          <p:nvPr/>
        </p:nvSpPr>
        <p:spPr>
          <a:xfrm>
            <a:off x="5966045" y="1769470"/>
            <a:ext cx="1652870" cy="1735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/>
              <a:t>4D output y: </a:t>
            </a:r>
            <a:endParaRPr sz="2000" dirty="0"/>
          </a:p>
          <a:p>
            <a:pPr algn="ctr"/>
            <a:r>
              <a:rPr lang="en" sz="2000" dirty="0">
                <a:solidFill>
                  <a:schemeClr val="accent6"/>
                </a:solidFill>
              </a:rPr>
              <a:t>[  1  ]</a:t>
            </a:r>
            <a:endParaRPr sz="2000" dirty="0">
              <a:solidFill>
                <a:schemeClr val="accent6"/>
              </a:solidFill>
            </a:endParaRPr>
          </a:p>
          <a:p>
            <a:pPr algn="ctr"/>
            <a:r>
              <a:rPr lang="en" sz="2000" dirty="0">
                <a:solidFill>
                  <a:schemeClr val="accent6"/>
                </a:solidFill>
              </a:rPr>
              <a:t>[  0  ]</a:t>
            </a:r>
            <a:endParaRPr sz="2000" dirty="0">
              <a:solidFill>
                <a:schemeClr val="accent6"/>
              </a:solidFill>
            </a:endParaRPr>
          </a:p>
          <a:p>
            <a:pPr algn="ctr"/>
            <a:r>
              <a:rPr lang="en" sz="2000" dirty="0">
                <a:solidFill>
                  <a:schemeClr val="accent6"/>
                </a:solidFill>
              </a:rPr>
              <a:t>[  3  ]</a:t>
            </a:r>
            <a:endParaRPr sz="2000" dirty="0">
              <a:solidFill>
                <a:schemeClr val="accent6"/>
              </a:solidFill>
            </a:endParaRPr>
          </a:p>
          <a:p>
            <a:pPr algn="ctr"/>
            <a:r>
              <a:rPr lang="en" sz="2000" dirty="0">
                <a:solidFill>
                  <a:schemeClr val="accent6"/>
                </a:solidFill>
              </a:rPr>
              <a:t>[  0  ]</a:t>
            </a:r>
            <a:endParaRPr sz="2000" dirty="0">
              <a:solidFill>
                <a:schemeClr val="accent6"/>
              </a:solidFill>
            </a:endParaRPr>
          </a:p>
        </p:txBody>
      </p:sp>
      <p:cxnSp>
        <p:nvCxnSpPr>
          <p:cNvPr id="14" name="Google Shape;2392;p155"/>
          <p:cNvCxnSpPr/>
          <p:nvPr/>
        </p:nvCxnSpPr>
        <p:spPr>
          <a:xfrm>
            <a:off x="5715162" y="2359831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2393;p155"/>
          <p:cNvCxnSpPr/>
          <p:nvPr/>
        </p:nvCxnSpPr>
        <p:spPr>
          <a:xfrm>
            <a:off x="5715162" y="2642042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2394;p155"/>
          <p:cNvCxnSpPr/>
          <p:nvPr/>
        </p:nvCxnSpPr>
        <p:spPr>
          <a:xfrm>
            <a:off x="5715162" y="2965975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" name="Google Shape;2395;p155"/>
          <p:cNvCxnSpPr/>
          <p:nvPr/>
        </p:nvCxnSpPr>
        <p:spPr>
          <a:xfrm>
            <a:off x="5715162" y="3279319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0853CC2-A145-F246-A961-778587E7C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64646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Backprop</a:t>
            </a:r>
            <a:r>
              <a:rPr lang="en-US" dirty="0"/>
              <a:t> with Vectors</a:t>
            </a:r>
          </a:p>
        </p:txBody>
      </p:sp>
      <p:sp>
        <p:nvSpPr>
          <p:cNvPr id="4" name="Google Shape;2381;p155"/>
          <p:cNvSpPr/>
          <p:nvPr/>
        </p:nvSpPr>
        <p:spPr>
          <a:xfrm>
            <a:off x="3571795" y="2237149"/>
            <a:ext cx="2040068" cy="1268369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200"/>
              <a:t>f(x) = max(0,x)</a:t>
            </a:r>
            <a:endParaRPr sz="2200"/>
          </a:p>
          <a:p>
            <a:pPr algn="ctr"/>
            <a:r>
              <a:rPr lang="en" sz="2200" i="1"/>
              <a:t>(elementwise)</a:t>
            </a:r>
            <a:endParaRPr sz="2200" i="1"/>
          </a:p>
        </p:txBody>
      </p:sp>
      <p:cxnSp>
        <p:nvCxnSpPr>
          <p:cNvPr id="5" name="Google Shape;2382;p155"/>
          <p:cNvCxnSpPr/>
          <p:nvPr/>
        </p:nvCxnSpPr>
        <p:spPr>
          <a:xfrm>
            <a:off x="2820315" y="2359831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2383;p155"/>
          <p:cNvCxnSpPr/>
          <p:nvPr/>
        </p:nvCxnSpPr>
        <p:spPr>
          <a:xfrm>
            <a:off x="2820315" y="2642042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" name="Google Shape;2384;p155"/>
          <p:cNvCxnSpPr/>
          <p:nvPr/>
        </p:nvCxnSpPr>
        <p:spPr>
          <a:xfrm>
            <a:off x="2820315" y="2965975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2385;p155"/>
          <p:cNvCxnSpPr/>
          <p:nvPr/>
        </p:nvCxnSpPr>
        <p:spPr>
          <a:xfrm>
            <a:off x="2820315" y="3279319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Google Shape;2386;p155"/>
          <p:cNvSpPr txBox="1"/>
          <p:nvPr/>
        </p:nvSpPr>
        <p:spPr>
          <a:xfrm>
            <a:off x="1665016" y="1769470"/>
            <a:ext cx="1469618" cy="1735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/>
              <a:t>4D input x: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1 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-2 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3 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-1 ]</a:t>
            </a:r>
            <a:endParaRPr sz="2000" dirty="0">
              <a:solidFill>
                <a:srgbClr val="6AA84F"/>
              </a:solidFill>
            </a:endParaRPr>
          </a:p>
        </p:txBody>
      </p:sp>
      <p:sp>
        <p:nvSpPr>
          <p:cNvPr id="10" name="Google Shape;2388;p155"/>
          <p:cNvSpPr txBox="1"/>
          <p:nvPr/>
        </p:nvSpPr>
        <p:spPr>
          <a:xfrm>
            <a:off x="5966045" y="1769470"/>
            <a:ext cx="1652870" cy="1735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/>
              <a:t>4D output y: </a:t>
            </a:r>
            <a:endParaRPr sz="2000" dirty="0"/>
          </a:p>
          <a:p>
            <a:pPr algn="ctr"/>
            <a:r>
              <a:rPr lang="en" sz="2000" dirty="0">
                <a:solidFill>
                  <a:schemeClr val="accent6"/>
                </a:solidFill>
              </a:rPr>
              <a:t>[  1  ]</a:t>
            </a:r>
            <a:endParaRPr sz="2000" dirty="0">
              <a:solidFill>
                <a:schemeClr val="accent6"/>
              </a:solidFill>
            </a:endParaRPr>
          </a:p>
          <a:p>
            <a:pPr algn="ctr"/>
            <a:r>
              <a:rPr lang="en" sz="2000" dirty="0">
                <a:solidFill>
                  <a:schemeClr val="accent6"/>
                </a:solidFill>
              </a:rPr>
              <a:t>[  0  ]</a:t>
            </a:r>
            <a:endParaRPr sz="2000" dirty="0">
              <a:solidFill>
                <a:schemeClr val="accent6"/>
              </a:solidFill>
            </a:endParaRPr>
          </a:p>
          <a:p>
            <a:pPr algn="ctr"/>
            <a:r>
              <a:rPr lang="en" sz="2000" dirty="0">
                <a:solidFill>
                  <a:schemeClr val="accent6"/>
                </a:solidFill>
              </a:rPr>
              <a:t>[  3  ]</a:t>
            </a:r>
            <a:endParaRPr sz="2000" dirty="0">
              <a:solidFill>
                <a:schemeClr val="accent6"/>
              </a:solidFill>
            </a:endParaRPr>
          </a:p>
          <a:p>
            <a:pPr algn="ctr"/>
            <a:r>
              <a:rPr lang="en" sz="2000" dirty="0">
                <a:solidFill>
                  <a:schemeClr val="accent6"/>
                </a:solidFill>
              </a:rPr>
              <a:t>[  0  ]</a:t>
            </a:r>
            <a:endParaRPr sz="2000" dirty="0">
              <a:solidFill>
                <a:schemeClr val="accent6"/>
              </a:solidFill>
            </a:endParaRPr>
          </a:p>
        </p:txBody>
      </p:sp>
      <p:sp>
        <p:nvSpPr>
          <p:cNvPr id="11" name="Google Shape;2389;p155"/>
          <p:cNvSpPr txBox="1"/>
          <p:nvPr/>
        </p:nvSpPr>
        <p:spPr>
          <a:xfrm>
            <a:off x="5851325" y="3574425"/>
            <a:ext cx="1882310" cy="1735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/>
              <a:t>4D </a:t>
            </a:r>
            <a:r>
              <a:rPr lang="en" sz="2000" dirty="0" err="1"/>
              <a:t>dL</a:t>
            </a:r>
            <a:r>
              <a:rPr lang="en" sz="2000" dirty="0"/>
              <a:t>/</a:t>
            </a:r>
            <a:r>
              <a:rPr lang="en" sz="2000" dirty="0" err="1"/>
              <a:t>dy</a:t>
            </a:r>
            <a:r>
              <a:rPr lang="en" sz="2000" dirty="0"/>
              <a:t>: </a:t>
            </a:r>
            <a:endParaRPr sz="2000" dirty="0"/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 4  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 -1 ]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 5  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 9  ]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3" name="Google Shape;2391;p155"/>
          <p:cNvSpPr txBox="1"/>
          <p:nvPr/>
        </p:nvSpPr>
        <p:spPr>
          <a:xfrm>
            <a:off x="7889895" y="4183816"/>
            <a:ext cx="1322356" cy="69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1799">
                <a:solidFill>
                  <a:srgbClr val="C00000"/>
                </a:solidFill>
              </a:rPr>
              <a:t>Upstream</a:t>
            </a:r>
            <a:endParaRPr sz="1799" dirty="0">
              <a:solidFill>
                <a:srgbClr val="C00000"/>
              </a:solidFill>
            </a:endParaRPr>
          </a:p>
          <a:p>
            <a:pPr algn="ctr"/>
            <a:r>
              <a:rPr lang="en" sz="1799" dirty="0">
                <a:solidFill>
                  <a:srgbClr val="C00000"/>
                </a:solidFill>
              </a:rPr>
              <a:t>gradient</a:t>
            </a:r>
            <a:endParaRPr sz="1799" dirty="0">
              <a:solidFill>
                <a:srgbClr val="C00000"/>
              </a:solidFill>
            </a:endParaRPr>
          </a:p>
        </p:txBody>
      </p:sp>
      <p:cxnSp>
        <p:nvCxnSpPr>
          <p:cNvPr id="14" name="Google Shape;2392;p155"/>
          <p:cNvCxnSpPr/>
          <p:nvPr/>
        </p:nvCxnSpPr>
        <p:spPr>
          <a:xfrm>
            <a:off x="5715162" y="2359831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2393;p155"/>
          <p:cNvCxnSpPr/>
          <p:nvPr/>
        </p:nvCxnSpPr>
        <p:spPr>
          <a:xfrm>
            <a:off x="5715162" y="2642042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2394;p155"/>
          <p:cNvCxnSpPr/>
          <p:nvPr/>
        </p:nvCxnSpPr>
        <p:spPr>
          <a:xfrm>
            <a:off x="5715162" y="2965975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" name="Google Shape;2395;p155"/>
          <p:cNvCxnSpPr/>
          <p:nvPr/>
        </p:nvCxnSpPr>
        <p:spPr>
          <a:xfrm>
            <a:off x="5715162" y="3279319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" name="Google Shape;2396;p155"/>
          <p:cNvCxnSpPr/>
          <p:nvPr/>
        </p:nvCxnSpPr>
        <p:spPr>
          <a:xfrm>
            <a:off x="7162584" y="4111975"/>
            <a:ext cx="675424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9" name="Google Shape;2397;p155"/>
          <p:cNvCxnSpPr/>
          <p:nvPr/>
        </p:nvCxnSpPr>
        <p:spPr>
          <a:xfrm>
            <a:off x="7162584" y="4394186"/>
            <a:ext cx="675424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0" name="Google Shape;2398;p155"/>
          <p:cNvCxnSpPr/>
          <p:nvPr/>
        </p:nvCxnSpPr>
        <p:spPr>
          <a:xfrm>
            <a:off x="7162584" y="4718119"/>
            <a:ext cx="675424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1" name="Google Shape;2399;p155"/>
          <p:cNvCxnSpPr/>
          <p:nvPr/>
        </p:nvCxnSpPr>
        <p:spPr>
          <a:xfrm>
            <a:off x="7162584" y="5031462"/>
            <a:ext cx="675424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A99C76E-2161-7C4D-8686-15C60EFC34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3511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Backprop</a:t>
            </a:r>
            <a:r>
              <a:rPr lang="en-US" dirty="0"/>
              <a:t> with Vectors</a:t>
            </a:r>
          </a:p>
        </p:txBody>
      </p:sp>
      <p:sp>
        <p:nvSpPr>
          <p:cNvPr id="4" name="Google Shape;2381;p155"/>
          <p:cNvSpPr/>
          <p:nvPr/>
        </p:nvSpPr>
        <p:spPr>
          <a:xfrm>
            <a:off x="3571795" y="2237149"/>
            <a:ext cx="2040068" cy="1268369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200"/>
              <a:t>f(x) = max(0,x)</a:t>
            </a:r>
            <a:endParaRPr sz="2200"/>
          </a:p>
          <a:p>
            <a:pPr algn="ctr"/>
            <a:r>
              <a:rPr lang="en" sz="2200" i="1"/>
              <a:t>(elementwise)</a:t>
            </a:r>
            <a:endParaRPr sz="2200" i="1"/>
          </a:p>
        </p:txBody>
      </p:sp>
      <p:cxnSp>
        <p:nvCxnSpPr>
          <p:cNvPr id="5" name="Google Shape;2382;p155"/>
          <p:cNvCxnSpPr/>
          <p:nvPr/>
        </p:nvCxnSpPr>
        <p:spPr>
          <a:xfrm>
            <a:off x="2820315" y="2359831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2383;p155"/>
          <p:cNvCxnSpPr/>
          <p:nvPr/>
        </p:nvCxnSpPr>
        <p:spPr>
          <a:xfrm>
            <a:off x="2820315" y="2642042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" name="Google Shape;2384;p155"/>
          <p:cNvCxnSpPr/>
          <p:nvPr/>
        </p:nvCxnSpPr>
        <p:spPr>
          <a:xfrm>
            <a:off x="2820315" y="2965975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2385;p155"/>
          <p:cNvCxnSpPr/>
          <p:nvPr/>
        </p:nvCxnSpPr>
        <p:spPr>
          <a:xfrm>
            <a:off x="2820315" y="3279319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Google Shape;2386;p155"/>
          <p:cNvSpPr txBox="1"/>
          <p:nvPr/>
        </p:nvSpPr>
        <p:spPr>
          <a:xfrm>
            <a:off x="1665016" y="1769470"/>
            <a:ext cx="1469618" cy="1735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/>
              <a:t>4D input x: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1 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-2 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3 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-1 ]</a:t>
            </a:r>
            <a:endParaRPr sz="2000" dirty="0">
              <a:solidFill>
                <a:srgbClr val="6AA84F"/>
              </a:solidFill>
            </a:endParaRPr>
          </a:p>
        </p:txBody>
      </p:sp>
      <p:sp>
        <p:nvSpPr>
          <p:cNvPr id="10" name="Google Shape;2388;p155"/>
          <p:cNvSpPr txBox="1"/>
          <p:nvPr/>
        </p:nvSpPr>
        <p:spPr>
          <a:xfrm>
            <a:off x="5966045" y="1769470"/>
            <a:ext cx="1652870" cy="1735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/>
              <a:t>4D output y: </a:t>
            </a:r>
            <a:endParaRPr sz="2000" dirty="0"/>
          </a:p>
          <a:p>
            <a:pPr algn="ctr"/>
            <a:r>
              <a:rPr lang="en" sz="2000" dirty="0">
                <a:solidFill>
                  <a:schemeClr val="accent6"/>
                </a:solidFill>
              </a:rPr>
              <a:t>[  1  ]</a:t>
            </a:r>
            <a:endParaRPr sz="2000" dirty="0">
              <a:solidFill>
                <a:schemeClr val="accent6"/>
              </a:solidFill>
            </a:endParaRPr>
          </a:p>
          <a:p>
            <a:pPr algn="ctr"/>
            <a:r>
              <a:rPr lang="en" sz="2000" dirty="0">
                <a:solidFill>
                  <a:schemeClr val="accent6"/>
                </a:solidFill>
              </a:rPr>
              <a:t>[  0  ]</a:t>
            </a:r>
            <a:endParaRPr sz="2000" dirty="0">
              <a:solidFill>
                <a:schemeClr val="accent6"/>
              </a:solidFill>
            </a:endParaRPr>
          </a:p>
          <a:p>
            <a:pPr algn="ctr"/>
            <a:r>
              <a:rPr lang="en" sz="2000" dirty="0">
                <a:solidFill>
                  <a:schemeClr val="accent6"/>
                </a:solidFill>
              </a:rPr>
              <a:t>[  3  ]</a:t>
            </a:r>
            <a:endParaRPr sz="2000" dirty="0">
              <a:solidFill>
                <a:schemeClr val="accent6"/>
              </a:solidFill>
            </a:endParaRPr>
          </a:p>
          <a:p>
            <a:pPr algn="ctr"/>
            <a:r>
              <a:rPr lang="en" sz="2000" dirty="0">
                <a:solidFill>
                  <a:schemeClr val="accent6"/>
                </a:solidFill>
              </a:rPr>
              <a:t>[  0  ]</a:t>
            </a:r>
            <a:endParaRPr sz="2000" dirty="0">
              <a:solidFill>
                <a:schemeClr val="accent6"/>
              </a:solidFill>
            </a:endParaRPr>
          </a:p>
        </p:txBody>
      </p:sp>
      <p:sp>
        <p:nvSpPr>
          <p:cNvPr id="11" name="Google Shape;2389;p155"/>
          <p:cNvSpPr txBox="1"/>
          <p:nvPr/>
        </p:nvSpPr>
        <p:spPr>
          <a:xfrm>
            <a:off x="5851325" y="3574425"/>
            <a:ext cx="1882310" cy="1735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/>
              <a:t>4D </a:t>
            </a:r>
            <a:r>
              <a:rPr lang="en" sz="2000" dirty="0" err="1"/>
              <a:t>dL</a:t>
            </a:r>
            <a:r>
              <a:rPr lang="en" sz="2000" dirty="0"/>
              <a:t>/</a:t>
            </a:r>
            <a:r>
              <a:rPr lang="en" sz="2000" dirty="0" err="1"/>
              <a:t>dy</a:t>
            </a:r>
            <a:r>
              <a:rPr lang="en" sz="2000" dirty="0"/>
              <a:t>: </a:t>
            </a:r>
            <a:endParaRPr sz="2000" dirty="0"/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 4  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 -1 ]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 5  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 9  ]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2" name="Google Shape;2390;p155"/>
          <p:cNvSpPr txBox="1"/>
          <p:nvPr/>
        </p:nvSpPr>
        <p:spPr>
          <a:xfrm>
            <a:off x="3621881" y="3574425"/>
            <a:ext cx="1939895" cy="1735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-US" sz="2000" dirty="0"/>
              <a:t>Jacobian </a:t>
            </a:r>
            <a:r>
              <a:rPr lang="en-US" sz="2000" dirty="0" err="1"/>
              <a:t>dy</a:t>
            </a:r>
            <a:r>
              <a:rPr lang="en-US" sz="2000" dirty="0"/>
              <a:t>/dx</a:t>
            </a:r>
            <a:endParaRPr sz="2000" dirty="0"/>
          </a:p>
          <a:p>
            <a:r>
              <a:rPr lang="en" sz="2000" dirty="0"/>
              <a:t>[ 1 </a:t>
            </a:r>
            <a:r>
              <a:rPr lang="en" sz="2000" dirty="0">
                <a:solidFill>
                  <a:srgbClr val="999999"/>
                </a:solidFill>
              </a:rPr>
              <a:t>0 0 0</a:t>
            </a:r>
            <a:r>
              <a:rPr lang="en" sz="2000" dirty="0"/>
              <a:t> ]</a:t>
            </a:r>
            <a:endParaRPr sz="2000" dirty="0"/>
          </a:p>
          <a:p>
            <a:r>
              <a:rPr lang="en" sz="2000" dirty="0"/>
              <a:t>[ </a:t>
            </a:r>
            <a:r>
              <a:rPr lang="en" sz="2000" dirty="0">
                <a:solidFill>
                  <a:srgbClr val="999999"/>
                </a:solidFill>
              </a:rPr>
              <a:t>0</a:t>
            </a:r>
            <a:r>
              <a:rPr lang="en" sz="2000" dirty="0"/>
              <a:t> 0 </a:t>
            </a:r>
            <a:r>
              <a:rPr lang="en" sz="2000" dirty="0">
                <a:solidFill>
                  <a:srgbClr val="999999"/>
                </a:solidFill>
              </a:rPr>
              <a:t>0 0</a:t>
            </a:r>
            <a:r>
              <a:rPr lang="en" sz="2000" dirty="0"/>
              <a:t> ]</a:t>
            </a:r>
            <a:endParaRPr sz="2000" dirty="0"/>
          </a:p>
          <a:p>
            <a:r>
              <a:rPr lang="en" sz="2000" dirty="0"/>
              <a:t>[ </a:t>
            </a:r>
            <a:r>
              <a:rPr lang="en" sz="2000" dirty="0">
                <a:solidFill>
                  <a:srgbClr val="999999"/>
                </a:solidFill>
              </a:rPr>
              <a:t>0 0</a:t>
            </a:r>
            <a:r>
              <a:rPr lang="en" sz="2000" dirty="0"/>
              <a:t> 1 </a:t>
            </a:r>
            <a:r>
              <a:rPr lang="en" sz="2000" dirty="0">
                <a:solidFill>
                  <a:srgbClr val="999999"/>
                </a:solidFill>
              </a:rPr>
              <a:t>0</a:t>
            </a:r>
            <a:r>
              <a:rPr lang="en" sz="2000" dirty="0"/>
              <a:t> ]</a:t>
            </a:r>
            <a:endParaRPr lang="en-US" sz="2000" dirty="0"/>
          </a:p>
          <a:p>
            <a:r>
              <a:rPr lang="en" sz="2000" dirty="0"/>
              <a:t>[ </a:t>
            </a:r>
            <a:r>
              <a:rPr lang="en" sz="2000" dirty="0">
                <a:solidFill>
                  <a:srgbClr val="999999"/>
                </a:solidFill>
              </a:rPr>
              <a:t>0 0 0</a:t>
            </a:r>
            <a:r>
              <a:rPr lang="en" sz="2000" dirty="0"/>
              <a:t> 0 ]</a:t>
            </a:r>
            <a:endParaRPr sz="2000" dirty="0"/>
          </a:p>
        </p:txBody>
      </p:sp>
      <p:sp>
        <p:nvSpPr>
          <p:cNvPr id="13" name="Google Shape;2391;p155"/>
          <p:cNvSpPr txBox="1"/>
          <p:nvPr/>
        </p:nvSpPr>
        <p:spPr>
          <a:xfrm>
            <a:off x="7889895" y="4183816"/>
            <a:ext cx="1322356" cy="69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1799">
                <a:solidFill>
                  <a:srgbClr val="C00000"/>
                </a:solidFill>
              </a:rPr>
              <a:t>Upstream</a:t>
            </a:r>
            <a:endParaRPr sz="1799" dirty="0">
              <a:solidFill>
                <a:srgbClr val="C00000"/>
              </a:solidFill>
            </a:endParaRPr>
          </a:p>
          <a:p>
            <a:pPr algn="ctr"/>
            <a:r>
              <a:rPr lang="en" sz="1799" dirty="0">
                <a:solidFill>
                  <a:srgbClr val="C00000"/>
                </a:solidFill>
              </a:rPr>
              <a:t>gradient</a:t>
            </a:r>
            <a:endParaRPr sz="1799" dirty="0">
              <a:solidFill>
                <a:srgbClr val="C00000"/>
              </a:solidFill>
            </a:endParaRPr>
          </a:p>
        </p:txBody>
      </p:sp>
      <p:cxnSp>
        <p:nvCxnSpPr>
          <p:cNvPr id="14" name="Google Shape;2392;p155"/>
          <p:cNvCxnSpPr/>
          <p:nvPr/>
        </p:nvCxnSpPr>
        <p:spPr>
          <a:xfrm>
            <a:off x="5715162" y="2359831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2393;p155"/>
          <p:cNvCxnSpPr/>
          <p:nvPr/>
        </p:nvCxnSpPr>
        <p:spPr>
          <a:xfrm>
            <a:off x="5715162" y="2642042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2394;p155"/>
          <p:cNvCxnSpPr/>
          <p:nvPr/>
        </p:nvCxnSpPr>
        <p:spPr>
          <a:xfrm>
            <a:off x="5715162" y="2965975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" name="Google Shape;2395;p155"/>
          <p:cNvCxnSpPr/>
          <p:nvPr/>
        </p:nvCxnSpPr>
        <p:spPr>
          <a:xfrm>
            <a:off x="5715162" y="3279319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" name="Google Shape;2396;p155"/>
          <p:cNvCxnSpPr/>
          <p:nvPr/>
        </p:nvCxnSpPr>
        <p:spPr>
          <a:xfrm>
            <a:off x="7162584" y="4111975"/>
            <a:ext cx="675424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9" name="Google Shape;2397;p155"/>
          <p:cNvCxnSpPr/>
          <p:nvPr/>
        </p:nvCxnSpPr>
        <p:spPr>
          <a:xfrm>
            <a:off x="7162584" y="4394186"/>
            <a:ext cx="675424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0" name="Google Shape;2398;p155"/>
          <p:cNvCxnSpPr/>
          <p:nvPr/>
        </p:nvCxnSpPr>
        <p:spPr>
          <a:xfrm>
            <a:off x="7162584" y="4718119"/>
            <a:ext cx="675424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1" name="Google Shape;2399;p155"/>
          <p:cNvCxnSpPr/>
          <p:nvPr/>
        </p:nvCxnSpPr>
        <p:spPr>
          <a:xfrm>
            <a:off x="7162584" y="5031462"/>
            <a:ext cx="675424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2" name="Google Shape;2400;p155"/>
          <p:cNvCxnSpPr/>
          <p:nvPr/>
        </p:nvCxnSpPr>
        <p:spPr>
          <a:xfrm>
            <a:off x="5715162" y="4111975"/>
            <a:ext cx="675424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3" name="Google Shape;2401;p155"/>
          <p:cNvCxnSpPr/>
          <p:nvPr/>
        </p:nvCxnSpPr>
        <p:spPr>
          <a:xfrm>
            <a:off x="5715162" y="4394186"/>
            <a:ext cx="675424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4" name="Google Shape;2402;p155"/>
          <p:cNvCxnSpPr/>
          <p:nvPr/>
        </p:nvCxnSpPr>
        <p:spPr>
          <a:xfrm>
            <a:off x="5715162" y="4718119"/>
            <a:ext cx="675424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5" name="Google Shape;2403;p155"/>
          <p:cNvCxnSpPr/>
          <p:nvPr/>
        </p:nvCxnSpPr>
        <p:spPr>
          <a:xfrm>
            <a:off x="5715162" y="5031462"/>
            <a:ext cx="675424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275D7139-BC87-3549-AB44-C41C100288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96617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Backprop</a:t>
            </a:r>
            <a:r>
              <a:rPr lang="en-US" dirty="0"/>
              <a:t> with Vectors</a:t>
            </a:r>
          </a:p>
        </p:txBody>
      </p:sp>
      <p:sp>
        <p:nvSpPr>
          <p:cNvPr id="4" name="Google Shape;2381;p155"/>
          <p:cNvSpPr/>
          <p:nvPr/>
        </p:nvSpPr>
        <p:spPr>
          <a:xfrm>
            <a:off x="3571795" y="2237149"/>
            <a:ext cx="2040068" cy="1268369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200"/>
              <a:t>f(x) = max(0,x)</a:t>
            </a:r>
            <a:endParaRPr sz="2200"/>
          </a:p>
          <a:p>
            <a:pPr algn="ctr"/>
            <a:r>
              <a:rPr lang="en" sz="2200" i="1"/>
              <a:t>(elementwise)</a:t>
            </a:r>
            <a:endParaRPr sz="2200" i="1"/>
          </a:p>
        </p:txBody>
      </p:sp>
      <p:cxnSp>
        <p:nvCxnSpPr>
          <p:cNvPr id="5" name="Google Shape;2382;p155"/>
          <p:cNvCxnSpPr/>
          <p:nvPr/>
        </p:nvCxnSpPr>
        <p:spPr>
          <a:xfrm>
            <a:off x="2820315" y="2359831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2383;p155"/>
          <p:cNvCxnSpPr/>
          <p:nvPr/>
        </p:nvCxnSpPr>
        <p:spPr>
          <a:xfrm>
            <a:off x="2820315" y="2642042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" name="Google Shape;2384;p155"/>
          <p:cNvCxnSpPr/>
          <p:nvPr/>
        </p:nvCxnSpPr>
        <p:spPr>
          <a:xfrm>
            <a:off x="2820315" y="2965975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2385;p155"/>
          <p:cNvCxnSpPr/>
          <p:nvPr/>
        </p:nvCxnSpPr>
        <p:spPr>
          <a:xfrm>
            <a:off x="2820315" y="3279319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Google Shape;2386;p155"/>
          <p:cNvSpPr txBox="1"/>
          <p:nvPr/>
        </p:nvSpPr>
        <p:spPr>
          <a:xfrm>
            <a:off x="1665016" y="1769470"/>
            <a:ext cx="1469618" cy="1735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/>
              <a:t>4D input x: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1 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-2 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3 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-1 ]</a:t>
            </a:r>
            <a:endParaRPr sz="2000" dirty="0">
              <a:solidFill>
                <a:srgbClr val="6AA84F"/>
              </a:solidFill>
            </a:endParaRPr>
          </a:p>
        </p:txBody>
      </p:sp>
      <p:sp>
        <p:nvSpPr>
          <p:cNvPr id="10" name="Google Shape;2388;p155"/>
          <p:cNvSpPr txBox="1"/>
          <p:nvPr/>
        </p:nvSpPr>
        <p:spPr>
          <a:xfrm>
            <a:off x="5966045" y="1769470"/>
            <a:ext cx="1652870" cy="1735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/>
              <a:t>4D output y: </a:t>
            </a:r>
            <a:endParaRPr sz="2000" dirty="0"/>
          </a:p>
          <a:p>
            <a:pPr algn="ctr"/>
            <a:r>
              <a:rPr lang="en" sz="2000" dirty="0">
                <a:solidFill>
                  <a:schemeClr val="accent6"/>
                </a:solidFill>
              </a:rPr>
              <a:t>[  1  ]</a:t>
            </a:r>
            <a:endParaRPr sz="2000" dirty="0">
              <a:solidFill>
                <a:schemeClr val="accent6"/>
              </a:solidFill>
            </a:endParaRPr>
          </a:p>
          <a:p>
            <a:pPr algn="ctr"/>
            <a:r>
              <a:rPr lang="en" sz="2000" dirty="0">
                <a:solidFill>
                  <a:schemeClr val="accent6"/>
                </a:solidFill>
              </a:rPr>
              <a:t>[  0  ]</a:t>
            </a:r>
            <a:endParaRPr sz="2000" dirty="0">
              <a:solidFill>
                <a:schemeClr val="accent6"/>
              </a:solidFill>
            </a:endParaRPr>
          </a:p>
          <a:p>
            <a:pPr algn="ctr"/>
            <a:r>
              <a:rPr lang="en" sz="2000" dirty="0">
                <a:solidFill>
                  <a:schemeClr val="accent6"/>
                </a:solidFill>
              </a:rPr>
              <a:t>[  3  ]</a:t>
            </a:r>
            <a:endParaRPr sz="2000" dirty="0">
              <a:solidFill>
                <a:schemeClr val="accent6"/>
              </a:solidFill>
            </a:endParaRPr>
          </a:p>
          <a:p>
            <a:pPr algn="ctr"/>
            <a:r>
              <a:rPr lang="en" sz="2000" dirty="0">
                <a:solidFill>
                  <a:schemeClr val="accent6"/>
                </a:solidFill>
              </a:rPr>
              <a:t>[  0  ]</a:t>
            </a:r>
            <a:endParaRPr sz="2000" dirty="0">
              <a:solidFill>
                <a:schemeClr val="accent6"/>
              </a:solidFill>
            </a:endParaRPr>
          </a:p>
        </p:txBody>
      </p:sp>
      <p:sp>
        <p:nvSpPr>
          <p:cNvPr id="11" name="Google Shape;2389;p155"/>
          <p:cNvSpPr txBox="1"/>
          <p:nvPr/>
        </p:nvSpPr>
        <p:spPr>
          <a:xfrm>
            <a:off x="5851325" y="3574425"/>
            <a:ext cx="1882310" cy="1735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/>
              <a:t>4D </a:t>
            </a:r>
            <a:r>
              <a:rPr lang="en" sz="2000" dirty="0" err="1"/>
              <a:t>dL</a:t>
            </a:r>
            <a:r>
              <a:rPr lang="en" sz="2000" dirty="0"/>
              <a:t>/</a:t>
            </a:r>
            <a:r>
              <a:rPr lang="en" sz="2000" dirty="0" err="1"/>
              <a:t>dy</a:t>
            </a:r>
            <a:r>
              <a:rPr lang="en" sz="2000" dirty="0"/>
              <a:t>: </a:t>
            </a:r>
            <a:endParaRPr sz="2000" dirty="0"/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 4  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 -1 ]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 5  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 9  ]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2" name="Google Shape;2390;p155"/>
          <p:cNvSpPr txBox="1"/>
          <p:nvPr/>
        </p:nvSpPr>
        <p:spPr>
          <a:xfrm>
            <a:off x="3621881" y="3574425"/>
            <a:ext cx="1939895" cy="1735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000"/>
              <a:t>[dy/dx] [dL/dy]</a:t>
            </a:r>
            <a:endParaRPr sz="2000"/>
          </a:p>
          <a:p>
            <a:r>
              <a:rPr lang="en" sz="2000"/>
              <a:t>[ 1 </a:t>
            </a:r>
            <a:r>
              <a:rPr lang="en" sz="2000">
                <a:solidFill>
                  <a:srgbClr val="999999"/>
                </a:solidFill>
              </a:rPr>
              <a:t>0 0 0</a:t>
            </a:r>
            <a:r>
              <a:rPr lang="en" sz="2000"/>
              <a:t> ] [ 4  ]</a:t>
            </a:r>
            <a:endParaRPr sz="2000"/>
          </a:p>
          <a:p>
            <a:r>
              <a:rPr lang="en" sz="2000"/>
              <a:t>[ </a:t>
            </a:r>
            <a:r>
              <a:rPr lang="en" sz="2000">
                <a:solidFill>
                  <a:srgbClr val="999999"/>
                </a:solidFill>
              </a:rPr>
              <a:t>0</a:t>
            </a:r>
            <a:r>
              <a:rPr lang="en" sz="2000"/>
              <a:t> 0 </a:t>
            </a:r>
            <a:r>
              <a:rPr lang="en" sz="2000">
                <a:solidFill>
                  <a:srgbClr val="999999"/>
                </a:solidFill>
              </a:rPr>
              <a:t>0 0</a:t>
            </a:r>
            <a:r>
              <a:rPr lang="en" sz="2000"/>
              <a:t> ] [ -1 ]</a:t>
            </a:r>
            <a:endParaRPr sz="2000"/>
          </a:p>
          <a:p>
            <a:r>
              <a:rPr lang="en" sz="2000"/>
              <a:t>[ </a:t>
            </a:r>
            <a:r>
              <a:rPr lang="en" sz="2000">
                <a:solidFill>
                  <a:srgbClr val="999999"/>
                </a:solidFill>
              </a:rPr>
              <a:t>0 0</a:t>
            </a:r>
            <a:r>
              <a:rPr lang="en" sz="2000"/>
              <a:t> 1 </a:t>
            </a:r>
            <a:r>
              <a:rPr lang="en" sz="2000">
                <a:solidFill>
                  <a:srgbClr val="999999"/>
                </a:solidFill>
              </a:rPr>
              <a:t>0</a:t>
            </a:r>
            <a:r>
              <a:rPr lang="en" sz="2000"/>
              <a:t> ] [ 5  ]</a:t>
            </a:r>
            <a:endParaRPr sz="2000"/>
          </a:p>
          <a:p>
            <a:r>
              <a:rPr lang="en" sz="2000"/>
              <a:t>[ </a:t>
            </a:r>
            <a:r>
              <a:rPr lang="en" sz="2000">
                <a:solidFill>
                  <a:srgbClr val="999999"/>
                </a:solidFill>
              </a:rPr>
              <a:t>0 0 0</a:t>
            </a:r>
            <a:r>
              <a:rPr lang="en" sz="2000"/>
              <a:t> 0 ] [ 9  ]</a:t>
            </a:r>
            <a:endParaRPr sz="2000"/>
          </a:p>
        </p:txBody>
      </p:sp>
      <p:sp>
        <p:nvSpPr>
          <p:cNvPr id="13" name="Google Shape;2391;p155"/>
          <p:cNvSpPr txBox="1"/>
          <p:nvPr/>
        </p:nvSpPr>
        <p:spPr>
          <a:xfrm>
            <a:off x="7889895" y="4183816"/>
            <a:ext cx="1322356" cy="69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1799">
                <a:solidFill>
                  <a:srgbClr val="C00000"/>
                </a:solidFill>
              </a:rPr>
              <a:t>Upstream</a:t>
            </a:r>
            <a:endParaRPr sz="1799" dirty="0">
              <a:solidFill>
                <a:srgbClr val="C00000"/>
              </a:solidFill>
            </a:endParaRPr>
          </a:p>
          <a:p>
            <a:pPr algn="ctr"/>
            <a:r>
              <a:rPr lang="en" sz="1799" dirty="0">
                <a:solidFill>
                  <a:srgbClr val="C00000"/>
                </a:solidFill>
              </a:rPr>
              <a:t>gradient</a:t>
            </a:r>
            <a:endParaRPr sz="1799" dirty="0">
              <a:solidFill>
                <a:srgbClr val="C00000"/>
              </a:solidFill>
            </a:endParaRPr>
          </a:p>
        </p:txBody>
      </p:sp>
      <p:cxnSp>
        <p:nvCxnSpPr>
          <p:cNvPr id="14" name="Google Shape;2392;p155"/>
          <p:cNvCxnSpPr/>
          <p:nvPr/>
        </p:nvCxnSpPr>
        <p:spPr>
          <a:xfrm>
            <a:off x="5715162" y="2359831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2393;p155"/>
          <p:cNvCxnSpPr/>
          <p:nvPr/>
        </p:nvCxnSpPr>
        <p:spPr>
          <a:xfrm>
            <a:off x="5715162" y="2642042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2394;p155"/>
          <p:cNvCxnSpPr/>
          <p:nvPr/>
        </p:nvCxnSpPr>
        <p:spPr>
          <a:xfrm>
            <a:off x="5715162" y="2965975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" name="Google Shape;2395;p155"/>
          <p:cNvCxnSpPr/>
          <p:nvPr/>
        </p:nvCxnSpPr>
        <p:spPr>
          <a:xfrm>
            <a:off x="5715162" y="3279319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" name="Google Shape;2396;p155"/>
          <p:cNvCxnSpPr/>
          <p:nvPr/>
        </p:nvCxnSpPr>
        <p:spPr>
          <a:xfrm>
            <a:off x="7162584" y="4111975"/>
            <a:ext cx="675424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9" name="Google Shape;2397;p155"/>
          <p:cNvCxnSpPr/>
          <p:nvPr/>
        </p:nvCxnSpPr>
        <p:spPr>
          <a:xfrm>
            <a:off x="7162584" y="4394186"/>
            <a:ext cx="675424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0" name="Google Shape;2398;p155"/>
          <p:cNvCxnSpPr/>
          <p:nvPr/>
        </p:nvCxnSpPr>
        <p:spPr>
          <a:xfrm>
            <a:off x="7162584" y="4718119"/>
            <a:ext cx="675424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1" name="Google Shape;2399;p155"/>
          <p:cNvCxnSpPr/>
          <p:nvPr/>
        </p:nvCxnSpPr>
        <p:spPr>
          <a:xfrm>
            <a:off x="7162584" y="5031462"/>
            <a:ext cx="675424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2" name="Google Shape;2400;p155"/>
          <p:cNvCxnSpPr/>
          <p:nvPr/>
        </p:nvCxnSpPr>
        <p:spPr>
          <a:xfrm>
            <a:off x="5715162" y="4111975"/>
            <a:ext cx="675424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3" name="Google Shape;2401;p155"/>
          <p:cNvCxnSpPr/>
          <p:nvPr/>
        </p:nvCxnSpPr>
        <p:spPr>
          <a:xfrm>
            <a:off x="5715162" y="4394186"/>
            <a:ext cx="675424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4" name="Google Shape;2402;p155"/>
          <p:cNvCxnSpPr/>
          <p:nvPr/>
        </p:nvCxnSpPr>
        <p:spPr>
          <a:xfrm>
            <a:off x="5715162" y="4718119"/>
            <a:ext cx="675424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5" name="Google Shape;2403;p155"/>
          <p:cNvCxnSpPr/>
          <p:nvPr/>
        </p:nvCxnSpPr>
        <p:spPr>
          <a:xfrm>
            <a:off x="5715162" y="5031462"/>
            <a:ext cx="675424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F33797E4-773E-DD48-B6F0-7735697BB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58612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Backprop</a:t>
            </a:r>
            <a:r>
              <a:rPr lang="en-US" dirty="0"/>
              <a:t> with Vectors</a:t>
            </a:r>
          </a:p>
        </p:txBody>
      </p:sp>
      <p:sp>
        <p:nvSpPr>
          <p:cNvPr id="4" name="Google Shape;2381;p155"/>
          <p:cNvSpPr/>
          <p:nvPr/>
        </p:nvSpPr>
        <p:spPr>
          <a:xfrm>
            <a:off x="3571795" y="2237149"/>
            <a:ext cx="2040068" cy="1268369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200"/>
              <a:t>f(x) = max(0,x)</a:t>
            </a:r>
            <a:endParaRPr sz="2200"/>
          </a:p>
          <a:p>
            <a:pPr algn="ctr"/>
            <a:r>
              <a:rPr lang="en" sz="2200" i="1"/>
              <a:t>(elementwise)</a:t>
            </a:r>
            <a:endParaRPr sz="2200" i="1"/>
          </a:p>
        </p:txBody>
      </p:sp>
      <p:cxnSp>
        <p:nvCxnSpPr>
          <p:cNvPr id="5" name="Google Shape;2382;p155"/>
          <p:cNvCxnSpPr/>
          <p:nvPr/>
        </p:nvCxnSpPr>
        <p:spPr>
          <a:xfrm>
            <a:off x="2820315" y="2359831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2383;p155"/>
          <p:cNvCxnSpPr/>
          <p:nvPr/>
        </p:nvCxnSpPr>
        <p:spPr>
          <a:xfrm>
            <a:off x="2820315" y="2642042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" name="Google Shape;2384;p155"/>
          <p:cNvCxnSpPr/>
          <p:nvPr/>
        </p:nvCxnSpPr>
        <p:spPr>
          <a:xfrm>
            <a:off x="2820315" y="2965975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2385;p155"/>
          <p:cNvCxnSpPr/>
          <p:nvPr/>
        </p:nvCxnSpPr>
        <p:spPr>
          <a:xfrm>
            <a:off x="2820315" y="3279319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Google Shape;2386;p155"/>
          <p:cNvSpPr txBox="1"/>
          <p:nvPr/>
        </p:nvSpPr>
        <p:spPr>
          <a:xfrm>
            <a:off x="1665016" y="1769470"/>
            <a:ext cx="1469618" cy="1735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/>
              <a:t>4D input x: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1 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-2 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3 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-1 ]</a:t>
            </a:r>
            <a:endParaRPr sz="2000" dirty="0">
              <a:solidFill>
                <a:srgbClr val="6AA84F"/>
              </a:solidFill>
            </a:endParaRPr>
          </a:p>
        </p:txBody>
      </p:sp>
      <p:sp>
        <p:nvSpPr>
          <p:cNvPr id="10" name="Google Shape;2388;p155"/>
          <p:cNvSpPr txBox="1"/>
          <p:nvPr/>
        </p:nvSpPr>
        <p:spPr>
          <a:xfrm>
            <a:off x="5966045" y="1769470"/>
            <a:ext cx="1652870" cy="1735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/>
              <a:t>4D output y: </a:t>
            </a:r>
            <a:endParaRPr sz="2000" dirty="0"/>
          </a:p>
          <a:p>
            <a:pPr algn="ctr"/>
            <a:r>
              <a:rPr lang="en" sz="2000" dirty="0">
                <a:solidFill>
                  <a:schemeClr val="accent6"/>
                </a:solidFill>
              </a:rPr>
              <a:t>[  1  ]</a:t>
            </a:r>
            <a:endParaRPr sz="2000" dirty="0">
              <a:solidFill>
                <a:schemeClr val="accent6"/>
              </a:solidFill>
            </a:endParaRPr>
          </a:p>
          <a:p>
            <a:pPr algn="ctr"/>
            <a:r>
              <a:rPr lang="en" sz="2000" dirty="0">
                <a:solidFill>
                  <a:schemeClr val="accent6"/>
                </a:solidFill>
              </a:rPr>
              <a:t>[  0  ]</a:t>
            </a:r>
            <a:endParaRPr sz="2000" dirty="0">
              <a:solidFill>
                <a:schemeClr val="accent6"/>
              </a:solidFill>
            </a:endParaRPr>
          </a:p>
          <a:p>
            <a:pPr algn="ctr"/>
            <a:r>
              <a:rPr lang="en" sz="2000" dirty="0">
                <a:solidFill>
                  <a:schemeClr val="accent6"/>
                </a:solidFill>
              </a:rPr>
              <a:t>[  3  ]</a:t>
            </a:r>
            <a:endParaRPr sz="2000" dirty="0">
              <a:solidFill>
                <a:schemeClr val="accent6"/>
              </a:solidFill>
            </a:endParaRPr>
          </a:p>
          <a:p>
            <a:pPr algn="ctr"/>
            <a:r>
              <a:rPr lang="en" sz="2000" dirty="0">
                <a:solidFill>
                  <a:schemeClr val="accent6"/>
                </a:solidFill>
              </a:rPr>
              <a:t>[  0  ]</a:t>
            </a:r>
            <a:endParaRPr sz="2000" dirty="0">
              <a:solidFill>
                <a:schemeClr val="accent6"/>
              </a:solidFill>
            </a:endParaRPr>
          </a:p>
        </p:txBody>
      </p:sp>
      <p:sp>
        <p:nvSpPr>
          <p:cNvPr id="11" name="Google Shape;2389;p155"/>
          <p:cNvSpPr txBox="1"/>
          <p:nvPr/>
        </p:nvSpPr>
        <p:spPr>
          <a:xfrm>
            <a:off x="5851325" y="3574425"/>
            <a:ext cx="1882310" cy="1735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/>
              <a:t>4D </a:t>
            </a:r>
            <a:r>
              <a:rPr lang="en" sz="2000" dirty="0" err="1"/>
              <a:t>dL</a:t>
            </a:r>
            <a:r>
              <a:rPr lang="en" sz="2000" dirty="0"/>
              <a:t>/</a:t>
            </a:r>
            <a:r>
              <a:rPr lang="en" sz="2000" dirty="0" err="1"/>
              <a:t>dy</a:t>
            </a:r>
            <a:r>
              <a:rPr lang="en" sz="2000" dirty="0"/>
              <a:t>: </a:t>
            </a:r>
            <a:endParaRPr sz="2000" dirty="0"/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 4  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 -1 ]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 5  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 9  ]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2" name="Google Shape;2390;p155"/>
          <p:cNvSpPr txBox="1"/>
          <p:nvPr/>
        </p:nvSpPr>
        <p:spPr>
          <a:xfrm>
            <a:off x="3621881" y="3574425"/>
            <a:ext cx="1939895" cy="1735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000"/>
              <a:t>[dy/dx] [dL/dy]</a:t>
            </a:r>
            <a:endParaRPr sz="2000"/>
          </a:p>
          <a:p>
            <a:r>
              <a:rPr lang="en" sz="2000"/>
              <a:t>[ 1 </a:t>
            </a:r>
            <a:r>
              <a:rPr lang="en" sz="2000">
                <a:solidFill>
                  <a:srgbClr val="999999"/>
                </a:solidFill>
              </a:rPr>
              <a:t>0 0 0</a:t>
            </a:r>
            <a:r>
              <a:rPr lang="en" sz="2000"/>
              <a:t> ] [ 4  ]</a:t>
            </a:r>
            <a:endParaRPr sz="2000"/>
          </a:p>
          <a:p>
            <a:r>
              <a:rPr lang="en" sz="2000"/>
              <a:t>[ </a:t>
            </a:r>
            <a:r>
              <a:rPr lang="en" sz="2000">
                <a:solidFill>
                  <a:srgbClr val="999999"/>
                </a:solidFill>
              </a:rPr>
              <a:t>0</a:t>
            </a:r>
            <a:r>
              <a:rPr lang="en" sz="2000"/>
              <a:t> 0 </a:t>
            </a:r>
            <a:r>
              <a:rPr lang="en" sz="2000">
                <a:solidFill>
                  <a:srgbClr val="999999"/>
                </a:solidFill>
              </a:rPr>
              <a:t>0 0</a:t>
            </a:r>
            <a:r>
              <a:rPr lang="en" sz="2000"/>
              <a:t> ] [ -1 ]</a:t>
            </a:r>
            <a:endParaRPr sz="2000"/>
          </a:p>
          <a:p>
            <a:r>
              <a:rPr lang="en" sz="2000"/>
              <a:t>[ </a:t>
            </a:r>
            <a:r>
              <a:rPr lang="en" sz="2000">
                <a:solidFill>
                  <a:srgbClr val="999999"/>
                </a:solidFill>
              </a:rPr>
              <a:t>0 0</a:t>
            </a:r>
            <a:r>
              <a:rPr lang="en" sz="2000"/>
              <a:t> 1 </a:t>
            </a:r>
            <a:r>
              <a:rPr lang="en" sz="2000">
                <a:solidFill>
                  <a:srgbClr val="999999"/>
                </a:solidFill>
              </a:rPr>
              <a:t>0</a:t>
            </a:r>
            <a:r>
              <a:rPr lang="en" sz="2000"/>
              <a:t> ] [ 5  ]</a:t>
            </a:r>
            <a:endParaRPr sz="2000"/>
          </a:p>
          <a:p>
            <a:r>
              <a:rPr lang="en" sz="2000"/>
              <a:t>[ </a:t>
            </a:r>
            <a:r>
              <a:rPr lang="en" sz="2000">
                <a:solidFill>
                  <a:srgbClr val="999999"/>
                </a:solidFill>
              </a:rPr>
              <a:t>0 0 0</a:t>
            </a:r>
            <a:r>
              <a:rPr lang="en" sz="2000"/>
              <a:t> 0 ] [ 9  ]</a:t>
            </a:r>
            <a:endParaRPr sz="2000"/>
          </a:p>
        </p:txBody>
      </p:sp>
      <p:sp>
        <p:nvSpPr>
          <p:cNvPr id="13" name="Google Shape;2391;p155"/>
          <p:cNvSpPr txBox="1"/>
          <p:nvPr/>
        </p:nvSpPr>
        <p:spPr>
          <a:xfrm>
            <a:off x="7889895" y="4183816"/>
            <a:ext cx="1322356" cy="69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1799">
                <a:solidFill>
                  <a:srgbClr val="C00000"/>
                </a:solidFill>
              </a:rPr>
              <a:t>Upstream</a:t>
            </a:r>
            <a:endParaRPr sz="1799" dirty="0">
              <a:solidFill>
                <a:srgbClr val="C00000"/>
              </a:solidFill>
            </a:endParaRPr>
          </a:p>
          <a:p>
            <a:pPr algn="ctr"/>
            <a:r>
              <a:rPr lang="en" sz="1799" dirty="0">
                <a:solidFill>
                  <a:srgbClr val="C00000"/>
                </a:solidFill>
              </a:rPr>
              <a:t>gradient</a:t>
            </a:r>
            <a:endParaRPr sz="1799" dirty="0">
              <a:solidFill>
                <a:srgbClr val="C00000"/>
              </a:solidFill>
            </a:endParaRPr>
          </a:p>
        </p:txBody>
      </p:sp>
      <p:cxnSp>
        <p:nvCxnSpPr>
          <p:cNvPr id="14" name="Google Shape;2392;p155"/>
          <p:cNvCxnSpPr/>
          <p:nvPr/>
        </p:nvCxnSpPr>
        <p:spPr>
          <a:xfrm>
            <a:off x="5715162" y="2359831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2393;p155"/>
          <p:cNvCxnSpPr/>
          <p:nvPr/>
        </p:nvCxnSpPr>
        <p:spPr>
          <a:xfrm>
            <a:off x="5715162" y="2642042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2394;p155"/>
          <p:cNvCxnSpPr/>
          <p:nvPr/>
        </p:nvCxnSpPr>
        <p:spPr>
          <a:xfrm>
            <a:off x="5715162" y="2965975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" name="Google Shape;2395;p155"/>
          <p:cNvCxnSpPr/>
          <p:nvPr/>
        </p:nvCxnSpPr>
        <p:spPr>
          <a:xfrm>
            <a:off x="5715162" y="3279319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" name="Google Shape;2396;p155"/>
          <p:cNvCxnSpPr/>
          <p:nvPr/>
        </p:nvCxnSpPr>
        <p:spPr>
          <a:xfrm>
            <a:off x="7162584" y="4111975"/>
            <a:ext cx="675424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9" name="Google Shape;2397;p155"/>
          <p:cNvCxnSpPr/>
          <p:nvPr/>
        </p:nvCxnSpPr>
        <p:spPr>
          <a:xfrm>
            <a:off x="7162584" y="4394186"/>
            <a:ext cx="675424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0" name="Google Shape;2398;p155"/>
          <p:cNvCxnSpPr/>
          <p:nvPr/>
        </p:nvCxnSpPr>
        <p:spPr>
          <a:xfrm>
            <a:off x="7162584" y="4718119"/>
            <a:ext cx="675424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1" name="Google Shape;2399;p155"/>
          <p:cNvCxnSpPr/>
          <p:nvPr/>
        </p:nvCxnSpPr>
        <p:spPr>
          <a:xfrm>
            <a:off x="7162584" y="5031462"/>
            <a:ext cx="675424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2" name="Google Shape;2400;p155"/>
          <p:cNvCxnSpPr/>
          <p:nvPr/>
        </p:nvCxnSpPr>
        <p:spPr>
          <a:xfrm>
            <a:off x="5715162" y="4111975"/>
            <a:ext cx="675424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3" name="Google Shape;2401;p155"/>
          <p:cNvCxnSpPr/>
          <p:nvPr/>
        </p:nvCxnSpPr>
        <p:spPr>
          <a:xfrm>
            <a:off x="5715162" y="4394186"/>
            <a:ext cx="675424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4" name="Google Shape;2402;p155"/>
          <p:cNvCxnSpPr/>
          <p:nvPr/>
        </p:nvCxnSpPr>
        <p:spPr>
          <a:xfrm>
            <a:off x="5715162" y="4718119"/>
            <a:ext cx="675424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5" name="Google Shape;2403;p155"/>
          <p:cNvCxnSpPr/>
          <p:nvPr/>
        </p:nvCxnSpPr>
        <p:spPr>
          <a:xfrm>
            <a:off x="5715162" y="5031462"/>
            <a:ext cx="675424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6" name="Google Shape;2404;p155"/>
          <p:cNvCxnSpPr/>
          <p:nvPr/>
        </p:nvCxnSpPr>
        <p:spPr>
          <a:xfrm>
            <a:off x="2896496" y="4111975"/>
            <a:ext cx="675424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7" name="Google Shape;2405;p155"/>
          <p:cNvCxnSpPr/>
          <p:nvPr/>
        </p:nvCxnSpPr>
        <p:spPr>
          <a:xfrm>
            <a:off x="2896496" y="4394186"/>
            <a:ext cx="675424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8" name="Google Shape;2406;p155"/>
          <p:cNvCxnSpPr/>
          <p:nvPr/>
        </p:nvCxnSpPr>
        <p:spPr>
          <a:xfrm>
            <a:off x="2896496" y="4718119"/>
            <a:ext cx="675424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9" name="Google Shape;2407;p155"/>
          <p:cNvCxnSpPr/>
          <p:nvPr/>
        </p:nvCxnSpPr>
        <p:spPr>
          <a:xfrm>
            <a:off x="2896496" y="5031462"/>
            <a:ext cx="675424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1" name="Google Shape;2409;p155"/>
          <p:cNvSpPr txBox="1"/>
          <p:nvPr/>
        </p:nvSpPr>
        <p:spPr>
          <a:xfrm>
            <a:off x="1698008" y="3574425"/>
            <a:ext cx="1403635" cy="1735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/>
              <a:t>4D </a:t>
            </a:r>
            <a:r>
              <a:rPr lang="en" sz="2000" dirty="0" err="1"/>
              <a:t>dL</a:t>
            </a:r>
            <a:r>
              <a:rPr lang="en" sz="2000" dirty="0"/>
              <a:t>/dx: </a:t>
            </a:r>
            <a:endParaRPr sz="2000" dirty="0"/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[ 4 ]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[ 0 ]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[ 5 ]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[ 0 ]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7C9BAEEA-26F1-AB48-8210-BFD694A687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03873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Backprop</a:t>
            </a:r>
            <a:r>
              <a:rPr lang="en-US" dirty="0"/>
              <a:t> with Vectors</a:t>
            </a:r>
          </a:p>
        </p:txBody>
      </p:sp>
      <p:sp>
        <p:nvSpPr>
          <p:cNvPr id="4" name="Google Shape;2381;p155"/>
          <p:cNvSpPr/>
          <p:nvPr/>
        </p:nvSpPr>
        <p:spPr>
          <a:xfrm>
            <a:off x="3571795" y="2237149"/>
            <a:ext cx="2040068" cy="1268369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200"/>
              <a:t>f(x) = max(0,x)</a:t>
            </a:r>
            <a:endParaRPr sz="2200"/>
          </a:p>
          <a:p>
            <a:pPr algn="ctr"/>
            <a:r>
              <a:rPr lang="en" sz="2200" i="1"/>
              <a:t>(elementwise)</a:t>
            </a:r>
            <a:endParaRPr sz="2200" i="1"/>
          </a:p>
        </p:txBody>
      </p:sp>
      <p:cxnSp>
        <p:nvCxnSpPr>
          <p:cNvPr id="5" name="Google Shape;2382;p155"/>
          <p:cNvCxnSpPr/>
          <p:nvPr/>
        </p:nvCxnSpPr>
        <p:spPr>
          <a:xfrm>
            <a:off x="2820315" y="2359831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2383;p155"/>
          <p:cNvCxnSpPr/>
          <p:nvPr/>
        </p:nvCxnSpPr>
        <p:spPr>
          <a:xfrm>
            <a:off x="2820315" y="2642042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" name="Google Shape;2384;p155"/>
          <p:cNvCxnSpPr/>
          <p:nvPr/>
        </p:nvCxnSpPr>
        <p:spPr>
          <a:xfrm>
            <a:off x="2820315" y="2965975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2385;p155"/>
          <p:cNvCxnSpPr/>
          <p:nvPr/>
        </p:nvCxnSpPr>
        <p:spPr>
          <a:xfrm>
            <a:off x="2820315" y="3279319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Google Shape;2386;p155"/>
          <p:cNvSpPr txBox="1"/>
          <p:nvPr/>
        </p:nvSpPr>
        <p:spPr>
          <a:xfrm>
            <a:off x="1665016" y="1769470"/>
            <a:ext cx="1469618" cy="1735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/>
              <a:t>4D input x: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1 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-2 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3 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-1 ]</a:t>
            </a:r>
            <a:endParaRPr sz="2000" dirty="0">
              <a:solidFill>
                <a:srgbClr val="6AA84F"/>
              </a:solidFill>
            </a:endParaRPr>
          </a:p>
        </p:txBody>
      </p:sp>
      <p:sp>
        <p:nvSpPr>
          <p:cNvPr id="10" name="Google Shape;2388;p155"/>
          <p:cNvSpPr txBox="1"/>
          <p:nvPr/>
        </p:nvSpPr>
        <p:spPr>
          <a:xfrm>
            <a:off x="5966045" y="1769470"/>
            <a:ext cx="1652870" cy="1735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/>
              <a:t>4D output y: </a:t>
            </a:r>
            <a:endParaRPr sz="2000" dirty="0"/>
          </a:p>
          <a:p>
            <a:pPr algn="ctr"/>
            <a:r>
              <a:rPr lang="en" sz="2000" dirty="0">
                <a:solidFill>
                  <a:schemeClr val="accent6"/>
                </a:solidFill>
              </a:rPr>
              <a:t>[  1  ]</a:t>
            </a:r>
            <a:endParaRPr sz="2000" dirty="0">
              <a:solidFill>
                <a:schemeClr val="accent6"/>
              </a:solidFill>
            </a:endParaRPr>
          </a:p>
          <a:p>
            <a:pPr algn="ctr"/>
            <a:r>
              <a:rPr lang="en" sz="2000" dirty="0">
                <a:solidFill>
                  <a:schemeClr val="accent6"/>
                </a:solidFill>
              </a:rPr>
              <a:t>[  0  ]</a:t>
            </a:r>
            <a:endParaRPr sz="2000" dirty="0">
              <a:solidFill>
                <a:schemeClr val="accent6"/>
              </a:solidFill>
            </a:endParaRPr>
          </a:p>
          <a:p>
            <a:pPr algn="ctr"/>
            <a:r>
              <a:rPr lang="en" sz="2000" dirty="0">
                <a:solidFill>
                  <a:schemeClr val="accent6"/>
                </a:solidFill>
              </a:rPr>
              <a:t>[  3  ]</a:t>
            </a:r>
            <a:endParaRPr sz="2000" dirty="0">
              <a:solidFill>
                <a:schemeClr val="accent6"/>
              </a:solidFill>
            </a:endParaRPr>
          </a:p>
          <a:p>
            <a:pPr algn="ctr"/>
            <a:r>
              <a:rPr lang="en" sz="2000" dirty="0">
                <a:solidFill>
                  <a:schemeClr val="accent6"/>
                </a:solidFill>
              </a:rPr>
              <a:t>[  0  ]</a:t>
            </a:r>
            <a:endParaRPr sz="2000" dirty="0">
              <a:solidFill>
                <a:schemeClr val="accent6"/>
              </a:solidFill>
            </a:endParaRPr>
          </a:p>
        </p:txBody>
      </p:sp>
      <p:sp>
        <p:nvSpPr>
          <p:cNvPr id="11" name="Google Shape;2389;p155"/>
          <p:cNvSpPr txBox="1"/>
          <p:nvPr/>
        </p:nvSpPr>
        <p:spPr>
          <a:xfrm>
            <a:off x="5851325" y="3574425"/>
            <a:ext cx="1882310" cy="1735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/>
              <a:t>4D </a:t>
            </a:r>
            <a:r>
              <a:rPr lang="en" sz="2000" dirty="0" err="1"/>
              <a:t>dL</a:t>
            </a:r>
            <a:r>
              <a:rPr lang="en" sz="2000" dirty="0"/>
              <a:t>/</a:t>
            </a:r>
            <a:r>
              <a:rPr lang="en" sz="2000" dirty="0" err="1"/>
              <a:t>dy</a:t>
            </a:r>
            <a:r>
              <a:rPr lang="en" sz="2000" dirty="0"/>
              <a:t>: </a:t>
            </a:r>
            <a:endParaRPr sz="2000" dirty="0"/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 4  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 -1 ]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 5  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 9  ]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2" name="Google Shape;2390;p155"/>
          <p:cNvSpPr txBox="1"/>
          <p:nvPr/>
        </p:nvSpPr>
        <p:spPr>
          <a:xfrm>
            <a:off x="3621881" y="3574425"/>
            <a:ext cx="1939895" cy="1735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000"/>
              <a:t>[dy/dx] [dL/dy]</a:t>
            </a:r>
            <a:endParaRPr sz="2000"/>
          </a:p>
          <a:p>
            <a:r>
              <a:rPr lang="en" sz="2000"/>
              <a:t>[ 1 </a:t>
            </a:r>
            <a:r>
              <a:rPr lang="en" sz="2000">
                <a:solidFill>
                  <a:srgbClr val="999999"/>
                </a:solidFill>
              </a:rPr>
              <a:t>0 0 0</a:t>
            </a:r>
            <a:r>
              <a:rPr lang="en" sz="2000"/>
              <a:t> ] [ 4  ]</a:t>
            </a:r>
            <a:endParaRPr sz="2000"/>
          </a:p>
          <a:p>
            <a:r>
              <a:rPr lang="en" sz="2000"/>
              <a:t>[ </a:t>
            </a:r>
            <a:r>
              <a:rPr lang="en" sz="2000">
                <a:solidFill>
                  <a:srgbClr val="999999"/>
                </a:solidFill>
              </a:rPr>
              <a:t>0</a:t>
            </a:r>
            <a:r>
              <a:rPr lang="en" sz="2000"/>
              <a:t> 0 </a:t>
            </a:r>
            <a:r>
              <a:rPr lang="en" sz="2000">
                <a:solidFill>
                  <a:srgbClr val="999999"/>
                </a:solidFill>
              </a:rPr>
              <a:t>0 0</a:t>
            </a:r>
            <a:r>
              <a:rPr lang="en" sz="2000"/>
              <a:t> ] [ -1 ]</a:t>
            </a:r>
            <a:endParaRPr sz="2000"/>
          </a:p>
          <a:p>
            <a:r>
              <a:rPr lang="en" sz="2000"/>
              <a:t>[ </a:t>
            </a:r>
            <a:r>
              <a:rPr lang="en" sz="2000">
                <a:solidFill>
                  <a:srgbClr val="999999"/>
                </a:solidFill>
              </a:rPr>
              <a:t>0 0</a:t>
            </a:r>
            <a:r>
              <a:rPr lang="en" sz="2000"/>
              <a:t> 1 </a:t>
            </a:r>
            <a:r>
              <a:rPr lang="en" sz="2000">
                <a:solidFill>
                  <a:srgbClr val="999999"/>
                </a:solidFill>
              </a:rPr>
              <a:t>0</a:t>
            </a:r>
            <a:r>
              <a:rPr lang="en" sz="2000"/>
              <a:t> ] [ 5  ]</a:t>
            </a:r>
            <a:endParaRPr sz="2000"/>
          </a:p>
          <a:p>
            <a:r>
              <a:rPr lang="en" sz="2000"/>
              <a:t>[ </a:t>
            </a:r>
            <a:r>
              <a:rPr lang="en" sz="2000">
                <a:solidFill>
                  <a:srgbClr val="999999"/>
                </a:solidFill>
              </a:rPr>
              <a:t>0 0 0</a:t>
            </a:r>
            <a:r>
              <a:rPr lang="en" sz="2000"/>
              <a:t> 0 ] [ 9  ]</a:t>
            </a:r>
            <a:endParaRPr sz="2000"/>
          </a:p>
        </p:txBody>
      </p:sp>
      <p:sp>
        <p:nvSpPr>
          <p:cNvPr id="13" name="Google Shape;2391;p155"/>
          <p:cNvSpPr txBox="1"/>
          <p:nvPr/>
        </p:nvSpPr>
        <p:spPr>
          <a:xfrm>
            <a:off x="7889895" y="4183816"/>
            <a:ext cx="1322356" cy="69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1799">
                <a:solidFill>
                  <a:srgbClr val="C00000"/>
                </a:solidFill>
              </a:rPr>
              <a:t>Upstream</a:t>
            </a:r>
            <a:endParaRPr sz="1799" dirty="0">
              <a:solidFill>
                <a:srgbClr val="C00000"/>
              </a:solidFill>
            </a:endParaRPr>
          </a:p>
          <a:p>
            <a:pPr algn="ctr"/>
            <a:r>
              <a:rPr lang="en" sz="1799" dirty="0">
                <a:solidFill>
                  <a:srgbClr val="C00000"/>
                </a:solidFill>
              </a:rPr>
              <a:t>gradient</a:t>
            </a:r>
            <a:endParaRPr sz="1799" dirty="0">
              <a:solidFill>
                <a:srgbClr val="C00000"/>
              </a:solidFill>
            </a:endParaRPr>
          </a:p>
        </p:txBody>
      </p:sp>
      <p:cxnSp>
        <p:nvCxnSpPr>
          <p:cNvPr id="14" name="Google Shape;2392;p155"/>
          <p:cNvCxnSpPr/>
          <p:nvPr/>
        </p:nvCxnSpPr>
        <p:spPr>
          <a:xfrm>
            <a:off x="5715162" y="2359831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2393;p155"/>
          <p:cNvCxnSpPr/>
          <p:nvPr/>
        </p:nvCxnSpPr>
        <p:spPr>
          <a:xfrm>
            <a:off x="5715162" y="2642042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2394;p155"/>
          <p:cNvCxnSpPr/>
          <p:nvPr/>
        </p:nvCxnSpPr>
        <p:spPr>
          <a:xfrm>
            <a:off x="5715162" y="2965975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" name="Google Shape;2395;p155"/>
          <p:cNvCxnSpPr/>
          <p:nvPr/>
        </p:nvCxnSpPr>
        <p:spPr>
          <a:xfrm>
            <a:off x="5715162" y="3279319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" name="Google Shape;2396;p155"/>
          <p:cNvCxnSpPr/>
          <p:nvPr/>
        </p:nvCxnSpPr>
        <p:spPr>
          <a:xfrm>
            <a:off x="7162584" y="4111975"/>
            <a:ext cx="675424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9" name="Google Shape;2397;p155"/>
          <p:cNvCxnSpPr/>
          <p:nvPr/>
        </p:nvCxnSpPr>
        <p:spPr>
          <a:xfrm>
            <a:off x="7162584" y="4394186"/>
            <a:ext cx="675424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0" name="Google Shape;2398;p155"/>
          <p:cNvCxnSpPr/>
          <p:nvPr/>
        </p:nvCxnSpPr>
        <p:spPr>
          <a:xfrm>
            <a:off x="7162584" y="4718119"/>
            <a:ext cx="675424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1" name="Google Shape;2399;p155"/>
          <p:cNvCxnSpPr/>
          <p:nvPr/>
        </p:nvCxnSpPr>
        <p:spPr>
          <a:xfrm>
            <a:off x="7162584" y="5031462"/>
            <a:ext cx="675424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2" name="Google Shape;2400;p155"/>
          <p:cNvCxnSpPr/>
          <p:nvPr/>
        </p:nvCxnSpPr>
        <p:spPr>
          <a:xfrm>
            <a:off x="5715162" y="4111975"/>
            <a:ext cx="675424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3" name="Google Shape;2401;p155"/>
          <p:cNvCxnSpPr/>
          <p:nvPr/>
        </p:nvCxnSpPr>
        <p:spPr>
          <a:xfrm>
            <a:off x="5715162" y="4394186"/>
            <a:ext cx="675424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4" name="Google Shape;2402;p155"/>
          <p:cNvCxnSpPr/>
          <p:nvPr/>
        </p:nvCxnSpPr>
        <p:spPr>
          <a:xfrm>
            <a:off x="5715162" y="4718119"/>
            <a:ext cx="675424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5" name="Google Shape;2403;p155"/>
          <p:cNvCxnSpPr/>
          <p:nvPr/>
        </p:nvCxnSpPr>
        <p:spPr>
          <a:xfrm>
            <a:off x="5715162" y="5031462"/>
            <a:ext cx="675424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6" name="Google Shape;2404;p155"/>
          <p:cNvCxnSpPr/>
          <p:nvPr/>
        </p:nvCxnSpPr>
        <p:spPr>
          <a:xfrm>
            <a:off x="2896496" y="4111975"/>
            <a:ext cx="675424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7" name="Google Shape;2405;p155"/>
          <p:cNvCxnSpPr/>
          <p:nvPr/>
        </p:nvCxnSpPr>
        <p:spPr>
          <a:xfrm>
            <a:off x="2896496" y="4394186"/>
            <a:ext cx="675424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8" name="Google Shape;2406;p155"/>
          <p:cNvCxnSpPr/>
          <p:nvPr/>
        </p:nvCxnSpPr>
        <p:spPr>
          <a:xfrm>
            <a:off x="2896496" y="4718119"/>
            <a:ext cx="675424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9" name="Google Shape;2407;p155"/>
          <p:cNvCxnSpPr/>
          <p:nvPr/>
        </p:nvCxnSpPr>
        <p:spPr>
          <a:xfrm>
            <a:off x="2896496" y="5031462"/>
            <a:ext cx="675424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0" name="Google Shape;2408;p155"/>
          <p:cNvSpPr txBox="1"/>
          <p:nvPr/>
        </p:nvSpPr>
        <p:spPr>
          <a:xfrm>
            <a:off x="4964546" y="884446"/>
            <a:ext cx="4070124" cy="105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865" dirty="0">
                <a:solidFill>
                  <a:schemeClr val="accent1"/>
                </a:solidFill>
              </a:rPr>
              <a:t>Jacobian is </a:t>
            </a:r>
            <a:r>
              <a:rPr lang="en" sz="1865" b="1" dirty="0">
                <a:solidFill>
                  <a:schemeClr val="accent1"/>
                </a:solidFill>
              </a:rPr>
              <a:t>sparse</a:t>
            </a:r>
            <a:r>
              <a:rPr lang="en" sz="1865" dirty="0">
                <a:solidFill>
                  <a:schemeClr val="accent1"/>
                </a:solidFill>
              </a:rPr>
              <a:t>: off-diagonal entries </a:t>
            </a:r>
            <a:r>
              <a:rPr lang="en-US" sz="1865" dirty="0">
                <a:solidFill>
                  <a:schemeClr val="accent1"/>
                </a:solidFill>
              </a:rPr>
              <a:t>all </a:t>
            </a:r>
            <a:r>
              <a:rPr lang="en" sz="1865" dirty="0">
                <a:solidFill>
                  <a:schemeClr val="accent1"/>
                </a:solidFill>
              </a:rPr>
              <a:t>zero! Never </a:t>
            </a:r>
            <a:r>
              <a:rPr lang="en" sz="1865" b="1" dirty="0">
                <a:solidFill>
                  <a:schemeClr val="accent1"/>
                </a:solidFill>
              </a:rPr>
              <a:t>explicitly </a:t>
            </a:r>
            <a:r>
              <a:rPr lang="en" sz="1865" dirty="0">
                <a:solidFill>
                  <a:schemeClr val="accent1"/>
                </a:solidFill>
              </a:rPr>
              <a:t>form Jacobian</a:t>
            </a:r>
            <a:r>
              <a:rPr lang="en-US" sz="1865" dirty="0">
                <a:solidFill>
                  <a:schemeClr val="accent1"/>
                </a:solidFill>
              </a:rPr>
              <a:t>;</a:t>
            </a:r>
            <a:r>
              <a:rPr lang="en" sz="1865" dirty="0">
                <a:solidFill>
                  <a:schemeClr val="accent1"/>
                </a:solidFill>
              </a:rPr>
              <a:t> instead use </a:t>
            </a:r>
            <a:r>
              <a:rPr lang="en" sz="1865" b="1" dirty="0">
                <a:solidFill>
                  <a:schemeClr val="accent1"/>
                </a:solidFill>
              </a:rPr>
              <a:t>implicit</a:t>
            </a:r>
            <a:r>
              <a:rPr lang="en" sz="1865" dirty="0">
                <a:solidFill>
                  <a:schemeClr val="accent1"/>
                </a:solidFill>
              </a:rPr>
              <a:t> multiplication</a:t>
            </a:r>
            <a:endParaRPr sz="1865" dirty="0">
              <a:solidFill>
                <a:schemeClr val="accent1"/>
              </a:solidFill>
            </a:endParaRPr>
          </a:p>
        </p:txBody>
      </p:sp>
      <p:sp>
        <p:nvSpPr>
          <p:cNvPr id="31" name="Google Shape;2409;p155"/>
          <p:cNvSpPr txBox="1"/>
          <p:nvPr/>
        </p:nvSpPr>
        <p:spPr>
          <a:xfrm>
            <a:off x="1698008" y="3574425"/>
            <a:ext cx="1403635" cy="1735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/>
              <a:t>4D </a:t>
            </a:r>
            <a:r>
              <a:rPr lang="en" sz="2000" dirty="0" err="1"/>
              <a:t>dL</a:t>
            </a:r>
            <a:r>
              <a:rPr lang="en" sz="2000" dirty="0"/>
              <a:t>/dx: </a:t>
            </a:r>
            <a:endParaRPr sz="2000" dirty="0"/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[ 4 ]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[ 0 ]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[ 5 ]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[ 0 ]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B22E6DEE-D55B-AB42-AA39-B99BFCFE58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13229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Backprop</a:t>
            </a:r>
            <a:r>
              <a:rPr lang="en-US" dirty="0"/>
              <a:t> with Vectors</a:t>
            </a:r>
          </a:p>
        </p:txBody>
      </p:sp>
      <p:sp>
        <p:nvSpPr>
          <p:cNvPr id="4" name="Google Shape;2381;p155"/>
          <p:cNvSpPr/>
          <p:nvPr/>
        </p:nvSpPr>
        <p:spPr>
          <a:xfrm>
            <a:off x="3571795" y="2237149"/>
            <a:ext cx="2040068" cy="1268369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200"/>
              <a:t>f(x) = max(0,x)</a:t>
            </a:r>
            <a:endParaRPr sz="2200"/>
          </a:p>
          <a:p>
            <a:pPr algn="ctr"/>
            <a:r>
              <a:rPr lang="en" sz="2200" i="1"/>
              <a:t>(elementwise)</a:t>
            </a:r>
            <a:endParaRPr sz="2200" i="1"/>
          </a:p>
        </p:txBody>
      </p:sp>
      <p:cxnSp>
        <p:nvCxnSpPr>
          <p:cNvPr id="5" name="Google Shape;2382;p155"/>
          <p:cNvCxnSpPr/>
          <p:nvPr/>
        </p:nvCxnSpPr>
        <p:spPr>
          <a:xfrm>
            <a:off x="2820315" y="2359831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2383;p155"/>
          <p:cNvCxnSpPr/>
          <p:nvPr/>
        </p:nvCxnSpPr>
        <p:spPr>
          <a:xfrm>
            <a:off x="2820315" y="2642042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" name="Google Shape;2384;p155"/>
          <p:cNvCxnSpPr/>
          <p:nvPr/>
        </p:nvCxnSpPr>
        <p:spPr>
          <a:xfrm>
            <a:off x="2820315" y="2965975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2385;p155"/>
          <p:cNvCxnSpPr/>
          <p:nvPr/>
        </p:nvCxnSpPr>
        <p:spPr>
          <a:xfrm>
            <a:off x="2820315" y="3279319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9" name="Google Shape;2386;p155"/>
          <p:cNvSpPr txBox="1"/>
          <p:nvPr/>
        </p:nvSpPr>
        <p:spPr>
          <a:xfrm>
            <a:off x="1665016" y="1769470"/>
            <a:ext cx="1469618" cy="1735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/>
              <a:t>4D input x: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1 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-2 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3 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-1 ]</a:t>
            </a:r>
            <a:endParaRPr sz="2000" dirty="0">
              <a:solidFill>
                <a:srgbClr val="6AA84F"/>
              </a:solidFill>
            </a:endParaRPr>
          </a:p>
        </p:txBody>
      </p:sp>
      <p:sp>
        <p:nvSpPr>
          <p:cNvPr id="10" name="Google Shape;2388;p155"/>
          <p:cNvSpPr txBox="1"/>
          <p:nvPr/>
        </p:nvSpPr>
        <p:spPr>
          <a:xfrm>
            <a:off x="5966045" y="1769470"/>
            <a:ext cx="1652870" cy="1735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/>
              <a:t>4D output y: </a:t>
            </a:r>
            <a:endParaRPr sz="2000" dirty="0"/>
          </a:p>
          <a:p>
            <a:pPr algn="ctr"/>
            <a:r>
              <a:rPr lang="en" sz="2000" dirty="0">
                <a:solidFill>
                  <a:schemeClr val="accent6"/>
                </a:solidFill>
              </a:rPr>
              <a:t>[  1  ]</a:t>
            </a:r>
            <a:endParaRPr sz="2000" dirty="0">
              <a:solidFill>
                <a:schemeClr val="accent6"/>
              </a:solidFill>
            </a:endParaRPr>
          </a:p>
          <a:p>
            <a:pPr algn="ctr"/>
            <a:r>
              <a:rPr lang="en" sz="2000" dirty="0">
                <a:solidFill>
                  <a:schemeClr val="accent6"/>
                </a:solidFill>
              </a:rPr>
              <a:t>[  0  ]</a:t>
            </a:r>
            <a:endParaRPr sz="2000" dirty="0">
              <a:solidFill>
                <a:schemeClr val="accent6"/>
              </a:solidFill>
            </a:endParaRPr>
          </a:p>
          <a:p>
            <a:pPr algn="ctr"/>
            <a:r>
              <a:rPr lang="en" sz="2000" dirty="0">
                <a:solidFill>
                  <a:schemeClr val="accent6"/>
                </a:solidFill>
              </a:rPr>
              <a:t>[  3  ]</a:t>
            </a:r>
            <a:endParaRPr sz="2000" dirty="0">
              <a:solidFill>
                <a:schemeClr val="accent6"/>
              </a:solidFill>
            </a:endParaRPr>
          </a:p>
          <a:p>
            <a:pPr algn="ctr"/>
            <a:r>
              <a:rPr lang="en" sz="2000" dirty="0">
                <a:solidFill>
                  <a:schemeClr val="accent6"/>
                </a:solidFill>
              </a:rPr>
              <a:t>[  0  ]</a:t>
            </a:r>
            <a:endParaRPr sz="2000" dirty="0">
              <a:solidFill>
                <a:schemeClr val="accent6"/>
              </a:solidFill>
            </a:endParaRPr>
          </a:p>
        </p:txBody>
      </p:sp>
      <p:sp>
        <p:nvSpPr>
          <p:cNvPr id="11" name="Google Shape;2389;p155"/>
          <p:cNvSpPr txBox="1"/>
          <p:nvPr/>
        </p:nvSpPr>
        <p:spPr>
          <a:xfrm>
            <a:off x="5851325" y="3574425"/>
            <a:ext cx="1882310" cy="1735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/>
              <a:t>4D </a:t>
            </a:r>
            <a:r>
              <a:rPr lang="en" sz="2000" dirty="0" err="1"/>
              <a:t>dL</a:t>
            </a:r>
            <a:r>
              <a:rPr lang="en" sz="2000" dirty="0"/>
              <a:t>/</a:t>
            </a:r>
            <a:r>
              <a:rPr lang="en" sz="2000" dirty="0" err="1"/>
              <a:t>dy</a:t>
            </a:r>
            <a:r>
              <a:rPr lang="en" sz="2000" dirty="0"/>
              <a:t>: </a:t>
            </a:r>
            <a:endParaRPr sz="2000" dirty="0"/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 4  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 -1 ]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 5  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 9  ]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2" name="Google Shape;2390;p155"/>
          <p:cNvSpPr txBox="1"/>
          <p:nvPr/>
        </p:nvSpPr>
        <p:spPr>
          <a:xfrm>
            <a:off x="3621881" y="3574425"/>
            <a:ext cx="1939895" cy="478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000" dirty="0"/>
              <a:t>[</a:t>
            </a:r>
            <a:r>
              <a:rPr lang="en" sz="2000" dirty="0" err="1"/>
              <a:t>dy</a:t>
            </a:r>
            <a:r>
              <a:rPr lang="en" sz="2000" dirty="0"/>
              <a:t>/dx] [</a:t>
            </a:r>
            <a:r>
              <a:rPr lang="en" sz="2000" dirty="0" err="1"/>
              <a:t>dL</a:t>
            </a:r>
            <a:r>
              <a:rPr lang="en" sz="2000" dirty="0"/>
              <a:t>/</a:t>
            </a:r>
            <a:r>
              <a:rPr lang="en" sz="2000" dirty="0" err="1"/>
              <a:t>dy</a:t>
            </a:r>
            <a:r>
              <a:rPr lang="en" sz="2000" dirty="0"/>
              <a:t>]</a:t>
            </a:r>
            <a:endParaRPr sz="2000" dirty="0"/>
          </a:p>
        </p:txBody>
      </p:sp>
      <p:sp>
        <p:nvSpPr>
          <p:cNvPr id="13" name="Google Shape;2391;p155"/>
          <p:cNvSpPr txBox="1"/>
          <p:nvPr/>
        </p:nvSpPr>
        <p:spPr>
          <a:xfrm>
            <a:off x="7889895" y="4183816"/>
            <a:ext cx="1322356" cy="697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1799">
                <a:solidFill>
                  <a:srgbClr val="C00000"/>
                </a:solidFill>
              </a:rPr>
              <a:t>Upstream</a:t>
            </a:r>
            <a:endParaRPr sz="1799" dirty="0">
              <a:solidFill>
                <a:srgbClr val="C00000"/>
              </a:solidFill>
            </a:endParaRPr>
          </a:p>
          <a:p>
            <a:pPr algn="ctr"/>
            <a:r>
              <a:rPr lang="en" sz="1799" dirty="0">
                <a:solidFill>
                  <a:srgbClr val="C00000"/>
                </a:solidFill>
              </a:rPr>
              <a:t>gradient</a:t>
            </a:r>
            <a:endParaRPr sz="1799" dirty="0">
              <a:solidFill>
                <a:srgbClr val="C00000"/>
              </a:solidFill>
            </a:endParaRPr>
          </a:p>
        </p:txBody>
      </p:sp>
      <p:cxnSp>
        <p:nvCxnSpPr>
          <p:cNvPr id="14" name="Google Shape;2392;p155"/>
          <p:cNvCxnSpPr/>
          <p:nvPr/>
        </p:nvCxnSpPr>
        <p:spPr>
          <a:xfrm>
            <a:off x="5715162" y="2359831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" name="Google Shape;2393;p155"/>
          <p:cNvCxnSpPr/>
          <p:nvPr/>
        </p:nvCxnSpPr>
        <p:spPr>
          <a:xfrm>
            <a:off x="5715162" y="2642042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2394;p155"/>
          <p:cNvCxnSpPr/>
          <p:nvPr/>
        </p:nvCxnSpPr>
        <p:spPr>
          <a:xfrm>
            <a:off x="5715162" y="2965975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7" name="Google Shape;2395;p155"/>
          <p:cNvCxnSpPr/>
          <p:nvPr/>
        </p:nvCxnSpPr>
        <p:spPr>
          <a:xfrm>
            <a:off x="5715162" y="3279319"/>
            <a:ext cx="67542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" name="Google Shape;2396;p155"/>
          <p:cNvCxnSpPr/>
          <p:nvPr/>
        </p:nvCxnSpPr>
        <p:spPr>
          <a:xfrm>
            <a:off x="7162584" y="4111975"/>
            <a:ext cx="675424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19" name="Google Shape;2397;p155"/>
          <p:cNvCxnSpPr/>
          <p:nvPr/>
        </p:nvCxnSpPr>
        <p:spPr>
          <a:xfrm>
            <a:off x="7162584" y="4394186"/>
            <a:ext cx="675424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0" name="Google Shape;2398;p155"/>
          <p:cNvCxnSpPr/>
          <p:nvPr/>
        </p:nvCxnSpPr>
        <p:spPr>
          <a:xfrm>
            <a:off x="7162584" y="4718119"/>
            <a:ext cx="675424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1" name="Google Shape;2399;p155"/>
          <p:cNvCxnSpPr/>
          <p:nvPr/>
        </p:nvCxnSpPr>
        <p:spPr>
          <a:xfrm>
            <a:off x="7162584" y="5031462"/>
            <a:ext cx="675424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2" name="Google Shape;2400;p155"/>
          <p:cNvCxnSpPr/>
          <p:nvPr/>
        </p:nvCxnSpPr>
        <p:spPr>
          <a:xfrm>
            <a:off x="6222056" y="4111975"/>
            <a:ext cx="205740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3" name="Google Shape;2401;p155"/>
          <p:cNvCxnSpPr/>
          <p:nvPr/>
        </p:nvCxnSpPr>
        <p:spPr>
          <a:xfrm>
            <a:off x="6222056" y="4394186"/>
            <a:ext cx="205740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4" name="Google Shape;2402;p155"/>
          <p:cNvCxnSpPr/>
          <p:nvPr/>
        </p:nvCxnSpPr>
        <p:spPr>
          <a:xfrm>
            <a:off x="6222056" y="4718119"/>
            <a:ext cx="205740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5" name="Google Shape;2403;p155"/>
          <p:cNvCxnSpPr/>
          <p:nvPr/>
        </p:nvCxnSpPr>
        <p:spPr>
          <a:xfrm>
            <a:off x="6222056" y="5031462"/>
            <a:ext cx="205740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6" name="Google Shape;2404;p155"/>
          <p:cNvCxnSpPr/>
          <p:nvPr/>
        </p:nvCxnSpPr>
        <p:spPr>
          <a:xfrm>
            <a:off x="2896496" y="4111975"/>
            <a:ext cx="205740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7" name="Google Shape;2405;p155"/>
          <p:cNvCxnSpPr/>
          <p:nvPr/>
        </p:nvCxnSpPr>
        <p:spPr>
          <a:xfrm>
            <a:off x="2896496" y="4394186"/>
            <a:ext cx="205740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8" name="Google Shape;2406;p155"/>
          <p:cNvCxnSpPr/>
          <p:nvPr/>
        </p:nvCxnSpPr>
        <p:spPr>
          <a:xfrm>
            <a:off x="2896496" y="4718119"/>
            <a:ext cx="205740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cxnSp>
        <p:nvCxnSpPr>
          <p:cNvPr id="29" name="Google Shape;2407;p155"/>
          <p:cNvCxnSpPr/>
          <p:nvPr/>
        </p:nvCxnSpPr>
        <p:spPr>
          <a:xfrm>
            <a:off x="2896496" y="5031462"/>
            <a:ext cx="205740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30" name="Google Shape;2408;p155"/>
          <p:cNvSpPr txBox="1"/>
          <p:nvPr/>
        </p:nvSpPr>
        <p:spPr>
          <a:xfrm>
            <a:off x="4964546" y="884446"/>
            <a:ext cx="4070124" cy="105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1865" dirty="0">
                <a:solidFill>
                  <a:schemeClr val="accent1"/>
                </a:solidFill>
              </a:rPr>
              <a:t>Jacobian is </a:t>
            </a:r>
            <a:r>
              <a:rPr lang="en" sz="1865" b="1" dirty="0">
                <a:solidFill>
                  <a:schemeClr val="accent1"/>
                </a:solidFill>
              </a:rPr>
              <a:t>sparse</a:t>
            </a:r>
            <a:r>
              <a:rPr lang="en" sz="1865" dirty="0">
                <a:solidFill>
                  <a:schemeClr val="accent1"/>
                </a:solidFill>
              </a:rPr>
              <a:t>: off-diagonal entries </a:t>
            </a:r>
            <a:r>
              <a:rPr lang="en-US" sz="1865" dirty="0">
                <a:solidFill>
                  <a:schemeClr val="accent1"/>
                </a:solidFill>
              </a:rPr>
              <a:t>all </a:t>
            </a:r>
            <a:r>
              <a:rPr lang="en" sz="1865" dirty="0">
                <a:solidFill>
                  <a:schemeClr val="accent1"/>
                </a:solidFill>
              </a:rPr>
              <a:t>zero! Never </a:t>
            </a:r>
            <a:r>
              <a:rPr lang="en" sz="1865" b="1" dirty="0">
                <a:solidFill>
                  <a:schemeClr val="accent1"/>
                </a:solidFill>
              </a:rPr>
              <a:t>explicitly </a:t>
            </a:r>
            <a:r>
              <a:rPr lang="en" sz="1865" dirty="0">
                <a:solidFill>
                  <a:schemeClr val="accent1"/>
                </a:solidFill>
              </a:rPr>
              <a:t>form Jacobian</a:t>
            </a:r>
            <a:r>
              <a:rPr lang="en-US" sz="1865" dirty="0">
                <a:solidFill>
                  <a:schemeClr val="accent1"/>
                </a:solidFill>
              </a:rPr>
              <a:t>;</a:t>
            </a:r>
            <a:r>
              <a:rPr lang="en" sz="1865" dirty="0">
                <a:solidFill>
                  <a:schemeClr val="accent1"/>
                </a:solidFill>
              </a:rPr>
              <a:t> instead use </a:t>
            </a:r>
            <a:r>
              <a:rPr lang="en" sz="1865" b="1" dirty="0">
                <a:solidFill>
                  <a:schemeClr val="accent1"/>
                </a:solidFill>
              </a:rPr>
              <a:t>implicit</a:t>
            </a:r>
            <a:r>
              <a:rPr lang="en" sz="1865" dirty="0">
                <a:solidFill>
                  <a:schemeClr val="accent1"/>
                </a:solidFill>
              </a:rPr>
              <a:t> multiplication</a:t>
            </a:r>
            <a:endParaRPr sz="1865" dirty="0">
              <a:solidFill>
                <a:schemeClr val="accent1"/>
              </a:solidFill>
            </a:endParaRPr>
          </a:p>
        </p:txBody>
      </p:sp>
      <p:sp>
        <p:nvSpPr>
          <p:cNvPr id="31" name="Google Shape;2409;p155"/>
          <p:cNvSpPr txBox="1"/>
          <p:nvPr/>
        </p:nvSpPr>
        <p:spPr>
          <a:xfrm>
            <a:off x="1698008" y="3574425"/>
            <a:ext cx="1403635" cy="1735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/>
              <a:t>4D </a:t>
            </a:r>
            <a:r>
              <a:rPr lang="en" sz="2000" dirty="0" err="1"/>
              <a:t>dL</a:t>
            </a:r>
            <a:r>
              <a:rPr lang="en" sz="2000" dirty="0"/>
              <a:t>/dx: </a:t>
            </a:r>
            <a:endParaRPr sz="2000" dirty="0"/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[ 4 ]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[ 0 ]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[ 5 ]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[ 0 ]</a:t>
            </a:r>
            <a:endParaRPr sz="2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0A40B3A-6876-7C45-8A41-BDCB06CD602B}"/>
                  </a:ext>
                </a:extLst>
              </p:cNvPr>
              <p:cNvSpPr txBox="1"/>
              <p:nvPr/>
            </p:nvSpPr>
            <p:spPr>
              <a:xfrm>
                <a:off x="3066254" y="4053166"/>
                <a:ext cx="3258672" cy="1025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𝐿</m:t>
                                          </m:r>
                                        </m:num>
                                        <m:den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0A40B3A-6876-7C45-8A41-BDCB06CD6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6254" y="4053166"/>
                <a:ext cx="3258672" cy="1025665"/>
              </a:xfrm>
              <a:prstGeom prst="rect">
                <a:avLst/>
              </a:prstGeom>
              <a:blipFill>
                <a:blip r:embed="rId2"/>
                <a:stretch>
                  <a:fillRect l="-29457" t="-234568" b="-33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A9FED92F-326C-0E46-9218-2817667C6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71340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Backprop</a:t>
            </a:r>
            <a:r>
              <a:rPr lang="en-US" dirty="0"/>
              <a:t> with Matrices (or Tensors):</a:t>
            </a:r>
          </a:p>
        </p:txBody>
      </p:sp>
      <p:sp>
        <p:nvSpPr>
          <p:cNvPr id="6" name="Google Shape;2490;p158"/>
          <p:cNvSpPr/>
          <p:nvPr/>
        </p:nvSpPr>
        <p:spPr>
          <a:xfrm>
            <a:off x="3280145" y="1812851"/>
            <a:ext cx="2977925" cy="2977925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4799"/>
          </a:p>
        </p:txBody>
      </p:sp>
      <p:cxnSp>
        <p:nvCxnSpPr>
          <p:cNvPr id="7" name="Google Shape;2491;p158"/>
          <p:cNvCxnSpPr/>
          <p:nvPr/>
        </p:nvCxnSpPr>
        <p:spPr>
          <a:xfrm rot="10800000" flipH="1">
            <a:off x="1523603" y="3718081"/>
            <a:ext cx="1643872" cy="407294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2492;p158"/>
          <p:cNvCxnSpPr/>
          <p:nvPr/>
        </p:nvCxnSpPr>
        <p:spPr>
          <a:xfrm>
            <a:off x="1599009" y="2149964"/>
            <a:ext cx="1731149" cy="517065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" name="Google Shape;2493;p158"/>
          <p:cNvCxnSpPr/>
          <p:nvPr/>
        </p:nvCxnSpPr>
        <p:spPr>
          <a:xfrm>
            <a:off x="6258070" y="3301814"/>
            <a:ext cx="151970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" name="Google Shape;2508;p158"/>
          <p:cNvSpPr txBox="1"/>
          <p:nvPr/>
        </p:nvSpPr>
        <p:spPr>
          <a:xfrm>
            <a:off x="101573" y="1697382"/>
            <a:ext cx="1244676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200" dirty="0">
                <a:solidFill>
                  <a:schemeClr val="accent1"/>
                </a:solidFill>
              </a:rPr>
              <a:t>[</a:t>
            </a:r>
            <a:r>
              <a:rPr lang="en" sz="2200" dirty="0" err="1">
                <a:solidFill>
                  <a:schemeClr val="accent1"/>
                </a:solidFill>
              </a:rPr>
              <a:t>D</a:t>
            </a:r>
            <a:r>
              <a:rPr lang="en" sz="2200" baseline="-25000" dirty="0" err="1">
                <a:solidFill>
                  <a:schemeClr val="accent1"/>
                </a:solidFill>
              </a:rPr>
              <a:t>x</a:t>
            </a:r>
            <a:r>
              <a:rPr lang="en" sz="2200" dirty="0" err="1">
                <a:solidFill>
                  <a:schemeClr val="accent1"/>
                </a:solidFill>
              </a:rPr>
              <a:t>×M</a:t>
            </a:r>
            <a:r>
              <a:rPr lang="en" sz="2200" baseline="-25000" dirty="0" err="1">
                <a:solidFill>
                  <a:schemeClr val="accent1"/>
                </a:solidFill>
              </a:rPr>
              <a:t>x</a:t>
            </a:r>
            <a:r>
              <a:rPr lang="en" sz="2200" dirty="0">
                <a:solidFill>
                  <a:schemeClr val="accent1"/>
                </a:solidFill>
              </a:rPr>
              <a:t>]</a:t>
            </a:r>
            <a:endParaRPr sz="2200" dirty="0">
              <a:solidFill>
                <a:schemeClr val="accent1"/>
              </a:solidFill>
            </a:endParaRPr>
          </a:p>
        </p:txBody>
      </p:sp>
      <p:sp>
        <p:nvSpPr>
          <p:cNvPr id="30" name="Google Shape;2516;p158"/>
          <p:cNvSpPr txBox="1"/>
          <p:nvPr/>
        </p:nvSpPr>
        <p:spPr>
          <a:xfrm>
            <a:off x="-35195" y="3784981"/>
            <a:ext cx="1244676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200">
                <a:solidFill>
                  <a:schemeClr val="accent1"/>
                </a:solidFill>
              </a:rPr>
              <a:t>[D</a:t>
            </a:r>
            <a:r>
              <a:rPr lang="en" sz="2200" baseline="-25000">
                <a:solidFill>
                  <a:schemeClr val="accent1"/>
                </a:solidFill>
              </a:rPr>
              <a:t>y</a:t>
            </a:r>
            <a:r>
              <a:rPr lang="en" sz="2200">
                <a:solidFill>
                  <a:schemeClr val="accent1"/>
                </a:solidFill>
              </a:rPr>
              <a:t>×M</a:t>
            </a:r>
            <a:r>
              <a:rPr lang="en" sz="2200" baseline="-25000">
                <a:solidFill>
                  <a:schemeClr val="accent1"/>
                </a:solidFill>
              </a:rPr>
              <a:t>y</a:t>
            </a:r>
            <a:r>
              <a:rPr lang="en" sz="2200">
                <a:solidFill>
                  <a:schemeClr val="accent1"/>
                </a:solidFill>
              </a:rPr>
              <a:t>]</a:t>
            </a:r>
            <a:endParaRPr sz="2200">
              <a:solidFill>
                <a:schemeClr val="accent1"/>
              </a:solidFill>
            </a:endParaRPr>
          </a:p>
        </p:txBody>
      </p:sp>
      <p:sp>
        <p:nvSpPr>
          <p:cNvPr id="34" name="Google Shape;2520;p158"/>
          <p:cNvSpPr txBox="1"/>
          <p:nvPr/>
        </p:nvSpPr>
        <p:spPr>
          <a:xfrm>
            <a:off x="253934" y="2383003"/>
            <a:ext cx="1244676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200">
                <a:solidFill>
                  <a:schemeClr val="accent1"/>
                </a:solidFill>
              </a:rPr>
              <a:t>[D</a:t>
            </a:r>
            <a:r>
              <a:rPr lang="en" sz="2200" baseline="-25000">
                <a:solidFill>
                  <a:schemeClr val="accent1"/>
                </a:solidFill>
              </a:rPr>
              <a:t>x</a:t>
            </a:r>
            <a:r>
              <a:rPr lang="en" sz="2200">
                <a:solidFill>
                  <a:schemeClr val="accent1"/>
                </a:solidFill>
              </a:rPr>
              <a:t>×M</a:t>
            </a:r>
            <a:r>
              <a:rPr lang="en" sz="2200" baseline="-25000">
                <a:solidFill>
                  <a:schemeClr val="accent1"/>
                </a:solidFill>
              </a:rPr>
              <a:t>x</a:t>
            </a:r>
            <a:r>
              <a:rPr lang="en" sz="2200">
                <a:solidFill>
                  <a:schemeClr val="accent1"/>
                </a:solidFill>
              </a:rPr>
              <a:t>]</a:t>
            </a:r>
            <a:endParaRPr sz="2200">
              <a:solidFill>
                <a:schemeClr val="accent1"/>
              </a:solidFill>
            </a:endParaRPr>
          </a:p>
        </p:txBody>
      </p:sp>
      <p:sp>
        <p:nvSpPr>
          <p:cNvPr id="35" name="Google Shape;2521;p158"/>
          <p:cNvSpPr txBox="1"/>
          <p:nvPr/>
        </p:nvSpPr>
        <p:spPr>
          <a:xfrm>
            <a:off x="498066" y="4546783"/>
            <a:ext cx="1244676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200">
                <a:solidFill>
                  <a:schemeClr val="accent1"/>
                </a:solidFill>
              </a:rPr>
              <a:t>[D</a:t>
            </a:r>
            <a:r>
              <a:rPr lang="en" sz="2200" baseline="-25000">
                <a:solidFill>
                  <a:schemeClr val="accent1"/>
                </a:solidFill>
              </a:rPr>
              <a:t>y</a:t>
            </a:r>
            <a:r>
              <a:rPr lang="en" sz="2200">
                <a:solidFill>
                  <a:schemeClr val="accent1"/>
                </a:solidFill>
              </a:rPr>
              <a:t>×M</a:t>
            </a:r>
            <a:r>
              <a:rPr lang="en" sz="2200" baseline="-25000">
                <a:solidFill>
                  <a:schemeClr val="accent1"/>
                </a:solidFill>
              </a:rPr>
              <a:t>y</a:t>
            </a:r>
            <a:r>
              <a:rPr lang="en" sz="2200">
                <a:solidFill>
                  <a:schemeClr val="accent1"/>
                </a:solidFill>
              </a:rPr>
              <a:t>]</a:t>
            </a:r>
            <a:endParaRPr sz="220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CAC3F03-1523-0D4F-98E4-12F091387173}"/>
                  </a:ext>
                </a:extLst>
              </p:cNvPr>
              <p:cNvSpPr txBox="1"/>
              <p:nvPr/>
            </p:nvSpPr>
            <p:spPr>
              <a:xfrm>
                <a:off x="1127700" y="1750688"/>
                <a:ext cx="437099" cy="415498"/>
              </a:xfrm>
              <a:prstGeom prst="rect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CAC3F03-1523-0D4F-98E4-12F091387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700" y="1750688"/>
                <a:ext cx="437099" cy="4154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49120B3-045C-6745-AB66-7D98E4E6B73C}"/>
                  </a:ext>
                </a:extLst>
              </p:cNvPr>
              <p:cNvSpPr txBox="1"/>
              <p:nvPr/>
            </p:nvSpPr>
            <p:spPr>
              <a:xfrm>
                <a:off x="1024645" y="3891217"/>
                <a:ext cx="437099" cy="415498"/>
              </a:xfrm>
              <a:prstGeom prst="rect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49120B3-045C-6745-AB66-7D98E4E6B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645" y="3891217"/>
                <a:ext cx="437099" cy="415498"/>
              </a:xfrm>
              <a:prstGeom prst="rect">
                <a:avLst/>
              </a:prstGeom>
              <a:blipFill>
                <a:blip r:embed="rId3"/>
                <a:stretch>
                  <a:fillRect b="-22857"/>
                </a:stretch>
              </a:blipFill>
              <a:ln w="254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39B6D95-4145-A14D-B730-D1DEA45D6ADA}"/>
                  </a:ext>
                </a:extLst>
              </p:cNvPr>
              <p:cNvSpPr txBox="1"/>
              <p:nvPr/>
            </p:nvSpPr>
            <p:spPr>
              <a:xfrm>
                <a:off x="7191729" y="2720683"/>
                <a:ext cx="437099" cy="415498"/>
              </a:xfrm>
              <a:prstGeom prst="rect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39B6D95-4145-A14D-B730-D1DEA45D6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729" y="2720683"/>
                <a:ext cx="437099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F12C78-B2C4-354E-A86C-F9DAF2EA61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11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Neural Turing Machine</a:t>
            </a:r>
          </a:p>
        </p:txBody>
      </p:sp>
      <p:pic>
        <p:nvPicPr>
          <p:cNvPr id="4" name="Google Shape;767;p8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86530" y="1221526"/>
            <a:ext cx="3717432" cy="371123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5" name="Google Shape;768;p83"/>
          <p:cNvCxnSpPr/>
          <p:nvPr/>
        </p:nvCxnSpPr>
        <p:spPr>
          <a:xfrm rot="10800000" flipH="1">
            <a:off x="3050380" y="1276861"/>
            <a:ext cx="2527742" cy="1170595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" name="Google Shape;769;p83"/>
          <p:cNvCxnSpPr/>
          <p:nvPr/>
        </p:nvCxnSpPr>
        <p:spPr>
          <a:xfrm>
            <a:off x="2117798" y="4115996"/>
            <a:ext cx="3315037" cy="772299"/>
          </a:xfrm>
          <a:prstGeom prst="straightConnector1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7" name="Google Shape;771;p83"/>
          <p:cNvSpPr txBox="1"/>
          <p:nvPr/>
        </p:nvSpPr>
        <p:spPr>
          <a:xfrm>
            <a:off x="6445246" y="6186155"/>
            <a:ext cx="2748484" cy="215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600" dirty="0"/>
              <a:t>Figure reproduced with permission from a </a:t>
            </a:r>
            <a:r>
              <a:rPr lang="en" sz="600" u="sng" dirty="0">
                <a:solidFill>
                  <a:schemeClr val="hlink"/>
                </a:solidFill>
                <a:hlinkClick r:id="rId3"/>
              </a:rPr>
              <a:t>Twitter post</a:t>
            </a:r>
            <a:r>
              <a:rPr lang="en" sz="600" dirty="0"/>
              <a:t> by Andrej </a:t>
            </a:r>
            <a:r>
              <a:rPr lang="en" sz="600" dirty="0" err="1"/>
              <a:t>Karpathy</a:t>
            </a:r>
            <a:r>
              <a:rPr lang="en" sz="600" dirty="0"/>
              <a:t>.</a:t>
            </a:r>
            <a:endParaRPr sz="600" dirty="0"/>
          </a:p>
        </p:txBody>
      </p:sp>
      <p:sp>
        <p:nvSpPr>
          <p:cNvPr id="8" name="Google Shape;772;p83"/>
          <p:cNvSpPr txBox="1"/>
          <p:nvPr/>
        </p:nvSpPr>
        <p:spPr>
          <a:xfrm>
            <a:off x="1336152" y="2166554"/>
            <a:ext cx="2377181" cy="326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 dirty="0">
                <a:solidFill>
                  <a:srgbClr val="FF0000"/>
                </a:solidFill>
              </a:rPr>
              <a:t>input image</a:t>
            </a:r>
            <a:endParaRPr sz="2399" dirty="0">
              <a:solidFill>
                <a:srgbClr val="38761D"/>
              </a:solidFill>
            </a:endParaRPr>
          </a:p>
          <a:p>
            <a:endParaRPr sz="2399" dirty="0">
              <a:solidFill>
                <a:srgbClr val="38761D"/>
              </a:solidFill>
            </a:endParaRPr>
          </a:p>
          <a:p>
            <a:endParaRPr sz="2399" dirty="0">
              <a:solidFill>
                <a:srgbClr val="38761D"/>
              </a:solidFill>
            </a:endParaRPr>
          </a:p>
        </p:txBody>
      </p:sp>
      <p:sp>
        <p:nvSpPr>
          <p:cNvPr id="9" name="Google Shape;773;p83"/>
          <p:cNvSpPr txBox="1"/>
          <p:nvPr/>
        </p:nvSpPr>
        <p:spPr>
          <a:xfrm>
            <a:off x="1420705" y="3789082"/>
            <a:ext cx="2377181" cy="326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399">
                <a:solidFill>
                  <a:srgbClr val="0000FF"/>
                </a:solidFill>
              </a:rPr>
              <a:t>loss</a:t>
            </a:r>
            <a:endParaRPr sz="2399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186155"/>
            <a:ext cx="1144865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8" dirty="0"/>
              <a:t>Graves et al, </a:t>
            </a:r>
            <a:r>
              <a:rPr lang="en-US" sz="788" dirty="0" err="1"/>
              <a:t>arXiv</a:t>
            </a:r>
            <a:r>
              <a:rPr lang="en-US" sz="788" dirty="0"/>
              <a:t> 2014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15C8694-648F-2547-8ECB-FDB924F02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50366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Backprop</a:t>
            </a:r>
            <a:r>
              <a:rPr lang="en-US" dirty="0"/>
              <a:t> with Matrices (or Tensors):</a:t>
            </a:r>
          </a:p>
        </p:txBody>
      </p:sp>
      <p:sp>
        <p:nvSpPr>
          <p:cNvPr id="6" name="Google Shape;2490;p158"/>
          <p:cNvSpPr/>
          <p:nvPr/>
        </p:nvSpPr>
        <p:spPr>
          <a:xfrm>
            <a:off x="3280145" y="1812851"/>
            <a:ext cx="2977925" cy="2977925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4799"/>
          </a:p>
        </p:txBody>
      </p:sp>
      <p:cxnSp>
        <p:nvCxnSpPr>
          <p:cNvPr id="7" name="Google Shape;2491;p158"/>
          <p:cNvCxnSpPr/>
          <p:nvPr/>
        </p:nvCxnSpPr>
        <p:spPr>
          <a:xfrm rot="10800000" flipH="1">
            <a:off x="1523603" y="3718081"/>
            <a:ext cx="1643872" cy="407294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2492;p158"/>
          <p:cNvCxnSpPr/>
          <p:nvPr/>
        </p:nvCxnSpPr>
        <p:spPr>
          <a:xfrm>
            <a:off x="1599009" y="2149964"/>
            <a:ext cx="1731149" cy="517065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" name="Google Shape;2493;p158"/>
          <p:cNvCxnSpPr/>
          <p:nvPr/>
        </p:nvCxnSpPr>
        <p:spPr>
          <a:xfrm>
            <a:off x="6258070" y="3301814"/>
            <a:ext cx="151970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2" name="Google Shape;2508;p158"/>
          <p:cNvSpPr txBox="1"/>
          <p:nvPr/>
        </p:nvSpPr>
        <p:spPr>
          <a:xfrm>
            <a:off x="101573" y="1697382"/>
            <a:ext cx="1244676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200" dirty="0">
                <a:solidFill>
                  <a:schemeClr val="accent1"/>
                </a:solidFill>
              </a:rPr>
              <a:t>[</a:t>
            </a:r>
            <a:r>
              <a:rPr lang="en" sz="2200" dirty="0" err="1">
                <a:solidFill>
                  <a:schemeClr val="accent1"/>
                </a:solidFill>
              </a:rPr>
              <a:t>D</a:t>
            </a:r>
            <a:r>
              <a:rPr lang="en" sz="2200" baseline="-25000" dirty="0" err="1">
                <a:solidFill>
                  <a:schemeClr val="accent1"/>
                </a:solidFill>
              </a:rPr>
              <a:t>x</a:t>
            </a:r>
            <a:r>
              <a:rPr lang="en" sz="2200" dirty="0" err="1">
                <a:solidFill>
                  <a:schemeClr val="accent1"/>
                </a:solidFill>
              </a:rPr>
              <a:t>×M</a:t>
            </a:r>
            <a:r>
              <a:rPr lang="en" sz="2200" baseline="-25000" dirty="0" err="1">
                <a:solidFill>
                  <a:schemeClr val="accent1"/>
                </a:solidFill>
              </a:rPr>
              <a:t>x</a:t>
            </a:r>
            <a:r>
              <a:rPr lang="en" sz="2200" dirty="0">
                <a:solidFill>
                  <a:schemeClr val="accent1"/>
                </a:solidFill>
              </a:rPr>
              <a:t>]</a:t>
            </a:r>
            <a:endParaRPr sz="2200" dirty="0">
              <a:solidFill>
                <a:schemeClr val="accent1"/>
              </a:solidFill>
            </a:endParaRPr>
          </a:p>
        </p:txBody>
      </p:sp>
      <p:sp>
        <p:nvSpPr>
          <p:cNvPr id="23" name="Google Shape;2509;p158"/>
          <p:cNvSpPr/>
          <p:nvPr/>
        </p:nvSpPr>
        <p:spPr>
          <a:xfrm>
            <a:off x="6637846" y="1017734"/>
            <a:ext cx="2225420" cy="589946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r>
              <a:rPr lang="en" sz="1799">
                <a:solidFill>
                  <a:schemeClr val="accent1"/>
                </a:solidFill>
              </a:rPr>
              <a:t>Loss L still a scalar!</a:t>
            </a:r>
            <a:endParaRPr sz="1799">
              <a:solidFill>
                <a:schemeClr val="accent1"/>
              </a:solidFill>
            </a:endParaRPr>
          </a:p>
        </p:txBody>
      </p:sp>
      <p:sp>
        <p:nvSpPr>
          <p:cNvPr id="30" name="Google Shape;2516;p158"/>
          <p:cNvSpPr txBox="1"/>
          <p:nvPr/>
        </p:nvSpPr>
        <p:spPr>
          <a:xfrm>
            <a:off x="-35195" y="3784981"/>
            <a:ext cx="1244676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200">
                <a:solidFill>
                  <a:schemeClr val="accent1"/>
                </a:solidFill>
              </a:rPr>
              <a:t>[D</a:t>
            </a:r>
            <a:r>
              <a:rPr lang="en" sz="2200" baseline="-25000">
                <a:solidFill>
                  <a:schemeClr val="accent1"/>
                </a:solidFill>
              </a:rPr>
              <a:t>y</a:t>
            </a:r>
            <a:r>
              <a:rPr lang="en" sz="2200">
                <a:solidFill>
                  <a:schemeClr val="accent1"/>
                </a:solidFill>
              </a:rPr>
              <a:t>×M</a:t>
            </a:r>
            <a:r>
              <a:rPr lang="en" sz="2200" baseline="-25000">
                <a:solidFill>
                  <a:schemeClr val="accent1"/>
                </a:solidFill>
              </a:rPr>
              <a:t>y</a:t>
            </a:r>
            <a:r>
              <a:rPr lang="en" sz="2200">
                <a:solidFill>
                  <a:schemeClr val="accent1"/>
                </a:solidFill>
              </a:rPr>
              <a:t>]</a:t>
            </a:r>
            <a:endParaRPr sz="2200">
              <a:solidFill>
                <a:schemeClr val="accent1"/>
              </a:solidFill>
            </a:endParaRPr>
          </a:p>
        </p:txBody>
      </p:sp>
      <p:sp>
        <p:nvSpPr>
          <p:cNvPr id="31" name="Google Shape;2517;p158"/>
          <p:cNvSpPr txBox="1"/>
          <p:nvPr/>
        </p:nvSpPr>
        <p:spPr>
          <a:xfrm>
            <a:off x="7748582" y="2639125"/>
            <a:ext cx="1244676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200">
                <a:solidFill>
                  <a:schemeClr val="accent1"/>
                </a:solidFill>
              </a:rPr>
              <a:t>[D</a:t>
            </a:r>
            <a:r>
              <a:rPr lang="en" sz="2200" baseline="-25000">
                <a:solidFill>
                  <a:schemeClr val="accent1"/>
                </a:solidFill>
              </a:rPr>
              <a:t>z</a:t>
            </a:r>
            <a:r>
              <a:rPr lang="en" sz="2200">
                <a:solidFill>
                  <a:schemeClr val="accent1"/>
                </a:solidFill>
              </a:rPr>
              <a:t>×M</a:t>
            </a:r>
            <a:r>
              <a:rPr lang="en" sz="2200" baseline="-25000">
                <a:solidFill>
                  <a:schemeClr val="accent1"/>
                </a:solidFill>
              </a:rPr>
              <a:t>z</a:t>
            </a:r>
            <a:r>
              <a:rPr lang="en" sz="2200">
                <a:solidFill>
                  <a:schemeClr val="accent1"/>
                </a:solidFill>
              </a:rPr>
              <a:t>]</a:t>
            </a:r>
            <a:endParaRPr sz="2200">
              <a:solidFill>
                <a:schemeClr val="accent1"/>
              </a:solidFill>
            </a:endParaRPr>
          </a:p>
        </p:txBody>
      </p:sp>
      <p:sp>
        <p:nvSpPr>
          <p:cNvPr id="34" name="Google Shape;2520;p158"/>
          <p:cNvSpPr txBox="1"/>
          <p:nvPr/>
        </p:nvSpPr>
        <p:spPr>
          <a:xfrm>
            <a:off x="253934" y="2383003"/>
            <a:ext cx="1244676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200">
                <a:solidFill>
                  <a:schemeClr val="accent1"/>
                </a:solidFill>
              </a:rPr>
              <a:t>[D</a:t>
            </a:r>
            <a:r>
              <a:rPr lang="en" sz="2200" baseline="-25000">
                <a:solidFill>
                  <a:schemeClr val="accent1"/>
                </a:solidFill>
              </a:rPr>
              <a:t>x</a:t>
            </a:r>
            <a:r>
              <a:rPr lang="en" sz="2200">
                <a:solidFill>
                  <a:schemeClr val="accent1"/>
                </a:solidFill>
              </a:rPr>
              <a:t>×M</a:t>
            </a:r>
            <a:r>
              <a:rPr lang="en" sz="2200" baseline="-25000">
                <a:solidFill>
                  <a:schemeClr val="accent1"/>
                </a:solidFill>
              </a:rPr>
              <a:t>x</a:t>
            </a:r>
            <a:r>
              <a:rPr lang="en" sz="2200">
                <a:solidFill>
                  <a:schemeClr val="accent1"/>
                </a:solidFill>
              </a:rPr>
              <a:t>]</a:t>
            </a:r>
            <a:endParaRPr sz="2200">
              <a:solidFill>
                <a:schemeClr val="accent1"/>
              </a:solidFill>
            </a:endParaRPr>
          </a:p>
        </p:txBody>
      </p:sp>
      <p:sp>
        <p:nvSpPr>
          <p:cNvPr id="35" name="Google Shape;2521;p158"/>
          <p:cNvSpPr txBox="1"/>
          <p:nvPr/>
        </p:nvSpPr>
        <p:spPr>
          <a:xfrm>
            <a:off x="498066" y="4546783"/>
            <a:ext cx="1244676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200">
                <a:solidFill>
                  <a:schemeClr val="accent1"/>
                </a:solidFill>
              </a:rPr>
              <a:t>[D</a:t>
            </a:r>
            <a:r>
              <a:rPr lang="en" sz="2200" baseline="-25000">
                <a:solidFill>
                  <a:schemeClr val="accent1"/>
                </a:solidFill>
              </a:rPr>
              <a:t>y</a:t>
            </a:r>
            <a:r>
              <a:rPr lang="en" sz="2200">
                <a:solidFill>
                  <a:schemeClr val="accent1"/>
                </a:solidFill>
              </a:rPr>
              <a:t>×M</a:t>
            </a:r>
            <a:r>
              <a:rPr lang="en" sz="2200" baseline="-25000">
                <a:solidFill>
                  <a:schemeClr val="accent1"/>
                </a:solidFill>
              </a:rPr>
              <a:t>y</a:t>
            </a:r>
            <a:r>
              <a:rPr lang="en" sz="2200">
                <a:solidFill>
                  <a:schemeClr val="accent1"/>
                </a:solidFill>
              </a:rPr>
              <a:t>]</a:t>
            </a:r>
            <a:endParaRPr sz="2200">
              <a:solidFill>
                <a:schemeClr val="accent1"/>
              </a:solidFill>
            </a:endParaRPr>
          </a:p>
        </p:txBody>
      </p:sp>
      <p:sp>
        <p:nvSpPr>
          <p:cNvPr id="36" name="Google Shape;2522;p158"/>
          <p:cNvSpPr/>
          <p:nvPr/>
        </p:nvSpPr>
        <p:spPr>
          <a:xfrm>
            <a:off x="6665064" y="1644362"/>
            <a:ext cx="2225420" cy="67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r>
              <a:rPr lang="en" sz="1799" dirty="0">
                <a:solidFill>
                  <a:schemeClr val="accent1"/>
                </a:solidFill>
              </a:rPr>
              <a:t>dL/dx always has the same shape as x!</a:t>
            </a:r>
            <a:endParaRPr sz="1799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CAC3F03-1523-0D4F-98E4-12F091387173}"/>
                  </a:ext>
                </a:extLst>
              </p:cNvPr>
              <p:cNvSpPr txBox="1"/>
              <p:nvPr/>
            </p:nvSpPr>
            <p:spPr>
              <a:xfrm>
                <a:off x="1127700" y="1750688"/>
                <a:ext cx="437099" cy="415498"/>
              </a:xfrm>
              <a:prstGeom prst="rect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CAC3F03-1523-0D4F-98E4-12F091387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700" y="1750688"/>
                <a:ext cx="437099" cy="4154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49120B3-045C-6745-AB66-7D98E4E6B73C}"/>
                  </a:ext>
                </a:extLst>
              </p:cNvPr>
              <p:cNvSpPr txBox="1"/>
              <p:nvPr/>
            </p:nvSpPr>
            <p:spPr>
              <a:xfrm>
                <a:off x="1024645" y="3891217"/>
                <a:ext cx="437099" cy="415498"/>
              </a:xfrm>
              <a:prstGeom prst="rect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49120B3-045C-6745-AB66-7D98E4E6B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645" y="3891217"/>
                <a:ext cx="437099" cy="415498"/>
              </a:xfrm>
              <a:prstGeom prst="rect">
                <a:avLst/>
              </a:prstGeom>
              <a:blipFill>
                <a:blip r:embed="rId3"/>
                <a:stretch>
                  <a:fillRect b="-22857"/>
                </a:stretch>
              </a:blipFill>
              <a:ln w="254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39B6D95-4145-A14D-B730-D1DEA45D6ADA}"/>
                  </a:ext>
                </a:extLst>
              </p:cNvPr>
              <p:cNvSpPr txBox="1"/>
              <p:nvPr/>
            </p:nvSpPr>
            <p:spPr>
              <a:xfrm>
                <a:off x="7191729" y="2720683"/>
                <a:ext cx="437099" cy="415498"/>
              </a:xfrm>
              <a:prstGeom prst="rect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39B6D95-4145-A14D-B730-D1DEA45D6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729" y="2720683"/>
                <a:ext cx="437099" cy="4154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54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19694-561D-8940-A651-8805B411C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63397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Backprop</a:t>
            </a:r>
            <a:r>
              <a:rPr lang="en-US" dirty="0"/>
              <a:t> with Matrices (or Tensors):</a:t>
            </a:r>
          </a:p>
        </p:txBody>
      </p:sp>
      <p:sp>
        <p:nvSpPr>
          <p:cNvPr id="6" name="Google Shape;2490;p158"/>
          <p:cNvSpPr/>
          <p:nvPr/>
        </p:nvSpPr>
        <p:spPr>
          <a:xfrm>
            <a:off x="3280145" y="1812851"/>
            <a:ext cx="2977925" cy="2977925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4799"/>
          </a:p>
        </p:txBody>
      </p:sp>
      <p:cxnSp>
        <p:nvCxnSpPr>
          <p:cNvPr id="7" name="Google Shape;2491;p158"/>
          <p:cNvCxnSpPr/>
          <p:nvPr/>
        </p:nvCxnSpPr>
        <p:spPr>
          <a:xfrm rot="10800000" flipH="1">
            <a:off x="1523603" y="3718081"/>
            <a:ext cx="1643872" cy="407294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2492;p158"/>
          <p:cNvCxnSpPr/>
          <p:nvPr/>
        </p:nvCxnSpPr>
        <p:spPr>
          <a:xfrm>
            <a:off x="1599009" y="2149964"/>
            <a:ext cx="1731149" cy="517065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" name="Google Shape;2493;p158"/>
          <p:cNvCxnSpPr/>
          <p:nvPr/>
        </p:nvCxnSpPr>
        <p:spPr>
          <a:xfrm>
            <a:off x="6258070" y="3301814"/>
            <a:ext cx="151970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" name="Google Shape;2497;p158"/>
          <p:cNvCxnSpPr/>
          <p:nvPr/>
        </p:nvCxnSpPr>
        <p:spPr>
          <a:xfrm rot="10800000">
            <a:off x="6393209" y="3540176"/>
            <a:ext cx="1348149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" name="Google Shape;2505;p158"/>
          <p:cNvSpPr txBox="1"/>
          <p:nvPr/>
        </p:nvSpPr>
        <p:spPr>
          <a:xfrm>
            <a:off x="6426389" y="4383257"/>
            <a:ext cx="2648310" cy="362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1799" dirty="0">
                <a:solidFill>
                  <a:srgbClr val="C00000"/>
                </a:solidFill>
              </a:rPr>
              <a:t>Upstream gradient</a:t>
            </a:r>
            <a:endParaRPr sz="1799" dirty="0">
              <a:solidFill>
                <a:srgbClr val="C00000"/>
              </a:solidFill>
            </a:endParaRPr>
          </a:p>
        </p:txBody>
      </p:sp>
      <p:sp>
        <p:nvSpPr>
          <p:cNvPr id="22" name="Google Shape;2508;p158"/>
          <p:cNvSpPr txBox="1"/>
          <p:nvPr/>
        </p:nvSpPr>
        <p:spPr>
          <a:xfrm>
            <a:off x="101573" y="1697382"/>
            <a:ext cx="1244676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200" dirty="0">
                <a:solidFill>
                  <a:schemeClr val="accent1"/>
                </a:solidFill>
              </a:rPr>
              <a:t>[</a:t>
            </a:r>
            <a:r>
              <a:rPr lang="en" sz="2200" dirty="0" err="1">
                <a:solidFill>
                  <a:schemeClr val="accent1"/>
                </a:solidFill>
              </a:rPr>
              <a:t>D</a:t>
            </a:r>
            <a:r>
              <a:rPr lang="en" sz="2200" baseline="-25000" dirty="0" err="1">
                <a:solidFill>
                  <a:schemeClr val="accent1"/>
                </a:solidFill>
              </a:rPr>
              <a:t>x</a:t>
            </a:r>
            <a:r>
              <a:rPr lang="en" sz="2200" dirty="0" err="1">
                <a:solidFill>
                  <a:schemeClr val="accent1"/>
                </a:solidFill>
              </a:rPr>
              <a:t>×M</a:t>
            </a:r>
            <a:r>
              <a:rPr lang="en" sz="2200" baseline="-25000" dirty="0" err="1">
                <a:solidFill>
                  <a:schemeClr val="accent1"/>
                </a:solidFill>
              </a:rPr>
              <a:t>x</a:t>
            </a:r>
            <a:r>
              <a:rPr lang="en" sz="2200" dirty="0">
                <a:solidFill>
                  <a:schemeClr val="accent1"/>
                </a:solidFill>
              </a:rPr>
              <a:t>]</a:t>
            </a:r>
            <a:endParaRPr sz="2200" dirty="0">
              <a:solidFill>
                <a:schemeClr val="accent1"/>
              </a:solidFill>
            </a:endParaRPr>
          </a:p>
        </p:txBody>
      </p:sp>
      <p:sp>
        <p:nvSpPr>
          <p:cNvPr id="23" name="Google Shape;2509;p158"/>
          <p:cNvSpPr/>
          <p:nvPr/>
        </p:nvSpPr>
        <p:spPr>
          <a:xfrm>
            <a:off x="6637846" y="1017734"/>
            <a:ext cx="2225420" cy="589946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r>
              <a:rPr lang="en" sz="1799">
                <a:solidFill>
                  <a:schemeClr val="accent1"/>
                </a:solidFill>
              </a:rPr>
              <a:t>Loss L still a scalar!</a:t>
            </a:r>
            <a:endParaRPr sz="1799">
              <a:solidFill>
                <a:schemeClr val="accent1"/>
              </a:solidFill>
            </a:endParaRPr>
          </a:p>
        </p:txBody>
      </p:sp>
      <p:sp>
        <p:nvSpPr>
          <p:cNvPr id="26" name="Google Shape;2512;p158"/>
          <p:cNvSpPr/>
          <p:nvPr/>
        </p:nvSpPr>
        <p:spPr>
          <a:xfrm>
            <a:off x="6126504" y="4714521"/>
            <a:ext cx="2977925" cy="67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r>
              <a:rPr lang="en" sz="1799">
                <a:solidFill>
                  <a:schemeClr val="accent1"/>
                </a:solidFill>
              </a:rPr>
              <a:t>For each element of z, how much does it influence L?</a:t>
            </a:r>
            <a:endParaRPr sz="1799">
              <a:solidFill>
                <a:schemeClr val="accent1"/>
              </a:solidFill>
            </a:endParaRPr>
          </a:p>
        </p:txBody>
      </p:sp>
      <p:sp>
        <p:nvSpPr>
          <p:cNvPr id="30" name="Google Shape;2516;p158"/>
          <p:cNvSpPr txBox="1"/>
          <p:nvPr/>
        </p:nvSpPr>
        <p:spPr>
          <a:xfrm>
            <a:off x="-35195" y="3784981"/>
            <a:ext cx="1244676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200">
                <a:solidFill>
                  <a:schemeClr val="accent1"/>
                </a:solidFill>
              </a:rPr>
              <a:t>[D</a:t>
            </a:r>
            <a:r>
              <a:rPr lang="en" sz="2200" baseline="-25000">
                <a:solidFill>
                  <a:schemeClr val="accent1"/>
                </a:solidFill>
              </a:rPr>
              <a:t>y</a:t>
            </a:r>
            <a:r>
              <a:rPr lang="en" sz="2200">
                <a:solidFill>
                  <a:schemeClr val="accent1"/>
                </a:solidFill>
              </a:rPr>
              <a:t>×M</a:t>
            </a:r>
            <a:r>
              <a:rPr lang="en" sz="2200" baseline="-25000">
                <a:solidFill>
                  <a:schemeClr val="accent1"/>
                </a:solidFill>
              </a:rPr>
              <a:t>y</a:t>
            </a:r>
            <a:r>
              <a:rPr lang="en" sz="2200">
                <a:solidFill>
                  <a:schemeClr val="accent1"/>
                </a:solidFill>
              </a:rPr>
              <a:t>]</a:t>
            </a:r>
            <a:endParaRPr sz="2200">
              <a:solidFill>
                <a:schemeClr val="accent1"/>
              </a:solidFill>
            </a:endParaRPr>
          </a:p>
        </p:txBody>
      </p:sp>
      <p:sp>
        <p:nvSpPr>
          <p:cNvPr id="31" name="Google Shape;2517;p158"/>
          <p:cNvSpPr txBox="1"/>
          <p:nvPr/>
        </p:nvSpPr>
        <p:spPr>
          <a:xfrm>
            <a:off x="7748582" y="2639125"/>
            <a:ext cx="1244676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200">
                <a:solidFill>
                  <a:schemeClr val="accent1"/>
                </a:solidFill>
              </a:rPr>
              <a:t>[D</a:t>
            </a:r>
            <a:r>
              <a:rPr lang="en" sz="2200" baseline="-25000">
                <a:solidFill>
                  <a:schemeClr val="accent1"/>
                </a:solidFill>
              </a:rPr>
              <a:t>z</a:t>
            </a:r>
            <a:r>
              <a:rPr lang="en" sz="2200">
                <a:solidFill>
                  <a:schemeClr val="accent1"/>
                </a:solidFill>
              </a:rPr>
              <a:t>×M</a:t>
            </a:r>
            <a:r>
              <a:rPr lang="en" sz="2200" baseline="-25000">
                <a:solidFill>
                  <a:schemeClr val="accent1"/>
                </a:solidFill>
              </a:rPr>
              <a:t>z</a:t>
            </a:r>
            <a:r>
              <a:rPr lang="en" sz="2200">
                <a:solidFill>
                  <a:schemeClr val="accent1"/>
                </a:solidFill>
              </a:rPr>
              <a:t>]</a:t>
            </a:r>
            <a:endParaRPr sz="2200">
              <a:solidFill>
                <a:schemeClr val="accent1"/>
              </a:solidFill>
            </a:endParaRPr>
          </a:p>
        </p:txBody>
      </p:sp>
      <p:sp>
        <p:nvSpPr>
          <p:cNvPr id="32" name="Google Shape;2518;p158"/>
          <p:cNvSpPr txBox="1"/>
          <p:nvPr/>
        </p:nvSpPr>
        <p:spPr>
          <a:xfrm>
            <a:off x="7830035" y="3735439"/>
            <a:ext cx="1244676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200">
                <a:solidFill>
                  <a:schemeClr val="accent1"/>
                </a:solidFill>
              </a:rPr>
              <a:t>[D</a:t>
            </a:r>
            <a:r>
              <a:rPr lang="en" sz="2200" baseline="-25000">
                <a:solidFill>
                  <a:schemeClr val="accent1"/>
                </a:solidFill>
              </a:rPr>
              <a:t>z</a:t>
            </a:r>
            <a:r>
              <a:rPr lang="en" sz="2200">
                <a:solidFill>
                  <a:schemeClr val="accent1"/>
                </a:solidFill>
              </a:rPr>
              <a:t>×M</a:t>
            </a:r>
            <a:r>
              <a:rPr lang="en" sz="2200" baseline="-25000">
                <a:solidFill>
                  <a:schemeClr val="accent1"/>
                </a:solidFill>
              </a:rPr>
              <a:t>z</a:t>
            </a:r>
            <a:r>
              <a:rPr lang="en" sz="2200">
                <a:solidFill>
                  <a:schemeClr val="accent1"/>
                </a:solidFill>
              </a:rPr>
              <a:t>]</a:t>
            </a:r>
            <a:endParaRPr sz="2200">
              <a:solidFill>
                <a:schemeClr val="accent1"/>
              </a:solidFill>
            </a:endParaRPr>
          </a:p>
        </p:txBody>
      </p:sp>
      <p:sp>
        <p:nvSpPr>
          <p:cNvPr id="34" name="Google Shape;2520;p158"/>
          <p:cNvSpPr txBox="1"/>
          <p:nvPr/>
        </p:nvSpPr>
        <p:spPr>
          <a:xfrm>
            <a:off x="253934" y="2383003"/>
            <a:ext cx="1244676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200">
                <a:solidFill>
                  <a:schemeClr val="accent1"/>
                </a:solidFill>
              </a:rPr>
              <a:t>[D</a:t>
            </a:r>
            <a:r>
              <a:rPr lang="en" sz="2200" baseline="-25000">
                <a:solidFill>
                  <a:schemeClr val="accent1"/>
                </a:solidFill>
              </a:rPr>
              <a:t>x</a:t>
            </a:r>
            <a:r>
              <a:rPr lang="en" sz="2200">
                <a:solidFill>
                  <a:schemeClr val="accent1"/>
                </a:solidFill>
              </a:rPr>
              <a:t>×M</a:t>
            </a:r>
            <a:r>
              <a:rPr lang="en" sz="2200" baseline="-25000">
                <a:solidFill>
                  <a:schemeClr val="accent1"/>
                </a:solidFill>
              </a:rPr>
              <a:t>x</a:t>
            </a:r>
            <a:r>
              <a:rPr lang="en" sz="2200">
                <a:solidFill>
                  <a:schemeClr val="accent1"/>
                </a:solidFill>
              </a:rPr>
              <a:t>]</a:t>
            </a:r>
            <a:endParaRPr sz="2200">
              <a:solidFill>
                <a:schemeClr val="accent1"/>
              </a:solidFill>
            </a:endParaRPr>
          </a:p>
        </p:txBody>
      </p:sp>
      <p:sp>
        <p:nvSpPr>
          <p:cNvPr id="35" name="Google Shape;2521;p158"/>
          <p:cNvSpPr txBox="1"/>
          <p:nvPr/>
        </p:nvSpPr>
        <p:spPr>
          <a:xfrm>
            <a:off x="498066" y="4546783"/>
            <a:ext cx="1244676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200">
                <a:solidFill>
                  <a:schemeClr val="accent1"/>
                </a:solidFill>
              </a:rPr>
              <a:t>[D</a:t>
            </a:r>
            <a:r>
              <a:rPr lang="en" sz="2200" baseline="-25000">
                <a:solidFill>
                  <a:schemeClr val="accent1"/>
                </a:solidFill>
              </a:rPr>
              <a:t>y</a:t>
            </a:r>
            <a:r>
              <a:rPr lang="en" sz="2200">
                <a:solidFill>
                  <a:schemeClr val="accent1"/>
                </a:solidFill>
              </a:rPr>
              <a:t>×M</a:t>
            </a:r>
            <a:r>
              <a:rPr lang="en" sz="2200" baseline="-25000">
                <a:solidFill>
                  <a:schemeClr val="accent1"/>
                </a:solidFill>
              </a:rPr>
              <a:t>y</a:t>
            </a:r>
            <a:r>
              <a:rPr lang="en" sz="2200">
                <a:solidFill>
                  <a:schemeClr val="accent1"/>
                </a:solidFill>
              </a:rPr>
              <a:t>]</a:t>
            </a:r>
            <a:endParaRPr sz="2200">
              <a:solidFill>
                <a:schemeClr val="accent1"/>
              </a:solidFill>
            </a:endParaRPr>
          </a:p>
        </p:txBody>
      </p:sp>
      <p:sp>
        <p:nvSpPr>
          <p:cNvPr id="36" name="Google Shape;2522;p158"/>
          <p:cNvSpPr/>
          <p:nvPr/>
        </p:nvSpPr>
        <p:spPr>
          <a:xfrm>
            <a:off x="6665064" y="1644362"/>
            <a:ext cx="2225420" cy="67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r>
              <a:rPr lang="en" sz="1799" dirty="0">
                <a:solidFill>
                  <a:schemeClr val="accent1"/>
                </a:solidFill>
              </a:rPr>
              <a:t>dL/dx always has the same shape as x!</a:t>
            </a:r>
            <a:endParaRPr sz="1799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CAC3F03-1523-0D4F-98E4-12F091387173}"/>
                  </a:ext>
                </a:extLst>
              </p:cNvPr>
              <p:cNvSpPr txBox="1"/>
              <p:nvPr/>
            </p:nvSpPr>
            <p:spPr>
              <a:xfrm>
                <a:off x="1127700" y="1750688"/>
                <a:ext cx="437099" cy="415498"/>
              </a:xfrm>
              <a:prstGeom prst="rect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CAC3F03-1523-0D4F-98E4-12F091387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700" y="1750688"/>
                <a:ext cx="437099" cy="4154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49120B3-045C-6745-AB66-7D98E4E6B73C}"/>
                  </a:ext>
                </a:extLst>
              </p:cNvPr>
              <p:cNvSpPr txBox="1"/>
              <p:nvPr/>
            </p:nvSpPr>
            <p:spPr>
              <a:xfrm>
                <a:off x="1024645" y="3891217"/>
                <a:ext cx="437099" cy="415498"/>
              </a:xfrm>
              <a:prstGeom prst="rect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49120B3-045C-6745-AB66-7D98E4E6B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645" y="3891217"/>
                <a:ext cx="437099" cy="415498"/>
              </a:xfrm>
              <a:prstGeom prst="rect">
                <a:avLst/>
              </a:prstGeom>
              <a:blipFill>
                <a:blip r:embed="rId3"/>
                <a:stretch>
                  <a:fillRect b="-22857"/>
                </a:stretch>
              </a:blipFill>
              <a:ln w="254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D4786EB-BB5A-D54A-AF6F-390531D24D8E}"/>
                  </a:ext>
                </a:extLst>
              </p:cNvPr>
              <p:cNvSpPr txBox="1"/>
              <p:nvPr/>
            </p:nvSpPr>
            <p:spPr>
              <a:xfrm>
                <a:off x="7136318" y="3648054"/>
                <a:ext cx="596476" cy="702244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D4786EB-BB5A-D54A-AF6F-390531D24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318" y="3648054"/>
                <a:ext cx="596476" cy="702244"/>
              </a:xfrm>
              <a:prstGeom prst="rect">
                <a:avLst/>
              </a:prstGeom>
              <a:blipFill>
                <a:blip r:embed="rId4"/>
                <a:stretch>
                  <a:fillRect b="-12069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39B6D95-4145-A14D-B730-D1DEA45D6ADA}"/>
                  </a:ext>
                </a:extLst>
              </p:cNvPr>
              <p:cNvSpPr txBox="1"/>
              <p:nvPr/>
            </p:nvSpPr>
            <p:spPr>
              <a:xfrm>
                <a:off x="7191729" y="2720683"/>
                <a:ext cx="437099" cy="415498"/>
              </a:xfrm>
              <a:prstGeom prst="rect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39B6D95-4145-A14D-B730-D1DEA45D6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729" y="2720683"/>
                <a:ext cx="437099" cy="4154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29824-DD3C-F349-8170-B686923F8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08985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Backprop</a:t>
            </a:r>
            <a:r>
              <a:rPr lang="en-US" dirty="0"/>
              <a:t> with Matrices (or Tensors):</a:t>
            </a:r>
          </a:p>
        </p:txBody>
      </p:sp>
      <p:sp>
        <p:nvSpPr>
          <p:cNvPr id="6" name="Google Shape;2490;p158"/>
          <p:cNvSpPr/>
          <p:nvPr/>
        </p:nvSpPr>
        <p:spPr>
          <a:xfrm>
            <a:off x="3280145" y="1812851"/>
            <a:ext cx="2977925" cy="2977925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4799"/>
          </a:p>
        </p:txBody>
      </p:sp>
      <p:cxnSp>
        <p:nvCxnSpPr>
          <p:cNvPr id="7" name="Google Shape;2491;p158"/>
          <p:cNvCxnSpPr/>
          <p:nvPr/>
        </p:nvCxnSpPr>
        <p:spPr>
          <a:xfrm rot="10800000" flipH="1">
            <a:off x="1523603" y="3718081"/>
            <a:ext cx="1643872" cy="407294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2492;p158"/>
          <p:cNvCxnSpPr/>
          <p:nvPr/>
        </p:nvCxnSpPr>
        <p:spPr>
          <a:xfrm>
            <a:off x="1599009" y="2149964"/>
            <a:ext cx="1731149" cy="517065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" name="Google Shape;2493;p158"/>
          <p:cNvCxnSpPr/>
          <p:nvPr/>
        </p:nvCxnSpPr>
        <p:spPr>
          <a:xfrm>
            <a:off x="6258070" y="3301814"/>
            <a:ext cx="151970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" name="Google Shape;2497;p158"/>
          <p:cNvCxnSpPr/>
          <p:nvPr/>
        </p:nvCxnSpPr>
        <p:spPr>
          <a:xfrm rot="10800000">
            <a:off x="6393209" y="3540176"/>
            <a:ext cx="1348149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" name="Google Shape;2501;p158"/>
          <p:cNvSpPr txBox="1"/>
          <p:nvPr/>
        </p:nvSpPr>
        <p:spPr>
          <a:xfrm>
            <a:off x="3840346" y="1834562"/>
            <a:ext cx="1857524" cy="63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-US" sz="1799" dirty="0">
                <a:solidFill>
                  <a:schemeClr val="accent1"/>
                </a:solidFill>
              </a:rPr>
              <a:t>Local </a:t>
            </a:r>
          </a:p>
          <a:p>
            <a:pPr algn="ctr"/>
            <a:r>
              <a:rPr lang="en-US" sz="1799" dirty="0">
                <a:solidFill>
                  <a:schemeClr val="accent1"/>
                </a:solidFill>
              </a:rPr>
              <a:t>Jacobian matrices</a:t>
            </a:r>
            <a:endParaRPr sz="1799" dirty="0">
              <a:solidFill>
                <a:schemeClr val="accent1"/>
              </a:solidFill>
            </a:endParaRPr>
          </a:p>
        </p:txBody>
      </p:sp>
      <p:sp>
        <p:nvSpPr>
          <p:cNvPr id="21" name="Google Shape;2505;p158"/>
          <p:cNvSpPr txBox="1"/>
          <p:nvPr/>
        </p:nvSpPr>
        <p:spPr>
          <a:xfrm>
            <a:off x="6426389" y="4383257"/>
            <a:ext cx="2648310" cy="362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1799" dirty="0">
                <a:solidFill>
                  <a:srgbClr val="C00000"/>
                </a:solidFill>
              </a:rPr>
              <a:t>Upstream gradient</a:t>
            </a:r>
            <a:endParaRPr sz="1799" dirty="0">
              <a:solidFill>
                <a:srgbClr val="C00000"/>
              </a:solidFill>
            </a:endParaRPr>
          </a:p>
        </p:txBody>
      </p:sp>
      <p:sp>
        <p:nvSpPr>
          <p:cNvPr id="22" name="Google Shape;2508;p158"/>
          <p:cNvSpPr txBox="1"/>
          <p:nvPr/>
        </p:nvSpPr>
        <p:spPr>
          <a:xfrm>
            <a:off x="101573" y="1697382"/>
            <a:ext cx="1244676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200" dirty="0">
                <a:solidFill>
                  <a:schemeClr val="accent1"/>
                </a:solidFill>
              </a:rPr>
              <a:t>[</a:t>
            </a:r>
            <a:r>
              <a:rPr lang="en" sz="2200" dirty="0" err="1">
                <a:solidFill>
                  <a:schemeClr val="accent1"/>
                </a:solidFill>
              </a:rPr>
              <a:t>D</a:t>
            </a:r>
            <a:r>
              <a:rPr lang="en" sz="2200" baseline="-25000" dirty="0" err="1">
                <a:solidFill>
                  <a:schemeClr val="accent1"/>
                </a:solidFill>
              </a:rPr>
              <a:t>x</a:t>
            </a:r>
            <a:r>
              <a:rPr lang="en" sz="2200" dirty="0" err="1">
                <a:solidFill>
                  <a:schemeClr val="accent1"/>
                </a:solidFill>
              </a:rPr>
              <a:t>×M</a:t>
            </a:r>
            <a:r>
              <a:rPr lang="en" sz="2200" baseline="-25000" dirty="0" err="1">
                <a:solidFill>
                  <a:schemeClr val="accent1"/>
                </a:solidFill>
              </a:rPr>
              <a:t>x</a:t>
            </a:r>
            <a:r>
              <a:rPr lang="en" sz="2200" dirty="0">
                <a:solidFill>
                  <a:schemeClr val="accent1"/>
                </a:solidFill>
              </a:rPr>
              <a:t>]</a:t>
            </a:r>
            <a:endParaRPr sz="2200" dirty="0">
              <a:solidFill>
                <a:schemeClr val="accent1"/>
              </a:solidFill>
            </a:endParaRPr>
          </a:p>
        </p:txBody>
      </p:sp>
      <p:sp>
        <p:nvSpPr>
          <p:cNvPr id="23" name="Google Shape;2509;p158"/>
          <p:cNvSpPr/>
          <p:nvPr/>
        </p:nvSpPr>
        <p:spPr>
          <a:xfrm>
            <a:off x="6637846" y="1017734"/>
            <a:ext cx="2225420" cy="589946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r>
              <a:rPr lang="en" sz="1799">
                <a:solidFill>
                  <a:schemeClr val="accent1"/>
                </a:solidFill>
              </a:rPr>
              <a:t>Loss L still a scalar!</a:t>
            </a:r>
            <a:endParaRPr sz="1799">
              <a:solidFill>
                <a:schemeClr val="accent1"/>
              </a:solidFill>
            </a:endParaRPr>
          </a:p>
        </p:txBody>
      </p:sp>
      <p:sp>
        <p:nvSpPr>
          <p:cNvPr id="24" name="Google Shape;2510;p158"/>
          <p:cNvSpPr txBox="1"/>
          <p:nvPr/>
        </p:nvSpPr>
        <p:spPr>
          <a:xfrm>
            <a:off x="3894999" y="2545336"/>
            <a:ext cx="2537339" cy="648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000" dirty="0">
                <a:solidFill>
                  <a:schemeClr val="accent1"/>
                </a:solidFill>
              </a:rPr>
              <a:t>[(</a:t>
            </a:r>
            <a:r>
              <a:rPr lang="en" sz="2000" dirty="0" err="1">
                <a:solidFill>
                  <a:schemeClr val="accent1"/>
                </a:solidFill>
              </a:rPr>
              <a:t>D</a:t>
            </a:r>
            <a:r>
              <a:rPr lang="en" sz="2000" baseline="-25000" dirty="0" err="1">
                <a:solidFill>
                  <a:schemeClr val="accent1"/>
                </a:solidFill>
              </a:rPr>
              <a:t>x</a:t>
            </a:r>
            <a:r>
              <a:rPr lang="en" sz="2000" dirty="0" err="1">
                <a:solidFill>
                  <a:schemeClr val="accent1"/>
                </a:solidFill>
              </a:rPr>
              <a:t>×M</a:t>
            </a:r>
            <a:r>
              <a:rPr lang="en" sz="2000" baseline="-25000" dirty="0" err="1">
                <a:solidFill>
                  <a:schemeClr val="accent1"/>
                </a:solidFill>
              </a:rPr>
              <a:t>x</a:t>
            </a:r>
            <a:r>
              <a:rPr lang="en" sz="2000" dirty="0">
                <a:solidFill>
                  <a:schemeClr val="accent1"/>
                </a:solidFill>
              </a:rPr>
              <a:t>)×(</a:t>
            </a:r>
            <a:r>
              <a:rPr lang="en" sz="2000" dirty="0" err="1">
                <a:solidFill>
                  <a:schemeClr val="accent1"/>
                </a:solidFill>
              </a:rPr>
              <a:t>D</a:t>
            </a:r>
            <a:r>
              <a:rPr lang="en" sz="2000" baseline="-25000" dirty="0" err="1">
                <a:solidFill>
                  <a:schemeClr val="accent1"/>
                </a:solidFill>
              </a:rPr>
              <a:t>z</a:t>
            </a:r>
            <a:r>
              <a:rPr lang="en" sz="2000" dirty="0" err="1">
                <a:solidFill>
                  <a:schemeClr val="accent1"/>
                </a:solidFill>
              </a:rPr>
              <a:t>×M</a:t>
            </a:r>
            <a:r>
              <a:rPr lang="en" sz="2000" baseline="-25000" dirty="0" err="1">
                <a:solidFill>
                  <a:schemeClr val="accent1"/>
                </a:solidFill>
              </a:rPr>
              <a:t>z</a:t>
            </a:r>
            <a:r>
              <a:rPr lang="en" sz="2000" dirty="0">
                <a:solidFill>
                  <a:schemeClr val="accent1"/>
                </a:solidFill>
              </a:rPr>
              <a:t>)] </a:t>
            </a:r>
            <a:endParaRPr sz="2000" dirty="0">
              <a:solidFill>
                <a:schemeClr val="accent1"/>
              </a:solidFill>
            </a:endParaRPr>
          </a:p>
        </p:txBody>
      </p:sp>
      <p:sp>
        <p:nvSpPr>
          <p:cNvPr id="26" name="Google Shape;2512;p158"/>
          <p:cNvSpPr/>
          <p:nvPr/>
        </p:nvSpPr>
        <p:spPr>
          <a:xfrm>
            <a:off x="6126504" y="4714521"/>
            <a:ext cx="2977925" cy="67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r>
              <a:rPr lang="en" sz="1799">
                <a:solidFill>
                  <a:schemeClr val="accent1"/>
                </a:solidFill>
              </a:rPr>
              <a:t>For each element of z, how much does it influence L?</a:t>
            </a:r>
            <a:endParaRPr sz="1799">
              <a:solidFill>
                <a:schemeClr val="accent1"/>
              </a:solidFill>
            </a:endParaRPr>
          </a:p>
        </p:txBody>
      </p:sp>
      <p:sp>
        <p:nvSpPr>
          <p:cNvPr id="27" name="Google Shape;2513;p158"/>
          <p:cNvSpPr/>
          <p:nvPr/>
        </p:nvSpPr>
        <p:spPr>
          <a:xfrm>
            <a:off x="2614819" y="4794175"/>
            <a:ext cx="3452101" cy="67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r>
              <a:rPr lang="en" sz="1600">
                <a:solidFill>
                  <a:schemeClr val="accent1"/>
                </a:solidFill>
              </a:rPr>
              <a:t>For each element of y, how much does it influence each element of z?</a:t>
            </a:r>
            <a:endParaRPr sz="1600">
              <a:solidFill>
                <a:schemeClr val="accent1"/>
              </a:solidFill>
            </a:endParaRPr>
          </a:p>
        </p:txBody>
      </p:sp>
      <p:sp>
        <p:nvSpPr>
          <p:cNvPr id="30" name="Google Shape;2516;p158"/>
          <p:cNvSpPr txBox="1"/>
          <p:nvPr/>
        </p:nvSpPr>
        <p:spPr>
          <a:xfrm>
            <a:off x="-35195" y="3784981"/>
            <a:ext cx="1244676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200">
                <a:solidFill>
                  <a:schemeClr val="accent1"/>
                </a:solidFill>
              </a:rPr>
              <a:t>[D</a:t>
            </a:r>
            <a:r>
              <a:rPr lang="en" sz="2200" baseline="-25000">
                <a:solidFill>
                  <a:schemeClr val="accent1"/>
                </a:solidFill>
              </a:rPr>
              <a:t>y</a:t>
            </a:r>
            <a:r>
              <a:rPr lang="en" sz="2200">
                <a:solidFill>
                  <a:schemeClr val="accent1"/>
                </a:solidFill>
              </a:rPr>
              <a:t>×M</a:t>
            </a:r>
            <a:r>
              <a:rPr lang="en" sz="2200" baseline="-25000">
                <a:solidFill>
                  <a:schemeClr val="accent1"/>
                </a:solidFill>
              </a:rPr>
              <a:t>y</a:t>
            </a:r>
            <a:r>
              <a:rPr lang="en" sz="2200">
                <a:solidFill>
                  <a:schemeClr val="accent1"/>
                </a:solidFill>
              </a:rPr>
              <a:t>]</a:t>
            </a:r>
            <a:endParaRPr sz="2200">
              <a:solidFill>
                <a:schemeClr val="accent1"/>
              </a:solidFill>
            </a:endParaRPr>
          </a:p>
        </p:txBody>
      </p:sp>
      <p:sp>
        <p:nvSpPr>
          <p:cNvPr id="31" name="Google Shape;2517;p158"/>
          <p:cNvSpPr txBox="1"/>
          <p:nvPr/>
        </p:nvSpPr>
        <p:spPr>
          <a:xfrm>
            <a:off x="7748582" y="2639125"/>
            <a:ext cx="1244676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200">
                <a:solidFill>
                  <a:schemeClr val="accent1"/>
                </a:solidFill>
              </a:rPr>
              <a:t>[D</a:t>
            </a:r>
            <a:r>
              <a:rPr lang="en" sz="2200" baseline="-25000">
                <a:solidFill>
                  <a:schemeClr val="accent1"/>
                </a:solidFill>
              </a:rPr>
              <a:t>z</a:t>
            </a:r>
            <a:r>
              <a:rPr lang="en" sz="2200">
                <a:solidFill>
                  <a:schemeClr val="accent1"/>
                </a:solidFill>
              </a:rPr>
              <a:t>×M</a:t>
            </a:r>
            <a:r>
              <a:rPr lang="en" sz="2200" baseline="-25000">
                <a:solidFill>
                  <a:schemeClr val="accent1"/>
                </a:solidFill>
              </a:rPr>
              <a:t>z</a:t>
            </a:r>
            <a:r>
              <a:rPr lang="en" sz="2200">
                <a:solidFill>
                  <a:schemeClr val="accent1"/>
                </a:solidFill>
              </a:rPr>
              <a:t>]</a:t>
            </a:r>
            <a:endParaRPr sz="2200">
              <a:solidFill>
                <a:schemeClr val="accent1"/>
              </a:solidFill>
            </a:endParaRPr>
          </a:p>
        </p:txBody>
      </p:sp>
      <p:sp>
        <p:nvSpPr>
          <p:cNvPr id="32" name="Google Shape;2518;p158"/>
          <p:cNvSpPr txBox="1"/>
          <p:nvPr/>
        </p:nvSpPr>
        <p:spPr>
          <a:xfrm>
            <a:off x="7830035" y="3735439"/>
            <a:ext cx="1244676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200">
                <a:solidFill>
                  <a:schemeClr val="accent1"/>
                </a:solidFill>
              </a:rPr>
              <a:t>[D</a:t>
            </a:r>
            <a:r>
              <a:rPr lang="en" sz="2200" baseline="-25000">
                <a:solidFill>
                  <a:schemeClr val="accent1"/>
                </a:solidFill>
              </a:rPr>
              <a:t>z</a:t>
            </a:r>
            <a:r>
              <a:rPr lang="en" sz="2200">
                <a:solidFill>
                  <a:schemeClr val="accent1"/>
                </a:solidFill>
              </a:rPr>
              <a:t>×M</a:t>
            </a:r>
            <a:r>
              <a:rPr lang="en" sz="2200" baseline="-25000">
                <a:solidFill>
                  <a:schemeClr val="accent1"/>
                </a:solidFill>
              </a:rPr>
              <a:t>z</a:t>
            </a:r>
            <a:r>
              <a:rPr lang="en" sz="2200">
                <a:solidFill>
                  <a:schemeClr val="accent1"/>
                </a:solidFill>
              </a:rPr>
              <a:t>]</a:t>
            </a:r>
            <a:endParaRPr sz="2200">
              <a:solidFill>
                <a:schemeClr val="accent1"/>
              </a:solidFill>
            </a:endParaRPr>
          </a:p>
        </p:txBody>
      </p:sp>
      <p:sp>
        <p:nvSpPr>
          <p:cNvPr id="33" name="Google Shape;2519;p158"/>
          <p:cNvSpPr txBox="1"/>
          <p:nvPr/>
        </p:nvSpPr>
        <p:spPr>
          <a:xfrm>
            <a:off x="3894999" y="3368697"/>
            <a:ext cx="2537339" cy="648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000">
                <a:solidFill>
                  <a:schemeClr val="accent1"/>
                </a:solidFill>
              </a:rPr>
              <a:t>[(D</a:t>
            </a:r>
            <a:r>
              <a:rPr lang="en" sz="2000" baseline="-25000">
                <a:solidFill>
                  <a:schemeClr val="accent1"/>
                </a:solidFill>
              </a:rPr>
              <a:t>y</a:t>
            </a:r>
            <a:r>
              <a:rPr lang="en" sz="2000">
                <a:solidFill>
                  <a:schemeClr val="accent1"/>
                </a:solidFill>
              </a:rPr>
              <a:t>×M</a:t>
            </a:r>
            <a:r>
              <a:rPr lang="en" sz="2000" baseline="-25000">
                <a:solidFill>
                  <a:schemeClr val="accent1"/>
                </a:solidFill>
              </a:rPr>
              <a:t>y</a:t>
            </a:r>
            <a:r>
              <a:rPr lang="en" sz="2000">
                <a:solidFill>
                  <a:schemeClr val="accent1"/>
                </a:solidFill>
              </a:rPr>
              <a:t>)×(D</a:t>
            </a:r>
            <a:r>
              <a:rPr lang="en" sz="2000" baseline="-25000">
                <a:solidFill>
                  <a:schemeClr val="accent1"/>
                </a:solidFill>
              </a:rPr>
              <a:t>z</a:t>
            </a:r>
            <a:r>
              <a:rPr lang="en" sz="2000">
                <a:solidFill>
                  <a:schemeClr val="accent1"/>
                </a:solidFill>
              </a:rPr>
              <a:t>×M</a:t>
            </a:r>
            <a:r>
              <a:rPr lang="en" sz="2000" baseline="-25000">
                <a:solidFill>
                  <a:schemeClr val="accent1"/>
                </a:solidFill>
              </a:rPr>
              <a:t>z</a:t>
            </a:r>
            <a:r>
              <a:rPr lang="en" sz="2000">
                <a:solidFill>
                  <a:schemeClr val="accent1"/>
                </a:solidFill>
              </a:rPr>
              <a:t>)] 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34" name="Google Shape;2520;p158"/>
          <p:cNvSpPr txBox="1"/>
          <p:nvPr/>
        </p:nvSpPr>
        <p:spPr>
          <a:xfrm>
            <a:off x="253934" y="2383003"/>
            <a:ext cx="1244676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200">
                <a:solidFill>
                  <a:schemeClr val="accent1"/>
                </a:solidFill>
              </a:rPr>
              <a:t>[D</a:t>
            </a:r>
            <a:r>
              <a:rPr lang="en" sz="2200" baseline="-25000">
                <a:solidFill>
                  <a:schemeClr val="accent1"/>
                </a:solidFill>
              </a:rPr>
              <a:t>x</a:t>
            </a:r>
            <a:r>
              <a:rPr lang="en" sz="2200">
                <a:solidFill>
                  <a:schemeClr val="accent1"/>
                </a:solidFill>
              </a:rPr>
              <a:t>×M</a:t>
            </a:r>
            <a:r>
              <a:rPr lang="en" sz="2200" baseline="-25000">
                <a:solidFill>
                  <a:schemeClr val="accent1"/>
                </a:solidFill>
              </a:rPr>
              <a:t>x</a:t>
            </a:r>
            <a:r>
              <a:rPr lang="en" sz="2200">
                <a:solidFill>
                  <a:schemeClr val="accent1"/>
                </a:solidFill>
              </a:rPr>
              <a:t>]</a:t>
            </a:r>
            <a:endParaRPr sz="2200">
              <a:solidFill>
                <a:schemeClr val="accent1"/>
              </a:solidFill>
            </a:endParaRPr>
          </a:p>
        </p:txBody>
      </p:sp>
      <p:sp>
        <p:nvSpPr>
          <p:cNvPr id="35" name="Google Shape;2521;p158"/>
          <p:cNvSpPr txBox="1"/>
          <p:nvPr/>
        </p:nvSpPr>
        <p:spPr>
          <a:xfrm>
            <a:off x="498066" y="4546783"/>
            <a:ext cx="1244676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200">
                <a:solidFill>
                  <a:schemeClr val="accent1"/>
                </a:solidFill>
              </a:rPr>
              <a:t>[D</a:t>
            </a:r>
            <a:r>
              <a:rPr lang="en" sz="2200" baseline="-25000">
                <a:solidFill>
                  <a:schemeClr val="accent1"/>
                </a:solidFill>
              </a:rPr>
              <a:t>y</a:t>
            </a:r>
            <a:r>
              <a:rPr lang="en" sz="2200">
                <a:solidFill>
                  <a:schemeClr val="accent1"/>
                </a:solidFill>
              </a:rPr>
              <a:t>×M</a:t>
            </a:r>
            <a:r>
              <a:rPr lang="en" sz="2200" baseline="-25000">
                <a:solidFill>
                  <a:schemeClr val="accent1"/>
                </a:solidFill>
              </a:rPr>
              <a:t>y</a:t>
            </a:r>
            <a:r>
              <a:rPr lang="en" sz="2200">
                <a:solidFill>
                  <a:schemeClr val="accent1"/>
                </a:solidFill>
              </a:rPr>
              <a:t>]</a:t>
            </a:r>
            <a:endParaRPr sz="2200">
              <a:solidFill>
                <a:schemeClr val="accent1"/>
              </a:solidFill>
            </a:endParaRPr>
          </a:p>
        </p:txBody>
      </p:sp>
      <p:sp>
        <p:nvSpPr>
          <p:cNvPr id="36" name="Google Shape;2522;p158"/>
          <p:cNvSpPr/>
          <p:nvPr/>
        </p:nvSpPr>
        <p:spPr>
          <a:xfrm>
            <a:off x="6665064" y="1644362"/>
            <a:ext cx="2225420" cy="67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r>
              <a:rPr lang="en" sz="1799" dirty="0">
                <a:solidFill>
                  <a:schemeClr val="accent1"/>
                </a:solidFill>
              </a:rPr>
              <a:t>dL/dx always has the same shape as x!</a:t>
            </a:r>
            <a:endParaRPr sz="1799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CAC3F03-1523-0D4F-98E4-12F091387173}"/>
                  </a:ext>
                </a:extLst>
              </p:cNvPr>
              <p:cNvSpPr txBox="1"/>
              <p:nvPr/>
            </p:nvSpPr>
            <p:spPr>
              <a:xfrm>
                <a:off x="1127700" y="1750688"/>
                <a:ext cx="437099" cy="415498"/>
              </a:xfrm>
              <a:prstGeom prst="rect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CAC3F03-1523-0D4F-98E4-12F091387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700" y="1750688"/>
                <a:ext cx="437099" cy="4154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49120B3-045C-6745-AB66-7D98E4E6B73C}"/>
                  </a:ext>
                </a:extLst>
              </p:cNvPr>
              <p:cNvSpPr txBox="1"/>
              <p:nvPr/>
            </p:nvSpPr>
            <p:spPr>
              <a:xfrm>
                <a:off x="1024645" y="3891217"/>
                <a:ext cx="437099" cy="415498"/>
              </a:xfrm>
              <a:prstGeom prst="rect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49120B3-045C-6745-AB66-7D98E4E6B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645" y="3891217"/>
                <a:ext cx="437099" cy="415498"/>
              </a:xfrm>
              <a:prstGeom prst="rect">
                <a:avLst/>
              </a:prstGeom>
              <a:blipFill>
                <a:blip r:embed="rId3"/>
                <a:stretch>
                  <a:fillRect b="-22857"/>
                </a:stretch>
              </a:blipFill>
              <a:ln w="254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F654C81-4320-C04E-86AB-46B5D8A3A4D4}"/>
                  </a:ext>
                </a:extLst>
              </p:cNvPr>
              <p:cNvSpPr txBox="1"/>
              <p:nvPr/>
            </p:nvSpPr>
            <p:spPr>
              <a:xfrm>
                <a:off x="3501559" y="2605413"/>
                <a:ext cx="414367" cy="526683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F654C81-4320-C04E-86AB-46B5D8A3A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559" y="2605413"/>
                <a:ext cx="414367" cy="526683"/>
              </a:xfrm>
              <a:prstGeom prst="rect">
                <a:avLst/>
              </a:prstGeom>
              <a:blipFill>
                <a:blip r:embed="rId4"/>
                <a:stretch>
                  <a:fillRect b="-11364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D65291C-466B-9541-9181-CEA77A8B1767}"/>
                  </a:ext>
                </a:extLst>
              </p:cNvPr>
              <p:cNvSpPr txBox="1"/>
              <p:nvPr/>
            </p:nvSpPr>
            <p:spPr>
              <a:xfrm>
                <a:off x="3507298" y="3394201"/>
                <a:ext cx="414367" cy="574003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D65291C-466B-9541-9181-CEA77A8B1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298" y="3394201"/>
                <a:ext cx="414367" cy="574003"/>
              </a:xfrm>
              <a:prstGeom prst="rect">
                <a:avLst/>
              </a:prstGeom>
              <a:blipFill>
                <a:blip r:embed="rId5"/>
                <a:stretch>
                  <a:fillRect l="-5714" t="-2083" r="-5714" b="-16667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D4786EB-BB5A-D54A-AF6F-390531D24D8E}"/>
                  </a:ext>
                </a:extLst>
              </p:cNvPr>
              <p:cNvSpPr txBox="1"/>
              <p:nvPr/>
            </p:nvSpPr>
            <p:spPr>
              <a:xfrm>
                <a:off x="7136318" y="3648054"/>
                <a:ext cx="596476" cy="702244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D4786EB-BB5A-D54A-AF6F-390531D24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318" y="3648054"/>
                <a:ext cx="596476" cy="702244"/>
              </a:xfrm>
              <a:prstGeom prst="rect">
                <a:avLst/>
              </a:prstGeom>
              <a:blipFill>
                <a:blip r:embed="rId6"/>
                <a:stretch>
                  <a:fillRect b="-12069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39B6D95-4145-A14D-B730-D1DEA45D6ADA}"/>
                  </a:ext>
                </a:extLst>
              </p:cNvPr>
              <p:cNvSpPr txBox="1"/>
              <p:nvPr/>
            </p:nvSpPr>
            <p:spPr>
              <a:xfrm>
                <a:off x="7191729" y="2720683"/>
                <a:ext cx="437099" cy="415498"/>
              </a:xfrm>
              <a:prstGeom prst="rect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39B6D95-4145-A14D-B730-D1DEA45D6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729" y="2720683"/>
                <a:ext cx="437099" cy="4154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99B8B-A1E1-BD4D-B8E2-563388244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39118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Backprop</a:t>
            </a:r>
            <a:r>
              <a:rPr lang="en-US" dirty="0"/>
              <a:t> with Matrices (or Tensors):</a:t>
            </a:r>
          </a:p>
        </p:txBody>
      </p:sp>
      <p:sp>
        <p:nvSpPr>
          <p:cNvPr id="6" name="Google Shape;2490;p158"/>
          <p:cNvSpPr/>
          <p:nvPr/>
        </p:nvSpPr>
        <p:spPr>
          <a:xfrm>
            <a:off x="3280145" y="1812851"/>
            <a:ext cx="2977925" cy="2977925"/>
          </a:xfrm>
          <a:prstGeom prst="ellipse">
            <a:avLst/>
          </a:prstGeom>
          <a:solidFill>
            <a:srgbClr val="F3F3F3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4799"/>
          </a:p>
        </p:txBody>
      </p:sp>
      <p:cxnSp>
        <p:nvCxnSpPr>
          <p:cNvPr id="7" name="Google Shape;2491;p158"/>
          <p:cNvCxnSpPr/>
          <p:nvPr/>
        </p:nvCxnSpPr>
        <p:spPr>
          <a:xfrm rot="10800000" flipH="1">
            <a:off x="1523603" y="3718081"/>
            <a:ext cx="1643872" cy="407294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" name="Google Shape;2492;p158"/>
          <p:cNvCxnSpPr/>
          <p:nvPr/>
        </p:nvCxnSpPr>
        <p:spPr>
          <a:xfrm>
            <a:off x="1599009" y="2149964"/>
            <a:ext cx="1731149" cy="517065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" name="Google Shape;2493;p158"/>
          <p:cNvCxnSpPr/>
          <p:nvPr/>
        </p:nvCxnSpPr>
        <p:spPr>
          <a:xfrm>
            <a:off x="6258070" y="3301814"/>
            <a:ext cx="1519704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" name="Google Shape;2497;p158"/>
          <p:cNvCxnSpPr/>
          <p:nvPr/>
        </p:nvCxnSpPr>
        <p:spPr>
          <a:xfrm rot="10800000">
            <a:off x="6393209" y="3540176"/>
            <a:ext cx="1348149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7" name="Google Shape;2501;p158"/>
          <p:cNvSpPr txBox="1"/>
          <p:nvPr/>
        </p:nvSpPr>
        <p:spPr>
          <a:xfrm>
            <a:off x="3840346" y="1834562"/>
            <a:ext cx="1857524" cy="63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-US" sz="1799" dirty="0">
                <a:solidFill>
                  <a:schemeClr val="accent1"/>
                </a:solidFill>
              </a:rPr>
              <a:t>Local </a:t>
            </a:r>
          </a:p>
          <a:p>
            <a:pPr algn="ctr"/>
            <a:r>
              <a:rPr lang="en-US" sz="1799" dirty="0">
                <a:solidFill>
                  <a:schemeClr val="accent1"/>
                </a:solidFill>
              </a:rPr>
              <a:t>Jacobian matrices</a:t>
            </a:r>
            <a:endParaRPr sz="1799" dirty="0">
              <a:solidFill>
                <a:schemeClr val="accent1"/>
              </a:solidFill>
            </a:endParaRPr>
          </a:p>
        </p:txBody>
      </p:sp>
      <p:cxnSp>
        <p:nvCxnSpPr>
          <p:cNvPr id="19" name="Google Shape;2503;p158"/>
          <p:cNvCxnSpPr/>
          <p:nvPr/>
        </p:nvCxnSpPr>
        <p:spPr>
          <a:xfrm rot="10800000">
            <a:off x="1596334" y="2253437"/>
            <a:ext cx="1697558" cy="486173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0" name="Google Shape;2504;p158"/>
          <p:cNvCxnSpPr/>
          <p:nvPr/>
        </p:nvCxnSpPr>
        <p:spPr>
          <a:xfrm flipH="1">
            <a:off x="1523493" y="3873628"/>
            <a:ext cx="1651370" cy="433088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" name="Google Shape;2505;p158"/>
          <p:cNvSpPr txBox="1"/>
          <p:nvPr/>
        </p:nvSpPr>
        <p:spPr>
          <a:xfrm>
            <a:off x="6426389" y="4383257"/>
            <a:ext cx="2648310" cy="362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1799" dirty="0">
                <a:solidFill>
                  <a:srgbClr val="C00000"/>
                </a:solidFill>
              </a:rPr>
              <a:t>Upstream gradient</a:t>
            </a:r>
            <a:endParaRPr sz="1799" dirty="0">
              <a:solidFill>
                <a:srgbClr val="C00000"/>
              </a:solidFill>
            </a:endParaRPr>
          </a:p>
        </p:txBody>
      </p:sp>
      <p:sp>
        <p:nvSpPr>
          <p:cNvPr id="22" name="Google Shape;2508;p158"/>
          <p:cNvSpPr txBox="1"/>
          <p:nvPr/>
        </p:nvSpPr>
        <p:spPr>
          <a:xfrm>
            <a:off x="101573" y="1697382"/>
            <a:ext cx="1244676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200" dirty="0">
                <a:solidFill>
                  <a:schemeClr val="accent1"/>
                </a:solidFill>
              </a:rPr>
              <a:t>[</a:t>
            </a:r>
            <a:r>
              <a:rPr lang="en" sz="2200" dirty="0" err="1">
                <a:solidFill>
                  <a:schemeClr val="accent1"/>
                </a:solidFill>
              </a:rPr>
              <a:t>D</a:t>
            </a:r>
            <a:r>
              <a:rPr lang="en" sz="2200" baseline="-25000" dirty="0" err="1">
                <a:solidFill>
                  <a:schemeClr val="accent1"/>
                </a:solidFill>
              </a:rPr>
              <a:t>x</a:t>
            </a:r>
            <a:r>
              <a:rPr lang="en" sz="2200" dirty="0" err="1">
                <a:solidFill>
                  <a:schemeClr val="accent1"/>
                </a:solidFill>
              </a:rPr>
              <a:t>×M</a:t>
            </a:r>
            <a:r>
              <a:rPr lang="en" sz="2200" baseline="-25000" dirty="0" err="1">
                <a:solidFill>
                  <a:schemeClr val="accent1"/>
                </a:solidFill>
              </a:rPr>
              <a:t>x</a:t>
            </a:r>
            <a:r>
              <a:rPr lang="en" sz="2200" dirty="0">
                <a:solidFill>
                  <a:schemeClr val="accent1"/>
                </a:solidFill>
              </a:rPr>
              <a:t>]</a:t>
            </a:r>
            <a:endParaRPr sz="2200" dirty="0">
              <a:solidFill>
                <a:schemeClr val="accent1"/>
              </a:solidFill>
            </a:endParaRPr>
          </a:p>
        </p:txBody>
      </p:sp>
      <p:sp>
        <p:nvSpPr>
          <p:cNvPr id="23" name="Google Shape;2509;p158"/>
          <p:cNvSpPr/>
          <p:nvPr/>
        </p:nvSpPr>
        <p:spPr>
          <a:xfrm>
            <a:off x="6637846" y="1017734"/>
            <a:ext cx="2225420" cy="589946"/>
          </a:xfrm>
          <a:prstGeom prst="rect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r>
              <a:rPr lang="en" sz="1799">
                <a:solidFill>
                  <a:schemeClr val="accent1"/>
                </a:solidFill>
              </a:rPr>
              <a:t>Loss L still a scalar!</a:t>
            </a:r>
            <a:endParaRPr sz="1799">
              <a:solidFill>
                <a:schemeClr val="accent1"/>
              </a:solidFill>
            </a:endParaRPr>
          </a:p>
        </p:txBody>
      </p:sp>
      <p:sp>
        <p:nvSpPr>
          <p:cNvPr id="24" name="Google Shape;2510;p158"/>
          <p:cNvSpPr txBox="1"/>
          <p:nvPr/>
        </p:nvSpPr>
        <p:spPr>
          <a:xfrm>
            <a:off x="3894999" y="2545336"/>
            <a:ext cx="2537339" cy="648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000" dirty="0">
                <a:solidFill>
                  <a:schemeClr val="accent1"/>
                </a:solidFill>
              </a:rPr>
              <a:t>[(</a:t>
            </a:r>
            <a:r>
              <a:rPr lang="en" sz="2000" dirty="0" err="1">
                <a:solidFill>
                  <a:schemeClr val="accent1"/>
                </a:solidFill>
              </a:rPr>
              <a:t>D</a:t>
            </a:r>
            <a:r>
              <a:rPr lang="en" sz="2000" baseline="-25000" dirty="0" err="1">
                <a:solidFill>
                  <a:schemeClr val="accent1"/>
                </a:solidFill>
              </a:rPr>
              <a:t>x</a:t>
            </a:r>
            <a:r>
              <a:rPr lang="en" sz="2000" dirty="0" err="1">
                <a:solidFill>
                  <a:schemeClr val="accent1"/>
                </a:solidFill>
              </a:rPr>
              <a:t>×M</a:t>
            </a:r>
            <a:r>
              <a:rPr lang="en" sz="2000" baseline="-25000" dirty="0" err="1">
                <a:solidFill>
                  <a:schemeClr val="accent1"/>
                </a:solidFill>
              </a:rPr>
              <a:t>x</a:t>
            </a:r>
            <a:r>
              <a:rPr lang="en" sz="2000" dirty="0">
                <a:solidFill>
                  <a:schemeClr val="accent1"/>
                </a:solidFill>
              </a:rPr>
              <a:t>)×(</a:t>
            </a:r>
            <a:r>
              <a:rPr lang="en" sz="2000" dirty="0" err="1">
                <a:solidFill>
                  <a:schemeClr val="accent1"/>
                </a:solidFill>
              </a:rPr>
              <a:t>D</a:t>
            </a:r>
            <a:r>
              <a:rPr lang="en" sz="2000" baseline="-25000" dirty="0" err="1">
                <a:solidFill>
                  <a:schemeClr val="accent1"/>
                </a:solidFill>
              </a:rPr>
              <a:t>z</a:t>
            </a:r>
            <a:r>
              <a:rPr lang="en" sz="2000" dirty="0" err="1">
                <a:solidFill>
                  <a:schemeClr val="accent1"/>
                </a:solidFill>
              </a:rPr>
              <a:t>×M</a:t>
            </a:r>
            <a:r>
              <a:rPr lang="en" sz="2000" baseline="-25000" dirty="0" err="1">
                <a:solidFill>
                  <a:schemeClr val="accent1"/>
                </a:solidFill>
              </a:rPr>
              <a:t>z</a:t>
            </a:r>
            <a:r>
              <a:rPr lang="en" sz="2000" dirty="0">
                <a:solidFill>
                  <a:schemeClr val="accent1"/>
                </a:solidFill>
              </a:rPr>
              <a:t>)] </a:t>
            </a:r>
            <a:endParaRPr sz="2000" dirty="0">
              <a:solidFill>
                <a:schemeClr val="accent1"/>
              </a:solidFill>
            </a:endParaRPr>
          </a:p>
        </p:txBody>
      </p:sp>
      <p:sp>
        <p:nvSpPr>
          <p:cNvPr id="26" name="Google Shape;2512;p158"/>
          <p:cNvSpPr/>
          <p:nvPr/>
        </p:nvSpPr>
        <p:spPr>
          <a:xfrm>
            <a:off x="6126504" y="4714521"/>
            <a:ext cx="2977925" cy="67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r>
              <a:rPr lang="en" sz="1799">
                <a:solidFill>
                  <a:schemeClr val="accent1"/>
                </a:solidFill>
              </a:rPr>
              <a:t>For each element of z, how much does it influence L?</a:t>
            </a:r>
            <a:endParaRPr sz="1799">
              <a:solidFill>
                <a:schemeClr val="accent1"/>
              </a:solidFill>
            </a:endParaRPr>
          </a:p>
        </p:txBody>
      </p:sp>
      <p:sp>
        <p:nvSpPr>
          <p:cNvPr id="27" name="Google Shape;2513;p158"/>
          <p:cNvSpPr/>
          <p:nvPr/>
        </p:nvSpPr>
        <p:spPr>
          <a:xfrm>
            <a:off x="2614819" y="4794175"/>
            <a:ext cx="3452101" cy="67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r>
              <a:rPr lang="en" sz="1600">
                <a:solidFill>
                  <a:schemeClr val="accent1"/>
                </a:solidFill>
              </a:rPr>
              <a:t>For each element of y, how much does it influence each element of z?</a:t>
            </a:r>
            <a:endParaRPr sz="1600">
              <a:solidFill>
                <a:schemeClr val="accent1"/>
              </a:solidFill>
            </a:endParaRPr>
          </a:p>
        </p:txBody>
      </p:sp>
      <p:sp>
        <p:nvSpPr>
          <p:cNvPr id="29" name="Google Shape;2515;p158"/>
          <p:cNvSpPr txBox="1"/>
          <p:nvPr/>
        </p:nvSpPr>
        <p:spPr>
          <a:xfrm>
            <a:off x="1398336" y="3257176"/>
            <a:ext cx="1461220" cy="63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1600" dirty="0">
                <a:solidFill>
                  <a:srgbClr val="C00000"/>
                </a:solidFill>
              </a:rPr>
              <a:t>Matrix-vector</a:t>
            </a:r>
            <a:endParaRPr sz="1600" dirty="0">
              <a:solidFill>
                <a:srgbClr val="C00000"/>
              </a:solidFill>
            </a:endParaRPr>
          </a:p>
          <a:p>
            <a:pPr algn="ctr"/>
            <a:r>
              <a:rPr lang="en" sz="1600" dirty="0">
                <a:solidFill>
                  <a:srgbClr val="C00000"/>
                </a:solidFill>
              </a:rPr>
              <a:t>multiply</a:t>
            </a:r>
            <a:endParaRPr sz="1600" dirty="0">
              <a:solidFill>
                <a:srgbClr val="C00000"/>
              </a:solidFill>
            </a:endParaRPr>
          </a:p>
        </p:txBody>
      </p:sp>
      <p:sp>
        <p:nvSpPr>
          <p:cNvPr id="30" name="Google Shape;2516;p158"/>
          <p:cNvSpPr txBox="1"/>
          <p:nvPr/>
        </p:nvSpPr>
        <p:spPr>
          <a:xfrm>
            <a:off x="-35195" y="3784981"/>
            <a:ext cx="1244676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200">
                <a:solidFill>
                  <a:schemeClr val="accent1"/>
                </a:solidFill>
              </a:rPr>
              <a:t>[D</a:t>
            </a:r>
            <a:r>
              <a:rPr lang="en" sz="2200" baseline="-25000">
                <a:solidFill>
                  <a:schemeClr val="accent1"/>
                </a:solidFill>
              </a:rPr>
              <a:t>y</a:t>
            </a:r>
            <a:r>
              <a:rPr lang="en" sz="2200">
                <a:solidFill>
                  <a:schemeClr val="accent1"/>
                </a:solidFill>
              </a:rPr>
              <a:t>×M</a:t>
            </a:r>
            <a:r>
              <a:rPr lang="en" sz="2200" baseline="-25000">
                <a:solidFill>
                  <a:schemeClr val="accent1"/>
                </a:solidFill>
              </a:rPr>
              <a:t>y</a:t>
            </a:r>
            <a:r>
              <a:rPr lang="en" sz="2200">
                <a:solidFill>
                  <a:schemeClr val="accent1"/>
                </a:solidFill>
              </a:rPr>
              <a:t>]</a:t>
            </a:r>
            <a:endParaRPr sz="2200">
              <a:solidFill>
                <a:schemeClr val="accent1"/>
              </a:solidFill>
            </a:endParaRPr>
          </a:p>
        </p:txBody>
      </p:sp>
      <p:sp>
        <p:nvSpPr>
          <p:cNvPr id="31" name="Google Shape;2517;p158"/>
          <p:cNvSpPr txBox="1"/>
          <p:nvPr/>
        </p:nvSpPr>
        <p:spPr>
          <a:xfrm>
            <a:off x="7748582" y="2639125"/>
            <a:ext cx="1244676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200">
                <a:solidFill>
                  <a:schemeClr val="accent1"/>
                </a:solidFill>
              </a:rPr>
              <a:t>[D</a:t>
            </a:r>
            <a:r>
              <a:rPr lang="en" sz="2200" baseline="-25000">
                <a:solidFill>
                  <a:schemeClr val="accent1"/>
                </a:solidFill>
              </a:rPr>
              <a:t>z</a:t>
            </a:r>
            <a:r>
              <a:rPr lang="en" sz="2200">
                <a:solidFill>
                  <a:schemeClr val="accent1"/>
                </a:solidFill>
              </a:rPr>
              <a:t>×M</a:t>
            </a:r>
            <a:r>
              <a:rPr lang="en" sz="2200" baseline="-25000">
                <a:solidFill>
                  <a:schemeClr val="accent1"/>
                </a:solidFill>
              </a:rPr>
              <a:t>z</a:t>
            </a:r>
            <a:r>
              <a:rPr lang="en" sz="2200">
                <a:solidFill>
                  <a:schemeClr val="accent1"/>
                </a:solidFill>
              </a:rPr>
              <a:t>]</a:t>
            </a:r>
            <a:endParaRPr sz="2200">
              <a:solidFill>
                <a:schemeClr val="accent1"/>
              </a:solidFill>
            </a:endParaRPr>
          </a:p>
        </p:txBody>
      </p:sp>
      <p:sp>
        <p:nvSpPr>
          <p:cNvPr id="32" name="Google Shape;2518;p158"/>
          <p:cNvSpPr txBox="1"/>
          <p:nvPr/>
        </p:nvSpPr>
        <p:spPr>
          <a:xfrm>
            <a:off x="7830035" y="3735439"/>
            <a:ext cx="1244676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200">
                <a:solidFill>
                  <a:schemeClr val="accent1"/>
                </a:solidFill>
              </a:rPr>
              <a:t>[D</a:t>
            </a:r>
            <a:r>
              <a:rPr lang="en" sz="2200" baseline="-25000">
                <a:solidFill>
                  <a:schemeClr val="accent1"/>
                </a:solidFill>
              </a:rPr>
              <a:t>z</a:t>
            </a:r>
            <a:r>
              <a:rPr lang="en" sz="2200">
                <a:solidFill>
                  <a:schemeClr val="accent1"/>
                </a:solidFill>
              </a:rPr>
              <a:t>×M</a:t>
            </a:r>
            <a:r>
              <a:rPr lang="en" sz="2200" baseline="-25000">
                <a:solidFill>
                  <a:schemeClr val="accent1"/>
                </a:solidFill>
              </a:rPr>
              <a:t>z</a:t>
            </a:r>
            <a:r>
              <a:rPr lang="en" sz="2200">
                <a:solidFill>
                  <a:schemeClr val="accent1"/>
                </a:solidFill>
              </a:rPr>
              <a:t>]</a:t>
            </a:r>
            <a:endParaRPr sz="2200">
              <a:solidFill>
                <a:schemeClr val="accent1"/>
              </a:solidFill>
            </a:endParaRPr>
          </a:p>
        </p:txBody>
      </p:sp>
      <p:sp>
        <p:nvSpPr>
          <p:cNvPr id="33" name="Google Shape;2519;p158"/>
          <p:cNvSpPr txBox="1"/>
          <p:nvPr/>
        </p:nvSpPr>
        <p:spPr>
          <a:xfrm>
            <a:off x="3894999" y="3368697"/>
            <a:ext cx="2537339" cy="648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000">
                <a:solidFill>
                  <a:schemeClr val="accent1"/>
                </a:solidFill>
              </a:rPr>
              <a:t>[(D</a:t>
            </a:r>
            <a:r>
              <a:rPr lang="en" sz="2000" baseline="-25000">
                <a:solidFill>
                  <a:schemeClr val="accent1"/>
                </a:solidFill>
              </a:rPr>
              <a:t>y</a:t>
            </a:r>
            <a:r>
              <a:rPr lang="en" sz="2000">
                <a:solidFill>
                  <a:schemeClr val="accent1"/>
                </a:solidFill>
              </a:rPr>
              <a:t>×M</a:t>
            </a:r>
            <a:r>
              <a:rPr lang="en" sz="2000" baseline="-25000">
                <a:solidFill>
                  <a:schemeClr val="accent1"/>
                </a:solidFill>
              </a:rPr>
              <a:t>y</a:t>
            </a:r>
            <a:r>
              <a:rPr lang="en" sz="2000">
                <a:solidFill>
                  <a:schemeClr val="accent1"/>
                </a:solidFill>
              </a:rPr>
              <a:t>)×(D</a:t>
            </a:r>
            <a:r>
              <a:rPr lang="en" sz="2000" baseline="-25000">
                <a:solidFill>
                  <a:schemeClr val="accent1"/>
                </a:solidFill>
              </a:rPr>
              <a:t>z</a:t>
            </a:r>
            <a:r>
              <a:rPr lang="en" sz="2000">
                <a:solidFill>
                  <a:schemeClr val="accent1"/>
                </a:solidFill>
              </a:rPr>
              <a:t>×M</a:t>
            </a:r>
            <a:r>
              <a:rPr lang="en" sz="2000" baseline="-25000">
                <a:solidFill>
                  <a:schemeClr val="accent1"/>
                </a:solidFill>
              </a:rPr>
              <a:t>z</a:t>
            </a:r>
            <a:r>
              <a:rPr lang="en" sz="2000">
                <a:solidFill>
                  <a:schemeClr val="accent1"/>
                </a:solidFill>
              </a:rPr>
              <a:t>)] </a:t>
            </a:r>
            <a:endParaRPr sz="2000">
              <a:solidFill>
                <a:schemeClr val="accent1"/>
              </a:solidFill>
            </a:endParaRPr>
          </a:p>
        </p:txBody>
      </p:sp>
      <p:sp>
        <p:nvSpPr>
          <p:cNvPr id="34" name="Google Shape;2520;p158"/>
          <p:cNvSpPr txBox="1"/>
          <p:nvPr/>
        </p:nvSpPr>
        <p:spPr>
          <a:xfrm>
            <a:off x="253934" y="2383003"/>
            <a:ext cx="1244676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200">
                <a:solidFill>
                  <a:schemeClr val="accent1"/>
                </a:solidFill>
              </a:rPr>
              <a:t>[D</a:t>
            </a:r>
            <a:r>
              <a:rPr lang="en" sz="2200" baseline="-25000">
                <a:solidFill>
                  <a:schemeClr val="accent1"/>
                </a:solidFill>
              </a:rPr>
              <a:t>x</a:t>
            </a:r>
            <a:r>
              <a:rPr lang="en" sz="2200">
                <a:solidFill>
                  <a:schemeClr val="accent1"/>
                </a:solidFill>
              </a:rPr>
              <a:t>×M</a:t>
            </a:r>
            <a:r>
              <a:rPr lang="en" sz="2200" baseline="-25000">
                <a:solidFill>
                  <a:schemeClr val="accent1"/>
                </a:solidFill>
              </a:rPr>
              <a:t>x</a:t>
            </a:r>
            <a:r>
              <a:rPr lang="en" sz="2200">
                <a:solidFill>
                  <a:schemeClr val="accent1"/>
                </a:solidFill>
              </a:rPr>
              <a:t>]</a:t>
            </a:r>
            <a:endParaRPr sz="2200">
              <a:solidFill>
                <a:schemeClr val="accent1"/>
              </a:solidFill>
            </a:endParaRPr>
          </a:p>
        </p:txBody>
      </p:sp>
      <p:sp>
        <p:nvSpPr>
          <p:cNvPr id="35" name="Google Shape;2521;p158"/>
          <p:cNvSpPr txBox="1"/>
          <p:nvPr/>
        </p:nvSpPr>
        <p:spPr>
          <a:xfrm>
            <a:off x="498066" y="4546783"/>
            <a:ext cx="1244676" cy="45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r>
              <a:rPr lang="en" sz="2200">
                <a:solidFill>
                  <a:schemeClr val="accent1"/>
                </a:solidFill>
              </a:rPr>
              <a:t>[D</a:t>
            </a:r>
            <a:r>
              <a:rPr lang="en" sz="2200" baseline="-25000">
                <a:solidFill>
                  <a:schemeClr val="accent1"/>
                </a:solidFill>
              </a:rPr>
              <a:t>y</a:t>
            </a:r>
            <a:r>
              <a:rPr lang="en" sz="2200">
                <a:solidFill>
                  <a:schemeClr val="accent1"/>
                </a:solidFill>
              </a:rPr>
              <a:t>×M</a:t>
            </a:r>
            <a:r>
              <a:rPr lang="en" sz="2200" baseline="-25000">
                <a:solidFill>
                  <a:schemeClr val="accent1"/>
                </a:solidFill>
              </a:rPr>
              <a:t>y</a:t>
            </a:r>
            <a:r>
              <a:rPr lang="en" sz="2200">
                <a:solidFill>
                  <a:schemeClr val="accent1"/>
                </a:solidFill>
              </a:rPr>
              <a:t>]</a:t>
            </a:r>
            <a:endParaRPr sz="2200">
              <a:solidFill>
                <a:schemeClr val="accent1"/>
              </a:solidFill>
            </a:endParaRPr>
          </a:p>
        </p:txBody>
      </p:sp>
      <p:sp>
        <p:nvSpPr>
          <p:cNvPr id="36" name="Google Shape;2522;p158"/>
          <p:cNvSpPr/>
          <p:nvPr/>
        </p:nvSpPr>
        <p:spPr>
          <a:xfrm>
            <a:off x="6665064" y="1644362"/>
            <a:ext cx="2225420" cy="676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r>
              <a:rPr lang="en" sz="1799" dirty="0">
                <a:solidFill>
                  <a:schemeClr val="accent1"/>
                </a:solidFill>
              </a:rPr>
              <a:t>dL/dx always has the same shape as x!</a:t>
            </a:r>
            <a:endParaRPr sz="1799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CAC3F03-1523-0D4F-98E4-12F091387173}"/>
                  </a:ext>
                </a:extLst>
              </p:cNvPr>
              <p:cNvSpPr txBox="1"/>
              <p:nvPr/>
            </p:nvSpPr>
            <p:spPr>
              <a:xfrm>
                <a:off x="1127700" y="1750688"/>
                <a:ext cx="437099" cy="415498"/>
              </a:xfrm>
              <a:prstGeom prst="rect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CAC3F03-1523-0D4F-98E4-12F0913871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700" y="1750688"/>
                <a:ext cx="437099" cy="4154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254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49120B3-045C-6745-AB66-7D98E4E6B73C}"/>
                  </a:ext>
                </a:extLst>
              </p:cNvPr>
              <p:cNvSpPr txBox="1"/>
              <p:nvPr/>
            </p:nvSpPr>
            <p:spPr>
              <a:xfrm>
                <a:off x="1024645" y="3891217"/>
                <a:ext cx="437099" cy="415498"/>
              </a:xfrm>
              <a:prstGeom prst="rect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49120B3-045C-6745-AB66-7D98E4E6B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645" y="3891217"/>
                <a:ext cx="437099" cy="415498"/>
              </a:xfrm>
              <a:prstGeom prst="rect">
                <a:avLst/>
              </a:prstGeom>
              <a:blipFill>
                <a:blip r:embed="rId3"/>
                <a:stretch>
                  <a:fillRect b="-22857"/>
                </a:stretch>
              </a:blipFill>
              <a:ln w="254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A924BEC-25CE-494D-8A6B-2D5648386D4C}"/>
                  </a:ext>
                </a:extLst>
              </p:cNvPr>
              <p:cNvSpPr txBox="1"/>
              <p:nvPr/>
            </p:nvSpPr>
            <p:spPr>
              <a:xfrm rot="895721">
                <a:off x="1630474" y="2596335"/>
                <a:ext cx="1441819" cy="614527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2100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A924BEC-25CE-494D-8A6B-2D5648386D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895721">
                <a:off x="1630474" y="2596335"/>
                <a:ext cx="1441819" cy="614527"/>
              </a:xfrm>
              <a:prstGeom prst="rect">
                <a:avLst/>
              </a:prstGeom>
              <a:blipFill>
                <a:blip r:embed="rId4"/>
                <a:stretch>
                  <a:fillRect l="-1587" b="-8861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0A25B59-8316-D04E-A073-E3721A264E2C}"/>
                  </a:ext>
                </a:extLst>
              </p:cNvPr>
              <p:cNvSpPr txBox="1"/>
              <p:nvPr/>
            </p:nvSpPr>
            <p:spPr>
              <a:xfrm rot="20741182">
                <a:off x="1775391" y="4150357"/>
                <a:ext cx="1441819" cy="669799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1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f>
                        <m:f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2100" dirty="0"/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00A25B59-8316-D04E-A073-E3721A264E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741182">
                <a:off x="1775391" y="4150357"/>
                <a:ext cx="1441819" cy="669799"/>
              </a:xfrm>
              <a:prstGeom prst="rect">
                <a:avLst/>
              </a:prstGeom>
              <a:blipFill>
                <a:blip r:embed="rId5"/>
                <a:stretch>
                  <a:fillRect b="-9639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F654C81-4320-C04E-86AB-46B5D8A3A4D4}"/>
                  </a:ext>
                </a:extLst>
              </p:cNvPr>
              <p:cNvSpPr txBox="1"/>
              <p:nvPr/>
            </p:nvSpPr>
            <p:spPr>
              <a:xfrm>
                <a:off x="3501559" y="2605413"/>
                <a:ext cx="414367" cy="526683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F654C81-4320-C04E-86AB-46B5D8A3A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559" y="2605413"/>
                <a:ext cx="414367" cy="526683"/>
              </a:xfrm>
              <a:prstGeom prst="rect">
                <a:avLst/>
              </a:prstGeom>
              <a:blipFill>
                <a:blip r:embed="rId6"/>
                <a:stretch>
                  <a:fillRect b="-11364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D65291C-466B-9541-9181-CEA77A8B1767}"/>
                  </a:ext>
                </a:extLst>
              </p:cNvPr>
              <p:cNvSpPr txBox="1"/>
              <p:nvPr/>
            </p:nvSpPr>
            <p:spPr>
              <a:xfrm>
                <a:off x="3507298" y="3394201"/>
                <a:ext cx="414367" cy="574003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D65291C-466B-9541-9181-CEA77A8B17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298" y="3394201"/>
                <a:ext cx="414367" cy="574003"/>
              </a:xfrm>
              <a:prstGeom prst="rect">
                <a:avLst/>
              </a:prstGeom>
              <a:blipFill>
                <a:blip r:embed="rId7"/>
                <a:stretch>
                  <a:fillRect l="-5714" t="-2083" r="-5714" b="-16667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D4786EB-BB5A-D54A-AF6F-390531D24D8E}"/>
                  </a:ext>
                </a:extLst>
              </p:cNvPr>
              <p:cNvSpPr txBox="1"/>
              <p:nvPr/>
            </p:nvSpPr>
            <p:spPr>
              <a:xfrm>
                <a:off x="7136318" y="3648054"/>
                <a:ext cx="596476" cy="702244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D4786EB-BB5A-D54A-AF6F-390531D24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318" y="3648054"/>
                <a:ext cx="596476" cy="702244"/>
              </a:xfrm>
              <a:prstGeom prst="rect">
                <a:avLst/>
              </a:prstGeom>
              <a:blipFill>
                <a:blip r:embed="rId8"/>
                <a:stretch>
                  <a:fillRect b="-12069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39B6D95-4145-A14D-B730-D1DEA45D6ADA}"/>
                  </a:ext>
                </a:extLst>
              </p:cNvPr>
              <p:cNvSpPr txBox="1"/>
              <p:nvPr/>
            </p:nvSpPr>
            <p:spPr>
              <a:xfrm>
                <a:off x="7191729" y="2720683"/>
                <a:ext cx="437099" cy="415498"/>
              </a:xfrm>
              <a:prstGeom prst="rect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1350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39B6D95-4145-A14D-B730-D1DEA45D6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1729" y="2720683"/>
                <a:ext cx="437099" cy="4154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54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5C4C96-0C25-1D45-9A47-D397CCBDA8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55365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Matrix Multiplication</a:t>
            </a:r>
          </a:p>
        </p:txBody>
      </p:sp>
      <p:sp>
        <p:nvSpPr>
          <p:cNvPr id="5" name="Google Shape;2666;p165"/>
          <p:cNvSpPr txBox="1"/>
          <p:nvPr/>
        </p:nvSpPr>
        <p:spPr>
          <a:xfrm>
            <a:off x="105835" y="1721692"/>
            <a:ext cx="1324392" cy="99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000" dirty="0"/>
              <a:t>x: [N×D]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2   1  -3 ]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-3   4   2 ]</a:t>
            </a:r>
            <a:endParaRPr sz="2000" dirty="0">
              <a:solidFill>
                <a:srgbClr val="6AA84F"/>
              </a:solidFill>
            </a:endParaRPr>
          </a:p>
        </p:txBody>
      </p:sp>
      <p:sp>
        <p:nvSpPr>
          <p:cNvPr id="6" name="Google Shape;2667;p165"/>
          <p:cNvSpPr txBox="1"/>
          <p:nvPr/>
        </p:nvSpPr>
        <p:spPr>
          <a:xfrm>
            <a:off x="1456729" y="1681190"/>
            <a:ext cx="1385063" cy="129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000" dirty="0"/>
              <a:t>w: [D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3  2  1 -1]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2  1  3  2]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3  2  1 -2]</a:t>
            </a:r>
            <a:endParaRPr sz="2000" dirty="0">
              <a:solidFill>
                <a:srgbClr val="6AA84F"/>
              </a:solidFill>
            </a:endParaRPr>
          </a:p>
        </p:txBody>
      </p:sp>
      <p:sp>
        <p:nvSpPr>
          <p:cNvPr id="10" name="Google Shape;2671;p165"/>
          <p:cNvSpPr txBox="1"/>
          <p:nvPr/>
        </p:nvSpPr>
        <p:spPr>
          <a:xfrm>
            <a:off x="7139239" y="1209653"/>
            <a:ext cx="1861016" cy="1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/>
              <a:t>y: [N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</a:t>
            </a:r>
            <a:r>
              <a:rPr lang="en-US" sz="2000" dirty="0">
                <a:solidFill>
                  <a:srgbClr val="6AA84F"/>
                </a:solidFill>
              </a:rPr>
              <a:t>-1</a:t>
            </a:r>
            <a:r>
              <a:rPr lang="en" sz="2000" dirty="0">
                <a:solidFill>
                  <a:srgbClr val="6AA84F"/>
                </a:solidFill>
              </a:rPr>
              <a:t> </a:t>
            </a:r>
            <a:r>
              <a:rPr lang="en-US" sz="2000" dirty="0">
                <a:solidFill>
                  <a:srgbClr val="6AA84F"/>
                </a:solidFill>
              </a:rPr>
              <a:t>-1</a:t>
            </a:r>
            <a:r>
              <a:rPr lang="en" sz="2000" dirty="0">
                <a:solidFill>
                  <a:srgbClr val="6AA84F"/>
                </a:solidFill>
              </a:rPr>
              <a:t>  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2  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6 ]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5 </a:t>
            </a:r>
            <a:r>
              <a:rPr lang="en-US" sz="2000" dirty="0">
                <a:solidFill>
                  <a:srgbClr val="6AA84F"/>
                </a:solidFill>
              </a:rPr>
              <a:t>  </a:t>
            </a:r>
            <a:r>
              <a:rPr lang="en" sz="2000" dirty="0">
                <a:solidFill>
                  <a:srgbClr val="6AA84F"/>
                </a:solidFill>
              </a:rPr>
              <a:t>2  1</a:t>
            </a:r>
            <a:r>
              <a:rPr lang="en-US" sz="2000" dirty="0">
                <a:solidFill>
                  <a:srgbClr val="6AA84F"/>
                </a:solidFill>
              </a:rPr>
              <a:t>1</a:t>
            </a:r>
            <a:r>
              <a:rPr lang="en" sz="2000" dirty="0">
                <a:solidFill>
                  <a:srgbClr val="6AA84F"/>
                </a:solidFill>
              </a:rPr>
              <a:t>  </a:t>
            </a:r>
            <a:r>
              <a:rPr lang="en-US" sz="2000" dirty="0">
                <a:solidFill>
                  <a:srgbClr val="6AA84F"/>
                </a:solidFill>
              </a:rPr>
              <a:t>7</a:t>
            </a:r>
            <a:r>
              <a:rPr lang="en" sz="2000" dirty="0">
                <a:solidFill>
                  <a:srgbClr val="6AA84F"/>
                </a:solidFill>
              </a:rPr>
              <a:t> ]</a:t>
            </a:r>
            <a:endParaRPr sz="2000" dirty="0">
              <a:solidFill>
                <a:srgbClr val="6AA84F"/>
              </a:solidFill>
            </a:endParaRPr>
          </a:p>
        </p:txBody>
      </p:sp>
      <p:cxnSp>
        <p:nvCxnSpPr>
          <p:cNvPr id="14" name="Google Shape;2675;p165"/>
          <p:cNvCxnSpPr/>
          <p:nvPr/>
        </p:nvCxnSpPr>
        <p:spPr>
          <a:xfrm>
            <a:off x="6228627" y="1985325"/>
            <a:ext cx="887169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2677;p165"/>
          <p:cNvCxnSpPr/>
          <p:nvPr/>
        </p:nvCxnSpPr>
        <p:spPr>
          <a:xfrm>
            <a:off x="2841791" y="1960183"/>
            <a:ext cx="479648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2669;p165">
            <a:extLst>
              <a:ext uri="{FF2B5EF4-FFF2-40B4-BE49-F238E27FC236}">
                <a16:creationId xmlns:a16="http://schemas.microsoft.com/office/drawing/2014/main" id="{9D856143-9FEB-F044-8FE5-74229DE11CCD}"/>
              </a:ext>
            </a:extLst>
          </p:cNvPr>
          <p:cNvSpPr/>
          <p:nvPr/>
        </p:nvSpPr>
        <p:spPr>
          <a:xfrm>
            <a:off x="3350708" y="1783889"/>
            <a:ext cx="2752446" cy="1311858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200" dirty="0"/>
              <a:t>Matrix Multiply</a:t>
            </a:r>
            <a:r>
              <a:rPr lang="en-US" sz="2200" dirty="0"/>
              <a:t> </a:t>
            </a:r>
            <a:r>
              <a:rPr lang="en-US" sz="2200" i="1" dirty="0"/>
              <a:t>y = </a:t>
            </a:r>
            <a:r>
              <a:rPr lang="en-US" sz="2200" i="1" dirty="0" err="1"/>
              <a:t>xw</a:t>
            </a:r>
            <a:endParaRPr sz="22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FD68E3-0DAB-6745-8504-259C5E5452CB}"/>
                  </a:ext>
                </a:extLst>
              </p:cNvPr>
              <p:cNvSpPr txBox="1"/>
              <p:nvPr/>
            </p:nvSpPr>
            <p:spPr>
              <a:xfrm>
                <a:off x="3543301" y="2124973"/>
                <a:ext cx="2331472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8FD68E3-0DAB-6745-8504-259C5E545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01" y="2124973"/>
                <a:ext cx="2331472" cy="896207"/>
              </a:xfrm>
              <a:prstGeom prst="rect">
                <a:avLst/>
              </a:prstGeom>
              <a:blipFill>
                <a:blip r:embed="rId2"/>
                <a:stretch>
                  <a:fillRect l="-12973" t="-148611" r="-1622" b="-20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D3CF8-0D6C-6447-9760-3860B237BC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81514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Matrix Multiplication</a:t>
            </a:r>
          </a:p>
        </p:txBody>
      </p:sp>
      <p:sp>
        <p:nvSpPr>
          <p:cNvPr id="5" name="Google Shape;2666;p165"/>
          <p:cNvSpPr txBox="1"/>
          <p:nvPr/>
        </p:nvSpPr>
        <p:spPr>
          <a:xfrm>
            <a:off x="105835" y="1721692"/>
            <a:ext cx="1324392" cy="99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000" dirty="0"/>
              <a:t>x: [N×D]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2   1  -3 ]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-3   4   2 ]</a:t>
            </a:r>
            <a:endParaRPr sz="2000" dirty="0">
              <a:solidFill>
                <a:srgbClr val="6AA84F"/>
              </a:solidFill>
            </a:endParaRPr>
          </a:p>
        </p:txBody>
      </p:sp>
      <p:sp>
        <p:nvSpPr>
          <p:cNvPr id="6" name="Google Shape;2667;p165"/>
          <p:cNvSpPr txBox="1"/>
          <p:nvPr/>
        </p:nvSpPr>
        <p:spPr>
          <a:xfrm>
            <a:off x="1456729" y="1681190"/>
            <a:ext cx="1385063" cy="129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000" dirty="0"/>
              <a:t>w: [D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3  2  1 -1]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2  1  3  2]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3  2  1 -2]</a:t>
            </a:r>
            <a:endParaRPr sz="2000" dirty="0">
              <a:solidFill>
                <a:srgbClr val="6AA84F"/>
              </a:solidFill>
            </a:endParaRPr>
          </a:p>
        </p:txBody>
      </p:sp>
      <p:sp>
        <p:nvSpPr>
          <p:cNvPr id="8" name="Google Shape;2669;p165"/>
          <p:cNvSpPr/>
          <p:nvPr/>
        </p:nvSpPr>
        <p:spPr>
          <a:xfrm>
            <a:off x="3350708" y="1783889"/>
            <a:ext cx="2752446" cy="1311858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200" dirty="0"/>
              <a:t>Matrix Multiply</a:t>
            </a:r>
            <a:r>
              <a:rPr lang="en-US" sz="2200" dirty="0"/>
              <a:t> </a:t>
            </a:r>
            <a:r>
              <a:rPr lang="en-US" sz="2200" i="1" dirty="0"/>
              <a:t>y = </a:t>
            </a:r>
            <a:r>
              <a:rPr lang="en-US" sz="2200" i="1" dirty="0" err="1"/>
              <a:t>xw</a:t>
            </a:r>
            <a:endParaRPr sz="2200" i="1" dirty="0"/>
          </a:p>
        </p:txBody>
      </p:sp>
      <p:sp>
        <p:nvSpPr>
          <p:cNvPr id="10" name="Google Shape;2671;p165"/>
          <p:cNvSpPr txBox="1"/>
          <p:nvPr/>
        </p:nvSpPr>
        <p:spPr>
          <a:xfrm>
            <a:off x="7139239" y="1209653"/>
            <a:ext cx="1861016" cy="1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/>
              <a:t>y: [N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</a:t>
            </a:r>
            <a:r>
              <a:rPr lang="en-US" sz="2000" dirty="0">
                <a:solidFill>
                  <a:srgbClr val="6AA84F"/>
                </a:solidFill>
              </a:rPr>
              <a:t>-1</a:t>
            </a:r>
            <a:r>
              <a:rPr lang="en" sz="2000" dirty="0">
                <a:solidFill>
                  <a:srgbClr val="6AA84F"/>
                </a:solidFill>
              </a:rPr>
              <a:t> </a:t>
            </a:r>
            <a:r>
              <a:rPr lang="en-US" sz="2000" dirty="0">
                <a:solidFill>
                  <a:srgbClr val="6AA84F"/>
                </a:solidFill>
              </a:rPr>
              <a:t>-1</a:t>
            </a:r>
            <a:r>
              <a:rPr lang="en" sz="2000" dirty="0">
                <a:solidFill>
                  <a:srgbClr val="6AA84F"/>
                </a:solidFill>
              </a:rPr>
              <a:t>  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2  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6 ]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5 </a:t>
            </a:r>
            <a:r>
              <a:rPr lang="en-US" sz="2000" dirty="0">
                <a:solidFill>
                  <a:srgbClr val="6AA84F"/>
                </a:solidFill>
              </a:rPr>
              <a:t>  </a:t>
            </a:r>
            <a:r>
              <a:rPr lang="en" sz="2000" dirty="0">
                <a:solidFill>
                  <a:srgbClr val="6AA84F"/>
                </a:solidFill>
              </a:rPr>
              <a:t>2  1</a:t>
            </a:r>
            <a:r>
              <a:rPr lang="en-US" sz="2000" dirty="0">
                <a:solidFill>
                  <a:srgbClr val="6AA84F"/>
                </a:solidFill>
              </a:rPr>
              <a:t>1</a:t>
            </a:r>
            <a:r>
              <a:rPr lang="en" sz="2000" dirty="0">
                <a:solidFill>
                  <a:srgbClr val="6AA84F"/>
                </a:solidFill>
              </a:rPr>
              <a:t>  </a:t>
            </a:r>
            <a:r>
              <a:rPr lang="en-US" sz="2000" dirty="0">
                <a:solidFill>
                  <a:srgbClr val="6AA84F"/>
                </a:solidFill>
              </a:rPr>
              <a:t>7</a:t>
            </a:r>
            <a:r>
              <a:rPr lang="en" sz="2000" dirty="0">
                <a:solidFill>
                  <a:srgbClr val="6AA84F"/>
                </a:solidFill>
              </a:rPr>
              <a:t> ]</a:t>
            </a:r>
            <a:endParaRPr sz="2000" dirty="0">
              <a:solidFill>
                <a:srgbClr val="6AA84F"/>
              </a:solidFill>
            </a:endParaRPr>
          </a:p>
        </p:txBody>
      </p:sp>
      <p:cxnSp>
        <p:nvCxnSpPr>
          <p:cNvPr id="14" name="Google Shape;2675;p165"/>
          <p:cNvCxnSpPr/>
          <p:nvPr/>
        </p:nvCxnSpPr>
        <p:spPr>
          <a:xfrm>
            <a:off x="6228627" y="1985325"/>
            <a:ext cx="887169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2677;p165"/>
          <p:cNvCxnSpPr/>
          <p:nvPr/>
        </p:nvCxnSpPr>
        <p:spPr>
          <a:xfrm>
            <a:off x="2841791" y="1960183"/>
            <a:ext cx="479648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2672;p165"/>
          <p:cNvSpPr txBox="1"/>
          <p:nvPr/>
        </p:nvSpPr>
        <p:spPr>
          <a:xfrm>
            <a:off x="7139240" y="2445077"/>
            <a:ext cx="1657668" cy="1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 err="1"/>
              <a:t>dL</a:t>
            </a:r>
            <a:r>
              <a:rPr lang="en" sz="2000" dirty="0"/>
              <a:t>/</a:t>
            </a:r>
            <a:r>
              <a:rPr lang="en" sz="2000" dirty="0" err="1"/>
              <a:t>dy</a:t>
            </a:r>
            <a:r>
              <a:rPr lang="en" sz="2000" dirty="0"/>
              <a:t>: [N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 2  3 -3  9 ]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-8  1  4  6 ]</a:t>
            </a:r>
            <a:endParaRPr sz="2000" dirty="0">
              <a:solidFill>
                <a:srgbClr val="C00000"/>
              </a:solidFill>
            </a:endParaRPr>
          </a:p>
        </p:txBody>
      </p:sp>
      <p:cxnSp>
        <p:nvCxnSpPr>
          <p:cNvPr id="13" name="Google Shape;2674;p165"/>
          <p:cNvCxnSpPr/>
          <p:nvPr/>
        </p:nvCxnSpPr>
        <p:spPr>
          <a:xfrm>
            <a:off x="6221379" y="2982965"/>
            <a:ext cx="917761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5" name="Google Shape;2666;p165"/>
          <p:cNvSpPr txBox="1"/>
          <p:nvPr/>
        </p:nvSpPr>
        <p:spPr>
          <a:xfrm>
            <a:off x="15868" y="3011644"/>
            <a:ext cx="1602715" cy="99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-US" sz="2000" dirty="0" err="1"/>
              <a:t>dL</a:t>
            </a:r>
            <a:r>
              <a:rPr lang="en-US" sz="2000" dirty="0"/>
              <a:t>/d</a:t>
            </a:r>
            <a:r>
              <a:rPr lang="en" sz="2000" dirty="0"/>
              <a:t>x: [N×D]</a:t>
            </a:r>
            <a:endParaRPr sz="2000" dirty="0"/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</a:t>
            </a:r>
            <a:r>
              <a:rPr lang="en-US" sz="2000" dirty="0">
                <a:solidFill>
                  <a:srgbClr val="C00000"/>
                </a:solidFill>
              </a:rPr>
              <a:t> 0</a:t>
            </a:r>
            <a:r>
              <a:rPr lang="en" sz="2000" dirty="0">
                <a:solidFill>
                  <a:srgbClr val="C00000"/>
                </a:solidFill>
              </a:rPr>
              <a:t>   1</a:t>
            </a:r>
            <a:r>
              <a:rPr lang="en-US" sz="2000" dirty="0">
                <a:solidFill>
                  <a:srgbClr val="C00000"/>
                </a:solidFill>
              </a:rPr>
              <a:t>6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</a:t>
            </a:r>
            <a:r>
              <a:rPr lang="en" sz="2000" dirty="0">
                <a:solidFill>
                  <a:srgbClr val="C00000"/>
                </a:solidFill>
              </a:rPr>
              <a:t>-</a:t>
            </a:r>
            <a:r>
              <a:rPr lang="en-US" sz="2000" dirty="0">
                <a:solidFill>
                  <a:srgbClr val="C00000"/>
                </a:solidFill>
              </a:rPr>
              <a:t>9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" sz="2000" dirty="0">
                <a:solidFill>
                  <a:srgbClr val="C00000"/>
                </a:solidFill>
              </a:rPr>
              <a:t>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[-</a:t>
            </a:r>
            <a:r>
              <a:rPr lang="en-US" sz="2000" dirty="0">
                <a:solidFill>
                  <a:srgbClr val="C00000"/>
                </a:solidFill>
              </a:rPr>
              <a:t>24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9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-30</a:t>
            </a:r>
            <a:r>
              <a:rPr lang="en" sz="2000" dirty="0">
                <a:solidFill>
                  <a:srgbClr val="C00000"/>
                </a:solidFill>
              </a:rPr>
              <a:t> ]</a:t>
            </a:r>
            <a:endParaRPr sz="2000" dirty="0">
              <a:solidFill>
                <a:srgbClr val="C00000"/>
              </a:solidFill>
            </a:endParaRPr>
          </a:p>
        </p:txBody>
      </p:sp>
      <p:cxnSp>
        <p:nvCxnSpPr>
          <p:cNvPr id="17" name="Elbow Connector 16"/>
          <p:cNvCxnSpPr/>
          <p:nvPr/>
        </p:nvCxnSpPr>
        <p:spPr>
          <a:xfrm rot="10800000" flipV="1">
            <a:off x="1501572" y="3007044"/>
            <a:ext cx="1767100" cy="662410"/>
          </a:xfrm>
          <a:prstGeom prst="bentConnector3">
            <a:avLst>
              <a:gd name="adj1" fmla="val 64343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2666;p165"/>
          <p:cNvSpPr txBox="1"/>
          <p:nvPr/>
        </p:nvSpPr>
        <p:spPr>
          <a:xfrm>
            <a:off x="231295" y="3357029"/>
            <a:ext cx="1140305" cy="623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?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endParaRPr sz="2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20D46E-16E2-8C49-AA0B-CCE8C20A4EEC}"/>
                  </a:ext>
                </a:extLst>
              </p:cNvPr>
              <p:cNvSpPr txBox="1"/>
              <p:nvPr/>
            </p:nvSpPr>
            <p:spPr>
              <a:xfrm>
                <a:off x="3543301" y="2124973"/>
                <a:ext cx="2331472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20D46E-16E2-8C49-AA0B-CCE8C20A4E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01" y="2124973"/>
                <a:ext cx="2331472" cy="896207"/>
              </a:xfrm>
              <a:prstGeom prst="rect">
                <a:avLst/>
              </a:prstGeom>
              <a:blipFill>
                <a:blip r:embed="rId2"/>
                <a:stretch>
                  <a:fillRect l="-12973" t="-148611" r="-1622" b="-20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725C60-1700-7648-B129-F80AE78B30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91678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Matrix Multiplication</a:t>
            </a:r>
          </a:p>
        </p:txBody>
      </p:sp>
      <p:sp>
        <p:nvSpPr>
          <p:cNvPr id="5" name="Google Shape;2666;p165"/>
          <p:cNvSpPr txBox="1"/>
          <p:nvPr/>
        </p:nvSpPr>
        <p:spPr>
          <a:xfrm>
            <a:off x="105835" y="1721692"/>
            <a:ext cx="1324392" cy="99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000" dirty="0"/>
              <a:t>x: [N×D]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2   1  -3 ]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-3   4   2 ]</a:t>
            </a:r>
            <a:endParaRPr sz="2000" dirty="0">
              <a:solidFill>
                <a:srgbClr val="6AA84F"/>
              </a:solidFill>
            </a:endParaRPr>
          </a:p>
        </p:txBody>
      </p:sp>
      <p:sp>
        <p:nvSpPr>
          <p:cNvPr id="6" name="Google Shape;2667;p165"/>
          <p:cNvSpPr txBox="1"/>
          <p:nvPr/>
        </p:nvSpPr>
        <p:spPr>
          <a:xfrm>
            <a:off x="1456729" y="1681190"/>
            <a:ext cx="1385063" cy="129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000" dirty="0"/>
              <a:t>w: [D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3  2  1 -1]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2  1  3  2]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3  2  1 -2]</a:t>
            </a:r>
            <a:endParaRPr sz="2000" dirty="0">
              <a:solidFill>
                <a:srgbClr val="6AA84F"/>
              </a:solidFill>
            </a:endParaRPr>
          </a:p>
        </p:txBody>
      </p:sp>
      <p:sp>
        <p:nvSpPr>
          <p:cNvPr id="10" name="Google Shape;2671;p165"/>
          <p:cNvSpPr txBox="1"/>
          <p:nvPr/>
        </p:nvSpPr>
        <p:spPr>
          <a:xfrm>
            <a:off x="7139239" y="1209653"/>
            <a:ext cx="1861016" cy="1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/>
              <a:t>y: [N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</a:t>
            </a:r>
            <a:r>
              <a:rPr lang="en-US" sz="2000" dirty="0">
                <a:solidFill>
                  <a:srgbClr val="6AA84F"/>
                </a:solidFill>
              </a:rPr>
              <a:t>-1</a:t>
            </a:r>
            <a:r>
              <a:rPr lang="en" sz="2000" dirty="0">
                <a:solidFill>
                  <a:srgbClr val="6AA84F"/>
                </a:solidFill>
              </a:rPr>
              <a:t> </a:t>
            </a:r>
            <a:r>
              <a:rPr lang="en-US" sz="2000" dirty="0">
                <a:solidFill>
                  <a:srgbClr val="6AA84F"/>
                </a:solidFill>
              </a:rPr>
              <a:t>-1</a:t>
            </a:r>
            <a:r>
              <a:rPr lang="en" sz="2000" dirty="0">
                <a:solidFill>
                  <a:srgbClr val="6AA84F"/>
                </a:solidFill>
              </a:rPr>
              <a:t>  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2  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6 ]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5 </a:t>
            </a:r>
            <a:r>
              <a:rPr lang="en-US" sz="2000" dirty="0">
                <a:solidFill>
                  <a:srgbClr val="6AA84F"/>
                </a:solidFill>
              </a:rPr>
              <a:t>  </a:t>
            </a:r>
            <a:r>
              <a:rPr lang="en" sz="2000" dirty="0">
                <a:solidFill>
                  <a:srgbClr val="6AA84F"/>
                </a:solidFill>
              </a:rPr>
              <a:t>2  1</a:t>
            </a:r>
            <a:r>
              <a:rPr lang="en-US" sz="2000" dirty="0">
                <a:solidFill>
                  <a:srgbClr val="6AA84F"/>
                </a:solidFill>
              </a:rPr>
              <a:t>1</a:t>
            </a:r>
            <a:r>
              <a:rPr lang="en" sz="2000" dirty="0">
                <a:solidFill>
                  <a:srgbClr val="6AA84F"/>
                </a:solidFill>
              </a:rPr>
              <a:t>  </a:t>
            </a:r>
            <a:r>
              <a:rPr lang="en-US" sz="2000" dirty="0">
                <a:solidFill>
                  <a:srgbClr val="6AA84F"/>
                </a:solidFill>
              </a:rPr>
              <a:t>7</a:t>
            </a:r>
            <a:r>
              <a:rPr lang="en" sz="2000" dirty="0">
                <a:solidFill>
                  <a:srgbClr val="6AA84F"/>
                </a:solidFill>
              </a:rPr>
              <a:t> ]</a:t>
            </a:r>
            <a:endParaRPr sz="2000" dirty="0">
              <a:solidFill>
                <a:srgbClr val="6AA84F"/>
              </a:solidFill>
            </a:endParaRPr>
          </a:p>
        </p:txBody>
      </p:sp>
      <p:cxnSp>
        <p:nvCxnSpPr>
          <p:cNvPr id="14" name="Google Shape;2675;p165"/>
          <p:cNvCxnSpPr/>
          <p:nvPr/>
        </p:nvCxnSpPr>
        <p:spPr>
          <a:xfrm>
            <a:off x="6228627" y="1985325"/>
            <a:ext cx="887169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2677;p165"/>
          <p:cNvCxnSpPr/>
          <p:nvPr/>
        </p:nvCxnSpPr>
        <p:spPr>
          <a:xfrm>
            <a:off x="2841791" y="1960183"/>
            <a:ext cx="479648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2672;p165"/>
          <p:cNvSpPr txBox="1"/>
          <p:nvPr/>
        </p:nvSpPr>
        <p:spPr>
          <a:xfrm>
            <a:off x="7139240" y="2445077"/>
            <a:ext cx="1657668" cy="1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 err="1"/>
              <a:t>dL</a:t>
            </a:r>
            <a:r>
              <a:rPr lang="en" sz="2000" dirty="0"/>
              <a:t>/</a:t>
            </a:r>
            <a:r>
              <a:rPr lang="en" sz="2000" dirty="0" err="1"/>
              <a:t>dy</a:t>
            </a:r>
            <a:r>
              <a:rPr lang="en" sz="2000" dirty="0"/>
              <a:t>: [N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 2  3 -3  9 ]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-8  1  4  6 ]</a:t>
            </a:r>
            <a:endParaRPr sz="2000" dirty="0">
              <a:solidFill>
                <a:srgbClr val="C00000"/>
              </a:solidFill>
            </a:endParaRPr>
          </a:p>
        </p:txBody>
      </p:sp>
      <p:cxnSp>
        <p:nvCxnSpPr>
          <p:cNvPr id="13" name="Google Shape;2674;p165"/>
          <p:cNvCxnSpPr/>
          <p:nvPr/>
        </p:nvCxnSpPr>
        <p:spPr>
          <a:xfrm>
            <a:off x="6221379" y="2982965"/>
            <a:ext cx="917761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5" name="Google Shape;2666;p165"/>
          <p:cNvSpPr txBox="1"/>
          <p:nvPr/>
        </p:nvSpPr>
        <p:spPr>
          <a:xfrm>
            <a:off x="15868" y="3011644"/>
            <a:ext cx="1602715" cy="99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-US" sz="2000" dirty="0" err="1"/>
              <a:t>dL</a:t>
            </a:r>
            <a:r>
              <a:rPr lang="en-US" sz="2000" dirty="0"/>
              <a:t>/d</a:t>
            </a:r>
            <a:r>
              <a:rPr lang="en" sz="2000" dirty="0"/>
              <a:t>x: [N×D]</a:t>
            </a:r>
            <a:endParaRPr sz="2000" dirty="0"/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</a:t>
            </a:r>
            <a:r>
              <a:rPr lang="en-US" sz="2000" dirty="0">
                <a:solidFill>
                  <a:srgbClr val="C00000"/>
                </a:solidFill>
              </a:rPr>
              <a:t> 0</a:t>
            </a:r>
            <a:r>
              <a:rPr lang="en" sz="2000" dirty="0">
                <a:solidFill>
                  <a:srgbClr val="C00000"/>
                </a:solidFill>
              </a:rPr>
              <a:t>   1</a:t>
            </a:r>
            <a:r>
              <a:rPr lang="en-US" sz="2000" dirty="0">
                <a:solidFill>
                  <a:srgbClr val="C00000"/>
                </a:solidFill>
              </a:rPr>
              <a:t>6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</a:t>
            </a:r>
            <a:r>
              <a:rPr lang="en" sz="2000" dirty="0">
                <a:solidFill>
                  <a:srgbClr val="C00000"/>
                </a:solidFill>
              </a:rPr>
              <a:t>-</a:t>
            </a:r>
            <a:r>
              <a:rPr lang="en-US" sz="2000" dirty="0">
                <a:solidFill>
                  <a:srgbClr val="C00000"/>
                </a:solidFill>
              </a:rPr>
              <a:t>9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" sz="2000" dirty="0">
                <a:solidFill>
                  <a:srgbClr val="C00000"/>
                </a:solidFill>
              </a:rPr>
              <a:t>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[-</a:t>
            </a:r>
            <a:r>
              <a:rPr lang="en-US" sz="2000" dirty="0">
                <a:solidFill>
                  <a:srgbClr val="C00000"/>
                </a:solidFill>
              </a:rPr>
              <a:t>24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9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-30</a:t>
            </a:r>
            <a:r>
              <a:rPr lang="en" sz="2000" dirty="0">
                <a:solidFill>
                  <a:srgbClr val="C00000"/>
                </a:solidFill>
              </a:rPr>
              <a:t> ]</a:t>
            </a:r>
            <a:endParaRPr sz="2000" dirty="0">
              <a:solidFill>
                <a:srgbClr val="C00000"/>
              </a:solidFill>
            </a:endParaRPr>
          </a:p>
        </p:txBody>
      </p:sp>
      <p:cxnSp>
        <p:nvCxnSpPr>
          <p:cNvPr id="17" name="Elbow Connector 16"/>
          <p:cNvCxnSpPr/>
          <p:nvPr/>
        </p:nvCxnSpPr>
        <p:spPr>
          <a:xfrm rot="10800000" flipV="1">
            <a:off x="1501572" y="3007044"/>
            <a:ext cx="1767100" cy="662410"/>
          </a:xfrm>
          <a:prstGeom prst="bentConnector3">
            <a:avLst>
              <a:gd name="adj1" fmla="val 64343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2666;p165"/>
          <p:cNvSpPr txBox="1"/>
          <p:nvPr/>
        </p:nvSpPr>
        <p:spPr>
          <a:xfrm>
            <a:off x="231295" y="3357029"/>
            <a:ext cx="1140305" cy="623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?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9" name="Google Shape;2558;p160"/>
          <p:cNvSpPr txBox="1"/>
          <p:nvPr/>
        </p:nvSpPr>
        <p:spPr>
          <a:xfrm>
            <a:off x="2527604" y="3235276"/>
            <a:ext cx="4398654" cy="237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b="1" dirty="0"/>
              <a:t>Jacobians</a:t>
            </a:r>
            <a:r>
              <a:rPr lang="en" sz="2000" dirty="0"/>
              <a:t>:</a:t>
            </a:r>
            <a:endParaRPr sz="2000" dirty="0"/>
          </a:p>
          <a:p>
            <a:pPr algn="ctr"/>
            <a:r>
              <a:rPr lang="en" sz="2000" dirty="0" err="1"/>
              <a:t>dy</a:t>
            </a:r>
            <a:r>
              <a:rPr lang="en" sz="2000" dirty="0"/>
              <a:t>/dx: [(</a:t>
            </a:r>
            <a:r>
              <a:rPr lang="en" sz="2000" dirty="0">
                <a:solidFill>
                  <a:schemeClr val="dk1"/>
                </a:solidFill>
              </a:rPr>
              <a:t>N×D</a:t>
            </a:r>
            <a:r>
              <a:rPr lang="en" sz="2000" dirty="0"/>
              <a:t>)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(</a:t>
            </a:r>
            <a:r>
              <a:rPr lang="en" sz="2000" dirty="0">
                <a:solidFill>
                  <a:schemeClr val="dk1"/>
                </a:solidFill>
              </a:rPr>
              <a:t>N×M</a:t>
            </a:r>
            <a:r>
              <a:rPr lang="en" sz="2000" dirty="0"/>
              <a:t>)]</a:t>
            </a:r>
            <a:endParaRPr sz="2000" dirty="0"/>
          </a:p>
          <a:p>
            <a:pPr algn="ctr"/>
            <a:r>
              <a:rPr lang="en" sz="2000" dirty="0" err="1"/>
              <a:t>dy</a:t>
            </a:r>
            <a:r>
              <a:rPr lang="en" sz="2000" dirty="0"/>
              <a:t>/</a:t>
            </a:r>
            <a:r>
              <a:rPr lang="en" sz="2000" dirty="0" err="1"/>
              <a:t>dw</a:t>
            </a:r>
            <a:r>
              <a:rPr lang="en" sz="2000" dirty="0"/>
              <a:t>: </a:t>
            </a:r>
            <a:r>
              <a:rPr lang="en" sz="2000" dirty="0">
                <a:solidFill>
                  <a:schemeClr val="dk1"/>
                </a:solidFill>
              </a:rPr>
              <a:t>[(D×M)×(N×M)]</a:t>
            </a:r>
            <a:endParaRPr sz="2000" dirty="0">
              <a:solidFill>
                <a:schemeClr val="dk1"/>
              </a:solidFill>
            </a:endParaRPr>
          </a:p>
          <a:p>
            <a:pPr algn="ctr"/>
            <a:endParaRPr sz="1000" dirty="0">
              <a:solidFill>
                <a:schemeClr val="dk1"/>
              </a:solidFill>
            </a:endParaRPr>
          </a:p>
          <a:p>
            <a:pPr algn="ctr"/>
            <a:r>
              <a:rPr lang="en" sz="1799">
                <a:solidFill>
                  <a:schemeClr val="dk1"/>
                </a:solidFill>
              </a:rPr>
              <a:t>For a neural net we may have </a:t>
            </a:r>
            <a:endParaRPr sz="1799" dirty="0">
              <a:solidFill>
                <a:schemeClr val="dk1"/>
              </a:solidFill>
            </a:endParaRPr>
          </a:p>
          <a:p>
            <a:pPr algn="ctr"/>
            <a:r>
              <a:rPr lang="en" sz="1799" dirty="0">
                <a:solidFill>
                  <a:schemeClr val="dk1"/>
                </a:solidFill>
              </a:rPr>
              <a:t>N=64, D=M=4096</a:t>
            </a:r>
            <a:endParaRPr sz="1799" dirty="0">
              <a:solidFill>
                <a:schemeClr val="dk1"/>
              </a:solidFill>
            </a:endParaRPr>
          </a:p>
          <a:p>
            <a:pPr algn="ctr"/>
            <a:r>
              <a:rPr lang="en" sz="1799" dirty="0">
                <a:solidFill>
                  <a:schemeClr val="dk1"/>
                </a:solidFill>
              </a:rPr>
              <a:t>Each Jacobian takes 256 GB of memory! Must work with them implicitly!</a:t>
            </a:r>
            <a:endParaRPr sz="1799" dirty="0">
              <a:solidFill>
                <a:schemeClr val="dk1"/>
              </a:solidFill>
            </a:endParaRPr>
          </a:p>
        </p:txBody>
      </p:sp>
      <p:sp>
        <p:nvSpPr>
          <p:cNvPr id="20" name="Google Shape;2669;p165">
            <a:extLst>
              <a:ext uri="{FF2B5EF4-FFF2-40B4-BE49-F238E27FC236}">
                <a16:creationId xmlns:a16="http://schemas.microsoft.com/office/drawing/2014/main" id="{94A354EB-A66B-D94A-B8D9-9D0264CE0023}"/>
              </a:ext>
            </a:extLst>
          </p:cNvPr>
          <p:cNvSpPr/>
          <p:nvPr/>
        </p:nvSpPr>
        <p:spPr>
          <a:xfrm>
            <a:off x="3350708" y="1783889"/>
            <a:ext cx="2752446" cy="1311858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200" dirty="0"/>
              <a:t>Matrix Multiply</a:t>
            </a:r>
            <a:r>
              <a:rPr lang="en-US" sz="2200" dirty="0"/>
              <a:t> </a:t>
            </a:r>
            <a:r>
              <a:rPr lang="en-US" sz="2200" i="1" dirty="0"/>
              <a:t>y = </a:t>
            </a:r>
            <a:r>
              <a:rPr lang="en-US" sz="2200" i="1" dirty="0" err="1"/>
              <a:t>xw</a:t>
            </a:r>
            <a:endParaRPr sz="22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4E5E5E3-0509-D845-A336-E7BCB8CC6D7C}"/>
                  </a:ext>
                </a:extLst>
              </p:cNvPr>
              <p:cNvSpPr txBox="1"/>
              <p:nvPr/>
            </p:nvSpPr>
            <p:spPr>
              <a:xfrm>
                <a:off x="3543301" y="2124973"/>
                <a:ext cx="2331472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4E5E5E3-0509-D845-A336-E7BCB8CC6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01" y="2124973"/>
                <a:ext cx="2331472" cy="896207"/>
              </a:xfrm>
              <a:prstGeom prst="rect">
                <a:avLst/>
              </a:prstGeom>
              <a:blipFill>
                <a:blip r:embed="rId2"/>
                <a:stretch>
                  <a:fillRect l="-12973" t="-148611" r="-1622" b="-20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5F92D-297E-454C-AC83-1E0108F547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81321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Matrix Multiplication</a:t>
            </a:r>
          </a:p>
        </p:txBody>
      </p:sp>
      <p:sp>
        <p:nvSpPr>
          <p:cNvPr id="5" name="Google Shape;2666;p165"/>
          <p:cNvSpPr txBox="1"/>
          <p:nvPr/>
        </p:nvSpPr>
        <p:spPr>
          <a:xfrm>
            <a:off x="105835" y="1721692"/>
            <a:ext cx="1324392" cy="99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000" dirty="0"/>
              <a:t>x: [N×D]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2   1  -3 ]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-3   4   2 ]</a:t>
            </a:r>
            <a:endParaRPr sz="2000" dirty="0">
              <a:solidFill>
                <a:srgbClr val="6AA84F"/>
              </a:solidFill>
            </a:endParaRPr>
          </a:p>
        </p:txBody>
      </p:sp>
      <p:sp>
        <p:nvSpPr>
          <p:cNvPr id="6" name="Google Shape;2667;p165"/>
          <p:cNvSpPr txBox="1"/>
          <p:nvPr/>
        </p:nvSpPr>
        <p:spPr>
          <a:xfrm>
            <a:off x="1456729" y="1681190"/>
            <a:ext cx="1385063" cy="129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000" dirty="0"/>
              <a:t>w: [D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3  2  1 -1]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2  1  3  2]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3  2  1 -2]</a:t>
            </a:r>
            <a:endParaRPr sz="2000" dirty="0">
              <a:solidFill>
                <a:srgbClr val="6AA84F"/>
              </a:solidFill>
            </a:endParaRPr>
          </a:p>
        </p:txBody>
      </p:sp>
      <p:sp>
        <p:nvSpPr>
          <p:cNvPr id="10" name="Google Shape;2671;p165"/>
          <p:cNvSpPr txBox="1"/>
          <p:nvPr/>
        </p:nvSpPr>
        <p:spPr>
          <a:xfrm>
            <a:off x="7139239" y="1209653"/>
            <a:ext cx="1861016" cy="1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/>
              <a:t>y: [N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</a:t>
            </a:r>
            <a:r>
              <a:rPr lang="en-US" sz="2000" dirty="0">
                <a:solidFill>
                  <a:srgbClr val="6AA84F"/>
                </a:solidFill>
              </a:rPr>
              <a:t>-1</a:t>
            </a:r>
            <a:r>
              <a:rPr lang="en" sz="2000" dirty="0">
                <a:solidFill>
                  <a:srgbClr val="6AA84F"/>
                </a:solidFill>
              </a:rPr>
              <a:t> </a:t>
            </a:r>
            <a:r>
              <a:rPr lang="en-US" sz="2000" dirty="0">
                <a:solidFill>
                  <a:srgbClr val="6AA84F"/>
                </a:solidFill>
              </a:rPr>
              <a:t>-1</a:t>
            </a:r>
            <a:r>
              <a:rPr lang="en" sz="2000" dirty="0">
                <a:solidFill>
                  <a:srgbClr val="6AA84F"/>
                </a:solidFill>
              </a:rPr>
              <a:t>  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2  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6 ]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5 </a:t>
            </a:r>
            <a:r>
              <a:rPr lang="en-US" sz="2000" dirty="0">
                <a:solidFill>
                  <a:srgbClr val="6AA84F"/>
                </a:solidFill>
              </a:rPr>
              <a:t>  </a:t>
            </a:r>
            <a:r>
              <a:rPr lang="en" sz="2000" dirty="0">
                <a:solidFill>
                  <a:srgbClr val="6AA84F"/>
                </a:solidFill>
              </a:rPr>
              <a:t>2  1</a:t>
            </a:r>
            <a:r>
              <a:rPr lang="en-US" sz="2000" dirty="0">
                <a:solidFill>
                  <a:srgbClr val="6AA84F"/>
                </a:solidFill>
              </a:rPr>
              <a:t>1</a:t>
            </a:r>
            <a:r>
              <a:rPr lang="en" sz="2000" dirty="0">
                <a:solidFill>
                  <a:srgbClr val="6AA84F"/>
                </a:solidFill>
              </a:rPr>
              <a:t>  </a:t>
            </a:r>
            <a:r>
              <a:rPr lang="en-US" sz="2000" dirty="0">
                <a:solidFill>
                  <a:srgbClr val="6AA84F"/>
                </a:solidFill>
              </a:rPr>
              <a:t>7</a:t>
            </a:r>
            <a:r>
              <a:rPr lang="en" sz="2000" dirty="0">
                <a:solidFill>
                  <a:srgbClr val="6AA84F"/>
                </a:solidFill>
              </a:rPr>
              <a:t> ]</a:t>
            </a:r>
            <a:endParaRPr sz="2000" dirty="0">
              <a:solidFill>
                <a:srgbClr val="6AA84F"/>
              </a:solidFill>
            </a:endParaRPr>
          </a:p>
        </p:txBody>
      </p:sp>
      <p:cxnSp>
        <p:nvCxnSpPr>
          <p:cNvPr id="14" name="Google Shape;2675;p165"/>
          <p:cNvCxnSpPr/>
          <p:nvPr/>
        </p:nvCxnSpPr>
        <p:spPr>
          <a:xfrm>
            <a:off x="6228627" y="1985325"/>
            <a:ext cx="887169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2677;p165"/>
          <p:cNvCxnSpPr/>
          <p:nvPr/>
        </p:nvCxnSpPr>
        <p:spPr>
          <a:xfrm>
            <a:off x="2841791" y="1960183"/>
            <a:ext cx="479648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2672;p165"/>
          <p:cNvSpPr txBox="1"/>
          <p:nvPr/>
        </p:nvSpPr>
        <p:spPr>
          <a:xfrm>
            <a:off x="7139240" y="2445077"/>
            <a:ext cx="1657668" cy="1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 err="1"/>
              <a:t>dL</a:t>
            </a:r>
            <a:r>
              <a:rPr lang="en" sz="2000" dirty="0"/>
              <a:t>/</a:t>
            </a:r>
            <a:r>
              <a:rPr lang="en" sz="2000" dirty="0" err="1"/>
              <a:t>dy</a:t>
            </a:r>
            <a:r>
              <a:rPr lang="en" sz="2000" dirty="0"/>
              <a:t>: [N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 2  3 -3  9 ]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-8  1  4  6 ]</a:t>
            </a:r>
            <a:endParaRPr sz="2000" dirty="0">
              <a:solidFill>
                <a:srgbClr val="C00000"/>
              </a:solidFill>
            </a:endParaRPr>
          </a:p>
        </p:txBody>
      </p:sp>
      <p:cxnSp>
        <p:nvCxnSpPr>
          <p:cNvPr id="13" name="Google Shape;2674;p165"/>
          <p:cNvCxnSpPr/>
          <p:nvPr/>
        </p:nvCxnSpPr>
        <p:spPr>
          <a:xfrm>
            <a:off x="6221379" y="2982965"/>
            <a:ext cx="917761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5" name="Google Shape;2666;p165"/>
          <p:cNvSpPr txBox="1"/>
          <p:nvPr/>
        </p:nvSpPr>
        <p:spPr>
          <a:xfrm>
            <a:off x="15868" y="3011644"/>
            <a:ext cx="1602715" cy="99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-US" sz="2000" dirty="0" err="1"/>
              <a:t>dL</a:t>
            </a:r>
            <a:r>
              <a:rPr lang="en-US" sz="2000" dirty="0"/>
              <a:t>/d</a:t>
            </a:r>
            <a:r>
              <a:rPr lang="en" sz="2000" dirty="0"/>
              <a:t>x: [N×D]</a:t>
            </a:r>
            <a:endParaRPr sz="2000" dirty="0"/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</a:t>
            </a:r>
            <a:r>
              <a:rPr lang="en-US" sz="2000" dirty="0">
                <a:solidFill>
                  <a:srgbClr val="C00000"/>
                </a:solidFill>
              </a:rPr>
              <a:t> 0</a:t>
            </a:r>
            <a:r>
              <a:rPr lang="en" sz="2000" dirty="0">
                <a:solidFill>
                  <a:srgbClr val="C00000"/>
                </a:solidFill>
              </a:rPr>
              <a:t>   1</a:t>
            </a:r>
            <a:r>
              <a:rPr lang="en-US" sz="2000" dirty="0">
                <a:solidFill>
                  <a:srgbClr val="C00000"/>
                </a:solidFill>
              </a:rPr>
              <a:t>6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</a:t>
            </a:r>
            <a:r>
              <a:rPr lang="en" sz="2000" dirty="0">
                <a:solidFill>
                  <a:srgbClr val="C00000"/>
                </a:solidFill>
              </a:rPr>
              <a:t>-</a:t>
            </a:r>
            <a:r>
              <a:rPr lang="en-US" sz="2000" dirty="0">
                <a:solidFill>
                  <a:srgbClr val="C00000"/>
                </a:solidFill>
              </a:rPr>
              <a:t>9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" sz="2000" dirty="0">
                <a:solidFill>
                  <a:srgbClr val="C00000"/>
                </a:solidFill>
              </a:rPr>
              <a:t>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[-</a:t>
            </a:r>
            <a:r>
              <a:rPr lang="en-US" sz="2000" dirty="0">
                <a:solidFill>
                  <a:srgbClr val="C00000"/>
                </a:solidFill>
              </a:rPr>
              <a:t>24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9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-30</a:t>
            </a:r>
            <a:r>
              <a:rPr lang="en" sz="2000" dirty="0">
                <a:solidFill>
                  <a:srgbClr val="C00000"/>
                </a:solidFill>
              </a:rPr>
              <a:t> ]</a:t>
            </a:r>
            <a:endParaRPr sz="2000" dirty="0">
              <a:solidFill>
                <a:srgbClr val="C00000"/>
              </a:solidFill>
            </a:endParaRPr>
          </a:p>
        </p:txBody>
      </p:sp>
      <p:cxnSp>
        <p:nvCxnSpPr>
          <p:cNvPr id="17" name="Elbow Connector 16"/>
          <p:cNvCxnSpPr/>
          <p:nvPr/>
        </p:nvCxnSpPr>
        <p:spPr>
          <a:xfrm rot="10800000" flipV="1">
            <a:off x="1501572" y="3007044"/>
            <a:ext cx="1767100" cy="662410"/>
          </a:xfrm>
          <a:prstGeom prst="bentConnector3">
            <a:avLst>
              <a:gd name="adj1" fmla="val 64343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2666;p165"/>
          <p:cNvSpPr txBox="1"/>
          <p:nvPr/>
        </p:nvSpPr>
        <p:spPr>
          <a:xfrm>
            <a:off x="231295" y="3357029"/>
            <a:ext cx="1140305" cy="623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?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9" name="Google Shape;2678;p165"/>
          <p:cNvSpPr/>
          <p:nvPr/>
        </p:nvSpPr>
        <p:spPr>
          <a:xfrm rot="3108">
            <a:off x="333727" y="2097955"/>
            <a:ext cx="265022" cy="280427"/>
          </a:xfrm>
          <a:prstGeom prst="rect">
            <a:avLst/>
          </a:prstGeom>
          <a:noFill/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0" name="Google Shape;2678;p165"/>
          <p:cNvSpPr/>
          <p:nvPr/>
        </p:nvSpPr>
        <p:spPr>
          <a:xfrm rot="3108">
            <a:off x="333726" y="3357150"/>
            <a:ext cx="265022" cy="280427"/>
          </a:xfrm>
          <a:prstGeom prst="rect">
            <a:avLst/>
          </a:prstGeom>
          <a:noFill/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" name="TextBox 3"/>
          <p:cNvSpPr txBox="1"/>
          <p:nvPr/>
        </p:nvSpPr>
        <p:spPr>
          <a:xfrm>
            <a:off x="3532855" y="3413248"/>
            <a:ext cx="23881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/>
              <a:t>Local Gradient Slice:</a:t>
            </a:r>
          </a:p>
          <a:p>
            <a:pPr algn="ctr"/>
            <a:r>
              <a:rPr lang="en-US" sz="2100" dirty="0" err="1">
                <a:solidFill>
                  <a:schemeClr val="accent2"/>
                </a:solidFill>
              </a:rPr>
              <a:t>dy</a:t>
            </a:r>
            <a:r>
              <a:rPr lang="en-US" sz="2100" dirty="0">
                <a:solidFill>
                  <a:schemeClr val="accent2"/>
                </a:solidFill>
              </a:rPr>
              <a:t>/dx</a:t>
            </a:r>
            <a:r>
              <a:rPr lang="en-US" sz="2100" baseline="-25000" dirty="0">
                <a:solidFill>
                  <a:schemeClr val="accent2"/>
                </a:solidFill>
              </a:rPr>
              <a:t>1,1</a:t>
            </a:r>
          </a:p>
          <a:p>
            <a:pPr algn="ctr"/>
            <a:r>
              <a:rPr lang="en-US" sz="2100" dirty="0">
                <a:solidFill>
                  <a:schemeClr val="accent2"/>
                </a:solidFill>
              </a:rPr>
              <a:t>[ ?  ?  ?  ? ]</a:t>
            </a:r>
          </a:p>
          <a:p>
            <a:pPr algn="ctr"/>
            <a:r>
              <a:rPr lang="en-US" sz="2100" dirty="0">
                <a:solidFill>
                  <a:schemeClr val="accent2"/>
                </a:solidFill>
              </a:rPr>
              <a:t>[ ?  ?  ?  ? ]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5016" y="4216422"/>
            <a:ext cx="23711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FF"/>
                </a:solidFill>
              </a:rPr>
              <a:t>dL</a:t>
            </a:r>
            <a:r>
              <a:rPr lang="en-US" sz="2100" dirty="0">
                <a:solidFill>
                  <a:srgbClr val="0000FF"/>
                </a:solidFill>
              </a:rPr>
              <a:t>/dx</a:t>
            </a:r>
            <a:r>
              <a:rPr lang="en-US" sz="2100" baseline="-25000" dirty="0">
                <a:solidFill>
                  <a:srgbClr val="0000FF"/>
                </a:solidFill>
              </a:rPr>
              <a:t>1,1</a:t>
            </a:r>
            <a:r>
              <a:rPr lang="en-US" sz="2100" dirty="0"/>
              <a:t> </a:t>
            </a:r>
          </a:p>
          <a:p>
            <a:r>
              <a:rPr lang="en-US" sz="2100" dirty="0"/>
              <a:t>= </a:t>
            </a:r>
            <a:r>
              <a:rPr lang="en-US" sz="2100" dirty="0">
                <a:solidFill>
                  <a:schemeClr val="accent2"/>
                </a:solidFill>
              </a:rPr>
              <a:t>(</a:t>
            </a:r>
            <a:r>
              <a:rPr lang="en-US" sz="2100" dirty="0" err="1">
                <a:solidFill>
                  <a:schemeClr val="accent2"/>
                </a:solidFill>
              </a:rPr>
              <a:t>dy</a:t>
            </a:r>
            <a:r>
              <a:rPr lang="en-US" sz="2100" dirty="0">
                <a:solidFill>
                  <a:schemeClr val="accent2"/>
                </a:solidFill>
              </a:rPr>
              <a:t>/dx</a:t>
            </a:r>
            <a:r>
              <a:rPr lang="en-US" sz="2100" baseline="-25000" dirty="0">
                <a:solidFill>
                  <a:schemeClr val="accent2"/>
                </a:solidFill>
              </a:rPr>
              <a:t>1,1</a:t>
            </a:r>
            <a:r>
              <a:rPr lang="en-US" sz="2100" dirty="0">
                <a:solidFill>
                  <a:schemeClr val="accent2"/>
                </a:solidFill>
              </a:rPr>
              <a:t>) </a:t>
            </a:r>
            <a:r>
              <a:rPr lang="en-US" sz="2100" dirty="0"/>
              <a:t>· </a:t>
            </a:r>
            <a:r>
              <a:rPr lang="en-US" sz="2100" dirty="0">
                <a:solidFill>
                  <a:srgbClr val="C00000"/>
                </a:solidFill>
              </a:rPr>
              <a:t>(</a:t>
            </a:r>
            <a:r>
              <a:rPr lang="en-US" sz="2100" dirty="0" err="1">
                <a:solidFill>
                  <a:srgbClr val="C00000"/>
                </a:solidFill>
              </a:rPr>
              <a:t>dL</a:t>
            </a:r>
            <a:r>
              <a:rPr lang="en-US" sz="2100" dirty="0">
                <a:solidFill>
                  <a:srgbClr val="C00000"/>
                </a:solidFill>
              </a:rPr>
              <a:t>/</a:t>
            </a:r>
            <a:r>
              <a:rPr lang="en-US" sz="2100" dirty="0" err="1">
                <a:solidFill>
                  <a:srgbClr val="C00000"/>
                </a:solidFill>
              </a:rPr>
              <a:t>dy</a:t>
            </a:r>
            <a:r>
              <a:rPr lang="en-US" sz="21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21" name="Google Shape;2669;p165">
            <a:extLst>
              <a:ext uri="{FF2B5EF4-FFF2-40B4-BE49-F238E27FC236}">
                <a16:creationId xmlns:a16="http://schemas.microsoft.com/office/drawing/2014/main" id="{4F0EBA4B-9B02-1144-8B17-7976A2CF983D}"/>
              </a:ext>
            </a:extLst>
          </p:cNvPr>
          <p:cNvSpPr/>
          <p:nvPr/>
        </p:nvSpPr>
        <p:spPr>
          <a:xfrm>
            <a:off x="3350708" y="1783889"/>
            <a:ext cx="2752446" cy="1311858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200" dirty="0"/>
              <a:t>Matrix Multiply</a:t>
            </a:r>
            <a:r>
              <a:rPr lang="en-US" sz="2200" dirty="0"/>
              <a:t> </a:t>
            </a:r>
            <a:r>
              <a:rPr lang="en-US" sz="2200" i="1" dirty="0"/>
              <a:t>y = </a:t>
            </a:r>
            <a:r>
              <a:rPr lang="en-US" sz="2200" i="1" dirty="0" err="1"/>
              <a:t>xw</a:t>
            </a:r>
            <a:endParaRPr sz="22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435405-6860-B049-90FD-DCAD76F2ED28}"/>
                  </a:ext>
                </a:extLst>
              </p:cNvPr>
              <p:cNvSpPr txBox="1"/>
              <p:nvPr/>
            </p:nvSpPr>
            <p:spPr>
              <a:xfrm>
                <a:off x="3543301" y="2124973"/>
                <a:ext cx="2331472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D435405-6860-B049-90FD-DCAD76F2E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01" y="2124973"/>
                <a:ext cx="2331472" cy="896207"/>
              </a:xfrm>
              <a:prstGeom prst="rect">
                <a:avLst/>
              </a:prstGeom>
              <a:blipFill>
                <a:blip r:embed="rId2"/>
                <a:stretch>
                  <a:fillRect l="-12973" t="-148611" r="-1622" b="-20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5F0887-E2FB-F540-833E-B006DD507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70490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Matrix Multiplication</a:t>
            </a:r>
          </a:p>
        </p:txBody>
      </p:sp>
      <p:sp>
        <p:nvSpPr>
          <p:cNvPr id="5" name="Google Shape;2666;p165"/>
          <p:cNvSpPr txBox="1"/>
          <p:nvPr/>
        </p:nvSpPr>
        <p:spPr>
          <a:xfrm>
            <a:off x="105835" y="1721692"/>
            <a:ext cx="1324392" cy="99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000" dirty="0"/>
              <a:t>x: [N×D]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2   1  -3 ]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-3   4   2 ]</a:t>
            </a:r>
            <a:endParaRPr sz="2000" dirty="0">
              <a:solidFill>
                <a:srgbClr val="6AA84F"/>
              </a:solidFill>
            </a:endParaRPr>
          </a:p>
        </p:txBody>
      </p:sp>
      <p:sp>
        <p:nvSpPr>
          <p:cNvPr id="6" name="Google Shape;2667;p165"/>
          <p:cNvSpPr txBox="1"/>
          <p:nvPr/>
        </p:nvSpPr>
        <p:spPr>
          <a:xfrm>
            <a:off x="1456729" y="1681190"/>
            <a:ext cx="1385063" cy="129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000" dirty="0"/>
              <a:t>w: [D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3  2  1 -1]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2  1  3  2]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3  2  1 -2]</a:t>
            </a:r>
            <a:endParaRPr sz="2000" dirty="0">
              <a:solidFill>
                <a:srgbClr val="6AA84F"/>
              </a:solidFill>
            </a:endParaRPr>
          </a:p>
        </p:txBody>
      </p:sp>
      <p:sp>
        <p:nvSpPr>
          <p:cNvPr id="10" name="Google Shape;2671;p165"/>
          <p:cNvSpPr txBox="1"/>
          <p:nvPr/>
        </p:nvSpPr>
        <p:spPr>
          <a:xfrm>
            <a:off x="7139239" y="1209653"/>
            <a:ext cx="1861016" cy="1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/>
              <a:t>y: [N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</a:t>
            </a:r>
            <a:r>
              <a:rPr lang="en-US" sz="2000" dirty="0">
                <a:solidFill>
                  <a:srgbClr val="6AA84F"/>
                </a:solidFill>
              </a:rPr>
              <a:t>-1</a:t>
            </a:r>
            <a:r>
              <a:rPr lang="en" sz="2000" dirty="0">
                <a:solidFill>
                  <a:srgbClr val="6AA84F"/>
                </a:solidFill>
              </a:rPr>
              <a:t> </a:t>
            </a:r>
            <a:r>
              <a:rPr lang="en-US" sz="2000" dirty="0">
                <a:solidFill>
                  <a:srgbClr val="6AA84F"/>
                </a:solidFill>
              </a:rPr>
              <a:t>-1</a:t>
            </a:r>
            <a:r>
              <a:rPr lang="en" sz="2000" dirty="0">
                <a:solidFill>
                  <a:srgbClr val="6AA84F"/>
                </a:solidFill>
              </a:rPr>
              <a:t>  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2  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6 ]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5 </a:t>
            </a:r>
            <a:r>
              <a:rPr lang="en-US" sz="2000" dirty="0">
                <a:solidFill>
                  <a:srgbClr val="6AA84F"/>
                </a:solidFill>
              </a:rPr>
              <a:t>  </a:t>
            </a:r>
            <a:r>
              <a:rPr lang="en" sz="2000" dirty="0">
                <a:solidFill>
                  <a:srgbClr val="6AA84F"/>
                </a:solidFill>
              </a:rPr>
              <a:t>2  1</a:t>
            </a:r>
            <a:r>
              <a:rPr lang="en-US" sz="2000" dirty="0">
                <a:solidFill>
                  <a:srgbClr val="6AA84F"/>
                </a:solidFill>
              </a:rPr>
              <a:t>1</a:t>
            </a:r>
            <a:r>
              <a:rPr lang="en" sz="2000" dirty="0">
                <a:solidFill>
                  <a:srgbClr val="6AA84F"/>
                </a:solidFill>
              </a:rPr>
              <a:t>  </a:t>
            </a:r>
            <a:r>
              <a:rPr lang="en-US" sz="2000" dirty="0">
                <a:solidFill>
                  <a:srgbClr val="6AA84F"/>
                </a:solidFill>
              </a:rPr>
              <a:t>7</a:t>
            </a:r>
            <a:r>
              <a:rPr lang="en" sz="2000" dirty="0">
                <a:solidFill>
                  <a:srgbClr val="6AA84F"/>
                </a:solidFill>
              </a:rPr>
              <a:t> ]</a:t>
            </a:r>
            <a:endParaRPr sz="2000" dirty="0">
              <a:solidFill>
                <a:srgbClr val="6AA84F"/>
              </a:solidFill>
            </a:endParaRPr>
          </a:p>
        </p:txBody>
      </p:sp>
      <p:cxnSp>
        <p:nvCxnSpPr>
          <p:cNvPr id="14" name="Google Shape;2675;p165"/>
          <p:cNvCxnSpPr/>
          <p:nvPr/>
        </p:nvCxnSpPr>
        <p:spPr>
          <a:xfrm>
            <a:off x="6228627" y="1985325"/>
            <a:ext cx="887169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2677;p165"/>
          <p:cNvCxnSpPr/>
          <p:nvPr/>
        </p:nvCxnSpPr>
        <p:spPr>
          <a:xfrm>
            <a:off x="2841791" y="1960183"/>
            <a:ext cx="479648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2672;p165"/>
          <p:cNvSpPr txBox="1"/>
          <p:nvPr/>
        </p:nvSpPr>
        <p:spPr>
          <a:xfrm>
            <a:off x="7139240" y="2445077"/>
            <a:ext cx="1657668" cy="1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 err="1"/>
              <a:t>dL</a:t>
            </a:r>
            <a:r>
              <a:rPr lang="en" sz="2000" dirty="0"/>
              <a:t>/</a:t>
            </a:r>
            <a:r>
              <a:rPr lang="en" sz="2000" dirty="0" err="1"/>
              <a:t>dy</a:t>
            </a:r>
            <a:r>
              <a:rPr lang="en" sz="2000" dirty="0"/>
              <a:t>: [N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 2  3 -3  9 ]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-8  1  4  6 ]</a:t>
            </a:r>
            <a:endParaRPr sz="2000" dirty="0">
              <a:solidFill>
                <a:srgbClr val="C00000"/>
              </a:solidFill>
            </a:endParaRPr>
          </a:p>
        </p:txBody>
      </p:sp>
      <p:cxnSp>
        <p:nvCxnSpPr>
          <p:cNvPr id="13" name="Google Shape;2674;p165"/>
          <p:cNvCxnSpPr/>
          <p:nvPr/>
        </p:nvCxnSpPr>
        <p:spPr>
          <a:xfrm>
            <a:off x="6221379" y="2982965"/>
            <a:ext cx="917761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5" name="Google Shape;2666;p165"/>
          <p:cNvSpPr txBox="1"/>
          <p:nvPr/>
        </p:nvSpPr>
        <p:spPr>
          <a:xfrm>
            <a:off x="15868" y="3011644"/>
            <a:ext cx="1602715" cy="99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-US" sz="2000" dirty="0" err="1"/>
              <a:t>dL</a:t>
            </a:r>
            <a:r>
              <a:rPr lang="en-US" sz="2000" dirty="0"/>
              <a:t>/d</a:t>
            </a:r>
            <a:r>
              <a:rPr lang="en" sz="2000" dirty="0"/>
              <a:t>x: [N×D]</a:t>
            </a:r>
            <a:endParaRPr sz="2000" dirty="0"/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</a:t>
            </a:r>
            <a:r>
              <a:rPr lang="en-US" sz="2000" dirty="0">
                <a:solidFill>
                  <a:srgbClr val="C00000"/>
                </a:solidFill>
              </a:rPr>
              <a:t> 0</a:t>
            </a:r>
            <a:r>
              <a:rPr lang="en" sz="2000" dirty="0">
                <a:solidFill>
                  <a:srgbClr val="C00000"/>
                </a:solidFill>
              </a:rPr>
              <a:t>   1</a:t>
            </a:r>
            <a:r>
              <a:rPr lang="en-US" sz="2000" dirty="0">
                <a:solidFill>
                  <a:srgbClr val="C00000"/>
                </a:solidFill>
              </a:rPr>
              <a:t>6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</a:t>
            </a:r>
            <a:r>
              <a:rPr lang="en" sz="2000" dirty="0">
                <a:solidFill>
                  <a:srgbClr val="C00000"/>
                </a:solidFill>
              </a:rPr>
              <a:t>-</a:t>
            </a:r>
            <a:r>
              <a:rPr lang="en-US" sz="2000" dirty="0">
                <a:solidFill>
                  <a:srgbClr val="C00000"/>
                </a:solidFill>
              </a:rPr>
              <a:t>9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" sz="2000" dirty="0">
                <a:solidFill>
                  <a:srgbClr val="C00000"/>
                </a:solidFill>
              </a:rPr>
              <a:t>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[-</a:t>
            </a:r>
            <a:r>
              <a:rPr lang="en-US" sz="2000" dirty="0">
                <a:solidFill>
                  <a:srgbClr val="C00000"/>
                </a:solidFill>
              </a:rPr>
              <a:t>24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9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-30</a:t>
            </a:r>
            <a:r>
              <a:rPr lang="en" sz="2000" dirty="0">
                <a:solidFill>
                  <a:srgbClr val="C00000"/>
                </a:solidFill>
              </a:rPr>
              <a:t> ]</a:t>
            </a:r>
            <a:endParaRPr sz="2000" dirty="0">
              <a:solidFill>
                <a:srgbClr val="C00000"/>
              </a:solidFill>
            </a:endParaRPr>
          </a:p>
        </p:txBody>
      </p:sp>
      <p:cxnSp>
        <p:nvCxnSpPr>
          <p:cNvPr id="17" name="Elbow Connector 16"/>
          <p:cNvCxnSpPr/>
          <p:nvPr/>
        </p:nvCxnSpPr>
        <p:spPr>
          <a:xfrm rot="10800000" flipV="1">
            <a:off x="1501572" y="3007044"/>
            <a:ext cx="1767100" cy="662410"/>
          </a:xfrm>
          <a:prstGeom prst="bentConnector3">
            <a:avLst>
              <a:gd name="adj1" fmla="val 64343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2666;p165"/>
          <p:cNvSpPr txBox="1"/>
          <p:nvPr/>
        </p:nvSpPr>
        <p:spPr>
          <a:xfrm>
            <a:off x="231295" y="3357029"/>
            <a:ext cx="1140305" cy="623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?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9" name="Google Shape;2678;p165"/>
          <p:cNvSpPr/>
          <p:nvPr/>
        </p:nvSpPr>
        <p:spPr>
          <a:xfrm rot="3108">
            <a:off x="333727" y="2097955"/>
            <a:ext cx="265022" cy="280427"/>
          </a:xfrm>
          <a:prstGeom prst="rect">
            <a:avLst/>
          </a:prstGeom>
          <a:noFill/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0" name="Google Shape;2678;p165"/>
          <p:cNvSpPr/>
          <p:nvPr/>
        </p:nvSpPr>
        <p:spPr>
          <a:xfrm rot="3108">
            <a:off x="333726" y="3357150"/>
            <a:ext cx="265022" cy="280427"/>
          </a:xfrm>
          <a:prstGeom prst="rect">
            <a:avLst/>
          </a:prstGeom>
          <a:noFill/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" name="TextBox 3"/>
          <p:cNvSpPr txBox="1"/>
          <p:nvPr/>
        </p:nvSpPr>
        <p:spPr>
          <a:xfrm>
            <a:off x="3532855" y="3413248"/>
            <a:ext cx="23881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/>
              <a:t>Local Gradient Slice:</a:t>
            </a:r>
          </a:p>
          <a:p>
            <a:pPr algn="ctr"/>
            <a:r>
              <a:rPr lang="en-US" sz="2100" dirty="0" err="1">
                <a:solidFill>
                  <a:schemeClr val="accent2"/>
                </a:solidFill>
              </a:rPr>
              <a:t>dy</a:t>
            </a:r>
            <a:r>
              <a:rPr lang="en-US" sz="2100" dirty="0">
                <a:solidFill>
                  <a:schemeClr val="accent2"/>
                </a:solidFill>
              </a:rPr>
              <a:t>/dx</a:t>
            </a:r>
            <a:r>
              <a:rPr lang="en-US" sz="2100" baseline="-25000" dirty="0">
                <a:solidFill>
                  <a:schemeClr val="accent2"/>
                </a:solidFill>
              </a:rPr>
              <a:t>1,1</a:t>
            </a:r>
          </a:p>
          <a:p>
            <a:pPr algn="ctr"/>
            <a:r>
              <a:rPr lang="en-US" sz="2100" dirty="0">
                <a:solidFill>
                  <a:schemeClr val="accent2"/>
                </a:solidFill>
              </a:rPr>
              <a:t>[ ?  ?  ?  ? ]</a:t>
            </a:r>
          </a:p>
          <a:p>
            <a:pPr algn="ctr"/>
            <a:r>
              <a:rPr lang="en-US" sz="2100" dirty="0">
                <a:solidFill>
                  <a:schemeClr val="accent2"/>
                </a:solidFill>
              </a:rPr>
              <a:t>[ ?  ?  ?  ? ]</a:t>
            </a:r>
          </a:p>
        </p:txBody>
      </p:sp>
      <p:sp>
        <p:nvSpPr>
          <p:cNvPr id="21" name="Google Shape;2678;p165"/>
          <p:cNvSpPr/>
          <p:nvPr/>
        </p:nvSpPr>
        <p:spPr>
          <a:xfrm rot="3108">
            <a:off x="4212472" y="4120567"/>
            <a:ext cx="265022" cy="280427"/>
          </a:xfrm>
          <a:prstGeom prst="rect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2" name="Google Shape;2678;p165"/>
          <p:cNvSpPr/>
          <p:nvPr/>
        </p:nvSpPr>
        <p:spPr>
          <a:xfrm rot="3108">
            <a:off x="7487416" y="1633301"/>
            <a:ext cx="265022" cy="280427"/>
          </a:xfrm>
          <a:prstGeom prst="rect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5" name="TextBox 24"/>
          <p:cNvSpPr txBox="1"/>
          <p:nvPr/>
        </p:nvSpPr>
        <p:spPr>
          <a:xfrm>
            <a:off x="2968577" y="4054865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dy</a:t>
            </a:r>
            <a:r>
              <a:rPr lang="en-US" baseline="-25000" dirty="0">
                <a:solidFill>
                  <a:srgbClr val="7030A0"/>
                </a:solidFill>
              </a:rPr>
              <a:t>1,1</a:t>
            </a:r>
            <a:r>
              <a:rPr lang="en-US" dirty="0">
                <a:solidFill>
                  <a:srgbClr val="7030A0"/>
                </a:solidFill>
              </a:rPr>
              <a:t>/dx</a:t>
            </a:r>
            <a:r>
              <a:rPr lang="en-US" baseline="-25000" dirty="0">
                <a:solidFill>
                  <a:srgbClr val="7030A0"/>
                </a:solidFill>
              </a:rPr>
              <a:t>1,1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5016" y="4216422"/>
            <a:ext cx="23711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FF"/>
                </a:solidFill>
              </a:rPr>
              <a:t>dL</a:t>
            </a:r>
            <a:r>
              <a:rPr lang="en-US" sz="2100" dirty="0">
                <a:solidFill>
                  <a:srgbClr val="0000FF"/>
                </a:solidFill>
              </a:rPr>
              <a:t>/dx</a:t>
            </a:r>
            <a:r>
              <a:rPr lang="en-US" sz="2100" baseline="-25000" dirty="0">
                <a:solidFill>
                  <a:srgbClr val="0000FF"/>
                </a:solidFill>
              </a:rPr>
              <a:t>1,1</a:t>
            </a:r>
            <a:r>
              <a:rPr lang="en-US" sz="2100" dirty="0"/>
              <a:t> </a:t>
            </a:r>
          </a:p>
          <a:p>
            <a:r>
              <a:rPr lang="en-US" sz="2100" dirty="0"/>
              <a:t>= </a:t>
            </a:r>
            <a:r>
              <a:rPr lang="en-US" sz="2100" dirty="0">
                <a:solidFill>
                  <a:schemeClr val="accent2"/>
                </a:solidFill>
              </a:rPr>
              <a:t>(</a:t>
            </a:r>
            <a:r>
              <a:rPr lang="en-US" sz="2100" dirty="0" err="1">
                <a:solidFill>
                  <a:schemeClr val="accent2"/>
                </a:solidFill>
              </a:rPr>
              <a:t>dy</a:t>
            </a:r>
            <a:r>
              <a:rPr lang="en-US" sz="2100" dirty="0">
                <a:solidFill>
                  <a:schemeClr val="accent2"/>
                </a:solidFill>
              </a:rPr>
              <a:t>/dx</a:t>
            </a:r>
            <a:r>
              <a:rPr lang="en-US" sz="2100" baseline="-25000" dirty="0">
                <a:solidFill>
                  <a:schemeClr val="accent2"/>
                </a:solidFill>
              </a:rPr>
              <a:t>1,1</a:t>
            </a:r>
            <a:r>
              <a:rPr lang="en-US" sz="2100" dirty="0">
                <a:solidFill>
                  <a:schemeClr val="accent2"/>
                </a:solidFill>
              </a:rPr>
              <a:t>) </a:t>
            </a:r>
            <a:r>
              <a:rPr lang="en-US" sz="2100" dirty="0"/>
              <a:t>· </a:t>
            </a:r>
            <a:r>
              <a:rPr lang="en-US" sz="2100" dirty="0">
                <a:solidFill>
                  <a:srgbClr val="C00000"/>
                </a:solidFill>
              </a:rPr>
              <a:t>(</a:t>
            </a:r>
            <a:r>
              <a:rPr lang="en-US" sz="2100" dirty="0" err="1">
                <a:solidFill>
                  <a:srgbClr val="C00000"/>
                </a:solidFill>
              </a:rPr>
              <a:t>dL</a:t>
            </a:r>
            <a:r>
              <a:rPr lang="en-US" sz="2100" dirty="0">
                <a:solidFill>
                  <a:srgbClr val="C00000"/>
                </a:solidFill>
              </a:rPr>
              <a:t>/</a:t>
            </a:r>
            <a:r>
              <a:rPr lang="en-US" sz="2100" dirty="0" err="1">
                <a:solidFill>
                  <a:srgbClr val="C00000"/>
                </a:solidFill>
              </a:rPr>
              <a:t>dy</a:t>
            </a:r>
            <a:r>
              <a:rPr lang="en-US" sz="21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24" name="Google Shape;2669;p165">
            <a:extLst>
              <a:ext uri="{FF2B5EF4-FFF2-40B4-BE49-F238E27FC236}">
                <a16:creationId xmlns:a16="http://schemas.microsoft.com/office/drawing/2014/main" id="{3033E621-642A-3643-90D2-50DD0B7A5894}"/>
              </a:ext>
            </a:extLst>
          </p:cNvPr>
          <p:cNvSpPr/>
          <p:nvPr/>
        </p:nvSpPr>
        <p:spPr>
          <a:xfrm>
            <a:off x="3350708" y="1783889"/>
            <a:ext cx="2752446" cy="1311858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200" dirty="0"/>
              <a:t>Matrix Multiply</a:t>
            </a:r>
            <a:r>
              <a:rPr lang="en-US" sz="2200" dirty="0"/>
              <a:t> </a:t>
            </a:r>
            <a:r>
              <a:rPr lang="en-US" sz="2200" i="1" dirty="0"/>
              <a:t>y = </a:t>
            </a:r>
            <a:r>
              <a:rPr lang="en-US" sz="2200" i="1" dirty="0" err="1"/>
              <a:t>xw</a:t>
            </a:r>
            <a:endParaRPr sz="22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AF34C6F-2FD7-E84D-8734-965D65ECF81D}"/>
                  </a:ext>
                </a:extLst>
              </p:cNvPr>
              <p:cNvSpPr txBox="1"/>
              <p:nvPr/>
            </p:nvSpPr>
            <p:spPr>
              <a:xfrm>
                <a:off x="3543301" y="2124973"/>
                <a:ext cx="2331472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AF34C6F-2FD7-E84D-8734-965D65ECF8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01" y="2124973"/>
                <a:ext cx="2331472" cy="896207"/>
              </a:xfrm>
              <a:prstGeom prst="rect">
                <a:avLst/>
              </a:prstGeom>
              <a:blipFill>
                <a:blip r:embed="rId2"/>
                <a:stretch>
                  <a:fillRect l="-12973" t="-148611" r="-1622" b="-20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37201B-798C-EC41-96A8-7C7030CD1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5894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Matrix Multiplication</a:t>
            </a:r>
          </a:p>
        </p:txBody>
      </p:sp>
      <p:sp>
        <p:nvSpPr>
          <p:cNvPr id="5" name="Google Shape;2666;p165"/>
          <p:cNvSpPr txBox="1"/>
          <p:nvPr/>
        </p:nvSpPr>
        <p:spPr>
          <a:xfrm>
            <a:off x="105835" y="1721692"/>
            <a:ext cx="1324392" cy="99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000" dirty="0"/>
              <a:t>x: [N×D]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2   1  -3 ]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-3   4   2 ]</a:t>
            </a:r>
            <a:endParaRPr sz="2000" dirty="0">
              <a:solidFill>
                <a:srgbClr val="6AA84F"/>
              </a:solidFill>
            </a:endParaRPr>
          </a:p>
        </p:txBody>
      </p:sp>
      <p:sp>
        <p:nvSpPr>
          <p:cNvPr id="6" name="Google Shape;2667;p165"/>
          <p:cNvSpPr txBox="1"/>
          <p:nvPr/>
        </p:nvSpPr>
        <p:spPr>
          <a:xfrm>
            <a:off x="1456729" y="1681190"/>
            <a:ext cx="1385063" cy="129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000" dirty="0"/>
              <a:t>w: [D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3  2  1 -1]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2  1  3  2]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3  2  1 -2]</a:t>
            </a:r>
            <a:endParaRPr sz="2000" dirty="0">
              <a:solidFill>
                <a:srgbClr val="6AA84F"/>
              </a:solidFill>
            </a:endParaRPr>
          </a:p>
        </p:txBody>
      </p:sp>
      <p:sp>
        <p:nvSpPr>
          <p:cNvPr id="10" name="Google Shape;2671;p165"/>
          <p:cNvSpPr txBox="1"/>
          <p:nvPr/>
        </p:nvSpPr>
        <p:spPr>
          <a:xfrm>
            <a:off x="7139239" y="1209653"/>
            <a:ext cx="1861016" cy="1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/>
              <a:t>y: [N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</a:t>
            </a:r>
            <a:r>
              <a:rPr lang="en-US" sz="2000" dirty="0">
                <a:solidFill>
                  <a:srgbClr val="6AA84F"/>
                </a:solidFill>
              </a:rPr>
              <a:t>-1</a:t>
            </a:r>
            <a:r>
              <a:rPr lang="en" sz="2000" dirty="0">
                <a:solidFill>
                  <a:srgbClr val="6AA84F"/>
                </a:solidFill>
              </a:rPr>
              <a:t> </a:t>
            </a:r>
            <a:r>
              <a:rPr lang="en-US" sz="2000" dirty="0">
                <a:solidFill>
                  <a:srgbClr val="6AA84F"/>
                </a:solidFill>
              </a:rPr>
              <a:t>-1</a:t>
            </a:r>
            <a:r>
              <a:rPr lang="en" sz="2000" dirty="0">
                <a:solidFill>
                  <a:srgbClr val="6AA84F"/>
                </a:solidFill>
              </a:rPr>
              <a:t>  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2  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6 ]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5 </a:t>
            </a:r>
            <a:r>
              <a:rPr lang="en-US" sz="2000" dirty="0">
                <a:solidFill>
                  <a:srgbClr val="6AA84F"/>
                </a:solidFill>
              </a:rPr>
              <a:t>  </a:t>
            </a:r>
            <a:r>
              <a:rPr lang="en" sz="2000" dirty="0">
                <a:solidFill>
                  <a:srgbClr val="6AA84F"/>
                </a:solidFill>
              </a:rPr>
              <a:t>2  1</a:t>
            </a:r>
            <a:r>
              <a:rPr lang="en-US" sz="2000" dirty="0">
                <a:solidFill>
                  <a:srgbClr val="6AA84F"/>
                </a:solidFill>
              </a:rPr>
              <a:t>1</a:t>
            </a:r>
            <a:r>
              <a:rPr lang="en" sz="2000" dirty="0">
                <a:solidFill>
                  <a:srgbClr val="6AA84F"/>
                </a:solidFill>
              </a:rPr>
              <a:t>  </a:t>
            </a:r>
            <a:r>
              <a:rPr lang="en-US" sz="2000" dirty="0">
                <a:solidFill>
                  <a:srgbClr val="6AA84F"/>
                </a:solidFill>
              </a:rPr>
              <a:t>7</a:t>
            </a:r>
            <a:r>
              <a:rPr lang="en" sz="2000" dirty="0">
                <a:solidFill>
                  <a:srgbClr val="6AA84F"/>
                </a:solidFill>
              </a:rPr>
              <a:t> ]</a:t>
            </a:r>
            <a:endParaRPr sz="2000" dirty="0">
              <a:solidFill>
                <a:srgbClr val="6AA84F"/>
              </a:solidFill>
            </a:endParaRPr>
          </a:p>
        </p:txBody>
      </p:sp>
      <p:cxnSp>
        <p:nvCxnSpPr>
          <p:cNvPr id="14" name="Google Shape;2675;p165"/>
          <p:cNvCxnSpPr/>
          <p:nvPr/>
        </p:nvCxnSpPr>
        <p:spPr>
          <a:xfrm>
            <a:off x="6228627" y="1985325"/>
            <a:ext cx="887169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2677;p165"/>
          <p:cNvCxnSpPr/>
          <p:nvPr/>
        </p:nvCxnSpPr>
        <p:spPr>
          <a:xfrm>
            <a:off x="2841791" y="1960183"/>
            <a:ext cx="479648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2672;p165"/>
          <p:cNvSpPr txBox="1"/>
          <p:nvPr/>
        </p:nvSpPr>
        <p:spPr>
          <a:xfrm>
            <a:off x="7139240" y="2445077"/>
            <a:ext cx="1657668" cy="1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 err="1"/>
              <a:t>dL</a:t>
            </a:r>
            <a:r>
              <a:rPr lang="en" sz="2000" dirty="0"/>
              <a:t>/</a:t>
            </a:r>
            <a:r>
              <a:rPr lang="en" sz="2000" dirty="0" err="1"/>
              <a:t>dy</a:t>
            </a:r>
            <a:r>
              <a:rPr lang="en" sz="2000" dirty="0"/>
              <a:t>: [N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 2  3 -3  9 ]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-8  1  4  6 ]</a:t>
            </a:r>
            <a:endParaRPr sz="2000" dirty="0">
              <a:solidFill>
                <a:srgbClr val="C00000"/>
              </a:solidFill>
            </a:endParaRPr>
          </a:p>
        </p:txBody>
      </p:sp>
      <p:cxnSp>
        <p:nvCxnSpPr>
          <p:cNvPr id="13" name="Google Shape;2674;p165"/>
          <p:cNvCxnSpPr/>
          <p:nvPr/>
        </p:nvCxnSpPr>
        <p:spPr>
          <a:xfrm>
            <a:off x="6221379" y="2982965"/>
            <a:ext cx="917761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5" name="Google Shape;2666;p165"/>
          <p:cNvSpPr txBox="1"/>
          <p:nvPr/>
        </p:nvSpPr>
        <p:spPr>
          <a:xfrm>
            <a:off x="15868" y="3011644"/>
            <a:ext cx="1602715" cy="99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-US" sz="2000" dirty="0" err="1"/>
              <a:t>dL</a:t>
            </a:r>
            <a:r>
              <a:rPr lang="en-US" sz="2000" dirty="0"/>
              <a:t>/d</a:t>
            </a:r>
            <a:r>
              <a:rPr lang="en" sz="2000" dirty="0"/>
              <a:t>x: [N×D]</a:t>
            </a:r>
            <a:endParaRPr sz="2000" dirty="0"/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</a:t>
            </a:r>
            <a:r>
              <a:rPr lang="en-US" sz="2000" dirty="0">
                <a:solidFill>
                  <a:srgbClr val="C00000"/>
                </a:solidFill>
              </a:rPr>
              <a:t> 0</a:t>
            </a:r>
            <a:r>
              <a:rPr lang="en" sz="2000" dirty="0">
                <a:solidFill>
                  <a:srgbClr val="C00000"/>
                </a:solidFill>
              </a:rPr>
              <a:t>   1</a:t>
            </a:r>
            <a:r>
              <a:rPr lang="en-US" sz="2000" dirty="0">
                <a:solidFill>
                  <a:srgbClr val="C00000"/>
                </a:solidFill>
              </a:rPr>
              <a:t>6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</a:t>
            </a:r>
            <a:r>
              <a:rPr lang="en" sz="2000" dirty="0">
                <a:solidFill>
                  <a:srgbClr val="C00000"/>
                </a:solidFill>
              </a:rPr>
              <a:t>-</a:t>
            </a:r>
            <a:r>
              <a:rPr lang="en-US" sz="2000" dirty="0">
                <a:solidFill>
                  <a:srgbClr val="C00000"/>
                </a:solidFill>
              </a:rPr>
              <a:t>9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" sz="2000" dirty="0">
                <a:solidFill>
                  <a:srgbClr val="C00000"/>
                </a:solidFill>
              </a:rPr>
              <a:t>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[-</a:t>
            </a:r>
            <a:r>
              <a:rPr lang="en-US" sz="2000" dirty="0">
                <a:solidFill>
                  <a:srgbClr val="C00000"/>
                </a:solidFill>
              </a:rPr>
              <a:t>24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9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-30</a:t>
            </a:r>
            <a:r>
              <a:rPr lang="en" sz="2000" dirty="0">
                <a:solidFill>
                  <a:srgbClr val="C00000"/>
                </a:solidFill>
              </a:rPr>
              <a:t> ]</a:t>
            </a:r>
            <a:endParaRPr sz="2000" dirty="0">
              <a:solidFill>
                <a:srgbClr val="C00000"/>
              </a:solidFill>
            </a:endParaRPr>
          </a:p>
        </p:txBody>
      </p:sp>
      <p:cxnSp>
        <p:nvCxnSpPr>
          <p:cNvPr id="17" name="Elbow Connector 16"/>
          <p:cNvCxnSpPr/>
          <p:nvPr/>
        </p:nvCxnSpPr>
        <p:spPr>
          <a:xfrm rot="10800000" flipV="1">
            <a:off x="1501572" y="3007044"/>
            <a:ext cx="1767100" cy="662410"/>
          </a:xfrm>
          <a:prstGeom prst="bentConnector3">
            <a:avLst>
              <a:gd name="adj1" fmla="val 64343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2666;p165"/>
          <p:cNvSpPr txBox="1"/>
          <p:nvPr/>
        </p:nvSpPr>
        <p:spPr>
          <a:xfrm>
            <a:off x="231295" y="3357029"/>
            <a:ext cx="1140305" cy="623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?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9" name="Google Shape;2678;p165"/>
          <p:cNvSpPr/>
          <p:nvPr/>
        </p:nvSpPr>
        <p:spPr>
          <a:xfrm rot="3108">
            <a:off x="333727" y="2097955"/>
            <a:ext cx="265022" cy="280427"/>
          </a:xfrm>
          <a:prstGeom prst="rect">
            <a:avLst/>
          </a:prstGeom>
          <a:noFill/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0" name="Google Shape;2678;p165"/>
          <p:cNvSpPr/>
          <p:nvPr/>
        </p:nvSpPr>
        <p:spPr>
          <a:xfrm rot="3108">
            <a:off x="333726" y="3357150"/>
            <a:ext cx="265022" cy="280427"/>
          </a:xfrm>
          <a:prstGeom prst="rect">
            <a:avLst/>
          </a:prstGeom>
          <a:noFill/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" name="TextBox 3"/>
          <p:cNvSpPr txBox="1"/>
          <p:nvPr/>
        </p:nvSpPr>
        <p:spPr>
          <a:xfrm>
            <a:off x="3532855" y="3413248"/>
            <a:ext cx="23881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/>
              <a:t>Local Gradient Slice:</a:t>
            </a:r>
          </a:p>
          <a:p>
            <a:pPr algn="ctr"/>
            <a:r>
              <a:rPr lang="en-US" sz="2100" dirty="0" err="1">
                <a:solidFill>
                  <a:schemeClr val="accent2"/>
                </a:solidFill>
              </a:rPr>
              <a:t>dy</a:t>
            </a:r>
            <a:r>
              <a:rPr lang="en-US" sz="2100" dirty="0">
                <a:solidFill>
                  <a:schemeClr val="accent2"/>
                </a:solidFill>
              </a:rPr>
              <a:t>/dx</a:t>
            </a:r>
            <a:r>
              <a:rPr lang="en-US" sz="2100" baseline="-25000" dirty="0">
                <a:solidFill>
                  <a:schemeClr val="accent2"/>
                </a:solidFill>
              </a:rPr>
              <a:t>1,1</a:t>
            </a:r>
          </a:p>
          <a:p>
            <a:pPr algn="ctr"/>
            <a:r>
              <a:rPr lang="en-US" sz="2100" dirty="0">
                <a:solidFill>
                  <a:schemeClr val="accent2"/>
                </a:solidFill>
              </a:rPr>
              <a:t>[ ?  ?  ?  ? ]</a:t>
            </a:r>
          </a:p>
          <a:p>
            <a:pPr algn="ctr"/>
            <a:r>
              <a:rPr lang="en-US" sz="2100" dirty="0">
                <a:solidFill>
                  <a:schemeClr val="accent2"/>
                </a:solidFill>
              </a:rPr>
              <a:t>[ ?  ?  ?  ? ]</a:t>
            </a:r>
          </a:p>
        </p:txBody>
      </p:sp>
      <p:sp>
        <p:nvSpPr>
          <p:cNvPr id="21" name="Google Shape;2678;p165"/>
          <p:cNvSpPr/>
          <p:nvPr/>
        </p:nvSpPr>
        <p:spPr>
          <a:xfrm rot="3108">
            <a:off x="4212472" y="4120567"/>
            <a:ext cx="265022" cy="280427"/>
          </a:xfrm>
          <a:prstGeom prst="rect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2" name="Google Shape;2678;p165"/>
          <p:cNvSpPr/>
          <p:nvPr/>
        </p:nvSpPr>
        <p:spPr>
          <a:xfrm rot="3108">
            <a:off x="7487416" y="1633301"/>
            <a:ext cx="265022" cy="280427"/>
          </a:xfrm>
          <a:prstGeom prst="rect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3" name="Google Shape;2678;p165"/>
          <p:cNvSpPr/>
          <p:nvPr/>
        </p:nvSpPr>
        <p:spPr>
          <a:xfrm rot="3108">
            <a:off x="295142" y="2079788"/>
            <a:ext cx="912488" cy="335439"/>
          </a:xfrm>
          <a:prstGeom prst="rect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4" name="Google Shape;2678;p165"/>
          <p:cNvSpPr/>
          <p:nvPr/>
        </p:nvSpPr>
        <p:spPr>
          <a:xfrm rot="3108">
            <a:off x="1713675" y="2022328"/>
            <a:ext cx="225268" cy="952454"/>
          </a:xfrm>
          <a:prstGeom prst="rect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5" name="TextBox 24"/>
          <p:cNvSpPr txBox="1"/>
          <p:nvPr/>
        </p:nvSpPr>
        <p:spPr>
          <a:xfrm>
            <a:off x="2968577" y="4054865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7030A0"/>
                </a:solidFill>
              </a:rPr>
              <a:t>dy</a:t>
            </a:r>
            <a:r>
              <a:rPr lang="en-US" baseline="-25000">
                <a:solidFill>
                  <a:srgbClr val="7030A0"/>
                </a:solidFill>
              </a:rPr>
              <a:t>1,1</a:t>
            </a:r>
            <a:r>
              <a:rPr lang="en-US">
                <a:solidFill>
                  <a:srgbClr val="7030A0"/>
                </a:solidFill>
              </a:rPr>
              <a:t>/dx</a:t>
            </a:r>
            <a:r>
              <a:rPr lang="en-US" baseline="-25000">
                <a:solidFill>
                  <a:srgbClr val="7030A0"/>
                </a:solidFill>
              </a:rPr>
              <a:t>1,1</a:t>
            </a:r>
            <a:endParaRPr lang="en-US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33363" y="4788965"/>
            <a:ext cx="36583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y</a:t>
            </a:r>
            <a:r>
              <a:rPr lang="en-US" sz="2100" baseline="-25000" dirty="0"/>
              <a:t>1,1</a:t>
            </a:r>
            <a:r>
              <a:rPr lang="en-US" sz="2100" dirty="0"/>
              <a:t> = x</a:t>
            </a:r>
            <a:r>
              <a:rPr lang="en-US" sz="2100" baseline="-25000" dirty="0"/>
              <a:t>1,1</a:t>
            </a:r>
            <a:r>
              <a:rPr lang="en-US" sz="2100" dirty="0"/>
              <a:t>w</a:t>
            </a:r>
            <a:r>
              <a:rPr lang="en-US" sz="2100" baseline="-25000" dirty="0"/>
              <a:t>1,1</a:t>
            </a:r>
            <a:r>
              <a:rPr lang="en-US" sz="2100" dirty="0"/>
              <a:t> + x</a:t>
            </a:r>
            <a:r>
              <a:rPr lang="en-US" sz="2100" baseline="-25000" dirty="0"/>
              <a:t>1,2</a:t>
            </a:r>
            <a:r>
              <a:rPr lang="en-US" sz="2100" dirty="0"/>
              <a:t>w</a:t>
            </a:r>
            <a:r>
              <a:rPr lang="en-US" sz="2100" baseline="-25000" dirty="0"/>
              <a:t>2,1</a:t>
            </a:r>
            <a:r>
              <a:rPr lang="en-US" sz="2100" dirty="0"/>
              <a:t> +  x</a:t>
            </a:r>
            <a:r>
              <a:rPr lang="en-US" sz="2100" baseline="-25000" dirty="0"/>
              <a:t>1,3</a:t>
            </a:r>
            <a:r>
              <a:rPr lang="en-US" sz="2100" dirty="0"/>
              <a:t>w</a:t>
            </a:r>
            <a:r>
              <a:rPr lang="en-US" sz="2100" baseline="-25000" dirty="0"/>
              <a:t>3,1</a:t>
            </a:r>
            <a:endParaRPr lang="en-US" sz="2100" dirty="0"/>
          </a:p>
        </p:txBody>
      </p:sp>
      <p:sp>
        <p:nvSpPr>
          <p:cNvPr id="27" name="TextBox 26"/>
          <p:cNvSpPr txBox="1"/>
          <p:nvPr/>
        </p:nvSpPr>
        <p:spPr>
          <a:xfrm>
            <a:off x="155016" y="4216422"/>
            <a:ext cx="23711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FF"/>
                </a:solidFill>
              </a:rPr>
              <a:t>dL</a:t>
            </a:r>
            <a:r>
              <a:rPr lang="en-US" sz="2100" dirty="0">
                <a:solidFill>
                  <a:srgbClr val="0000FF"/>
                </a:solidFill>
              </a:rPr>
              <a:t>/dx</a:t>
            </a:r>
            <a:r>
              <a:rPr lang="en-US" sz="2100" baseline="-25000" dirty="0">
                <a:solidFill>
                  <a:srgbClr val="0000FF"/>
                </a:solidFill>
              </a:rPr>
              <a:t>1,1</a:t>
            </a:r>
            <a:r>
              <a:rPr lang="en-US" sz="2100" dirty="0"/>
              <a:t> </a:t>
            </a:r>
          </a:p>
          <a:p>
            <a:r>
              <a:rPr lang="en-US" sz="2100" dirty="0"/>
              <a:t>= </a:t>
            </a:r>
            <a:r>
              <a:rPr lang="en-US" sz="2100" dirty="0">
                <a:solidFill>
                  <a:schemeClr val="accent2"/>
                </a:solidFill>
              </a:rPr>
              <a:t>(</a:t>
            </a:r>
            <a:r>
              <a:rPr lang="en-US" sz="2100" dirty="0" err="1">
                <a:solidFill>
                  <a:schemeClr val="accent2"/>
                </a:solidFill>
              </a:rPr>
              <a:t>dy</a:t>
            </a:r>
            <a:r>
              <a:rPr lang="en-US" sz="2100" dirty="0">
                <a:solidFill>
                  <a:schemeClr val="accent2"/>
                </a:solidFill>
              </a:rPr>
              <a:t>/dx</a:t>
            </a:r>
            <a:r>
              <a:rPr lang="en-US" sz="2100" baseline="-25000" dirty="0">
                <a:solidFill>
                  <a:schemeClr val="accent2"/>
                </a:solidFill>
              </a:rPr>
              <a:t>1,1</a:t>
            </a:r>
            <a:r>
              <a:rPr lang="en-US" sz="2100" dirty="0">
                <a:solidFill>
                  <a:schemeClr val="accent2"/>
                </a:solidFill>
              </a:rPr>
              <a:t>) </a:t>
            </a:r>
            <a:r>
              <a:rPr lang="en-US" sz="2100" dirty="0"/>
              <a:t>· </a:t>
            </a:r>
            <a:r>
              <a:rPr lang="en-US" sz="2100" dirty="0">
                <a:solidFill>
                  <a:srgbClr val="C00000"/>
                </a:solidFill>
              </a:rPr>
              <a:t>(</a:t>
            </a:r>
            <a:r>
              <a:rPr lang="en-US" sz="2100" dirty="0" err="1">
                <a:solidFill>
                  <a:srgbClr val="C00000"/>
                </a:solidFill>
              </a:rPr>
              <a:t>dL</a:t>
            </a:r>
            <a:r>
              <a:rPr lang="en-US" sz="2100" dirty="0">
                <a:solidFill>
                  <a:srgbClr val="C00000"/>
                </a:solidFill>
              </a:rPr>
              <a:t>/</a:t>
            </a:r>
            <a:r>
              <a:rPr lang="en-US" sz="2100" dirty="0" err="1">
                <a:solidFill>
                  <a:srgbClr val="C00000"/>
                </a:solidFill>
              </a:rPr>
              <a:t>dy</a:t>
            </a:r>
            <a:r>
              <a:rPr lang="en-US" sz="21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28" name="Google Shape;2669;p165">
            <a:extLst>
              <a:ext uri="{FF2B5EF4-FFF2-40B4-BE49-F238E27FC236}">
                <a16:creationId xmlns:a16="http://schemas.microsoft.com/office/drawing/2014/main" id="{B952393B-CC32-9D44-89DA-8A8DE870AF6A}"/>
              </a:ext>
            </a:extLst>
          </p:cNvPr>
          <p:cNvSpPr/>
          <p:nvPr/>
        </p:nvSpPr>
        <p:spPr>
          <a:xfrm>
            <a:off x="3350708" y="1783889"/>
            <a:ext cx="2752446" cy="1311858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200" dirty="0"/>
              <a:t>Matrix Multiply</a:t>
            </a:r>
            <a:r>
              <a:rPr lang="en-US" sz="2200" dirty="0"/>
              <a:t> </a:t>
            </a:r>
            <a:r>
              <a:rPr lang="en-US" sz="2200" i="1" dirty="0"/>
              <a:t>y = </a:t>
            </a:r>
            <a:r>
              <a:rPr lang="en-US" sz="2200" i="1" dirty="0" err="1"/>
              <a:t>xw</a:t>
            </a:r>
            <a:endParaRPr sz="22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B2F380C-3B2B-024A-AAD4-B191DE483EED}"/>
                  </a:ext>
                </a:extLst>
              </p:cNvPr>
              <p:cNvSpPr txBox="1"/>
              <p:nvPr/>
            </p:nvSpPr>
            <p:spPr>
              <a:xfrm>
                <a:off x="3543301" y="2124973"/>
                <a:ext cx="2331472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B2F380C-3B2B-024A-AAD4-B191DE483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01" y="2124973"/>
                <a:ext cx="2331472" cy="896207"/>
              </a:xfrm>
              <a:prstGeom prst="rect">
                <a:avLst/>
              </a:prstGeom>
              <a:blipFill>
                <a:blip r:embed="rId2"/>
                <a:stretch>
                  <a:fillRect l="-12973" t="-148611" r="-1622" b="-20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BEB7FF-FAA0-BA4A-BA93-0FB0D140A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61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778;p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65606" y="1813136"/>
            <a:ext cx="3717432" cy="371123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" name="Google Shape;779;p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37065" y="1736957"/>
            <a:ext cx="3717432" cy="371123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" name="Google Shape;780;p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08525" y="1660776"/>
            <a:ext cx="3717432" cy="371123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" name="Google Shape;781;p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79985" y="1584596"/>
            <a:ext cx="3717432" cy="371123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" name="Google Shape;782;p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351444" y="1508416"/>
            <a:ext cx="3717432" cy="371123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" name="Google Shape;783;p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22904" y="1432236"/>
            <a:ext cx="3717432" cy="371123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" name="Google Shape;784;p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935852" y="1388498"/>
            <a:ext cx="3717432" cy="371123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" name="Google Shape;785;p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28981" y="1462878"/>
            <a:ext cx="3717432" cy="371123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" name="Google Shape;786;p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16461" y="1537409"/>
            <a:ext cx="3717432" cy="371123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" name="Google Shape;787;p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95194" y="1617113"/>
            <a:ext cx="3717432" cy="371123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" name="Google Shape;788;p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89523" y="1702040"/>
            <a:ext cx="3717432" cy="371123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5" name="Google Shape;789;p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73504" y="1781745"/>
            <a:ext cx="3717432" cy="371123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" name="Google Shape;790;p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36691" y="1877020"/>
            <a:ext cx="3717432" cy="371123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" name="Google Shape;791;p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94704" y="1813136"/>
            <a:ext cx="3717432" cy="371123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" name="Google Shape;792;p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73462" y="1736957"/>
            <a:ext cx="3717432" cy="371123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" name="Google Shape;793;p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47020" y="1660776"/>
            <a:ext cx="3717432" cy="371123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Google Shape;794;p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20655" y="1584596"/>
            <a:ext cx="3717432" cy="371123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8471CD53-4CC6-5B49-A5E6-0308696D8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B16678D1-8F83-D24D-AABE-BEF5D56BF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Turing Machine</a:t>
            </a:r>
          </a:p>
        </p:txBody>
      </p:sp>
      <p:sp>
        <p:nvSpPr>
          <p:cNvPr id="26" name="Google Shape;771;p83">
            <a:extLst>
              <a:ext uri="{FF2B5EF4-FFF2-40B4-BE49-F238E27FC236}">
                <a16:creationId xmlns:a16="http://schemas.microsoft.com/office/drawing/2014/main" id="{864F9839-8FE4-264A-AFC6-8AE697DEACA2}"/>
              </a:ext>
            </a:extLst>
          </p:cNvPr>
          <p:cNvSpPr txBox="1"/>
          <p:nvPr/>
        </p:nvSpPr>
        <p:spPr>
          <a:xfrm>
            <a:off x="6445246" y="6186155"/>
            <a:ext cx="2748484" cy="215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600" dirty="0"/>
              <a:t>Figure reproduced with permission from a </a:t>
            </a:r>
            <a:r>
              <a:rPr lang="en" sz="600" u="sng" dirty="0">
                <a:solidFill>
                  <a:schemeClr val="hlink"/>
                </a:solidFill>
                <a:hlinkClick r:id="rId3"/>
              </a:rPr>
              <a:t>Twitter post</a:t>
            </a:r>
            <a:r>
              <a:rPr lang="en" sz="600" dirty="0"/>
              <a:t> by Andrej </a:t>
            </a:r>
            <a:r>
              <a:rPr lang="en" sz="600" dirty="0" err="1"/>
              <a:t>Karpathy</a:t>
            </a:r>
            <a:r>
              <a:rPr lang="en" sz="600" dirty="0"/>
              <a:t>.</a:t>
            </a:r>
            <a:endParaRPr sz="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04CC13-F846-494A-9B43-4B4A8691F463}"/>
              </a:ext>
            </a:extLst>
          </p:cNvPr>
          <p:cNvSpPr txBox="1"/>
          <p:nvPr/>
        </p:nvSpPr>
        <p:spPr>
          <a:xfrm>
            <a:off x="0" y="6186155"/>
            <a:ext cx="1144865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8" dirty="0"/>
              <a:t>Graves et al, </a:t>
            </a:r>
            <a:r>
              <a:rPr lang="en-US" sz="788" dirty="0" err="1"/>
              <a:t>arXiv</a:t>
            </a:r>
            <a:r>
              <a:rPr lang="en-US" sz="788" dirty="0"/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140462700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Matrix Multiplication</a:t>
            </a:r>
          </a:p>
        </p:txBody>
      </p:sp>
      <p:sp>
        <p:nvSpPr>
          <p:cNvPr id="5" name="Google Shape;2666;p165"/>
          <p:cNvSpPr txBox="1"/>
          <p:nvPr/>
        </p:nvSpPr>
        <p:spPr>
          <a:xfrm>
            <a:off x="105835" y="1721692"/>
            <a:ext cx="1324392" cy="99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000" dirty="0"/>
              <a:t>x: [N×D]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2   1  -3 ]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-3   4   2 ]</a:t>
            </a:r>
            <a:endParaRPr sz="2000" dirty="0">
              <a:solidFill>
                <a:srgbClr val="6AA84F"/>
              </a:solidFill>
            </a:endParaRPr>
          </a:p>
        </p:txBody>
      </p:sp>
      <p:sp>
        <p:nvSpPr>
          <p:cNvPr id="6" name="Google Shape;2667;p165"/>
          <p:cNvSpPr txBox="1"/>
          <p:nvPr/>
        </p:nvSpPr>
        <p:spPr>
          <a:xfrm>
            <a:off x="1456729" y="1681190"/>
            <a:ext cx="1385063" cy="129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000" dirty="0"/>
              <a:t>w: [D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3  2  1 -1]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2  1  3  2]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3  2  1 -2]</a:t>
            </a:r>
            <a:endParaRPr sz="2000" dirty="0">
              <a:solidFill>
                <a:srgbClr val="6AA84F"/>
              </a:solidFill>
            </a:endParaRPr>
          </a:p>
        </p:txBody>
      </p:sp>
      <p:sp>
        <p:nvSpPr>
          <p:cNvPr id="10" name="Google Shape;2671;p165"/>
          <p:cNvSpPr txBox="1"/>
          <p:nvPr/>
        </p:nvSpPr>
        <p:spPr>
          <a:xfrm>
            <a:off x="7139239" y="1209653"/>
            <a:ext cx="1861016" cy="1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/>
              <a:t>y: [N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</a:t>
            </a:r>
            <a:r>
              <a:rPr lang="en-US" sz="2000" dirty="0">
                <a:solidFill>
                  <a:srgbClr val="6AA84F"/>
                </a:solidFill>
              </a:rPr>
              <a:t>-1</a:t>
            </a:r>
            <a:r>
              <a:rPr lang="en" sz="2000" dirty="0">
                <a:solidFill>
                  <a:srgbClr val="6AA84F"/>
                </a:solidFill>
              </a:rPr>
              <a:t> </a:t>
            </a:r>
            <a:r>
              <a:rPr lang="en-US" sz="2000" dirty="0">
                <a:solidFill>
                  <a:srgbClr val="6AA84F"/>
                </a:solidFill>
              </a:rPr>
              <a:t>-1</a:t>
            </a:r>
            <a:r>
              <a:rPr lang="en" sz="2000" dirty="0">
                <a:solidFill>
                  <a:srgbClr val="6AA84F"/>
                </a:solidFill>
              </a:rPr>
              <a:t>  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2  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6 ]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5 </a:t>
            </a:r>
            <a:r>
              <a:rPr lang="en-US" sz="2000" dirty="0">
                <a:solidFill>
                  <a:srgbClr val="6AA84F"/>
                </a:solidFill>
              </a:rPr>
              <a:t>  </a:t>
            </a:r>
            <a:r>
              <a:rPr lang="en" sz="2000" dirty="0">
                <a:solidFill>
                  <a:srgbClr val="6AA84F"/>
                </a:solidFill>
              </a:rPr>
              <a:t>2  1</a:t>
            </a:r>
            <a:r>
              <a:rPr lang="en-US" sz="2000" dirty="0">
                <a:solidFill>
                  <a:srgbClr val="6AA84F"/>
                </a:solidFill>
              </a:rPr>
              <a:t>1</a:t>
            </a:r>
            <a:r>
              <a:rPr lang="en" sz="2000" dirty="0">
                <a:solidFill>
                  <a:srgbClr val="6AA84F"/>
                </a:solidFill>
              </a:rPr>
              <a:t>  </a:t>
            </a:r>
            <a:r>
              <a:rPr lang="en-US" sz="2000" dirty="0">
                <a:solidFill>
                  <a:srgbClr val="6AA84F"/>
                </a:solidFill>
              </a:rPr>
              <a:t>7</a:t>
            </a:r>
            <a:r>
              <a:rPr lang="en" sz="2000" dirty="0">
                <a:solidFill>
                  <a:srgbClr val="6AA84F"/>
                </a:solidFill>
              </a:rPr>
              <a:t> ]</a:t>
            </a:r>
            <a:endParaRPr sz="2000" dirty="0">
              <a:solidFill>
                <a:srgbClr val="6AA84F"/>
              </a:solidFill>
            </a:endParaRPr>
          </a:p>
        </p:txBody>
      </p:sp>
      <p:cxnSp>
        <p:nvCxnSpPr>
          <p:cNvPr id="14" name="Google Shape;2675;p165"/>
          <p:cNvCxnSpPr/>
          <p:nvPr/>
        </p:nvCxnSpPr>
        <p:spPr>
          <a:xfrm>
            <a:off x="6228627" y="1985325"/>
            <a:ext cx="887169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2677;p165"/>
          <p:cNvCxnSpPr/>
          <p:nvPr/>
        </p:nvCxnSpPr>
        <p:spPr>
          <a:xfrm>
            <a:off x="2841791" y="1960183"/>
            <a:ext cx="479648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2672;p165"/>
          <p:cNvSpPr txBox="1"/>
          <p:nvPr/>
        </p:nvSpPr>
        <p:spPr>
          <a:xfrm>
            <a:off x="7139240" y="2445077"/>
            <a:ext cx="1657668" cy="1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 err="1"/>
              <a:t>dL</a:t>
            </a:r>
            <a:r>
              <a:rPr lang="en" sz="2000" dirty="0"/>
              <a:t>/</a:t>
            </a:r>
            <a:r>
              <a:rPr lang="en" sz="2000" dirty="0" err="1"/>
              <a:t>dy</a:t>
            </a:r>
            <a:r>
              <a:rPr lang="en" sz="2000" dirty="0"/>
              <a:t>: [N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 2  3 -3  9 ]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-8  1  4  6 ]</a:t>
            </a:r>
            <a:endParaRPr sz="2000" dirty="0">
              <a:solidFill>
                <a:srgbClr val="C00000"/>
              </a:solidFill>
            </a:endParaRPr>
          </a:p>
        </p:txBody>
      </p:sp>
      <p:cxnSp>
        <p:nvCxnSpPr>
          <p:cNvPr id="13" name="Google Shape;2674;p165"/>
          <p:cNvCxnSpPr/>
          <p:nvPr/>
        </p:nvCxnSpPr>
        <p:spPr>
          <a:xfrm>
            <a:off x="6221379" y="2982965"/>
            <a:ext cx="917761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5" name="Google Shape;2666;p165"/>
          <p:cNvSpPr txBox="1"/>
          <p:nvPr/>
        </p:nvSpPr>
        <p:spPr>
          <a:xfrm>
            <a:off x="15868" y="3011644"/>
            <a:ext cx="1602715" cy="99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-US" sz="2000" dirty="0" err="1"/>
              <a:t>dL</a:t>
            </a:r>
            <a:r>
              <a:rPr lang="en-US" sz="2000" dirty="0"/>
              <a:t>/d</a:t>
            </a:r>
            <a:r>
              <a:rPr lang="en" sz="2000" dirty="0"/>
              <a:t>x: [N×D]</a:t>
            </a:r>
            <a:endParaRPr sz="2000" dirty="0"/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</a:t>
            </a:r>
            <a:r>
              <a:rPr lang="en-US" sz="2000" dirty="0">
                <a:solidFill>
                  <a:srgbClr val="C00000"/>
                </a:solidFill>
              </a:rPr>
              <a:t> 0</a:t>
            </a:r>
            <a:r>
              <a:rPr lang="en" sz="2000" dirty="0">
                <a:solidFill>
                  <a:srgbClr val="C00000"/>
                </a:solidFill>
              </a:rPr>
              <a:t>   1</a:t>
            </a:r>
            <a:r>
              <a:rPr lang="en-US" sz="2000" dirty="0">
                <a:solidFill>
                  <a:srgbClr val="C00000"/>
                </a:solidFill>
              </a:rPr>
              <a:t>6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</a:t>
            </a:r>
            <a:r>
              <a:rPr lang="en" sz="2000" dirty="0">
                <a:solidFill>
                  <a:srgbClr val="C00000"/>
                </a:solidFill>
              </a:rPr>
              <a:t>-</a:t>
            </a:r>
            <a:r>
              <a:rPr lang="en-US" sz="2000" dirty="0">
                <a:solidFill>
                  <a:srgbClr val="C00000"/>
                </a:solidFill>
              </a:rPr>
              <a:t>9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" sz="2000" dirty="0">
                <a:solidFill>
                  <a:srgbClr val="C00000"/>
                </a:solidFill>
              </a:rPr>
              <a:t>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[-</a:t>
            </a:r>
            <a:r>
              <a:rPr lang="en-US" sz="2000" dirty="0">
                <a:solidFill>
                  <a:srgbClr val="C00000"/>
                </a:solidFill>
              </a:rPr>
              <a:t>24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9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-30</a:t>
            </a:r>
            <a:r>
              <a:rPr lang="en" sz="2000" dirty="0">
                <a:solidFill>
                  <a:srgbClr val="C00000"/>
                </a:solidFill>
              </a:rPr>
              <a:t> ]</a:t>
            </a:r>
            <a:endParaRPr sz="2000" dirty="0">
              <a:solidFill>
                <a:srgbClr val="C00000"/>
              </a:solidFill>
            </a:endParaRPr>
          </a:p>
        </p:txBody>
      </p:sp>
      <p:cxnSp>
        <p:nvCxnSpPr>
          <p:cNvPr id="17" name="Elbow Connector 16"/>
          <p:cNvCxnSpPr/>
          <p:nvPr/>
        </p:nvCxnSpPr>
        <p:spPr>
          <a:xfrm rot="10800000" flipV="1">
            <a:off x="1501572" y="3007044"/>
            <a:ext cx="1767100" cy="662410"/>
          </a:xfrm>
          <a:prstGeom prst="bentConnector3">
            <a:avLst>
              <a:gd name="adj1" fmla="val 64343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2666;p165"/>
          <p:cNvSpPr txBox="1"/>
          <p:nvPr/>
        </p:nvSpPr>
        <p:spPr>
          <a:xfrm>
            <a:off x="231295" y="3357029"/>
            <a:ext cx="1140305" cy="623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?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9" name="Google Shape;2678;p165"/>
          <p:cNvSpPr/>
          <p:nvPr/>
        </p:nvSpPr>
        <p:spPr>
          <a:xfrm rot="3108">
            <a:off x="333727" y="2097955"/>
            <a:ext cx="265022" cy="280427"/>
          </a:xfrm>
          <a:prstGeom prst="rect">
            <a:avLst/>
          </a:prstGeom>
          <a:noFill/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0" name="Google Shape;2678;p165"/>
          <p:cNvSpPr/>
          <p:nvPr/>
        </p:nvSpPr>
        <p:spPr>
          <a:xfrm rot="3108">
            <a:off x="333726" y="3357150"/>
            <a:ext cx="265022" cy="280427"/>
          </a:xfrm>
          <a:prstGeom prst="rect">
            <a:avLst/>
          </a:prstGeom>
          <a:noFill/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" name="TextBox 3"/>
          <p:cNvSpPr txBox="1"/>
          <p:nvPr/>
        </p:nvSpPr>
        <p:spPr>
          <a:xfrm>
            <a:off x="3532855" y="3413248"/>
            <a:ext cx="23881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/>
              <a:t>Local Gradient Slice:</a:t>
            </a:r>
          </a:p>
          <a:p>
            <a:pPr algn="ctr"/>
            <a:r>
              <a:rPr lang="en-US" sz="2100" dirty="0" err="1">
                <a:solidFill>
                  <a:schemeClr val="accent2"/>
                </a:solidFill>
              </a:rPr>
              <a:t>dy</a:t>
            </a:r>
            <a:r>
              <a:rPr lang="en-US" sz="2100" dirty="0">
                <a:solidFill>
                  <a:schemeClr val="accent2"/>
                </a:solidFill>
              </a:rPr>
              <a:t>/dx</a:t>
            </a:r>
            <a:r>
              <a:rPr lang="en-US" sz="2100" baseline="-25000" dirty="0">
                <a:solidFill>
                  <a:schemeClr val="accent2"/>
                </a:solidFill>
              </a:rPr>
              <a:t>1,1</a:t>
            </a:r>
          </a:p>
          <a:p>
            <a:pPr algn="ctr"/>
            <a:r>
              <a:rPr lang="en-US" sz="2100" dirty="0">
                <a:solidFill>
                  <a:schemeClr val="accent2"/>
                </a:solidFill>
              </a:rPr>
              <a:t>[ 3  ?  ?  ? ]</a:t>
            </a:r>
          </a:p>
          <a:p>
            <a:pPr algn="ctr"/>
            <a:r>
              <a:rPr lang="en-US" sz="2100" dirty="0">
                <a:solidFill>
                  <a:schemeClr val="accent2"/>
                </a:solidFill>
              </a:rPr>
              <a:t>[ ?  ?  ?  ? ]</a:t>
            </a:r>
          </a:p>
        </p:txBody>
      </p:sp>
      <p:sp>
        <p:nvSpPr>
          <p:cNvPr id="21" name="Google Shape;2678;p165"/>
          <p:cNvSpPr/>
          <p:nvPr/>
        </p:nvSpPr>
        <p:spPr>
          <a:xfrm rot="3108">
            <a:off x="4212472" y="4120567"/>
            <a:ext cx="265022" cy="280427"/>
          </a:xfrm>
          <a:prstGeom prst="rect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2" name="Google Shape;2678;p165"/>
          <p:cNvSpPr/>
          <p:nvPr/>
        </p:nvSpPr>
        <p:spPr>
          <a:xfrm rot="3108">
            <a:off x="7487416" y="1633301"/>
            <a:ext cx="265022" cy="280427"/>
          </a:xfrm>
          <a:prstGeom prst="rect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3" name="Google Shape;2678;p165"/>
          <p:cNvSpPr/>
          <p:nvPr/>
        </p:nvSpPr>
        <p:spPr>
          <a:xfrm rot="3108">
            <a:off x="295142" y="2079788"/>
            <a:ext cx="912488" cy="335439"/>
          </a:xfrm>
          <a:prstGeom prst="rect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4" name="Google Shape;2678;p165"/>
          <p:cNvSpPr/>
          <p:nvPr/>
        </p:nvSpPr>
        <p:spPr>
          <a:xfrm rot="3108">
            <a:off x="1713675" y="2022328"/>
            <a:ext cx="225268" cy="952454"/>
          </a:xfrm>
          <a:prstGeom prst="rect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5" name="TextBox 24"/>
          <p:cNvSpPr txBox="1"/>
          <p:nvPr/>
        </p:nvSpPr>
        <p:spPr>
          <a:xfrm>
            <a:off x="2968577" y="4054865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dy</a:t>
            </a:r>
            <a:r>
              <a:rPr lang="en-US" baseline="-25000" dirty="0">
                <a:solidFill>
                  <a:srgbClr val="7030A0"/>
                </a:solidFill>
              </a:rPr>
              <a:t>1,1</a:t>
            </a:r>
            <a:r>
              <a:rPr lang="en-US" dirty="0">
                <a:solidFill>
                  <a:srgbClr val="7030A0"/>
                </a:solidFill>
              </a:rPr>
              <a:t>/dx</a:t>
            </a:r>
            <a:r>
              <a:rPr lang="en-US" baseline="-25000" dirty="0">
                <a:solidFill>
                  <a:srgbClr val="7030A0"/>
                </a:solidFill>
              </a:rPr>
              <a:t>1,1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33363" y="4788965"/>
            <a:ext cx="36583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y</a:t>
            </a:r>
            <a:r>
              <a:rPr lang="en-US" sz="2100" baseline="-25000" dirty="0"/>
              <a:t>1,1</a:t>
            </a:r>
            <a:r>
              <a:rPr lang="en-US" sz="2100" dirty="0"/>
              <a:t> = x</a:t>
            </a:r>
            <a:r>
              <a:rPr lang="en-US" sz="2100" baseline="-25000" dirty="0"/>
              <a:t>1,1</a:t>
            </a:r>
            <a:r>
              <a:rPr lang="en-US" sz="2100" dirty="0"/>
              <a:t>w</a:t>
            </a:r>
            <a:r>
              <a:rPr lang="en-US" sz="2100" baseline="-25000" dirty="0"/>
              <a:t>1,1</a:t>
            </a:r>
            <a:r>
              <a:rPr lang="en-US" sz="2100" dirty="0"/>
              <a:t> + x</a:t>
            </a:r>
            <a:r>
              <a:rPr lang="en-US" sz="2100" baseline="-25000" dirty="0"/>
              <a:t>1,2</a:t>
            </a:r>
            <a:r>
              <a:rPr lang="en-US" sz="2100" dirty="0"/>
              <a:t>w</a:t>
            </a:r>
            <a:r>
              <a:rPr lang="en-US" sz="2100" baseline="-25000" dirty="0"/>
              <a:t>2,1</a:t>
            </a:r>
            <a:r>
              <a:rPr lang="en-US" sz="2100" dirty="0"/>
              <a:t> +  x</a:t>
            </a:r>
            <a:r>
              <a:rPr lang="en-US" sz="2100" baseline="-25000" dirty="0"/>
              <a:t>1,3</a:t>
            </a:r>
            <a:r>
              <a:rPr lang="en-US" sz="2100" dirty="0"/>
              <a:t>w</a:t>
            </a:r>
            <a:r>
              <a:rPr lang="en-US" sz="2100" baseline="-25000" dirty="0"/>
              <a:t>3,1</a:t>
            </a:r>
            <a:endParaRPr lang="en-US" sz="2100" dirty="0"/>
          </a:p>
          <a:p>
            <a:r>
              <a:rPr lang="en-US" sz="2100" dirty="0"/>
              <a:t>       =&gt; dy</a:t>
            </a:r>
            <a:r>
              <a:rPr lang="en-US" sz="2100" baseline="-25000" dirty="0"/>
              <a:t>1,1</a:t>
            </a:r>
            <a:r>
              <a:rPr lang="en-US" sz="2100" dirty="0"/>
              <a:t>/dx</a:t>
            </a:r>
            <a:r>
              <a:rPr lang="en-US" sz="2100" baseline="-25000" dirty="0"/>
              <a:t>1,1</a:t>
            </a:r>
            <a:r>
              <a:rPr lang="en-US" sz="2100" dirty="0"/>
              <a:t> = w</a:t>
            </a:r>
            <a:r>
              <a:rPr lang="en-US" sz="2100" baseline="-25000" dirty="0"/>
              <a:t>1,1</a:t>
            </a:r>
            <a:endParaRPr lang="en-US" sz="2100" dirty="0"/>
          </a:p>
        </p:txBody>
      </p:sp>
      <p:sp>
        <p:nvSpPr>
          <p:cNvPr id="27" name="Google Shape;2678;p165"/>
          <p:cNvSpPr/>
          <p:nvPr/>
        </p:nvSpPr>
        <p:spPr>
          <a:xfrm rot="3108">
            <a:off x="1693797" y="2043049"/>
            <a:ext cx="265022" cy="280427"/>
          </a:xfrm>
          <a:prstGeom prst="rect">
            <a:avLst/>
          </a:prstGeom>
          <a:noFill/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8" name="Google Shape;2678;p165"/>
          <p:cNvSpPr/>
          <p:nvPr/>
        </p:nvSpPr>
        <p:spPr>
          <a:xfrm rot="3108">
            <a:off x="5058170" y="5183901"/>
            <a:ext cx="458064" cy="332305"/>
          </a:xfrm>
          <a:prstGeom prst="rect">
            <a:avLst/>
          </a:prstGeom>
          <a:noFill/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9" name="Google Shape;2678;p165"/>
          <p:cNvSpPr/>
          <p:nvPr/>
        </p:nvSpPr>
        <p:spPr>
          <a:xfrm rot="3108">
            <a:off x="3931498" y="4854064"/>
            <a:ext cx="458064" cy="332305"/>
          </a:xfrm>
          <a:prstGeom prst="rect">
            <a:avLst/>
          </a:prstGeom>
          <a:noFill/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0" name="TextBox 29"/>
          <p:cNvSpPr txBox="1"/>
          <p:nvPr/>
        </p:nvSpPr>
        <p:spPr>
          <a:xfrm>
            <a:off x="155016" y="4216422"/>
            <a:ext cx="23711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FF"/>
                </a:solidFill>
              </a:rPr>
              <a:t>dL</a:t>
            </a:r>
            <a:r>
              <a:rPr lang="en-US" sz="2100" dirty="0">
                <a:solidFill>
                  <a:srgbClr val="0000FF"/>
                </a:solidFill>
              </a:rPr>
              <a:t>/dx</a:t>
            </a:r>
            <a:r>
              <a:rPr lang="en-US" sz="2100" baseline="-25000" dirty="0">
                <a:solidFill>
                  <a:srgbClr val="0000FF"/>
                </a:solidFill>
              </a:rPr>
              <a:t>1,1</a:t>
            </a:r>
            <a:r>
              <a:rPr lang="en-US" sz="2100" dirty="0"/>
              <a:t> </a:t>
            </a:r>
          </a:p>
          <a:p>
            <a:r>
              <a:rPr lang="en-US" sz="2100" dirty="0"/>
              <a:t>= </a:t>
            </a:r>
            <a:r>
              <a:rPr lang="en-US" sz="2100" dirty="0">
                <a:solidFill>
                  <a:schemeClr val="accent2"/>
                </a:solidFill>
              </a:rPr>
              <a:t>(</a:t>
            </a:r>
            <a:r>
              <a:rPr lang="en-US" sz="2100" dirty="0" err="1">
                <a:solidFill>
                  <a:schemeClr val="accent2"/>
                </a:solidFill>
              </a:rPr>
              <a:t>dy</a:t>
            </a:r>
            <a:r>
              <a:rPr lang="en-US" sz="2100" dirty="0">
                <a:solidFill>
                  <a:schemeClr val="accent2"/>
                </a:solidFill>
              </a:rPr>
              <a:t>/dx</a:t>
            </a:r>
            <a:r>
              <a:rPr lang="en-US" sz="2100" baseline="-25000" dirty="0">
                <a:solidFill>
                  <a:schemeClr val="accent2"/>
                </a:solidFill>
              </a:rPr>
              <a:t>1,1</a:t>
            </a:r>
            <a:r>
              <a:rPr lang="en-US" sz="2100" dirty="0">
                <a:solidFill>
                  <a:schemeClr val="accent2"/>
                </a:solidFill>
              </a:rPr>
              <a:t>) </a:t>
            </a:r>
            <a:r>
              <a:rPr lang="en-US" sz="2100" dirty="0"/>
              <a:t>· </a:t>
            </a:r>
            <a:r>
              <a:rPr lang="en-US" sz="2100" dirty="0">
                <a:solidFill>
                  <a:srgbClr val="C00000"/>
                </a:solidFill>
              </a:rPr>
              <a:t>(</a:t>
            </a:r>
            <a:r>
              <a:rPr lang="en-US" sz="2100" dirty="0" err="1">
                <a:solidFill>
                  <a:srgbClr val="C00000"/>
                </a:solidFill>
              </a:rPr>
              <a:t>dL</a:t>
            </a:r>
            <a:r>
              <a:rPr lang="en-US" sz="2100" dirty="0">
                <a:solidFill>
                  <a:srgbClr val="C00000"/>
                </a:solidFill>
              </a:rPr>
              <a:t>/</a:t>
            </a:r>
            <a:r>
              <a:rPr lang="en-US" sz="2100" dirty="0" err="1">
                <a:solidFill>
                  <a:srgbClr val="C00000"/>
                </a:solidFill>
              </a:rPr>
              <a:t>dy</a:t>
            </a:r>
            <a:r>
              <a:rPr lang="en-US" sz="21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31" name="Google Shape;2669;p165">
            <a:extLst>
              <a:ext uri="{FF2B5EF4-FFF2-40B4-BE49-F238E27FC236}">
                <a16:creationId xmlns:a16="http://schemas.microsoft.com/office/drawing/2014/main" id="{DE555625-6E71-5C4E-9697-835F4CBA7A70}"/>
              </a:ext>
            </a:extLst>
          </p:cNvPr>
          <p:cNvSpPr/>
          <p:nvPr/>
        </p:nvSpPr>
        <p:spPr>
          <a:xfrm>
            <a:off x="3350708" y="1783889"/>
            <a:ext cx="2752446" cy="1311858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200" dirty="0"/>
              <a:t>Matrix Multiply</a:t>
            </a:r>
            <a:r>
              <a:rPr lang="en-US" sz="2200" dirty="0"/>
              <a:t> </a:t>
            </a:r>
            <a:r>
              <a:rPr lang="en-US" sz="2200" i="1" dirty="0"/>
              <a:t>y = </a:t>
            </a:r>
            <a:r>
              <a:rPr lang="en-US" sz="2200" i="1" dirty="0" err="1"/>
              <a:t>xw</a:t>
            </a:r>
            <a:endParaRPr sz="22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DB5F070-721F-AA43-A9B3-B9B6FDB6AA0F}"/>
                  </a:ext>
                </a:extLst>
              </p:cNvPr>
              <p:cNvSpPr txBox="1"/>
              <p:nvPr/>
            </p:nvSpPr>
            <p:spPr>
              <a:xfrm>
                <a:off x="3543301" y="2124973"/>
                <a:ext cx="2331472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DB5F070-721F-AA43-A9B3-B9B6FDB6A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01" y="2124973"/>
                <a:ext cx="2331472" cy="896207"/>
              </a:xfrm>
              <a:prstGeom prst="rect">
                <a:avLst/>
              </a:prstGeom>
              <a:blipFill>
                <a:blip r:embed="rId2"/>
                <a:stretch>
                  <a:fillRect l="-12973" t="-148611" r="-1622" b="-20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3330F-0F1B-BB4B-BDCD-2572826D6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2024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Matrix Multiplication</a:t>
            </a:r>
          </a:p>
        </p:txBody>
      </p:sp>
      <p:sp>
        <p:nvSpPr>
          <p:cNvPr id="5" name="Google Shape;2666;p165"/>
          <p:cNvSpPr txBox="1"/>
          <p:nvPr/>
        </p:nvSpPr>
        <p:spPr>
          <a:xfrm>
            <a:off x="105835" y="1721692"/>
            <a:ext cx="1324392" cy="99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000" dirty="0"/>
              <a:t>x: [N×D]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2   1  -3 ]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-3   4   2 ]</a:t>
            </a:r>
            <a:endParaRPr sz="2000" dirty="0">
              <a:solidFill>
                <a:srgbClr val="6AA84F"/>
              </a:solidFill>
            </a:endParaRPr>
          </a:p>
        </p:txBody>
      </p:sp>
      <p:sp>
        <p:nvSpPr>
          <p:cNvPr id="6" name="Google Shape;2667;p165"/>
          <p:cNvSpPr txBox="1"/>
          <p:nvPr/>
        </p:nvSpPr>
        <p:spPr>
          <a:xfrm>
            <a:off x="1456729" y="1681190"/>
            <a:ext cx="1385063" cy="129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000" dirty="0"/>
              <a:t>w: [D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3  2  1 -1]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2  1  3  2]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3  2  1 -2]</a:t>
            </a:r>
            <a:endParaRPr sz="2000" dirty="0">
              <a:solidFill>
                <a:srgbClr val="6AA84F"/>
              </a:solidFill>
            </a:endParaRPr>
          </a:p>
        </p:txBody>
      </p:sp>
      <p:sp>
        <p:nvSpPr>
          <p:cNvPr id="10" name="Google Shape;2671;p165"/>
          <p:cNvSpPr txBox="1"/>
          <p:nvPr/>
        </p:nvSpPr>
        <p:spPr>
          <a:xfrm>
            <a:off x="7139239" y="1209653"/>
            <a:ext cx="1861016" cy="1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/>
              <a:t>y: [N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</a:t>
            </a:r>
            <a:r>
              <a:rPr lang="en-US" sz="2000" dirty="0">
                <a:solidFill>
                  <a:srgbClr val="6AA84F"/>
                </a:solidFill>
              </a:rPr>
              <a:t>-1</a:t>
            </a:r>
            <a:r>
              <a:rPr lang="en" sz="2000" dirty="0">
                <a:solidFill>
                  <a:srgbClr val="6AA84F"/>
                </a:solidFill>
              </a:rPr>
              <a:t> </a:t>
            </a:r>
            <a:r>
              <a:rPr lang="en-US" sz="2000" dirty="0">
                <a:solidFill>
                  <a:srgbClr val="6AA84F"/>
                </a:solidFill>
              </a:rPr>
              <a:t>-1</a:t>
            </a:r>
            <a:r>
              <a:rPr lang="en" sz="2000" dirty="0">
                <a:solidFill>
                  <a:srgbClr val="6AA84F"/>
                </a:solidFill>
              </a:rPr>
              <a:t>  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2  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6 ]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5 </a:t>
            </a:r>
            <a:r>
              <a:rPr lang="en-US" sz="2000" dirty="0">
                <a:solidFill>
                  <a:srgbClr val="6AA84F"/>
                </a:solidFill>
              </a:rPr>
              <a:t>  </a:t>
            </a:r>
            <a:r>
              <a:rPr lang="en" sz="2000" dirty="0">
                <a:solidFill>
                  <a:srgbClr val="6AA84F"/>
                </a:solidFill>
              </a:rPr>
              <a:t>2  1</a:t>
            </a:r>
            <a:r>
              <a:rPr lang="en-US" sz="2000" dirty="0">
                <a:solidFill>
                  <a:srgbClr val="6AA84F"/>
                </a:solidFill>
              </a:rPr>
              <a:t>1</a:t>
            </a:r>
            <a:r>
              <a:rPr lang="en" sz="2000" dirty="0">
                <a:solidFill>
                  <a:srgbClr val="6AA84F"/>
                </a:solidFill>
              </a:rPr>
              <a:t>  </a:t>
            </a:r>
            <a:r>
              <a:rPr lang="en-US" sz="2000" dirty="0">
                <a:solidFill>
                  <a:srgbClr val="6AA84F"/>
                </a:solidFill>
              </a:rPr>
              <a:t>7</a:t>
            </a:r>
            <a:r>
              <a:rPr lang="en" sz="2000" dirty="0">
                <a:solidFill>
                  <a:srgbClr val="6AA84F"/>
                </a:solidFill>
              </a:rPr>
              <a:t> ]</a:t>
            </a:r>
            <a:endParaRPr sz="2000" dirty="0">
              <a:solidFill>
                <a:srgbClr val="6AA84F"/>
              </a:solidFill>
            </a:endParaRPr>
          </a:p>
        </p:txBody>
      </p:sp>
      <p:cxnSp>
        <p:nvCxnSpPr>
          <p:cNvPr id="14" name="Google Shape;2675;p165"/>
          <p:cNvCxnSpPr/>
          <p:nvPr/>
        </p:nvCxnSpPr>
        <p:spPr>
          <a:xfrm>
            <a:off x="6228627" y="1985325"/>
            <a:ext cx="887169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2677;p165"/>
          <p:cNvCxnSpPr/>
          <p:nvPr/>
        </p:nvCxnSpPr>
        <p:spPr>
          <a:xfrm>
            <a:off x="2841791" y="1960183"/>
            <a:ext cx="479648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2672;p165"/>
          <p:cNvSpPr txBox="1"/>
          <p:nvPr/>
        </p:nvSpPr>
        <p:spPr>
          <a:xfrm>
            <a:off x="7139240" y="2445077"/>
            <a:ext cx="1657668" cy="1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 err="1"/>
              <a:t>dL</a:t>
            </a:r>
            <a:r>
              <a:rPr lang="en" sz="2000" dirty="0"/>
              <a:t>/</a:t>
            </a:r>
            <a:r>
              <a:rPr lang="en" sz="2000" dirty="0" err="1"/>
              <a:t>dy</a:t>
            </a:r>
            <a:r>
              <a:rPr lang="en" sz="2000" dirty="0"/>
              <a:t>: [N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 2  3 -3  9 ]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-8  1  4  6 ]</a:t>
            </a:r>
            <a:endParaRPr sz="2000" dirty="0">
              <a:solidFill>
                <a:srgbClr val="C00000"/>
              </a:solidFill>
            </a:endParaRPr>
          </a:p>
        </p:txBody>
      </p:sp>
      <p:cxnSp>
        <p:nvCxnSpPr>
          <p:cNvPr id="13" name="Google Shape;2674;p165"/>
          <p:cNvCxnSpPr/>
          <p:nvPr/>
        </p:nvCxnSpPr>
        <p:spPr>
          <a:xfrm>
            <a:off x="6221379" y="2982965"/>
            <a:ext cx="917761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5" name="Google Shape;2666;p165"/>
          <p:cNvSpPr txBox="1"/>
          <p:nvPr/>
        </p:nvSpPr>
        <p:spPr>
          <a:xfrm>
            <a:off x="15868" y="3011644"/>
            <a:ext cx="1602715" cy="99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-US" sz="2000" dirty="0" err="1"/>
              <a:t>dL</a:t>
            </a:r>
            <a:r>
              <a:rPr lang="en-US" sz="2000" dirty="0"/>
              <a:t>/d</a:t>
            </a:r>
            <a:r>
              <a:rPr lang="en" sz="2000" dirty="0"/>
              <a:t>x: [N×D]</a:t>
            </a:r>
            <a:endParaRPr sz="2000" dirty="0"/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</a:t>
            </a:r>
            <a:r>
              <a:rPr lang="en-US" sz="2000" dirty="0">
                <a:solidFill>
                  <a:srgbClr val="C00000"/>
                </a:solidFill>
              </a:rPr>
              <a:t> 0</a:t>
            </a:r>
            <a:r>
              <a:rPr lang="en" sz="2000" dirty="0">
                <a:solidFill>
                  <a:srgbClr val="C00000"/>
                </a:solidFill>
              </a:rPr>
              <a:t>   1</a:t>
            </a:r>
            <a:r>
              <a:rPr lang="en-US" sz="2000" dirty="0">
                <a:solidFill>
                  <a:srgbClr val="C00000"/>
                </a:solidFill>
              </a:rPr>
              <a:t>6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</a:t>
            </a:r>
            <a:r>
              <a:rPr lang="en" sz="2000" dirty="0">
                <a:solidFill>
                  <a:srgbClr val="C00000"/>
                </a:solidFill>
              </a:rPr>
              <a:t>-</a:t>
            </a:r>
            <a:r>
              <a:rPr lang="en-US" sz="2000" dirty="0">
                <a:solidFill>
                  <a:srgbClr val="C00000"/>
                </a:solidFill>
              </a:rPr>
              <a:t>9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" sz="2000" dirty="0">
                <a:solidFill>
                  <a:srgbClr val="C00000"/>
                </a:solidFill>
              </a:rPr>
              <a:t>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[-</a:t>
            </a:r>
            <a:r>
              <a:rPr lang="en-US" sz="2000" dirty="0">
                <a:solidFill>
                  <a:srgbClr val="C00000"/>
                </a:solidFill>
              </a:rPr>
              <a:t>24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9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-30</a:t>
            </a:r>
            <a:r>
              <a:rPr lang="en" sz="2000" dirty="0">
                <a:solidFill>
                  <a:srgbClr val="C00000"/>
                </a:solidFill>
              </a:rPr>
              <a:t> ]</a:t>
            </a:r>
            <a:endParaRPr sz="2000" dirty="0">
              <a:solidFill>
                <a:srgbClr val="C00000"/>
              </a:solidFill>
            </a:endParaRPr>
          </a:p>
        </p:txBody>
      </p:sp>
      <p:cxnSp>
        <p:nvCxnSpPr>
          <p:cNvPr id="17" name="Elbow Connector 16"/>
          <p:cNvCxnSpPr/>
          <p:nvPr/>
        </p:nvCxnSpPr>
        <p:spPr>
          <a:xfrm rot="10800000" flipV="1">
            <a:off x="1501572" y="3007044"/>
            <a:ext cx="1767100" cy="662410"/>
          </a:xfrm>
          <a:prstGeom prst="bentConnector3">
            <a:avLst>
              <a:gd name="adj1" fmla="val 64343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2666;p165"/>
          <p:cNvSpPr txBox="1"/>
          <p:nvPr/>
        </p:nvSpPr>
        <p:spPr>
          <a:xfrm>
            <a:off x="231295" y="3357029"/>
            <a:ext cx="1140305" cy="623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?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9" name="Google Shape;2678;p165"/>
          <p:cNvSpPr/>
          <p:nvPr/>
        </p:nvSpPr>
        <p:spPr>
          <a:xfrm rot="3108">
            <a:off x="333727" y="2097955"/>
            <a:ext cx="265022" cy="280427"/>
          </a:xfrm>
          <a:prstGeom prst="rect">
            <a:avLst/>
          </a:prstGeom>
          <a:noFill/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0" name="Google Shape;2678;p165"/>
          <p:cNvSpPr/>
          <p:nvPr/>
        </p:nvSpPr>
        <p:spPr>
          <a:xfrm rot="3108">
            <a:off x="333726" y="3357150"/>
            <a:ext cx="265022" cy="280427"/>
          </a:xfrm>
          <a:prstGeom prst="rect">
            <a:avLst/>
          </a:prstGeom>
          <a:noFill/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" name="TextBox 3"/>
          <p:cNvSpPr txBox="1"/>
          <p:nvPr/>
        </p:nvSpPr>
        <p:spPr>
          <a:xfrm>
            <a:off x="3532855" y="3413248"/>
            <a:ext cx="23881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/>
              <a:t>Local Gradient Slice:</a:t>
            </a:r>
          </a:p>
          <a:p>
            <a:pPr algn="ctr"/>
            <a:r>
              <a:rPr lang="en-US" sz="2100" dirty="0" err="1">
                <a:solidFill>
                  <a:schemeClr val="accent2"/>
                </a:solidFill>
              </a:rPr>
              <a:t>dy</a:t>
            </a:r>
            <a:r>
              <a:rPr lang="en-US" sz="2100" dirty="0">
                <a:solidFill>
                  <a:schemeClr val="accent2"/>
                </a:solidFill>
              </a:rPr>
              <a:t>/dx</a:t>
            </a:r>
            <a:r>
              <a:rPr lang="en-US" sz="2100" baseline="-25000" dirty="0">
                <a:solidFill>
                  <a:schemeClr val="accent2"/>
                </a:solidFill>
              </a:rPr>
              <a:t>1,1</a:t>
            </a:r>
          </a:p>
          <a:p>
            <a:pPr algn="ctr"/>
            <a:r>
              <a:rPr lang="en-US" sz="2100" dirty="0">
                <a:solidFill>
                  <a:schemeClr val="accent2"/>
                </a:solidFill>
              </a:rPr>
              <a:t>[ 3  ?  ?  ? ]</a:t>
            </a:r>
          </a:p>
          <a:p>
            <a:pPr algn="ctr"/>
            <a:r>
              <a:rPr lang="en-US" sz="2100" dirty="0">
                <a:solidFill>
                  <a:schemeClr val="accent2"/>
                </a:solidFill>
              </a:rPr>
              <a:t>[ ?  ?  ?  ? ]</a:t>
            </a:r>
          </a:p>
        </p:txBody>
      </p:sp>
      <p:sp>
        <p:nvSpPr>
          <p:cNvPr id="21" name="Google Shape;2678;p165"/>
          <p:cNvSpPr/>
          <p:nvPr/>
        </p:nvSpPr>
        <p:spPr>
          <a:xfrm rot="3108">
            <a:off x="4480827" y="4120567"/>
            <a:ext cx="265022" cy="280427"/>
          </a:xfrm>
          <a:prstGeom prst="rect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2" name="Google Shape;2678;p165"/>
          <p:cNvSpPr/>
          <p:nvPr/>
        </p:nvSpPr>
        <p:spPr>
          <a:xfrm rot="3108">
            <a:off x="7755773" y="1633301"/>
            <a:ext cx="265022" cy="280427"/>
          </a:xfrm>
          <a:prstGeom prst="rect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5" name="TextBox 24"/>
          <p:cNvSpPr txBox="1"/>
          <p:nvPr/>
        </p:nvSpPr>
        <p:spPr>
          <a:xfrm>
            <a:off x="2968577" y="4054865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dy</a:t>
            </a:r>
            <a:r>
              <a:rPr lang="en-US" baseline="-25000" dirty="0">
                <a:solidFill>
                  <a:srgbClr val="7030A0"/>
                </a:solidFill>
              </a:rPr>
              <a:t>1,2</a:t>
            </a:r>
            <a:r>
              <a:rPr lang="en-US" dirty="0">
                <a:solidFill>
                  <a:srgbClr val="7030A0"/>
                </a:solidFill>
              </a:rPr>
              <a:t>/dx</a:t>
            </a:r>
            <a:r>
              <a:rPr lang="en-US" baseline="-25000" dirty="0">
                <a:solidFill>
                  <a:srgbClr val="7030A0"/>
                </a:solidFill>
              </a:rPr>
              <a:t>1,1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5016" y="4216422"/>
            <a:ext cx="23711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FF"/>
                </a:solidFill>
              </a:rPr>
              <a:t>dL</a:t>
            </a:r>
            <a:r>
              <a:rPr lang="en-US" sz="2100" dirty="0">
                <a:solidFill>
                  <a:srgbClr val="0000FF"/>
                </a:solidFill>
              </a:rPr>
              <a:t>/dx</a:t>
            </a:r>
            <a:r>
              <a:rPr lang="en-US" sz="2100" baseline="-25000" dirty="0">
                <a:solidFill>
                  <a:srgbClr val="0000FF"/>
                </a:solidFill>
              </a:rPr>
              <a:t>1,1</a:t>
            </a:r>
            <a:r>
              <a:rPr lang="en-US" sz="2100" dirty="0"/>
              <a:t> </a:t>
            </a:r>
          </a:p>
          <a:p>
            <a:r>
              <a:rPr lang="en-US" sz="2100" dirty="0"/>
              <a:t>= </a:t>
            </a:r>
            <a:r>
              <a:rPr lang="en-US" sz="2100" dirty="0">
                <a:solidFill>
                  <a:schemeClr val="accent2"/>
                </a:solidFill>
              </a:rPr>
              <a:t>(</a:t>
            </a:r>
            <a:r>
              <a:rPr lang="en-US" sz="2100" dirty="0" err="1">
                <a:solidFill>
                  <a:schemeClr val="accent2"/>
                </a:solidFill>
              </a:rPr>
              <a:t>dy</a:t>
            </a:r>
            <a:r>
              <a:rPr lang="en-US" sz="2100" dirty="0">
                <a:solidFill>
                  <a:schemeClr val="accent2"/>
                </a:solidFill>
              </a:rPr>
              <a:t>/dx</a:t>
            </a:r>
            <a:r>
              <a:rPr lang="en-US" sz="2100" baseline="-25000" dirty="0">
                <a:solidFill>
                  <a:schemeClr val="accent2"/>
                </a:solidFill>
              </a:rPr>
              <a:t>1,1</a:t>
            </a:r>
            <a:r>
              <a:rPr lang="en-US" sz="2100" dirty="0">
                <a:solidFill>
                  <a:schemeClr val="accent2"/>
                </a:solidFill>
              </a:rPr>
              <a:t>) </a:t>
            </a:r>
            <a:r>
              <a:rPr lang="en-US" sz="2100" dirty="0"/>
              <a:t>· </a:t>
            </a:r>
            <a:r>
              <a:rPr lang="en-US" sz="2100" dirty="0">
                <a:solidFill>
                  <a:srgbClr val="C00000"/>
                </a:solidFill>
              </a:rPr>
              <a:t>(</a:t>
            </a:r>
            <a:r>
              <a:rPr lang="en-US" sz="2100" dirty="0" err="1">
                <a:solidFill>
                  <a:srgbClr val="C00000"/>
                </a:solidFill>
              </a:rPr>
              <a:t>dL</a:t>
            </a:r>
            <a:r>
              <a:rPr lang="en-US" sz="2100" dirty="0">
                <a:solidFill>
                  <a:srgbClr val="C00000"/>
                </a:solidFill>
              </a:rPr>
              <a:t>/</a:t>
            </a:r>
            <a:r>
              <a:rPr lang="en-US" sz="2100" dirty="0" err="1">
                <a:solidFill>
                  <a:srgbClr val="C00000"/>
                </a:solidFill>
              </a:rPr>
              <a:t>dy</a:t>
            </a:r>
            <a:r>
              <a:rPr lang="en-US" sz="21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26" name="Google Shape;2669;p165">
            <a:extLst>
              <a:ext uri="{FF2B5EF4-FFF2-40B4-BE49-F238E27FC236}">
                <a16:creationId xmlns:a16="http://schemas.microsoft.com/office/drawing/2014/main" id="{579DDBCA-9DCA-A848-BCA7-1002A3B19486}"/>
              </a:ext>
            </a:extLst>
          </p:cNvPr>
          <p:cNvSpPr/>
          <p:nvPr/>
        </p:nvSpPr>
        <p:spPr>
          <a:xfrm>
            <a:off x="3350708" y="1783889"/>
            <a:ext cx="2752446" cy="1311858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200" dirty="0"/>
              <a:t>Matrix Multiply</a:t>
            </a:r>
            <a:r>
              <a:rPr lang="en-US" sz="2200" dirty="0"/>
              <a:t> </a:t>
            </a:r>
            <a:r>
              <a:rPr lang="en-US" sz="2200" i="1" dirty="0"/>
              <a:t>y = </a:t>
            </a:r>
            <a:r>
              <a:rPr lang="en-US" sz="2200" i="1" dirty="0" err="1"/>
              <a:t>xw</a:t>
            </a:r>
            <a:endParaRPr sz="22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B5A47D4-4DA4-CF4B-BA3E-EAC1C60A9FC3}"/>
                  </a:ext>
                </a:extLst>
              </p:cNvPr>
              <p:cNvSpPr txBox="1"/>
              <p:nvPr/>
            </p:nvSpPr>
            <p:spPr>
              <a:xfrm>
                <a:off x="3543301" y="2124973"/>
                <a:ext cx="2331472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B5A47D4-4DA4-CF4B-BA3E-EAC1C60A9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01" y="2124973"/>
                <a:ext cx="2331472" cy="896207"/>
              </a:xfrm>
              <a:prstGeom prst="rect">
                <a:avLst/>
              </a:prstGeom>
              <a:blipFill>
                <a:blip r:embed="rId2"/>
                <a:stretch>
                  <a:fillRect l="-12973" t="-148611" r="-1622" b="-20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D65A6E-7E70-A847-8BAE-68155CD2C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7393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Matrix Multiplication</a:t>
            </a:r>
          </a:p>
        </p:txBody>
      </p:sp>
      <p:sp>
        <p:nvSpPr>
          <p:cNvPr id="5" name="Google Shape;2666;p165"/>
          <p:cNvSpPr txBox="1"/>
          <p:nvPr/>
        </p:nvSpPr>
        <p:spPr>
          <a:xfrm>
            <a:off x="105835" y="1721692"/>
            <a:ext cx="1324392" cy="99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000" dirty="0"/>
              <a:t>x: [N×D]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2   1  -3 ]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-3   4   2 ]</a:t>
            </a:r>
            <a:endParaRPr sz="2000" dirty="0">
              <a:solidFill>
                <a:srgbClr val="6AA84F"/>
              </a:solidFill>
            </a:endParaRPr>
          </a:p>
        </p:txBody>
      </p:sp>
      <p:sp>
        <p:nvSpPr>
          <p:cNvPr id="6" name="Google Shape;2667;p165"/>
          <p:cNvSpPr txBox="1"/>
          <p:nvPr/>
        </p:nvSpPr>
        <p:spPr>
          <a:xfrm>
            <a:off x="1456729" y="1681190"/>
            <a:ext cx="1385063" cy="129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000" dirty="0"/>
              <a:t>w: [D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3  2  1 -1]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2  1  3  2]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3  2  1 -2]</a:t>
            </a:r>
            <a:endParaRPr sz="2000" dirty="0">
              <a:solidFill>
                <a:srgbClr val="6AA84F"/>
              </a:solidFill>
            </a:endParaRPr>
          </a:p>
        </p:txBody>
      </p:sp>
      <p:sp>
        <p:nvSpPr>
          <p:cNvPr id="10" name="Google Shape;2671;p165"/>
          <p:cNvSpPr txBox="1"/>
          <p:nvPr/>
        </p:nvSpPr>
        <p:spPr>
          <a:xfrm>
            <a:off x="7139239" y="1209653"/>
            <a:ext cx="1861016" cy="1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/>
              <a:t>y: [N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</a:t>
            </a:r>
            <a:r>
              <a:rPr lang="en-US" sz="2000" dirty="0">
                <a:solidFill>
                  <a:srgbClr val="6AA84F"/>
                </a:solidFill>
              </a:rPr>
              <a:t>-1</a:t>
            </a:r>
            <a:r>
              <a:rPr lang="en" sz="2000" dirty="0">
                <a:solidFill>
                  <a:srgbClr val="6AA84F"/>
                </a:solidFill>
              </a:rPr>
              <a:t> </a:t>
            </a:r>
            <a:r>
              <a:rPr lang="en-US" sz="2000" dirty="0">
                <a:solidFill>
                  <a:srgbClr val="6AA84F"/>
                </a:solidFill>
              </a:rPr>
              <a:t>-1</a:t>
            </a:r>
            <a:r>
              <a:rPr lang="en" sz="2000" dirty="0">
                <a:solidFill>
                  <a:srgbClr val="6AA84F"/>
                </a:solidFill>
              </a:rPr>
              <a:t>  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2  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6 ]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5 </a:t>
            </a:r>
            <a:r>
              <a:rPr lang="en-US" sz="2000" dirty="0">
                <a:solidFill>
                  <a:srgbClr val="6AA84F"/>
                </a:solidFill>
              </a:rPr>
              <a:t>  </a:t>
            </a:r>
            <a:r>
              <a:rPr lang="en" sz="2000" dirty="0">
                <a:solidFill>
                  <a:srgbClr val="6AA84F"/>
                </a:solidFill>
              </a:rPr>
              <a:t>2  1</a:t>
            </a:r>
            <a:r>
              <a:rPr lang="en-US" sz="2000" dirty="0">
                <a:solidFill>
                  <a:srgbClr val="6AA84F"/>
                </a:solidFill>
              </a:rPr>
              <a:t>1</a:t>
            </a:r>
            <a:r>
              <a:rPr lang="en" sz="2000" dirty="0">
                <a:solidFill>
                  <a:srgbClr val="6AA84F"/>
                </a:solidFill>
              </a:rPr>
              <a:t>  </a:t>
            </a:r>
            <a:r>
              <a:rPr lang="en-US" sz="2000" dirty="0">
                <a:solidFill>
                  <a:srgbClr val="6AA84F"/>
                </a:solidFill>
              </a:rPr>
              <a:t>7</a:t>
            </a:r>
            <a:r>
              <a:rPr lang="en" sz="2000" dirty="0">
                <a:solidFill>
                  <a:srgbClr val="6AA84F"/>
                </a:solidFill>
              </a:rPr>
              <a:t> ]</a:t>
            </a:r>
            <a:endParaRPr sz="2000" dirty="0">
              <a:solidFill>
                <a:srgbClr val="6AA84F"/>
              </a:solidFill>
            </a:endParaRPr>
          </a:p>
        </p:txBody>
      </p:sp>
      <p:cxnSp>
        <p:nvCxnSpPr>
          <p:cNvPr id="14" name="Google Shape;2675;p165"/>
          <p:cNvCxnSpPr/>
          <p:nvPr/>
        </p:nvCxnSpPr>
        <p:spPr>
          <a:xfrm>
            <a:off x="6228627" y="1985325"/>
            <a:ext cx="887169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2677;p165"/>
          <p:cNvCxnSpPr/>
          <p:nvPr/>
        </p:nvCxnSpPr>
        <p:spPr>
          <a:xfrm>
            <a:off x="2841791" y="1960183"/>
            <a:ext cx="479648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2672;p165"/>
          <p:cNvSpPr txBox="1"/>
          <p:nvPr/>
        </p:nvSpPr>
        <p:spPr>
          <a:xfrm>
            <a:off x="7139240" y="2445077"/>
            <a:ext cx="1657668" cy="1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 err="1"/>
              <a:t>dL</a:t>
            </a:r>
            <a:r>
              <a:rPr lang="en" sz="2000" dirty="0"/>
              <a:t>/</a:t>
            </a:r>
            <a:r>
              <a:rPr lang="en" sz="2000" dirty="0" err="1"/>
              <a:t>dy</a:t>
            </a:r>
            <a:r>
              <a:rPr lang="en" sz="2000" dirty="0"/>
              <a:t>: [N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 2  3 -3  9 ]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-8  1  4  6 ]</a:t>
            </a:r>
            <a:endParaRPr sz="2000" dirty="0">
              <a:solidFill>
                <a:srgbClr val="C00000"/>
              </a:solidFill>
            </a:endParaRPr>
          </a:p>
        </p:txBody>
      </p:sp>
      <p:cxnSp>
        <p:nvCxnSpPr>
          <p:cNvPr id="13" name="Google Shape;2674;p165"/>
          <p:cNvCxnSpPr/>
          <p:nvPr/>
        </p:nvCxnSpPr>
        <p:spPr>
          <a:xfrm>
            <a:off x="6221379" y="2982965"/>
            <a:ext cx="917761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5" name="Google Shape;2666;p165"/>
          <p:cNvSpPr txBox="1"/>
          <p:nvPr/>
        </p:nvSpPr>
        <p:spPr>
          <a:xfrm>
            <a:off x="15868" y="3011644"/>
            <a:ext cx="1602715" cy="99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-US" sz="2000" dirty="0" err="1"/>
              <a:t>dL</a:t>
            </a:r>
            <a:r>
              <a:rPr lang="en-US" sz="2000" dirty="0"/>
              <a:t>/d</a:t>
            </a:r>
            <a:r>
              <a:rPr lang="en" sz="2000" dirty="0"/>
              <a:t>x: [N×D]</a:t>
            </a:r>
            <a:endParaRPr sz="2000" dirty="0"/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</a:t>
            </a:r>
            <a:r>
              <a:rPr lang="en-US" sz="2000" dirty="0">
                <a:solidFill>
                  <a:srgbClr val="C00000"/>
                </a:solidFill>
              </a:rPr>
              <a:t> 0</a:t>
            </a:r>
            <a:r>
              <a:rPr lang="en" sz="2000" dirty="0">
                <a:solidFill>
                  <a:srgbClr val="C00000"/>
                </a:solidFill>
              </a:rPr>
              <a:t>   1</a:t>
            </a:r>
            <a:r>
              <a:rPr lang="en-US" sz="2000" dirty="0">
                <a:solidFill>
                  <a:srgbClr val="C00000"/>
                </a:solidFill>
              </a:rPr>
              <a:t>6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</a:t>
            </a:r>
            <a:r>
              <a:rPr lang="en" sz="2000" dirty="0">
                <a:solidFill>
                  <a:srgbClr val="C00000"/>
                </a:solidFill>
              </a:rPr>
              <a:t>-</a:t>
            </a:r>
            <a:r>
              <a:rPr lang="en-US" sz="2000" dirty="0">
                <a:solidFill>
                  <a:srgbClr val="C00000"/>
                </a:solidFill>
              </a:rPr>
              <a:t>9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" sz="2000" dirty="0">
                <a:solidFill>
                  <a:srgbClr val="C00000"/>
                </a:solidFill>
              </a:rPr>
              <a:t>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[-</a:t>
            </a:r>
            <a:r>
              <a:rPr lang="en-US" sz="2000" dirty="0">
                <a:solidFill>
                  <a:srgbClr val="C00000"/>
                </a:solidFill>
              </a:rPr>
              <a:t>24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9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-30</a:t>
            </a:r>
            <a:r>
              <a:rPr lang="en" sz="2000" dirty="0">
                <a:solidFill>
                  <a:srgbClr val="C00000"/>
                </a:solidFill>
              </a:rPr>
              <a:t> ]</a:t>
            </a:r>
            <a:endParaRPr sz="2000" dirty="0">
              <a:solidFill>
                <a:srgbClr val="C00000"/>
              </a:solidFill>
            </a:endParaRPr>
          </a:p>
        </p:txBody>
      </p:sp>
      <p:cxnSp>
        <p:nvCxnSpPr>
          <p:cNvPr id="17" name="Elbow Connector 16"/>
          <p:cNvCxnSpPr/>
          <p:nvPr/>
        </p:nvCxnSpPr>
        <p:spPr>
          <a:xfrm rot="10800000" flipV="1">
            <a:off x="1501572" y="3007044"/>
            <a:ext cx="1767100" cy="662410"/>
          </a:xfrm>
          <a:prstGeom prst="bentConnector3">
            <a:avLst>
              <a:gd name="adj1" fmla="val 64343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2666;p165"/>
          <p:cNvSpPr txBox="1"/>
          <p:nvPr/>
        </p:nvSpPr>
        <p:spPr>
          <a:xfrm>
            <a:off x="231295" y="3357029"/>
            <a:ext cx="1140305" cy="623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?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9" name="Google Shape;2678;p165"/>
          <p:cNvSpPr/>
          <p:nvPr/>
        </p:nvSpPr>
        <p:spPr>
          <a:xfrm rot="3108">
            <a:off x="333727" y="2097955"/>
            <a:ext cx="265022" cy="280427"/>
          </a:xfrm>
          <a:prstGeom prst="rect">
            <a:avLst/>
          </a:prstGeom>
          <a:noFill/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0" name="Google Shape;2678;p165"/>
          <p:cNvSpPr/>
          <p:nvPr/>
        </p:nvSpPr>
        <p:spPr>
          <a:xfrm rot="3108">
            <a:off x="333726" y="3357150"/>
            <a:ext cx="265022" cy="280427"/>
          </a:xfrm>
          <a:prstGeom prst="rect">
            <a:avLst/>
          </a:prstGeom>
          <a:noFill/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" name="TextBox 3"/>
          <p:cNvSpPr txBox="1"/>
          <p:nvPr/>
        </p:nvSpPr>
        <p:spPr>
          <a:xfrm>
            <a:off x="3532855" y="3413248"/>
            <a:ext cx="23881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/>
              <a:t>Local Gradient Slice:</a:t>
            </a:r>
          </a:p>
          <a:p>
            <a:pPr algn="ctr"/>
            <a:r>
              <a:rPr lang="en-US" sz="2100" dirty="0" err="1">
                <a:solidFill>
                  <a:schemeClr val="accent2"/>
                </a:solidFill>
              </a:rPr>
              <a:t>dy</a:t>
            </a:r>
            <a:r>
              <a:rPr lang="en-US" sz="2100" dirty="0">
                <a:solidFill>
                  <a:schemeClr val="accent2"/>
                </a:solidFill>
              </a:rPr>
              <a:t>/dx</a:t>
            </a:r>
            <a:r>
              <a:rPr lang="en-US" sz="2100" baseline="-25000" dirty="0">
                <a:solidFill>
                  <a:schemeClr val="accent2"/>
                </a:solidFill>
              </a:rPr>
              <a:t>1,1</a:t>
            </a:r>
          </a:p>
          <a:p>
            <a:pPr algn="ctr"/>
            <a:r>
              <a:rPr lang="en-US" sz="2100" dirty="0">
                <a:solidFill>
                  <a:schemeClr val="accent2"/>
                </a:solidFill>
              </a:rPr>
              <a:t>[ 3  ?  ?  ? ]</a:t>
            </a:r>
          </a:p>
          <a:p>
            <a:pPr algn="ctr"/>
            <a:r>
              <a:rPr lang="en-US" sz="2100" dirty="0">
                <a:solidFill>
                  <a:schemeClr val="accent2"/>
                </a:solidFill>
              </a:rPr>
              <a:t>[ ?  ?  ?  ? ]</a:t>
            </a:r>
          </a:p>
        </p:txBody>
      </p:sp>
      <p:sp>
        <p:nvSpPr>
          <p:cNvPr id="21" name="Google Shape;2678;p165"/>
          <p:cNvSpPr/>
          <p:nvPr/>
        </p:nvSpPr>
        <p:spPr>
          <a:xfrm rot="3108">
            <a:off x="4480827" y="4120567"/>
            <a:ext cx="265022" cy="280427"/>
          </a:xfrm>
          <a:prstGeom prst="rect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2" name="Google Shape;2678;p165"/>
          <p:cNvSpPr/>
          <p:nvPr/>
        </p:nvSpPr>
        <p:spPr>
          <a:xfrm rot="3108">
            <a:off x="7755773" y="1633301"/>
            <a:ext cx="265022" cy="280427"/>
          </a:xfrm>
          <a:prstGeom prst="rect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5" name="TextBox 24"/>
          <p:cNvSpPr txBox="1"/>
          <p:nvPr/>
        </p:nvSpPr>
        <p:spPr>
          <a:xfrm>
            <a:off x="2968577" y="4054865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dy</a:t>
            </a:r>
            <a:r>
              <a:rPr lang="en-US" baseline="-25000" dirty="0">
                <a:solidFill>
                  <a:srgbClr val="7030A0"/>
                </a:solidFill>
              </a:rPr>
              <a:t>1,2</a:t>
            </a:r>
            <a:r>
              <a:rPr lang="en-US" dirty="0">
                <a:solidFill>
                  <a:srgbClr val="7030A0"/>
                </a:solidFill>
              </a:rPr>
              <a:t>/dx</a:t>
            </a:r>
            <a:r>
              <a:rPr lang="en-US" baseline="-25000" dirty="0">
                <a:solidFill>
                  <a:srgbClr val="7030A0"/>
                </a:solidFill>
              </a:rPr>
              <a:t>1,1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33363" y="4788965"/>
            <a:ext cx="36583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y</a:t>
            </a:r>
            <a:r>
              <a:rPr lang="en-US" sz="2100" baseline="-25000" dirty="0"/>
              <a:t>1,2</a:t>
            </a:r>
            <a:r>
              <a:rPr lang="en-US" sz="2100" dirty="0"/>
              <a:t> = x</a:t>
            </a:r>
            <a:r>
              <a:rPr lang="en-US" sz="2100" baseline="-25000" dirty="0"/>
              <a:t>1,1</a:t>
            </a:r>
            <a:r>
              <a:rPr lang="en-US" sz="2100" dirty="0"/>
              <a:t>w</a:t>
            </a:r>
            <a:r>
              <a:rPr lang="en-US" sz="2100" baseline="-25000" dirty="0"/>
              <a:t>1,2</a:t>
            </a:r>
            <a:r>
              <a:rPr lang="en-US" sz="2100" dirty="0"/>
              <a:t> + x</a:t>
            </a:r>
            <a:r>
              <a:rPr lang="en-US" sz="2100" baseline="-25000" dirty="0"/>
              <a:t>1,2</a:t>
            </a:r>
            <a:r>
              <a:rPr lang="en-US" sz="2100" dirty="0"/>
              <a:t>w</a:t>
            </a:r>
            <a:r>
              <a:rPr lang="en-US" sz="2100" baseline="-25000" dirty="0"/>
              <a:t>2,2</a:t>
            </a:r>
            <a:r>
              <a:rPr lang="en-US" sz="2100" dirty="0"/>
              <a:t> +  x</a:t>
            </a:r>
            <a:r>
              <a:rPr lang="en-US" sz="2100" baseline="-25000" dirty="0"/>
              <a:t>1,3</a:t>
            </a:r>
            <a:r>
              <a:rPr lang="en-US" sz="2100" dirty="0"/>
              <a:t>w</a:t>
            </a:r>
            <a:r>
              <a:rPr lang="en-US" sz="2100" baseline="-25000" dirty="0"/>
              <a:t>3,2</a:t>
            </a:r>
            <a:endParaRPr lang="en-US" sz="2100" dirty="0"/>
          </a:p>
        </p:txBody>
      </p:sp>
      <p:sp>
        <p:nvSpPr>
          <p:cNvPr id="29" name="Google Shape;2678;p165"/>
          <p:cNvSpPr/>
          <p:nvPr/>
        </p:nvSpPr>
        <p:spPr>
          <a:xfrm rot="3108">
            <a:off x="1961871" y="2022328"/>
            <a:ext cx="225268" cy="952454"/>
          </a:xfrm>
          <a:prstGeom prst="rect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1" name="Google Shape;2678;p165"/>
          <p:cNvSpPr/>
          <p:nvPr/>
        </p:nvSpPr>
        <p:spPr>
          <a:xfrm rot="3108">
            <a:off x="295142" y="2079788"/>
            <a:ext cx="912488" cy="335439"/>
          </a:xfrm>
          <a:prstGeom prst="rect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2" name="TextBox 31"/>
          <p:cNvSpPr txBox="1"/>
          <p:nvPr/>
        </p:nvSpPr>
        <p:spPr>
          <a:xfrm>
            <a:off x="155016" y="4216422"/>
            <a:ext cx="23711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FF"/>
                </a:solidFill>
              </a:rPr>
              <a:t>dL</a:t>
            </a:r>
            <a:r>
              <a:rPr lang="en-US" sz="2100" dirty="0">
                <a:solidFill>
                  <a:srgbClr val="0000FF"/>
                </a:solidFill>
              </a:rPr>
              <a:t>/dx</a:t>
            </a:r>
            <a:r>
              <a:rPr lang="en-US" sz="2100" baseline="-25000" dirty="0">
                <a:solidFill>
                  <a:srgbClr val="0000FF"/>
                </a:solidFill>
              </a:rPr>
              <a:t>1,1</a:t>
            </a:r>
            <a:r>
              <a:rPr lang="en-US" sz="2100" dirty="0"/>
              <a:t> </a:t>
            </a:r>
          </a:p>
          <a:p>
            <a:r>
              <a:rPr lang="en-US" sz="2100" dirty="0"/>
              <a:t>= </a:t>
            </a:r>
            <a:r>
              <a:rPr lang="en-US" sz="2100" dirty="0">
                <a:solidFill>
                  <a:schemeClr val="accent2"/>
                </a:solidFill>
              </a:rPr>
              <a:t>(</a:t>
            </a:r>
            <a:r>
              <a:rPr lang="en-US" sz="2100" dirty="0" err="1">
                <a:solidFill>
                  <a:schemeClr val="accent2"/>
                </a:solidFill>
              </a:rPr>
              <a:t>dy</a:t>
            </a:r>
            <a:r>
              <a:rPr lang="en-US" sz="2100" dirty="0">
                <a:solidFill>
                  <a:schemeClr val="accent2"/>
                </a:solidFill>
              </a:rPr>
              <a:t>/dx</a:t>
            </a:r>
            <a:r>
              <a:rPr lang="en-US" sz="2100" baseline="-25000" dirty="0">
                <a:solidFill>
                  <a:schemeClr val="accent2"/>
                </a:solidFill>
              </a:rPr>
              <a:t>1,1</a:t>
            </a:r>
            <a:r>
              <a:rPr lang="en-US" sz="2100" dirty="0">
                <a:solidFill>
                  <a:schemeClr val="accent2"/>
                </a:solidFill>
              </a:rPr>
              <a:t>) </a:t>
            </a:r>
            <a:r>
              <a:rPr lang="en-US" sz="2100" dirty="0"/>
              <a:t>· </a:t>
            </a:r>
            <a:r>
              <a:rPr lang="en-US" sz="2100" dirty="0">
                <a:solidFill>
                  <a:srgbClr val="C00000"/>
                </a:solidFill>
              </a:rPr>
              <a:t>(</a:t>
            </a:r>
            <a:r>
              <a:rPr lang="en-US" sz="2100" dirty="0" err="1">
                <a:solidFill>
                  <a:srgbClr val="C00000"/>
                </a:solidFill>
              </a:rPr>
              <a:t>dL</a:t>
            </a:r>
            <a:r>
              <a:rPr lang="en-US" sz="2100" dirty="0">
                <a:solidFill>
                  <a:srgbClr val="C00000"/>
                </a:solidFill>
              </a:rPr>
              <a:t>/</a:t>
            </a:r>
            <a:r>
              <a:rPr lang="en-US" sz="2100" dirty="0" err="1">
                <a:solidFill>
                  <a:srgbClr val="C00000"/>
                </a:solidFill>
              </a:rPr>
              <a:t>dy</a:t>
            </a:r>
            <a:r>
              <a:rPr lang="en-US" sz="21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27" name="Google Shape;2669;p165">
            <a:extLst>
              <a:ext uri="{FF2B5EF4-FFF2-40B4-BE49-F238E27FC236}">
                <a16:creationId xmlns:a16="http://schemas.microsoft.com/office/drawing/2014/main" id="{DC61E329-AEA5-174B-93A4-E998F5C74A53}"/>
              </a:ext>
            </a:extLst>
          </p:cNvPr>
          <p:cNvSpPr/>
          <p:nvPr/>
        </p:nvSpPr>
        <p:spPr>
          <a:xfrm>
            <a:off x="3350708" y="1783889"/>
            <a:ext cx="2752446" cy="1311858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200" dirty="0"/>
              <a:t>Matrix Multiply</a:t>
            </a:r>
            <a:r>
              <a:rPr lang="en-US" sz="2200" dirty="0"/>
              <a:t> </a:t>
            </a:r>
            <a:r>
              <a:rPr lang="en-US" sz="2200" i="1" dirty="0"/>
              <a:t>y = </a:t>
            </a:r>
            <a:r>
              <a:rPr lang="en-US" sz="2200" i="1" dirty="0" err="1"/>
              <a:t>xw</a:t>
            </a:r>
            <a:endParaRPr sz="22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84966E6-B828-6F41-9410-753B82667BE5}"/>
                  </a:ext>
                </a:extLst>
              </p:cNvPr>
              <p:cNvSpPr txBox="1"/>
              <p:nvPr/>
            </p:nvSpPr>
            <p:spPr>
              <a:xfrm>
                <a:off x="3543301" y="2124973"/>
                <a:ext cx="2331472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84966E6-B828-6F41-9410-753B82667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01" y="2124973"/>
                <a:ext cx="2331472" cy="896207"/>
              </a:xfrm>
              <a:prstGeom prst="rect">
                <a:avLst/>
              </a:prstGeom>
              <a:blipFill>
                <a:blip r:embed="rId2"/>
                <a:stretch>
                  <a:fillRect l="-12973" t="-148611" r="-1622" b="-20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5F04D6-ED34-4B48-B66D-93B33DEBF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65231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Matrix Multiplication</a:t>
            </a:r>
          </a:p>
        </p:txBody>
      </p:sp>
      <p:sp>
        <p:nvSpPr>
          <p:cNvPr id="5" name="Google Shape;2666;p165"/>
          <p:cNvSpPr txBox="1"/>
          <p:nvPr/>
        </p:nvSpPr>
        <p:spPr>
          <a:xfrm>
            <a:off x="105835" y="1721692"/>
            <a:ext cx="1324392" cy="99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000" dirty="0"/>
              <a:t>x: [N×D]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2   1  -3 ]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-3   4   2 ]</a:t>
            </a:r>
            <a:endParaRPr sz="2000" dirty="0">
              <a:solidFill>
                <a:srgbClr val="6AA84F"/>
              </a:solidFill>
            </a:endParaRPr>
          </a:p>
        </p:txBody>
      </p:sp>
      <p:sp>
        <p:nvSpPr>
          <p:cNvPr id="6" name="Google Shape;2667;p165"/>
          <p:cNvSpPr txBox="1"/>
          <p:nvPr/>
        </p:nvSpPr>
        <p:spPr>
          <a:xfrm>
            <a:off x="1456729" y="1681190"/>
            <a:ext cx="1385063" cy="129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000" dirty="0"/>
              <a:t>w: [D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3  2  1 -1]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2  1  3  2]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3  2  1 -2]</a:t>
            </a:r>
            <a:endParaRPr sz="2000" dirty="0">
              <a:solidFill>
                <a:srgbClr val="6AA84F"/>
              </a:solidFill>
            </a:endParaRPr>
          </a:p>
        </p:txBody>
      </p:sp>
      <p:sp>
        <p:nvSpPr>
          <p:cNvPr id="10" name="Google Shape;2671;p165"/>
          <p:cNvSpPr txBox="1"/>
          <p:nvPr/>
        </p:nvSpPr>
        <p:spPr>
          <a:xfrm>
            <a:off x="7139239" y="1209653"/>
            <a:ext cx="1861016" cy="1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/>
              <a:t>y: [N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</a:t>
            </a:r>
            <a:r>
              <a:rPr lang="en-US" sz="2000" dirty="0">
                <a:solidFill>
                  <a:srgbClr val="6AA84F"/>
                </a:solidFill>
              </a:rPr>
              <a:t>-1</a:t>
            </a:r>
            <a:r>
              <a:rPr lang="en" sz="2000" dirty="0">
                <a:solidFill>
                  <a:srgbClr val="6AA84F"/>
                </a:solidFill>
              </a:rPr>
              <a:t> </a:t>
            </a:r>
            <a:r>
              <a:rPr lang="en-US" sz="2000" dirty="0">
                <a:solidFill>
                  <a:srgbClr val="6AA84F"/>
                </a:solidFill>
              </a:rPr>
              <a:t>-1</a:t>
            </a:r>
            <a:r>
              <a:rPr lang="en" sz="2000" dirty="0">
                <a:solidFill>
                  <a:srgbClr val="6AA84F"/>
                </a:solidFill>
              </a:rPr>
              <a:t>  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2  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6 ]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5 </a:t>
            </a:r>
            <a:r>
              <a:rPr lang="en-US" sz="2000" dirty="0">
                <a:solidFill>
                  <a:srgbClr val="6AA84F"/>
                </a:solidFill>
              </a:rPr>
              <a:t>  </a:t>
            </a:r>
            <a:r>
              <a:rPr lang="en" sz="2000" dirty="0">
                <a:solidFill>
                  <a:srgbClr val="6AA84F"/>
                </a:solidFill>
              </a:rPr>
              <a:t>2  1</a:t>
            </a:r>
            <a:r>
              <a:rPr lang="en-US" sz="2000" dirty="0">
                <a:solidFill>
                  <a:srgbClr val="6AA84F"/>
                </a:solidFill>
              </a:rPr>
              <a:t>1</a:t>
            </a:r>
            <a:r>
              <a:rPr lang="en" sz="2000" dirty="0">
                <a:solidFill>
                  <a:srgbClr val="6AA84F"/>
                </a:solidFill>
              </a:rPr>
              <a:t>  </a:t>
            </a:r>
            <a:r>
              <a:rPr lang="en-US" sz="2000" dirty="0">
                <a:solidFill>
                  <a:srgbClr val="6AA84F"/>
                </a:solidFill>
              </a:rPr>
              <a:t>7</a:t>
            </a:r>
            <a:r>
              <a:rPr lang="en" sz="2000" dirty="0">
                <a:solidFill>
                  <a:srgbClr val="6AA84F"/>
                </a:solidFill>
              </a:rPr>
              <a:t> ]</a:t>
            </a:r>
            <a:endParaRPr sz="2000" dirty="0">
              <a:solidFill>
                <a:srgbClr val="6AA84F"/>
              </a:solidFill>
            </a:endParaRPr>
          </a:p>
        </p:txBody>
      </p:sp>
      <p:cxnSp>
        <p:nvCxnSpPr>
          <p:cNvPr id="14" name="Google Shape;2675;p165"/>
          <p:cNvCxnSpPr/>
          <p:nvPr/>
        </p:nvCxnSpPr>
        <p:spPr>
          <a:xfrm>
            <a:off x="6228627" y="1985325"/>
            <a:ext cx="887169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2677;p165"/>
          <p:cNvCxnSpPr/>
          <p:nvPr/>
        </p:nvCxnSpPr>
        <p:spPr>
          <a:xfrm>
            <a:off x="2841791" y="1960183"/>
            <a:ext cx="479648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2672;p165"/>
          <p:cNvSpPr txBox="1"/>
          <p:nvPr/>
        </p:nvSpPr>
        <p:spPr>
          <a:xfrm>
            <a:off x="7139240" y="2445077"/>
            <a:ext cx="1657668" cy="1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 err="1"/>
              <a:t>dL</a:t>
            </a:r>
            <a:r>
              <a:rPr lang="en" sz="2000" dirty="0"/>
              <a:t>/</a:t>
            </a:r>
            <a:r>
              <a:rPr lang="en" sz="2000" dirty="0" err="1"/>
              <a:t>dy</a:t>
            </a:r>
            <a:r>
              <a:rPr lang="en" sz="2000" dirty="0"/>
              <a:t>: [N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 2  3 -3  9 ]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-8  1  4  6 ]</a:t>
            </a:r>
            <a:endParaRPr sz="2000" dirty="0">
              <a:solidFill>
                <a:srgbClr val="C00000"/>
              </a:solidFill>
            </a:endParaRPr>
          </a:p>
        </p:txBody>
      </p:sp>
      <p:cxnSp>
        <p:nvCxnSpPr>
          <p:cNvPr id="13" name="Google Shape;2674;p165"/>
          <p:cNvCxnSpPr/>
          <p:nvPr/>
        </p:nvCxnSpPr>
        <p:spPr>
          <a:xfrm>
            <a:off x="6221379" y="2982965"/>
            <a:ext cx="917761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5" name="Google Shape;2666;p165"/>
          <p:cNvSpPr txBox="1"/>
          <p:nvPr/>
        </p:nvSpPr>
        <p:spPr>
          <a:xfrm>
            <a:off x="15868" y="3011644"/>
            <a:ext cx="1602715" cy="99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-US" sz="2000" dirty="0" err="1"/>
              <a:t>dL</a:t>
            </a:r>
            <a:r>
              <a:rPr lang="en-US" sz="2000" dirty="0"/>
              <a:t>/d</a:t>
            </a:r>
            <a:r>
              <a:rPr lang="en" sz="2000" dirty="0"/>
              <a:t>x: [N×D]</a:t>
            </a:r>
            <a:endParaRPr sz="2000" dirty="0"/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</a:t>
            </a:r>
            <a:r>
              <a:rPr lang="en-US" sz="2000" dirty="0">
                <a:solidFill>
                  <a:srgbClr val="C00000"/>
                </a:solidFill>
              </a:rPr>
              <a:t> 0</a:t>
            </a:r>
            <a:r>
              <a:rPr lang="en" sz="2000" dirty="0">
                <a:solidFill>
                  <a:srgbClr val="C00000"/>
                </a:solidFill>
              </a:rPr>
              <a:t>   1</a:t>
            </a:r>
            <a:r>
              <a:rPr lang="en-US" sz="2000" dirty="0">
                <a:solidFill>
                  <a:srgbClr val="C00000"/>
                </a:solidFill>
              </a:rPr>
              <a:t>6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</a:t>
            </a:r>
            <a:r>
              <a:rPr lang="en" sz="2000" dirty="0">
                <a:solidFill>
                  <a:srgbClr val="C00000"/>
                </a:solidFill>
              </a:rPr>
              <a:t>-</a:t>
            </a:r>
            <a:r>
              <a:rPr lang="en-US" sz="2000" dirty="0">
                <a:solidFill>
                  <a:srgbClr val="C00000"/>
                </a:solidFill>
              </a:rPr>
              <a:t>9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" sz="2000" dirty="0">
                <a:solidFill>
                  <a:srgbClr val="C00000"/>
                </a:solidFill>
              </a:rPr>
              <a:t>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[-</a:t>
            </a:r>
            <a:r>
              <a:rPr lang="en-US" sz="2000" dirty="0">
                <a:solidFill>
                  <a:srgbClr val="C00000"/>
                </a:solidFill>
              </a:rPr>
              <a:t>24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9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-30</a:t>
            </a:r>
            <a:r>
              <a:rPr lang="en" sz="2000" dirty="0">
                <a:solidFill>
                  <a:srgbClr val="C00000"/>
                </a:solidFill>
              </a:rPr>
              <a:t> ]</a:t>
            </a:r>
            <a:endParaRPr sz="2000" dirty="0">
              <a:solidFill>
                <a:srgbClr val="C00000"/>
              </a:solidFill>
            </a:endParaRPr>
          </a:p>
        </p:txBody>
      </p:sp>
      <p:cxnSp>
        <p:nvCxnSpPr>
          <p:cNvPr id="17" name="Elbow Connector 16"/>
          <p:cNvCxnSpPr/>
          <p:nvPr/>
        </p:nvCxnSpPr>
        <p:spPr>
          <a:xfrm rot="10800000" flipV="1">
            <a:off x="1501572" y="3007044"/>
            <a:ext cx="1767100" cy="662410"/>
          </a:xfrm>
          <a:prstGeom prst="bentConnector3">
            <a:avLst>
              <a:gd name="adj1" fmla="val 64343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2666;p165"/>
          <p:cNvSpPr txBox="1"/>
          <p:nvPr/>
        </p:nvSpPr>
        <p:spPr>
          <a:xfrm>
            <a:off x="231295" y="3357029"/>
            <a:ext cx="1140305" cy="623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?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9" name="Google Shape;2678;p165"/>
          <p:cNvSpPr/>
          <p:nvPr/>
        </p:nvSpPr>
        <p:spPr>
          <a:xfrm rot="3108">
            <a:off x="333727" y="2097955"/>
            <a:ext cx="265022" cy="280427"/>
          </a:xfrm>
          <a:prstGeom prst="rect">
            <a:avLst/>
          </a:prstGeom>
          <a:noFill/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0" name="Google Shape;2678;p165"/>
          <p:cNvSpPr/>
          <p:nvPr/>
        </p:nvSpPr>
        <p:spPr>
          <a:xfrm rot="3108">
            <a:off x="333726" y="3357150"/>
            <a:ext cx="265022" cy="280427"/>
          </a:xfrm>
          <a:prstGeom prst="rect">
            <a:avLst/>
          </a:prstGeom>
          <a:noFill/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" name="TextBox 3"/>
          <p:cNvSpPr txBox="1"/>
          <p:nvPr/>
        </p:nvSpPr>
        <p:spPr>
          <a:xfrm>
            <a:off x="3532855" y="3413248"/>
            <a:ext cx="23881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/>
              <a:t>Local Gradient Slice:</a:t>
            </a:r>
          </a:p>
          <a:p>
            <a:pPr algn="ctr"/>
            <a:r>
              <a:rPr lang="en-US" sz="2100" dirty="0" err="1">
                <a:solidFill>
                  <a:schemeClr val="accent2"/>
                </a:solidFill>
              </a:rPr>
              <a:t>dy</a:t>
            </a:r>
            <a:r>
              <a:rPr lang="en-US" sz="2100" dirty="0">
                <a:solidFill>
                  <a:schemeClr val="accent2"/>
                </a:solidFill>
              </a:rPr>
              <a:t>/dx</a:t>
            </a:r>
            <a:r>
              <a:rPr lang="en-US" sz="2100" baseline="-25000" dirty="0">
                <a:solidFill>
                  <a:schemeClr val="accent2"/>
                </a:solidFill>
              </a:rPr>
              <a:t>1,1</a:t>
            </a:r>
          </a:p>
          <a:p>
            <a:pPr algn="ctr"/>
            <a:r>
              <a:rPr lang="en-US" sz="2100" dirty="0">
                <a:solidFill>
                  <a:schemeClr val="accent2"/>
                </a:solidFill>
              </a:rPr>
              <a:t>[ 3  2  ?  ? ]</a:t>
            </a:r>
          </a:p>
          <a:p>
            <a:pPr algn="ctr"/>
            <a:r>
              <a:rPr lang="en-US" sz="2100" dirty="0">
                <a:solidFill>
                  <a:schemeClr val="accent2"/>
                </a:solidFill>
              </a:rPr>
              <a:t>[ ?  ?  ?  ? ]</a:t>
            </a:r>
          </a:p>
        </p:txBody>
      </p:sp>
      <p:sp>
        <p:nvSpPr>
          <p:cNvPr id="21" name="Google Shape;2678;p165"/>
          <p:cNvSpPr/>
          <p:nvPr/>
        </p:nvSpPr>
        <p:spPr>
          <a:xfrm rot="3108">
            <a:off x="4480827" y="4120567"/>
            <a:ext cx="265022" cy="280427"/>
          </a:xfrm>
          <a:prstGeom prst="rect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2" name="Google Shape;2678;p165"/>
          <p:cNvSpPr/>
          <p:nvPr/>
        </p:nvSpPr>
        <p:spPr>
          <a:xfrm rot="3108">
            <a:off x="7755773" y="1633301"/>
            <a:ext cx="265022" cy="280427"/>
          </a:xfrm>
          <a:prstGeom prst="rect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5" name="TextBox 24"/>
          <p:cNvSpPr txBox="1"/>
          <p:nvPr/>
        </p:nvSpPr>
        <p:spPr>
          <a:xfrm>
            <a:off x="2968577" y="4054865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dy</a:t>
            </a:r>
            <a:r>
              <a:rPr lang="en-US" baseline="-25000" dirty="0">
                <a:solidFill>
                  <a:srgbClr val="7030A0"/>
                </a:solidFill>
              </a:rPr>
              <a:t>1,2</a:t>
            </a:r>
            <a:r>
              <a:rPr lang="en-US" dirty="0">
                <a:solidFill>
                  <a:srgbClr val="7030A0"/>
                </a:solidFill>
              </a:rPr>
              <a:t>/dx</a:t>
            </a:r>
            <a:r>
              <a:rPr lang="en-US" baseline="-25000" dirty="0">
                <a:solidFill>
                  <a:srgbClr val="7030A0"/>
                </a:solidFill>
              </a:rPr>
              <a:t>1,1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33363" y="4788965"/>
            <a:ext cx="36583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y</a:t>
            </a:r>
            <a:r>
              <a:rPr lang="en-US" sz="2100" baseline="-25000" dirty="0"/>
              <a:t>1,2</a:t>
            </a:r>
            <a:r>
              <a:rPr lang="en-US" sz="2100" dirty="0"/>
              <a:t> = x</a:t>
            </a:r>
            <a:r>
              <a:rPr lang="en-US" sz="2100" baseline="-25000" dirty="0"/>
              <a:t>1,1</a:t>
            </a:r>
            <a:r>
              <a:rPr lang="en-US" sz="2100" dirty="0"/>
              <a:t>w</a:t>
            </a:r>
            <a:r>
              <a:rPr lang="en-US" sz="2100" baseline="-25000" dirty="0"/>
              <a:t>1,2</a:t>
            </a:r>
            <a:r>
              <a:rPr lang="en-US" sz="2100" dirty="0"/>
              <a:t> + x</a:t>
            </a:r>
            <a:r>
              <a:rPr lang="en-US" sz="2100" baseline="-25000" dirty="0"/>
              <a:t>1,2</a:t>
            </a:r>
            <a:r>
              <a:rPr lang="en-US" sz="2100" dirty="0"/>
              <a:t>w</a:t>
            </a:r>
            <a:r>
              <a:rPr lang="en-US" sz="2100" baseline="-25000" dirty="0"/>
              <a:t>2,2</a:t>
            </a:r>
            <a:r>
              <a:rPr lang="en-US" sz="2100" dirty="0"/>
              <a:t> +  x</a:t>
            </a:r>
            <a:r>
              <a:rPr lang="en-US" sz="2100" baseline="-25000" dirty="0"/>
              <a:t>1,3</a:t>
            </a:r>
            <a:r>
              <a:rPr lang="en-US" sz="2100" dirty="0"/>
              <a:t>w</a:t>
            </a:r>
            <a:r>
              <a:rPr lang="en-US" sz="2100" baseline="-25000" dirty="0"/>
              <a:t>3,2</a:t>
            </a:r>
          </a:p>
          <a:p>
            <a:r>
              <a:rPr lang="en-US" sz="2100" dirty="0"/>
              <a:t>=&gt; dy</a:t>
            </a:r>
            <a:r>
              <a:rPr lang="en-US" sz="2100" baseline="-25000" dirty="0"/>
              <a:t>1,2</a:t>
            </a:r>
            <a:r>
              <a:rPr lang="en-US" sz="2100" dirty="0"/>
              <a:t>/dx</a:t>
            </a:r>
            <a:r>
              <a:rPr lang="en-US" sz="2100" baseline="-25000" dirty="0"/>
              <a:t>1,1</a:t>
            </a:r>
            <a:r>
              <a:rPr lang="en-US" sz="2100" dirty="0"/>
              <a:t> = w</a:t>
            </a:r>
            <a:r>
              <a:rPr lang="en-US" sz="2100" baseline="-25000" dirty="0"/>
              <a:t>1,2</a:t>
            </a:r>
            <a:endParaRPr lang="en-US" sz="2100" dirty="0"/>
          </a:p>
        </p:txBody>
      </p:sp>
      <p:sp>
        <p:nvSpPr>
          <p:cNvPr id="29" name="Google Shape;2678;p165"/>
          <p:cNvSpPr/>
          <p:nvPr/>
        </p:nvSpPr>
        <p:spPr>
          <a:xfrm rot="3108">
            <a:off x="1961871" y="2022328"/>
            <a:ext cx="225268" cy="952454"/>
          </a:xfrm>
          <a:prstGeom prst="rect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1" name="Google Shape;2678;p165"/>
          <p:cNvSpPr/>
          <p:nvPr/>
        </p:nvSpPr>
        <p:spPr>
          <a:xfrm rot="3108">
            <a:off x="295142" y="2079788"/>
            <a:ext cx="912488" cy="335439"/>
          </a:xfrm>
          <a:prstGeom prst="rect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7" name="Google Shape;2678;p165"/>
          <p:cNvSpPr/>
          <p:nvPr/>
        </p:nvSpPr>
        <p:spPr>
          <a:xfrm rot="3108">
            <a:off x="3931498" y="4854064"/>
            <a:ext cx="458064" cy="332305"/>
          </a:xfrm>
          <a:prstGeom prst="rect">
            <a:avLst/>
          </a:prstGeom>
          <a:noFill/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8" name="Google Shape;2678;p165"/>
          <p:cNvSpPr/>
          <p:nvPr/>
        </p:nvSpPr>
        <p:spPr>
          <a:xfrm rot="3108">
            <a:off x="1914554" y="2012493"/>
            <a:ext cx="319900" cy="332305"/>
          </a:xfrm>
          <a:prstGeom prst="rect">
            <a:avLst/>
          </a:prstGeom>
          <a:noFill/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0" name="TextBox 29"/>
          <p:cNvSpPr txBox="1"/>
          <p:nvPr/>
        </p:nvSpPr>
        <p:spPr>
          <a:xfrm>
            <a:off x="155016" y="4216422"/>
            <a:ext cx="23711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FF"/>
                </a:solidFill>
              </a:rPr>
              <a:t>dL</a:t>
            </a:r>
            <a:r>
              <a:rPr lang="en-US" sz="2100" dirty="0">
                <a:solidFill>
                  <a:srgbClr val="0000FF"/>
                </a:solidFill>
              </a:rPr>
              <a:t>/dx</a:t>
            </a:r>
            <a:r>
              <a:rPr lang="en-US" sz="2100" baseline="-25000" dirty="0">
                <a:solidFill>
                  <a:srgbClr val="0000FF"/>
                </a:solidFill>
              </a:rPr>
              <a:t>1,1</a:t>
            </a:r>
            <a:r>
              <a:rPr lang="en-US" sz="2100" dirty="0"/>
              <a:t> </a:t>
            </a:r>
          </a:p>
          <a:p>
            <a:r>
              <a:rPr lang="en-US" sz="2100" dirty="0"/>
              <a:t>= </a:t>
            </a:r>
            <a:r>
              <a:rPr lang="en-US" sz="2100" dirty="0">
                <a:solidFill>
                  <a:schemeClr val="accent2"/>
                </a:solidFill>
              </a:rPr>
              <a:t>(</a:t>
            </a:r>
            <a:r>
              <a:rPr lang="en-US" sz="2100" dirty="0" err="1">
                <a:solidFill>
                  <a:schemeClr val="accent2"/>
                </a:solidFill>
              </a:rPr>
              <a:t>dy</a:t>
            </a:r>
            <a:r>
              <a:rPr lang="en-US" sz="2100" dirty="0">
                <a:solidFill>
                  <a:schemeClr val="accent2"/>
                </a:solidFill>
              </a:rPr>
              <a:t>/dx</a:t>
            </a:r>
            <a:r>
              <a:rPr lang="en-US" sz="2100" baseline="-25000" dirty="0">
                <a:solidFill>
                  <a:schemeClr val="accent2"/>
                </a:solidFill>
              </a:rPr>
              <a:t>1,1</a:t>
            </a:r>
            <a:r>
              <a:rPr lang="en-US" sz="2100" dirty="0">
                <a:solidFill>
                  <a:schemeClr val="accent2"/>
                </a:solidFill>
              </a:rPr>
              <a:t>) </a:t>
            </a:r>
            <a:r>
              <a:rPr lang="en-US" sz="2100" dirty="0"/>
              <a:t>· </a:t>
            </a:r>
            <a:r>
              <a:rPr lang="en-US" sz="2100" dirty="0">
                <a:solidFill>
                  <a:srgbClr val="C00000"/>
                </a:solidFill>
              </a:rPr>
              <a:t>(</a:t>
            </a:r>
            <a:r>
              <a:rPr lang="en-US" sz="2100" dirty="0" err="1">
                <a:solidFill>
                  <a:srgbClr val="C00000"/>
                </a:solidFill>
              </a:rPr>
              <a:t>dL</a:t>
            </a:r>
            <a:r>
              <a:rPr lang="en-US" sz="2100" dirty="0">
                <a:solidFill>
                  <a:srgbClr val="C00000"/>
                </a:solidFill>
              </a:rPr>
              <a:t>/</a:t>
            </a:r>
            <a:r>
              <a:rPr lang="en-US" sz="2100" dirty="0" err="1">
                <a:solidFill>
                  <a:srgbClr val="C00000"/>
                </a:solidFill>
              </a:rPr>
              <a:t>dy</a:t>
            </a:r>
            <a:r>
              <a:rPr lang="en-US" sz="21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32" name="Google Shape;2669;p165">
            <a:extLst>
              <a:ext uri="{FF2B5EF4-FFF2-40B4-BE49-F238E27FC236}">
                <a16:creationId xmlns:a16="http://schemas.microsoft.com/office/drawing/2014/main" id="{C66B7320-07EA-8E40-BEAB-C873621CB47D}"/>
              </a:ext>
            </a:extLst>
          </p:cNvPr>
          <p:cNvSpPr/>
          <p:nvPr/>
        </p:nvSpPr>
        <p:spPr>
          <a:xfrm>
            <a:off x="3350708" y="1783889"/>
            <a:ext cx="2752446" cy="1311858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200" dirty="0"/>
              <a:t>Matrix Multiply</a:t>
            </a:r>
            <a:r>
              <a:rPr lang="en-US" sz="2200" dirty="0"/>
              <a:t> </a:t>
            </a:r>
            <a:r>
              <a:rPr lang="en-US" sz="2200" i="1" dirty="0"/>
              <a:t>y = </a:t>
            </a:r>
            <a:r>
              <a:rPr lang="en-US" sz="2200" i="1" dirty="0" err="1"/>
              <a:t>xw</a:t>
            </a:r>
            <a:endParaRPr sz="22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677D70A-E857-394E-AB62-538689B9B90F}"/>
                  </a:ext>
                </a:extLst>
              </p:cNvPr>
              <p:cNvSpPr txBox="1"/>
              <p:nvPr/>
            </p:nvSpPr>
            <p:spPr>
              <a:xfrm>
                <a:off x="3543301" y="2124973"/>
                <a:ext cx="2331472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677D70A-E857-394E-AB62-538689B9B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01" y="2124973"/>
                <a:ext cx="2331472" cy="896207"/>
              </a:xfrm>
              <a:prstGeom prst="rect">
                <a:avLst/>
              </a:prstGeom>
              <a:blipFill>
                <a:blip r:embed="rId2"/>
                <a:stretch>
                  <a:fillRect l="-12973" t="-148611" r="-1622" b="-20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54184E-90F7-C244-8FF8-6666C6895C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80685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Matrix Multiplication</a:t>
            </a:r>
          </a:p>
        </p:txBody>
      </p:sp>
      <p:sp>
        <p:nvSpPr>
          <p:cNvPr id="5" name="Google Shape;2666;p165"/>
          <p:cNvSpPr txBox="1"/>
          <p:nvPr/>
        </p:nvSpPr>
        <p:spPr>
          <a:xfrm>
            <a:off x="105835" y="1721692"/>
            <a:ext cx="1324392" cy="99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000" dirty="0"/>
              <a:t>x: [N×D]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2   1  -3 ]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-3   4   2 ]</a:t>
            </a:r>
            <a:endParaRPr sz="2000" dirty="0">
              <a:solidFill>
                <a:srgbClr val="6AA84F"/>
              </a:solidFill>
            </a:endParaRPr>
          </a:p>
        </p:txBody>
      </p:sp>
      <p:sp>
        <p:nvSpPr>
          <p:cNvPr id="6" name="Google Shape;2667;p165"/>
          <p:cNvSpPr txBox="1"/>
          <p:nvPr/>
        </p:nvSpPr>
        <p:spPr>
          <a:xfrm>
            <a:off x="1456729" y="1681190"/>
            <a:ext cx="1385063" cy="129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000" dirty="0"/>
              <a:t>w: [D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3  2  1 -1]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2  1  3  2]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3  2  1 -2]</a:t>
            </a:r>
            <a:endParaRPr sz="2000" dirty="0">
              <a:solidFill>
                <a:srgbClr val="6AA84F"/>
              </a:solidFill>
            </a:endParaRPr>
          </a:p>
        </p:txBody>
      </p:sp>
      <p:sp>
        <p:nvSpPr>
          <p:cNvPr id="10" name="Google Shape;2671;p165"/>
          <p:cNvSpPr txBox="1"/>
          <p:nvPr/>
        </p:nvSpPr>
        <p:spPr>
          <a:xfrm>
            <a:off x="7139239" y="1209653"/>
            <a:ext cx="1861016" cy="1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/>
              <a:t>y: [N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</a:t>
            </a:r>
            <a:r>
              <a:rPr lang="en-US" sz="2000" dirty="0">
                <a:solidFill>
                  <a:srgbClr val="6AA84F"/>
                </a:solidFill>
              </a:rPr>
              <a:t>-1</a:t>
            </a:r>
            <a:r>
              <a:rPr lang="en" sz="2000" dirty="0">
                <a:solidFill>
                  <a:srgbClr val="6AA84F"/>
                </a:solidFill>
              </a:rPr>
              <a:t> </a:t>
            </a:r>
            <a:r>
              <a:rPr lang="en-US" sz="2000" dirty="0">
                <a:solidFill>
                  <a:srgbClr val="6AA84F"/>
                </a:solidFill>
              </a:rPr>
              <a:t>-1</a:t>
            </a:r>
            <a:r>
              <a:rPr lang="en" sz="2000" dirty="0">
                <a:solidFill>
                  <a:srgbClr val="6AA84F"/>
                </a:solidFill>
              </a:rPr>
              <a:t>  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2  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6 ]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5 </a:t>
            </a:r>
            <a:r>
              <a:rPr lang="en-US" sz="2000" dirty="0">
                <a:solidFill>
                  <a:srgbClr val="6AA84F"/>
                </a:solidFill>
              </a:rPr>
              <a:t>  </a:t>
            </a:r>
            <a:r>
              <a:rPr lang="en" sz="2000" dirty="0">
                <a:solidFill>
                  <a:srgbClr val="6AA84F"/>
                </a:solidFill>
              </a:rPr>
              <a:t>2  1</a:t>
            </a:r>
            <a:r>
              <a:rPr lang="en-US" sz="2000" dirty="0">
                <a:solidFill>
                  <a:srgbClr val="6AA84F"/>
                </a:solidFill>
              </a:rPr>
              <a:t>1</a:t>
            </a:r>
            <a:r>
              <a:rPr lang="en" sz="2000" dirty="0">
                <a:solidFill>
                  <a:srgbClr val="6AA84F"/>
                </a:solidFill>
              </a:rPr>
              <a:t>  </a:t>
            </a:r>
            <a:r>
              <a:rPr lang="en-US" sz="2000" dirty="0">
                <a:solidFill>
                  <a:srgbClr val="6AA84F"/>
                </a:solidFill>
              </a:rPr>
              <a:t>7</a:t>
            </a:r>
            <a:r>
              <a:rPr lang="en" sz="2000" dirty="0">
                <a:solidFill>
                  <a:srgbClr val="6AA84F"/>
                </a:solidFill>
              </a:rPr>
              <a:t> ]</a:t>
            </a:r>
            <a:endParaRPr sz="2000" dirty="0">
              <a:solidFill>
                <a:srgbClr val="6AA84F"/>
              </a:solidFill>
            </a:endParaRPr>
          </a:p>
        </p:txBody>
      </p:sp>
      <p:cxnSp>
        <p:nvCxnSpPr>
          <p:cNvPr id="14" name="Google Shape;2675;p165"/>
          <p:cNvCxnSpPr/>
          <p:nvPr/>
        </p:nvCxnSpPr>
        <p:spPr>
          <a:xfrm>
            <a:off x="6228627" y="1985325"/>
            <a:ext cx="887169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2677;p165"/>
          <p:cNvCxnSpPr/>
          <p:nvPr/>
        </p:nvCxnSpPr>
        <p:spPr>
          <a:xfrm>
            <a:off x="2841791" y="1960183"/>
            <a:ext cx="479648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2672;p165"/>
          <p:cNvSpPr txBox="1"/>
          <p:nvPr/>
        </p:nvSpPr>
        <p:spPr>
          <a:xfrm>
            <a:off x="7139240" y="2445077"/>
            <a:ext cx="1657668" cy="1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 err="1"/>
              <a:t>dL</a:t>
            </a:r>
            <a:r>
              <a:rPr lang="en" sz="2000" dirty="0"/>
              <a:t>/</a:t>
            </a:r>
            <a:r>
              <a:rPr lang="en" sz="2000" dirty="0" err="1"/>
              <a:t>dy</a:t>
            </a:r>
            <a:r>
              <a:rPr lang="en" sz="2000" dirty="0"/>
              <a:t>: [N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 2  3 -3  9 ]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-8  1  4  6 ]</a:t>
            </a:r>
            <a:endParaRPr sz="2000" dirty="0">
              <a:solidFill>
                <a:srgbClr val="C00000"/>
              </a:solidFill>
            </a:endParaRPr>
          </a:p>
        </p:txBody>
      </p:sp>
      <p:cxnSp>
        <p:nvCxnSpPr>
          <p:cNvPr id="13" name="Google Shape;2674;p165"/>
          <p:cNvCxnSpPr/>
          <p:nvPr/>
        </p:nvCxnSpPr>
        <p:spPr>
          <a:xfrm>
            <a:off x="6221379" y="2982965"/>
            <a:ext cx="917761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5" name="Google Shape;2666;p165"/>
          <p:cNvSpPr txBox="1"/>
          <p:nvPr/>
        </p:nvSpPr>
        <p:spPr>
          <a:xfrm>
            <a:off x="15868" y="3011644"/>
            <a:ext cx="1602715" cy="99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-US" sz="2000" dirty="0" err="1"/>
              <a:t>dL</a:t>
            </a:r>
            <a:r>
              <a:rPr lang="en-US" sz="2000" dirty="0"/>
              <a:t>/d</a:t>
            </a:r>
            <a:r>
              <a:rPr lang="en" sz="2000" dirty="0"/>
              <a:t>x: [N×D]</a:t>
            </a:r>
            <a:endParaRPr sz="2000" dirty="0"/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</a:t>
            </a:r>
            <a:r>
              <a:rPr lang="en-US" sz="2000" dirty="0">
                <a:solidFill>
                  <a:srgbClr val="C00000"/>
                </a:solidFill>
              </a:rPr>
              <a:t> 0</a:t>
            </a:r>
            <a:r>
              <a:rPr lang="en" sz="2000" dirty="0">
                <a:solidFill>
                  <a:srgbClr val="C00000"/>
                </a:solidFill>
              </a:rPr>
              <a:t>   1</a:t>
            </a:r>
            <a:r>
              <a:rPr lang="en-US" sz="2000" dirty="0">
                <a:solidFill>
                  <a:srgbClr val="C00000"/>
                </a:solidFill>
              </a:rPr>
              <a:t>6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</a:t>
            </a:r>
            <a:r>
              <a:rPr lang="en" sz="2000" dirty="0">
                <a:solidFill>
                  <a:srgbClr val="C00000"/>
                </a:solidFill>
              </a:rPr>
              <a:t>-</a:t>
            </a:r>
            <a:r>
              <a:rPr lang="en-US" sz="2000" dirty="0">
                <a:solidFill>
                  <a:srgbClr val="C00000"/>
                </a:solidFill>
              </a:rPr>
              <a:t>9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" sz="2000" dirty="0">
                <a:solidFill>
                  <a:srgbClr val="C00000"/>
                </a:solidFill>
              </a:rPr>
              <a:t>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[-</a:t>
            </a:r>
            <a:r>
              <a:rPr lang="en-US" sz="2000" dirty="0">
                <a:solidFill>
                  <a:srgbClr val="C00000"/>
                </a:solidFill>
              </a:rPr>
              <a:t>24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9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-30</a:t>
            </a:r>
            <a:r>
              <a:rPr lang="en" sz="2000" dirty="0">
                <a:solidFill>
                  <a:srgbClr val="C00000"/>
                </a:solidFill>
              </a:rPr>
              <a:t> ]</a:t>
            </a:r>
            <a:endParaRPr sz="2000" dirty="0">
              <a:solidFill>
                <a:srgbClr val="C00000"/>
              </a:solidFill>
            </a:endParaRPr>
          </a:p>
        </p:txBody>
      </p:sp>
      <p:cxnSp>
        <p:nvCxnSpPr>
          <p:cNvPr id="17" name="Elbow Connector 16"/>
          <p:cNvCxnSpPr/>
          <p:nvPr/>
        </p:nvCxnSpPr>
        <p:spPr>
          <a:xfrm rot="10800000" flipV="1">
            <a:off x="1501572" y="3007044"/>
            <a:ext cx="1767100" cy="662410"/>
          </a:xfrm>
          <a:prstGeom prst="bentConnector3">
            <a:avLst>
              <a:gd name="adj1" fmla="val 64343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2666;p165"/>
          <p:cNvSpPr txBox="1"/>
          <p:nvPr/>
        </p:nvSpPr>
        <p:spPr>
          <a:xfrm>
            <a:off x="231295" y="3357029"/>
            <a:ext cx="1140305" cy="623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?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9" name="Google Shape;2678;p165"/>
          <p:cNvSpPr/>
          <p:nvPr/>
        </p:nvSpPr>
        <p:spPr>
          <a:xfrm rot="3108">
            <a:off x="333727" y="2097955"/>
            <a:ext cx="265022" cy="280427"/>
          </a:xfrm>
          <a:prstGeom prst="rect">
            <a:avLst/>
          </a:prstGeom>
          <a:noFill/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0" name="Google Shape;2678;p165"/>
          <p:cNvSpPr/>
          <p:nvPr/>
        </p:nvSpPr>
        <p:spPr>
          <a:xfrm rot="3108">
            <a:off x="333726" y="3357150"/>
            <a:ext cx="265022" cy="280427"/>
          </a:xfrm>
          <a:prstGeom prst="rect">
            <a:avLst/>
          </a:prstGeom>
          <a:noFill/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" name="TextBox 3"/>
          <p:cNvSpPr txBox="1"/>
          <p:nvPr/>
        </p:nvSpPr>
        <p:spPr>
          <a:xfrm>
            <a:off x="3532855" y="3413248"/>
            <a:ext cx="23881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/>
              <a:t>Local Gradient Slice:</a:t>
            </a:r>
          </a:p>
          <a:p>
            <a:pPr algn="ctr"/>
            <a:r>
              <a:rPr lang="en-US" sz="2100" dirty="0" err="1">
                <a:solidFill>
                  <a:schemeClr val="accent2"/>
                </a:solidFill>
              </a:rPr>
              <a:t>dy</a:t>
            </a:r>
            <a:r>
              <a:rPr lang="en-US" sz="2100" dirty="0">
                <a:solidFill>
                  <a:schemeClr val="accent2"/>
                </a:solidFill>
              </a:rPr>
              <a:t>/dx</a:t>
            </a:r>
            <a:r>
              <a:rPr lang="en-US" sz="2100" baseline="-25000" dirty="0">
                <a:solidFill>
                  <a:schemeClr val="accent2"/>
                </a:solidFill>
              </a:rPr>
              <a:t>1,1</a:t>
            </a:r>
          </a:p>
          <a:p>
            <a:pPr algn="ctr"/>
            <a:r>
              <a:rPr lang="en-US" sz="2100" dirty="0">
                <a:solidFill>
                  <a:schemeClr val="accent2"/>
                </a:solidFill>
              </a:rPr>
              <a:t>[ 3  2  1 -1 ]</a:t>
            </a:r>
          </a:p>
          <a:p>
            <a:pPr algn="ctr"/>
            <a:r>
              <a:rPr lang="en-US" sz="2100" dirty="0">
                <a:solidFill>
                  <a:schemeClr val="accent2"/>
                </a:solidFill>
              </a:rPr>
              <a:t>[ ?  ?  ?  ? ]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68577" y="4054865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dy</a:t>
            </a:r>
            <a:r>
              <a:rPr lang="en-US" baseline="-25000" dirty="0">
                <a:solidFill>
                  <a:srgbClr val="7030A0"/>
                </a:solidFill>
              </a:rPr>
              <a:t>1,2</a:t>
            </a:r>
            <a:r>
              <a:rPr lang="en-US" dirty="0">
                <a:solidFill>
                  <a:srgbClr val="7030A0"/>
                </a:solidFill>
              </a:rPr>
              <a:t>/dx</a:t>
            </a:r>
            <a:r>
              <a:rPr lang="en-US" baseline="-25000" dirty="0">
                <a:solidFill>
                  <a:srgbClr val="7030A0"/>
                </a:solidFill>
              </a:rPr>
              <a:t>1,1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8" name="Google Shape;2678;p165"/>
          <p:cNvSpPr/>
          <p:nvPr/>
        </p:nvSpPr>
        <p:spPr>
          <a:xfrm rot="3108">
            <a:off x="2228064" y="2012543"/>
            <a:ext cx="430226" cy="332305"/>
          </a:xfrm>
          <a:prstGeom prst="rect">
            <a:avLst/>
          </a:prstGeom>
          <a:noFill/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0" name="Google Shape;2678;p165"/>
          <p:cNvSpPr/>
          <p:nvPr/>
        </p:nvSpPr>
        <p:spPr>
          <a:xfrm rot="3108">
            <a:off x="4741816" y="4116434"/>
            <a:ext cx="486578" cy="302117"/>
          </a:xfrm>
          <a:prstGeom prst="rect">
            <a:avLst/>
          </a:prstGeom>
          <a:noFill/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32" name="TextBox 31"/>
          <p:cNvSpPr txBox="1"/>
          <p:nvPr/>
        </p:nvSpPr>
        <p:spPr>
          <a:xfrm>
            <a:off x="155016" y="4216422"/>
            <a:ext cx="23711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FF"/>
                </a:solidFill>
              </a:rPr>
              <a:t>dL</a:t>
            </a:r>
            <a:r>
              <a:rPr lang="en-US" sz="2100" dirty="0">
                <a:solidFill>
                  <a:srgbClr val="0000FF"/>
                </a:solidFill>
              </a:rPr>
              <a:t>/dx</a:t>
            </a:r>
            <a:r>
              <a:rPr lang="en-US" sz="2100" baseline="-25000" dirty="0">
                <a:solidFill>
                  <a:srgbClr val="0000FF"/>
                </a:solidFill>
              </a:rPr>
              <a:t>1,1</a:t>
            </a:r>
            <a:r>
              <a:rPr lang="en-US" sz="2100" dirty="0"/>
              <a:t> </a:t>
            </a:r>
          </a:p>
          <a:p>
            <a:r>
              <a:rPr lang="en-US" sz="2100" dirty="0"/>
              <a:t>= </a:t>
            </a:r>
            <a:r>
              <a:rPr lang="en-US" sz="2100" dirty="0">
                <a:solidFill>
                  <a:schemeClr val="accent2"/>
                </a:solidFill>
              </a:rPr>
              <a:t>(</a:t>
            </a:r>
            <a:r>
              <a:rPr lang="en-US" sz="2100" dirty="0" err="1">
                <a:solidFill>
                  <a:schemeClr val="accent2"/>
                </a:solidFill>
              </a:rPr>
              <a:t>dy</a:t>
            </a:r>
            <a:r>
              <a:rPr lang="en-US" sz="2100" dirty="0">
                <a:solidFill>
                  <a:schemeClr val="accent2"/>
                </a:solidFill>
              </a:rPr>
              <a:t>/dx</a:t>
            </a:r>
            <a:r>
              <a:rPr lang="en-US" sz="2100" baseline="-25000" dirty="0">
                <a:solidFill>
                  <a:schemeClr val="accent2"/>
                </a:solidFill>
              </a:rPr>
              <a:t>1,1</a:t>
            </a:r>
            <a:r>
              <a:rPr lang="en-US" sz="2100" dirty="0">
                <a:solidFill>
                  <a:schemeClr val="accent2"/>
                </a:solidFill>
              </a:rPr>
              <a:t>) </a:t>
            </a:r>
            <a:r>
              <a:rPr lang="en-US" sz="2100" dirty="0"/>
              <a:t>· </a:t>
            </a:r>
            <a:r>
              <a:rPr lang="en-US" sz="2100" dirty="0">
                <a:solidFill>
                  <a:srgbClr val="C00000"/>
                </a:solidFill>
              </a:rPr>
              <a:t>(</a:t>
            </a:r>
            <a:r>
              <a:rPr lang="en-US" sz="2100" dirty="0" err="1">
                <a:solidFill>
                  <a:srgbClr val="C00000"/>
                </a:solidFill>
              </a:rPr>
              <a:t>dL</a:t>
            </a:r>
            <a:r>
              <a:rPr lang="en-US" sz="2100" dirty="0">
                <a:solidFill>
                  <a:srgbClr val="C00000"/>
                </a:solidFill>
              </a:rPr>
              <a:t>/</a:t>
            </a:r>
            <a:r>
              <a:rPr lang="en-US" sz="2100" dirty="0" err="1">
                <a:solidFill>
                  <a:srgbClr val="C00000"/>
                </a:solidFill>
              </a:rPr>
              <a:t>dy</a:t>
            </a:r>
            <a:r>
              <a:rPr lang="en-US" sz="21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24" name="Google Shape;2669;p165">
            <a:extLst>
              <a:ext uri="{FF2B5EF4-FFF2-40B4-BE49-F238E27FC236}">
                <a16:creationId xmlns:a16="http://schemas.microsoft.com/office/drawing/2014/main" id="{EF7A7299-8E4E-CE45-9BCF-07813E8C54F6}"/>
              </a:ext>
            </a:extLst>
          </p:cNvPr>
          <p:cNvSpPr/>
          <p:nvPr/>
        </p:nvSpPr>
        <p:spPr>
          <a:xfrm>
            <a:off x="3350708" y="1783889"/>
            <a:ext cx="2752446" cy="1311858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200" dirty="0"/>
              <a:t>Matrix Multiply</a:t>
            </a:r>
            <a:r>
              <a:rPr lang="en-US" sz="2200" dirty="0"/>
              <a:t> </a:t>
            </a:r>
            <a:r>
              <a:rPr lang="en-US" sz="2200" i="1" dirty="0"/>
              <a:t>y = </a:t>
            </a:r>
            <a:r>
              <a:rPr lang="en-US" sz="2200" i="1" dirty="0" err="1"/>
              <a:t>xw</a:t>
            </a:r>
            <a:endParaRPr sz="22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6AB808B-8ACC-8944-B9B8-31D96F293481}"/>
                  </a:ext>
                </a:extLst>
              </p:cNvPr>
              <p:cNvSpPr txBox="1"/>
              <p:nvPr/>
            </p:nvSpPr>
            <p:spPr>
              <a:xfrm>
                <a:off x="3543301" y="2124973"/>
                <a:ext cx="2331472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6AB808B-8ACC-8944-B9B8-31D96F2934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01" y="2124973"/>
                <a:ext cx="2331472" cy="896207"/>
              </a:xfrm>
              <a:prstGeom prst="rect">
                <a:avLst/>
              </a:prstGeom>
              <a:blipFill>
                <a:blip r:embed="rId2"/>
                <a:stretch>
                  <a:fillRect l="-12973" t="-148611" r="-1622" b="-20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C6B82-2F77-8A4E-889B-86B781FFDE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54790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Matrix Multiplication</a:t>
            </a:r>
          </a:p>
        </p:txBody>
      </p:sp>
      <p:sp>
        <p:nvSpPr>
          <p:cNvPr id="5" name="Google Shape;2666;p165"/>
          <p:cNvSpPr txBox="1"/>
          <p:nvPr/>
        </p:nvSpPr>
        <p:spPr>
          <a:xfrm>
            <a:off x="105835" y="1721692"/>
            <a:ext cx="1324392" cy="99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000" dirty="0"/>
              <a:t>x: [N×D]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2   1  -3 ]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-3   4   2 ]</a:t>
            </a:r>
            <a:endParaRPr sz="2000" dirty="0">
              <a:solidFill>
                <a:srgbClr val="6AA84F"/>
              </a:solidFill>
            </a:endParaRPr>
          </a:p>
        </p:txBody>
      </p:sp>
      <p:sp>
        <p:nvSpPr>
          <p:cNvPr id="6" name="Google Shape;2667;p165"/>
          <p:cNvSpPr txBox="1"/>
          <p:nvPr/>
        </p:nvSpPr>
        <p:spPr>
          <a:xfrm>
            <a:off x="1456729" y="1681190"/>
            <a:ext cx="1385063" cy="129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000" dirty="0"/>
              <a:t>w: [D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3  2  1 -1]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2  1  3  2]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3  2  1 -2]</a:t>
            </a:r>
            <a:endParaRPr sz="2000" dirty="0">
              <a:solidFill>
                <a:srgbClr val="6AA84F"/>
              </a:solidFill>
            </a:endParaRPr>
          </a:p>
        </p:txBody>
      </p:sp>
      <p:sp>
        <p:nvSpPr>
          <p:cNvPr id="10" name="Google Shape;2671;p165"/>
          <p:cNvSpPr txBox="1"/>
          <p:nvPr/>
        </p:nvSpPr>
        <p:spPr>
          <a:xfrm>
            <a:off x="7139239" y="1209653"/>
            <a:ext cx="1861016" cy="1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/>
              <a:t>y: [N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</a:t>
            </a:r>
            <a:r>
              <a:rPr lang="en-US" sz="2000" dirty="0">
                <a:solidFill>
                  <a:srgbClr val="6AA84F"/>
                </a:solidFill>
              </a:rPr>
              <a:t>-1</a:t>
            </a:r>
            <a:r>
              <a:rPr lang="en" sz="2000" dirty="0">
                <a:solidFill>
                  <a:srgbClr val="6AA84F"/>
                </a:solidFill>
              </a:rPr>
              <a:t> </a:t>
            </a:r>
            <a:r>
              <a:rPr lang="en-US" sz="2000" dirty="0">
                <a:solidFill>
                  <a:srgbClr val="6AA84F"/>
                </a:solidFill>
              </a:rPr>
              <a:t>-1</a:t>
            </a:r>
            <a:r>
              <a:rPr lang="en" sz="2000" dirty="0">
                <a:solidFill>
                  <a:srgbClr val="6AA84F"/>
                </a:solidFill>
              </a:rPr>
              <a:t>  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2  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6 ]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5 </a:t>
            </a:r>
            <a:r>
              <a:rPr lang="en-US" sz="2000" dirty="0">
                <a:solidFill>
                  <a:srgbClr val="6AA84F"/>
                </a:solidFill>
              </a:rPr>
              <a:t>  </a:t>
            </a:r>
            <a:r>
              <a:rPr lang="en" sz="2000" dirty="0">
                <a:solidFill>
                  <a:srgbClr val="6AA84F"/>
                </a:solidFill>
              </a:rPr>
              <a:t>2  1</a:t>
            </a:r>
            <a:r>
              <a:rPr lang="en-US" sz="2000" dirty="0">
                <a:solidFill>
                  <a:srgbClr val="6AA84F"/>
                </a:solidFill>
              </a:rPr>
              <a:t>1</a:t>
            </a:r>
            <a:r>
              <a:rPr lang="en" sz="2000" dirty="0">
                <a:solidFill>
                  <a:srgbClr val="6AA84F"/>
                </a:solidFill>
              </a:rPr>
              <a:t>  </a:t>
            </a:r>
            <a:r>
              <a:rPr lang="en-US" sz="2000" dirty="0">
                <a:solidFill>
                  <a:srgbClr val="6AA84F"/>
                </a:solidFill>
              </a:rPr>
              <a:t>7</a:t>
            </a:r>
            <a:r>
              <a:rPr lang="en" sz="2000" dirty="0">
                <a:solidFill>
                  <a:srgbClr val="6AA84F"/>
                </a:solidFill>
              </a:rPr>
              <a:t> ]</a:t>
            </a:r>
            <a:endParaRPr sz="2000" dirty="0">
              <a:solidFill>
                <a:srgbClr val="6AA84F"/>
              </a:solidFill>
            </a:endParaRPr>
          </a:p>
        </p:txBody>
      </p:sp>
      <p:cxnSp>
        <p:nvCxnSpPr>
          <p:cNvPr id="14" name="Google Shape;2675;p165"/>
          <p:cNvCxnSpPr/>
          <p:nvPr/>
        </p:nvCxnSpPr>
        <p:spPr>
          <a:xfrm>
            <a:off x="6228627" y="1985325"/>
            <a:ext cx="887169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2677;p165"/>
          <p:cNvCxnSpPr/>
          <p:nvPr/>
        </p:nvCxnSpPr>
        <p:spPr>
          <a:xfrm>
            <a:off x="2841791" y="1960183"/>
            <a:ext cx="479648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2672;p165"/>
          <p:cNvSpPr txBox="1"/>
          <p:nvPr/>
        </p:nvSpPr>
        <p:spPr>
          <a:xfrm>
            <a:off x="7139240" y="2445077"/>
            <a:ext cx="1657668" cy="1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 err="1"/>
              <a:t>dL</a:t>
            </a:r>
            <a:r>
              <a:rPr lang="en" sz="2000" dirty="0"/>
              <a:t>/</a:t>
            </a:r>
            <a:r>
              <a:rPr lang="en" sz="2000" dirty="0" err="1"/>
              <a:t>dy</a:t>
            </a:r>
            <a:r>
              <a:rPr lang="en" sz="2000" dirty="0"/>
              <a:t>: [N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 2  3 -3  9 ]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-8  1  4  6 ]</a:t>
            </a:r>
            <a:endParaRPr sz="2000" dirty="0">
              <a:solidFill>
                <a:srgbClr val="C00000"/>
              </a:solidFill>
            </a:endParaRPr>
          </a:p>
        </p:txBody>
      </p:sp>
      <p:cxnSp>
        <p:nvCxnSpPr>
          <p:cNvPr id="13" name="Google Shape;2674;p165"/>
          <p:cNvCxnSpPr/>
          <p:nvPr/>
        </p:nvCxnSpPr>
        <p:spPr>
          <a:xfrm>
            <a:off x="6221379" y="2982965"/>
            <a:ext cx="917761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5" name="Google Shape;2666;p165"/>
          <p:cNvSpPr txBox="1"/>
          <p:nvPr/>
        </p:nvSpPr>
        <p:spPr>
          <a:xfrm>
            <a:off x="15868" y="3011644"/>
            <a:ext cx="1602715" cy="99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-US" sz="2000" dirty="0" err="1"/>
              <a:t>dL</a:t>
            </a:r>
            <a:r>
              <a:rPr lang="en-US" sz="2000" dirty="0"/>
              <a:t>/d</a:t>
            </a:r>
            <a:r>
              <a:rPr lang="en" sz="2000" dirty="0"/>
              <a:t>x: [N×D]</a:t>
            </a:r>
            <a:endParaRPr sz="2000" dirty="0"/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</a:t>
            </a:r>
            <a:r>
              <a:rPr lang="en-US" sz="2000" dirty="0">
                <a:solidFill>
                  <a:srgbClr val="C00000"/>
                </a:solidFill>
              </a:rPr>
              <a:t> 0</a:t>
            </a:r>
            <a:r>
              <a:rPr lang="en" sz="2000" dirty="0">
                <a:solidFill>
                  <a:srgbClr val="C00000"/>
                </a:solidFill>
              </a:rPr>
              <a:t>   1</a:t>
            </a:r>
            <a:r>
              <a:rPr lang="en-US" sz="2000" dirty="0">
                <a:solidFill>
                  <a:srgbClr val="C00000"/>
                </a:solidFill>
              </a:rPr>
              <a:t>6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</a:t>
            </a:r>
            <a:r>
              <a:rPr lang="en" sz="2000" dirty="0">
                <a:solidFill>
                  <a:srgbClr val="C00000"/>
                </a:solidFill>
              </a:rPr>
              <a:t>-</a:t>
            </a:r>
            <a:r>
              <a:rPr lang="en-US" sz="2000" dirty="0">
                <a:solidFill>
                  <a:srgbClr val="C00000"/>
                </a:solidFill>
              </a:rPr>
              <a:t>9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" sz="2000" dirty="0">
                <a:solidFill>
                  <a:srgbClr val="C00000"/>
                </a:solidFill>
              </a:rPr>
              <a:t>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[-</a:t>
            </a:r>
            <a:r>
              <a:rPr lang="en-US" sz="2000" dirty="0">
                <a:solidFill>
                  <a:srgbClr val="C00000"/>
                </a:solidFill>
              </a:rPr>
              <a:t>24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9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-30</a:t>
            </a:r>
            <a:r>
              <a:rPr lang="en" sz="2000" dirty="0">
                <a:solidFill>
                  <a:srgbClr val="C00000"/>
                </a:solidFill>
              </a:rPr>
              <a:t> ]</a:t>
            </a:r>
            <a:endParaRPr sz="2000" dirty="0">
              <a:solidFill>
                <a:srgbClr val="C00000"/>
              </a:solidFill>
            </a:endParaRPr>
          </a:p>
        </p:txBody>
      </p:sp>
      <p:cxnSp>
        <p:nvCxnSpPr>
          <p:cNvPr id="17" name="Elbow Connector 16"/>
          <p:cNvCxnSpPr/>
          <p:nvPr/>
        </p:nvCxnSpPr>
        <p:spPr>
          <a:xfrm rot="10800000" flipV="1">
            <a:off x="1501572" y="3007044"/>
            <a:ext cx="1767100" cy="662410"/>
          </a:xfrm>
          <a:prstGeom prst="bentConnector3">
            <a:avLst>
              <a:gd name="adj1" fmla="val 64343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2666;p165"/>
          <p:cNvSpPr txBox="1"/>
          <p:nvPr/>
        </p:nvSpPr>
        <p:spPr>
          <a:xfrm>
            <a:off x="231295" y="3357029"/>
            <a:ext cx="1140305" cy="623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?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9" name="Google Shape;2678;p165"/>
          <p:cNvSpPr/>
          <p:nvPr/>
        </p:nvSpPr>
        <p:spPr>
          <a:xfrm rot="3108">
            <a:off x="333727" y="2097955"/>
            <a:ext cx="265022" cy="280427"/>
          </a:xfrm>
          <a:prstGeom prst="rect">
            <a:avLst/>
          </a:prstGeom>
          <a:noFill/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0" name="Google Shape;2678;p165"/>
          <p:cNvSpPr/>
          <p:nvPr/>
        </p:nvSpPr>
        <p:spPr>
          <a:xfrm rot="3108">
            <a:off x="333726" y="3357150"/>
            <a:ext cx="265022" cy="280427"/>
          </a:xfrm>
          <a:prstGeom prst="rect">
            <a:avLst/>
          </a:prstGeom>
          <a:noFill/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" name="TextBox 3"/>
          <p:cNvSpPr txBox="1"/>
          <p:nvPr/>
        </p:nvSpPr>
        <p:spPr>
          <a:xfrm>
            <a:off x="3532855" y="3413248"/>
            <a:ext cx="23881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/>
              <a:t>Local Gradient Slice:</a:t>
            </a:r>
          </a:p>
          <a:p>
            <a:pPr algn="ctr"/>
            <a:r>
              <a:rPr lang="en-US" sz="2100" dirty="0" err="1">
                <a:solidFill>
                  <a:schemeClr val="accent2"/>
                </a:solidFill>
              </a:rPr>
              <a:t>dy</a:t>
            </a:r>
            <a:r>
              <a:rPr lang="en-US" sz="2100" dirty="0">
                <a:solidFill>
                  <a:schemeClr val="accent2"/>
                </a:solidFill>
              </a:rPr>
              <a:t>/dx</a:t>
            </a:r>
            <a:r>
              <a:rPr lang="en-US" sz="2100" baseline="-25000" dirty="0">
                <a:solidFill>
                  <a:schemeClr val="accent2"/>
                </a:solidFill>
              </a:rPr>
              <a:t>1,1</a:t>
            </a:r>
          </a:p>
          <a:p>
            <a:pPr algn="ctr"/>
            <a:r>
              <a:rPr lang="en-US" sz="2100" dirty="0">
                <a:solidFill>
                  <a:schemeClr val="accent2"/>
                </a:solidFill>
              </a:rPr>
              <a:t>[ 3  2  1 -1 ]</a:t>
            </a:r>
          </a:p>
          <a:p>
            <a:pPr algn="ctr"/>
            <a:r>
              <a:rPr lang="en-US" sz="2100" dirty="0">
                <a:solidFill>
                  <a:schemeClr val="accent2"/>
                </a:solidFill>
              </a:rPr>
              <a:t>[ ?  ?  ?  ? ]</a:t>
            </a:r>
          </a:p>
        </p:txBody>
      </p:sp>
      <p:sp>
        <p:nvSpPr>
          <p:cNvPr id="22" name="Google Shape;2678;p165"/>
          <p:cNvSpPr/>
          <p:nvPr/>
        </p:nvSpPr>
        <p:spPr>
          <a:xfrm rot="3108">
            <a:off x="7486376" y="1942649"/>
            <a:ext cx="265022" cy="280427"/>
          </a:xfrm>
          <a:prstGeom prst="rect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5" name="TextBox 24"/>
          <p:cNvSpPr txBox="1"/>
          <p:nvPr/>
        </p:nvSpPr>
        <p:spPr>
          <a:xfrm>
            <a:off x="2968577" y="4054865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dy</a:t>
            </a:r>
            <a:r>
              <a:rPr lang="en-US" baseline="-25000" dirty="0">
                <a:solidFill>
                  <a:srgbClr val="7030A0"/>
                </a:solidFill>
              </a:rPr>
              <a:t>1,2</a:t>
            </a:r>
            <a:r>
              <a:rPr lang="en-US" dirty="0">
                <a:solidFill>
                  <a:srgbClr val="7030A0"/>
                </a:solidFill>
              </a:rPr>
              <a:t>/dx</a:t>
            </a:r>
            <a:r>
              <a:rPr lang="en-US" baseline="-25000" dirty="0">
                <a:solidFill>
                  <a:srgbClr val="7030A0"/>
                </a:solidFill>
              </a:rPr>
              <a:t>1,1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4" name="Google Shape;2678;p165"/>
          <p:cNvSpPr/>
          <p:nvPr/>
        </p:nvSpPr>
        <p:spPr>
          <a:xfrm rot="3108">
            <a:off x="4232633" y="4427545"/>
            <a:ext cx="265022" cy="280427"/>
          </a:xfrm>
          <a:prstGeom prst="rect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6" name="Google Shape;2678;p165"/>
          <p:cNvSpPr/>
          <p:nvPr/>
        </p:nvSpPr>
        <p:spPr>
          <a:xfrm rot="3108">
            <a:off x="326839" y="2409612"/>
            <a:ext cx="881457" cy="280427"/>
          </a:xfrm>
          <a:prstGeom prst="rect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7" name="Google Shape;2678;p165"/>
          <p:cNvSpPr/>
          <p:nvPr/>
        </p:nvSpPr>
        <p:spPr>
          <a:xfrm rot="3108">
            <a:off x="1681842" y="2053367"/>
            <a:ext cx="257108" cy="874293"/>
          </a:xfrm>
          <a:prstGeom prst="rect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9" name="TextBox 28"/>
          <p:cNvSpPr txBox="1"/>
          <p:nvPr/>
        </p:nvSpPr>
        <p:spPr>
          <a:xfrm>
            <a:off x="2933363" y="4788965"/>
            <a:ext cx="36583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y</a:t>
            </a:r>
            <a:r>
              <a:rPr lang="en-US" sz="2100" baseline="-25000" dirty="0"/>
              <a:t>2,1</a:t>
            </a:r>
            <a:r>
              <a:rPr lang="en-US" sz="2100" dirty="0"/>
              <a:t> = x</a:t>
            </a:r>
            <a:r>
              <a:rPr lang="en-US" sz="2100" baseline="-25000" dirty="0"/>
              <a:t>2,1</a:t>
            </a:r>
            <a:r>
              <a:rPr lang="en-US" sz="2100" dirty="0"/>
              <a:t>w</a:t>
            </a:r>
            <a:r>
              <a:rPr lang="en-US" sz="2100" baseline="-25000" dirty="0"/>
              <a:t>1,1</a:t>
            </a:r>
            <a:r>
              <a:rPr lang="en-US" sz="2100" dirty="0"/>
              <a:t> + x</a:t>
            </a:r>
            <a:r>
              <a:rPr lang="en-US" sz="2100" baseline="-25000" dirty="0"/>
              <a:t>2,2</a:t>
            </a:r>
            <a:r>
              <a:rPr lang="en-US" sz="2100" dirty="0"/>
              <a:t>w</a:t>
            </a:r>
            <a:r>
              <a:rPr lang="en-US" sz="2100" baseline="-25000" dirty="0"/>
              <a:t>2,1</a:t>
            </a:r>
            <a:r>
              <a:rPr lang="en-US" sz="2100" dirty="0"/>
              <a:t> +  x</a:t>
            </a:r>
            <a:r>
              <a:rPr lang="en-US" sz="2100" baseline="-25000" dirty="0"/>
              <a:t>2,3</a:t>
            </a:r>
            <a:r>
              <a:rPr lang="en-US" sz="2100" dirty="0"/>
              <a:t>w</a:t>
            </a:r>
            <a:r>
              <a:rPr lang="en-US" sz="2100" baseline="-25000" dirty="0"/>
              <a:t>3,1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5016" y="4216422"/>
            <a:ext cx="23711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FF"/>
                </a:solidFill>
              </a:rPr>
              <a:t>dL</a:t>
            </a:r>
            <a:r>
              <a:rPr lang="en-US" sz="2100" dirty="0">
                <a:solidFill>
                  <a:srgbClr val="0000FF"/>
                </a:solidFill>
              </a:rPr>
              <a:t>/dx</a:t>
            </a:r>
            <a:r>
              <a:rPr lang="en-US" sz="2100" baseline="-25000" dirty="0">
                <a:solidFill>
                  <a:srgbClr val="0000FF"/>
                </a:solidFill>
              </a:rPr>
              <a:t>1,1</a:t>
            </a:r>
            <a:r>
              <a:rPr lang="en-US" sz="2100" dirty="0"/>
              <a:t> </a:t>
            </a:r>
          </a:p>
          <a:p>
            <a:r>
              <a:rPr lang="en-US" sz="2100" dirty="0"/>
              <a:t>= </a:t>
            </a:r>
            <a:r>
              <a:rPr lang="en-US" sz="2100" dirty="0">
                <a:solidFill>
                  <a:schemeClr val="accent2"/>
                </a:solidFill>
              </a:rPr>
              <a:t>(</a:t>
            </a:r>
            <a:r>
              <a:rPr lang="en-US" sz="2100" dirty="0" err="1">
                <a:solidFill>
                  <a:schemeClr val="accent2"/>
                </a:solidFill>
              </a:rPr>
              <a:t>dy</a:t>
            </a:r>
            <a:r>
              <a:rPr lang="en-US" sz="2100" dirty="0">
                <a:solidFill>
                  <a:schemeClr val="accent2"/>
                </a:solidFill>
              </a:rPr>
              <a:t>/dx</a:t>
            </a:r>
            <a:r>
              <a:rPr lang="en-US" sz="2100" baseline="-25000" dirty="0">
                <a:solidFill>
                  <a:schemeClr val="accent2"/>
                </a:solidFill>
              </a:rPr>
              <a:t>1,1</a:t>
            </a:r>
            <a:r>
              <a:rPr lang="en-US" sz="2100" dirty="0">
                <a:solidFill>
                  <a:schemeClr val="accent2"/>
                </a:solidFill>
              </a:rPr>
              <a:t>) </a:t>
            </a:r>
            <a:r>
              <a:rPr lang="en-US" sz="2100" dirty="0"/>
              <a:t>· </a:t>
            </a:r>
            <a:r>
              <a:rPr lang="en-US" sz="2100" dirty="0">
                <a:solidFill>
                  <a:srgbClr val="C00000"/>
                </a:solidFill>
              </a:rPr>
              <a:t>(</a:t>
            </a:r>
            <a:r>
              <a:rPr lang="en-US" sz="2100" dirty="0" err="1">
                <a:solidFill>
                  <a:srgbClr val="C00000"/>
                </a:solidFill>
              </a:rPr>
              <a:t>dL</a:t>
            </a:r>
            <a:r>
              <a:rPr lang="en-US" sz="2100" dirty="0">
                <a:solidFill>
                  <a:srgbClr val="C00000"/>
                </a:solidFill>
              </a:rPr>
              <a:t>/</a:t>
            </a:r>
            <a:r>
              <a:rPr lang="en-US" sz="2100" dirty="0" err="1">
                <a:solidFill>
                  <a:srgbClr val="C00000"/>
                </a:solidFill>
              </a:rPr>
              <a:t>dy</a:t>
            </a:r>
            <a:r>
              <a:rPr lang="en-US" sz="21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28" name="Google Shape;2669;p165">
            <a:extLst>
              <a:ext uri="{FF2B5EF4-FFF2-40B4-BE49-F238E27FC236}">
                <a16:creationId xmlns:a16="http://schemas.microsoft.com/office/drawing/2014/main" id="{0442E9A3-F559-A54F-9067-8FE9BF38DEF4}"/>
              </a:ext>
            </a:extLst>
          </p:cNvPr>
          <p:cNvSpPr/>
          <p:nvPr/>
        </p:nvSpPr>
        <p:spPr>
          <a:xfrm>
            <a:off x="3350708" y="1783889"/>
            <a:ext cx="2752446" cy="1311858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200" dirty="0"/>
              <a:t>Matrix Multiply</a:t>
            </a:r>
            <a:r>
              <a:rPr lang="en-US" sz="2200" dirty="0"/>
              <a:t> </a:t>
            </a:r>
            <a:r>
              <a:rPr lang="en-US" sz="2200" i="1" dirty="0"/>
              <a:t>y = </a:t>
            </a:r>
            <a:r>
              <a:rPr lang="en-US" sz="2200" i="1" dirty="0" err="1"/>
              <a:t>xw</a:t>
            </a:r>
            <a:endParaRPr sz="22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BDE9C66-6DEA-3B45-9B6D-64BC530AAF5C}"/>
                  </a:ext>
                </a:extLst>
              </p:cNvPr>
              <p:cNvSpPr txBox="1"/>
              <p:nvPr/>
            </p:nvSpPr>
            <p:spPr>
              <a:xfrm>
                <a:off x="3543301" y="2124973"/>
                <a:ext cx="2331472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BDE9C66-6DEA-3B45-9B6D-64BC530AA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01" y="2124973"/>
                <a:ext cx="2331472" cy="896207"/>
              </a:xfrm>
              <a:prstGeom prst="rect">
                <a:avLst/>
              </a:prstGeom>
              <a:blipFill>
                <a:blip r:embed="rId2"/>
                <a:stretch>
                  <a:fillRect l="-12973" t="-148611" r="-1622" b="-20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52FDAA-25EA-794F-83F6-EB9CE05DE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0396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Matrix Multiplication</a:t>
            </a:r>
          </a:p>
        </p:txBody>
      </p:sp>
      <p:sp>
        <p:nvSpPr>
          <p:cNvPr id="5" name="Google Shape;2666;p165"/>
          <p:cNvSpPr txBox="1"/>
          <p:nvPr/>
        </p:nvSpPr>
        <p:spPr>
          <a:xfrm>
            <a:off x="105835" y="1721692"/>
            <a:ext cx="1324392" cy="99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000" dirty="0"/>
              <a:t>x: [N×D]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2   1  -3 ]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-3   4   2 ]</a:t>
            </a:r>
            <a:endParaRPr sz="2000" dirty="0">
              <a:solidFill>
                <a:srgbClr val="6AA84F"/>
              </a:solidFill>
            </a:endParaRPr>
          </a:p>
        </p:txBody>
      </p:sp>
      <p:sp>
        <p:nvSpPr>
          <p:cNvPr id="6" name="Google Shape;2667;p165"/>
          <p:cNvSpPr txBox="1"/>
          <p:nvPr/>
        </p:nvSpPr>
        <p:spPr>
          <a:xfrm>
            <a:off x="1456729" y="1681190"/>
            <a:ext cx="1385063" cy="129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000" dirty="0"/>
              <a:t>w: [D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3  2  1 -1]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2  1  3  2]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3  2  1 -2]</a:t>
            </a:r>
            <a:endParaRPr sz="2000" dirty="0">
              <a:solidFill>
                <a:srgbClr val="6AA84F"/>
              </a:solidFill>
            </a:endParaRPr>
          </a:p>
        </p:txBody>
      </p:sp>
      <p:sp>
        <p:nvSpPr>
          <p:cNvPr id="10" name="Google Shape;2671;p165"/>
          <p:cNvSpPr txBox="1"/>
          <p:nvPr/>
        </p:nvSpPr>
        <p:spPr>
          <a:xfrm>
            <a:off x="7139239" y="1209653"/>
            <a:ext cx="1861016" cy="1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/>
              <a:t>y: [N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</a:t>
            </a:r>
            <a:r>
              <a:rPr lang="en-US" sz="2000" dirty="0">
                <a:solidFill>
                  <a:srgbClr val="6AA84F"/>
                </a:solidFill>
              </a:rPr>
              <a:t>-1</a:t>
            </a:r>
            <a:r>
              <a:rPr lang="en" sz="2000" dirty="0">
                <a:solidFill>
                  <a:srgbClr val="6AA84F"/>
                </a:solidFill>
              </a:rPr>
              <a:t> </a:t>
            </a:r>
            <a:r>
              <a:rPr lang="en-US" sz="2000" dirty="0">
                <a:solidFill>
                  <a:srgbClr val="6AA84F"/>
                </a:solidFill>
              </a:rPr>
              <a:t>-1</a:t>
            </a:r>
            <a:r>
              <a:rPr lang="en" sz="2000" dirty="0">
                <a:solidFill>
                  <a:srgbClr val="6AA84F"/>
                </a:solidFill>
              </a:rPr>
              <a:t>  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2  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6 ]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5 </a:t>
            </a:r>
            <a:r>
              <a:rPr lang="en-US" sz="2000" dirty="0">
                <a:solidFill>
                  <a:srgbClr val="6AA84F"/>
                </a:solidFill>
              </a:rPr>
              <a:t>  </a:t>
            </a:r>
            <a:r>
              <a:rPr lang="en" sz="2000" dirty="0">
                <a:solidFill>
                  <a:srgbClr val="6AA84F"/>
                </a:solidFill>
              </a:rPr>
              <a:t>2  1</a:t>
            </a:r>
            <a:r>
              <a:rPr lang="en-US" sz="2000" dirty="0">
                <a:solidFill>
                  <a:srgbClr val="6AA84F"/>
                </a:solidFill>
              </a:rPr>
              <a:t>1</a:t>
            </a:r>
            <a:r>
              <a:rPr lang="en" sz="2000" dirty="0">
                <a:solidFill>
                  <a:srgbClr val="6AA84F"/>
                </a:solidFill>
              </a:rPr>
              <a:t>  </a:t>
            </a:r>
            <a:r>
              <a:rPr lang="en-US" sz="2000" dirty="0">
                <a:solidFill>
                  <a:srgbClr val="6AA84F"/>
                </a:solidFill>
              </a:rPr>
              <a:t>7</a:t>
            </a:r>
            <a:r>
              <a:rPr lang="en" sz="2000" dirty="0">
                <a:solidFill>
                  <a:srgbClr val="6AA84F"/>
                </a:solidFill>
              </a:rPr>
              <a:t> ]</a:t>
            </a:r>
            <a:endParaRPr sz="2000" dirty="0">
              <a:solidFill>
                <a:srgbClr val="6AA84F"/>
              </a:solidFill>
            </a:endParaRPr>
          </a:p>
        </p:txBody>
      </p:sp>
      <p:cxnSp>
        <p:nvCxnSpPr>
          <p:cNvPr id="14" name="Google Shape;2675;p165"/>
          <p:cNvCxnSpPr/>
          <p:nvPr/>
        </p:nvCxnSpPr>
        <p:spPr>
          <a:xfrm>
            <a:off x="6228627" y="1985325"/>
            <a:ext cx="887169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2677;p165"/>
          <p:cNvCxnSpPr/>
          <p:nvPr/>
        </p:nvCxnSpPr>
        <p:spPr>
          <a:xfrm>
            <a:off x="2841791" y="1960183"/>
            <a:ext cx="479648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2672;p165"/>
          <p:cNvSpPr txBox="1"/>
          <p:nvPr/>
        </p:nvSpPr>
        <p:spPr>
          <a:xfrm>
            <a:off x="7139240" y="2445077"/>
            <a:ext cx="1657668" cy="1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 err="1"/>
              <a:t>dL</a:t>
            </a:r>
            <a:r>
              <a:rPr lang="en" sz="2000" dirty="0"/>
              <a:t>/</a:t>
            </a:r>
            <a:r>
              <a:rPr lang="en" sz="2000" dirty="0" err="1"/>
              <a:t>dy</a:t>
            </a:r>
            <a:r>
              <a:rPr lang="en" sz="2000" dirty="0"/>
              <a:t>: [N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 2  3 -3  9 ]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-8  1  4  6 ]</a:t>
            </a:r>
            <a:endParaRPr sz="2000" dirty="0">
              <a:solidFill>
                <a:srgbClr val="C00000"/>
              </a:solidFill>
            </a:endParaRPr>
          </a:p>
        </p:txBody>
      </p:sp>
      <p:cxnSp>
        <p:nvCxnSpPr>
          <p:cNvPr id="13" name="Google Shape;2674;p165"/>
          <p:cNvCxnSpPr/>
          <p:nvPr/>
        </p:nvCxnSpPr>
        <p:spPr>
          <a:xfrm>
            <a:off x="6221379" y="2982965"/>
            <a:ext cx="917761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5" name="Google Shape;2666;p165"/>
          <p:cNvSpPr txBox="1"/>
          <p:nvPr/>
        </p:nvSpPr>
        <p:spPr>
          <a:xfrm>
            <a:off x="15868" y="3011644"/>
            <a:ext cx="1602715" cy="99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-US" sz="2000" dirty="0" err="1"/>
              <a:t>dL</a:t>
            </a:r>
            <a:r>
              <a:rPr lang="en-US" sz="2000" dirty="0"/>
              <a:t>/d</a:t>
            </a:r>
            <a:r>
              <a:rPr lang="en" sz="2000" dirty="0"/>
              <a:t>x: [N×D]</a:t>
            </a:r>
            <a:endParaRPr sz="2000" dirty="0"/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</a:t>
            </a:r>
            <a:r>
              <a:rPr lang="en-US" sz="2000" dirty="0">
                <a:solidFill>
                  <a:srgbClr val="C00000"/>
                </a:solidFill>
              </a:rPr>
              <a:t> 0</a:t>
            </a:r>
            <a:r>
              <a:rPr lang="en" sz="2000" dirty="0">
                <a:solidFill>
                  <a:srgbClr val="C00000"/>
                </a:solidFill>
              </a:rPr>
              <a:t>   1</a:t>
            </a:r>
            <a:r>
              <a:rPr lang="en-US" sz="2000" dirty="0">
                <a:solidFill>
                  <a:srgbClr val="C00000"/>
                </a:solidFill>
              </a:rPr>
              <a:t>6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</a:t>
            </a:r>
            <a:r>
              <a:rPr lang="en" sz="2000" dirty="0">
                <a:solidFill>
                  <a:srgbClr val="C00000"/>
                </a:solidFill>
              </a:rPr>
              <a:t>-</a:t>
            </a:r>
            <a:r>
              <a:rPr lang="en-US" sz="2000" dirty="0">
                <a:solidFill>
                  <a:srgbClr val="C00000"/>
                </a:solidFill>
              </a:rPr>
              <a:t>9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" sz="2000" dirty="0">
                <a:solidFill>
                  <a:srgbClr val="C00000"/>
                </a:solidFill>
              </a:rPr>
              <a:t>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[-</a:t>
            </a:r>
            <a:r>
              <a:rPr lang="en-US" sz="2000" dirty="0">
                <a:solidFill>
                  <a:srgbClr val="C00000"/>
                </a:solidFill>
              </a:rPr>
              <a:t>24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9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-30</a:t>
            </a:r>
            <a:r>
              <a:rPr lang="en" sz="2000" dirty="0">
                <a:solidFill>
                  <a:srgbClr val="C00000"/>
                </a:solidFill>
              </a:rPr>
              <a:t> ]</a:t>
            </a:r>
            <a:endParaRPr sz="2000" dirty="0">
              <a:solidFill>
                <a:srgbClr val="C00000"/>
              </a:solidFill>
            </a:endParaRPr>
          </a:p>
        </p:txBody>
      </p:sp>
      <p:cxnSp>
        <p:nvCxnSpPr>
          <p:cNvPr id="17" name="Elbow Connector 16"/>
          <p:cNvCxnSpPr/>
          <p:nvPr/>
        </p:nvCxnSpPr>
        <p:spPr>
          <a:xfrm rot="10800000" flipV="1">
            <a:off x="1501572" y="3007044"/>
            <a:ext cx="1767100" cy="662410"/>
          </a:xfrm>
          <a:prstGeom prst="bentConnector3">
            <a:avLst>
              <a:gd name="adj1" fmla="val 64343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2666;p165"/>
          <p:cNvSpPr txBox="1"/>
          <p:nvPr/>
        </p:nvSpPr>
        <p:spPr>
          <a:xfrm>
            <a:off x="231295" y="3357029"/>
            <a:ext cx="1140305" cy="623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?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9" name="Google Shape;2678;p165"/>
          <p:cNvSpPr/>
          <p:nvPr/>
        </p:nvSpPr>
        <p:spPr>
          <a:xfrm rot="3108">
            <a:off x="333727" y="2097955"/>
            <a:ext cx="265022" cy="280427"/>
          </a:xfrm>
          <a:prstGeom prst="rect">
            <a:avLst/>
          </a:prstGeom>
          <a:noFill/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0" name="Google Shape;2678;p165"/>
          <p:cNvSpPr/>
          <p:nvPr/>
        </p:nvSpPr>
        <p:spPr>
          <a:xfrm rot="3108">
            <a:off x="333726" y="3357150"/>
            <a:ext cx="265022" cy="280427"/>
          </a:xfrm>
          <a:prstGeom prst="rect">
            <a:avLst/>
          </a:prstGeom>
          <a:noFill/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" name="TextBox 3"/>
          <p:cNvSpPr txBox="1"/>
          <p:nvPr/>
        </p:nvSpPr>
        <p:spPr>
          <a:xfrm>
            <a:off x="3532855" y="3413248"/>
            <a:ext cx="23881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/>
              <a:t>Local Gradient Slice:</a:t>
            </a:r>
          </a:p>
          <a:p>
            <a:pPr algn="ctr"/>
            <a:r>
              <a:rPr lang="en-US" sz="2100" dirty="0" err="1">
                <a:solidFill>
                  <a:schemeClr val="accent2"/>
                </a:solidFill>
              </a:rPr>
              <a:t>dy</a:t>
            </a:r>
            <a:r>
              <a:rPr lang="en-US" sz="2100" dirty="0">
                <a:solidFill>
                  <a:schemeClr val="accent2"/>
                </a:solidFill>
              </a:rPr>
              <a:t>/dx</a:t>
            </a:r>
            <a:r>
              <a:rPr lang="en-US" sz="2100" baseline="-25000" dirty="0">
                <a:solidFill>
                  <a:schemeClr val="accent2"/>
                </a:solidFill>
              </a:rPr>
              <a:t>1,1</a:t>
            </a:r>
          </a:p>
          <a:p>
            <a:pPr algn="ctr"/>
            <a:r>
              <a:rPr lang="en-US" sz="2100" dirty="0">
                <a:solidFill>
                  <a:schemeClr val="accent2"/>
                </a:solidFill>
              </a:rPr>
              <a:t>[ 3  2  1 -1 ]</a:t>
            </a:r>
          </a:p>
          <a:p>
            <a:pPr algn="ctr"/>
            <a:r>
              <a:rPr lang="en-US" sz="2100" dirty="0">
                <a:solidFill>
                  <a:schemeClr val="accent2"/>
                </a:solidFill>
              </a:rPr>
              <a:t>[ 0  ?  ?  ? ]</a:t>
            </a:r>
          </a:p>
        </p:txBody>
      </p:sp>
      <p:sp>
        <p:nvSpPr>
          <p:cNvPr id="22" name="Google Shape;2678;p165"/>
          <p:cNvSpPr/>
          <p:nvPr/>
        </p:nvSpPr>
        <p:spPr>
          <a:xfrm rot="3108">
            <a:off x="7486376" y="1942649"/>
            <a:ext cx="265022" cy="280427"/>
          </a:xfrm>
          <a:prstGeom prst="rect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5" name="TextBox 24"/>
          <p:cNvSpPr txBox="1"/>
          <p:nvPr/>
        </p:nvSpPr>
        <p:spPr>
          <a:xfrm>
            <a:off x="2968577" y="4054865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dy</a:t>
            </a:r>
            <a:r>
              <a:rPr lang="en-US" baseline="-25000" dirty="0">
                <a:solidFill>
                  <a:srgbClr val="7030A0"/>
                </a:solidFill>
              </a:rPr>
              <a:t>1,2</a:t>
            </a:r>
            <a:r>
              <a:rPr lang="en-US" dirty="0">
                <a:solidFill>
                  <a:srgbClr val="7030A0"/>
                </a:solidFill>
              </a:rPr>
              <a:t>/dx</a:t>
            </a:r>
            <a:r>
              <a:rPr lang="en-US" baseline="-25000" dirty="0">
                <a:solidFill>
                  <a:srgbClr val="7030A0"/>
                </a:solidFill>
              </a:rPr>
              <a:t>1,1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4" name="Google Shape;2678;p165"/>
          <p:cNvSpPr/>
          <p:nvPr/>
        </p:nvSpPr>
        <p:spPr>
          <a:xfrm rot="3108">
            <a:off x="4232633" y="4427545"/>
            <a:ext cx="265022" cy="280427"/>
          </a:xfrm>
          <a:prstGeom prst="rect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6" name="Google Shape;2678;p165"/>
          <p:cNvSpPr/>
          <p:nvPr/>
        </p:nvSpPr>
        <p:spPr>
          <a:xfrm rot="3108">
            <a:off x="326839" y="2409612"/>
            <a:ext cx="881457" cy="280427"/>
          </a:xfrm>
          <a:prstGeom prst="rect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7" name="Google Shape;2678;p165"/>
          <p:cNvSpPr/>
          <p:nvPr/>
        </p:nvSpPr>
        <p:spPr>
          <a:xfrm rot="3108">
            <a:off x="1681842" y="2053367"/>
            <a:ext cx="257108" cy="874293"/>
          </a:xfrm>
          <a:prstGeom prst="rect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9" name="TextBox 28"/>
          <p:cNvSpPr txBox="1"/>
          <p:nvPr/>
        </p:nvSpPr>
        <p:spPr>
          <a:xfrm>
            <a:off x="2933363" y="4788965"/>
            <a:ext cx="36583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y</a:t>
            </a:r>
            <a:r>
              <a:rPr lang="en-US" sz="2100" baseline="-25000" dirty="0"/>
              <a:t>2,1</a:t>
            </a:r>
            <a:r>
              <a:rPr lang="en-US" sz="2100" dirty="0"/>
              <a:t> = x</a:t>
            </a:r>
            <a:r>
              <a:rPr lang="en-US" sz="2100" baseline="-25000" dirty="0"/>
              <a:t>2,1</a:t>
            </a:r>
            <a:r>
              <a:rPr lang="en-US" sz="2100" dirty="0"/>
              <a:t>w</a:t>
            </a:r>
            <a:r>
              <a:rPr lang="en-US" sz="2100" baseline="-25000" dirty="0"/>
              <a:t>1,1</a:t>
            </a:r>
            <a:r>
              <a:rPr lang="en-US" sz="2100" dirty="0"/>
              <a:t> + x</a:t>
            </a:r>
            <a:r>
              <a:rPr lang="en-US" sz="2100" baseline="-25000" dirty="0"/>
              <a:t>2,2</a:t>
            </a:r>
            <a:r>
              <a:rPr lang="en-US" sz="2100" dirty="0"/>
              <a:t>w</a:t>
            </a:r>
            <a:r>
              <a:rPr lang="en-US" sz="2100" baseline="-25000" dirty="0"/>
              <a:t>2,1</a:t>
            </a:r>
            <a:r>
              <a:rPr lang="en-US" sz="2100" dirty="0"/>
              <a:t> +  x</a:t>
            </a:r>
            <a:r>
              <a:rPr lang="en-US" sz="2100" baseline="-25000" dirty="0"/>
              <a:t>2,3</a:t>
            </a:r>
            <a:r>
              <a:rPr lang="en-US" sz="2100" dirty="0"/>
              <a:t>w</a:t>
            </a:r>
            <a:r>
              <a:rPr lang="en-US" sz="2100" baseline="-25000" dirty="0"/>
              <a:t>3,1</a:t>
            </a:r>
          </a:p>
          <a:p>
            <a:r>
              <a:rPr lang="en-US" sz="2100" dirty="0"/>
              <a:t>=&gt; dy</a:t>
            </a:r>
            <a:r>
              <a:rPr lang="en-US" sz="2100" baseline="-25000" dirty="0"/>
              <a:t>2,1</a:t>
            </a:r>
            <a:r>
              <a:rPr lang="en-US" sz="2100" dirty="0"/>
              <a:t>/dx</a:t>
            </a:r>
            <a:r>
              <a:rPr lang="en-US" sz="2100" baseline="-25000" dirty="0"/>
              <a:t>1,1</a:t>
            </a:r>
            <a:r>
              <a:rPr lang="en-US" sz="2100" dirty="0"/>
              <a:t> = 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55016" y="4216422"/>
            <a:ext cx="23711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FF"/>
                </a:solidFill>
              </a:rPr>
              <a:t>dL</a:t>
            </a:r>
            <a:r>
              <a:rPr lang="en-US" sz="2100" dirty="0">
                <a:solidFill>
                  <a:srgbClr val="0000FF"/>
                </a:solidFill>
              </a:rPr>
              <a:t>/dx</a:t>
            </a:r>
            <a:r>
              <a:rPr lang="en-US" sz="2100" baseline="-25000" dirty="0">
                <a:solidFill>
                  <a:srgbClr val="0000FF"/>
                </a:solidFill>
              </a:rPr>
              <a:t>1,1</a:t>
            </a:r>
            <a:r>
              <a:rPr lang="en-US" sz="2100" dirty="0"/>
              <a:t> </a:t>
            </a:r>
          </a:p>
          <a:p>
            <a:r>
              <a:rPr lang="en-US" sz="2100" dirty="0"/>
              <a:t>= </a:t>
            </a:r>
            <a:r>
              <a:rPr lang="en-US" sz="2100" dirty="0">
                <a:solidFill>
                  <a:schemeClr val="accent2"/>
                </a:solidFill>
              </a:rPr>
              <a:t>(</a:t>
            </a:r>
            <a:r>
              <a:rPr lang="en-US" sz="2100" dirty="0" err="1">
                <a:solidFill>
                  <a:schemeClr val="accent2"/>
                </a:solidFill>
              </a:rPr>
              <a:t>dy</a:t>
            </a:r>
            <a:r>
              <a:rPr lang="en-US" sz="2100" dirty="0">
                <a:solidFill>
                  <a:schemeClr val="accent2"/>
                </a:solidFill>
              </a:rPr>
              <a:t>/dx</a:t>
            </a:r>
            <a:r>
              <a:rPr lang="en-US" sz="2100" baseline="-25000" dirty="0">
                <a:solidFill>
                  <a:schemeClr val="accent2"/>
                </a:solidFill>
              </a:rPr>
              <a:t>1,1</a:t>
            </a:r>
            <a:r>
              <a:rPr lang="en-US" sz="2100" dirty="0">
                <a:solidFill>
                  <a:schemeClr val="accent2"/>
                </a:solidFill>
              </a:rPr>
              <a:t>) </a:t>
            </a:r>
            <a:r>
              <a:rPr lang="en-US" sz="2100" dirty="0"/>
              <a:t>· </a:t>
            </a:r>
            <a:r>
              <a:rPr lang="en-US" sz="2100" dirty="0">
                <a:solidFill>
                  <a:srgbClr val="C00000"/>
                </a:solidFill>
              </a:rPr>
              <a:t>(</a:t>
            </a:r>
            <a:r>
              <a:rPr lang="en-US" sz="2100" dirty="0" err="1">
                <a:solidFill>
                  <a:srgbClr val="C00000"/>
                </a:solidFill>
              </a:rPr>
              <a:t>dL</a:t>
            </a:r>
            <a:r>
              <a:rPr lang="en-US" sz="2100" dirty="0">
                <a:solidFill>
                  <a:srgbClr val="C00000"/>
                </a:solidFill>
              </a:rPr>
              <a:t>/</a:t>
            </a:r>
            <a:r>
              <a:rPr lang="en-US" sz="2100" dirty="0" err="1">
                <a:solidFill>
                  <a:srgbClr val="C00000"/>
                </a:solidFill>
              </a:rPr>
              <a:t>dy</a:t>
            </a:r>
            <a:r>
              <a:rPr lang="en-US" sz="21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30" name="Google Shape;2669;p165">
            <a:extLst>
              <a:ext uri="{FF2B5EF4-FFF2-40B4-BE49-F238E27FC236}">
                <a16:creationId xmlns:a16="http://schemas.microsoft.com/office/drawing/2014/main" id="{C6B9D30E-1371-9A47-B588-A4EA5D20A624}"/>
              </a:ext>
            </a:extLst>
          </p:cNvPr>
          <p:cNvSpPr/>
          <p:nvPr/>
        </p:nvSpPr>
        <p:spPr>
          <a:xfrm>
            <a:off x="3350708" y="1783889"/>
            <a:ext cx="2752446" cy="1311858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200" dirty="0"/>
              <a:t>Matrix Multiply</a:t>
            </a:r>
            <a:r>
              <a:rPr lang="en-US" sz="2200" dirty="0"/>
              <a:t> </a:t>
            </a:r>
            <a:r>
              <a:rPr lang="en-US" sz="2200" i="1" dirty="0"/>
              <a:t>y = </a:t>
            </a:r>
            <a:r>
              <a:rPr lang="en-US" sz="2200" i="1" dirty="0" err="1"/>
              <a:t>xw</a:t>
            </a:r>
            <a:endParaRPr sz="22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EEA5794-243B-1346-BC68-F3F8CF0C7C70}"/>
                  </a:ext>
                </a:extLst>
              </p:cNvPr>
              <p:cNvSpPr txBox="1"/>
              <p:nvPr/>
            </p:nvSpPr>
            <p:spPr>
              <a:xfrm>
                <a:off x="3543301" y="2124973"/>
                <a:ext cx="2331472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EEA5794-243B-1346-BC68-F3F8CF0C7C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01" y="2124973"/>
                <a:ext cx="2331472" cy="896207"/>
              </a:xfrm>
              <a:prstGeom prst="rect">
                <a:avLst/>
              </a:prstGeom>
              <a:blipFill>
                <a:blip r:embed="rId2"/>
                <a:stretch>
                  <a:fillRect l="-12973" t="-148611" r="-1622" b="-20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85F134-A9D5-6449-A488-F446C8772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68308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Matrix Multiplication</a:t>
            </a:r>
          </a:p>
        </p:txBody>
      </p:sp>
      <p:sp>
        <p:nvSpPr>
          <p:cNvPr id="5" name="Google Shape;2666;p165"/>
          <p:cNvSpPr txBox="1"/>
          <p:nvPr/>
        </p:nvSpPr>
        <p:spPr>
          <a:xfrm>
            <a:off x="105835" y="1721692"/>
            <a:ext cx="1324392" cy="99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000" dirty="0"/>
              <a:t>x: [N×D]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2   1  -3 ]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-3   4   2 ]</a:t>
            </a:r>
            <a:endParaRPr sz="2000" dirty="0">
              <a:solidFill>
                <a:srgbClr val="6AA84F"/>
              </a:solidFill>
            </a:endParaRPr>
          </a:p>
        </p:txBody>
      </p:sp>
      <p:sp>
        <p:nvSpPr>
          <p:cNvPr id="6" name="Google Shape;2667;p165"/>
          <p:cNvSpPr txBox="1"/>
          <p:nvPr/>
        </p:nvSpPr>
        <p:spPr>
          <a:xfrm>
            <a:off x="1456729" y="1681190"/>
            <a:ext cx="1385063" cy="129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000" dirty="0"/>
              <a:t>w: [D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3  2  1 -1]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2  1  3  2]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3  2  1 -2]</a:t>
            </a:r>
            <a:endParaRPr sz="2000" dirty="0">
              <a:solidFill>
                <a:srgbClr val="6AA84F"/>
              </a:solidFill>
            </a:endParaRPr>
          </a:p>
        </p:txBody>
      </p:sp>
      <p:sp>
        <p:nvSpPr>
          <p:cNvPr id="10" name="Google Shape;2671;p165"/>
          <p:cNvSpPr txBox="1"/>
          <p:nvPr/>
        </p:nvSpPr>
        <p:spPr>
          <a:xfrm>
            <a:off x="7139239" y="1209653"/>
            <a:ext cx="1861016" cy="1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/>
              <a:t>y: [N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</a:t>
            </a:r>
            <a:r>
              <a:rPr lang="en-US" sz="2000" dirty="0">
                <a:solidFill>
                  <a:srgbClr val="6AA84F"/>
                </a:solidFill>
              </a:rPr>
              <a:t>-1</a:t>
            </a:r>
            <a:r>
              <a:rPr lang="en" sz="2000" dirty="0">
                <a:solidFill>
                  <a:srgbClr val="6AA84F"/>
                </a:solidFill>
              </a:rPr>
              <a:t> </a:t>
            </a:r>
            <a:r>
              <a:rPr lang="en-US" sz="2000" dirty="0">
                <a:solidFill>
                  <a:srgbClr val="6AA84F"/>
                </a:solidFill>
              </a:rPr>
              <a:t>-1</a:t>
            </a:r>
            <a:r>
              <a:rPr lang="en" sz="2000" dirty="0">
                <a:solidFill>
                  <a:srgbClr val="6AA84F"/>
                </a:solidFill>
              </a:rPr>
              <a:t>  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2  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6 ]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5 </a:t>
            </a:r>
            <a:r>
              <a:rPr lang="en-US" sz="2000" dirty="0">
                <a:solidFill>
                  <a:srgbClr val="6AA84F"/>
                </a:solidFill>
              </a:rPr>
              <a:t>  </a:t>
            </a:r>
            <a:r>
              <a:rPr lang="en" sz="2000" dirty="0">
                <a:solidFill>
                  <a:srgbClr val="6AA84F"/>
                </a:solidFill>
              </a:rPr>
              <a:t>2  1</a:t>
            </a:r>
            <a:r>
              <a:rPr lang="en-US" sz="2000" dirty="0">
                <a:solidFill>
                  <a:srgbClr val="6AA84F"/>
                </a:solidFill>
              </a:rPr>
              <a:t>1</a:t>
            </a:r>
            <a:r>
              <a:rPr lang="en" sz="2000" dirty="0">
                <a:solidFill>
                  <a:srgbClr val="6AA84F"/>
                </a:solidFill>
              </a:rPr>
              <a:t>  </a:t>
            </a:r>
            <a:r>
              <a:rPr lang="en-US" sz="2000" dirty="0">
                <a:solidFill>
                  <a:srgbClr val="6AA84F"/>
                </a:solidFill>
              </a:rPr>
              <a:t>7</a:t>
            </a:r>
            <a:r>
              <a:rPr lang="en" sz="2000" dirty="0">
                <a:solidFill>
                  <a:srgbClr val="6AA84F"/>
                </a:solidFill>
              </a:rPr>
              <a:t> ]</a:t>
            </a:r>
            <a:endParaRPr sz="2000" dirty="0">
              <a:solidFill>
                <a:srgbClr val="6AA84F"/>
              </a:solidFill>
            </a:endParaRPr>
          </a:p>
        </p:txBody>
      </p:sp>
      <p:cxnSp>
        <p:nvCxnSpPr>
          <p:cNvPr id="14" name="Google Shape;2675;p165"/>
          <p:cNvCxnSpPr/>
          <p:nvPr/>
        </p:nvCxnSpPr>
        <p:spPr>
          <a:xfrm>
            <a:off x="6228627" y="1985325"/>
            <a:ext cx="887169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2677;p165"/>
          <p:cNvCxnSpPr/>
          <p:nvPr/>
        </p:nvCxnSpPr>
        <p:spPr>
          <a:xfrm>
            <a:off x="2841791" y="1960183"/>
            <a:ext cx="479648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2672;p165"/>
          <p:cNvSpPr txBox="1"/>
          <p:nvPr/>
        </p:nvSpPr>
        <p:spPr>
          <a:xfrm>
            <a:off x="7139240" y="2445077"/>
            <a:ext cx="1657668" cy="1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 err="1"/>
              <a:t>dL</a:t>
            </a:r>
            <a:r>
              <a:rPr lang="en" sz="2000" dirty="0"/>
              <a:t>/</a:t>
            </a:r>
            <a:r>
              <a:rPr lang="en" sz="2000" dirty="0" err="1"/>
              <a:t>dy</a:t>
            </a:r>
            <a:r>
              <a:rPr lang="en" sz="2000" dirty="0"/>
              <a:t>: [N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 2  3 -3  9 ]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-8  1  4  6 ]</a:t>
            </a:r>
            <a:endParaRPr sz="2000" dirty="0">
              <a:solidFill>
                <a:srgbClr val="C00000"/>
              </a:solidFill>
            </a:endParaRPr>
          </a:p>
        </p:txBody>
      </p:sp>
      <p:cxnSp>
        <p:nvCxnSpPr>
          <p:cNvPr id="13" name="Google Shape;2674;p165"/>
          <p:cNvCxnSpPr/>
          <p:nvPr/>
        </p:nvCxnSpPr>
        <p:spPr>
          <a:xfrm>
            <a:off x="6221379" y="2982965"/>
            <a:ext cx="917761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5" name="Google Shape;2666;p165"/>
          <p:cNvSpPr txBox="1"/>
          <p:nvPr/>
        </p:nvSpPr>
        <p:spPr>
          <a:xfrm>
            <a:off x="15868" y="3011644"/>
            <a:ext cx="1602715" cy="99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-US" sz="2000" dirty="0" err="1"/>
              <a:t>dL</a:t>
            </a:r>
            <a:r>
              <a:rPr lang="en-US" sz="2000" dirty="0"/>
              <a:t>/d</a:t>
            </a:r>
            <a:r>
              <a:rPr lang="en" sz="2000" dirty="0"/>
              <a:t>x: [N×D]</a:t>
            </a:r>
            <a:endParaRPr sz="2000" dirty="0"/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</a:t>
            </a:r>
            <a:r>
              <a:rPr lang="en-US" sz="2000" dirty="0">
                <a:solidFill>
                  <a:srgbClr val="C00000"/>
                </a:solidFill>
              </a:rPr>
              <a:t> 0</a:t>
            </a:r>
            <a:r>
              <a:rPr lang="en" sz="2000" dirty="0">
                <a:solidFill>
                  <a:srgbClr val="C00000"/>
                </a:solidFill>
              </a:rPr>
              <a:t>   1</a:t>
            </a:r>
            <a:r>
              <a:rPr lang="en-US" sz="2000" dirty="0">
                <a:solidFill>
                  <a:srgbClr val="C00000"/>
                </a:solidFill>
              </a:rPr>
              <a:t>6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</a:t>
            </a:r>
            <a:r>
              <a:rPr lang="en" sz="2000" dirty="0">
                <a:solidFill>
                  <a:srgbClr val="C00000"/>
                </a:solidFill>
              </a:rPr>
              <a:t>-</a:t>
            </a:r>
            <a:r>
              <a:rPr lang="en-US" sz="2000" dirty="0">
                <a:solidFill>
                  <a:srgbClr val="C00000"/>
                </a:solidFill>
              </a:rPr>
              <a:t>9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" sz="2000" dirty="0">
                <a:solidFill>
                  <a:srgbClr val="C00000"/>
                </a:solidFill>
              </a:rPr>
              <a:t>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[-</a:t>
            </a:r>
            <a:r>
              <a:rPr lang="en-US" sz="2000" dirty="0">
                <a:solidFill>
                  <a:srgbClr val="C00000"/>
                </a:solidFill>
              </a:rPr>
              <a:t>24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9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-30</a:t>
            </a:r>
            <a:r>
              <a:rPr lang="en" sz="2000" dirty="0">
                <a:solidFill>
                  <a:srgbClr val="C00000"/>
                </a:solidFill>
              </a:rPr>
              <a:t> ]</a:t>
            </a:r>
            <a:endParaRPr sz="2000" dirty="0">
              <a:solidFill>
                <a:srgbClr val="C00000"/>
              </a:solidFill>
            </a:endParaRPr>
          </a:p>
        </p:txBody>
      </p:sp>
      <p:cxnSp>
        <p:nvCxnSpPr>
          <p:cNvPr id="17" name="Elbow Connector 16"/>
          <p:cNvCxnSpPr/>
          <p:nvPr/>
        </p:nvCxnSpPr>
        <p:spPr>
          <a:xfrm rot="10800000" flipV="1">
            <a:off x="1501572" y="3007044"/>
            <a:ext cx="1767100" cy="662410"/>
          </a:xfrm>
          <a:prstGeom prst="bentConnector3">
            <a:avLst>
              <a:gd name="adj1" fmla="val 64343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2666;p165"/>
          <p:cNvSpPr txBox="1"/>
          <p:nvPr/>
        </p:nvSpPr>
        <p:spPr>
          <a:xfrm>
            <a:off x="231295" y="3357029"/>
            <a:ext cx="1140305" cy="623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?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9" name="Google Shape;2678;p165"/>
          <p:cNvSpPr/>
          <p:nvPr/>
        </p:nvSpPr>
        <p:spPr>
          <a:xfrm rot="3108">
            <a:off x="333727" y="2097955"/>
            <a:ext cx="265022" cy="280427"/>
          </a:xfrm>
          <a:prstGeom prst="rect">
            <a:avLst/>
          </a:prstGeom>
          <a:noFill/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0" name="Google Shape;2678;p165"/>
          <p:cNvSpPr/>
          <p:nvPr/>
        </p:nvSpPr>
        <p:spPr>
          <a:xfrm rot="3108">
            <a:off x="333726" y="3357150"/>
            <a:ext cx="265022" cy="280427"/>
          </a:xfrm>
          <a:prstGeom prst="rect">
            <a:avLst/>
          </a:prstGeom>
          <a:noFill/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" name="TextBox 3"/>
          <p:cNvSpPr txBox="1"/>
          <p:nvPr/>
        </p:nvSpPr>
        <p:spPr>
          <a:xfrm>
            <a:off x="3532855" y="3413248"/>
            <a:ext cx="23881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/>
              <a:t>Local Gradient Slice:</a:t>
            </a:r>
          </a:p>
          <a:p>
            <a:pPr algn="ctr"/>
            <a:r>
              <a:rPr lang="en-US" sz="2100" dirty="0" err="1">
                <a:solidFill>
                  <a:schemeClr val="accent2"/>
                </a:solidFill>
              </a:rPr>
              <a:t>dy</a:t>
            </a:r>
            <a:r>
              <a:rPr lang="en-US" sz="2100" dirty="0">
                <a:solidFill>
                  <a:schemeClr val="accent2"/>
                </a:solidFill>
              </a:rPr>
              <a:t>/dx</a:t>
            </a:r>
            <a:r>
              <a:rPr lang="en-US" sz="2100" baseline="-25000" dirty="0">
                <a:solidFill>
                  <a:schemeClr val="accent2"/>
                </a:solidFill>
              </a:rPr>
              <a:t>1,1</a:t>
            </a:r>
          </a:p>
          <a:p>
            <a:pPr algn="ctr"/>
            <a:r>
              <a:rPr lang="en-US" sz="2100" dirty="0">
                <a:solidFill>
                  <a:schemeClr val="accent2"/>
                </a:solidFill>
              </a:rPr>
              <a:t>[ 3  2  1 -1 ]</a:t>
            </a:r>
          </a:p>
          <a:p>
            <a:pPr algn="ctr"/>
            <a:r>
              <a:rPr lang="en-US" sz="2100" dirty="0">
                <a:solidFill>
                  <a:schemeClr val="accent2"/>
                </a:solidFill>
              </a:rPr>
              <a:t>[ 0  0  0  0 ]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968577" y="4054865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dy</a:t>
            </a:r>
            <a:r>
              <a:rPr lang="en-US" baseline="-25000" dirty="0">
                <a:solidFill>
                  <a:srgbClr val="7030A0"/>
                </a:solidFill>
              </a:rPr>
              <a:t>1,2</a:t>
            </a:r>
            <a:r>
              <a:rPr lang="en-US" dirty="0">
                <a:solidFill>
                  <a:srgbClr val="7030A0"/>
                </a:solidFill>
              </a:rPr>
              <a:t>/dx</a:t>
            </a:r>
            <a:r>
              <a:rPr lang="en-US" baseline="-25000" dirty="0">
                <a:solidFill>
                  <a:srgbClr val="7030A0"/>
                </a:solidFill>
              </a:rPr>
              <a:t>1,1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4" name="Google Shape;2678;p165"/>
          <p:cNvSpPr/>
          <p:nvPr/>
        </p:nvSpPr>
        <p:spPr>
          <a:xfrm rot="3108">
            <a:off x="4487359" y="4440809"/>
            <a:ext cx="711629" cy="280427"/>
          </a:xfrm>
          <a:prstGeom prst="rect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8" name="TextBox 27"/>
          <p:cNvSpPr txBox="1"/>
          <p:nvPr/>
        </p:nvSpPr>
        <p:spPr>
          <a:xfrm>
            <a:off x="155016" y="4216422"/>
            <a:ext cx="23711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FF"/>
                </a:solidFill>
              </a:rPr>
              <a:t>dL</a:t>
            </a:r>
            <a:r>
              <a:rPr lang="en-US" sz="2100" dirty="0">
                <a:solidFill>
                  <a:srgbClr val="0000FF"/>
                </a:solidFill>
              </a:rPr>
              <a:t>/dx</a:t>
            </a:r>
            <a:r>
              <a:rPr lang="en-US" sz="2100" baseline="-25000" dirty="0">
                <a:solidFill>
                  <a:srgbClr val="0000FF"/>
                </a:solidFill>
              </a:rPr>
              <a:t>1,1</a:t>
            </a:r>
            <a:r>
              <a:rPr lang="en-US" sz="2100" dirty="0"/>
              <a:t> </a:t>
            </a:r>
          </a:p>
          <a:p>
            <a:r>
              <a:rPr lang="en-US" sz="2100" dirty="0"/>
              <a:t>= </a:t>
            </a:r>
            <a:r>
              <a:rPr lang="en-US" sz="2100" dirty="0">
                <a:solidFill>
                  <a:schemeClr val="accent2"/>
                </a:solidFill>
              </a:rPr>
              <a:t>(</a:t>
            </a:r>
            <a:r>
              <a:rPr lang="en-US" sz="2100" dirty="0" err="1">
                <a:solidFill>
                  <a:schemeClr val="accent2"/>
                </a:solidFill>
              </a:rPr>
              <a:t>dy</a:t>
            </a:r>
            <a:r>
              <a:rPr lang="en-US" sz="2100" dirty="0">
                <a:solidFill>
                  <a:schemeClr val="accent2"/>
                </a:solidFill>
              </a:rPr>
              <a:t>/dx</a:t>
            </a:r>
            <a:r>
              <a:rPr lang="en-US" sz="2100" baseline="-25000" dirty="0">
                <a:solidFill>
                  <a:schemeClr val="accent2"/>
                </a:solidFill>
              </a:rPr>
              <a:t>1,1</a:t>
            </a:r>
            <a:r>
              <a:rPr lang="en-US" sz="2100" dirty="0">
                <a:solidFill>
                  <a:schemeClr val="accent2"/>
                </a:solidFill>
              </a:rPr>
              <a:t>) </a:t>
            </a:r>
            <a:r>
              <a:rPr lang="en-US" sz="2100" dirty="0"/>
              <a:t>· </a:t>
            </a:r>
            <a:r>
              <a:rPr lang="en-US" sz="2100" dirty="0">
                <a:solidFill>
                  <a:srgbClr val="C00000"/>
                </a:solidFill>
              </a:rPr>
              <a:t>(</a:t>
            </a:r>
            <a:r>
              <a:rPr lang="en-US" sz="2100" dirty="0" err="1">
                <a:solidFill>
                  <a:srgbClr val="C00000"/>
                </a:solidFill>
              </a:rPr>
              <a:t>dL</a:t>
            </a:r>
            <a:r>
              <a:rPr lang="en-US" sz="2100" dirty="0">
                <a:solidFill>
                  <a:srgbClr val="C00000"/>
                </a:solidFill>
              </a:rPr>
              <a:t>/</a:t>
            </a:r>
            <a:r>
              <a:rPr lang="en-US" sz="2100" dirty="0" err="1">
                <a:solidFill>
                  <a:srgbClr val="C00000"/>
                </a:solidFill>
              </a:rPr>
              <a:t>dy</a:t>
            </a:r>
            <a:r>
              <a:rPr lang="en-US" sz="21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23" name="Google Shape;2669;p165">
            <a:extLst>
              <a:ext uri="{FF2B5EF4-FFF2-40B4-BE49-F238E27FC236}">
                <a16:creationId xmlns:a16="http://schemas.microsoft.com/office/drawing/2014/main" id="{892BD7CF-7B03-A847-ADDF-AB20187D377D}"/>
              </a:ext>
            </a:extLst>
          </p:cNvPr>
          <p:cNvSpPr/>
          <p:nvPr/>
        </p:nvSpPr>
        <p:spPr>
          <a:xfrm>
            <a:off x="3350708" y="1783889"/>
            <a:ext cx="2752446" cy="1311858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200" dirty="0"/>
              <a:t>Matrix Multiply</a:t>
            </a:r>
            <a:r>
              <a:rPr lang="en-US" sz="2200" dirty="0"/>
              <a:t> </a:t>
            </a:r>
            <a:r>
              <a:rPr lang="en-US" sz="2200" i="1" dirty="0"/>
              <a:t>y = </a:t>
            </a:r>
            <a:r>
              <a:rPr lang="en-US" sz="2200" i="1" dirty="0" err="1"/>
              <a:t>xw</a:t>
            </a:r>
            <a:endParaRPr sz="22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A653C9A-B5DC-384D-8C42-A5717FD717A0}"/>
                  </a:ext>
                </a:extLst>
              </p:cNvPr>
              <p:cNvSpPr txBox="1"/>
              <p:nvPr/>
            </p:nvSpPr>
            <p:spPr>
              <a:xfrm>
                <a:off x="3543301" y="2124973"/>
                <a:ext cx="2331472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A653C9A-B5DC-384D-8C42-A5717FD71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01" y="2124973"/>
                <a:ext cx="2331472" cy="896207"/>
              </a:xfrm>
              <a:prstGeom prst="rect">
                <a:avLst/>
              </a:prstGeom>
              <a:blipFill>
                <a:blip r:embed="rId2"/>
                <a:stretch>
                  <a:fillRect l="-12973" t="-148611" r="-1622" b="-20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F4B3F-138F-AA42-B55B-581804F0C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00451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Matrix Multiplication</a:t>
            </a:r>
          </a:p>
        </p:txBody>
      </p:sp>
      <p:sp>
        <p:nvSpPr>
          <p:cNvPr id="5" name="Google Shape;2666;p165"/>
          <p:cNvSpPr txBox="1"/>
          <p:nvPr/>
        </p:nvSpPr>
        <p:spPr>
          <a:xfrm>
            <a:off x="105835" y="1721692"/>
            <a:ext cx="1324392" cy="99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000" dirty="0"/>
              <a:t>x: [N×D]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2   1  -3 ]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-3   4   2 ]</a:t>
            </a:r>
            <a:endParaRPr sz="2000" dirty="0">
              <a:solidFill>
                <a:srgbClr val="6AA84F"/>
              </a:solidFill>
            </a:endParaRPr>
          </a:p>
        </p:txBody>
      </p:sp>
      <p:sp>
        <p:nvSpPr>
          <p:cNvPr id="6" name="Google Shape;2667;p165"/>
          <p:cNvSpPr txBox="1"/>
          <p:nvPr/>
        </p:nvSpPr>
        <p:spPr>
          <a:xfrm>
            <a:off x="1456729" y="1681190"/>
            <a:ext cx="1385063" cy="129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000" dirty="0"/>
              <a:t>w: [D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3  2  1 -1]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2  1  3  2]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3  2  1 -2]</a:t>
            </a:r>
            <a:endParaRPr sz="2000" dirty="0">
              <a:solidFill>
                <a:srgbClr val="6AA84F"/>
              </a:solidFill>
            </a:endParaRPr>
          </a:p>
        </p:txBody>
      </p:sp>
      <p:sp>
        <p:nvSpPr>
          <p:cNvPr id="10" name="Google Shape;2671;p165"/>
          <p:cNvSpPr txBox="1"/>
          <p:nvPr/>
        </p:nvSpPr>
        <p:spPr>
          <a:xfrm>
            <a:off x="7139239" y="1209653"/>
            <a:ext cx="1861016" cy="1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/>
              <a:t>y: [N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</a:t>
            </a:r>
            <a:r>
              <a:rPr lang="en-US" sz="2000" dirty="0">
                <a:solidFill>
                  <a:srgbClr val="6AA84F"/>
                </a:solidFill>
              </a:rPr>
              <a:t>-1</a:t>
            </a:r>
            <a:r>
              <a:rPr lang="en" sz="2000" dirty="0">
                <a:solidFill>
                  <a:srgbClr val="6AA84F"/>
                </a:solidFill>
              </a:rPr>
              <a:t> </a:t>
            </a:r>
            <a:r>
              <a:rPr lang="en-US" sz="2000" dirty="0">
                <a:solidFill>
                  <a:srgbClr val="6AA84F"/>
                </a:solidFill>
              </a:rPr>
              <a:t>-1</a:t>
            </a:r>
            <a:r>
              <a:rPr lang="en" sz="2000" dirty="0">
                <a:solidFill>
                  <a:srgbClr val="6AA84F"/>
                </a:solidFill>
              </a:rPr>
              <a:t>  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2  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6 ]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5 </a:t>
            </a:r>
            <a:r>
              <a:rPr lang="en-US" sz="2000" dirty="0">
                <a:solidFill>
                  <a:srgbClr val="6AA84F"/>
                </a:solidFill>
              </a:rPr>
              <a:t>  </a:t>
            </a:r>
            <a:r>
              <a:rPr lang="en" sz="2000" dirty="0">
                <a:solidFill>
                  <a:srgbClr val="6AA84F"/>
                </a:solidFill>
              </a:rPr>
              <a:t>2  1</a:t>
            </a:r>
            <a:r>
              <a:rPr lang="en-US" sz="2000" dirty="0">
                <a:solidFill>
                  <a:srgbClr val="6AA84F"/>
                </a:solidFill>
              </a:rPr>
              <a:t>1</a:t>
            </a:r>
            <a:r>
              <a:rPr lang="en" sz="2000" dirty="0">
                <a:solidFill>
                  <a:srgbClr val="6AA84F"/>
                </a:solidFill>
              </a:rPr>
              <a:t>  </a:t>
            </a:r>
            <a:r>
              <a:rPr lang="en-US" sz="2000" dirty="0">
                <a:solidFill>
                  <a:srgbClr val="6AA84F"/>
                </a:solidFill>
              </a:rPr>
              <a:t>7</a:t>
            </a:r>
            <a:r>
              <a:rPr lang="en" sz="2000" dirty="0">
                <a:solidFill>
                  <a:srgbClr val="6AA84F"/>
                </a:solidFill>
              </a:rPr>
              <a:t> ]</a:t>
            </a:r>
            <a:endParaRPr sz="2000" dirty="0">
              <a:solidFill>
                <a:srgbClr val="6AA84F"/>
              </a:solidFill>
            </a:endParaRPr>
          </a:p>
        </p:txBody>
      </p:sp>
      <p:cxnSp>
        <p:nvCxnSpPr>
          <p:cNvPr id="14" name="Google Shape;2675;p165"/>
          <p:cNvCxnSpPr/>
          <p:nvPr/>
        </p:nvCxnSpPr>
        <p:spPr>
          <a:xfrm>
            <a:off x="6228627" y="1985325"/>
            <a:ext cx="887169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2677;p165"/>
          <p:cNvCxnSpPr/>
          <p:nvPr/>
        </p:nvCxnSpPr>
        <p:spPr>
          <a:xfrm>
            <a:off x="2841791" y="1960183"/>
            <a:ext cx="479648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2672;p165"/>
          <p:cNvSpPr txBox="1"/>
          <p:nvPr/>
        </p:nvSpPr>
        <p:spPr>
          <a:xfrm>
            <a:off x="7139240" y="2445077"/>
            <a:ext cx="1657668" cy="1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 err="1">
                <a:solidFill>
                  <a:srgbClr val="C00000"/>
                </a:solidFill>
              </a:rPr>
              <a:t>dL</a:t>
            </a:r>
            <a:r>
              <a:rPr lang="en" sz="2000" dirty="0">
                <a:solidFill>
                  <a:srgbClr val="C00000"/>
                </a:solidFill>
              </a:rPr>
              <a:t>/</a:t>
            </a:r>
            <a:r>
              <a:rPr lang="en" sz="2000" dirty="0" err="1">
                <a:solidFill>
                  <a:srgbClr val="C00000"/>
                </a:solidFill>
              </a:rPr>
              <a:t>dy</a:t>
            </a:r>
            <a:r>
              <a:rPr lang="en" sz="2000" dirty="0"/>
              <a:t>: [N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 2  3 -3  9 ]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-8  1  4  6 ]</a:t>
            </a:r>
            <a:endParaRPr sz="2000" dirty="0">
              <a:solidFill>
                <a:srgbClr val="C00000"/>
              </a:solidFill>
            </a:endParaRPr>
          </a:p>
        </p:txBody>
      </p:sp>
      <p:cxnSp>
        <p:nvCxnSpPr>
          <p:cNvPr id="13" name="Google Shape;2674;p165"/>
          <p:cNvCxnSpPr/>
          <p:nvPr/>
        </p:nvCxnSpPr>
        <p:spPr>
          <a:xfrm>
            <a:off x="6221379" y="2982965"/>
            <a:ext cx="917761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5" name="Google Shape;2666;p165"/>
          <p:cNvSpPr txBox="1"/>
          <p:nvPr/>
        </p:nvSpPr>
        <p:spPr>
          <a:xfrm>
            <a:off x="15868" y="3011644"/>
            <a:ext cx="1602715" cy="99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-US" sz="2000" dirty="0" err="1"/>
              <a:t>dL</a:t>
            </a:r>
            <a:r>
              <a:rPr lang="en-US" sz="2000" dirty="0"/>
              <a:t>/d</a:t>
            </a:r>
            <a:r>
              <a:rPr lang="en" sz="2000" dirty="0"/>
              <a:t>x: [N×D]</a:t>
            </a:r>
            <a:endParaRPr sz="2000" dirty="0"/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</a:t>
            </a:r>
            <a:r>
              <a:rPr lang="en-US" sz="2000" dirty="0">
                <a:solidFill>
                  <a:srgbClr val="C00000"/>
                </a:solidFill>
              </a:rPr>
              <a:t> 0</a:t>
            </a:r>
            <a:r>
              <a:rPr lang="en" sz="2000" dirty="0">
                <a:solidFill>
                  <a:srgbClr val="C00000"/>
                </a:solidFill>
              </a:rPr>
              <a:t>   1</a:t>
            </a:r>
            <a:r>
              <a:rPr lang="en-US" sz="2000" dirty="0">
                <a:solidFill>
                  <a:srgbClr val="C00000"/>
                </a:solidFill>
              </a:rPr>
              <a:t>6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</a:t>
            </a:r>
            <a:r>
              <a:rPr lang="en" sz="2000" dirty="0">
                <a:solidFill>
                  <a:srgbClr val="C00000"/>
                </a:solidFill>
              </a:rPr>
              <a:t>-</a:t>
            </a:r>
            <a:r>
              <a:rPr lang="en-US" sz="2000" dirty="0">
                <a:solidFill>
                  <a:srgbClr val="C00000"/>
                </a:solidFill>
              </a:rPr>
              <a:t>9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" sz="2000" dirty="0">
                <a:solidFill>
                  <a:srgbClr val="C00000"/>
                </a:solidFill>
              </a:rPr>
              <a:t>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[-</a:t>
            </a:r>
            <a:r>
              <a:rPr lang="en-US" sz="2000" dirty="0">
                <a:solidFill>
                  <a:srgbClr val="C00000"/>
                </a:solidFill>
              </a:rPr>
              <a:t>24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9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-30</a:t>
            </a:r>
            <a:r>
              <a:rPr lang="en" sz="2000" dirty="0">
                <a:solidFill>
                  <a:srgbClr val="C00000"/>
                </a:solidFill>
              </a:rPr>
              <a:t> ]</a:t>
            </a:r>
            <a:endParaRPr sz="2000" dirty="0">
              <a:solidFill>
                <a:srgbClr val="C00000"/>
              </a:solidFill>
            </a:endParaRPr>
          </a:p>
        </p:txBody>
      </p:sp>
      <p:cxnSp>
        <p:nvCxnSpPr>
          <p:cNvPr id="17" name="Elbow Connector 16"/>
          <p:cNvCxnSpPr/>
          <p:nvPr/>
        </p:nvCxnSpPr>
        <p:spPr>
          <a:xfrm rot="10800000" flipV="1">
            <a:off x="1501572" y="3007044"/>
            <a:ext cx="1767100" cy="662410"/>
          </a:xfrm>
          <a:prstGeom prst="bentConnector3">
            <a:avLst>
              <a:gd name="adj1" fmla="val 64343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2666;p165"/>
          <p:cNvSpPr txBox="1"/>
          <p:nvPr/>
        </p:nvSpPr>
        <p:spPr>
          <a:xfrm>
            <a:off x="231295" y="3357029"/>
            <a:ext cx="1140305" cy="623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?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9" name="Google Shape;2678;p165"/>
          <p:cNvSpPr/>
          <p:nvPr/>
        </p:nvSpPr>
        <p:spPr>
          <a:xfrm rot="3108">
            <a:off x="333727" y="2097955"/>
            <a:ext cx="265022" cy="280427"/>
          </a:xfrm>
          <a:prstGeom prst="rect">
            <a:avLst/>
          </a:prstGeom>
          <a:noFill/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0" name="Google Shape;2678;p165"/>
          <p:cNvSpPr/>
          <p:nvPr/>
        </p:nvSpPr>
        <p:spPr>
          <a:xfrm rot="3108">
            <a:off x="333726" y="3357150"/>
            <a:ext cx="265022" cy="280427"/>
          </a:xfrm>
          <a:prstGeom prst="rect">
            <a:avLst/>
          </a:prstGeom>
          <a:noFill/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" name="TextBox 3"/>
          <p:cNvSpPr txBox="1"/>
          <p:nvPr/>
        </p:nvSpPr>
        <p:spPr>
          <a:xfrm>
            <a:off x="3532855" y="3413248"/>
            <a:ext cx="23881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/>
              <a:t>Local Gradient Slice:</a:t>
            </a:r>
          </a:p>
          <a:p>
            <a:pPr algn="ctr"/>
            <a:r>
              <a:rPr lang="en-US" sz="2100" dirty="0" err="1">
                <a:solidFill>
                  <a:schemeClr val="accent2"/>
                </a:solidFill>
              </a:rPr>
              <a:t>dy</a:t>
            </a:r>
            <a:r>
              <a:rPr lang="en-US" sz="2100" dirty="0">
                <a:solidFill>
                  <a:schemeClr val="accent2"/>
                </a:solidFill>
              </a:rPr>
              <a:t>/dx</a:t>
            </a:r>
            <a:r>
              <a:rPr lang="en-US" sz="2100" baseline="-25000" dirty="0">
                <a:solidFill>
                  <a:schemeClr val="accent2"/>
                </a:solidFill>
              </a:rPr>
              <a:t>1,1</a:t>
            </a:r>
          </a:p>
          <a:p>
            <a:pPr algn="ctr"/>
            <a:r>
              <a:rPr lang="en-US" sz="2100" dirty="0">
                <a:solidFill>
                  <a:schemeClr val="accent2"/>
                </a:solidFill>
              </a:rPr>
              <a:t>[ 3  2  1 -1 ]</a:t>
            </a:r>
          </a:p>
          <a:p>
            <a:pPr algn="ctr"/>
            <a:r>
              <a:rPr lang="en-US" sz="2100" dirty="0">
                <a:solidFill>
                  <a:schemeClr val="accent2"/>
                </a:solidFill>
              </a:rPr>
              <a:t>[ 0  0  0  0 ]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5016" y="4216422"/>
            <a:ext cx="237116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FF"/>
                </a:solidFill>
              </a:rPr>
              <a:t>dL</a:t>
            </a:r>
            <a:r>
              <a:rPr lang="en-US" sz="2100" dirty="0">
                <a:solidFill>
                  <a:srgbClr val="0000FF"/>
                </a:solidFill>
              </a:rPr>
              <a:t>/dx</a:t>
            </a:r>
            <a:r>
              <a:rPr lang="en-US" sz="2100" baseline="-25000" dirty="0">
                <a:solidFill>
                  <a:srgbClr val="0000FF"/>
                </a:solidFill>
              </a:rPr>
              <a:t>1,1</a:t>
            </a:r>
            <a:r>
              <a:rPr lang="en-US" sz="2100" dirty="0"/>
              <a:t> </a:t>
            </a:r>
          </a:p>
          <a:p>
            <a:r>
              <a:rPr lang="en-US" sz="2100" dirty="0"/>
              <a:t>= </a:t>
            </a:r>
            <a:r>
              <a:rPr lang="en-US" sz="2100" dirty="0">
                <a:solidFill>
                  <a:schemeClr val="accent2"/>
                </a:solidFill>
              </a:rPr>
              <a:t>(</a:t>
            </a:r>
            <a:r>
              <a:rPr lang="en-US" sz="2100" dirty="0" err="1">
                <a:solidFill>
                  <a:schemeClr val="accent2"/>
                </a:solidFill>
              </a:rPr>
              <a:t>dy</a:t>
            </a:r>
            <a:r>
              <a:rPr lang="en-US" sz="2100" dirty="0">
                <a:solidFill>
                  <a:schemeClr val="accent2"/>
                </a:solidFill>
              </a:rPr>
              <a:t>/dx</a:t>
            </a:r>
            <a:r>
              <a:rPr lang="en-US" sz="2100" baseline="-25000" dirty="0">
                <a:solidFill>
                  <a:schemeClr val="accent2"/>
                </a:solidFill>
              </a:rPr>
              <a:t>1,1</a:t>
            </a:r>
            <a:r>
              <a:rPr lang="en-US" sz="2100" dirty="0">
                <a:solidFill>
                  <a:schemeClr val="accent2"/>
                </a:solidFill>
              </a:rPr>
              <a:t>) </a:t>
            </a:r>
            <a:r>
              <a:rPr lang="en-US" sz="2100" dirty="0"/>
              <a:t>· </a:t>
            </a:r>
            <a:r>
              <a:rPr lang="en-US" sz="2100" dirty="0">
                <a:solidFill>
                  <a:srgbClr val="C00000"/>
                </a:solidFill>
              </a:rPr>
              <a:t>(</a:t>
            </a:r>
            <a:r>
              <a:rPr lang="en-US" sz="2100" dirty="0" err="1">
                <a:solidFill>
                  <a:srgbClr val="C00000"/>
                </a:solidFill>
              </a:rPr>
              <a:t>dL</a:t>
            </a:r>
            <a:r>
              <a:rPr lang="en-US" sz="2100" dirty="0">
                <a:solidFill>
                  <a:srgbClr val="C00000"/>
                </a:solidFill>
              </a:rPr>
              <a:t>/</a:t>
            </a:r>
            <a:r>
              <a:rPr lang="en-US" sz="2100" dirty="0" err="1">
                <a:solidFill>
                  <a:srgbClr val="C00000"/>
                </a:solidFill>
              </a:rPr>
              <a:t>dy</a:t>
            </a:r>
            <a:r>
              <a:rPr lang="en-US" sz="21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21" name="Google Shape;2669;p165">
            <a:extLst>
              <a:ext uri="{FF2B5EF4-FFF2-40B4-BE49-F238E27FC236}">
                <a16:creationId xmlns:a16="http://schemas.microsoft.com/office/drawing/2014/main" id="{B0BF2AE7-7157-1243-9702-2BD0C3792437}"/>
              </a:ext>
            </a:extLst>
          </p:cNvPr>
          <p:cNvSpPr/>
          <p:nvPr/>
        </p:nvSpPr>
        <p:spPr>
          <a:xfrm>
            <a:off x="3350708" y="1783889"/>
            <a:ext cx="2752446" cy="1311858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200" dirty="0"/>
              <a:t>Matrix Multiply</a:t>
            </a:r>
            <a:r>
              <a:rPr lang="en-US" sz="2200" dirty="0"/>
              <a:t> </a:t>
            </a:r>
            <a:r>
              <a:rPr lang="en-US" sz="2200" i="1" dirty="0"/>
              <a:t>y = </a:t>
            </a:r>
            <a:r>
              <a:rPr lang="en-US" sz="2200" i="1" dirty="0" err="1"/>
              <a:t>xw</a:t>
            </a:r>
            <a:endParaRPr sz="22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CECDA99-AA50-0847-812F-04000399514C}"/>
                  </a:ext>
                </a:extLst>
              </p:cNvPr>
              <p:cNvSpPr txBox="1"/>
              <p:nvPr/>
            </p:nvSpPr>
            <p:spPr>
              <a:xfrm>
                <a:off x="3543301" y="2124973"/>
                <a:ext cx="2331472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CECDA99-AA50-0847-812F-040003995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01" y="2124973"/>
                <a:ext cx="2331472" cy="896207"/>
              </a:xfrm>
              <a:prstGeom prst="rect">
                <a:avLst/>
              </a:prstGeom>
              <a:blipFill>
                <a:blip r:embed="rId2"/>
                <a:stretch>
                  <a:fillRect l="-12973" t="-148611" r="-1622" b="-20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FB9EC8-3FC3-DC4F-88EE-A8578DD51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5439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Example: Matrix Multiplication</a:t>
            </a:r>
          </a:p>
        </p:txBody>
      </p:sp>
      <p:sp>
        <p:nvSpPr>
          <p:cNvPr id="5" name="Google Shape;2666;p165"/>
          <p:cNvSpPr txBox="1"/>
          <p:nvPr/>
        </p:nvSpPr>
        <p:spPr>
          <a:xfrm>
            <a:off x="105835" y="1721692"/>
            <a:ext cx="1324392" cy="99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000" dirty="0"/>
              <a:t>x: [N×D]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2   1  -3 ]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-3   4   2 ]</a:t>
            </a:r>
            <a:endParaRPr sz="2000" dirty="0">
              <a:solidFill>
                <a:srgbClr val="6AA84F"/>
              </a:solidFill>
            </a:endParaRPr>
          </a:p>
        </p:txBody>
      </p:sp>
      <p:sp>
        <p:nvSpPr>
          <p:cNvPr id="6" name="Google Shape;2667;p165"/>
          <p:cNvSpPr txBox="1"/>
          <p:nvPr/>
        </p:nvSpPr>
        <p:spPr>
          <a:xfrm>
            <a:off x="1456729" y="1681190"/>
            <a:ext cx="1385063" cy="1293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" sz="2000" dirty="0"/>
              <a:t>w: [D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3  2  1 -1]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2  1  3  2]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  3  2  1 -2]</a:t>
            </a:r>
            <a:endParaRPr sz="2000" dirty="0">
              <a:solidFill>
                <a:srgbClr val="6AA84F"/>
              </a:solidFill>
            </a:endParaRPr>
          </a:p>
        </p:txBody>
      </p:sp>
      <p:sp>
        <p:nvSpPr>
          <p:cNvPr id="10" name="Google Shape;2671;p165"/>
          <p:cNvSpPr txBox="1"/>
          <p:nvPr/>
        </p:nvSpPr>
        <p:spPr>
          <a:xfrm>
            <a:off x="7139239" y="1209653"/>
            <a:ext cx="1861016" cy="1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/>
              <a:t>y: [N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</a:t>
            </a:r>
            <a:r>
              <a:rPr lang="en-US" sz="2000" dirty="0">
                <a:solidFill>
                  <a:srgbClr val="6AA84F"/>
                </a:solidFill>
              </a:rPr>
              <a:t>-1</a:t>
            </a:r>
            <a:r>
              <a:rPr lang="en" sz="2000" dirty="0">
                <a:solidFill>
                  <a:srgbClr val="6AA84F"/>
                </a:solidFill>
              </a:rPr>
              <a:t> </a:t>
            </a:r>
            <a:r>
              <a:rPr lang="en-US" sz="2000" dirty="0">
                <a:solidFill>
                  <a:srgbClr val="6AA84F"/>
                </a:solidFill>
              </a:rPr>
              <a:t>-1</a:t>
            </a:r>
            <a:r>
              <a:rPr lang="en" sz="2000" dirty="0">
                <a:solidFill>
                  <a:srgbClr val="6AA84F"/>
                </a:solidFill>
              </a:rPr>
              <a:t>  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2  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6 ]</a:t>
            </a:r>
            <a:endParaRPr sz="2000" dirty="0">
              <a:solidFill>
                <a:srgbClr val="6AA84F"/>
              </a:solidFill>
            </a:endParaRPr>
          </a:p>
          <a:p>
            <a:pPr algn="ctr"/>
            <a:r>
              <a:rPr lang="en" sz="2000" dirty="0">
                <a:solidFill>
                  <a:srgbClr val="6AA84F"/>
                </a:solidFill>
              </a:rPr>
              <a:t>[</a:t>
            </a:r>
            <a:r>
              <a:rPr lang="en-US" sz="2000" dirty="0">
                <a:solidFill>
                  <a:srgbClr val="6AA84F"/>
                </a:solidFill>
              </a:rPr>
              <a:t> </a:t>
            </a:r>
            <a:r>
              <a:rPr lang="en" sz="2000" dirty="0">
                <a:solidFill>
                  <a:srgbClr val="6AA84F"/>
                </a:solidFill>
              </a:rPr>
              <a:t>5 </a:t>
            </a:r>
            <a:r>
              <a:rPr lang="en-US" sz="2000" dirty="0">
                <a:solidFill>
                  <a:srgbClr val="6AA84F"/>
                </a:solidFill>
              </a:rPr>
              <a:t>  </a:t>
            </a:r>
            <a:r>
              <a:rPr lang="en" sz="2000" dirty="0">
                <a:solidFill>
                  <a:srgbClr val="6AA84F"/>
                </a:solidFill>
              </a:rPr>
              <a:t>2  1</a:t>
            </a:r>
            <a:r>
              <a:rPr lang="en-US" sz="2000" dirty="0">
                <a:solidFill>
                  <a:srgbClr val="6AA84F"/>
                </a:solidFill>
              </a:rPr>
              <a:t>1</a:t>
            </a:r>
            <a:r>
              <a:rPr lang="en" sz="2000" dirty="0">
                <a:solidFill>
                  <a:srgbClr val="6AA84F"/>
                </a:solidFill>
              </a:rPr>
              <a:t>  </a:t>
            </a:r>
            <a:r>
              <a:rPr lang="en-US" sz="2000" dirty="0">
                <a:solidFill>
                  <a:srgbClr val="6AA84F"/>
                </a:solidFill>
              </a:rPr>
              <a:t>7</a:t>
            </a:r>
            <a:r>
              <a:rPr lang="en" sz="2000" dirty="0">
                <a:solidFill>
                  <a:srgbClr val="6AA84F"/>
                </a:solidFill>
              </a:rPr>
              <a:t> ]</a:t>
            </a:r>
            <a:endParaRPr sz="2000" dirty="0">
              <a:solidFill>
                <a:srgbClr val="6AA84F"/>
              </a:solidFill>
            </a:endParaRPr>
          </a:p>
        </p:txBody>
      </p:sp>
      <p:cxnSp>
        <p:nvCxnSpPr>
          <p:cNvPr id="14" name="Google Shape;2675;p165"/>
          <p:cNvCxnSpPr/>
          <p:nvPr/>
        </p:nvCxnSpPr>
        <p:spPr>
          <a:xfrm>
            <a:off x="6228627" y="1985325"/>
            <a:ext cx="887169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" name="Google Shape;2677;p165"/>
          <p:cNvCxnSpPr/>
          <p:nvPr/>
        </p:nvCxnSpPr>
        <p:spPr>
          <a:xfrm>
            <a:off x="2841791" y="1960183"/>
            <a:ext cx="479648" cy="0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" name="Google Shape;2672;p165"/>
          <p:cNvSpPr txBox="1"/>
          <p:nvPr/>
        </p:nvSpPr>
        <p:spPr>
          <a:xfrm>
            <a:off x="7139240" y="2445077"/>
            <a:ext cx="1657668" cy="1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000" dirty="0" err="1">
                <a:solidFill>
                  <a:srgbClr val="C00000"/>
                </a:solidFill>
              </a:rPr>
              <a:t>dL</a:t>
            </a:r>
            <a:r>
              <a:rPr lang="en" sz="2000" dirty="0">
                <a:solidFill>
                  <a:srgbClr val="C00000"/>
                </a:solidFill>
              </a:rPr>
              <a:t>/</a:t>
            </a:r>
            <a:r>
              <a:rPr lang="en" sz="2000" dirty="0" err="1">
                <a:solidFill>
                  <a:srgbClr val="C00000"/>
                </a:solidFill>
              </a:rPr>
              <a:t>dy</a:t>
            </a:r>
            <a:r>
              <a:rPr lang="en" sz="2000" dirty="0"/>
              <a:t>: [N</a:t>
            </a:r>
            <a:r>
              <a:rPr lang="en" sz="2000" dirty="0">
                <a:solidFill>
                  <a:schemeClr val="dk1"/>
                </a:solidFill>
              </a:rPr>
              <a:t>×</a:t>
            </a:r>
            <a:r>
              <a:rPr lang="en" sz="2000" dirty="0"/>
              <a:t>M]</a:t>
            </a:r>
            <a:endParaRPr sz="2000" dirty="0"/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 2  3 -3  9 ]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-8  1  4  6 ]</a:t>
            </a:r>
            <a:endParaRPr sz="2000" dirty="0">
              <a:solidFill>
                <a:srgbClr val="C00000"/>
              </a:solidFill>
            </a:endParaRPr>
          </a:p>
        </p:txBody>
      </p:sp>
      <p:cxnSp>
        <p:nvCxnSpPr>
          <p:cNvPr id="13" name="Google Shape;2674;p165"/>
          <p:cNvCxnSpPr/>
          <p:nvPr/>
        </p:nvCxnSpPr>
        <p:spPr>
          <a:xfrm>
            <a:off x="6221379" y="2982965"/>
            <a:ext cx="917761" cy="0"/>
          </a:xfrm>
          <a:prstGeom prst="straightConnector1">
            <a:avLst/>
          </a:prstGeom>
          <a:noFill/>
          <a:ln w="25400" cap="flat" cmpd="sng">
            <a:solidFill>
              <a:srgbClr val="C00000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5" name="Google Shape;2666;p165"/>
          <p:cNvSpPr txBox="1"/>
          <p:nvPr/>
        </p:nvSpPr>
        <p:spPr>
          <a:xfrm>
            <a:off x="15868" y="3011644"/>
            <a:ext cx="1602715" cy="990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-US" sz="2000" dirty="0" err="1"/>
              <a:t>dL</a:t>
            </a:r>
            <a:r>
              <a:rPr lang="en-US" sz="2000" dirty="0"/>
              <a:t>/d</a:t>
            </a:r>
            <a:r>
              <a:rPr lang="en" sz="2000" dirty="0"/>
              <a:t>x: [N×D]</a:t>
            </a:r>
            <a:endParaRPr sz="2000" dirty="0"/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 </a:t>
            </a:r>
            <a:r>
              <a:rPr lang="en-US" sz="2000" dirty="0">
                <a:solidFill>
                  <a:srgbClr val="C00000"/>
                </a:solidFill>
              </a:rPr>
              <a:t> 0</a:t>
            </a:r>
            <a:r>
              <a:rPr lang="en" sz="2000" dirty="0">
                <a:solidFill>
                  <a:srgbClr val="C00000"/>
                </a:solidFill>
              </a:rPr>
              <a:t>   1</a:t>
            </a:r>
            <a:r>
              <a:rPr lang="en-US" sz="2000" dirty="0">
                <a:solidFill>
                  <a:srgbClr val="C00000"/>
                </a:solidFill>
              </a:rPr>
              <a:t>6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</a:t>
            </a:r>
            <a:r>
              <a:rPr lang="en" sz="2000" dirty="0">
                <a:solidFill>
                  <a:srgbClr val="C00000"/>
                </a:solidFill>
              </a:rPr>
              <a:t>-</a:t>
            </a:r>
            <a:r>
              <a:rPr lang="en-US" sz="2000" dirty="0">
                <a:solidFill>
                  <a:srgbClr val="C00000"/>
                </a:solidFill>
              </a:rPr>
              <a:t>9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" sz="2000" dirty="0">
                <a:solidFill>
                  <a:srgbClr val="C00000"/>
                </a:solidFill>
              </a:rPr>
              <a:t>]</a:t>
            </a:r>
            <a:endParaRPr sz="2000" dirty="0">
              <a:solidFill>
                <a:srgbClr val="C00000"/>
              </a:solidFill>
            </a:endParaRPr>
          </a:p>
          <a:p>
            <a:pPr algn="ctr"/>
            <a:r>
              <a:rPr lang="en" sz="2000" dirty="0">
                <a:solidFill>
                  <a:srgbClr val="C00000"/>
                </a:solidFill>
              </a:rPr>
              <a:t>[-</a:t>
            </a:r>
            <a:r>
              <a:rPr lang="en-US" sz="2000" dirty="0">
                <a:solidFill>
                  <a:srgbClr val="C00000"/>
                </a:solidFill>
              </a:rPr>
              <a:t>24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9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-30</a:t>
            </a:r>
            <a:r>
              <a:rPr lang="en" sz="2000" dirty="0">
                <a:solidFill>
                  <a:srgbClr val="C00000"/>
                </a:solidFill>
              </a:rPr>
              <a:t> ]</a:t>
            </a:r>
            <a:endParaRPr sz="2000" dirty="0">
              <a:solidFill>
                <a:srgbClr val="C00000"/>
              </a:solidFill>
            </a:endParaRPr>
          </a:p>
        </p:txBody>
      </p:sp>
      <p:cxnSp>
        <p:nvCxnSpPr>
          <p:cNvPr id="17" name="Elbow Connector 16"/>
          <p:cNvCxnSpPr/>
          <p:nvPr/>
        </p:nvCxnSpPr>
        <p:spPr>
          <a:xfrm rot="10800000" flipV="1">
            <a:off x="1501572" y="3007044"/>
            <a:ext cx="1767100" cy="662410"/>
          </a:xfrm>
          <a:prstGeom prst="bentConnector3">
            <a:avLst>
              <a:gd name="adj1" fmla="val 64343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2666;p165"/>
          <p:cNvSpPr txBox="1"/>
          <p:nvPr/>
        </p:nvSpPr>
        <p:spPr>
          <a:xfrm>
            <a:off x="231295" y="3357029"/>
            <a:ext cx="1140305" cy="6235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</a:rPr>
              <a:t>0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  </a:t>
            </a:r>
            <a:r>
              <a:rPr lang="en-US" sz="2000" dirty="0">
                <a:solidFill>
                  <a:srgbClr val="C00000"/>
                </a:solidFill>
              </a:rPr>
              <a:t>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  ?</a:t>
            </a:r>
            <a:r>
              <a:rPr lang="en" sz="2000" dirty="0">
                <a:solidFill>
                  <a:srgbClr val="C00000"/>
                </a:solidFill>
              </a:rPr>
              <a:t> 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endParaRPr sz="2000" dirty="0">
              <a:solidFill>
                <a:srgbClr val="C00000"/>
              </a:solidFill>
            </a:endParaRPr>
          </a:p>
        </p:txBody>
      </p:sp>
      <p:sp>
        <p:nvSpPr>
          <p:cNvPr id="19" name="Google Shape;2678;p165"/>
          <p:cNvSpPr/>
          <p:nvPr/>
        </p:nvSpPr>
        <p:spPr>
          <a:xfrm rot="3108">
            <a:off x="333727" y="2097955"/>
            <a:ext cx="265022" cy="280427"/>
          </a:xfrm>
          <a:prstGeom prst="rect">
            <a:avLst/>
          </a:prstGeom>
          <a:noFill/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0" name="Google Shape;2678;p165"/>
          <p:cNvSpPr/>
          <p:nvPr/>
        </p:nvSpPr>
        <p:spPr>
          <a:xfrm rot="3108">
            <a:off x="333726" y="3357150"/>
            <a:ext cx="265022" cy="280427"/>
          </a:xfrm>
          <a:prstGeom prst="rect">
            <a:avLst/>
          </a:prstGeom>
          <a:noFill/>
          <a:ln w="254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4" name="TextBox 3"/>
          <p:cNvSpPr txBox="1"/>
          <p:nvPr/>
        </p:nvSpPr>
        <p:spPr>
          <a:xfrm>
            <a:off x="3532855" y="3413248"/>
            <a:ext cx="238815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100" dirty="0"/>
              <a:t>Local Gradient Slice:</a:t>
            </a:r>
          </a:p>
          <a:p>
            <a:pPr algn="ctr"/>
            <a:r>
              <a:rPr lang="en-US" sz="2100" dirty="0" err="1">
                <a:solidFill>
                  <a:schemeClr val="accent2"/>
                </a:solidFill>
              </a:rPr>
              <a:t>dy</a:t>
            </a:r>
            <a:r>
              <a:rPr lang="en-US" sz="2100" dirty="0">
                <a:solidFill>
                  <a:schemeClr val="accent2"/>
                </a:solidFill>
              </a:rPr>
              <a:t>/dx</a:t>
            </a:r>
            <a:r>
              <a:rPr lang="en-US" sz="2100" baseline="-25000" dirty="0">
                <a:solidFill>
                  <a:schemeClr val="accent2"/>
                </a:solidFill>
              </a:rPr>
              <a:t>1,1</a:t>
            </a:r>
          </a:p>
          <a:p>
            <a:pPr algn="ctr"/>
            <a:r>
              <a:rPr lang="en-US" sz="2100" dirty="0">
                <a:solidFill>
                  <a:schemeClr val="accent2"/>
                </a:solidFill>
              </a:rPr>
              <a:t>[ 3  2  1 -1 ]</a:t>
            </a:r>
          </a:p>
          <a:p>
            <a:pPr algn="ctr"/>
            <a:r>
              <a:rPr lang="en-US" sz="2100" dirty="0">
                <a:solidFill>
                  <a:schemeClr val="accent2"/>
                </a:solidFill>
              </a:rPr>
              <a:t>[ 0  0  0  0 ]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5016" y="4216423"/>
            <a:ext cx="36615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err="1">
                <a:solidFill>
                  <a:srgbClr val="0000FF"/>
                </a:solidFill>
              </a:rPr>
              <a:t>dL</a:t>
            </a:r>
            <a:r>
              <a:rPr lang="en-US" sz="2100" dirty="0">
                <a:solidFill>
                  <a:srgbClr val="0000FF"/>
                </a:solidFill>
              </a:rPr>
              <a:t>/dx</a:t>
            </a:r>
            <a:r>
              <a:rPr lang="en-US" sz="2100" baseline="-25000" dirty="0">
                <a:solidFill>
                  <a:srgbClr val="0000FF"/>
                </a:solidFill>
              </a:rPr>
              <a:t>1,1</a:t>
            </a:r>
            <a:r>
              <a:rPr lang="en-US" sz="2100" dirty="0"/>
              <a:t> </a:t>
            </a:r>
          </a:p>
          <a:p>
            <a:r>
              <a:rPr lang="en-US" sz="2100" dirty="0"/>
              <a:t>= </a:t>
            </a:r>
            <a:r>
              <a:rPr lang="en-US" sz="2100" dirty="0">
                <a:solidFill>
                  <a:schemeClr val="accent2"/>
                </a:solidFill>
              </a:rPr>
              <a:t>(</a:t>
            </a:r>
            <a:r>
              <a:rPr lang="en-US" sz="2100" dirty="0" err="1">
                <a:solidFill>
                  <a:schemeClr val="accent2"/>
                </a:solidFill>
              </a:rPr>
              <a:t>dy</a:t>
            </a:r>
            <a:r>
              <a:rPr lang="en-US" sz="2100" dirty="0">
                <a:solidFill>
                  <a:schemeClr val="accent2"/>
                </a:solidFill>
              </a:rPr>
              <a:t>/dx</a:t>
            </a:r>
            <a:r>
              <a:rPr lang="en-US" sz="2100" baseline="-25000" dirty="0">
                <a:solidFill>
                  <a:schemeClr val="accent2"/>
                </a:solidFill>
              </a:rPr>
              <a:t>1,1</a:t>
            </a:r>
            <a:r>
              <a:rPr lang="en-US" sz="2100" dirty="0">
                <a:solidFill>
                  <a:schemeClr val="accent2"/>
                </a:solidFill>
              </a:rPr>
              <a:t>) </a:t>
            </a:r>
            <a:r>
              <a:rPr lang="en-US" sz="2100" dirty="0"/>
              <a:t>· </a:t>
            </a:r>
            <a:r>
              <a:rPr lang="en-US" sz="2100" dirty="0">
                <a:solidFill>
                  <a:srgbClr val="C00000"/>
                </a:solidFill>
              </a:rPr>
              <a:t>(</a:t>
            </a:r>
            <a:r>
              <a:rPr lang="en-US" sz="2100" dirty="0" err="1">
                <a:solidFill>
                  <a:srgbClr val="C00000"/>
                </a:solidFill>
              </a:rPr>
              <a:t>dL</a:t>
            </a:r>
            <a:r>
              <a:rPr lang="en-US" sz="2100" dirty="0">
                <a:solidFill>
                  <a:srgbClr val="C00000"/>
                </a:solidFill>
              </a:rPr>
              <a:t>/</a:t>
            </a:r>
            <a:r>
              <a:rPr lang="en-US" sz="2100" dirty="0" err="1">
                <a:solidFill>
                  <a:srgbClr val="C00000"/>
                </a:solidFill>
              </a:rPr>
              <a:t>dy</a:t>
            </a:r>
            <a:r>
              <a:rPr lang="en-US" sz="2100" dirty="0">
                <a:solidFill>
                  <a:srgbClr val="C00000"/>
                </a:solidFill>
              </a:rPr>
              <a:t>)</a:t>
            </a:r>
          </a:p>
          <a:p>
            <a:r>
              <a:rPr lang="en-US" sz="2100" dirty="0"/>
              <a:t>= </a:t>
            </a:r>
            <a:r>
              <a:rPr lang="en-US" sz="2100" dirty="0">
                <a:solidFill>
                  <a:srgbClr val="7030A0"/>
                </a:solidFill>
              </a:rPr>
              <a:t>(w</a:t>
            </a:r>
            <a:r>
              <a:rPr lang="en-US" sz="2100" baseline="-25000" dirty="0">
                <a:solidFill>
                  <a:srgbClr val="7030A0"/>
                </a:solidFill>
              </a:rPr>
              <a:t>1,:</a:t>
            </a:r>
            <a:r>
              <a:rPr lang="en-US" sz="2100" dirty="0">
                <a:solidFill>
                  <a:srgbClr val="7030A0"/>
                </a:solidFill>
              </a:rPr>
              <a:t>) </a:t>
            </a:r>
            <a:r>
              <a:rPr lang="en-US" sz="2100" dirty="0"/>
              <a:t>· </a:t>
            </a:r>
            <a:r>
              <a:rPr lang="en-US" sz="2100" dirty="0">
                <a:solidFill>
                  <a:srgbClr val="FF2600"/>
                </a:solidFill>
              </a:rPr>
              <a:t>(</a:t>
            </a:r>
            <a:r>
              <a:rPr lang="en-US" sz="2100" dirty="0" err="1">
                <a:solidFill>
                  <a:srgbClr val="FF2600"/>
                </a:solidFill>
              </a:rPr>
              <a:t>dL</a:t>
            </a:r>
            <a:r>
              <a:rPr lang="en-US" sz="2100" dirty="0">
                <a:solidFill>
                  <a:srgbClr val="FF2600"/>
                </a:solidFill>
              </a:rPr>
              <a:t>/dy</a:t>
            </a:r>
            <a:r>
              <a:rPr lang="en-US" sz="2100" baseline="-25000" dirty="0">
                <a:solidFill>
                  <a:srgbClr val="FF2600"/>
                </a:solidFill>
              </a:rPr>
              <a:t>1,:</a:t>
            </a:r>
            <a:r>
              <a:rPr lang="en-US" sz="2100" dirty="0">
                <a:solidFill>
                  <a:srgbClr val="FF2600"/>
                </a:solidFill>
              </a:rPr>
              <a:t>)</a:t>
            </a:r>
          </a:p>
          <a:p>
            <a:r>
              <a:rPr lang="en-US" sz="2100" dirty="0"/>
              <a:t>= 3*2 + 2*3 + 1*(-3) + (-1)*9 = 0</a:t>
            </a:r>
          </a:p>
        </p:txBody>
      </p:sp>
      <p:sp>
        <p:nvSpPr>
          <p:cNvPr id="21" name="Google Shape;2678;p165"/>
          <p:cNvSpPr/>
          <p:nvPr/>
        </p:nvSpPr>
        <p:spPr>
          <a:xfrm rot="3108">
            <a:off x="4206508" y="4114373"/>
            <a:ext cx="1012067" cy="280427"/>
          </a:xfrm>
          <a:prstGeom prst="rect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2" name="Google Shape;2678;p165"/>
          <p:cNvSpPr/>
          <p:nvPr/>
        </p:nvSpPr>
        <p:spPr>
          <a:xfrm rot="3108">
            <a:off x="1675580" y="2034088"/>
            <a:ext cx="956630" cy="280427"/>
          </a:xfrm>
          <a:prstGeom prst="rect">
            <a:avLst/>
          </a:prstGeom>
          <a:noFill/>
          <a:ln w="254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4" name="Google Shape;2678;p165"/>
          <p:cNvSpPr/>
          <p:nvPr/>
        </p:nvSpPr>
        <p:spPr>
          <a:xfrm rot="3108">
            <a:off x="7491818" y="2847251"/>
            <a:ext cx="956630" cy="280427"/>
          </a:xfrm>
          <a:prstGeom prst="rect">
            <a:avLst/>
          </a:prstGeom>
          <a:noFill/>
          <a:ln w="25400" cap="flat" cmpd="sng">
            <a:solidFill>
              <a:srgbClr val="FF2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 sz="1865"/>
          </a:p>
        </p:txBody>
      </p:sp>
      <p:sp>
        <p:nvSpPr>
          <p:cNvPr id="25" name="Google Shape;2669;p165">
            <a:extLst>
              <a:ext uri="{FF2B5EF4-FFF2-40B4-BE49-F238E27FC236}">
                <a16:creationId xmlns:a16="http://schemas.microsoft.com/office/drawing/2014/main" id="{7EF568DF-25C5-9647-B67F-16F8A0461A37}"/>
              </a:ext>
            </a:extLst>
          </p:cNvPr>
          <p:cNvSpPr/>
          <p:nvPr/>
        </p:nvSpPr>
        <p:spPr>
          <a:xfrm>
            <a:off x="3350708" y="1783889"/>
            <a:ext cx="2752446" cy="1311858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t" anchorCtr="0">
            <a:noAutofit/>
          </a:bodyPr>
          <a:lstStyle/>
          <a:p>
            <a:pPr algn="ctr"/>
            <a:r>
              <a:rPr lang="en" sz="2200" dirty="0"/>
              <a:t>Matrix Multiply</a:t>
            </a:r>
            <a:r>
              <a:rPr lang="en-US" sz="2200" dirty="0"/>
              <a:t> </a:t>
            </a:r>
            <a:r>
              <a:rPr lang="en-US" sz="2200" i="1" dirty="0"/>
              <a:t>y = </a:t>
            </a:r>
            <a:r>
              <a:rPr lang="en-US" sz="2200" i="1" dirty="0" err="1"/>
              <a:t>xw</a:t>
            </a:r>
            <a:endParaRPr sz="22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290E1C-2425-E347-8409-61C6980BF2DB}"/>
                  </a:ext>
                </a:extLst>
              </p:cNvPr>
              <p:cNvSpPr txBox="1"/>
              <p:nvPr/>
            </p:nvSpPr>
            <p:spPr>
              <a:xfrm>
                <a:off x="3543301" y="2124973"/>
                <a:ext cx="2331472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C290E1C-2425-E347-8409-61C6980BF2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3301" y="2124973"/>
                <a:ext cx="2331472" cy="896207"/>
              </a:xfrm>
              <a:prstGeom prst="rect">
                <a:avLst/>
              </a:prstGeom>
              <a:blipFill>
                <a:blip r:embed="rId2"/>
                <a:stretch>
                  <a:fillRect l="-12973" t="-148611" r="-1622" b="-20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ACCEB4-35F0-974B-9394-460080F4C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333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1762</TotalTime>
  <Words>7372</Words>
  <Application>Microsoft Macintosh PowerPoint</Application>
  <PresentationFormat>On-screen Show (4:3)</PresentationFormat>
  <Paragraphs>1546</Paragraphs>
  <Slides>108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13" baseType="lpstr">
      <vt:lpstr>Arial</vt:lpstr>
      <vt:lpstr>Calibri</vt:lpstr>
      <vt:lpstr>Calibri Light</vt:lpstr>
      <vt:lpstr>Cambria Math</vt:lpstr>
      <vt:lpstr>Office Theme</vt:lpstr>
      <vt:lpstr>Lecture 14: Backpropagation</vt:lpstr>
      <vt:lpstr>Administrative</vt:lpstr>
      <vt:lpstr>Last Time: Neural Networks</vt:lpstr>
      <vt:lpstr>Problem: How to compute gradients?</vt:lpstr>
      <vt:lpstr>(Bad) Idea: Derive ∇_W L on paper </vt:lpstr>
      <vt:lpstr>Better Idea: Computational Graphs</vt:lpstr>
      <vt:lpstr>Deep Network (AlexNet)</vt:lpstr>
      <vt:lpstr>Neural Turing Machine</vt:lpstr>
      <vt:lpstr>Neural Turing Machine</vt:lpstr>
      <vt:lpstr>Backpropagation: Simple Example</vt:lpstr>
      <vt:lpstr>Backpropagation: Simple Example</vt:lpstr>
      <vt:lpstr>Backpropagation: Simple Example</vt:lpstr>
      <vt:lpstr>Backpropagation: Simple Example</vt:lpstr>
      <vt:lpstr>Backpropagation: Simple Example</vt:lpstr>
      <vt:lpstr>Backpropagation: Simple Example</vt:lpstr>
      <vt:lpstr>Backpropagation: Simple Example</vt:lpstr>
      <vt:lpstr>Backpropagation: Simple Example</vt:lpstr>
      <vt:lpstr>Backpropagation: Simple Example</vt:lpstr>
      <vt:lpstr>Backpropagation: Simple Example</vt:lpstr>
      <vt:lpstr>Backpropagation: Simple Example</vt:lpstr>
      <vt:lpstr>Backpropagation: Simple Example</vt:lpstr>
      <vt:lpstr>Backpropagation: Simple Example</vt:lpstr>
      <vt:lpstr>Backpropagation: Simple Example</vt:lpstr>
      <vt:lpstr>Backpropagation: Simple Example</vt:lpstr>
      <vt:lpstr>Backpropagation: Simple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Another Example</vt:lpstr>
      <vt:lpstr>Another Example</vt:lpstr>
      <vt:lpstr>Another Example</vt:lpstr>
      <vt:lpstr>Another Example</vt:lpstr>
      <vt:lpstr>Another Example</vt:lpstr>
      <vt:lpstr>Another Example</vt:lpstr>
      <vt:lpstr>Another Example</vt:lpstr>
      <vt:lpstr>Another Example</vt:lpstr>
      <vt:lpstr>Another Example</vt:lpstr>
      <vt:lpstr>Another Example</vt:lpstr>
      <vt:lpstr>Another Example</vt:lpstr>
      <vt:lpstr>Another Example</vt:lpstr>
      <vt:lpstr>Another Example</vt:lpstr>
      <vt:lpstr>Another Example</vt:lpstr>
      <vt:lpstr>Patterns in Gradient Flow</vt:lpstr>
      <vt:lpstr>Patterns in Gradient Flow</vt:lpstr>
      <vt:lpstr>Patterns in Gradient Flow</vt:lpstr>
      <vt:lpstr>Patterns in Gradient Flow</vt:lpstr>
      <vt:lpstr>Implementation: ”Flat” Backprop</vt:lpstr>
      <vt:lpstr>Implementation: ”Flat” Backprop</vt:lpstr>
      <vt:lpstr>Implementation: ”Flat” Backprop</vt:lpstr>
      <vt:lpstr>Implementation: ”Flat” Backprop</vt:lpstr>
      <vt:lpstr>Implementation: ”Flat” Backprop</vt:lpstr>
      <vt:lpstr>Implementation: ”Flat” Backprop</vt:lpstr>
      <vt:lpstr>Implementation: ”Flat” Backprop</vt:lpstr>
      <vt:lpstr>Implementation: ”Flat” Backprop</vt:lpstr>
      <vt:lpstr>Implementation: Modular API</vt:lpstr>
      <vt:lpstr>Example: PyTorch Autograd Functions</vt:lpstr>
      <vt:lpstr>Example: PyTorch operators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Recap: Vector Derivatives</vt:lpstr>
      <vt:lpstr>Recap: Vector Derivatives</vt:lpstr>
      <vt:lpstr>Recap: Vector Derivatives</vt:lpstr>
      <vt:lpstr>Backprop with Vectors</vt:lpstr>
      <vt:lpstr>Backprop with Vectors</vt:lpstr>
      <vt:lpstr>Backprop with Vectors</vt:lpstr>
      <vt:lpstr>Backprop with Vectors</vt:lpstr>
      <vt:lpstr>Backprop with Vectors</vt:lpstr>
      <vt:lpstr>Backprop with Vectors</vt:lpstr>
      <vt:lpstr>Backprop with Vectors</vt:lpstr>
      <vt:lpstr>Backprop with Vectors</vt:lpstr>
      <vt:lpstr>Backprop with Vectors</vt:lpstr>
      <vt:lpstr>Backprop with Vectors</vt:lpstr>
      <vt:lpstr>Backprop with Vectors</vt:lpstr>
      <vt:lpstr>Backprop with Matrices (or Tensors):</vt:lpstr>
      <vt:lpstr>Backprop with Matrices (or Tensors):</vt:lpstr>
      <vt:lpstr>Backprop with Matrices (or Tensors):</vt:lpstr>
      <vt:lpstr>Backprop with Matrices (or Tensors):</vt:lpstr>
      <vt:lpstr>Backprop with Matrices (or Tensors):</vt:lpstr>
      <vt:lpstr>Example: Matrix Multiplication</vt:lpstr>
      <vt:lpstr>Example: Matrix Multiplication</vt:lpstr>
      <vt:lpstr>Example: Matrix Multiplication</vt:lpstr>
      <vt:lpstr>Example: Matrix Multiplication</vt:lpstr>
      <vt:lpstr>Example: Matrix Multiplication</vt:lpstr>
      <vt:lpstr>Example: Matrix Multiplication</vt:lpstr>
      <vt:lpstr>Example: Matrix Multiplication</vt:lpstr>
      <vt:lpstr>Example: Matrix Multiplication</vt:lpstr>
      <vt:lpstr>Example: Matrix Multiplication</vt:lpstr>
      <vt:lpstr>Example: Matrix Multiplication</vt:lpstr>
      <vt:lpstr>Example: Matrix Multiplication</vt:lpstr>
      <vt:lpstr>Example: Matrix Multiplication</vt:lpstr>
      <vt:lpstr>Example: Matrix Multiplication</vt:lpstr>
      <vt:lpstr>Example: Matrix Multiplication</vt:lpstr>
      <vt:lpstr>Example: Matrix Multiplication</vt:lpstr>
      <vt:lpstr>Example: Matrix Multiplication</vt:lpstr>
      <vt:lpstr>Example: Matrix Multiplication</vt:lpstr>
      <vt:lpstr>Example: Matrix Multiplication</vt:lpstr>
      <vt:lpstr>Example: Matrix Multiplication</vt:lpstr>
      <vt:lpstr>Example: Matrix Multiplication</vt:lpstr>
      <vt:lpstr>Example: Matrix Multiplication</vt:lpstr>
      <vt:lpstr>Example: Matrix Multiplication</vt:lpstr>
      <vt:lpstr>Recap</vt:lpstr>
      <vt:lpstr>PowerPoint Presentation</vt:lpstr>
      <vt:lpstr>Next time: Convolutional Neural Networks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442</dc:title>
  <dc:creator>Justin Johnson</dc:creator>
  <cp:lastModifiedBy>Justin Johnson</cp:lastModifiedBy>
  <cp:revision>60</cp:revision>
  <dcterms:created xsi:type="dcterms:W3CDTF">2020-01-09T00:27:39Z</dcterms:created>
  <dcterms:modified xsi:type="dcterms:W3CDTF">2021-03-09T01:08:19Z</dcterms:modified>
</cp:coreProperties>
</file>