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530" r:id="rId3"/>
    <p:sldId id="468" r:id="rId4"/>
    <p:sldId id="469" r:id="rId5"/>
    <p:sldId id="531" r:id="rId6"/>
    <p:sldId id="532" r:id="rId7"/>
    <p:sldId id="534" r:id="rId8"/>
    <p:sldId id="535" r:id="rId9"/>
    <p:sldId id="533" r:id="rId10"/>
    <p:sldId id="474" r:id="rId11"/>
    <p:sldId id="536" r:id="rId12"/>
    <p:sldId id="538" r:id="rId13"/>
    <p:sldId id="539" r:id="rId14"/>
    <p:sldId id="540" r:id="rId15"/>
    <p:sldId id="537" r:id="rId16"/>
    <p:sldId id="541" r:id="rId17"/>
    <p:sldId id="543" r:id="rId18"/>
    <p:sldId id="544" r:id="rId19"/>
    <p:sldId id="545" r:id="rId20"/>
    <p:sldId id="546" r:id="rId21"/>
    <p:sldId id="548" r:id="rId22"/>
    <p:sldId id="547" r:id="rId23"/>
    <p:sldId id="549" r:id="rId24"/>
    <p:sldId id="550" r:id="rId25"/>
    <p:sldId id="552" r:id="rId26"/>
    <p:sldId id="554" r:id="rId27"/>
    <p:sldId id="555" r:id="rId28"/>
    <p:sldId id="556" r:id="rId29"/>
    <p:sldId id="558" r:id="rId30"/>
    <p:sldId id="559" r:id="rId31"/>
    <p:sldId id="561" r:id="rId32"/>
    <p:sldId id="562" r:id="rId33"/>
    <p:sldId id="563" r:id="rId34"/>
    <p:sldId id="564" r:id="rId35"/>
    <p:sldId id="565" r:id="rId36"/>
    <p:sldId id="566" r:id="rId37"/>
    <p:sldId id="567" r:id="rId38"/>
    <p:sldId id="568" r:id="rId39"/>
    <p:sldId id="569" r:id="rId40"/>
    <p:sldId id="557" r:id="rId41"/>
    <p:sldId id="570" r:id="rId42"/>
    <p:sldId id="571" r:id="rId43"/>
    <p:sldId id="572" r:id="rId44"/>
    <p:sldId id="575" r:id="rId45"/>
    <p:sldId id="576" r:id="rId46"/>
    <p:sldId id="573" r:id="rId47"/>
    <p:sldId id="57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CC52EF-FEC1-2C4B-9859-7C59F5D5114D}">
          <p14:sldIdLst/>
        </p14:section>
        <p14:section name="Administration" id="{5454195E-3050-5B4C-8F85-7ADD59DEE9DD}">
          <p14:sldIdLst>
            <p14:sldId id="256"/>
            <p14:sldId id="530"/>
            <p14:sldId id="468"/>
            <p14:sldId id="469"/>
          </p14:sldIdLst>
        </p14:section>
        <p14:section name="Intro to ML" id="{B7276274-D778-C04C-B1FA-9E36A104616D}">
          <p14:sldIdLst>
            <p14:sldId id="531"/>
            <p14:sldId id="532"/>
            <p14:sldId id="534"/>
            <p14:sldId id="535"/>
            <p14:sldId id="533"/>
            <p14:sldId id="474"/>
            <p14:sldId id="536"/>
            <p14:sldId id="538"/>
            <p14:sldId id="539"/>
            <p14:sldId id="540"/>
            <p14:sldId id="537"/>
            <p14:sldId id="541"/>
            <p14:sldId id="543"/>
            <p14:sldId id="544"/>
          </p14:sldIdLst>
        </p14:section>
        <p14:section name="Example: Least Squares" id="{B51EE95A-1AED-414C-9BDB-90B46577F6A9}">
          <p14:sldIdLst>
            <p14:sldId id="545"/>
            <p14:sldId id="546"/>
            <p14:sldId id="548"/>
            <p14:sldId id="547"/>
            <p14:sldId id="549"/>
            <p14:sldId id="550"/>
            <p14:sldId id="552"/>
            <p14:sldId id="554"/>
            <p14:sldId id="555"/>
            <p14:sldId id="556"/>
            <p14:sldId id="558"/>
            <p14:sldId id="559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57"/>
            <p14:sldId id="570"/>
            <p14:sldId id="571"/>
            <p14:sldId id="572"/>
            <p14:sldId id="575"/>
            <p14:sldId id="576"/>
            <p14:sldId id="573"/>
            <p14:sldId id="5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CAFF"/>
    <a:srgbClr val="DDB2FC"/>
    <a:srgbClr val="C395E4"/>
    <a:srgbClr val="AC7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43"/>
    <p:restoredTop sz="96327"/>
  </p:normalViewPr>
  <p:slideViewPr>
    <p:cSldViewPr snapToGrid="0" snapToObjects="1">
      <p:cViewPr varScale="1">
        <p:scale>
          <a:sx n="186" d="100"/>
          <a:sy n="186" d="100"/>
        </p:scale>
        <p:origin x="2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CA53-B8E6-0449-8950-1889572A1E38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DA93E-6958-324F-813E-19A365E81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502179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0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9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2880"/>
            <a:ext cx="78867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912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6491246"/>
            <a:ext cx="9144000" cy="36576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3" y="6504849"/>
            <a:ext cx="274399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Justin Johnson &amp; David </a:t>
            </a:r>
            <a:r>
              <a:rPr lang="en-US" sz="1600" dirty="0" err="1">
                <a:solidFill>
                  <a:srgbClr val="FFCB05"/>
                </a:solidFill>
              </a:rPr>
              <a:t>Fouhey</a:t>
            </a:r>
            <a:endParaRPr lang="en-US" sz="1600" dirty="0">
              <a:solidFill>
                <a:srgbClr val="FFCB0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650584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February 18, 2021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2970575" y="6504849"/>
            <a:ext cx="289599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EECS 442 WI 2021: Lecture 10 - </a:t>
            </a:r>
          </a:p>
        </p:txBody>
      </p:sp>
    </p:spTree>
    <p:extLst>
      <p:ext uri="{BB962C8B-B14F-4D97-AF65-F5344CB8AC3E}">
        <p14:creationId xmlns:p14="http://schemas.microsoft.com/office/powerpoint/2010/main" val="181743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Eyes-Animal-Macaque-Primate-Face-Monkey-Fur-4506321" TargetMode="External"/><Relationship Id="rId3" Type="http://schemas.openxmlformats.org/officeDocument/2006/relationships/image" Target="../media/image10.tiff"/><Relationship Id="rId7" Type="http://schemas.openxmlformats.org/officeDocument/2006/relationships/hyperlink" Target="https://www.maxpixel.net/Pet-Dog-Autumn-Animal-Puppy-Autumn-Forest-463238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en/kitten-cute-feline-kitty-domestic-1246693/" TargetMode="Externa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Eyes-Animal-Macaque-Primate-Face-Monkey-Fur-4506321" TargetMode="External"/><Relationship Id="rId3" Type="http://schemas.openxmlformats.org/officeDocument/2006/relationships/image" Target="../media/image10.tiff"/><Relationship Id="rId7" Type="http://schemas.openxmlformats.org/officeDocument/2006/relationships/hyperlink" Target="https://www.maxpixel.net/Pet-Dog-Autumn-Animal-Puppy-Autumn-Forest-463238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en/kitten-cute-feline-kitty-domestic-1246693/" TargetMode="Externa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Eyes-Animal-Macaque-Primate-Face-Monkey-Fur-4506321" TargetMode="External"/><Relationship Id="rId3" Type="http://schemas.openxmlformats.org/officeDocument/2006/relationships/image" Target="../media/image10.tiff"/><Relationship Id="rId7" Type="http://schemas.openxmlformats.org/officeDocument/2006/relationships/hyperlink" Target="https://www.maxpixel.net/Pet-Dog-Autumn-Animal-Puppy-Autumn-Forest-463238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en/kitten-cute-feline-kitty-domestic-1246693/" TargetMode="Externa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Pet-Dog-Autumn-Animal-Puppy-Autumn-Forest-4632387" TargetMode="External"/><Relationship Id="rId13" Type="http://schemas.openxmlformats.org/officeDocument/2006/relationships/image" Target="../media/image14.jpeg"/><Relationship Id="rId18" Type="http://schemas.openxmlformats.org/officeDocument/2006/relationships/image" Target="../media/image16.jpg"/><Relationship Id="rId3" Type="http://schemas.openxmlformats.org/officeDocument/2006/relationships/image" Target="../media/image10.tiff"/><Relationship Id="rId7" Type="http://schemas.openxmlformats.org/officeDocument/2006/relationships/hyperlink" Target="https://creativecommons.org/publicdomain/zero/1.0/deed.en" TargetMode="External"/><Relationship Id="rId12" Type="http://schemas.openxmlformats.org/officeDocument/2006/relationships/image" Target="../media/image13.jpeg"/><Relationship Id="rId17" Type="http://schemas.openxmlformats.org/officeDocument/2006/relationships/image" Target="../media/image15.jpg"/><Relationship Id="rId2" Type="http://schemas.openxmlformats.org/officeDocument/2006/relationships/image" Target="../media/image9.png"/><Relationship Id="rId16" Type="http://schemas.openxmlformats.org/officeDocument/2006/relationships/hyperlink" Target="https://pixy.org/4695950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ixabay.com/en/kitten-cute-feline-kitty-domestic-1246693/" TargetMode="External"/><Relationship Id="rId11" Type="http://schemas.openxmlformats.org/officeDocument/2006/relationships/hyperlink" Target="https://pixy.org/351621/" TargetMode="External"/><Relationship Id="rId5" Type="http://schemas.openxmlformats.org/officeDocument/2006/relationships/image" Target="../media/image12.jpeg"/><Relationship Id="rId15" Type="http://schemas.openxmlformats.org/officeDocument/2006/relationships/hyperlink" Target="https://pixy.org/443227/" TargetMode="External"/><Relationship Id="rId10" Type="http://schemas.openxmlformats.org/officeDocument/2006/relationships/hyperlink" Target="https://pixy.org/1777/" TargetMode="External"/><Relationship Id="rId4" Type="http://schemas.openxmlformats.org/officeDocument/2006/relationships/image" Target="../media/image11.tiff"/><Relationship Id="rId9" Type="http://schemas.openxmlformats.org/officeDocument/2006/relationships/hyperlink" Target="https://www.maxpixel.net/Eyes-Animal-Macaque-Primate-Face-Monkey-Fur-4506321" TargetMode="External"/><Relationship Id="rId14" Type="http://schemas.openxmlformats.org/officeDocument/2006/relationships/hyperlink" Target="https://pixy.org/467209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33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eb.stanford.edu/~hastie/ElemStatLearn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deeplearningbook.org/" TargetMode="Externa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@karpathy/software-2-0-a64152b37c35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0C3E-631C-7C42-A1CC-A70142592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6917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Lecture 10:</a:t>
            </a:r>
            <a:br>
              <a:rPr lang="en-US" dirty="0"/>
            </a:br>
            <a:r>
              <a:rPr lang="en-US" dirty="0"/>
              <a:t>Intro to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180F3-60A3-9A4D-B029-6EF683510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9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F057-CA57-284A-B1D5-2AA0C763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38" y="182880"/>
            <a:ext cx="8584924" cy="8229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Machine Learning</a:t>
            </a:r>
            <a:r>
              <a:rPr lang="en-US" dirty="0"/>
              <a:t>: Data-Driven Approach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74986-AFD9-4944-A6D1-39265216B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Google Shape;256;p30">
            <a:extLst>
              <a:ext uri="{FF2B5EF4-FFF2-40B4-BE49-F238E27FC236}">
                <a16:creationId xmlns:a16="http://schemas.microsoft.com/office/drawing/2014/main" id="{7511A7BA-9568-C547-99A9-3B427CB5AFC0}"/>
              </a:ext>
            </a:extLst>
          </p:cNvPr>
          <p:cNvSpPr txBox="1"/>
          <p:nvPr/>
        </p:nvSpPr>
        <p:spPr>
          <a:xfrm>
            <a:off x="704101" y="1230381"/>
            <a:ext cx="7735798" cy="156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507873">
              <a:buSzPts val="2400"/>
              <a:buAutoNum type="arabicPeriod"/>
            </a:pPr>
            <a:r>
              <a:rPr lang="en" sz="3199" dirty="0"/>
              <a:t>Collect </a:t>
            </a:r>
            <a:r>
              <a:rPr lang="en-US" sz="3199" dirty="0"/>
              <a:t>a large set of data</a:t>
            </a:r>
          </a:p>
          <a:p>
            <a:pPr marL="609448" indent="-507873">
              <a:buSzPts val="2400"/>
              <a:buAutoNum type="arabicPeriod"/>
            </a:pPr>
            <a:r>
              <a:rPr lang="en-US" sz="3199" dirty="0"/>
              <a:t>Use Machine Learning to train a model</a:t>
            </a:r>
          </a:p>
          <a:p>
            <a:pPr marL="609448" indent="-507873">
              <a:buSzPts val="2400"/>
              <a:buAutoNum type="arabicPeriod"/>
            </a:pPr>
            <a:r>
              <a:rPr lang="en" sz="3199" dirty="0"/>
              <a:t>Evaluate the model on new data</a:t>
            </a:r>
            <a:endParaRPr sz="3199" dirty="0"/>
          </a:p>
        </p:txBody>
      </p:sp>
      <p:sp>
        <p:nvSpPr>
          <p:cNvPr id="5" name="Google Shape;257;p30">
            <a:extLst>
              <a:ext uri="{FF2B5EF4-FFF2-40B4-BE49-F238E27FC236}">
                <a16:creationId xmlns:a16="http://schemas.microsoft.com/office/drawing/2014/main" id="{8438466A-14B1-BF42-BF04-C8F1DD5774C9}"/>
              </a:ext>
            </a:extLst>
          </p:cNvPr>
          <p:cNvSpPr txBox="1"/>
          <p:nvPr/>
        </p:nvSpPr>
        <p:spPr>
          <a:xfrm>
            <a:off x="5569247" y="3108081"/>
            <a:ext cx="3295215" cy="64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b="1" dirty="0"/>
              <a:t>Example training set</a:t>
            </a:r>
            <a:endParaRPr sz="2487" b="1" dirty="0"/>
          </a:p>
        </p:txBody>
      </p:sp>
      <p:pic>
        <p:nvPicPr>
          <p:cNvPr id="6" name="Google Shape;258;p30">
            <a:extLst>
              <a:ext uri="{FF2B5EF4-FFF2-40B4-BE49-F238E27FC236}">
                <a16:creationId xmlns:a16="http://schemas.microsoft.com/office/drawing/2014/main" id="{EB75D6F2-DF50-A049-BFA6-AE48FD94955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237" y="3261879"/>
            <a:ext cx="4080408" cy="289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9;p30">
            <a:extLst>
              <a:ext uri="{FF2B5EF4-FFF2-40B4-BE49-F238E27FC236}">
                <a16:creationId xmlns:a16="http://schemas.microsoft.com/office/drawing/2014/main" id="{754800CE-58DF-C342-92CA-4D370E7EA2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50037"/>
          <a:stretch/>
        </p:blipFill>
        <p:spPr>
          <a:xfrm>
            <a:off x="4572000" y="3981729"/>
            <a:ext cx="4451349" cy="164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07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D493-8213-8B41-92A9-E291E5E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33675-7382-2646-A7D5-1DE9B992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Google Shape;61;p11">
            <a:extLst>
              <a:ext uri="{FF2B5EF4-FFF2-40B4-BE49-F238E27FC236}">
                <a16:creationId xmlns:a16="http://schemas.microsoft.com/office/drawing/2014/main" id="{B2654575-D8CB-9843-8F45-FABD61FF1F11}"/>
              </a:ext>
            </a:extLst>
          </p:cNvPr>
          <p:cNvSpPr txBox="1">
            <a:spLocks/>
          </p:cNvSpPr>
          <p:nvPr/>
        </p:nvSpPr>
        <p:spPr>
          <a:xfrm>
            <a:off x="628650" y="1005840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(x, 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 is input / feature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 is label / target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a </a:t>
            </a:r>
            <a:r>
              <a:rPr lang="en-US" i="1" dirty="0"/>
              <a:t>function</a:t>
            </a:r>
            <a:r>
              <a:rPr lang="en-US" dirty="0"/>
              <a:t> to map x -&gt; 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0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D493-8213-8B41-92A9-E291E5E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33675-7382-2646-A7D5-1DE9B992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49A83-0113-7842-B00E-503D99437D5A}"/>
              </a:ext>
            </a:extLst>
          </p:cNvPr>
          <p:cNvSpPr txBox="1"/>
          <p:nvPr/>
        </p:nvSpPr>
        <p:spPr>
          <a:xfrm>
            <a:off x="4881831" y="963032"/>
            <a:ext cx="4039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 Classification:</a:t>
            </a:r>
          </a:p>
          <a:p>
            <a:pPr algn="ctr"/>
            <a:r>
              <a:rPr lang="en-US" sz="2800" dirty="0"/>
              <a:t>Predict a discrete category</a:t>
            </a:r>
          </a:p>
        </p:txBody>
      </p:sp>
      <p:pic>
        <p:nvPicPr>
          <p:cNvPr id="17" name="Google Shape;69;p12">
            <a:extLst>
              <a:ext uri="{FF2B5EF4-FFF2-40B4-BE49-F238E27FC236}">
                <a16:creationId xmlns:a16="http://schemas.microsoft.com/office/drawing/2014/main" id="{EA3D0923-746E-1449-B7D0-7A3D8B6869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279" r="25734"/>
          <a:stretch/>
        </p:blipFill>
        <p:spPr>
          <a:xfrm>
            <a:off x="5221871" y="2352563"/>
            <a:ext cx="1555481" cy="134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91CF9-11C1-1345-B444-001C8B3FA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5"/>
          <a:stretch/>
        </p:blipFill>
        <p:spPr>
          <a:xfrm>
            <a:off x="5221871" y="3804575"/>
            <a:ext cx="1555481" cy="1227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EB7F4-8253-184B-926E-9942FD3FC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71" y="5137536"/>
            <a:ext cx="1555481" cy="115932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B1AD22-01DF-4943-9D30-090ED22AED2F}"/>
              </a:ext>
            </a:extLst>
          </p:cNvPr>
          <p:cNvCxnSpPr>
            <a:cxnSpLocks/>
          </p:cNvCxnSpPr>
          <p:nvPr/>
        </p:nvCxnSpPr>
        <p:spPr>
          <a:xfrm flipV="1">
            <a:off x="6901551" y="3025782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A6E44C-B421-9B4A-B4F9-DD5E5C4EC6CF}"/>
              </a:ext>
            </a:extLst>
          </p:cNvPr>
          <p:cNvSpPr txBox="1"/>
          <p:nvPr/>
        </p:nvSpPr>
        <p:spPr>
          <a:xfrm>
            <a:off x="7547593" y="2764172"/>
            <a:ext cx="66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425A07-3D6C-E840-A397-BDE23F01F464}"/>
              </a:ext>
            </a:extLst>
          </p:cNvPr>
          <p:cNvCxnSpPr>
            <a:cxnSpLocks/>
          </p:cNvCxnSpPr>
          <p:nvPr/>
        </p:nvCxnSpPr>
        <p:spPr>
          <a:xfrm flipV="1">
            <a:off x="6901551" y="4359766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C625443-B852-4A47-B851-6ED7C26F9A0E}"/>
              </a:ext>
            </a:extLst>
          </p:cNvPr>
          <p:cNvSpPr txBox="1"/>
          <p:nvPr/>
        </p:nvSpPr>
        <p:spPr>
          <a:xfrm>
            <a:off x="7547593" y="4098156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Dog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69112E-401F-3D41-8CBF-D881DC9EF337}"/>
              </a:ext>
            </a:extLst>
          </p:cNvPr>
          <p:cNvCxnSpPr>
            <a:cxnSpLocks/>
          </p:cNvCxnSpPr>
          <p:nvPr/>
        </p:nvCxnSpPr>
        <p:spPr>
          <a:xfrm flipV="1">
            <a:off x="6901551" y="5688737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E03212-89B6-8E48-B3E0-500C0C9E3A34}"/>
              </a:ext>
            </a:extLst>
          </p:cNvPr>
          <p:cNvSpPr txBox="1"/>
          <p:nvPr/>
        </p:nvSpPr>
        <p:spPr>
          <a:xfrm>
            <a:off x="7547593" y="5427127"/>
            <a:ext cx="1360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Monkey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5EB010-592F-B049-87C0-40FD39A3DFC5}"/>
              </a:ext>
            </a:extLst>
          </p:cNvPr>
          <p:cNvSpPr txBox="1"/>
          <p:nvPr/>
        </p:nvSpPr>
        <p:spPr>
          <a:xfrm>
            <a:off x="5829532" y="1849842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29D3DB-1FB4-9149-AF09-5DC20E0651B8}"/>
              </a:ext>
            </a:extLst>
          </p:cNvPr>
          <p:cNvSpPr txBox="1"/>
          <p:nvPr/>
        </p:nvSpPr>
        <p:spPr>
          <a:xfrm>
            <a:off x="7755983" y="184546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DD17EB-B097-454D-B15B-DD3D67893A51}"/>
              </a:ext>
            </a:extLst>
          </p:cNvPr>
          <p:cNvSpPr txBox="1"/>
          <p:nvPr/>
        </p:nvSpPr>
        <p:spPr>
          <a:xfrm>
            <a:off x="8008648" y="6158405"/>
            <a:ext cx="11353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u="sng" dirty="0">
                <a:solidFill>
                  <a:srgbClr val="999999"/>
                </a:solidFill>
                <a:hlinkClick r:id="rId5"/>
              </a:rPr>
              <a:t>Cat image</a:t>
            </a:r>
            <a:r>
              <a:rPr lang="en-US" sz="500" dirty="0">
                <a:solidFill>
                  <a:srgbClr val="999999"/>
                </a:solidFill>
              </a:rPr>
              <a:t> is </a:t>
            </a:r>
            <a:r>
              <a:rPr lang="en-US" sz="500" u="sng" dirty="0">
                <a:solidFill>
                  <a:srgbClr val="999999"/>
                </a:solidFill>
                <a:hlinkClick r:id="rId6"/>
              </a:rPr>
              <a:t>CC0 public domain</a:t>
            </a:r>
            <a:endParaRPr lang="en-US" sz="500" dirty="0">
              <a:hlinkClick r:id="rId7"/>
            </a:endParaRPr>
          </a:p>
          <a:p>
            <a:r>
              <a:rPr lang="en-US" sz="500" dirty="0">
                <a:hlinkClick r:id="rId7"/>
              </a:rPr>
              <a:t>Dog image</a:t>
            </a:r>
            <a:r>
              <a:rPr lang="en-US" sz="500" dirty="0"/>
              <a:t> is CC0 Public Domain</a:t>
            </a:r>
            <a:endParaRPr lang="en-US" sz="500" dirty="0">
              <a:hlinkClick r:id="rId8"/>
            </a:endParaRPr>
          </a:p>
          <a:p>
            <a:r>
              <a:rPr lang="en-US" sz="500" dirty="0">
                <a:hlinkClick r:id="rId8"/>
              </a:rPr>
              <a:t>Monkey image</a:t>
            </a:r>
            <a:r>
              <a:rPr lang="en-US" sz="500" dirty="0"/>
              <a:t> is CC0 Public Domain</a:t>
            </a:r>
          </a:p>
        </p:txBody>
      </p:sp>
      <p:sp>
        <p:nvSpPr>
          <p:cNvPr id="29" name="Google Shape;61;p11">
            <a:extLst>
              <a:ext uri="{FF2B5EF4-FFF2-40B4-BE49-F238E27FC236}">
                <a16:creationId xmlns:a16="http://schemas.microsoft.com/office/drawing/2014/main" id="{B84A9F46-0FB6-9445-AC0D-137D6E281097}"/>
              </a:ext>
            </a:extLst>
          </p:cNvPr>
          <p:cNvSpPr txBox="1">
            <a:spLocks/>
          </p:cNvSpPr>
          <p:nvPr/>
        </p:nvSpPr>
        <p:spPr>
          <a:xfrm>
            <a:off x="628650" y="1005840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(x, 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 is input / feature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 is label / target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a </a:t>
            </a:r>
            <a:r>
              <a:rPr lang="en-US" i="1" dirty="0"/>
              <a:t>function</a:t>
            </a:r>
            <a:r>
              <a:rPr lang="en-US" dirty="0"/>
              <a:t> to map x -&gt; 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5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D493-8213-8B41-92A9-E291E5E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33675-7382-2646-A7D5-1DE9B992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7" name="Google Shape;69;p12">
            <a:extLst>
              <a:ext uri="{FF2B5EF4-FFF2-40B4-BE49-F238E27FC236}">
                <a16:creationId xmlns:a16="http://schemas.microsoft.com/office/drawing/2014/main" id="{EA3D0923-746E-1449-B7D0-7A3D8B6869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279" r="25734"/>
          <a:stretch/>
        </p:blipFill>
        <p:spPr>
          <a:xfrm>
            <a:off x="5221871" y="2352563"/>
            <a:ext cx="1555481" cy="134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91CF9-11C1-1345-B444-001C8B3FA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5"/>
          <a:stretch/>
        </p:blipFill>
        <p:spPr>
          <a:xfrm>
            <a:off x="5221871" y="3804575"/>
            <a:ext cx="1555481" cy="1227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EB7F4-8253-184B-926E-9942FD3FC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71" y="5137536"/>
            <a:ext cx="1555481" cy="115932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B1AD22-01DF-4943-9D30-090ED22AED2F}"/>
              </a:ext>
            </a:extLst>
          </p:cNvPr>
          <p:cNvCxnSpPr>
            <a:cxnSpLocks/>
          </p:cNvCxnSpPr>
          <p:nvPr/>
        </p:nvCxnSpPr>
        <p:spPr>
          <a:xfrm flipV="1">
            <a:off x="6901551" y="3025782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A6E44C-B421-9B4A-B4F9-DD5E5C4EC6CF}"/>
              </a:ext>
            </a:extLst>
          </p:cNvPr>
          <p:cNvSpPr txBox="1"/>
          <p:nvPr/>
        </p:nvSpPr>
        <p:spPr>
          <a:xfrm>
            <a:off x="7547593" y="2764172"/>
            <a:ext cx="85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</a:t>
            </a:r>
            <a:r>
              <a:rPr lang="en-US" sz="2800" dirty="0" err="1"/>
              <a:t>lbs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425A07-3D6C-E840-A397-BDE23F01F464}"/>
              </a:ext>
            </a:extLst>
          </p:cNvPr>
          <p:cNvCxnSpPr>
            <a:cxnSpLocks/>
          </p:cNvCxnSpPr>
          <p:nvPr/>
        </p:nvCxnSpPr>
        <p:spPr>
          <a:xfrm flipV="1">
            <a:off x="6901551" y="4359766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C625443-B852-4A47-B851-6ED7C26F9A0E}"/>
              </a:ext>
            </a:extLst>
          </p:cNvPr>
          <p:cNvSpPr txBox="1"/>
          <p:nvPr/>
        </p:nvSpPr>
        <p:spPr>
          <a:xfrm>
            <a:off x="7547593" y="4098156"/>
            <a:ext cx="104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25 </a:t>
            </a:r>
            <a:r>
              <a:rPr lang="en-US" sz="2800" dirty="0" err="1"/>
              <a:t>lbs</a:t>
            </a:r>
            <a:endParaRPr lang="en-US" sz="28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69112E-401F-3D41-8CBF-D881DC9EF337}"/>
              </a:ext>
            </a:extLst>
          </p:cNvPr>
          <p:cNvCxnSpPr>
            <a:cxnSpLocks/>
          </p:cNvCxnSpPr>
          <p:nvPr/>
        </p:nvCxnSpPr>
        <p:spPr>
          <a:xfrm flipV="1">
            <a:off x="6901551" y="5688737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E03212-89B6-8E48-B3E0-500C0C9E3A34}"/>
              </a:ext>
            </a:extLst>
          </p:cNvPr>
          <p:cNvSpPr txBox="1"/>
          <p:nvPr/>
        </p:nvSpPr>
        <p:spPr>
          <a:xfrm>
            <a:off x="7547593" y="5427127"/>
            <a:ext cx="104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 </a:t>
            </a:r>
            <a:r>
              <a:rPr lang="en-US" sz="2800" dirty="0" err="1"/>
              <a:t>lbs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5EB010-592F-B049-87C0-40FD39A3DFC5}"/>
              </a:ext>
            </a:extLst>
          </p:cNvPr>
          <p:cNvSpPr txBox="1"/>
          <p:nvPr/>
        </p:nvSpPr>
        <p:spPr>
          <a:xfrm>
            <a:off x="5829532" y="1849842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29D3DB-1FB4-9149-AF09-5DC20E0651B8}"/>
              </a:ext>
            </a:extLst>
          </p:cNvPr>
          <p:cNvSpPr txBox="1"/>
          <p:nvPr/>
        </p:nvSpPr>
        <p:spPr>
          <a:xfrm>
            <a:off x="7755983" y="184546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DD17EB-B097-454D-B15B-DD3D67893A51}"/>
              </a:ext>
            </a:extLst>
          </p:cNvPr>
          <p:cNvSpPr txBox="1"/>
          <p:nvPr/>
        </p:nvSpPr>
        <p:spPr>
          <a:xfrm>
            <a:off x="8008648" y="6158405"/>
            <a:ext cx="11353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u="sng" dirty="0">
                <a:solidFill>
                  <a:srgbClr val="999999"/>
                </a:solidFill>
                <a:hlinkClick r:id="rId5"/>
              </a:rPr>
              <a:t>Cat image</a:t>
            </a:r>
            <a:r>
              <a:rPr lang="en-US" sz="500" dirty="0">
                <a:solidFill>
                  <a:srgbClr val="999999"/>
                </a:solidFill>
              </a:rPr>
              <a:t> is </a:t>
            </a:r>
            <a:r>
              <a:rPr lang="en-US" sz="500" u="sng" dirty="0">
                <a:solidFill>
                  <a:srgbClr val="999999"/>
                </a:solidFill>
                <a:hlinkClick r:id="rId6"/>
              </a:rPr>
              <a:t>CC0 public domain</a:t>
            </a:r>
            <a:endParaRPr lang="en-US" sz="500" dirty="0">
              <a:hlinkClick r:id="rId7"/>
            </a:endParaRPr>
          </a:p>
          <a:p>
            <a:r>
              <a:rPr lang="en-US" sz="500" dirty="0">
                <a:hlinkClick r:id="rId7"/>
              </a:rPr>
              <a:t>Dog image</a:t>
            </a:r>
            <a:r>
              <a:rPr lang="en-US" sz="500" dirty="0"/>
              <a:t> is CC0 Public Domain</a:t>
            </a:r>
            <a:endParaRPr lang="en-US" sz="500" dirty="0">
              <a:hlinkClick r:id="rId8"/>
            </a:endParaRPr>
          </a:p>
          <a:p>
            <a:r>
              <a:rPr lang="en-US" sz="500" dirty="0">
                <a:hlinkClick r:id="rId8"/>
              </a:rPr>
              <a:t>Monkey image</a:t>
            </a:r>
            <a:r>
              <a:rPr lang="en-US" sz="500" dirty="0"/>
              <a:t> is CC0 Public Domain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88D637-B60B-C24A-A0C9-6AA6656DF20E}"/>
              </a:ext>
            </a:extLst>
          </p:cNvPr>
          <p:cNvSpPr txBox="1"/>
          <p:nvPr/>
        </p:nvSpPr>
        <p:spPr>
          <a:xfrm>
            <a:off x="4886545" y="963032"/>
            <a:ext cx="4030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 Regression:</a:t>
            </a:r>
          </a:p>
          <a:p>
            <a:pPr algn="ctr"/>
            <a:r>
              <a:rPr lang="en-US" sz="2800" dirty="0"/>
              <a:t>Predict a continuous value</a:t>
            </a:r>
          </a:p>
        </p:txBody>
      </p:sp>
      <p:sp>
        <p:nvSpPr>
          <p:cNvPr id="31" name="Google Shape;61;p11">
            <a:extLst>
              <a:ext uri="{FF2B5EF4-FFF2-40B4-BE49-F238E27FC236}">
                <a16:creationId xmlns:a16="http://schemas.microsoft.com/office/drawing/2014/main" id="{5BD64564-CEDB-1F43-91C2-65D183940E99}"/>
              </a:ext>
            </a:extLst>
          </p:cNvPr>
          <p:cNvSpPr txBox="1">
            <a:spLocks/>
          </p:cNvSpPr>
          <p:nvPr/>
        </p:nvSpPr>
        <p:spPr>
          <a:xfrm>
            <a:off x="628650" y="1005840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(x, 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 is input / feature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 is label / target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a </a:t>
            </a:r>
            <a:r>
              <a:rPr lang="en-US" i="1" dirty="0"/>
              <a:t>function</a:t>
            </a:r>
            <a:r>
              <a:rPr lang="en-US" dirty="0"/>
              <a:t> to map x -&gt; 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871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D493-8213-8B41-92A9-E291E5E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33675-7382-2646-A7D5-1DE9B992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7" name="Google Shape;69;p12">
            <a:extLst>
              <a:ext uri="{FF2B5EF4-FFF2-40B4-BE49-F238E27FC236}">
                <a16:creationId xmlns:a16="http://schemas.microsoft.com/office/drawing/2014/main" id="{EA3D0923-746E-1449-B7D0-7A3D8B6869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279" r="25734"/>
          <a:stretch/>
        </p:blipFill>
        <p:spPr>
          <a:xfrm>
            <a:off x="5221871" y="2352563"/>
            <a:ext cx="1555481" cy="134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191CF9-11C1-1345-B444-001C8B3FA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5"/>
          <a:stretch/>
        </p:blipFill>
        <p:spPr>
          <a:xfrm>
            <a:off x="5221871" y="3804575"/>
            <a:ext cx="1555481" cy="1227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EB7F4-8253-184B-926E-9942FD3FC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71" y="5137536"/>
            <a:ext cx="1555481" cy="115932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B1AD22-01DF-4943-9D30-090ED22AED2F}"/>
              </a:ext>
            </a:extLst>
          </p:cNvPr>
          <p:cNvCxnSpPr>
            <a:cxnSpLocks/>
          </p:cNvCxnSpPr>
          <p:nvPr/>
        </p:nvCxnSpPr>
        <p:spPr>
          <a:xfrm flipV="1">
            <a:off x="6901551" y="3025782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A6E44C-B421-9B4A-B4F9-DD5E5C4EC6CF}"/>
              </a:ext>
            </a:extLst>
          </p:cNvPr>
          <p:cNvSpPr txBox="1"/>
          <p:nvPr/>
        </p:nvSpPr>
        <p:spPr>
          <a:xfrm>
            <a:off x="7671792" y="2605051"/>
            <a:ext cx="129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 white and gray kitten on grass”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425A07-3D6C-E840-A397-BDE23F01F464}"/>
              </a:ext>
            </a:extLst>
          </p:cNvPr>
          <p:cNvCxnSpPr>
            <a:cxnSpLocks/>
          </p:cNvCxnSpPr>
          <p:nvPr/>
        </p:nvCxnSpPr>
        <p:spPr>
          <a:xfrm flipV="1">
            <a:off x="6901551" y="4359766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69112E-401F-3D41-8CBF-D881DC9EF337}"/>
              </a:ext>
            </a:extLst>
          </p:cNvPr>
          <p:cNvCxnSpPr>
            <a:cxnSpLocks/>
          </p:cNvCxnSpPr>
          <p:nvPr/>
        </p:nvCxnSpPr>
        <p:spPr>
          <a:xfrm flipV="1">
            <a:off x="6901551" y="5688737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95EB010-592F-B049-87C0-40FD39A3DFC5}"/>
              </a:ext>
            </a:extLst>
          </p:cNvPr>
          <p:cNvSpPr txBox="1"/>
          <p:nvPr/>
        </p:nvSpPr>
        <p:spPr>
          <a:xfrm>
            <a:off x="5829532" y="1849842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29D3DB-1FB4-9149-AF09-5DC20E0651B8}"/>
              </a:ext>
            </a:extLst>
          </p:cNvPr>
          <p:cNvSpPr txBox="1"/>
          <p:nvPr/>
        </p:nvSpPr>
        <p:spPr>
          <a:xfrm>
            <a:off x="7755983" y="1845467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DD17EB-B097-454D-B15B-DD3D67893A51}"/>
              </a:ext>
            </a:extLst>
          </p:cNvPr>
          <p:cNvSpPr txBox="1"/>
          <p:nvPr/>
        </p:nvSpPr>
        <p:spPr>
          <a:xfrm>
            <a:off x="8008648" y="6158405"/>
            <a:ext cx="11353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u="sng" dirty="0">
                <a:solidFill>
                  <a:srgbClr val="999999"/>
                </a:solidFill>
                <a:hlinkClick r:id="rId5"/>
              </a:rPr>
              <a:t>Cat image</a:t>
            </a:r>
            <a:r>
              <a:rPr lang="en-US" sz="500" dirty="0">
                <a:solidFill>
                  <a:srgbClr val="999999"/>
                </a:solidFill>
              </a:rPr>
              <a:t> is </a:t>
            </a:r>
            <a:r>
              <a:rPr lang="en-US" sz="500" u="sng" dirty="0">
                <a:solidFill>
                  <a:srgbClr val="999999"/>
                </a:solidFill>
                <a:hlinkClick r:id="rId6"/>
              </a:rPr>
              <a:t>CC0 public domain</a:t>
            </a:r>
            <a:endParaRPr lang="en-US" sz="500" dirty="0">
              <a:hlinkClick r:id="rId7"/>
            </a:endParaRPr>
          </a:p>
          <a:p>
            <a:r>
              <a:rPr lang="en-US" sz="500" dirty="0">
                <a:hlinkClick r:id="rId7"/>
              </a:rPr>
              <a:t>Dog image</a:t>
            </a:r>
            <a:r>
              <a:rPr lang="en-US" sz="500" dirty="0"/>
              <a:t> is CC0 Public Domain</a:t>
            </a:r>
            <a:endParaRPr lang="en-US" sz="500" dirty="0">
              <a:hlinkClick r:id="rId8"/>
            </a:endParaRPr>
          </a:p>
          <a:p>
            <a:r>
              <a:rPr lang="en-US" sz="500" dirty="0">
                <a:hlinkClick r:id="rId8"/>
              </a:rPr>
              <a:t>Monkey image</a:t>
            </a:r>
            <a:r>
              <a:rPr lang="en-US" sz="500" dirty="0"/>
              <a:t> is CC0 Public Domain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3BD4B5-C0CB-1C4E-A83C-0CEB8B9669F2}"/>
              </a:ext>
            </a:extLst>
          </p:cNvPr>
          <p:cNvSpPr txBox="1"/>
          <p:nvPr/>
        </p:nvSpPr>
        <p:spPr>
          <a:xfrm>
            <a:off x="7671792" y="3692585"/>
            <a:ext cx="1293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“White and orange dog with a red leash in the woods”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EBE635-26AC-2345-9A30-96C8191F9CE3}"/>
              </a:ext>
            </a:extLst>
          </p:cNvPr>
          <p:cNvSpPr txBox="1"/>
          <p:nvPr/>
        </p:nvSpPr>
        <p:spPr>
          <a:xfrm>
            <a:off x="7682484" y="5273238"/>
            <a:ext cx="1461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 monkey sitting in front of rocks”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87B7C-99C6-8E43-B836-C748CF615761}"/>
              </a:ext>
            </a:extLst>
          </p:cNvPr>
          <p:cNvSpPr txBox="1"/>
          <p:nvPr/>
        </p:nvSpPr>
        <p:spPr>
          <a:xfrm>
            <a:off x="4753466" y="963032"/>
            <a:ext cx="4296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 Captioning:</a:t>
            </a:r>
          </a:p>
          <a:p>
            <a:pPr algn="ctr"/>
            <a:r>
              <a:rPr lang="en-US" sz="2800" dirty="0"/>
              <a:t>Predict a sequence of words</a:t>
            </a:r>
          </a:p>
        </p:txBody>
      </p:sp>
      <p:sp>
        <p:nvSpPr>
          <p:cNvPr id="33" name="Google Shape;61;p11">
            <a:extLst>
              <a:ext uri="{FF2B5EF4-FFF2-40B4-BE49-F238E27FC236}">
                <a16:creationId xmlns:a16="http://schemas.microsoft.com/office/drawing/2014/main" id="{B74F8781-8557-0E48-8879-6A339C448E07}"/>
              </a:ext>
            </a:extLst>
          </p:cNvPr>
          <p:cNvSpPr txBox="1">
            <a:spLocks/>
          </p:cNvSpPr>
          <p:nvPr/>
        </p:nvSpPr>
        <p:spPr>
          <a:xfrm>
            <a:off x="628650" y="1005840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(x, 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 is input / feature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 is label / target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a </a:t>
            </a:r>
            <a:r>
              <a:rPr lang="en-US" i="1" dirty="0"/>
              <a:t>function</a:t>
            </a:r>
            <a:r>
              <a:rPr lang="en-US" dirty="0"/>
              <a:t> to map x -&gt; 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88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D493-8213-8B41-92A9-E291E5E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33675-7382-2646-A7D5-1DE9B992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Google Shape;61;p11">
            <a:extLst>
              <a:ext uri="{FF2B5EF4-FFF2-40B4-BE49-F238E27FC236}">
                <a16:creationId xmlns:a16="http://schemas.microsoft.com/office/drawing/2014/main" id="{94145608-4A15-7549-B8C9-E01D65568A5D}"/>
              </a:ext>
            </a:extLst>
          </p:cNvPr>
          <p:cNvSpPr txBox="1">
            <a:spLocks/>
          </p:cNvSpPr>
          <p:nvPr/>
        </p:nvSpPr>
        <p:spPr>
          <a:xfrm>
            <a:off x="5019218" y="1005839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Unsupervised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Just data, no labels!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underlying </a:t>
            </a:r>
            <a:r>
              <a:rPr lang="en-US" i="1" dirty="0"/>
              <a:t>structure</a:t>
            </a:r>
            <a:r>
              <a:rPr lang="en-US" dirty="0"/>
              <a:t> in the data</a:t>
            </a:r>
            <a:br>
              <a:rPr lang="en-US" dirty="0"/>
            </a:br>
            <a:endParaRPr lang="en-US" dirty="0"/>
          </a:p>
        </p:txBody>
      </p:sp>
      <p:sp>
        <p:nvSpPr>
          <p:cNvPr id="6" name="Google Shape;61;p11">
            <a:extLst>
              <a:ext uri="{FF2B5EF4-FFF2-40B4-BE49-F238E27FC236}">
                <a16:creationId xmlns:a16="http://schemas.microsoft.com/office/drawing/2014/main" id="{9AECACC3-76B1-F94B-AF1A-825FA50B70AA}"/>
              </a:ext>
            </a:extLst>
          </p:cNvPr>
          <p:cNvSpPr txBox="1">
            <a:spLocks/>
          </p:cNvSpPr>
          <p:nvPr/>
        </p:nvSpPr>
        <p:spPr>
          <a:xfrm>
            <a:off x="628650" y="1005840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(x, 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 is input / feature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 is label / target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a </a:t>
            </a:r>
            <a:r>
              <a:rPr lang="en-US" i="1" dirty="0"/>
              <a:t>function</a:t>
            </a:r>
            <a:r>
              <a:rPr lang="en-US" dirty="0"/>
              <a:t> to map x -&gt; 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364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D493-8213-8B41-92A9-E291E5E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33675-7382-2646-A7D5-1DE9B992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Google Shape;61;p11">
            <a:extLst>
              <a:ext uri="{FF2B5EF4-FFF2-40B4-BE49-F238E27FC236}">
                <a16:creationId xmlns:a16="http://schemas.microsoft.com/office/drawing/2014/main" id="{94145608-4A15-7549-B8C9-E01D65568A5D}"/>
              </a:ext>
            </a:extLst>
          </p:cNvPr>
          <p:cNvSpPr txBox="1">
            <a:spLocks/>
          </p:cNvSpPr>
          <p:nvPr/>
        </p:nvSpPr>
        <p:spPr>
          <a:xfrm>
            <a:off x="5019218" y="1005839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Unsupervised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Just data, no labels!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underlying </a:t>
            </a:r>
            <a:r>
              <a:rPr lang="en-US" i="1" dirty="0"/>
              <a:t>structure</a:t>
            </a:r>
            <a:r>
              <a:rPr lang="en-US" dirty="0"/>
              <a:t> in the data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D7162-1427-EF42-A73C-4ADB840AA2A4}"/>
              </a:ext>
            </a:extLst>
          </p:cNvPr>
          <p:cNvSpPr txBox="1"/>
          <p:nvPr/>
        </p:nvSpPr>
        <p:spPr>
          <a:xfrm>
            <a:off x="550477" y="1005839"/>
            <a:ext cx="3574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Clustering:</a:t>
            </a:r>
          </a:p>
          <a:p>
            <a:pPr algn="ctr"/>
            <a:r>
              <a:rPr lang="en-US" sz="2800" dirty="0"/>
              <a:t>Group similar images</a:t>
            </a:r>
          </a:p>
        </p:txBody>
      </p:sp>
      <p:pic>
        <p:nvPicPr>
          <p:cNvPr id="8" name="Google Shape;69;p12">
            <a:extLst>
              <a:ext uri="{FF2B5EF4-FFF2-40B4-BE49-F238E27FC236}">
                <a16:creationId xmlns:a16="http://schemas.microsoft.com/office/drawing/2014/main" id="{2B702806-79C8-0344-A94D-D045D95FED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279" r="25734"/>
          <a:stretch/>
        </p:blipFill>
        <p:spPr>
          <a:xfrm>
            <a:off x="340488" y="2214109"/>
            <a:ext cx="1555481" cy="134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F9C0E-D0E0-674A-BBE4-8B07ED4DF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5"/>
          <a:stretch/>
        </p:blipFill>
        <p:spPr>
          <a:xfrm>
            <a:off x="340488" y="3666121"/>
            <a:ext cx="1555481" cy="1227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597A19-AFDB-F745-8F8D-63EF897F7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8" y="4999082"/>
            <a:ext cx="1555481" cy="1159322"/>
          </a:xfrm>
          <a:prstGeom prst="rect">
            <a:avLst/>
          </a:prstGeom>
        </p:spPr>
      </p:pic>
      <p:pic>
        <p:nvPicPr>
          <p:cNvPr id="1026" name="Picture 2" descr="fluffy kitten with white breast">
            <a:extLst>
              <a:ext uri="{FF2B5EF4-FFF2-40B4-BE49-F238E27FC236}">
                <a16:creationId xmlns:a16="http://schemas.microsoft.com/office/drawing/2014/main" id="{1E800B67-3448-F74B-A7B1-1D848730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81" y="4209271"/>
            <a:ext cx="1294910" cy="19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29BBBD-77B9-0446-ACBB-709A7CD6A5B3}"/>
              </a:ext>
            </a:extLst>
          </p:cNvPr>
          <p:cNvSpPr txBox="1"/>
          <p:nvPr/>
        </p:nvSpPr>
        <p:spPr>
          <a:xfrm>
            <a:off x="-69698" y="6169075"/>
            <a:ext cx="11353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u="sng" dirty="0">
                <a:solidFill>
                  <a:srgbClr val="999999"/>
                </a:solidFill>
                <a:hlinkClick r:id="rId6"/>
              </a:rPr>
              <a:t>Cat image</a:t>
            </a:r>
            <a:r>
              <a:rPr lang="en-US" sz="500" dirty="0">
                <a:solidFill>
                  <a:srgbClr val="999999"/>
                </a:solidFill>
              </a:rPr>
              <a:t> is </a:t>
            </a:r>
            <a:r>
              <a:rPr lang="en-US" sz="500" u="sng" dirty="0">
                <a:solidFill>
                  <a:srgbClr val="999999"/>
                </a:solidFill>
                <a:hlinkClick r:id="rId7"/>
              </a:rPr>
              <a:t>CC0 public domain</a:t>
            </a:r>
            <a:endParaRPr lang="en-US" sz="500" dirty="0">
              <a:hlinkClick r:id="rId8"/>
            </a:endParaRPr>
          </a:p>
          <a:p>
            <a:r>
              <a:rPr lang="en-US" sz="500" dirty="0">
                <a:hlinkClick r:id="rId8"/>
              </a:rPr>
              <a:t>Dog image</a:t>
            </a:r>
            <a:r>
              <a:rPr lang="en-US" sz="500" dirty="0"/>
              <a:t> is CC0 Public Domain</a:t>
            </a:r>
            <a:endParaRPr lang="en-US" sz="500" dirty="0">
              <a:hlinkClick r:id="rId9"/>
            </a:endParaRPr>
          </a:p>
          <a:p>
            <a:r>
              <a:rPr lang="en-US" sz="500" dirty="0">
                <a:hlinkClick r:id="rId9"/>
              </a:rPr>
              <a:t>Monkey image</a:t>
            </a:r>
            <a:r>
              <a:rPr lang="en-US" sz="500" dirty="0"/>
              <a:t> is CC0 Public Domain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479D3A-38F2-0E4F-B716-C99D46E3B724}"/>
              </a:ext>
            </a:extLst>
          </p:cNvPr>
          <p:cNvSpPr txBox="1"/>
          <p:nvPr/>
        </p:nvSpPr>
        <p:spPr>
          <a:xfrm>
            <a:off x="2049660" y="6207546"/>
            <a:ext cx="1135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u="sng" dirty="0">
                <a:solidFill>
                  <a:srgbClr val="999999"/>
                </a:solidFill>
                <a:hlinkClick r:id="rId6"/>
              </a:rPr>
              <a:t>Cat </a:t>
            </a:r>
            <a:r>
              <a:rPr lang="en-US" sz="500" u="sng" dirty="0">
                <a:solidFill>
                  <a:srgbClr val="999999"/>
                </a:solidFill>
                <a:hlinkClick r:id="rId10"/>
              </a:rPr>
              <a:t>image</a:t>
            </a:r>
            <a:r>
              <a:rPr lang="en-US" sz="500" dirty="0">
                <a:solidFill>
                  <a:srgbClr val="999999"/>
                </a:solidFill>
              </a:rPr>
              <a:t> is </a:t>
            </a:r>
            <a:r>
              <a:rPr lang="en-US" sz="500" u="sng" dirty="0">
                <a:solidFill>
                  <a:srgbClr val="999999"/>
                </a:solidFill>
                <a:hlinkClick r:id="rId7"/>
              </a:rPr>
              <a:t>CC0 public domain</a:t>
            </a:r>
            <a:endParaRPr lang="en-US" sz="500" u="sng" dirty="0">
              <a:solidFill>
                <a:srgbClr val="999999"/>
              </a:solidFill>
            </a:endParaRPr>
          </a:p>
          <a:p>
            <a:r>
              <a:rPr lang="en-US" sz="500" dirty="0">
                <a:hlinkClick r:id="rId11"/>
              </a:rPr>
              <a:t>Monkey Image </a:t>
            </a:r>
            <a:r>
              <a:rPr lang="en-US" sz="500" dirty="0"/>
              <a:t>is CC0 public domain</a:t>
            </a:r>
          </a:p>
        </p:txBody>
      </p:sp>
      <p:pic>
        <p:nvPicPr>
          <p:cNvPr id="1028" name="Picture 4" descr="monkey nepal">
            <a:extLst>
              <a:ext uri="{FF2B5EF4-FFF2-40B4-BE49-F238E27FC236}">
                <a16:creationId xmlns:a16="http://schemas.microsoft.com/office/drawing/2014/main" id="{9FF1B1E8-7EC2-564D-AEC7-358F1D735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81" y="2214108"/>
            <a:ext cx="1294910" cy="19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chshund puppy looking up">
            <a:extLst>
              <a:ext uri="{FF2B5EF4-FFF2-40B4-BE49-F238E27FC236}">
                <a16:creationId xmlns:a16="http://schemas.microsoft.com/office/drawing/2014/main" id="{B085C38A-6DF1-9D41-8C60-9799C1435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1"/>
          <a:stretch/>
        </p:blipFill>
        <p:spPr bwMode="auto">
          <a:xfrm>
            <a:off x="3338702" y="3383839"/>
            <a:ext cx="1480804" cy="115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B2B86-574E-0B49-8EB6-3E46137A294D}"/>
              </a:ext>
            </a:extLst>
          </p:cNvPr>
          <p:cNvSpPr txBox="1"/>
          <p:nvPr/>
        </p:nvSpPr>
        <p:spPr>
          <a:xfrm>
            <a:off x="3572394" y="6158404"/>
            <a:ext cx="10134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>
                <a:hlinkClick r:id="rId14"/>
              </a:rPr>
              <a:t>Cat image</a:t>
            </a:r>
            <a:r>
              <a:rPr lang="en-US" sz="500" dirty="0"/>
              <a:t> is CC0 public domain</a:t>
            </a:r>
          </a:p>
          <a:p>
            <a:r>
              <a:rPr lang="en-US" sz="500" dirty="0">
                <a:hlinkClick r:id="rId15"/>
              </a:rPr>
              <a:t>Dog image</a:t>
            </a:r>
            <a:r>
              <a:rPr lang="en-US" sz="500" dirty="0"/>
              <a:t> is CC0 public domain</a:t>
            </a:r>
          </a:p>
          <a:p>
            <a:r>
              <a:rPr lang="en-US" sz="500" dirty="0">
                <a:hlinkClick r:id="rId16"/>
              </a:rPr>
              <a:t>Dog image</a:t>
            </a:r>
            <a:r>
              <a:rPr lang="en-US" sz="500" dirty="0"/>
              <a:t> is CC0 public domain</a:t>
            </a:r>
          </a:p>
        </p:txBody>
      </p:sp>
      <p:pic>
        <p:nvPicPr>
          <p:cNvPr id="14" name="Picture 13" descr="A picture containing cat, floor, domestic cat, white&#10;&#10;Description automatically generated">
            <a:extLst>
              <a:ext uri="{FF2B5EF4-FFF2-40B4-BE49-F238E27FC236}">
                <a16:creationId xmlns:a16="http://schemas.microsoft.com/office/drawing/2014/main" id="{7A00FD4D-F12B-1A4D-9C13-6EAA85E65D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8702" y="2214108"/>
            <a:ext cx="1484157" cy="1106608"/>
          </a:xfrm>
          <a:prstGeom prst="rect">
            <a:avLst/>
          </a:prstGeom>
        </p:spPr>
      </p:pic>
      <p:pic>
        <p:nvPicPr>
          <p:cNvPr id="18" name="Picture 17" descr="A dog sitt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C487B9B1-8648-6E49-830C-681B2A68799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3688" b="6879"/>
          <a:stretch/>
        </p:blipFill>
        <p:spPr>
          <a:xfrm>
            <a:off x="3312782" y="4606284"/>
            <a:ext cx="1490268" cy="15521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E34F0C-A715-CC4C-8521-ED1170E54E83}"/>
              </a:ext>
            </a:extLst>
          </p:cNvPr>
          <p:cNvSpPr/>
          <p:nvPr/>
        </p:nvSpPr>
        <p:spPr>
          <a:xfrm>
            <a:off x="387423" y="3110213"/>
            <a:ext cx="389737" cy="389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C4446C-0B20-584E-A4C0-C39C74164448}"/>
              </a:ext>
            </a:extLst>
          </p:cNvPr>
          <p:cNvSpPr/>
          <p:nvPr/>
        </p:nvSpPr>
        <p:spPr>
          <a:xfrm>
            <a:off x="2035976" y="5735667"/>
            <a:ext cx="389737" cy="389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619C63-5EA7-AC4E-AC49-6DB022A9AB5B}"/>
              </a:ext>
            </a:extLst>
          </p:cNvPr>
          <p:cNvSpPr/>
          <p:nvPr/>
        </p:nvSpPr>
        <p:spPr>
          <a:xfrm>
            <a:off x="4371733" y="2865805"/>
            <a:ext cx="389737" cy="389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F5F252-B93F-A441-B135-28E96AAB5033}"/>
              </a:ext>
            </a:extLst>
          </p:cNvPr>
          <p:cNvSpPr/>
          <p:nvPr/>
        </p:nvSpPr>
        <p:spPr>
          <a:xfrm>
            <a:off x="1419448" y="4411415"/>
            <a:ext cx="389737" cy="3897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49200B-5E4F-6D42-8CDB-AE3A8FFF48DB}"/>
              </a:ext>
            </a:extLst>
          </p:cNvPr>
          <p:cNvSpPr/>
          <p:nvPr/>
        </p:nvSpPr>
        <p:spPr>
          <a:xfrm>
            <a:off x="3455527" y="4118528"/>
            <a:ext cx="389737" cy="3897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9AC72A-8E48-BD49-A26E-03EFE26536D8}"/>
              </a:ext>
            </a:extLst>
          </p:cNvPr>
          <p:cNvSpPr/>
          <p:nvPr/>
        </p:nvSpPr>
        <p:spPr>
          <a:xfrm>
            <a:off x="3377525" y="4677967"/>
            <a:ext cx="389737" cy="3897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5C8917-89C9-8446-BA29-5B912D5799E1}"/>
              </a:ext>
            </a:extLst>
          </p:cNvPr>
          <p:cNvSpPr/>
          <p:nvPr/>
        </p:nvSpPr>
        <p:spPr>
          <a:xfrm>
            <a:off x="2049660" y="3727118"/>
            <a:ext cx="389737" cy="3897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C232BF-BE69-7147-BD1A-39AB066121F5}"/>
              </a:ext>
            </a:extLst>
          </p:cNvPr>
          <p:cNvSpPr/>
          <p:nvPr/>
        </p:nvSpPr>
        <p:spPr>
          <a:xfrm>
            <a:off x="406701" y="5718741"/>
            <a:ext cx="389737" cy="3897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15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D493-8213-8B41-92A9-E291E5E9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33675-7382-2646-A7D5-1DE9B9920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Google Shape;61;p11">
            <a:extLst>
              <a:ext uri="{FF2B5EF4-FFF2-40B4-BE49-F238E27FC236}">
                <a16:creationId xmlns:a16="http://schemas.microsoft.com/office/drawing/2014/main" id="{94145608-4A15-7549-B8C9-E01D65568A5D}"/>
              </a:ext>
            </a:extLst>
          </p:cNvPr>
          <p:cNvSpPr txBox="1">
            <a:spLocks/>
          </p:cNvSpPr>
          <p:nvPr/>
        </p:nvSpPr>
        <p:spPr>
          <a:xfrm>
            <a:off x="5019218" y="1005839"/>
            <a:ext cx="3719741" cy="5152565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Unsupervised Learning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Data</a:t>
            </a:r>
            <a:r>
              <a:rPr lang="en-US" dirty="0"/>
              <a:t>: 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Just data, no labels!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Goal</a:t>
            </a:r>
            <a:r>
              <a:rPr lang="en-US" dirty="0"/>
              <a:t>: Learn underlying </a:t>
            </a:r>
            <a:r>
              <a:rPr lang="en-US" i="1" dirty="0"/>
              <a:t>structure</a:t>
            </a:r>
            <a:r>
              <a:rPr lang="en-US" dirty="0"/>
              <a:t> in the data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D7162-1427-EF42-A73C-4ADB840AA2A4}"/>
              </a:ext>
            </a:extLst>
          </p:cNvPr>
          <p:cNvSpPr txBox="1"/>
          <p:nvPr/>
        </p:nvSpPr>
        <p:spPr>
          <a:xfrm>
            <a:off x="353075" y="1084488"/>
            <a:ext cx="4145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Dimensionality Reduction:</a:t>
            </a:r>
          </a:p>
          <a:p>
            <a:pPr algn="ctr"/>
            <a:r>
              <a:rPr lang="en-US" sz="2800" dirty="0"/>
              <a:t>Project to subspace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4F9C0E-D0E0-674A-BBE4-8B07ED4DF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6" r="6719"/>
          <a:stretch/>
        </p:blipFill>
        <p:spPr>
          <a:xfrm>
            <a:off x="283501" y="2664926"/>
            <a:ext cx="1163328" cy="116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597A19-AFDB-F745-8F8D-63EF897F7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4" r="23328"/>
          <a:stretch/>
        </p:blipFill>
        <p:spPr>
          <a:xfrm>
            <a:off x="284609" y="5142322"/>
            <a:ext cx="1162220" cy="1166961"/>
          </a:xfrm>
          <a:prstGeom prst="rect">
            <a:avLst/>
          </a:prstGeom>
        </p:spPr>
      </p:pic>
      <p:pic>
        <p:nvPicPr>
          <p:cNvPr id="32" name="Picture 6" descr="dachshund puppy looking up">
            <a:extLst>
              <a:ext uri="{FF2B5EF4-FFF2-40B4-BE49-F238E27FC236}">
                <a16:creationId xmlns:a16="http://schemas.microsoft.com/office/drawing/2014/main" id="{1375C7ED-11AA-A84E-A8A6-9BD3A6AC6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376" r="23371" b="-376"/>
          <a:stretch/>
        </p:blipFill>
        <p:spPr bwMode="auto">
          <a:xfrm>
            <a:off x="284609" y="3902439"/>
            <a:ext cx="1163328" cy="116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09CAF8-CAB2-044F-B1EF-649F33B99BA8}"/>
              </a:ext>
            </a:extLst>
          </p:cNvPr>
          <p:cNvSpPr txBox="1"/>
          <p:nvPr/>
        </p:nvSpPr>
        <p:spPr>
          <a:xfrm>
            <a:off x="263878" y="2049850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Images: </a:t>
            </a:r>
          </a:p>
          <a:p>
            <a:pPr algn="ctr"/>
            <a:r>
              <a:rPr lang="en-US" dirty="0"/>
              <a:t>256x256x3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67BB97-623E-AC4F-9A87-6AB366F9F3D8}"/>
              </a:ext>
            </a:extLst>
          </p:cNvPr>
          <p:cNvCxnSpPr>
            <a:cxnSpLocks/>
          </p:cNvCxnSpPr>
          <p:nvPr/>
        </p:nvCxnSpPr>
        <p:spPr>
          <a:xfrm flipV="1">
            <a:off x="2102039" y="5773512"/>
            <a:ext cx="265674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AA815B-5943-2148-8178-9B3BA7014442}"/>
              </a:ext>
            </a:extLst>
          </p:cNvPr>
          <p:cNvCxnSpPr>
            <a:cxnSpLocks/>
          </p:cNvCxnSpPr>
          <p:nvPr/>
        </p:nvCxnSpPr>
        <p:spPr>
          <a:xfrm flipV="1">
            <a:off x="2102038" y="3086543"/>
            <a:ext cx="1" cy="26869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C8E20576-67BB-8243-A994-62EB3A88AB2F}"/>
              </a:ext>
            </a:extLst>
          </p:cNvPr>
          <p:cNvSpPr/>
          <p:nvPr/>
        </p:nvSpPr>
        <p:spPr>
          <a:xfrm>
            <a:off x="2673202" y="3303053"/>
            <a:ext cx="186046" cy="186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536444-C144-2A4E-A1F0-25D4CB8644E0}"/>
              </a:ext>
            </a:extLst>
          </p:cNvPr>
          <p:cNvSpPr/>
          <p:nvPr/>
        </p:nvSpPr>
        <p:spPr>
          <a:xfrm>
            <a:off x="3151342" y="3716393"/>
            <a:ext cx="186046" cy="186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17B23C-5C34-1C42-B41D-F0D389036A44}"/>
              </a:ext>
            </a:extLst>
          </p:cNvPr>
          <p:cNvSpPr/>
          <p:nvPr/>
        </p:nvSpPr>
        <p:spPr>
          <a:xfrm>
            <a:off x="2487156" y="5305978"/>
            <a:ext cx="186046" cy="186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5651C7E-9F50-D542-976B-21DEDB8402B3}"/>
              </a:ext>
            </a:extLst>
          </p:cNvPr>
          <p:cNvCxnSpPr>
            <a:cxnSpLocks/>
            <a:stCxn id="9" idx="3"/>
            <a:endCxn id="21" idx="2"/>
          </p:cNvCxnSpPr>
          <p:nvPr/>
        </p:nvCxnSpPr>
        <p:spPr>
          <a:xfrm>
            <a:off x="1446829" y="3246037"/>
            <a:ext cx="1226373" cy="150039"/>
          </a:xfrm>
          <a:prstGeom prst="straightConnector1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086F206-41E6-8E43-8620-7E9B841670F2}"/>
              </a:ext>
            </a:extLst>
          </p:cNvPr>
          <p:cNvCxnSpPr>
            <a:cxnSpLocks/>
            <a:stCxn id="32" idx="3"/>
            <a:endCxn id="34" idx="2"/>
          </p:cNvCxnSpPr>
          <p:nvPr/>
        </p:nvCxnSpPr>
        <p:spPr>
          <a:xfrm flipV="1">
            <a:off x="1447937" y="3809416"/>
            <a:ext cx="1703405" cy="676504"/>
          </a:xfrm>
          <a:prstGeom prst="straightConnector1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957195-9616-8142-A515-F6B455D7C61A}"/>
              </a:ext>
            </a:extLst>
          </p:cNvPr>
          <p:cNvCxnSpPr>
            <a:cxnSpLocks/>
            <a:stCxn id="10" idx="3"/>
            <a:endCxn id="35" idx="2"/>
          </p:cNvCxnSpPr>
          <p:nvPr/>
        </p:nvCxnSpPr>
        <p:spPr>
          <a:xfrm flipV="1">
            <a:off x="1446829" y="5399001"/>
            <a:ext cx="1040327" cy="326802"/>
          </a:xfrm>
          <a:prstGeom prst="straightConnector1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9B0AEF4-6BA7-5A4C-A454-0D2BBD7ABFE1}"/>
              </a:ext>
            </a:extLst>
          </p:cNvPr>
          <p:cNvSpPr txBox="1"/>
          <p:nvPr/>
        </p:nvSpPr>
        <p:spPr>
          <a:xfrm>
            <a:off x="2634631" y="2044351"/>
            <a:ext cx="1591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Projections:</a:t>
            </a:r>
          </a:p>
          <a:p>
            <a:pPr algn="ctr"/>
            <a:r>
              <a:rPr lang="en-US" dirty="0"/>
              <a:t>2-dimensional</a:t>
            </a:r>
          </a:p>
        </p:txBody>
      </p:sp>
    </p:spTree>
    <p:extLst>
      <p:ext uri="{BB962C8B-B14F-4D97-AF65-F5344CB8AC3E}">
        <p14:creationId xmlns:p14="http://schemas.microsoft.com/office/powerpoint/2010/main" val="1867694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2E65-0335-FD48-A8B8-E899FFB1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Problems in Vision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81199-E067-7D44-9DCC-F94B827BB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3C7AD-F513-6343-907C-E6FE61F03DDE}"/>
              </a:ext>
            </a:extLst>
          </p:cNvPr>
          <p:cNvSpPr txBox="1"/>
          <p:nvPr/>
        </p:nvSpPr>
        <p:spPr>
          <a:xfrm>
            <a:off x="228600" y="6145009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adapted from J. Hays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8B19F-A699-3342-B687-3FFB4F685B4F}"/>
              </a:ext>
            </a:extLst>
          </p:cNvPr>
          <p:cNvSpPr txBox="1"/>
          <p:nvPr/>
        </p:nvSpPr>
        <p:spPr>
          <a:xfrm>
            <a:off x="2800493" y="1410161"/>
            <a:ext cx="23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Supervised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dirty="0" err="1"/>
              <a:t>Inputs+Labels</a:t>
            </a:r>
            <a:r>
              <a:rPr lang="en-US" sz="2400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DA87A-36DC-4346-8472-7528756E27CE}"/>
              </a:ext>
            </a:extLst>
          </p:cNvPr>
          <p:cNvSpPr txBox="1"/>
          <p:nvPr/>
        </p:nvSpPr>
        <p:spPr>
          <a:xfrm>
            <a:off x="5386587" y="1405058"/>
            <a:ext cx="263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Unsupervised</a:t>
            </a:r>
          </a:p>
          <a:p>
            <a:pPr algn="ctr"/>
            <a:r>
              <a:rPr lang="en-US" sz="2400" b="1" dirty="0"/>
              <a:t>(Just Data)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B3D63-1DC5-7846-9B49-39613456B57A}"/>
              </a:ext>
            </a:extLst>
          </p:cNvPr>
          <p:cNvSpPr txBox="1"/>
          <p:nvPr/>
        </p:nvSpPr>
        <p:spPr>
          <a:xfrm>
            <a:off x="716213" y="2636823"/>
            <a:ext cx="175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Discrete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08F40-5133-834F-BF50-9B20B5DB2966}"/>
              </a:ext>
            </a:extLst>
          </p:cNvPr>
          <p:cNvSpPr txBox="1"/>
          <p:nvPr/>
        </p:nvSpPr>
        <p:spPr>
          <a:xfrm>
            <a:off x="628650" y="4540002"/>
            <a:ext cx="192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Continuous</a:t>
            </a:r>
          </a:p>
          <a:p>
            <a:pPr algn="ctr"/>
            <a:r>
              <a:rPr lang="en-US" sz="2400" b="1" dirty="0"/>
              <a:t>Output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1018E2-B290-9D42-868E-038563CE4036}"/>
              </a:ext>
            </a:extLst>
          </p:cNvPr>
          <p:cNvSpPr txBox="1"/>
          <p:nvPr/>
        </p:nvSpPr>
        <p:spPr>
          <a:xfrm>
            <a:off x="2775035" y="2636823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Classification/</a:t>
            </a:r>
          </a:p>
          <a:p>
            <a:pPr algn="ctr"/>
            <a:r>
              <a:rPr lang="en-US" sz="2400" dirty="0"/>
              <a:t>Categorization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A083E-73DF-3D43-9332-78703026A64C}"/>
              </a:ext>
            </a:extLst>
          </p:cNvPr>
          <p:cNvSpPr txBox="1"/>
          <p:nvPr/>
        </p:nvSpPr>
        <p:spPr>
          <a:xfrm>
            <a:off x="2775035" y="4724668"/>
            <a:ext cx="244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7671B-ACFF-1A4B-87C9-3FF97D602EC5}"/>
              </a:ext>
            </a:extLst>
          </p:cNvPr>
          <p:cNvSpPr txBox="1"/>
          <p:nvPr/>
        </p:nvSpPr>
        <p:spPr>
          <a:xfrm>
            <a:off x="5591776" y="2821488"/>
            <a:ext cx="2220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Clustering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D76B8A-4A12-1044-8C18-D2289E5EC023}"/>
              </a:ext>
            </a:extLst>
          </p:cNvPr>
          <p:cNvSpPr txBox="1"/>
          <p:nvPr/>
        </p:nvSpPr>
        <p:spPr>
          <a:xfrm>
            <a:off x="5480730" y="4540002"/>
            <a:ext cx="244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Dimensionality</a:t>
            </a:r>
          </a:p>
          <a:p>
            <a:pPr algn="ctr"/>
            <a:r>
              <a:rPr lang="en-US" sz="2400" dirty="0"/>
              <a:t>Reduction</a:t>
            </a:r>
          </a:p>
        </p:txBody>
      </p:sp>
    </p:spTree>
    <p:extLst>
      <p:ext uri="{BB962C8B-B14F-4D97-AF65-F5344CB8AC3E}">
        <p14:creationId xmlns:p14="http://schemas.microsoft.com/office/powerpoint/2010/main" val="13571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1B60-F83B-234A-99C2-B83E047D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6138"/>
            <a:ext cx="7886700" cy="2485724"/>
          </a:xfrm>
        </p:spPr>
        <p:txBody>
          <a:bodyPr>
            <a:normAutofit/>
          </a:bodyPr>
          <a:lstStyle/>
          <a:p>
            <a:r>
              <a:rPr lang="en-US" dirty="0"/>
              <a:t>First Machine Learning Algorithm: 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Least Squares Linear Regression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955FF-A1A8-194B-8B70-9EAC1E3E7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2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2457-7591-E143-9BAE-7231143F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29241-2B8D-FE47-A685-54C0D907E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HW2 </a:t>
            </a:r>
            <a:r>
              <a:rPr lang="en-US" sz="3200" dirty="0"/>
              <a:t>due Friday 2/26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0312-6944-6449-91BB-EED7D6FF5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7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F93A-A0F2-1041-B603-4B74A857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Linear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43BBF-D659-3741-AAE6-2B71485A4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92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F93A-A0F2-1041-B603-4B74A857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Linear </a:t>
            </a:r>
            <a:r>
              <a:rPr lang="en-US" u="sng" dirty="0"/>
              <a:t>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43BBF-D659-3741-AAE6-2B71485A4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9BEF6-D593-9744-B017-16D939A93B72}"/>
                  </a:ext>
                </a:extLst>
              </p:cNvPr>
              <p:cNvSpPr txBox="1"/>
              <p:nvPr/>
            </p:nvSpPr>
            <p:spPr>
              <a:xfrm>
                <a:off x="119564" y="1808984"/>
                <a:ext cx="4617439" cy="138499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Data</a:t>
                </a:r>
                <a:r>
                  <a:rPr lang="en-US" sz="2800" dirty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9BEF6-D593-9744-B017-16D939A9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4" y="1808984"/>
                <a:ext cx="4617439" cy="1384995"/>
              </a:xfrm>
              <a:prstGeom prst="rect">
                <a:avLst/>
              </a:prstGeom>
              <a:blipFill>
                <a:blip r:embed="rId2"/>
                <a:stretch>
                  <a:fillRect l="-2740" t="-4505" b="-180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D7FEBB-6E83-7E47-A3AB-BF777F0EF4AB}"/>
              </a:ext>
            </a:extLst>
          </p:cNvPr>
          <p:cNvSpPr/>
          <p:nvPr/>
        </p:nvSpPr>
        <p:spPr>
          <a:xfrm>
            <a:off x="4879077" y="1808984"/>
            <a:ext cx="4141170" cy="4405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D09D81-6A48-ED4D-842A-128DB95D2CCD}"/>
              </a:ext>
            </a:extLst>
          </p:cNvPr>
          <p:cNvCxnSpPr>
            <a:cxnSpLocks/>
          </p:cNvCxnSpPr>
          <p:nvPr/>
        </p:nvCxnSpPr>
        <p:spPr>
          <a:xfrm flipV="1">
            <a:off x="5349995" y="2390814"/>
            <a:ext cx="0" cy="33912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4916D5-D803-0042-8E65-93CC6239C9E6}"/>
              </a:ext>
            </a:extLst>
          </p:cNvPr>
          <p:cNvCxnSpPr>
            <a:cxnSpLocks/>
          </p:cNvCxnSpPr>
          <p:nvPr/>
        </p:nvCxnSpPr>
        <p:spPr>
          <a:xfrm>
            <a:off x="5185796" y="5603348"/>
            <a:ext cx="36556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8806F55-0004-4549-AC10-B0E4CFE003F4}"/>
              </a:ext>
            </a:extLst>
          </p:cNvPr>
          <p:cNvSpPr/>
          <p:nvPr/>
        </p:nvSpPr>
        <p:spPr>
          <a:xfrm flipH="1">
            <a:off x="8374501" y="3956013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1A228C-A964-0E48-9982-AFE7E4E323D5}"/>
              </a:ext>
            </a:extLst>
          </p:cNvPr>
          <p:cNvSpPr/>
          <p:nvPr/>
        </p:nvSpPr>
        <p:spPr>
          <a:xfrm flipH="1">
            <a:off x="6874555" y="4161676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557E91-089C-5A46-B7C9-0D4865FF5D9D}"/>
              </a:ext>
            </a:extLst>
          </p:cNvPr>
          <p:cNvSpPr/>
          <p:nvPr/>
        </p:nvSpPr>
        <p:spPr>
          <a:xfrm flipH="1">
            <a:off x="6587974" y="2712446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CE1A02-4230-7B4B-9B71-E236AE01924B}"/>
              </a:ext>
            </a:extLst>
          </p:cNvPr>
          <p:cNvSpPr/>
          <p:nvPr/>
        </p:nvSpPr>
        <p:spPr>
          <a:xfrm flipH="1">
            <a:off x="5605595" y="3024708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D2A815-5DEA-4244-B612-295BCCC042E1}"/>
              </a:ext>
            </a:extLst>
          </p:cNvPr>
          <p:cNvSpPr txBox="1"/>
          <p:nvPr/>
        </p:nvSpPr>
        <p:spPr>
          <a:xfrm>
            <a:off x="8193201" y="5538227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2592F1-A2D0-734B-B0A7-78206F7FA44F}"/>
              </a:ext>
            </a:extLst>
          </p:cNvPr>
          <p:cNvSpPr txBox="1"/>
          <p:nvPr/>
        </p:nvSpPr>
        <p:spPr>
          <a:xfrm>
            <a:off x="4929229" y="2390814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49D83-B07A-2245-935B-E65FA5C96991}"/>
              </a:ext>
            </a:extLst>
          </p:cNvPr>
          <p:cNvSpPr txBox="1"/>
          <p:nvPr/>
        </p:nvSpPr>
        <p:spPr>
          <a:xfrm>
            <a:off x="116399" y="1066637"/>
            <a:ext cx="8903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“Regression” = supervised learning with continuous outputs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84BBC9A-CF3F-4E45-BA4C-FEE7314FB494}"/>
                  </a:ext>
                </a:extLst>
              </p:cNvPr>
              <p:cNvSpPr/>
              <p:nvPr/>
            </p:nvSpPr>
            <p:spPr>
              <a:xfrm>
                <a:off x="5240641" y="3232374"/>
                <a:ext cx="9637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84BBC9A-CF3F-4E45-BA4C-FEE7314FB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641" y="3232374"/>
                <a:ext cx="963789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7FC9E52-084E-AB4E-9908-7642E98ECE87}"/>
                  </a:ext>
                </a:extLst>
              </p:cNvPr>
              <p:cNvSpPr/>
              <p:nvPr/>
            </p:nvSpPr>
            <p:spPr>
              <a:xfrm>
                <a:off x="6213738" y="2316815"/>
                <a:ext cx="974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7FC9E52-084E-AB4E-9908-7642E98EC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738" y="2316815"/>
                <a:ext cx="974433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BD44E6-ACEE-E846-B747-281CA5ADDEBB}"/>
                  </a:ext>
                </a:extLst>
              </p:cNvPr>
              <p:cNvSpPr/>
              <p:nvPr/>
            </p:nvSpPr>
            <p:spPr>
              <a:xfrm>
                <a:off x="6462445" y="4381784"/>
                <a:ext cx="974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BD44E6-ACEE-E846-B747-281CA5ADD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445" y="4381784"/>
                <a:ext cx="974433" cy="369332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EF4496-5716-E14F-B997-9FB660599036}"/>
                  </a:ext>
                </a:extLst>
              </p:cNvPr>
              <p:cNvSpPr/>
              <p:nvPr/>
            </p:nvSpPr>
            <p:spPr>
              <a:xfrm>
                <a:off x="7960927" y="3566770"/>
                <a:ext cx="964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EF4496-5716-E14F-B997-9FB6605990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927" y="3566770"/>
                <a:ext cx="964559" cy="369332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407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F93A-A0F2-1041-B603-4B74A857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</a:t>
            </a:r>
            <a:r>
              <a:rPr lang="en-US" u="sng" dirty="0"/>
              <a:t>Linear</a:t>
            </a:r>
            <a:r>
              <a:rPr lang="en-US" dirty="0"/>
              <a:t>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43BBF-D659-3741-AAE6-2B71485A4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9BEF6-D593-9744-B017-16D939A93B72}"/>
                  </a:ext>
                </a:extLst>
              </p:cNvPr>
              <p:cNvSpPr txBox="1"/>
              <p:nvPr/>
            </p:nvSpPr>
            <p:spPr>
              <a:xfrm>
                <a:off x="119564" y="1808984"/>
                <a:ext cx="4617439" cy="138499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Data</a:t>
                </a:r>
                <a:r>
                  <a:rPr lang="en-US" sz="2800" dirty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9BEF6-D593-9744-B017-16D939A9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4" y="1808984"/>
                <a:ext cx="4617439" cy="1384995"/>
              </a:xfrm>
              <a:prstGeom prst="rect">
                <a:avLst/>
              </a:prstGeom>
              <a:blipFill>
                <a:blip r:embed="rId2"/>
                <a:stretch>
                  <a:fillRect l="-2740" t="-4505" b="-180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B2F9E6-387F-A54F-91FF-1F56CE589FA6}"/>
                  </a:ext>
                </a:extLst>
              </p:cNvPr>
              <p:cNvSpPr txBox="1"/>
              <p:nvPr/>
            </p:nvSpPr>
            <p:spPr>
              <a:xfrm>
                <a:off x="119564" y="3352878"/>
                <a:ext cx="4617440" cy="14218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Model</a:t>
                </a:r>
                <a:r>
                  <a:rPr lang="en-US" sz="2800" dirty="0"/>
                  <a:t>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Or: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B2F9E6-387F-A54F-91FF-1F56CE589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4" y="3352878"/>
                <a:ext cx="4617440" cy="1421864"/>
              </a:xfrm>
              <a:prstGeom prst="rect">
                <a:avLst/>
              </a:prstGeom>
              <a:blipFill>
                <a:blip r:embed="rId3"/>
                <a:stretch>
                  <a:fillRect l="-2740" t="-43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D7FEBB-6E83-7E47-A3AB-BF777F0EF4AB}"/>
              </a:ext>
            </a:extLst>
          </p:cNvPr>
          <p:cNvSpPr/>
          <p:nvPr/>
        </p:nvSpPr>
        <p:spPr>
          <a:xfrm>
            <a:off x="4879077" y="1808984"/>
            <a:ext cx="4141170" cy="4405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D09D81-6A48-ED4D-842A-128DB95D2CCD}"/>
              </a:ext>
            </a:extLst>
          </p:cNvPr>
          <p:cNvCxnSpPr>
            <a:cxnSpLocks/>
          </p:cNvCxnSpPr>
          <p:nvPr/>
        </p:nvCxnSpPr>
        <p:spPr>
          <a:xfrm flipV="1">
            <a:off x="5349995" y="2390814"/>
            <a:ext cx="0" cy="33912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4916D5-D803-0042-8E65-93CC6239C9E6}"/>
              </a:ext>
            </a:extLst>
          </p:cNvPr>
          <p:cNvCxnSpPr>
            <a:cxnSpLocks/>
          </p:cNvCxnSpPr>
          <p:nvPr/>
        </p:nvCxnSpPr>
        <p:spPr>
          <a:xfrm>
            <a:off x="5185796" y="5603348"/>
            <a:ext cx="36556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8806F55-0004-4549-AC10-B0E4CFE003F4}"/>
              </a:ext>
            </a:extLst>
          </p:cNvPr>
          <p:cNvSpPr/>
          <p:nvPr/>
        </p:nvSpPr>
        <p:spPr>
          <a:xfrm flipH="1">
            <a:off x="8374501" y="3956013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1A228C-A964-0E48-9982-AFE7E4E323D5}"/>
              </a:ext>
            </a:extLst>
          </p:cNvPr>
          <p:cNvSpPr/>
          <p:nvPr/>
        </p:nvSpPr>
        <p:spPr>
          <a:xfrm flipH="1">
            <a:off x="6874555" y="4161676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557E91-089C-5A46-B7C9-0D4865FF5D9D}"/>
              </a:ext>
            </a:extLst>
          </p:cNvPr>
          <p:cNvSpPr/>
          <p:nvPr/>
        </p:nvSpPr>
        <p:spPr>
          <a:xfrm flipH="1">
            <a:off x="6587974" y="2712446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CE1A02-4230-7B4B-9B71-E236AE01924B}"/>
              </a:ext>
            </a:extLst>
          </p:cNvPr>
          <p:cNvSpPr/>
          <p:nvPr/>
        </p:nvSpPr>
        <p:spPr>
          <a:xfrm flipH="1">
            <a:off x="5605595" y="3024708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D2A815-5DEA-4244-B612-295BCCC042E1}"/>
              </a:ext>
            </a:extLst>
          </p:cNvPr>
          <p:cNvSpPr txBox="1"/>
          <p:nvPr/>
        </p:nvSpPr>
        <p:spPr>
          <a:xfrm>
            <a:off x="8193201" y="5538227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2592F1-A2D0-734B-B0A7-78206F7FA44F}"/>
              </a:ext>
            </a:extLst>
          </p:cNvPr>
          <p:cNvSpPr txBox="1"/>
          <p:nvPr/>
        </p:nvSpPr>
        <p:spPr>
          <a:xfrm>
            <a:off x="4929229" y="2390814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EA296F-2567-914C-82C2-305E132AC036}"/>
              </a:ext>
            </a:extLst>
          </p:cNvPr>
          <p:cNvCxnSpPr>
            <a:cxnSpLocks/>
          </p:cNvCxnSpPr>
          <p:nvPr/>
        </p:nvCxnSpPr>
        <p:spPr>
          <a:xfrm flipH="1" flipV="1">
            <a:off x="5438253" y="2429522"/>
            <a:ext cx="3389449" cy="293002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27FB71-C74F-D24B-8FF5-A3B0F6C27A6F}"/>
              </a:ext>
            </a:extLst>
          </p:cNvPr>
          <p:cNvSpPr txBox="1"/>
          <p:nvPr/>
        </p:nvSpPr>
        <p:spPr>
          <a:xfrm>
            <a:off x="2333864" y="1072269"/>
            <a:ext cx="446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“Linear” = Our model is a 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9EF158-DEB0-4946-B642-81D758272EAD}"/>
                  </a:ext>
                </a:extLst>
              </p:cNvPr>
              <p:cNvSpPr/>
              <p:nvPr/>
            </p:nvSpPr>
            <p:spPr>
              <a:xfrm>
                <a:off x="5240641" y="3232374"/>
                <a:ext cx="9637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9EF158-DEB0-4946-B642-81D758272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641" y="3232374"/>
                <a:ext cx="963789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813CA7D-72DD-2F4A-9661-370002CDB0A7}"/>
                  </a:ext>
                </a:extLst>
              </p:cNvPr>
              <p:cNvSpPr/>
              <p:nvPr/>
            </p:nvSpPr>
            <p:spPr>
              <a:xfrm>
                <a:off x="6213738" y="2316815"/>
                <a:ext cx="974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813CA7D-72DD-2F4A-9661-370002CDB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738" y="2316815"/>
                <a:ext cx="974433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BA0C95E-1FB6-F547-9118-B636D62E734E}"/>
                  </a:ext>
                </a:extLst>
              </p:cNvPr>
              <p:cNvSpPr/>
              <p:nvPr/>
            </p:nvSpPr>
            <p:spPr>
              <a:xfrm>
                <a:off x="6462445" y="4381784"/>
                <a:ext cx="974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BA0C95E-1FB6-F547-9118-B636D62E73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445" y="4381784"/>
                <a:ext cx="974433" cy="369332"/>
              </a:xfrm>
              <a:prstGeom prst="rect">
                <a:avLst/>
              </a:prstGeom>
              <a:blipFill>
                <a:blip r:embed="rId6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F7A9E9F-80EA-B54D-8227-6615FF9D72EB}"/>
                  </a:ext>
                </a:extLst>
              </p:cNvPr>
              <p:cNvSpPr/>
              <p:nvPr/>
            </p:nvSpPr>
            <p:spPr>
              <a:xfrm>
                <a:off x="7960927" y="3566770"/>
                <a:ext cx="964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F7A9E9F-80EA-B54D-8227-6615FF9D7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927" y="3566770"/>
                <a:ext cx="964559" cy="369332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0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F93A-A0F2-1041-B603-4B74A857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Least Squares</a:t>
            </a:r>
            <a:r>
              <a:rPr lang="en-US" dirty="0"/>
              <a:t> Linear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43BBF-D659-3741-AAE6-2B71485A4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9BEF6-D593-9744-B017-16D939A93B72}"/>
                  </a:ext>
                </a:extLst>
              </p:cNvPr>
              <p:cNvSpPr txBox="1"/>
              <p:nvPr/>
            </p:nvSpPr>
            <p:spPr>
              <a:xfrm>
                <a:off x="119564" y="1808984"/>
                <a:ext cx="4617439" cy="138499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Data</a:t>
                </a:r>
                <a:r>
                  <a:rPr lang="en-US" sz="2800" dirty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…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9BEF6-D593-9744-B017-16D939A9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4" y="1808984"/>
                <a:ext cx="4617439" cy="1384995"/>
              </a:xfrm>
              <a:prstGeom prst="rect">
                <a:avLst/>
              </a:prstGeom>
              <a:blipFill>
                <a:blip r:embed="rId2"/>
                <a:stretch>
                  <a:fillRect l="-2740" t="-4505" b="-180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B2F9E6-387F-A54F-91FF-1F56CE589FA6}"/>
                  </a:ext>
                </a:extLst>
              </p:cNvPr>
              <p:cNvSpPr txBox="1"/>
              <p:nvPr/>
            </p:nvSpPr>
            <p:spPr>
              <a:xfrm>
                <a:off x="119564" y="3352878"/>
                <a:ext cx="4617440" cy="14218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Model</a:t>
                </a:r>
                <a:r>
                  <a:rPr lang="en-US" sz="2800" dirty="0"/>
                  <a:t>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Or: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B2F9E6-387F-A54F-91FF-1F56CE589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4" y="3352878"/>
                <a:ext cx="4617440" cy="1421864"/>
              </a:xfrm>
              <a:prstGeom prst="rect">
                <a:avLst/>
              </a:prstGeom>
              <a:blipFill>
                <a:blip r:embed="rId3"/>
                <a:stretch>
                  <a:fillRect l="-2740" t="-438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A76DA6-6FA1-EC41-95C6-F32B4B832187}"/>
                  </a:ext>
                </a:extLst>
              </p:cNvPr>
              <p:cNvSpPr txBox="1"/>
              <p:nvPr/>
            </p:nvSpPr>
            <p:spPr>
              <a:xfrm>
                <a:off x="119564" y="4934874"/>
                <a:ext cx="4617441" cy="127913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Training</a:t>
                </a:r>
                <a:r>
                  <a:rPr lang="en-US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1" i="1" smtClean="0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A76DA6-6FA1-EC41-95C6-F32B4B832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4" y="4934874"/>
                <a:ext cx="4617441" cy="1279133"/>
              </a:xfrm>
              <a:prstGeom prst="rect">
                <a:avLst/>
              </a:prstGeom>
              <a:blipFill>
                <a:blip r:embed="rId4"/>
                <a:stretch>
                  <a:fillRect l="-2740" t="-66667" b="-15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D7FEBB-6E83-7E47-A3AB-BF777F0EF4AB}"/>
              </a:ext>
            </a:extLst>
          </p:cNvPr>
          <p:cNvSpPr/>
          <p:nvPr/>
        </p:nvSpPr>
        <p:spPr>
          <a:xfrm>
            <a:off x="4879077" y="1808984"/>
            <a:ext cx="4141170" cy="4405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D09D81-6A48-ED4D-842A-128DB95D2CCD}"/>
              </a:ext>
            </a:extLst>
          </p:cNvPr>
          <p:cNvCxnSpPr>
            <a:cxnSpLocks/>
          </p:cNvCxnSpPr>
          <p:nvPr/>
        </p:nvCxnSpPr>
        <p:spPr>
          <a:xfrm flipV="1">
            <a:off x="5349995" y="2390814"/>
            <a:ext cx="0" cy="33912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4916D5-D803-0042-8E65-93CC6239C9E6}"/>
              </a:ext>
            </a:extLst>
          </p:cNvPr>
          <p:cNvCxnSpPr>
            <a:cxnSpLocks/>
          </p:cNvCxnSpPr>
          <p:nvPr/>
        </p:nvCxnSpPr>
        <p:spPr>
          <a:xfrm>
            <a:off x="5185796" y="5603348"/>
            <a:ext cx="36556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536577-3878-5949-A230-B60DC781D935}"/>
              </a:ext>
            </a:extLst>
          </p:cNvPr>
          <p:cNvCxnSpPr>
            <a:cxnSpLocks/>
          </p:cNvCxnSpPr>
          <p:nvPr/>
        </p:nvCxnSpPr>
        <p:spPr>
          <a:xfrm>
            <a:off x="8482160" y="4086423"/>
            <a:ext cx="0" cy="925589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F77451-DC0F-9341-B537-A1D3A0289C57}"/>
              </a:ext>
            </a:extLst>
          </p:cNvPr>
          <p:cNvCxnSpPr>
            <a:cxnSpLocks/>
          </p:cNvCxnSpPr>
          <p:nvPr/>
        </p:nvCxnSpPr>
        <p:spPr>
          <a:xfrm>
            <a:off x="6982213" y="3795104"/>
            <a:ext cx="1" cy="39733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94FDB2-AE41-BC45-89E2-C688867276A2}"/>
              </a:ext>
            </a:extLst>
          </p:cNvPr>
          <p:cNvCxnSpPr>
            <a:cxnSpLocks/>
          </p:cNvCxnSpPr>
          <p:nvPr/>
        </p:nvCxnSpPr>
        <p:spPr>
          <a:xfrm flipH="1">
            <a:off x="6695634" y="2877416"/>
            <a:ext cx="1" cy="636792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52F032-EF91-BA4D-BE86-135212A8E1FC}"/>
              </a:ext>
            </a:extLst>
          </p:cNvPr>
          <p:cNvCxnSpPr>
            <a:cxnSpLocks/>
          </p:cNvCxnSpPr>
          <p:nvPr/>
        </p:nvCxnSpPr>
        <p:spPr>
          <a:xfrm flipH="1">
            <a:off x="5713226" y="2727546"/>
            <a:ext cx="1" cy="445689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8806F55-0004-4549-AC10-B0E4CFE003F4}"/>
              </a:ext>
            </a:extLst>
          </p:cNvPr>
          <p:cNvSpPr/>
          <p:nvPr/>
        </p:nvSpPr>
        <p:spPr>
          <a:xfrm flipH="1">
            <a:off x="8374501" y="3956013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1A228C-A964-0E48-9982-AFE7E4E323D5}"/>
              </a:ext>
            </a:extLst>
          </p:cNvPr>
          <p:cNvSpPr/>
          <p:nvPr/>
        </p:nvSpPr>
        <p:spPr>
          <a:xfrm flipH="1">
            <a:off x="6874555" y="4161676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D557E91-089C-5A46-B7C9-0D4865FF5D9D}"/>
              </a:ext>
            </a:extLst>
          </p:cNvPr>
          <p:cNvSpPr/>
          <p:nvPr/>
        </p:nvSpPr>
        <p:spPr>
          <a:xfrm flipH="1">
            <a:off x="6587974" y="2712446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CE1A02-4230-7B4B-9B71-E236AE01924B}"/>
              </a:ext>
            </a:extLst>
          </p:cNvPr>
          <p:cNvSpPr/>
          <p:nvPr/>
        </p:nvSpPr>
        <p:spPr>
          <a:xfrm flipH="1">
            <a:off x="5605595" y="3024708"/>
            <a:ext cx="215319" cy="21531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D2A815-5DEA-4244-B612-295BCCC042E1}"/>
              </a:ext>
            </a:extLst>
          </p:cNvPr>
          <p:cNvSpPr txBox="1"/>
          <p:nvPr/>
        </p:nvSpPr>
        <p:spPr>
          <a:xfrm>
            <a:off x="8193201" y="5538227"/>
            <a:ext cx="36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2592F1-A2D0-734B-B0A7-78206F7FA44F}"/>
              </a:ext>
            </a:extLst>
          </p:cNvPr>
          <p:cNvSpPr txBox="1"/>
          <p:nvPr/>
        </p:nvSpPr>
        <p:spPr>
          <a:xfrm>
            <a:off x="4929229" y="2390814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EA296F-2567-914C-82C2-305E132AC036}"/>
              </a:ext>
            </a:extLst>
          </p:cNvPr>
          <p:cNvCxnSpPr>
            <a:cxnSpLocks/>
          </p:cNvCxnSpPr>
          <p:nvPr/>
        </p:nvCxnSpPr>
        <p:spPr>
          <a:xfrm flipH="1" flipV="1">
            <a:off x="5438253" y="2429522"/>
            <a:ext cx="3389449" cy="293002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8369830-7934-5D4E-8792-F1BEBE75CFBD}"/>
              </a:ext>
            </a:extLst>
          </p:cNvPr>
          <p:cNvSpPr txBox="1"/>
          <p:nvPr/>
        </p:nvSpPr>
        <p:spPr>
          <a:xfrm>
            <a:off x="41251" y="1072269"/>
            <a:ext cx="8904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“Least squares” = Find the line that minimizes squared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F0AECE-89B3-E442-9FD9-4B3CE23B8A3E}"/>
                  </a:ext>
                </a:extLst>
              </p:cNvPr>
              <p:cNvSpPr/>
              <p:nvPr/>
            </p:nvSpPr>
            <p:spPr>
              <a:xfrm>
                <a:off x="5240641" y="3232374"/>
                <a:ext cx="9637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F0AECE-89B3-E442-9FD9-4B3CE23B8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641" y="3232374"/>
                <a:ext cx="963789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F61B9F-074E-7E41-A7BB-C92998B245D6}"/>
                  </a:ext>
                </a:extLst>
              </p:cNvPr>
              <p:cNvSpPr/>
              <p:nvPr/>
            </p:nvSpPr>
            <p:spPr>
              <a:xfrm>
                <a:off x="6213738" y="2316815"/>
                <a:ext cx="974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2F61B9F-074E-7E41-A7BB-C92998B245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738" y="2316815"/>
                <a:ext cx="974433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49AED31-2E71-DE44-8352-1A2951417220}"/>
                  </a:ext>
                </a:extLst>
              </p:cNvPr>
              <p:cNvSpPr/>
              <p:nvPr/>
            </p:nvSpPr>
            <p:spPr>
              <a:xfrm>
                <a:off x="6462445" y="4381784"/>
                <a:ext cx="974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49AED31-2E71-DE44-8352-1A2951417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445" y="4381784"/>
                <a:ext cx="974433" cy="369332"/>
              </a:xfrm>
              <a:prstGeom prst="rect">
                <a:avLst/>
              </a:prstGeom>
              <a:blipFill>
                <a:blip r:embed="rId7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3516F2B-1C0F-D94F-BCF5-FA385019C342}"/>
                  </a:ext>
                </a:extLst>
              </p:cNvPr>
              <p:cNvSpPr/>
              <p:nvPr/>
            </p:nvSpPr>
            <p:spPr>
              <a:xfrm>
                <a:off x="7960927" y="3566770"/>
                <a:ext cx="9645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3516F2B-1C0F-D94F-BCF5-FA385019C3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927" y="3566770"/>
                <a:ext cx="964559" cy="369332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4AB0DC7-744E-C141-A6AE-876ABC4F7CA7}"/>
                  </a:ext>
                </a:extLst>
              </p:cNvPr>
              <p:cNvSpPr/>
              <p:nvPr/>
            </p:nvSpPr>
            <p:spPr>
              <a:xfrm>
                <a:off x="7089874" y="3014151"/>
                <a:ext cx="13365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4AB0DC7-744E-C141-A6AE-876ABC4F7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874" y="3014151"/>
                <a:ext cx="1336520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47692CE9-3DA0-244D-B518-EAC4FBB906D5}"/>
              </a:ext>
            </a:extLst>
          </p:cNvPr>
          <p:cNvSpPr/>
          <p:nvPr/>
        </p:nvSpPr>
        <p:spPr>
          <a:xfrm>
            <a:off x="6837707" y="2923801"/>
            <a:ext cx="240632" cy="624360"/>
          </a:xfrm>
          <a:prstGeom prst="rightBrace">
            <a:avLst>
              <a:gd name="adj1" fmla="val 36904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23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84D4-5A19-1647-8465-232FACDF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Least Squares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F217C-C990-9640-A24C-EA99EF231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B2DCB6-6121-C14F-A220-9D4F2223DC1B}"/>
                  </a:ext>
                </a:extLst>
              </p:cNvPr>
              <p:cNvSpPr/>
              <p:nvPr/>
            </p:nvSpPr>
            <p:spPr>
              <a:xfrm>
                <a:off x="1881840" y="1052559"/>
                <a:ext cx="5500737" cy="1543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B2DCB6-6121-C14F-A220-9D4F2223D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840" y="1052559"/>
                <a:ext cx="5500737" cy="1543371"/>
              </a:xfrm>
              <a:prstGeom prst="rect">
                <a:avLst/>
              </a:prstGeom>
              <a:blipFill>
                <a:blip r:embed="rId2"/>
                <a:stretch>
                  <a:fillRect t="-97541" b="-10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AE3022-70E8-EE4E-9C8C-EA88B8789291}"/>
                  </a:ext>
                </a:extLst>
              </p:cNvPr>
              <p:cNvSpPr txBox="1"/>
              <p:nvPr/>
            </p:nvSpPr>
            <p:spPr>
              <a:xfrm>
                <a:off x="956533" y="4071249"/>
                <a:ext cx="1584536" cy="1141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AE3022-70E8-EE4E-9C8C-EA88B8789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33" y="4071249"/>
                <a:ext cx="1584536" cy="1141338"/>
              </a:xfrm>
              <a:prstGeom prst="rect">
                <a:avLst/>
              </a:prstGeom>
              <a:blipFill>
                <a:blip r:embed="rId3"/>
                <a:stretch>
                  <a:fillRect l="-3968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C6728C-807F-8942-98DA-E75D7F959462}"/>
              </a:ext>
            </a:extLst>
          </p:cNvPr>
          <p:cNvSpPr txBox="1"/>
          <p:nvPr/>
        </p:nvSpPr>
        <p:spPr>
          <a:xfrm>
            <a:off x="813376" y="2766960"/>
            <a:ext cx="178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Output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Vector of shape (N,)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4CF84E-F864-D347-A10B-A18A413D7AC4}"/>
                  </a:ext>
                </a:extLst>
              </p:cNvPr>
              <p:cNvSpPr txBox="1"/>
              <p:nvPr/>
            </p:nvSpPr>
            <p:spPr>
              <a:xfrm>
                <a:off x="3518763" y="4035823"/>
                <a:ext cx="2166426" cy="1209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4CF84E-F864-D347-A10B-A18A413D7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763" y="4035823"/>
                <a:ext cx="2166426" cy="1209883"/>
              </a:xfrm>
              <a:prstGeom prst="rect">
                <a:avLst/>
              </a:prstGeom>
              <a:blipFill>
                <a:blip r:embed="rId4"/>
                <a:stretch>
                  <a:fillRect l="-2326" t="-1031" b="-5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9BA6929-62DF-024C-A271-F19D1E2DB362}"/>
              </a:ext>
            </a:extLst>
          </p:cNvPr>
          <p:cNvSpPr txBox="1"/>
          <p:nvPr/>
        </p:nvSpPr>
        <p:spPr>
          <a:xfrm>
            <a:off x="3724336" y="2766958"/>
            <a:ext cx="1695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Inputs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Matrix of shape (N,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C576E5-7F21-E941-A354-13167072C844}"/>
                  </a:ext>
                </a:extLst>
              </p:cNvPr>
              <p:cNvSpPr txBox="1"/>
              <p:nvPr/>
            </p:nvSpPr>
            <p:spPr>
              <a:xfrm>
                <a:off x="6814356" y="4318432"/>
                <a:ext cx="1498679" cy="646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C576E5-7F21-E941-A354-13167072C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356" y="4318432"/>
                <a:ext cx="1498679" cy="646972"/>
              </a:xfrm>
              <a:prstGeom prst="rect">
                <a:avLst/>
              </a:prstGeom>
              <a:blipFill>
                <a:blip r:embed="rId5"/>
                <a:stretch>
                  <a:fillRect l="-2521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9771FCA-3EFE-D94B-ABF1-A429A8C3EF98}"/>
              </a:ext>
            </a:extLst>
          </p:cNvPr>
          <p:cNvSpPr txBox="1"/>
          <p:nvPr/>
        </p:nvSpPr>
        <p:spPr>
          <a:xfrm>
            <a:off x="6716032" y="2766958"/>
            <a:ext cx="1695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Weights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Vector of shape (2,)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2BFC58-51C5-7949-AC72-DE781CF8C5BD}"/>
                  </a:ext>
                </a:extLst>
              </p:cNvPr>
              <p:cNvSpPr txBox="1"/>
              <p:nvPr/>
            </p:nvSpPr>
            <p:spPr>
              <a:xfrm>
                <a:off x="2005431" y="5624855"/>
                <a:ext cx="50554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Solution: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2BFC58-51C5-7949-AC72-DE781CF8C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431" y="5624855"/>
                <a:ext cx="5055487" cy="584775"/>
              </a:xfrm>
              <a:prstGeom prst="rect">
                <a:avLst/>
              </a:prstGeom>
              <a:blipFill>
                <a:blip r:embed="rId6"/>
                <a:stretch>
                  <a:fillRect l="-3008" t="-14894" r="-251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36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 Bad Weather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A28EA6-90D4-DC49-A9C2-1DEC30B157D2}"/>
              </a:ext>
            </a:extLst>
          </p:cNvPr>
          <p:cNvSpPr txBox="1"/>
          <p:nvPr/>
        </p:nvSpPr>
        <p:spPr>
          <a:xfrm>
            <a:off x="1163661" y="876287"/>
            <a:ext cx="68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Given latitude, predict temperature by fitting a line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577602-7700-7247-9C0B-DD68A3AF7ECD}"/>
              </a:ext>
            </a:extLst>
          </p:cNvPr>
          <p:cNvGrpSpPr/>
          <p:nvPr/>
        </p:nvGrpSpPr>
        <p:grpSpPr>
          <a:xfrm>
            <a:off x="561411" y="1450380"/>
            <a:ext cx="4316434" cy="2253634"/>
            <a:chOff x="755621" y="2861469"/>
            <a:chExt cx="4316434" cy="225363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56DEB8-6364-2948-AB00-139A2F78BDE6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273C96-BDF4-6848-8A7A-C298373B122A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088067-C2D8-5D4A-9BE6-DD6CFEF06F5B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10B60B-599C-C947-BB53-FFB2C66ED10A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AB84AE-42CC-B041-9519-B9B6EB00B08B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3AFB9E-97B6-EA46-9C57-1571E1164286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3D0AA8-4D5F-8543-AE7C-6E3B7EB4C812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A2CD12-B291-B74F-9148-3FF76DA2B1D9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EF5489E-8301-8441-9F2C-95099D652AE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B39BB0-6199-1946-8DCC-E3C2644B87B6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5F74F66-6995-874B-9761-520B730C0EDC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825887-3EFA-1747-ADB9-C8EC88FDC9D6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519C9E2-47E5-8A40-9D74-41EFF0BE009D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986763A-AA44-8D41-A280-489565F7284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25FE1D-1190-6848-B576-F47346B01206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827A7-1EB5-D64A-986B-F48817ADD1A5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24AD60-38FA-5942-A9EA-916F7AA670FE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8B5EB4-7B21-414F-B4FB-9E723577F61C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A6B486-ACFB-2045-B023-DEE396DD03FE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C0E5D8-6ECB-2045-A357-8E67E0C5CA22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05DE84-9887-6D45-98E7-09FBB7486B60}"/>
              </a:ext>
            </a:extLst>
          </p:cNvPr>
          <p:cNvGrpSpPr/>
          <p:nvPr/>
        </p:nvGrpSpPr>
        <p:grpSpPr>
          <a:xfrm>
            <a:off x="4841319" y="1889478"/>
            <a:ext cx="3844832" cy="1698222"/>
            <a:chOff x="463013" y="4760037"/>
            <a:chExt cx="3844832" cy="16982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0CB9738-4437-6D46-8126-8299CDF5B44C}"/>
                    </a:ext>
                  </a:extLst>
                </p:cNvPr>
                <p:cNvSpPr txBox="1"/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30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19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eqArr>
                                </m:e>
                                <m:e>
                                  <m:eqArr>
                                    <m:eqArr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eqAr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A4D527-76E6-4F6B-9010-0992214AA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013" y="4760037"/>
                  <a:ext cx="2136803" cy="16982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550832A-2489-5A4F-85B6-ED0EA58A7840}"/>
                    </a:ext>
                  </a:extLst>
                </p:cNvPr>
                <p:cNvSpPr txBox="1"/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33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38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67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83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66E140-6980-422F-A73E-61509E68DE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7591" y="4760037"/>
                  <a:ext cx="1630254" cy="16982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82A6E7-CB33-E549-8351-8FB7DDB89D19}"/>
                  </a:ext>
                </a:extLst>
              </p:cNvPr>
              <p:cNvSpPr txBox="1"/>
              <p:nvPr/>
            </p:nvSpPr>
            <p:spPr>
              <a:xfrm>
                <a:off x="5648153" y="4334620"/>
                <a:ext cx="20817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82A6E7-CB33-E549-8351-8FB7DDB89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153" y="4334620"/>
                <a:ext cx="2081787" cy="430887"/>
              </a:xfrm>
              <a:prstGeom prst="rect">
                <a:avLst/>
              </a:prstGeom>
              <a:blipFill>
                <a:blip r:embed="rId4"/>
                <a:stretch>
                  <a:fillRect t="-2857" r="-363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18CA45A-EC9D-1F48-A287-0D0F8E97C2E8}"/>
                  </a:ext>
                </a:extLst>
              </p:cNvPr>
              <p:cNvSpPr txBox="1"/>
              <p:nvPr/>
            </p:nvSpPr>
            <p:spPr>
              <a:xfrm>
                <a:off x="5648153" y="4803450"/>
                <a:ext cx="2134367" cy="61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−1.47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18CA45A-EC9D-1F48-A287-0D0F8E97C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153" y="4803450"/>
                <a:ext cx="2134367" cy="613438"/>
              </a:xfrm>
              <a:prstGeom prst="rect">
                <a:avLst/>
              </a:prstGeom>
              <a:blipFill>
                <a:blip r:embed="rId5"/>
                <a:stretch>
                  <a:fillRect l="-592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167598FE-2BAE-1749-9271-9E4208FE601D}"/>
              </a:ext>
            </a:extLst>
          </p:cNvPr>
          <p:cNvSpPr txBox="1"/>
          <p:nvPr/>
        </p:nvSpPr>
        <p:spPr>
          <a:xfrm>
            <a:off x="4995894" y="5458493"/>
            <a:ext cx="343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Temp = -1.47*Lat + 97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D72F33-098C-3F44-BE2A-73E94CB4D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5" y="3847414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FDB72F1-DD6F-6944-8669-637B0199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7414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01D7F6-02B7-3548-ACBE-18097AB883CC}"/>
              </a:ext>
            </a:extLst>
          </p:cNvPr>
          <p:cNvSpPr txBox="1"/>
          <p:nvPr/>
        </p:nvSpPr>
        <p:spPr>
          <a:xfrm>
            <a:off x="6093884" y="1403382"/>
            <a:ext cx="1242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Training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14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 Bad Weather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A28EA6-90D4-DC49-A9C2-1DEC30B157D2}"/>
              </a:ext>
            </a:extLst>
          </p:cNvPr>
          <p:cNvSpPr txBox="1"/>
          <p:nvPr/>
        </p:nvSpPr>
        <p:spPr>
          <a:xfrm>
            <a:off x="1163661" y="876287"/>
            <a:ext cx="68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Given latitude, predict temperature by fitting a line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577602-7700-7247-9C0B-DD68A3AF7ECD}"/>
              </a:ext>
            </a:extLst>
          </p:cNvPr>
          <p:cNvGrpSpPr/>
          <p:nvPr/>
        </p:nvGrpSpPr>
        <p:grpSpPr>
          <a:xfrm>
            <a:off x="561411" y="1450380"/>
            <a:ext cx="4316434" cy="2253634"/>
            <a:chOff x="755621" y="2861469"/>
            <a:chExt cx="4316434" cy="225363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56DEB8-6364-2948-AB00-139A2F78BDE6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273C96-BDF4-6848-8A7A-C298373B122A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088067-C2D8-5D4A-9BE6-DD6CFEF06F5B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10B60B-599C-C947-BB53-FFB2C66ED10A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AB84AE-42CC-B041-9519-B9B6EB00B08B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3AFB9E-97B6-EA46-9C57-1571E1164286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3D0AA8-4D5F-8543-AE7C-6E3B7EB4C812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A2CD12-B291-B74F-9148-3FF76DA2B1D9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EF5489E-8301-8441-9F2C-95099D652AE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B39BB0-6199-1946-8DCC-E3C2644B87B6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5F74F66-6995-874B-9761-520B730C0EDC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825887-3EFA-1747-ADB9-C8EC88FDC9D6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519C9E2-47E5-8A40-9D74-41EFF0BE009D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986763A-AA44-8D41-A280-489565F7284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25FE1D-1190-6848-B576-F47346B01206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827A7-1EB5-D64A-986B-F48817ADD1A5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24AD60-38FA-5942-A9EA-916F7AA670FE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8B5EB4-7B21-414F-B4FB-9E723577F61C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A6B486-ACFB-2045-B023-DEE396DD03FE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C0E5D8-6ECB-2045-A357-8E67E0C5CA22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A9DD39C-CC14-CF44-A9FC-158DC9213DA9}"/>
              </a:ext>
            </a:extLst>
          </p:cNvPr>
          <p:cNvSpPr txBox="1"/>
          <p:nvPr/>
        </p:nvSpPr>
        <p:spPr>
          <a:xfrm>
            <a:off x="5252115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69.1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4BC99C-3539-C74F-8EB5-C5DB0A0430CB}"/>
              </a:ext>
            </a:extLst>
          </p:cNvPr>
          <p:cNvSpPr txBox="1"/>
          <p:nvPr/>
        </p:nvSpPr>
        <p:spPr>
          <a:xfrm>
            <a:off x="5252115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52.9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BAC4DC-9F97-334F-87B6-8A4675F7EE0F}"/>
              </a:ext>
            </a:extLst>
          </p:cNvPr>
          <p:cNvSpPr txBox="1"/>
          <p:nvPr/>
        </p:nvSpPr>
        <p:spPr>
          <a:xfrm>
            <a:off x="5252115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35.3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C42626-1EA8-5A4A-A6F4-CDF8913D7B47}"/>
              </a:ext>
            </a:extLst>
          </p:cNvPr>
          <p:cNvSpPr txBox="1"/>
          <p:nvPr/>
        </p:nvSpPr>
        <p:spPr>
          <a:xfrm>
            <a:off x="5252113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39.7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07AF7D-C0A1-7143-9FF1-2AD147BEAE6B}"/>
              </a:ext>
            </a:extLst>
          </p:cNvPr>
          <p:cNvSpPr txBox="1"/>
          <p:nvPr/>
        </p:nvSpPr>
        <p:spPr>
          <a:xfrm>
            <a:off x="5252115" y="334584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83.8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AC5CF1-594A-0247-B2A7-D92108528E11}"/>
              </a:ext>
            </a:extLst>
          </p:cNvPr>
          <p:cNvSpPr txBox="1"/>
          <p:nvPr/>
        </p:nvSpPr>
        <p:spPr>
          <a:xfrm>
            <a:off x="4917644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Prediction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349F13-A9A3-054B-BE65-2C0F89247AA1}"/>
              </a:ext>
            </a:extLst>
          </p:cNvPr>
          <p:cNvSpPr txBox="1"/>
          <p:nvPr/>
        </p:nvSpPr>
        <p:spPr>
          <a:xfrm>
            <a:off x="6599892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5E00EB9-725C-CA41-B201-9C7D5A3ECA31}"/>
              </a:ext>
            </a:extLst>
          </p:cNvPr>
          <p:cNvSpPr txBox="1"/>
          <p:nvPr/>
        </p:nvSpPr>
        <p:spPr>
          <a:xfrm>
            <a:off x="6599892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10.9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98BE7B0-0A3B-FD49-BC92-0CCCD5D3CB0B}"/>
              </a:ext>
            </a:extLst>
          </p:cNvPr>
          <p:cNvSpPr txBox="1"/>
          <p:nvPr/>
        </p:nvSpPr>
        <p:spPr>
          <a:xfrm>
            <a:off x="6599892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9302F9-3AA6-9441-9C7D-341FEF5331D5}"/>
              </a:ext>
            </a:extLst>
          </p:cNvPr>
          <p:cNvSpPr txBox="1"/>
          <p:nvPr/>
        </p:nvSpPr>
        <p:spPr>
          <a:xfrm>
            <a:off x="6599890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61A2D3-C1C1-D24F-B702-CF1E61A3BD5E}"/>
              </a:ext>
            </a:extLst>
          </p:cNvPr>
          <p:cNvSpPr txBox="1"/>
          <p:nvPr/>
        </p:nvSpPr>
        <p:spPr>
          <a:xfrm>
            <a:off x="6599892" y="334584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1291549-27A7-B040-9970-9B3D6B689894}"/>
              </a:ext>
            </a:extLst>
          </p:cNvPr>
          <p:cNvSpPr txBox="1"/>
          <p:nvPr/>
        </p:nvSpPr>
        <p:spPr>
          <a:xfrm>
            <a:off x="6265421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Error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CC8E46-76F0-1148-AB4C-8E047AF5CA8E}"/>
              </a:ext>
            </a:extLst>
          </p:cNvPr>
          <p:cNvSpPr txBox="1"/>
          <p:nvPr/>
        </p:nvSpPr>
        <p:spPr>
          <a:xfrm>
            <a:off x="3996437" y="3887782"/>
            <a:ext cx="4824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Problem</a:t>
            </a:r>
            <a:r>
              <a:rPr lang="en-US" sz="2000" dirty="0">
                <a:solidFill>
                  <a:srgbClr val="C00000"/>
                </a:solidFill>
              </a:rPr>
              <a:t>: In ML we don’t care about training set performance; we want models that </a:t>
            </a:r>
            <a:r>
              <a:rPr lang="en-US" sz="2000" b="1" dirty="0">
                <a:solidFill>
                  <a:srgbClr val="C00000"/>
                </a:solidFill>
              </a:rPr>
              <a:t>generalize</a:t>
            </a:r>
            <a:r>
              <a:rPr lang="en-US" sz="2000" dirty="0">
                <a:solidFill>
                  <a:srgbClr val="C00000"/>
                </a:solidFill>
              </a:rPr>
              <a:t> to new data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F79E1-E3F0-F74D-A540-FFA3BCFE8EFB}"/>
              </a:ext>
            </a:extLst>
          </p:cNvPr>
          <p:cNvSpPr txBox="1"/>
          <p:nvPr/>
        </p:nvSpPr>
        <p:spPr>
          <a:xfrm>
            <a:off x="7351060" y="2264295"/>
            <a:ext cx="1275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Seems good!</a:t>
            </a:r>
          </a:p>
        </p:txBody>
      </p:sp>
      <p:pic>
        <p:nvPicPr>
          <p:cNvPr id="84" name="Picture 6">
            <a:extLst>
              <a:ext uri="{FF2B5EF4-FFF2-40B4-BE49-F238E27FC236}">
                <a16:creationId xmlns:a16="http://schemas.microsoft.com/office/drawing/2014/main" id="{11B862A5-C6C0-C545-B83E-B3A170C0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7414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17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3905CF7-1676-A244-9E24-8F17F91FC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E179B4-CBD2-AB48-9863-4B7379BE68FF}"/>
              </a:ext>
            </a:extLst>
          </p:cNvPr>
          <p:cNvSpPr/>
          <p:nvPr/>
        </p:nvSpPr>
        <p:spPr>
          <a:xfrm>
            <a:off x="61877" y="1874801"/>
            <a:ext cx="4746799" cy="1075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F37FF4-01B6-8046-B72D-DC65EA661C2E}"/>
              </a:ext>
            </a:extLst>
          </p:cNvPr>
          <p:cNvSpPr/>
          <p:nvPr/>
        </p:nvSpPr>
        <p:spPr>
          <a:xfrm>
            <a:off x="61875" y="3000338"/>
            <a:ext cx="4746799" cy="6926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 Bad Weather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A28EA6-90D4-DC49-A9C2-1DEC30B157D2}"/>
              </a:ext>
            </a:extLst>
          </p:cNvPr>
          <p:cNvSpPr txBox="1"/>
          <p:nvPr/>
        </p:nvSpPr>
        <p:spPr>
          <a:xfrm>
            <a:off x="1163661" y="876287"/>
            <a:ext cx="68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Given latitude, predict temperature by fitting a line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577602-7700-7247-9C0B-DD68A3AF7ECD}"/>
              </a:ext>
            </a:extLst>
          </p:cNvPr>
          <p:cNvGrpSpPr/>
          <p:nvPr/>
        </p:nvGrpSpPr>
        <p:grpSpPr>
          <a:xfrm>
            <a:off x="561411" y="1450380"/>
            <a:ext cx="4316434" cy="2253634"/>
            <a:chOff x="755621" y="2861469"/>
            <a:chExt cx="4316434" cy="225363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56DEB8-6364-2948-AB00-139A2F78BDE6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273C96-BDF4-6848-8A7A-C298373B122A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088067-C2D8-5D4A-9BE6-DD6CFEF06F5B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10B60B-599C-C947-BB53-FFB2C66ED10A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AB84AE-42CC-B041-9519-B9B6EB00B08B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3AFB9E-97B6-EA46-9C57-1571E1164286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3D0AA8-4D5F-8543-AE7C-6E3B7EB4C812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A2CD12-B291-B74F-9148-3FF76DA2B1D9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EF5489E-8301-8441-9F2C-95099D652AE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B39BB0-6199-1946-8DCC-E3C2644B87B6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5F74F66-6995-874B-9761-520B730C0EDC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825887-3EFA-1747-ADB9-C8EC88FDC9D6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519C9E2-47E5-8A40-9D74-41EFF0BE009D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986763A-AA44-8D41-A280-489565F7284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25FE1D-1190-6848-B576-F47346B01206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827A7-1EB5-D64A-986B-F48817ADD1A5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24AD60-38FA-5942-A9EA-916F7AA670FE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8B5EB4-7B21-414F-B4FB-9E723577F61C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A6B486-ACFB-2045-B023-DEE396DD03FE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C0E5D8-6ECB-2045-A357-8E67E0C5CA22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945F5D-D84D-A84E-9326-497AD449E97B}"/>
              </a:ext>
            </a:extLst>
          </p:cNvPr>
          <p:cNvSpPr txBox="1"/>
          <p:nvPr/>
        </p:nvSpPr>
        <p:spPr>
          <a:xfrm>
            <a:off x="3996437" y="3887782"/>
            <a:ext cx="4824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Problem</a:t>
            </a:r>
            <a:r>
              <a:rPr lang="en-US" sz="2000" dirty="0">
                <a:solidFill>
                  <a:srgbClr val="C00000"/>
                </a:solidFill>
              </a:rPr>
              <a:t>: In ML we don’t care about training set performance; we want models that </a:t>
            </a:r>
            <a:r>
              <a:rPr lang="en-US" sz="2000" b="1" dirty="0">
                <a:solidFill>
                  <a:srgbClr val="C00000"/>
                </a:solidFill>
              </a:rPr>
              <a:t>generalize</a:t>
            </a:r>
            <a:r>
              <a:rPr lang="en-US" sz="2000" dirty="0">
                <a:solidFill>
                  <a:srgbClr val="C00000"/>
                </a:solidFill>
              </a:rPr>
              <a:t> to new data</a:t>
            </a:r>
            <a:endParaRPr lang="en-US" sz="2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AAC9057-8FB9-894E-9C4E-60F1BCE5824E}"/>
              </a:ext>
            </a:extLst>
          </p:cNvPr>
          <p:cNvSpPr txBox="1"/>
          <p:nvPr/>
        </p:nvSpPr>
        <p:spPr>
          <a:xfrm>
            <a:off x="3996437" y="4967125"/>
            <a:ext cx="4957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Solution</a:t>
            </a:r>
            <a:r>
              <a:rPr lang="en-US" sz="2000" dirty="0"/>
              <a:t>: Split dataset into </a:t>
            </a:r>
            <a:r>
              <a:rPr lang="en-US" sz="2000" b="1" u="sng" dirty="0">
                <a:solidFill>
                  <a:schemeClr val="accent1"/>
                </a:solidFill>
              </a:rPr>
              <a:t>train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b="1" u="sng" dirty="0">
                <a:solidFill>
                  <a:schemeClr val="accent6"/>
                </a:solidFill>
              </a:rPr>
              <a:t>test</a:t>
            </a:r>
            <a:r>
              <a:rPr lang="en-US" sz="2000" b="1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sets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DB371-9D4B-5E4C-872C-709CE9818396}"/>
              </a:ext>
            </a:extLst>
          </p:cNvPr>
          <p:cNvSpPr txBox="1"/>
          <p:nvPr/>
        </p:nvSpPr>
        <p:spPr>
          <a:xfrm>
            <a:off x="-11281" y="2223357"/>
            <a:ext cx="7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9C527C-04BB-FB4A-A9AD-50C309E58BAE}"/>
              </a:ext>
            </a:extLst>
          </p:cNvPr>
          <p:cNvSpPr txBox="1"/>
          <p:nvPr/>
        </p:nvSpPr>
        <p:spPr>
          <a:xfrm>
            <a:off x="40752" y="3124149"/>
            <a:ext cx="60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586285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AD135CA-01B2-2244-ABA8-EE760DD5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E179B4-CBD2-AB48-9863-4B7379BE68FF}"/>
              </a:ext>
            </a:extLst>
          </p:cNvPr>
          <p:cNvSpPr/>
          <p:nvPr/>
        </p:nvSpPr>
        <p:spPr>
          <a:xfrm>
            <a:off x="61877" y="1874801"/>
            <a:ext cx="6861007" cy="1075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F37FF4-01B6-8046-B72D-DC65EA661C2E}"/>
              </a:ext>
            </a:extLst>
          </p:cNvPr>
          <p:cNvSpPr/>
          <p:nvPr/>
        </p:nvSpPr>
        <p:spPr>
          <a:xfrm>
            <a:off x="61875" y="3000338"/>
            <a:ext cx="6861007" cy="6926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 Bad Weather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A28EA6-90D4-DC49-A9C2-1DEC30B157D2}"/>
              </a:ext>
            </a:extLst>
          </p:cNvPr>
          <p:cNvSpPr txBox="1"/>
          <p:nvPr/>
        </p:nvSpPr>
        <p:spPr>
          <a:xfrm>
            <a:off x="1163661" y="876287"/>
            <a:ext cx="68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Given latitude, predict temperature by fitting a line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577602-7700-7247-9C0B-DD68A3AF7ECD}"/>
              </a:ext>
            </a:extLst>
          </p:cNvPr>
          <p:cNvGrpSpPr/>
          <p:nvPr/>
        </p:nvGrpSpPr>
        <p:grpSpPr>
          <a:xfrm>
            <a:off x="561411" y="1450380"/>
            <a:ext cx="4316434" cy="2253634"/>
            <a:chOff x="755621" y="2861469"/>
            <a:chExt cx="4316434" cy="225363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56DEB8-6364-2948-AB00-139A2F78BDE6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273C96-BDF4-6848-8A7A-C298373B122A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088067-C2D8-5D4A-9BE6-DD6CFEF06F5B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10B60B-599C-C947-BB53-FFB2C66ED10A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AB84AE-42CC-B041-9519-B9B6EB00B08B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3AFB9E-97B6-EA46-9C57-1571E1164286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3D0AA8-4D5F-8543-AE7C-6E3B7EB4C812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A2CD12-B291-B74F-9148-3FF76DA2B1D9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EF5489E-8301-8441-9F2C-95099D652AE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B39BB0-6199-1946-8DCC-E3C2644B87B6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5F74F66-6995-874B-9761-520B730C0EDC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825887-3EFA-1747-ADB9-C8EC88FDC9D6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519C9E2-47E5-8A40-9D74-41EFF0BE009D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986763A-AA44-8D41-A280-489565F7284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25FE1D-1190-6848-B576-F47346B01206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827A7-1EB5-D64A-986B-F48817ADD1A5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24AD60-38FA-5942-A9EA-916F7AA670FE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8B5EB4-7B21-414F-B4FB-9E723577F61C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A6B486-ACFB-2045-B023-DEE396DD03FE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C0E5D8-6ECB-2045-A357-8E67E0C5CA22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BDB371-9D4B-5E4C-872C-709CE9818396}"/>
              </a:ext>
            </a:extLst>
          </p:cNvPr>
          <p:cNvSpPr txBox="1"/>
          <p:nvPr/>
        </p:nvSpPr>
        <p:spPr>
          <a:xfrm>
            <a:off x="-11281" y="2223357"/>
            <a:ext cx="7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9C527C-04BB-FB4A-A9AD-50C309E58BAE}"/>
              </a:ext>
            </a:extLst>
          </p:cNvPr>
          <p:cNvSpPr txBox="1"/>
          <p:nvPr/>
        </p:nvSpPr>
        <p:spPr>
          <a:xfrm>
            <a:off x="40752" y="3124149"/>
            <a:ext cx="60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C7A1D4-A9F7-CA4C-AC82-9177BBDA561C}"/>
              </a:ext>
            </a:extLst>
          </p:cNvPr>
          <p:cNvSpPr txBox="1"/>
          <p:nvPr/>
        </p:nvSpPr>
        <p:spPr>
          <a:xfrm>
            <a:off x="3996437" y="3887782"/>
            <a:ext cx="4824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Problem</a:t>
            </a:r>
            <a:r>
              <a:rPr lang="en-US" sz="2000" dirty="0">
                <a:solidFill>
                  <a:srgbClr val="C00000"/>
                </a:solidFill>
              </a:rPr>
              <a:t>: In ML we don’t care about training set performance; we want models that </a:t>
            </a:r>
            <a:r>
              <a:rPr lang="en-US" sz="2000" b="1" dirty="0">
                <a:solidFill>
                  <a:srgbClr val="C00000"/>
                </a:solidFill>
              </a:rPr>
              <a:t>generalize</a:t>
            </a:r>
            <a:r>
              <a:rPr lang="en-US" sz="2000" dirty="0">
                <a:solidFill>
                  <a:srgbClr val="C00000"/>
                </a:solidFill>
              </a:rPr>
              <a:t> to new data</a:t>
            </a:r>
            <a:endParaRPr lang="en-US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3996437" y="4967125"/>
            <a:ext cx="4957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Solution</a:t>
            </a:r>
            <a:r>
              <a:rPr lang="en-US" sz="2000" dirty="0"/>
              <a:t>: Split dataset into </a:t>
            </a:r>
            <a:r>
              <a:rPr lang="en-US" sz="2000" b="1" u="sng" dirty="0">
                <a:solidFill>
                  <a:schemeClr val="accent1"/>
                </a:solidFill>
              </a:rPr>
              <a:t>train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b="1" u="sng" dirty="0">
                <a:solidFill>
                  <a:schemeClr val="accent6"/>
                </a:solidFill>
              </a:rPr>
              <a:t>test</a:t>
            </a:r>
            <a:r>
              <a:rPr lang="en-US" sz="2000" b="1" dirty="0">
                <a:solidFill>
                  <a:schemeClr val="accent6"/>
                </a:solidFill>
              </a:rPr>
              <a:t> </a:t>
            </a:r>
            <a:r>
              <a:rPr lang="en-US" sz="2000" dirty="0"/>
              <a:t>sets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44773C-DBF8-9B4B-A56C-63A00A09452C}"/>
              </a:ext>
            </a:extLst>
          </p:cNvPr>
          <p:cNvSpPr txBox="1"/>
          <p:nvPr/>
        </p:nvSpPr>
        <p:spPr>
          <a:xfrm>
            <a:off x="3996437" y="5430915"/>
            <a:ext cx="4957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Fit on train set, evaluate on both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E32B20-3D6C-F848-A73F-CB53091EB78C}"/>
              </a:ext>
            </a:extLst>
          </p:cNvPr>
          <p:cNvSpPr txBox="1"/>
          <p:nvPr/>
        </p:nvSpPr>
        <p:spPr>
          <a:xfrm>
            <a:off x="5121490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88.9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1178E7-277F-8048-B9EB-F8E5049ABD3B}"/>
              </a:ext>
            </a:extLst>
          </p:cNvPr>
          <p:cNvSpPr txBox="1"/>
          <p:nvPr/>
        </p:nvSpPr>
        <p:spPr>
          <a:xfrm>
            <a:off x="5121490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61.7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1BFEE5-7E3D-ED41-92FB-E32B64F3659E}"/>
              </a:ext>
            </a:extLst>
          </p:cNvPr>
          <p:cNvSpPr txBox="1"/>
          <p:nvPr/>
        </p:nvSpPr>
        <p:spPr>
          <a:xfrm>
            <a:off x="5121490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31.9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9AFD1B-9D33-6D4B-92F6-6D74B5B5EAA7}"/>
              </a:ext>
            </a:extLst>
          </p:cNvPr>
          <p:cNvSpPr txBox="1"/>
          <p:nvPr/>
        </p:nvSpPr>
        <p:spPr>
          <a:xfrm>
            <a:off x="5121488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39.4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77EB-28DB-CA4F-A32F-9AA4FD50F272}"/>
              </a:ext>
            </a:extLst>
          </p:cNvPr>
          <p:cNvSpPr txBox="1"/>
          <p:nvPr/>
        </p:nvSpPr>
        <p:spPr>
          <a:xfrm>
            <a:off x="5052957" y="3337426"/>
            <a:ext cx="73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113.6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2F1C5-7A7A-ED40-B88B-AD2C3EA31CD9}"/>
              </a:ext>
            </a:extLst>
          </p:cNvPr>
          <p:cNvSpPr txBox="1"/>
          <p:nvPr/>
        </p:nvSpPr>
        <p:spPr>
          <a:xfrm>
            <a:off x="4787019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Prediction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21A68B-8291-424C-BD43-3EEB23E07A65}"/>
              </a:ext>
            </a:extLst>
          </p:cNvPr>
          <p:cNvSpPr txBox="1"/>
          <p:nvPr/>
        </p:nvSpPr>
        <p:spPr>
          <a:xfrm>
            <a:off x="6187382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21.9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32CF08-C432-1C4E-8F7B-3BD5CE983232}"/>
              </a:ext>
            </a:extLst>
          </p:cNvPr>
          <p:cNvSpPr txBox="1"/>
          <p:nvPr/>
        </p:nvSpPr>
        <p:spPr>
          <a:xfrm>
            <a:off x="6187382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22B4BF-D8EB-5C4B-A02A-BDBEC1759949}"/>
              </a:ext>
            </a:extLst>
          </p:cNvPr>
          <p:cNvSpPr txBox="1"/>
          <p:nvPr/>
        </p:nvSpPr>
        <p:spPr>
          <a:xfrm>
            <a:off x="6187382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432ACA-E90D-0F43-B9E5-C2E7080CE97B}"/>
              </a:ext>
            </a:extLst>
          </p:cNvPr>
          <p:cNvSpPr txBox="1"/>
          <p:nvPr/>
        </p:nvSpPr>
        <p:spPr>
          <a:xfrm>
            <a:off x="6187380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2B91369-1BAE-414F-A405-9BCB46667661}"/>
              </a:ext>
            </a:extLst>
          </p:cNvPr>
          <p:cNvSpPr txBox="1"/>
          <p:nvPr/>
        </p:nvSpPr>
        <p:spPr>
          <a:xfrm>
            <a:off x="6187382" y="334584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12CF769-02B1-D745-8A0E-F9AFFA535742}"/>
              </a:ext>
            </a:extLst>
          </p:cNvPr>
          <p:cNvSpPr txBox="1"/>
          <p:nvPr/>
        </p:nvSpPr>
        <p:spPr>
          <a:xfrm>
            <a:off x="5852911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Error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1D2ED4-54A2-8048-855D-BEB7C34262AA}"/>
              </a:ext>
            </a:extLst>
          </p:cNvPr>
          <p:cNvCxnSpPr/>
          <p:nvPr/>
        </p:nvCxnSpPr>
        <p:spPr>
          <a:xfrm>
            <a:off x="4787019" y="1874801"/>
            <a:ext cx="0" cy="17980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432959F-B0D0-3846-A3F3-34D076C952FB}"/>
              </a:ext>
            </a:extLst>
          </p:cNvPr>
          <p:cNvSpPr txBox="1"/>
          <p:nvPr/>
        </p:nvSpPr>
        <p:spPr>
          <a:xfrm>
            <a:off x="7187648" y="2150141"/>
            <a:ext cx="152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Problem</a:t>
            </a:r>
            <a:r>
              <a:rPr lang="en-US" sz="2000" dirty="0">
                <a:solidFill>
                  <a:srgbClr val="C00000"/>
                </a:solidFill>
              </a:rPr>
              <a:t>: Low error on train, high error on test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860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A91A7B81-1F97-3E4A-97C8-DF08FDB0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itle 1">
            <a:extLst>
              <a:ext uri="{FF2B5EF4-FFF2-40B4-BE49-F238E27FC236}">
                <a16:creationId xmlns:a16="http://schemas.microsoft.com/office/drawing/2014/main" id="{AAFA4FF2-DE0F-4A48-94F9-4C0622DD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ABF6B67-2BC0-2240-8C08-49AA67B4FE21}"/>
              </a:ext>
            </a:extLst>
          </p:cNvPr>
          <p:cNvSpPr/>
          <p:nvPr/>
        </p:nvSpPr>
        <p:spPr>
          <a:xfrm>
            <a:off x="2902835" y="136028"/>
            <a:ext cx="5952408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4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B317-E061-EC4C-9040-F27C9668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~10 lectures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9FF2E-C3B5-C746-9753-C10605210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23A848-1293-4449-8005-D91E35506696}"/>
              </a:ext>
            </a:extLst>
          </p:cNvPr>
          <p:cNvSpPr txBox="1">
            <a:spLocks/>
          </p:cNvSpPr>
          <p:nvPr/>
        </p:nvSpPr>
        <p:spPr>
          <a:xfrm>
            <a:off x="1045845" y="1981269"/>
            <a:ext cx="7052310" cy="28954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Machine Learning (ML) + Deep Learning (DL) crash course</a:t>
            </a:r>
          </a:p>
          <a:p>
            <a:r>
              <a:rPr lang="en-US" dirty="0"/>
              <a:t>I can’t cover everything</a:t>
            </a:r>
          </a:p>
          <a:p>
            <a:r>
              <a:rPr lang="en-US" dirty="0"/>
              <a:t>ML really won’t solve all problems and is incredibly dangerous if misused</a:t>
            </a:r>
          </a:p>
          <a:p>
            <a:r>
              <a:rPr lang="en-US" dirty="0"/>
              <a:t>But ML is a powerful tool and not going away</a:t>
            </a:r>
          </a:p>
        </p:txBody>
      </p:sp>
    </p:spTree>
    <p:extLst>
      <p:ext uri="{BB962C8B-B14F-4D97-AF65-F5344CB8AC3E}">
        <p14:creationId xmlns:p14="http://schemas.microsoft.com/office/powerpoint/2010/main" val="19788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BF4DF31-47F1-024B-89FD-20AE16C1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6" y="3844766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F3E24-2766-B440-BAC2-15BA78020A40}"/>
              </a:ext>
            </a:extLst>
          </p:cNvPr>
          <p:cNvSpPr/>
          <p:nvPr/>
        </p:nvSpPr>
        <p:spPr>
          <a:xfrm>
            <a:off x="5630779" y="136028"/>
            <a:ext cx="3224464" cy="82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69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978B-C286-CD49-95E7-25DF533F85E2}"/>
              </a:ext>
            </a:extLst>
          </p:cNvPr>
          <p:cNvSpPr txBox="1"/>
          <p:nvPr/>
        </p:nvSpPr>
        <p:spPr>
          <a:xfrm>
            <a:off x="5886451" y="1069520"/>
            <a:ext cx="277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Regularization</a:t>
            </a:r>
            <a:r>
              <a:rPr lang="en-US" sz="2000" dirty="0"/>
              <a:t>: Penalize model complexity to prevent overfitting and improve 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/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  <a:blipFill>
                <a:blip r:embed="rId2"/>
                <a:stretch>
                  <a:fillRect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3BCAD6-7DFE-0A4F-A508-0EF117745D14}"/>
              </a:ext>
            </a:extLst>
          </p:cNvPr>
          <p:cNvSpPr txBox="1"/>
          <p:nvPr/>
        </p:nvSpPr>
        <p:spPr>
          <a:xfrm>
            <a:off x="5197485" y="2950363"/>
            <a:ext cx="217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3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1E89A7-63CC-7948-8DCE-465F25C675C1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44F3994-EAE4-5C4D-8FFE-14DFE6A3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23A92E-B726-FE43-84DE-C707C12030CC}"/>
                  </a:ext>
                </a:extLst>
              </p:cNvPr>
              <p:cNvSpPr/>
              <p:nvPr/>
            </p:nvSpPr>
            <p:spPr>
              <a:xfrm>
                <a:off x="4634290" y="5647522"/>
                <a:ext cx="39033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23A92E-B726-FE43-84DE-C707C12030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290" y="5647522"/>
                <a:ext cx="3903313" cy="523220"/>
              </a:xfrm>
              <a:prstGeom prst="rect">
                <a:avLst/>
              </a:prstGeom>
              <a:blipFill>
                <a:blip r:embed="rId5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90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6" grpId="0"/>
      <p:bldP spid="2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978B-C286-CD49-95E7-25DF533F85E2}"/>
              </a:ext>
            </a:extLst>
          </p:cNvPr>
          <p:cNvSpPr txBox="1"/>
          <p:nvPr/>
        </p:nvSpPr>
        <p:spPr>
          <a:xfrm>
            <a:off x="5886451" y="1069520"/>
            <a:ext cx="277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Regularization</a:t>
            </a:r>
            <a:r>
              <a:rPr lang="en-US" sz="2000" dirty="0"/>
              <a:t>: Penalize model complexity to prevent overfitting and improve 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/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  <a:blipFill>
                <a:blip r:embed="rId2"/>
                <a:stretch>
                  <a:fillRect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3BCAD6-7DFE-0A4F-A508-0EF117745D14}"/>
              </a:ext>
            </a:extLst>
          </p:cNvPr>
          <p:cNvSpPr txBox="1"/>
          <p:nvPr/>
        </p:nvSpPr>
        <p:spPr>
          <a:xfrm>
            <a:off x="5197485" y="2950363"/>
            <a:ext cx="217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3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1E89A7-63CC-7948-8DCE-465F25C675C1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30934-72D9-E84A-8B98-71837BA3B6A6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FF7E3-589A-7043-9031-97D50D69C517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91A0C837-6FD1-0A4E-B6F9-9F4258A1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913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978B-C286-CD49-95E7-25DF533F85E2}"/>
              </a:ext>
            </a:extLst>
          </p:cNvPr>
          <p:cNvSpPr txBox="1"/>
          <p:nvPr/>
        </p:nvSpPr>
        <p:spPr>
          <a:xfrm>
            <a:off x="5886451" y="1069520"/>
            <a:ext cx="277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Regularization</a:t>
            </a:r>
            <a:r>
              <a:rPr lang="en-US" sz="2000" dirty="0"/>
              <a:t>: Penalize model complexity to prevent overfitting and improve 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/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  <a:blipFill>
                <a:blip r:embed="rId2"/>
                <a:stretch>
                  <a:fillRect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3BCAD6-7DFE-0A4F-A508-0EF117745D14}"/>
              </a:ext>
            </a:extLst>
          </p:cNvPr>
          <p:cNvSpPr txBox="1"/>
          <p:nvPr/>
        </p:nvSpPr>
        <p:spPr>
          <a:xfrm>
            <a:off x="5197485" y="2950363"/>
            <a:ext cx="217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3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1E89A7-63CC-7948-8DCE-465F25C675C1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30934-72D9-E84A-8B98-71837BA3B6A6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FA8C1-A94C-7747-9A8F-21CB68721DDF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FF7E3-589A-7043-9031-97D50D69C517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527034-B991-194A-9FD9-9319E0D9F3E1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56BC423D-C58D-CF40-907F-E2565F13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35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978B-C286-CD49-95E7-25DF533F85E2}"/>
              </a:ext>
            </a:extLst>
          </p:cNvPr>
          <p:cNvSpPr txBox="1"/>
          <p:nvPr/>
        </p:nvSpPr>
        <p:spPr>
          <a:xfrm>
            <a:off x="5886451" y="1069520"/>
            <a:ext cx="277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Regularization</a:t>
            </a:r>
            <a:r>
              <a:rPr lang="en-US" sz="2000" dirty="0"/>
              <a:t>: Penalize model complexity to prevent overfitting and improve 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/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2F4AE5E-FE81-0547-A974-D39469B9D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009" y="3404001"/>
                <a:ext cx="3222357" cy="661528"/>
              </a:xfrm>
              <a:prstGeom prst="rect">
                <a:avLst/>
              </a:prstGeom>
              <a:blipFill>
                <a:blip r:embed="rId2"/>
                <a:stretch>
                  <a:fillRect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3BCAD6-7DFE-0A4F-A508-0EF117745D14}"/>
              </a:ext>
            </a:extLst>
          </p:cNvPr>
          <p:cNvSpPr txBox="1"/>
          <p:nvPr/>
        </p:nvSpPr>
        <p:spPr>
          <a:xfrm>
            <a:off x="5197485" y="2950363"/>
            <a:ext cx="217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3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1E89A7-63CC-7948-8DCE-465F25C675C1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30934-72D9-E84A-8B98-71837BA3B6A6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FA8C1-A94C-7747-9A8F-21CB68721DDF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19F27D-6023-EB46-BC1B-56234464B47C}"/>
              </a:ext>
            </a:extLst>
          </p:cNvPr>
          <p:cNvSpPr txBox="1"/>
          <p:nvPr/>
        </p:nvSpPr>
        <p:spPr>
          <a:xfrm>
            <a:off x="5550953" y="5648352"/>
            <a:ext cx="201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Regularization Strength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FF7E3-589A-7043-9031-97D50D69C517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527034-B991-194A-9FD9-9319E0D9F3E1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4B1685-0C9F-D647-8AFA-5B3916EF657C}"/>
              </a:ext>
            </a:extLst>
          </p:cNvPr>
          <p:cNvCxnSpPr>
            <a:cxnSpLocks/>
          </p:cNvCxnSpPr>
          <p:nvPr/>
        </p:nvCxnSpPr>
        <p:spPr>
          <a:xfrm flipV="1">
            <a:off x="7351746" y="5351718"/>
            <a:ext cx="211729" cy="3794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0487A2FE-D14F-4C4F-9388-85133A2F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68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978B-C286-CD49-95E7-25DF533F85E2}"/>
              </a:ext>
            </a:extLst>
          </p:cNvPr>
          <p:cNvSpPr txBox="1"/>
          <p:nvPr/>
        </p:nvSpPr>
        <p:spPr>
          <a:xfrm>
            <a:off x="5886451" y="1069520"/>
            <a:ext cx="277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Regularization</a:t>
            </a:r>
            <a:r>
              <a:rPr lang="en-US" sz="2000" dirty="0"/>
              <a:t>: Penalize model complexity to prevent overfitting and improve 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2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1E89A7-63CC-7948-8DCE-465F25C675C1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30934-72D9-E84A-8B98-71837BA3B6A6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FA8C1-A94C-7747-9A8F-21CB68721DDF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19F27D-6023-EB46-BC1B-56234464B47C}"/>
              </a:ext>
            </a:extLst>
          </p:cNvPr>
          <p:cNvSpPr txBox="1"/>
          <p:nvPr/>
        </p:nvSpPr>
        <p:spPr>
          <a:xfrm>
            <a:off x="5550953" y="5648352"/>
            <a:ext cx="201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Regularization Strength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FF7E3-589A-7043-9031-97D50D69C517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527034-B991-194A-9FD9-9319E0D9F3E1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4B1685-0C9F-D647-8AFA-5B3916EF657C}"/>
              </a:ext>
            </a:extLst>
          </p:cNvPr>
          <p:cNvCxnSpPr>
            <a:cxnSpLocks/>
          </p:cNvCxnSpPr>
          <p:nvPr/>
        </p:nvCxnSpPr>
        <p:spPr>
          <a:xfrm flipV="1">
            <a:off x="7351746" y="5351718"/>
            <a:ext cx="211729" cy="3794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9E78B73A-8477-634F-ADE1-EA421D64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5DFAD0-6500-6F45-AEA7-4B6FE9B2B296}"/>
                  </a:ext>
                </a:extLst>
              </p:cNvPr>
              <p:cNvSpPr txBox="1"/>
              <p:nvPr/>
            </p:nvSpPr>
            <p:spPr>
              <a:xfrm>
                <a:off x="3974478" y="2923326"/>
                <a:ext cx="4692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=0.00</m:t>
                    </m:r>
                  </m:oMath>
                </a14:m>
                <a:r>
                  <a:rPr lang="en-US" sz="2000" dirty="0"/>
                  <a:t>: No regularization; model overfits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5DFAD0-6500-6F45-AEA7-4B6FE9B2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478" y="2923326"/>
                <a:ext cx="4692438" cy="400110"/>
              </a:xfrm>
              <a:prstGeom prst="rect">
                <a:avLst/>
              </a:prstGeom>
              <a:blipFill>
                <a:blip r:embed="rId4"/>
                <a:stretch>
                  <a:fillRect t="-9375" r="-27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2234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0D2AFC9-ACBA-C945-8AE8-44B73425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6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978B-C286-CD49-95E7-25DF533F85E2}"/>
              </a:ext>
            </a:extLst>
          </p:cNvPr>
          <p:cNvSpPr txBox="1"/>
          <p:nvPr/>
        </p:nvSpPr>
        <p:spPr>
          <a:xfrm>
            <a:off x="5886451" y="1069520"/>
            <a:ext cx="277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Regularization</a:t>
            </a:r>
            <a:r>
              <a:rPr lang="en-US" sz="2000" dirty="0"/>
              <a:t>: Penalize model complexity to prevent overfitting and improve 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3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1E89A7-63CC-7948-8DCE-465F25C675C1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30934-72D9-E84A-8B98-71837BA3B6A6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FA8C1-A94C-7747-9A8F-21CB68721DDF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19F27D-6023-EB46-BC1B-56234464B47C}"/>
              </a:ext>
            </a:extLst>
          </p:cNvPr>
          <p:cNvSpPr txBox="1"/>
          <p:nvPr/>
        </p:nvSpPr>
        <p:spPr>
          <a:xfrm>
            <a:off x="5550953" y="5648352"/>
            <a:ext cx="201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Regularization Strength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FF7E3-589A-7043-9031-97D50D69C517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527034-B991-194A-9FD9-9319E0D9F3E1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4B1685-0C9F-D647-8AFA-5B3916EF657C}"/>
              </a:ext>
            </a:extLst>
          </p:cNvPr>
          <p:cNvCxnSpPr>
            <a:cxnSpLocks/>
          </p:cNvCxnSpPr>
          <p:nvPr/>
        </p:nvCxnSpPr>
        <p:spPr>
          <a:xfrm flipV="1">
            <a:off x="7351746" y="5351718"/>
            <a:ext cx="211729" cy="3794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72BE3C-5239-A348-A95D-15CCBF049D16}"/>
                  </a:ext>
                </a:extLst>
              </p:cNvPr>
              <p:cNvSpPr txBox="1"/>
              <p:nvPr/>
            </p:nvSpPr>
            <p:spPr>
              <a:xfrm>
                <a:off x="3974478" y="2923326"/>
                <a:ext cx="4692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=0.00</m:t>
                    </m:r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: No regularization; model overfits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72BE3C-5239-A348-A95D-15CCBF049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478" y="2923326"/>
                <a:ext cx="4692438" cy="400110"/>
              </a:xfrm>
              <a:prstGeom prst="rect">
                <a:avLst/>
              </a:prstGeom>
              <a:blipFill>
                <a:blip r:embed="rId4"/>
                <a:stretch>
                  <a:fillRect t="-9375" r="-27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F9A39C-DB52-5F47-A56C-76581E8AC078}"/>
                  </a:ext>
                </a:extLst>
              </p:cNvPr>
              <p:cNvSpPr txBox="1"/>
              <p:nvPr/>
            </p:nvSpPr>
            <p:spPr>
              <a:xfrm>
                <a:off x="3974477" y="3386057"/>
                <a:ext cx="5134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=0.10</m:t>
                    </m:r>
                  </m:oMath>
                </a14:m>
                <a:r>
                  <a:rPr lang="en-US" sz="2000" dirty="0"/>
                  <a:t>: Too much regularization, underfitting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F9A39C-DB52-5F47-A56C-76581E8AC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477" y="3386057"/>
                <a:ext cx="5134547" cy="400110"/>
              </a:xfrm>
              <a:prstGeom prst="rect">
                <a:avLst/>
              </a:prstGeom>
              <a:blipFill>
                <a:blip r:embed="rId5"/>
                <a:stretch>
                  <a:fillRect t="-6061" r="-24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6881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880"/>
            <a:ext cx="838472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Overfitting, Underfitting, 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D996D-FEE6-AF47-9268-E83B90B99A59}"/>
              </a:ext>
            </a:extLst>
          </p:cNvPr>
          <p:cNvSpPr txBox="1"/>
          <p:nvPr/>
        </p:nvSpPr>
        <p:spPr>
          <a:xfrm>
            <a:off x="2192031" y="3460046"/>
            <a:ext cx="168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accent1"/>
                </a:solidFill>
              </a:rPr>
              <a:t>Training data</a:t>
            </a:r>
            <a:endParaRPr lang="en-US" sz="2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B3419F4-71B6-A345-92EC-5CD2E11C2C09}"/>
              </a:ext>
            </a:extLst>
          </p:cNvPr>
          <p:cNvSpPr txBox="1"/>
          <p:nvPr/>
        </p:nvSpPr>
        <p:spPr>
          <a:xfrm>
            <a:off x="628650" y="1069520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Overfitting</a:t>
            </a:r>
            <a:r>
              <a:rPr lang="en-US" sz="2000" dirty="0"/>
              <a:t>: Model fits noise in the training set and doesn’t generalize well to new data</a:t>
            </a:r>
          </a:p>
          <a:p>
            <a:r>
              <a:rPr lang="en-US" sz="2000" dirty="0"/>
              <a:t>Model is </a:t>
            </a:r>
            <a:r>
              <a:rPr lang="en-US" sz="2000" u="sng" dirty="0"/>
              <a:t>too flexible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510A61-8A30-D044-97AD-085672E25A29}"/>
              </a:ext>
            </a:extLst>
          </p:cNvPr>
          <p:cNvSpPr txBox="1"/>
          <p:nvPr/>
        </p:nvSpPr>
        <p:spPr>
          <a:xfrm>
            <a:off x="628650" y="2114282"/>
            <a:ext cx="4658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Underfitting</a:t>
            </a:r>
            <a:r>
              <a:rPr lang="en-US" sz="2000" dirty="0"/>
              <a:t>: Model doesn’t fit the training data well, high error on both train and test</a:t>
            </a:r>
            <a:endParaRPr lang="en-US" sz="2000" b="1" dirty="0"/>
          </a:p>
          <a:p>
            <a:r>
              <a:rPr lang="en-US" sz="2000" dirty="0"/>
              <a:t>Model is </a:t>
            </a:r>
            <a:r>
              <a:rPr lang="en-US" sz="2000" u="sng" dirty="0"/>
              <a:t>not flexible enough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DB1333-CAD2-784F-A54A-BD659AF555DA}"/>
              </a:ext>
            </a:extLst>
          </p:cNvPr>
          <p:cNvSpPr/>
          <p:nvPr/>
        </p:nvSpPr>
        <p:spPr>
          <a:xfrm>
            <a:off x="949961" y="3475435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accent6"/>
                </a:solidFill>
              </a:rPr>
              <a:t>Test data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4978B-C286-CD49-95E7-25DF533F85E2}"/>
              </a:ext>
            </a:extLst>
          </p:cNvPr>
          <p:cNvSpPr txBox="1"/>
          <p:nvPr/>
        </p:nvSpPr>
        <p:spPr>
          <a:xfrm>
            <a:off x="5886451" y="1069520"/>
            <a:ext cx="2777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Regularization</a:t>
            </a:r>
            <a:r>
              <a:rPr lang="en-US" sz="2000" dirty="0"/>
              <a:t>: Penalize model complexity to prevent overfitting and improve generalization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DE07AA-1DA4-BE45-83F4-3DDB7F966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2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31E89A7-63CC-7948-8DCE-465F25C675C1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30934-72D9-E84A-8B98-71837BA3B6A6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6FA8C1-A94C-7747-9A8F-21CB68721DDF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19F27D-6023-EB46-BC1B-56234464B47C}"/>
              </a:ext>
            </a:extLst>
          </p:cNvPr>
          <p:cNvSpPr txBox="1"/>
          <p:nvPr/>
        </p:nvSpPr>
        <p:spPr>
          <a:xfrm>
            <a:off x="5550953" y="5648352"/>
            <a:ext cx="201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Regularization Strength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FF7E3-589A-7043-9031-97D50D69C517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527034-B991-194A-9FD9-9319E0D9F3E1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4B1685-0C9F-D647-8AFA-5B3916EF657C}"/>
              </a:ext>
            </a:extLst>
          </p:cNvPr>
          <p:cNvCxnSpPr>
            <a:cxnSpLocks/>
          </p:cNvCxnSpPr>
          <p:nvPr/>
        </p:nvCxnSpPr>
        <p:spPr>
          <a:xfrm flipV="1">
            <a:off x="7351746" y="5351718"/>
            <a:ext cx="211729" cy="3794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FDFF66-4F03-5245-8953-FC53FB83373F}"/>
                  </a:ext>
                </a:extLst>
              </p:cNvPr>
              <p:cNvSpPr txBox="1"/>
              <p:nvPr/>
            </p:nvSpPr>
            <p:spPr>
              <a:xfrm>
                <a:off x="3974478" y="2923326"/>
                <a:ext cx="4692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=0.00</m:t>
                    </m:r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: No regularization; model overfits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FDFF66-4F03-5245-8953-FC53FB833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478" y="2923326"/>
                <a:ext cx="4692438" cy="400110"/>
              </a:xfrm>
              <a:prstGeom prst="rect">
                <a:avLst/>
              </a:prstGeom>
              <a:blipFill>
                <a:blip r:embed="rId3"/>
                <a:stretch>
                  <a:fillRect t="-9375" r="-27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519EBB-3243-1140-89A3-0C4F86061E4B}"/>
                  </a:ext>
                </a:extLst>
              </p:cNvPr>
              <p:cNvSpPr txBox="1"/>
              <p:nvPr/>
            </p:nvSpPr>
            <p:spPr>
              <a:xfrm>
                <a:off x="3974477" y="3386057"/>
                <a:ext cx="5134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=0.10</m:t>
                    </m:r>
                  </m:oMath>
                </a14:m>
                <a:r>
                  <a:rPr lang="en-US" sz="2000" dirty="0">
                    <a:solidFill>
                      <a:schemeClr val="accent3"/>
                    </a:solidFill>
                  </a:rPr>
                  <a:t>: Too much regularization, underfitting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519EBB-3243-1140-89A3-0C4F86061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477" y="3386057"/>
                <a:ext cx="5134547" cy="400110"/>
              </a:xfrm>
              <a:prstGeom prst="rect">
                <a:avLst/>
              </a:prstGeom>
              <a:blipFill>
                <a:blip r:embed="rId4"/>
                <a:stretch>
                  <a:fillRect t="-6061" r="-24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7D7F77-4664-C941-BC06-8738ED18DD81}"/>
                  </a:ext>
                </a:extLst>
              </p:cNvPr>
              <p:cNvSpPr txBox="1"/>
              <p:nvPr/>
            </p:nvSpPr>
            <p:spPr>
              <a:xfrm>
                <a:off x="3966257" y="3850847"/>
                <a:ext cx="51773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=0.02</m:t>
                    </m:r>
                  </m:oMath>
                </a14:m>
                <a:r>
                  <a:rPr lang="en-US" sz="2000" dirty="0"/>
                  <a:t>: Just right! Good fit and generalization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97D7F77-4664-C941-BC06-8738ED18D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257" y="3850847"/>
                <a:ext cx="5177379" cy="400110"/>
              </a:xfrm>
              <a:prstGeom prst="rect">
                <a:avLst/>
              </a:prstGeom>
              <a:blipFill>
                <a:blip r:embed="rId5"/>
                <a:stretch>
                  <a:fillRect t="-9375" r="-24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>
            <a:extLst>
              <a:ext uri="{FF2B5EF4-FFF2-40B4-BE49-F238E27FC236}">
                <a16:creationId xmlns:a16="http://schemas.microsoft.com/office/drawing/2014/main" id="{4145C7C9-61DF-784F-9BF0-A96CC3E4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6" y="3844766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690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E179B4-CBD2-AB48-9863-4B7379BE68FF}"/>
              </a:ext>
            </a:extLst>
          </p:cNvPr>
          <p:cNvSpPr/>
          <p:nvPr/>
        </p:nvSpPr>
        <p:spPr>
          <a:xfrm>
            <a:off x="61878" y="1874801"/>
            <a:ext cx="4725140" cy="1075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F37FF4-01B6-8046-B72D-DC65EA661C2E}"/>
              </a:ext>
            </a:extLst>
          </p:cNvPr>
          <p:cNvSpPr/>
          <p:nvPr/>
        </p:nvSpPr>
        <p:spPr>
          <a:xfrm>
            <a:off x="61876" y="3000338"/>
            <a:ext cx="4725140" cy="6926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577602-7700-7247-9C0B-DD68A3AF7ECD}"/>
              </a:ext>
            </a:extLst>
          </p:cNvPr>
          <p:cNvGrpSpPr/>
          <p:nvPr/>
        </p:nvGrpSpPr>
        <p:grpSpPr>
          <a:xfrm>
            <a:off x="561411" y="1450380"/>
            <a:ext cx="4316434" cy="2253634"/>
            <a:chOff x="755621" y="2861469"/>
            <a:chExt cx="4316434" cy="225363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56DEB8-6364-2948-AB00-139A2F78BDE6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273C96-BDF4-6848-8A7A-C298373B122A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088067-C2D8-5D4A-9BE6-DD6CFEF06F5B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10B60B-599C-C947-BB53-FFB2C66ED10A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AB84AE-42CC-B041-9519-B9B6EB00B08B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3AFB9E-97B6-EA46-9C57-1571E1164286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3D0AA8-4D5F-8543-AE7C-6E3B7EB4C812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A2CD12-B291-B74F-9148-3FF76DA2B1D9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EF5489E-8301-8441-9F2C-95099D652AE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B39BB0-6199-1946-8DCC-E3C2644B87B6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5F74F66-6995-874B-9761-520B730C0EDC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825887-3EFA-1747-ADB9-C8EC88FDC9D6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519C9E2-47E5-8A40-9D74-41EFF0BE009D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986763A-AA44-8D41-A280-489565F7284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25FE1D-1190-6848-B576-F47346B01206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827A7-1EB5-D64A-986B-F48817ADD1A5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24AD60-38FA-5942-A9EA-916F7AA670FE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8B5EB4-7B21-414F-B4FB-9E723577F61C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A6B486-ACFB-2045-B023-DEE396DD03FE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C0E5D8-6ECB-2045-A357-8E67E0C5CA22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BDB371-9D4B-5E4C-872C-709CE9818396}"/>
              </a:ext>
            </a:extLst>
          </p:cNvPr>
          <p:cNvSpPr txBox="1"/>
          <p:nvPr/>
        </p:nvSpPr>
        <p:spPr>
          <a:xfrm>
            <a:off x="-11281" y="2223357"/>
            <a:ext cx="7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9C527C-04BB-FB4A-A9AD-50C309E58BAE}"/>
              </a:ext>
            </a:extLst>
          </p:cNvPr>
          <p:cNvSpPr txBox="1"/>
          <p:nvPr/>
        </p:nvSpPr>
        <p:spPr>
          <a:xfrm>
            <a:off x="40752" y="3124149"/>
            <a:ext cx="60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856DFF9-B009-5B46-B8E0-9808F442A176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856DFF9-B009-5B46-B8E0-9808F442A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2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4F9C7184-5BFD-C840-A37C-C87D2B6F4847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80ED01-8FDB-2D47-9FAE-CA3603C8A0DB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E5C28B8-3EBC-D04B-AD81-2F4F80AF2120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6FE57F-2F14-7A41-B26B-5A4ACC21E703}"/>
              </a:ext>
            </a:extLst>
          </p:cNvPr>
          <p:cNvSpPr txBox="1"/>
          <p:nvPr/>
        </p:nvSpPr>
        <p:spPr>
          <a:xfrm>
            <a:off x="5550953" y="5648352"/>
            <a:ext cx="201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Regularization Strength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2AC9DE9-4D7F-FC40-8CD8-4DC084780F23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B7CB698-62DE-2A41-93E8-0B16B0B3C195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C78AF1E-C78C-8944-AE18-59D14CF3466F}"/>
              </a:ext>
            </a:extLst>
          </p:cNvPr>
          <p:cNvCxnSpPr>
            <a:cxnSpLocks/>
          </p:cNvCxnSpPr>
          <p:nvPr/>
        </p:nvCxnSpPr>
        <p:spPr>
          <a:xfrm flipV="1">
            <a:off x="7351746" y="5351718"/>
            <a:ext cx="211729" cy="3794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2">
            <a:extLst>
              <a:ext uri="{FF2B5EF4-FFF2-40B4-BE49-F238E27FC236}">
                <a16:creationId xmlns:a16="http://schemas.microsoft.com/office/drawing/2014/main" id="{0EA3D9BF-882D-D746-8A69-EFC5BB42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6" cy="26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136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AD135CA-01B2-2244-ABA8-EE760DD5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7" y="3844767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E179B4-CBD2-AB48-9863-4B7379BE68FF}"/>
              </a:ext>
            </a:extLst>
          </p:cNvPr>
          <p:cNvSpPr/>
          <p:nvPr/>
        </p:nvSpPr>
        <p:spPr>
          <a:xfrm>
            <a:off x="61877" y="1874801"/>
            <a:ext cx="6861007" cy="1075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F37FF4-01B6-8046-B72D-DC65EA661C2E}"/>
              </a:ext>
            </a:extLst>
          </p:cNvPr>
          <p:cNvSpPr/>
          <p:nvPr/>
        </p:nvSpPr>
        <p:spPr>
          <a:xfrm>
            <a:off x="61875" y="3000338"/>
            <a:ext cx="6861007" cy="6926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577602-7700-7247-9C0B-DD68A3AF7ECD}"/>
              </a:ext>
            </a:extLst>
          </p:cNvPr>
          <p:cNvGrpSpPr/>
          <p:nvPr/>
        </p:nvGrpSpPr>
        <p:grpSpPr>
          <a:xfrm>
            <a:off x="561411" y="1450380"/>
            <a:ext cx="4316434" cy="2253634"/>
            <a:chOff x="755621" y="2861469"/>
            <a:chExt cx="4316434" cy="225363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56DEB8-6364-2948-AB00-139A2F78BDE6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273C96-BDF4-6848-8A7A-C298373B122A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088067-C2D8-5D4A-9BE6-DD6CFEF06F5B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10B60B-599C-C947-BB53-FFB2C66ED10A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AB84AE-42CC-B041-9519-B9B6EB00B08B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3AFB9E-97B6-EA46-9C57-1571E1164286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3D0AA8-4D5F-8543-AE7C-6E3B7EB4C812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A2CD12-B291-B74F-9148-3FF76DA2B1D9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EF5489E-8301-8441-9F2C-95099D652AE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B39BB0-6199-1946-8DCC-E3C2644B87B6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5F74F66-6995-874B-9761-520B730C0EDC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825887-3EFA-1747-ADB9-C8EC88FDC9D6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519C9E2-47E5-8A40-9D74-41EFF0BE009D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986763A-AA44-8D41-A280-489565F7284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25FE1D-1190-6848-B576-F47346B01206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827A7-1EB5-D64A-986B-F48817ADD1A5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24AD60-38FA-5942-A9EA-916F7AA670FE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8B5EB4-7B21-414F-B4FB-9E723577F61C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A6B486-ACFB-2045-B023-DEE396DD03FE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C0E5D8-6ECB-2045-A357-8E67E0C5CA22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BDB371-9D4B-5E4C-872C-709CE9818396}"/>
              </a:ext>
            </a:extLst>
          </p:cNvPr>
          <p:cNvSpPr txBox="1"/>
          <p:nvPr/>
        </p:nvSpPr>
        <p:spPr>
          <a:xfrm>
            <a:off x="-11281" y="2223357"/>
            <a:ext cx="7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9C527C-04BB-FB4A-A9AD-50C309E58BAE}"/>
              </a:ext>
            </a:extLst>
          </p:cNvPr>
          <p:cNvSpPr txBox="1"/>
          <p:nvPr/>
        </p:nvSpPr>
        <p:spPr>
          <a:xfrm>
            <a:off x="40752" y="3124149"/>
            <a:ext cx="60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E32B20-3D6C-F848-A73F-CB53091EB78C}"/>
              </a:ext>
            </a:extLst>
          </p:cNvPr>
          <p:cNvSpPr txBox="1"/>
          <p:nvPr/>
        </p:nvSpPr>
        <p:spPr>
          <a:xfrm>
            <a:off x="5121490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88.9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1178E7-277F-8048-B9EB-F8E5049ABD3B}"/>
              </a:ext>
            </a:extLst>
          </p:cNvPr>
          <p:cNvSpPr txBox="1"/>
          <p:nvPr/>
        </p:nvSpPr>
        <p:spPr>
          <a:xfrm>
            <a:off x="5121490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61.7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1BFEE5-7E3D-ED41-92FB-E32B64F3659E}"/>
              </a:ext>
            </a:extLst>
          </p:cNvPr>
          <p:cNvSpPr txBox="1"/>
          <p:nvPr/>
        </p:nvSpPr>
        <p:spPr>
          <a:xfrm>
            <a:off x="5121490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31.9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9AFD1B-9D33-6D4B-92F6-6D74B5B5EAA7}"/>
              </a:ext>
            </a:extLst>
          </p:cNvPr>
          <p:cNvSpPr txBox="1"/>
          <p:nvPr/>
        </p:nvSpPr>
        <p:spPr>
          <a:xfrm>
            <a:off x="5121488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39.4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77EB-28DB-CA4F-A32F-9AA4FD50F272}"/>
              </a:ext>
            </a:extLst>
          </p:cNvPr>
          <p:cNvSpPr txBox="1"/>
          <p:nvPr/>
        </p:nvSpPr>
        <p:spPr>
          <a:xfrm>
            <a:off x="5052957" y="3337426"/>
            <a:ext cx="73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113.6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2F1C5-7A7A-ED40-B88B-AD2C3EA31CD9}"/>
              </a:ext>
            </a:extLst>
          </p:cNvPr>
          <p:cNvSpPr txBox="1"/>
          <p:nvPr/>
        </p:nvSpPr>
        <p:spPr>
          <a:xfrm>
            <a:off x="4787019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Prediction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21A68B-8291-424C-BD43-3EEB23E07A65}"/>
              </a:ext>
            </a:extLst>
          </p:cNvPr>
          <p:cNvSpPr txBox="1"/>
          <p:nvPr/>
        </p:nvSpPr>
        <p:spPr>
          <a:xfrm>
            <a:off x="6187382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21.9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32CF08-C432-1C4E-8F7B-3BD5CE983232}"/>
              </a:ext>
            </a:extLst>
          </p:cNvPr>
          <p:cNvSpPr txBox="1"/>
          <p:nvPr/>
        </p:nvSpPr>
        <p:spPr>
          <a:xfrm>
            <a:off x="6187382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22B4BF-D8EB-5C4B-A02A-BDBEC1759949}"/>
              </a:ext>
            </a:extLst>
          </p:cNvPr>
          <p:cNvSpPr txBox="1"/>
          <p:nvPr/>
        </p:nvSpPr>
        <p:spPr>
          <a:xfrm>
            <a:off x="6187382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432ACA-E90D-0F43-B9E5-C2E7080CE97B}"/>
              </a:ext>
            </a:extLst>
          </p:cNvPr>
          <p:cNvSpPr txBox="1"/>
          <p:nvPr/>
        </p:nvSpPr>
        <p:spPr>
          <a:xfrm>
            <a:off x="6187380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2B91369-1BAE-414F-A405-9BCB46667661}"/>
              </a:ext>
            </a:extLst>
          </p:cNvPr>
          <p:cNvSpPr txBox="1"/>
          <p:nvPr/>
        </p:nvSpPr>
        <p:spPr>
          <a:xfrm>
            <a:off x="6187382" y="334584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12CF769-02B1-D745-8A0E-F9AFFA535742}"/>
              </a:ext>
            </a:extLst>
          </p:cNvPr>
          <p:cNvSpPr txBox="1"/>
          <p:nvPr/>
        </p:nvSpPr>
        <p:spPr>
          <a:xfrm>
            <a:off x="5852911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Error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1D2ED4-54A2-8048-855D-BEB7C34262AA}"/>
              </a:ext>
            </a:extLst>
          </p:cNvPr>
          <p:cNvCxnSpPr/>
          <p:nvPr/>
        </p:nvCxnSpPr>
        <p:spPr>
          <a:xfrm>
            <a:off x="4787019" y="1874801"/>
            <a:ext cx="0" cy="17980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856DFF9-B009-5B46-B8E0-9808F442A176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856DFF9-B009-5B46-B8E0-9808F442A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3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4F9C7184-5BFD-C840-A37C-C87D2B6F4847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80ED01-8FDB-2D47-9FAE-CA3603C8A0DB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E5C28B8-3EBC-D04B-AD81-2F4F80AF2120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6FE57F-2F14-7A41-B26B-5A4ACC21E703}"/>
              </a:ext>
            </a:extLst>
          </p:cNvPr>
          <p:cNvSpPr txBox="1"/>
          <p:nvPr/>
        </p:nvSpPr>
        <p:spPr>
          <a:xfrm>
            <a:off x="5550953" y="5648352"/>
            <a:ext cx="201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Regularization Strength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2AC9DE9-4D7F-FC40-8CD8-4DC084780F23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B7CB698-62DE-2A41-93E8-0B16B0B3C195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C78AF1E-C78C-8944-AE18-59D14CF3466F}"/>
              </a:ext>
            </a:extLst>
          </p:cNvPr>
          <p:cNvCxnSpPr>
            <a:cxnSpLocks/>
          </p:cNvCxnSpPr>
          <p:nvPr/>
        </p:nvCxnSpPr>
        <p:spPr>
          <a:xfrm flipV="1">
            <a:off x="7351746" y="5351718"/>
            <a:ext cx="211729" cy="3794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>
            <a:extLst>
              <a:ext uri="{FF2B5EF4-FFF2-40B4-BE49-F238E27FC236}">
                <a16:creationId xmlns:a16="http://schemas.microsoft.com/office/drawing/2014/main" id="{E4D6F547-B21A-CD43-967B-659AF512E47D}"/>
              </a:ext>
            </a:extLst>
          </p:cNvPr>
          <p:cNvSpPr/>
          <p:nvPr/>
        </p:nvSpPr>
        <p:spPr>
          <a:xfrm rot="5400000">
            <a:off x="5738810" y="442217"/>
            <a:ext cx="228234" cy="1970834"/>
          </a:xfrm>
          <a:prstGeom prst="leftBrace">
            <a:avLst>
              <a:gd name="adj1" fmla="val 3717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4087B83-39F6-AD4A-BCAE-54EA5C5BCEBA}"/>
                  </a:ext>
                </a:extLst>
              </p:cNvPr>
              <p:cNvSpPr txBox="1"/>
              <p:nvPr/>
            </p:nvSpPr>
            <p:spPr>
              <a:xfrm>
                <a:off x="4908480" y="759519"/>
                <a:ext cx="188886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No regularization </a:t>
                </a:r>
              </a:p>
              <a:p>
                <a:pPr algn="ctr"/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200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4087B83-39F6-AD4A-BCAE-54EA5C5BC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480" y="759519"/>
                <a:ext cx="1888861" cy="553998"/>
              </a:xfrm>
              <a:prstGeom prst="rect">
                <a:avLst/>
              </a:prstGeom>
              <a:blipFill>
                <a:blip r:embed="rId4"/>
                <a:stretch>
                  <a:fillRect t="-6818" r="-2667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66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20E8-4DB0-B14A-93DA-07692E2B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5001C-354B-964D-A7A8-29BE32888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1375D5-2996-8E49-BF8E-FBE9A17A2939}"/>
              </a:ext>
            </a:extLst>
          </p:cNvPr>
          <p:cNvSpPr/>
          <p:nvPr/>
        </p:nvSpPr>
        <p:spPr>
          <a:xfrm>
            <a:off x="1996095" y="1738409"/>
            <a:ext cx="6735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The Elements of Statistical Learning</a:t>
            </a:r>
          </a:p>
          <a:p>
            <a:r>
              <a:rPr lang="en-US" sz="2400" dirty="0"/>
              <a:t>Hastie, </a:t>
            </a:r>
            <a:r>
              <a:rPr lang="en-US" sz="2400" dirty="0" err="1"/>
              <a:t>Tibshirani</a:t>
            </a:r>
            <a:r>
              <a:rPr lang="en-US" sz="2400" dirty="0"/>
              <a:t>, Friedman </a:t>
            </a:r>
            <a:r>
              <a:rPr lang="en-US" sz="2400" dirty="0">
                <a:hlinkClick r:id="rId2"/>
              </a:rPr>
              <a:t>https://web.stanford.edu/~hastie/ElemStatLearn/</a:t>
            </a:r>
            <a:endParaRPr lang="en-US" sz="2400" dirty="0"/>
          </a:p>
        </p:txBody>
      </p:sp>
      <p:pic>
        <p:nvPicPr>
          <p:cNvPr id="6" name="Picture 2" descr="https://web.stanford.edu/~hastie/ElemStatLearn/CoverII_small.jpg">
            <a:extLst>
              <a:ext uri="{FF2B5EF4-FFF2-40B4-BE49-F238E27FC236}">
                <a16:creationId xmlns:a16="http://schemas.microsoft.com/office/drawing/2014/main" id="{BD48577A-6F56-5242-BC0E-50843F72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3" y="1387280"/>
            <a:ext cx="1445145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eep learning book">
            <a:extLst>
              <a:ext uri="{FF2B5EF4-FFF2-40B4-BE49-F238E27FC236}">
                <a16:creationId xmlns:a16="http://schemas.microsoft.com/office/drawing/2014/main" id="{5352AC04-4D4F-5F40-A13C-F7621F329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07" y="3671307"/>
            <a:ext cx="1858243" cy="24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05339D-62B1-ED4F-9479-E35E950D671E}"/>
              </a:ext>
            </a:extLst>
          </p:cNvPr>
          <p:cNvSpPr/>
          <p:nvPr/>
        </p:nvSpPr>
        <p:spPr>
          <a:xfrm>
            <a:off x="1680983" y="4305018"/>
            <a:ext cx="5042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Deep Learning</a:t>
            </a:r>
          </a:p>
          <a:p>
            <a:r>
              <a:rPr lang="en-US" sz="2400" dirty="0"/>
              <a:t>Goodfellow, </a:t>
            </a:r>
            <a:r>
              <a:rPr lang="en-US" sz="2400" dirty="0" err="1"/>
              <a:t>Bengio</a:t>
            </a:r>
            <a:r>
              <a:rPr lang="en-US" sz="2400" dirty="0"/>
              <a:t>, Courville</a:t>
            </a:r>
          </a:p>
          <a:p>
            <a:r>
              <a:rPr lang="en-US" sz="2400" dirty="0">
                <a:hlinkClick r:id="rId5"/>
              </a:rPr>
              <a:t>https://www.deeplearningbook.org/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9872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A5CDE8A-C04C-F941-8563-8C3EDE3E1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6" y="3844766"/>
            <a:ext cx="3438887" cy="26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E179B4-CBD2-AB48-9863-4B7379BE68FF}"/>
              </a:ext>
            </a:extLst>
          </p:cNvPr>
          <p:cNvSpPr/>
          <p:nvPr/>
        </p:nvSpPr>
        <p:spPr>
          <a:xfrm>
            <a:off x="61877" y="1874801"/>
            <a:ext cx="8891570" cy="1075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F37FF4-01B6-8046-B72D-DC65EA661C2E}"/>
              </a:ext>
            </a:extLst>
          </p:cNvPr>
          <p:cNvSpPr/>
          <p:nvPr/>
        </p:nvSpPr>
        <p:spPr>
          <a:xfrm>
            <a:off x="61875" y="3000338"/>
            <a:ext cx="8891570" cy="6926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5ABF1-E37C-2D45-9DE0-74B153D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18D60-DF9A-C44B-8988-4BD15585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C577602-7700-7247-9C0B-DD68A3AF7ECD}"/>
              </a:ext>
            </a:extLst>
          </p:cNvPr>
          <p:cNvGrpSpPr/>
          <p:nvPr/>
        </p:nvGrpSpPr>
        <p:grpSpPr>
          <a:xfrm>
            <a:off x="561411" y="1450380"/>
            <a:ext cx="4316434" cy="2253634"/>
            <a:chOff x="755621" y="2861469"/>
            <a:chExt cx="4316434" cy="225363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156DEB8-6364-2948-AB00-139A2F78BDE6}"/>
                </a:ext>
              </a:extLst>
            </p:cNvPr>
            <p:cNvSpPr txBox="1"/>
            <p:nvPr/>
          </p:nvSpPr>
          <p:spPr>
            <a:xfrm>
              <a:off x="755622" y="438584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Mexico City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273C96-BDF4-6848-8A7A-C298373B122A}"/>
                </a:ext>
              </a:extLst>
            </p:cNvPr>
            <p:cNvSpPr txBox="1"/>
            <p:nvPr/>
          </p:nvSpPr>
          <p:spPr>
            <a:xfrm>
              <a:off x="755621" y="4025912"/>
              <a:ext cx="2108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Austin, TX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088067-C2D8-5D4A-9BE6-DD6CFEF06F5B}"/>
                </a:ext>
              </a:extLst>
            </p:cNvPr>
            <p:cNvSpPr txBox="1"/>
            <p:nvPr/>
          </p:nvSpPr>
          <p:spPr>
            <a:xfrm>
              <a:off x="755622" y="3306052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Ann Arbor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10B60B-599C-C947-BB53-FFB2C66ED10A}"/>
                </a:ext>
              </a:extLst>
            </p:cNvPr>
            <p:cNvSpPr txBox="1"/>
            <p:nvPr/>
          </p:nvSpPr>
          <p:spPr>
            <a:xfrm>
              <a:off x="755622" y="3665982"/>
              <a:ext cx="210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Washington, DC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AB84AE-42CC-B041-9519-B9B6EB00B08B}"/>
                </a:ext>
              </a:extLst>
            </p:cNvPr>
            <p:cNvSpPr txBox="1"/>
            <p:nvPr/>
          </p:nvSpPr>
          <p:spPr>
            <a:xfrm>
              <a:off x="755622" y="4745771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Panama City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3AFB9E-97B6-EA46-9C57-1571E1164286}"/>
                </a:ext>
              </a:extLst>
            </p:cNvPr>
            <p:cNvSpPr txBox="1"/>
            <p:nvPr/>
          </p:nvSpPr>
          <p:spPr>
            <a:xfrm>
              <a:off x="759790" y="2861469"/>
              <a:ext cx="153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u="sng" dirty="0"/>
                <a:t>City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53D0AA8-4D5F-8543-AE7C-6E3B7EB4C812}"/>
                </a:ext>
              </a:extLst>
            </p:cNvPr>
            <p:cNvGrpSpPr/>
            <p:nvPr/>
          </p:nvGrpSpPr>
          <p:grpSpPr>
            <a:xfrm>
              <a:off x="3912572" y="2861469"/>
              <a:ext cx="1159483" cy="2253634"/>
              <a:chOff x="2661445" y="2861469"/>
              <a:chExt cx="1159483" cy="225363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2A2CD12-B291-B74F-9148-3FF76DA2B1D9}"/>
                  </a:ext>
                </a:extLst>
              </p:cNvPr>
              <p:cNvSpPr txBox="1"/>
              <p:nvPr/>
            </p:nvSpPr>
            <p:spPr>
              <a:xfrm>
                <a:off x="2939520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EF5489E-8301-8441-9F2C-95099D652AE9}"/>
                  </a:ext>
                </a:extLst>
              </p:cNvPr>
              <p:cNvSpPr txBox="1"/>
              <p:nvPr/>
            </p:nvSpPr>
            <p:spPr>
              <a:xfrm>
                <a:off x="2939520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62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2B39BB0-6199-1946-8DCC-E3C2644B87B6}"/>
                  </a:ext>
                </a:extLst>
              </p:cNvPr>
              <p:cNvSpPr txBox="1"/>
              <p:nvPr/>
            </p:nvSpPr>
            <p:spPr>
              <a:xfrm>
                <a:off x="2939520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33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5F74F66-6995-874B-9761-520B730C0EDC}"/>
                  </a:ext>
                </a:extLst>
              </p:cNvPr>
              <p:cNvSpPr txBox="1"/>
              <p:nvPr/>
            </p:nvSpPr>
            <p:spPr>
              <a:xfrm>
                <a:off x="2939520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7825887-3EFA-1747-ADB9-C8EC88FDC9D6}"/>
                  </a:ext>
                </a:extLst>
              </p:cNvPr>
              <p:cNvSpPr txBox="1"/>
              <p:nvPr/>
            </p:nvSpPr>
            <p:spPr>
              <a:xfrm>
                <a:off x="2939520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519C9E2-47E5-8A40-9D74-41EFF0BE009D}"/>
                  </a:ext>
                </a:extLst>
              </p:cNvPr>
              <p:cNvSpPr txBox="1"/>
              <p:nvPr/>
            </p:nvSpPr>
            <p:spPr>
              <a:xfrm>
                <a:off x="2661445" y="2861469"/>
                <a:ext cx="115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Temp (F)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986763A-AA44-8D41-A280-489565F7284B}"/>
                </a:ext>
              </a:extLst>
            </p:cNvPr>
            <p:cNvGrpSpPr/>
            <p:nvPr/>
          </p:nvGrpSpPr>
          <p:grpSpPr>
            <a:xfrm>
              <a:off x="2524996" y="2861469"/>
              <a:ext cx="1402974" cy="2253634"/>
              <a:chOff x="3568130" y="2861469"/>
              <a:chExt cx="1402974" cy="225363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25FE1D-1190-6848-B576-F47346B01206}"/>
                  </a:ext>
                </a:extLst>
              </p:cNvPr>
              <p:cNvSpPr txBox="1"/>
              <p:nvPr/>
            </p:nvSpPr>
            <p:spPr>
              <a:xfrm>
                <a:off x="3967951" y="438584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19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4C827A7-1EB5-D64A-986B-F48817ADD1A5}"/>
                  </a:ext>
                </a:extLst>
              </p:cNvPr>
              <p:cNvSpPr txBox="1"/>
              <p:nvPr/>
            </p:nvSpPr>
            <p:spPr>
              <a:xfrm>
                <a:off x="3967951" y="402591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024AD60-38FA-5942-A9EA-916F7AA670FE}"/>
                  </a:ext>
                </a:extLst>
              </p:cNvPr>
              <p:cNvSpPr txBox="1"/>
              <p:nvPr/>
            </p:nvSpPr>
            <p:spPr>
              <a:xfrm>
                <a:off x="3967951" y="330605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42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28B5EB4-7B21-414F-B4FB-9E723577F61C}"/>
                  </a:ext>
                </a:extLst>
              </p:cNvPr>
              <p:cNvSpPr txBox="1"/>
              <p:nvPr/>
            </p:nvSpPr>
            <p:spPr>
              <a:xfrm>
                <a:off x="3967951" y="3665982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A6B486-ACFB-2045-B023-DEE396DD03FE}"/>
                  </a:ext>
                </a:extLst>
              </p:cNvPr>
              <p:cNvSpPr txBox="1"/>
              <p:nvPr/>
            </p:nvSpPr>
            <p:spPr>
              <a:xfrm>
                <a:off x="3967951" y="4745771"/>
                <a:ext cx="5949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C0E5D8-6ECB-2045-A357-8E67E0C5CA22}"/>
                  </a:ext>
                </a:extLst>
              </p:cNvPr>
              <p:cNvSpPr txBox="1"/>
              <p:nvPr/>
            </p:nvSpPr>
            <p:spPr>
              <a:xfrm>
                <a:off x="3568130" y="2861469"/>
                <a:ext cx="14029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u="sng" dirty="0"/>
                  <a:t>Latitude (°)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BDB371-9D4B-5E4C-872C-709CE9818396}"/>
              </a:ext>
            </a:extLst>
          </p:cNvPr>
          <p:cNvSpPr txBox="1"/>
          <p:nvPr/>
        </p:nvSpPr>
        <p:spPr>
          <a:xfrm>
            <a:off x="-11281" y="2223357"/>
            <a:ext cx="7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9C527C-04BB-FB4A-A9AD-50C309E58BAE}"/>
              </a:ext>
            </a:extLst>
          </p:cNvPr>
          <p:cNvSpPr txBox="1"/>
          <p:nvPr/>
        </p:nvSpPr>
        <p:spPr>
          <a:xfrm>
            <a:off x="40752" y="3124149"/>
            <a:ext cx="60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E32B20-3D6C-F848-A73F-CB53091EB78C}"/>
              </a:ext>
            </a:extLst>
          </p:cNvPr>
          <p:cNvSpPr txBox="1"/>
          <p:nvPr/>
        </p:nvSpPr>
        <p:spPr>
          <a:xfrm>
            <a:off x="5121490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88.9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1178E7-277F-8048-B9EB-F8E5049ABD3B}"/>
              </a:ext>
            </a:extLst>
          </p:cNvPr>
          <p:cNvSpPr txBox="1"/>
          <p:nvPr/>
        </p:nvSpPr>
        <p:spPr>
          <a:xfrm>
            <a:off x="5121490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61.7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1BFEE5-7E3D-ED41-92FB-E32B64F3659E}"/>
              </a:ext>
            </a:extLst>
          </p:cNvPr>
          <p:cNvSpPr txBox="1"/>
          <p:nvPr/>
        </p:nvSpPr>
        <p:spPr>
          <a:xfrm>
            <a:off x="5121490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31.9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9AFD1B-9D33-6D4B-92F6-6D74B5B5EAA7}"/>
              </a:ext>
            </a:extLst>
          </p:cNvPr>
          <p:cNvSpPr txBox="1"/>
          <p:nvPr/>
        </p:nvSpPr>
        <p:spPr>
          <a:xfrm>
            <a:off x="5121488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39.4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77EB-28DB-CA4F-A32F-9AA4FD50F272}"/>
              </a:ext>
            </a:extLst>
          </p:cNvPr>
          <p:cNvSpPr txBox="1"/>
          <p:nvPr/>
        </p:nvSpPr>
        <p:spPr>
          <a:xfrm>
            <a:off x="5052957" y="3337426"/>
            <a:ext cx="73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113.6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72F1C5-7A7A-ED40-B88B-AD2C3EA31CD9}"/>
              </a:ext>
            </a:extLst>
          </p:cNvPr>
          <p:cNvSpPr txBox="1"/>
          <p:nvPr/>
        </p:nvSpPr>
        <p:spPr>
          <a:xfrm>
            <a:off x="4787019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Prediction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21A68B-8291-424C-BD43-3EEB23E07A65}"/>
              </a:ext>
            </a:extLst>
          </p:cNvPr>
          <p:cNvSpPr txBox="1"/>
          <p:nvPr/>
        </p:nvSpPr>
        <p:spPr>
          <a:xfrm>
            <a:off x="6187382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21.9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32CF08-C432-1C4E-8F7B-3BD5CE983232}"/>
              </a:ext>
            </a:extLst>
          </p:cNvPr>
          <p:cNvSpPr txBox="1"/>
          <p:nvPr/>
        </p:nvSpPr>
        <p:spPr>
          <a:xfrm>
            <a:off x="6187382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22B4BF-D8EB-5C4B-A02A-BDBEC1759949}"/>
              </a:ext>
            </a:extLst>
          </p:cNvPr>
          <p:cNvSpPr txBox="1"/>
          <p:nvPr/>
        </p:nvSpPr>
        <p:spPr>
          <a:xfrm>
            <a:off x="6187382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432ACA-E90D-0F43-B9E5-C2E7080CE97B}"/>
              </a:ext>
            </a:extLst>
          </p:cNvPr>
          <p:cNvSpPr txBox="1"/>
          <p:nvPr/>
        </p:nvSpPr>
        <p:spPr>
          <a:xfrm>
            <a:off x="6187380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2B91369-1BAE-414F-A405-9BCB46667661}"/>
              </a:ext>
            </a:extLst>
          </p:cNvPr>
          <p:cNvSpPr txBox="1"/>
          <p:nvPr/>
        </p:nvSpPr>
        <p:spPr>
          <a:xfrm>
            <a:off x="6187382" y="334584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12CF769-02B1-D745-8A0E-F9AFFA535742}"/>
              </a:ext>
            </a:extLst>
          </p:cNvPr>
          <p:cNvSpPr txBox="1"/>
          <p:nvPr/>
        </p:nvSpPr>
        <p:spPr>
          <a:xfrm>
            <a:off x="5852911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Error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CD12EF8-44E6-0E4A-9BFC-B86504680D56}"/>
              </a:ext>
            </a:extLst>
          </p:cNvPr>
          <p:cNvSpPr txBox="1"/>
          <p:nvPr/>
        </p:nvSpPr>
        <p:spPr>
          <a:xfrm>
            <a:off x="7257355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71.1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BA4E16E-1A38-1F44-B8E4-F77E3FB6482B}"/>
              </a:ext>
            </a:extLst>
          </p:cNvPr>
          <p:cNvSpPr txBox="1"/>
          <p:nvPr/>
        </p:nvSpPr>
        <p:spPr>
          <a:xfrm>
            <a:off x="7257355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54.3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067DE41-7D2C-9144-887E-51E5C8D38180}"/>
              </a:ext>
            </a:extLst>
          </p:cNvPr>
          <p:cNvSpPr txBox="1"/>
          <p:nvPr/>
        </p:nvSpPr>
        <p:spPr>
          <a:xfrm>
            <a:off x="7257355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36.0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DE7EC8-F19A-A340-96DD-B74B4B7B0993}"/>
              </a:ext>
            </a:extLst>
          </p:cNvPr>
          <p:cNvSpPr txBox="1"/>
          <p:nvPr/>
        </p:nvSpPr>
        <p:spPr>
          <a:xfrm>
            <a:off x="7257353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40.6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89CA7EB-D5E8-414C-AA8C-19104B16CAD0}"/>
              </a:ext>
            </a:extLst>
          </p:cNvPr>
          <p:cNvSpPr txBox="1"/>
          <p:nvPr/>
        </p:nvSpPr>
        <p:spPr>
          <a:xfrm>
            <a:off x="7257355" y="334584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86.4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3A0127-0A64-2F47-9EB9-CB0CFF5E1674}"/>
              </a:ext>
            </a:extLst>
          </p:cNvPr>
          <p:cNvSpPr txBox="1"/>
          <p:nvPr/>
        </p:nvSpPr>
        <p:spPr>
          <a:xfrm>
            <a:off x="6922884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Prediction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2AACB2-27A5-4140-B440-E200A40ADD64}"/>
              </a:ext>
            </a:extLst>
          </p:cNvPr>
          <p:cNvSpPr txBox="1"/>
          <p:nvPr/>
        </p:nvSpPr>
        <p:spPr>
          <a:xfrm>
            <a:off x="8323247" y="298008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4.1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FA61C20-43E8-2046-9C14-D486D572B0C6}"/>
              </a:ext>
            </a:extLst>
          </p:cNvPr>
          <p:cNvSpPr txBox="1"/>
          <p:nvPr/>
        </p:nvSpPr>
        <p:spPr>
          <a:xfrm>
            <a:off x="8323247" y="2623467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7.7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F876D89-A7B0-C24B-BDF6-90545B583A6F}"/>
              </a:ext>
            </a:extLst>
          </p:cNvPr>
          <p:cNvSpPr txBox="1"/>
          <p:nvPr/>
        </p:nvSpPr>
        <p:spPr>
          <a:xfrm>
            <a:off x="8323247" y="190109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3.0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66C8DEA-7D2A-0344-BF54-26DA42BCAD33}"/>
              </a:ext>
            </a:extLst>
          </p:cNvPr>
          <p:cNvSpPr txBox="1"/>
          <p:nvPr/>
        </p:nvSpPr>
        <p:spPr>
          <a:xfrm>
            <a:off x="8323245" y="2266851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992E94-B803-7246-A5F8-6C7A0D2190E5}"/>
              </a:ext>
            </a:extLst>
          </p:cNvPr>
          <p:cNvSpPr txBox="1"/>
          <p:nvPr/>
        </p:nvSpPr>
        <p:spPr>
          <a:xfrm>
            <a:off x="8323247" y="3345843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3.4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515C267-E2FB-564A-8A81-8D7F08CEED77}"/>
              </a:ext>
            </a:extLst>
          </p:cNvPr>
          <p:cNvSpPr txBox="1"/>
          <p:nvPr/>
        </p:nvSpPr>
        <p:spPr>
          <a:xfrm>
            <a:off x="7988776" y="1450380"/>
            <a:ext cx="127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/>
              <a:t>Error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1D2ED4-54A2-8048-855D-BEB7C34262AA}"/>
              </a:ext>
            </a:extLst>
          </p:cNvPr>
          <p:cNvCxnSpPr/>
          <p:nvPr/>
        </p:nvCxnSpPr>
        <p:spPr>
          <a:xfrm>
            <a:off x="4787019" y="1874801"/>
            <a:ext cx="0" cy="17980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87479C7-51BE-F945-880F-FF8DA3FFB51B}"/>
              </a:ext>
            </a:extLst>
          </p:cNvPr>
          <p:cNvCxnSpPr/>
          <p:nvPr/>
        </p:nvCxnSpPr>
        <p:spPr>
          <a:xfrm>
            <a:off x="6905290" y="1874801"/>
            <a:ext cx="0" cy="17980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ft Brace 4">
            <a:extLst>
              <a:ext uri="{FF2B5EF4-FFF2-40B4-BE49-F238E27FC236}">
                <a16:creationId xmlns:a16="http://schemas.microsoft.com/office/drawing/2014/main" id="{7B85094C-8F4F-1F41-916D-A8CFE44802BF}"/>
              </a:ext>
            </a:extLst>
          </p:cNvPr>
          <p:cNvSpPr/>
          <p:nvPr/>
        </p:nvSpPr>
        <p:spPr>
          <a:xfrm rot="5400000">
            <a:off x="5738810" y="442217"/>
            <a:ext cx="228234" cy="1970834"/>
          </a:xfrm>
          <a:prstGeom prst="leftBrace">
            <a:avLst>
              <a:gd name="adj1" fmla="val 3717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Left Brace 85">
            <a:extLst>
              <a:ext uri="{FF2B5EF4-FFF2-40B4-BE49-F238E27FC236}">
                <a16:creationId xmlns:a16="http://schemas.microsoft.com/office/drawing/2014/main" id="{419B6A1A-7383-784A-9C7E-F978F9C8F26E}"/>
              </a:ext>
            </a:extLst>
          </p:cNvPr>
          <p:cNvSpPr/>
          <p:nvPr/>
        </p:nvSpPr>
        <p:spPr>
          <a:xfrm rot="5400000">
            <a:off x="7831647" y="437326"/>
            <a:ext cx="228234" cy="1970834"/>
          </a:xfrm>
          <a:prstGeom prst="leftBrace">
            <a:avLst>
              <a:gd name="adj1" fmla="val 3717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6F2E01F-7483-0049-99AA-FBE1C4D77E2A}"/>
                  </a:ext>
                </a:extLst>
              </p:cNvPr>
              <p:cNvSpPr txBox="1"/>
              <p:nvPr/>
            </p:nvSpPr>
            <p:spPr>
              <a:xfrm>
                <a:off x="7001333" y="757792"/>
                <a:ext cx="188886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Regularized </a:t>
                </a:r>
              </a:p>
              <a:p>
                <a:pPr algn="ctr"/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=0.02</m:t>
                    </m:r>
                  </m:oMath>
                </a14:m>
                <a:r>
                  <a:rPr lang="en-US" sz="1200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6F2E01F-7483-0049-99AA-FBE1C4D77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333" y="757792"/>
                <a:ext cx="1888861" cy="553998"/>
              </a:xfrm>
              <a:prstGeom prst="rect">
                <a:avLst/>
              </a:prstGeom>
              <a:blipFill>
                <a:blip r:embed="rId3"/>
                <a:stretch>
                  <a:fillRect t="-444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163C197-6C61-DA42-B849-1AC8BC1C464F}"/>
                  </a:ext>
                </a:extLst>
              </p:cNvPr>
              <p:cNvSpPr/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163C197-6C61-DA42-B849-1AC8BC1C4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155" y="4821197"/>
                <a:ext cx="4663584" cy="661528"/>
              </a:xfrm>
              <a:prstGeom prst="rect">
                <a:avLst/>
              </a:prstGeom>
              <a:blipFill>
                <a:blip r:embed="rId4"/>
                <a:stretch>
                  <a:fillRect r="-5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55C1A140-5C04-3B4C-A78D-C4C50627D54E}"/>
              </a:ext>
            </a:extLst>
          </p:cNvPr>
          <p:cNvSpPr txBox="1"/>
          <p:nvPr/>
        </p:nvSpPr>
        <p:spPr>
          <a:xfrm>
            <a:off x="4256567" y="4344034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532C7D2-19E9-C94C-B145-5AD93CBE05B8}"/>
              </a:ext>
            </a:extLst>
          </p:cNvPr>
          <p:cNvSpPr txBox="1"/>
          <p:nvPr/>
        </p:nvSpPr>
        <p:spPr>
          <a:xfrm>
            <a:off x="3912859" y="5638108"/>
            <a:ext cx="1638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Fit training data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86BDEE5-AB81-AC42-8E39-B16369D02ED3}"/>
              </a:ext>
            </a:extLst>
          </p:cNvPr>
          <p:cNvSpPr txBox="1"/>
          <p:nvPr/>
        </p:nvSpPr>
        <p:spPr>
          <a:xfrm>
            <a:off x="7563475" y="5635461"/>
            <a:ext cx="1577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Penalize complexity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2BE8DD7-05B2-1A45-9F0A-FA7E8D6EFDE0}"/>
              </a:ext>
            </a:extLst>
          </p:cNvPr>
          <p:cNvSpPr txBox="1"/>
          <p:nvPr/>
        </p:nvSpPr>
        <p:spPr>
          <a:xfrm>
            <a:off x="5550953" y="5648352"/>
            <a:ext cx="201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Regularization Strength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72887ED-C192-B04A-B0D9-2AAFA991C529}"/>
              </a:ext>
            </a:extLst>
          </p:cNvPr>
          <p:cNvCxnSpPr>
            <a:cxnSpLocks/>
          </p:cNvCxnSpPr>
          <p:nvPr/>
        </p:nvCxnSpPr>
        <p:spPr>
          <a:xfrm flipV="1">
            <a:off x="5375635" y="5376926"/>
            <a:ext cx="351397" cy="3245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3917BFE-68C6-264D-99D2-6DF83FEDF8A2}"/>
              </a:ext>
            </a:extLst>
          </p:cNvPr>
          <p:cNvCxnSpPr>
            <a:cxnSpLocks/>
          </p:cNvCxnSpPr>
          <p:nvPr/>
        </p:nvCxnSpPr>
        <p:spPr>
          <a:xfrm flipV="1">
            <a:off x="8176477" y="5326875"/>
            <a:ext cx="1" cy="34213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F13890CB-A122-994A-B971-74AA45E86491}"/>
              </a:ext>
            </a:extLst>
          </p:cNvPr>
          <p:cNvCxnSpPr>
            <a:cxnSpLocks/>
          </p:cNvCxnSpPr>
          <p:nvPr/>
        </p:nvCxnSpPr>
        <p:spPr>
          <a:xfrm flipV="1">
            <a:off x="7351746" y="5351718"/>
            <a:ext cx="211729" cy="37943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69176D52-CF71-E045-94C6-4D91FDA2F61F}"/>
                  </a:ext>
                </a:extLst>
              </p:cNvPr>
              <p:cNvSpPr txBox="1"/>
              <p:nvPr/>
            </p:nvSpPr>
            <p:spPr>
              <a:xfrm>
                <a:off x="4908480" y="759519"/>
                <a:ext cx="188886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No regularization </a:t>
                </a:r>
              </a:p>
              <a:p>
                <a:pPr algn="ctr"/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200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69176D52-CF71-E045-94C6-4D91FDA2F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480" y="759519"/>
                <a:ext cx="1888861" cy="553998"/>
              </a:xfrm>
              <a:prstGeom prst="rect">
                <a:avLst/>
              </a:prstGeom>
              <a:blipFill>
                <a:blip r:embed="rId5"/>
                <a:stretch>
                  <a:fillRect t="-6818" r="-2667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474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394E-CDEF-CF45-8E69-25672DEE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and Hyperparameters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F166F-9A26-BF43-9C2D-5ED4539F1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B68397-BA46-B240-8E7E-BD50C950FF8A}"/>
                  </a:ext>
                </a:extLst>
              </p:cNvPr>
              <p:cNvSpPr/>
              <p:nvPr/>
            </p:nvSpPr>
            <p:spPr>
              <a:xfrm>
                <a:off x="2240207" y="1714151"/>
                <a:ext cx="4663584" cy="661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4B68397-BA46-B240-8E7E-BD50C950FF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207" y="1714151"/>
                <a:ext cx="4663584" cy="661528"/>
              </a:xfrm>
              <a:prstGeom prst="rect">
                <a:avLst/>
              </a:prstGeom>
              <a:blipFill>
                <a:blip r:embed="rId2"/>
                <a:stretch>
                  <a:fillRect r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7C2BA9A-9215-8F48-BF7E-7D50D6B11463}"/>
              </a:ext>
            </a:extLst>
          </p:cNvPr>
          <p:cNvSpPr txBox="1"/>
          <p:nvPr/>
        </p:nvSpPr>
        <p:spPr>
          <a:xfrm>
            <a:off x="2377681" y="1190931"/>
            <a:ext cx="438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L2-Regularized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B41F66-C940-CB46-AC9F-356BCD0F0CBD}"/>
                  </a:ext>
                </a:extLst>
              </p:cNvPr>
              <p:cNvSpPr txBox="1"/>
              <p:nvPr/>
            </p:nvSpPr>
            <p:spPr>
              <a:xfrm>
                <a:off x="1658619" y="2739817"/>
                <a:ext cx="582675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Parameter </a:t>
                </a:r>
                <a:r>
                  <a:rPr lang="en-US" sz="3200" dirty="0"/>
                  <a:t>(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3200" dirty="0"/>
                  <a:t>): Selected during training by fitting to training data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B41F66-C940-CB46-AC9F-356BCD0F0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619" y="2739817"/>
                <a:ext cx="5826754" cy="1077218"/>
              </a:xfrm>
              <a:prstGeom prst="rect">
                <a:avLst/>
              </a:prstGeom>
              <a:blipFill>
                <a:blip r:embed="rId3"/>
                <a:stretch>
                  <a:fillRect l="-2609"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B9B1B8-0785-5543-A0D1-06C53F5470CE}"/>
                  </a:ext>
                </a:extLst>
              </p:cNvPr>
              <p:cNvSpPr txBox="1"/>
              <p:nvPr/>
            </p:nvSpPr>
            <p:spPr>
              <a:xfrm>
                <a:off x="939308" y="4146796"/>
                <a:ext cx="726537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Hyperparameter </a:t>
                </a:r>
                <a:r>
                  <a:rPr lang="en-US" sz="3200" dirty="0"/>
                  <a:t>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200" dirty="0"/>
                  <a:t>): Chosen before training, does not depend on training data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B9B1B8-0785-5543-A0D1-06C53F547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08" y="4146796"/>
                <a:ext cx="7265375" cy="1077218"/>
              </a:xfrm>
              <a:prstGeom prst="rect">
                <a:avLst/>
              </a:prstGeom>
              <a:blipFill>
                <a:blip r:embed="rId4"/>
                <a:stretch>
                  <a:fillRect l="-2091" t="-6977" r="-523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097A39A-C471-F641-A8E6-4EE6AE998A5F}"/>
              </a:ext>
            </a:extLst>
          </p:cNvPr>
          <p:cNvSpPr txBox="1"/>
          <p:nvPr/>
        </p:nvSpPr>
        <p:spPr>
          <a:xfrm>
            <a:off x="754969" y="5551012"/>
            <a:ext cx="763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Question: </a:t>
            </a:r>
            <a:r>
              <a:rPr lang="en-US" sz="3200" dirty="0"/>
              <a:t>How to choose hyperparameters?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95250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D2BA4-780F-9C4F-AD4D-A324A3D86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Hyperparameters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4782FC-E304-DF4A-A264-402D47E0F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Google Shape;507;p55">
            <a:extLst>
              <a:ext uri="{FF2B5EF4-FFF2-40B4-BE49-F238E27FC236}">
                <a16:creationId xmlns:a16="http://schemas.microsoft.com/office/drawing/2014/main" id="{1D25C243-853C-8648-9E2E-16A3CEF66263}"/>
              </a:ext>
            </a:extLst>
          </p:cNvPr>
          <p:cNvSpPr txBox="1"/>
          <p:nvPr/>
        </p:nvSpPr>
        <p:spPr>
          <a:xfrm>
            <a:off x="628650" y="1127418"/>
            <a:ext cx="4420428" cy="80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400" b="1" dirty="0"/>
              <a:t>Idea #1</a:t>
            </a:r>
            <a:r>
              <a:rPr lang="en" sz="2400" dirty="0"/>
              <a:t>: Choose hyperparameters that work best on the data</a:t>
            </a:r>
            <a:endParaRPr sz="2400" dirty="0"/>
          </a:p>
        </p:txBody>
      </p:sp>
      <p:sp>
        <p:nvSpPr>
          <p:cNvPr id="5" name="Google Shape;508;p55">
            <a:extLst>
              <a:ext uri="{FF2B5EF4-FFF2-40B4-BE49-F238E27FC236}">
                <a16:creationId xmlns:a16="http://schemas.microsoft.com/office/drawing/2014/main" id="{6CEE98D9-5F91-6746-BC4D-73012AA31F00}"/>
              </a:ext>
            </a:extLst>
          </p:cNvPr>
          <p:cNvSpPr txBox="1"/>
          <p:nvPr/>
        </p:nvSpPr>
        <p:spPr>
          <a:xfrm>
            <a:off x="5156998" y="1173468"/>
            <a:ext cx="3358352" cy="80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400" b="1" dirty="0">
                <a:solidFill>
                  <a:srgbClr val="C00000"/>
                </a:solidFill>
              </a:rPr>
              <a:t>BAD</a:t>
            </a:r>
            <a:r>
              <a:rPr lang="en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λ </a:t>
            </a:r>
            <a:r>
              <a:rPr lang="en-US" sz="2400" dirty="0">
                <a:solidFill>
                  <a:srgbClr val="C00000"/>
                </a:solidFill>
              </a:rPr>
              <a:t>=0 </a:t>
            </a:r>
            <a:r>
              <a:rPr lang="en" sz="2400" dirty="0">
                <a:solidFill>
                  <a:srgbClr val="C00000"/>
                </a:solidFill>
              </a:rPr>
              <a:t>always works best on training data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6" name="Google Shape;509;p55">
            <a:extLst>
              <a:ext uri="{FF2B5EF4-FFF2-40B4-BE49-F238E27FC236}">
                <a16:creationId xmlns:a16="http://schemas.microsoft.com/office/drawing/2014/main" id="{BDF658F3-0531-BD48-8234-C55512263B61}"/>
              </a:ext>
            </a:extLst>
          </p:cNvPr>
          <p:cNvSpPr txBox="1"/>
          <p:nvPr/>
        </p:nvSpPr>
        <p:spPr>
          <a:xfrm>
            <a:off x="628650" y="2861794"/>
            <a:ext cx="4250433" cy="109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400" b="1" dirty="0"/>
              <a:t>Idea #2</a:t>
            </a:r>
            <a:r>
              <a:rPr lang="en" sz="2400" dirty="0"/>
              <a:t>: Split data into </a:t>
            </a:r>
            <a:r>
              <a:rPr lang="en" sz="2400" b="1" dirty="0"/>
              <a:t>train</a:t>
            </a:r>
            <a:r>
              <a:rPr lang="en" sz="2400" dirty="0"/>
              <a:t> and </a:t>
            </a:r>
            <a:r>
              <a:rPr lang="en" sz="2400" b="1" dirty="0"/>
              <a:t>test</a:t>
            </a:r>
            <a:r>
              <a:rPr lang="en" sz="2400" dirty="0"/>
              <a:t>, choose hyperparameters that work best on test data</a:t>
            </a:r>
            <a:endParaRPr sz="2400" dirty="0"/>
          </a:p>
        </p:txBody>
      </p:sp>
      <p:sp>
        <p:nvSpPr>
          <p:cNvPr id="7" name="Google Shape;510;p55">
            <a:extLst>
              <a:ext uri="{FF2B5EF4-FFF2-40B4-BE49-F238E27FC236}">
                <a16:creationId xmlns:a16="http://schemas.microsoft.com/office/drawing/2014/main" id="{84025FD2-1B3D-D244-ABE2-FB98941C153A}"/>
              </a:ext>
            </a:extLst>
          </p:cNvPr>
          <p:cNvSpPr txBox="1"/>
          <p:nvPr/>
        </p:nvSpPr>
        <p:spPr>
          <a:xfrm>
            <a:off x="5156998" y="3066993"/>
            <a:ext cx="3358352" cy="68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400" b="1" dirty="0">
                <a:solidFill>
                  <a:srgbClr val="C00000"/>
                </a:solidFill>
              </a:rPr>
              <a:t>BAD</a:t>
            </a:r>
            <a:r>
              <a:rPr lang="en" sz="2400" dirty="0">
                <a:solidFill>
                  <a:srgbClr val="C00000"/>
                </a:solidFill>
              </a:rPr>
              <a:t>: No idea how we will perform on new data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8" name="Google Shape;511;p55">
            <a:extLst>
              <a:ext uri="{FF2B5EF4-FFF2-40B4-BE49-F238E27FC236}">
                <a16:creationId xmlns:a16="http://schemas.microsoft.com/office/drawing/2014/main" id="{7F0E51DB-21D1-A840-A4A8-BCE18315B031}"/>
              </a:ext>
            </a:extLst>
          </p:cNvPr>
          <p:cNvSpPr/>
          <p:nvPr/>
        </p:nvSpPr>
        <p:spPr>
          <a:xfrm>
            <a:off x="680963" y="2120130"/>
            <a:ext cx="7782073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Your Dataset</a:t>
            </a:r>
            <a:endParaRPr sz="1799"/>
          </a:p>
        </p:txBody>
      </p:sp>
      <p:sp>
        <p:nvSpPr>
          <p:cNvPr id="9" name="Google Shape;512;p55">
            <a:extLst>
              <a:ext uri="{FF2B5EF4-FFF2-40B4-BE49-F238E27FC236}">
                <a16:creationId xmlns:a16="http://schemas.microsoft.com/office/drawing/2014/main" id="{720246D0-230B-2D42-8C25-2CFC2F3DD795}"/>
              </a:ext>
            </a:extLst>
          </p:cNvPr>
          <p:cNvSpPr/>
          <p:nvPr/>
        </p:nvSpPr>
        <p:spPr>
          <a:xfrm>
            <a:off x="680963" y="4004113"/>
            <a:ext cx="6360743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train</a:t>
            </a:r>
            <a:endParaRPr sz="1799"/>
          </a:p>
        </p:txBody>
      </p:sp>
      <p:sp>
        <p:nvSpPr>
          <p:cNvPr id="10" name="Google Shape;513;p55">
            <a:extLst>
              <a:ext uri="{FF2B5EF4-FFF2-40B4-BE49-F238E27FC236}">
                <a16:creationId xmlns:a16="http://schemas.microsoft.com/office/drawing/2014/main" id="{67A18E6F-91F6-0544-8CDE-883A6D7CC57F}"/>
              </a:ext>
            </a:extLst>
          </p:cNvPr>
          <p:cNvSpPr/>
          <p:nvPr/>
        </p:nvSpPr>
        <p:spPr>
          <a:xfrm>
            <a:off x="7005115" y="4004113"/>
            <a:ext cx="1457921" cy="3934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test</a:t>
            </a:r>
            <a:endParaRPr sz="1799"/>
          </a:p>
        </p:txBody>
      </p:sp>
      <p:sp>
        <p:nvSpPr>
          <p:cNvPr id="11" name="Google Shape;514;p55">
            <a:extLst>
              <a:ext uri="{FF2B5EF4-FFF2-40B4-BE49-F238E27FC236}">
                <a16:creationId xmlns:a16="http://schemas.microsoft.com/office/drawing/2014/main" id="{6B1D975F-11B9-F448-B410-9273F0F1E93E}"/>
              </a:ext>
            </a:extLst>
          </p:cNvPr>
          <p:cNvSpPr txBox="1"/>
          <p:nvPr/>
        </p:nvSpPr>
        <p:spPr>
          <a:xfrm>
            <a:off x="680963" y="4654849"/>
            <a:ext cx="4845379" cy="125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en" sz="2400" b="1" dirty="0"/>
              <a:t>Idea #3</a:t>
            </a:r>
            <a:r>
              <a:rPr lang="en" sz="2400" dirty="0"/>
              <a:t>: Split data into </a:t>
            </a:r>
            <a:r>
              <a:rPr lang="en" sz="2400" b="1" dirty="0"/>
              <a:t>train</a:t>
            </a:r>
            <a:r>
              <a:rPr lang="en" sz="2400" dirty="0"/>
              <a:t>, </a:t>
            </a:r>
            <a:r>
              <a:rPr lang="en" sz="2400" b="1" dirty="0" err="1"/>
              <a:t>val</a:t>
            </a:r>
            <a:r>
              <a:rPr lang="en" sz="2400" dirty="0"/>
              <a:t>, and </a:t>
            </a:r>
            <a:r>
              <a:rPr lang="en" sz="2400" b="1" dirty="0"/>
              <a:t>test</a:t>
            </a:r>
            <a:r>
              <a:rPr lang="en" sz="2400" dirty="0"/>
              <a:t>; choose hyperparameters on </a:t>
            </a:r>
            <a:r>
              <a:rPr lang="en" sz="2400" dirty="0" err="1"/>
              <a:t>val</a:t>
            </a:r>
            <a:r>
              <a:rPr lang="en" sz="2400" dirty="0"/>
              <a:t> and evaluate on test</a:t>
            </a:r>
            <a:endParaRPr sz="2400" dirty="0"/>
          </a:p>
        </p:txBody>
      </p:sp>
      <p:sp>
        <p:nvSpPr>
          <p:cNvPr id="12" name="Google Shape;515;p55">
            <a:extLst>
              <a:ext uri="{FF2B5EF4-FFF2-40B4-BE49-F238E27FC236}">
                <a16:creationId xmlns:a16="http://schemas.microsoft.com/office/drawing/2014/main" id="{83C6874A-3DA6-9F40-B6E6-530E553B686C}"/>
              </a:ext>
            </a:extLst>
          </p:cNvPr>
          <p:cNvSpPr txBox="1"/>
          <p:nvPr/>
        </p:nvSpPr>
        <p:spPr>
          <a:xfrm>
            <a:off x="7213180" y="4952829"/>
            <a:ext cx="1249855" cy="51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2800" b="1" dirty="0">
                <a:solidFill>
                  <a:srgbClr val="38761D"/>
                </a:solidFill>
              </a:rPr>
              <a:t>Better!</a:t>
            </a:r>
            <a:endParaRPr sz="2800" b="1" dirty="0">
              <a:solidFill>
                <a:srgbClr val="38761D"/>
              </a:solidFill>
            </a:endParaRPr>
          </a:p>
        </p:txBody>
      </p:sp>
      <p:sp>
        <p:nvSpPr>
          <p:cNvPr id="13" name="Google Shape;516;p55">
            <a:extLst>
              <a:ext uri="{FF2B5EF4-FFF2-40B4-BE49-F238E27FC236}">
                <a16:creationId xmlns:a16="http://schemas.microsoft.com/office/drawing/2014/main" id="{9EDA340A-46C3-094F-A6CC-A1AC32E6DAE3}"/>
              </a:ext>
            </a:extLst>
          </p:cNvPr>
          <p:cNvSpPr/>
          <p:nvPr/>
        </p:nvSpPr>
        <p:spPr>
          <a:xfrm>
            <a:off x="680963" y="5853311"/>
            <a:ext cx="4981703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train</a:t>
            </a:r>
            <a:endParaRPr sz="1799"/>
          </a:p>
        </p:txBody>
      </p:sp>
      <p:sp>
        <p:nvSpPr>
          <p:cNvPr id="14" name="Google Shape;517;p55">
            <a:extLst>
              <a:ext uri="{FF2B5EF4-FFF2-40B4-BE49-F238E27FC236}">
                <a16:creationId xmlns:a16="http://schemas.microsoft.com/office/drawing/2014/main" id="{6F892970-E883-7A40-82C8-EEC84F2BDCF7}"/>
              </a:ext>
            </a:extLst>
          </p:cNvPr>
          <p:cNvSpPr/>
          <p:nvPr/>
        </p:nvSpPr>
        <p:spPr>
          <a:xfrm>
            <a:off x="7005114" y="5853312"/>
            <a:ext cx="1457921" cy="3934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test</a:t>
            </a:r>
            <a:endParaRPr sz="1799"/>
          </a:p>
        </p:txBody>
      </p:sp>
      <p:sp>
        <p:nvSpPr>
          <p:cNvPr id="15" name="Google Shape;518;p55">
            <a:extLst>
              <a:ext uri="{FF2B5EF4-FFF2-40B4-BE49-F238E27FC236}">
                <a16:creationId xmlns:a16="http://schemas.microsoft.com/office/drawing/2014/main" id="{87C3DCCC-6531-024C-B766-389A393F8B9F}"/>
              </a:ext>
            </a:extLst>
          </p:cNvPr>
          <p:cNvSpPr/>
          <p:nvPr/>
        </p:nvSpPr>
        <p:spPr>
          <a:xfrm>
            <a:off x="5626073" y="5853311"/>
            <a:ext cx="1379041" cy="393497"/>
          </a:xfrm>
          <a:prstGeom prst="rect">
            <a:avLst/>
          </a:prstGeom>
          <a:solidFill>
            <a:srgbClr val="E9CA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validation</a:t>
            </a:r>
            <a:endParaRPr sz="1799"/>
          </a:p>
        </p:txBody>
      </p:sp>
    </p:spTree>
    <p:extLst>
      <p:ext uri="{BB962C8B-B14F-4D97-AF65-F5344CB8AC3E}">
        <p14:creationId xmlns:p14="http://schemas.microsoft.com/office/powerpoint/2010/main" val="38926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D47C-2658-DB4D-AF33-785C5E00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Hyperparameters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1D376-696C-C548-8D54-2DE755405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Google Shape;525;p56">
            <a:extLst>
              <a:ext uri="{FF2B5EF4-FFF2-40B4-BE49-F238E27FC236}">
                <a16:creationId xmlns:a16="http://schemas.microsoft.com/office/drawing/2014/main" id="{D6B66517-9EB6-B846-80C4-310FCC272B59}"/>
              </a:ext>
            </a:extLst>
          </p:cNvPr>
          <p:cNvSpPr/>
          <p:nvPr/>
        </p:nvSpPr>
        <p:spPr>
          <a:xfrm>
            <a:off x="712665" y="1424779"/>
            <a:ext cx="7782073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Your Dataset</a:t>
            </a:r>
            <a:endParaRPr sz="1799"/>
          </a:p>
        </p:txBody>
      </p:sp>
      <p:sp>
        <p:nvSpPr>
          <p:cNvPr id="5" name="Google Shape;526;p56">
            <a:extLst>
              <a:ext uri="{FF2B5EF4-FFF2-40B4-BE49-F238E27FC236}">
                <a16:creationId xmlns:a16="http://schemas.microsoft.com/office/drawing/2014/main" id="{2D2232C1-CF99-9D44-99BC-F7E73870DADC}"/>
              </a:ext>
            </a:extLst>
          </p:cNvPr>
          <p:cNvSpPr/>
          <p:nvPr/>
        </p:nvSpPr>
        <p:spPr>
          <a:xfrm>
            <a:off x="6688608" y="3405348"/>
            <a:ext cx="1806130" cy="3934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test</a:t>
            </a:r>
            <a:endParaRPr sz="1799"/>
          </a:p>
        </p:txBody>
      </p:sp>
      <p:sp>
        <p:nvSpPr>
          <p:cNvPr id="6" name="Google Shape;527;p56">
            <a:extLst>
              <a:ext uri="{FF2B5EF4-FFF2-40B4-BE49-F238E27FC236}">
                <a16:creationId xmlns:a16="http://schemas.microsoft.com/office/drawing/2014/main" id="{D6F015DD-0BEE-BA41-B3F8-7C03D99A05B2}"/>
              </a:ext>
            </a:extLst>
          </p:cNvPr>
          <p:cNvSpPr/>
          <p:nvPr/>
        </p:nvSpPr>
        <p:spPr>
          <a:xfrm>
            <a:off x="712665" y="3405348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 dirty="0"/>
              <a:t>fold 1</a:t>
            </a:r>
            <a:endParaRPr sz="1799" dirty="0"/>
          </a:p>
        </p:txBody>
      </p:sp>
      <p:sp>
        <p:nvSpPr>
          <p:cNvPr id="7" name="Google Shape;528;p56">
            <a:extLst>
              <a:ext uri="{FF2B5EF4-FFF2-40B4-BE49-F238E27FC236}">
                <a16:creationId xmlns:a16="http://schemas.microsoft.com/office/drawing/2014/main" id="{5EF55324-5651-7940-99CA-DF57BD00DA91}"/>
              </a:ext>
            </a:extLst>
          </p:cNvPr>
          <p:cNvSpPr/>
          <p:nvPr/>
        </p:nvSpPr>
        <p:spPr>
          <a:xfrm>
            <a:off x="1907853" y="3405348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2</a:t>
            </a:r>
            <a:endParaRPr sz="1799"/>
          </a:p>
        </p:txBody>
      </p:sp>
      <p:sp>
        <p:nvSpPr>
          <p:cNvPr id="8" name="Google Shape;529;p56">
            <a:extLst>
              <a:ext uri="{FF2B5EF4-FFF2-40B4-BE49-F238E27FC236}">
                <a16:creationId xmlns:a16="http://schemas.microsoft.com/office/drawing/2014/main" id="{717D1B1F-AA9B-A045-A65C-66598CF73A8E}"/>
              </a:ext>
            </a:extLst>
          </p:cNvPr>
          <p:cNvSpPr/>
          <p:nvPr/>
        </p:nvSpPr>
        <p:spPr>
          <a:xfrm>
            <a:off x="3103041" y="3405348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3</a:t>
            </a:r>
            <a:endParaRPr sz="1799"/>
          </a:p>
        </p:txBody>
      </p:sp>
      <p:sp>
        <p:nvSpPr>
          <p:cNvPr id="9" name="Google Shape;530;p56">
            <a:extLst>
              <a:ext uri="{FF2B5EF4-FFF2-40B4-BE49-F238E27FC236}">
                <a16:creationId xmlns:a16="http://schemas.microsoft.com/office/drawing/2014/main" id="{7542092A-F884-9745-A298-2F8218CB2CBE}"/>
              </a:ext>
            </a:extLst>
          </p:cNvPr>
          <p:cNvSpPr/>
          <p:nvPr/>
        </p:nvSpPr>
        <p:spPr>
          <a:xfrm>
            <a:off x="4298230" y="3405348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4</a:t>
            </a:r>
            <a:endParaRPr sz="1799"/>
          </a:p>
        </p:txBody>
      </p:sp>
      <p:sp>
        <p:nvSpPr>
          <p:cNvPr id="10" name="Google Shape;531;p56">
            <a:extLst>
              <a:ext uri="{FF2B5EF4-FFF2-40B4-BE49-F238E27FC236}">
                <a16:creationId xmlns:a16="http://schemas.microsoft.com/office/drawing/2014/main" id="{36C2CCD7-FB5A-6140-94E0-6363EAD2E521}"/>
              </a:ext>
            </a:extLst>
          </p:cNvPr>
          <p:cNvSpPr/>
          <p:nvPr/>
        </p:nvSpPr>
        <p:spPr>
          <a:xfrm>
            <a:off x="5493419" y="3405348"/>
            <a:ext cx="1195189" cy="393497"/>
          </a:xfrm>
          <a:prstGeom prst="rect">
            <a:avLst/>
          </a:prstGeom>
          <a:solidFill>
            <a:srgbClr val="E9CA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5</a:t>
            </a:r>
            <a:endParaRPr sz="1799"/>
          </a:p>
        </p:txBody>
      </p:sp>
      <p:sp>
        <p:nvSpPr>
          <p:cNvPr id="11" name="Google Shape;532;p56">
            <a:extLst>
              <a:ext uri="{FF2B5EF4-FFF2-40B4-BE49-F238E27FC236}">
                <a16:creationId xmlns:a16="http://schemas.microsoft.com/office/drawing/2014/main" id="{F4EB9FFA-02C0-5545-9236-5953E2E0F404}"/>
              </a:ext>
            </a:extLst>
          </p:cNvPr>
          <p:cNvSpPr txBox="1"/>
          <p:nvPr/>
        </p:nvSpPr>
        <p:spPr>
          <a:xfrm>
            <a:off x="1384765" y="2345546"/>
            <a:ext cx="6374469" cy="91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2400" b="1" dirty="0"/>
              <a:t>Idea #4</a:t>
            </a:r>
            <a:r>
              <a:rPr lang="en" sz="2400" dirty="0"/>
              <a:t>: </a:t>
            </a:r>
            <a:r>
              <a:rPr lang="en" sz="2400" b="1" dirty="0"/>
              <a:t>Cross-Validation</a:t>
            </a:r>
            <a:r>
              <a:rPr lang="en" sz="2400" dirty="0"/>
              <a:t>: Split data into </a:t>
            </a:r>
            <a:r>
              <a:rPr lang="en" sz="2400" b="1" dirty="0"/>
              <a:t>folds</a:t>
            </a:r>
            <a:r>
              <a:rPr lang="en" sz="2400" dirty="0"/>
              <a:t>, try each fold as validation and average the results</a:t>
            </a:r>
            <a:endParaRPr sz="2400" dirty="0"/>
          </a:p>
        </p:txBody>
      </p:sp>
      <p:sp>
        <p:nvSpPr>
          <p:cNvPr id="12" name="Google Shape;533;p56">
            <a:extLst>
              <a:ext uri="{FF2B5EF4-FFF2-40B4-BE49-F238E27FC236}">
                <a16:creationId xmlns:a16="http://schemas.microsoft.com/office/drawing/2014/main" id="{00A9ED9A-8644-284E-9A2A-2FB56FA83B22}"/>
              </a:ext>
            </a:extLst>
          </p:cNvPr>
          <p:cNvSpPr/>
          <p:nvPr/>
        </p:nvSpPr>
        <p:spPr>
          <a:xfrm>
            <a:off x="6688608" y="3945157"/>
            <a:ext cx="1806130" cy="3934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test</a:t>
            </a:r>
            <a:endParaRPr sz="1799"/>
          </a:p>
        </p:txBody>
      </p:sp>
      <p:sp>
        <p:nvSpPr>
          <p:cNvPr id="13" name="Google Shape;534;p56">
            <a:extLst>
              <a:ext uri="{FF2B5EF4-FFF2-40B4-BE49-F238E27FC236}">
                <a16:creationId xmlns:a16="http://schemas.microsoft.com/office/drawing/2014/main" id="{8698B73B-256A-924E-BE82-5AAE5BAF7F1E}"/>
              </a:ext>
            </a:extLst>
          </p:cNvPr>
          <p:cNvSpPr/>
          <p:nvPr/>
        </p:nvSpPr>
        <p:spPr>
          <a:xfrm>
            <a:off x="712665" y="394515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1</a:t>
            </a:r>
            <a:endParaRPr sz="1799"/>
          </a:p>
        </p:txBody>
      </p:sp>
      <p:sp>
        <p:nvSpPr>
          <p:cNvPr id="14" name="Google Shape;535;p56">
            <a:extLst>
              <a:ext uri="{FF2B5EF4-FFF2-40B4-BE49-F238E27FC236}">
                <a16:creationId xmlns:a16="http://schemas.microsoft.com/office/drawing/2014/main" id="{1A8957E1-3816-524E-A4BA-52D228EB8F53}"/>
              </a:ext>
            </a:extLst>
          </p:cNvPr>
          <p:cNvSpPr/>
          <p:nvPr/>
        </p:nvSpPr>
        <p:spPr>
          <a:xfrm>
            <a:off x="1907853" y="394515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2</a:t>
            </a:r>
            <a:endParaRPr sz="1799"/>
          </a:p>
        </p:txBody>
      </p:sp>
      <p:sp>
        <p:nvSpPr>
          <p:cNvPr id="15" name="Google Shape;536;p56">
            <a:extLst>
              <a:ext uri="{FF2B5EF4-FFF2-40B4-BE49-F238E27FC236}">
                <a16:creationId xmlns:a16="http://schemas.microsoft.com/office/drawing/2014/main" id="{AE54E28C-8EBA-E243-BBE6-BA94B64ED829}"/>
              </a:ext>
            </a:extLst>
          </p:cNvPr>
          <p:cNvSpPr/>
          <p:nvPr/>
        </p:nvSpPr>
        <p:spPr>
          <a:xfrm>
            <a:off x="3103041" y="394515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3</a:t>
            </a:r>
            <a:endParaRPr sz="1799"/>
          </a:p>
        </p:txBody>
      </p:sp>
      <p:sp>
        <p:nvSpPr>
          <p:cNvPr id="16" name="Google Shape;537;p56">
            <a:extLst>
              <a:ext uri="{FF2B5EF4-FFF2-40B4-BE49-F238E27FC236}">
                <a16:creationId xmlns:a16="http://schemas.microsoft.com/office/drawing/2014/main" id="{42F0604B-B097-3742-AC05-3DA5211AD23D}"/>
              </a:ext>
            </a:extLst>
          </p:cNvPr>
          <p:cNvSpPr/>
          <p:nvPr/>
        </p:nvSpPr>
        <p:spPr>
          <a:xfrm>
            <a:off x="4298230" y="3945157"/>
            <a:ext cx="1195189" cy="393497"/>
          </a:xfrm>
          <a:prstGeom prst="rect">
            <a:avLst/>
          </a:prstGeom>
          <a:solidFill>
            <a:srgbClr val="E9CA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4</a:t>
            </a:r>
            <a:endParaRPr sz="1799"/>
          </a:p>
        </p:txBody>
      </p:sp>
      <p:sp>
        <p:nvSpPr>
          <p:cNvPr id="17" name="Google Shape;538;p56">
            <a:extLst>
              <a:ext uri="{FF2B5EF4-FFF2-40B4-BE49-F238E27FC236}">
                <a16:creationId xmlns:a16="http://schemas.microsoft.com/office/drawing/2014/main" id="{2FD3FB2D-2207-C741-ABF4-13D836375BB7}"/>
              </a:ext>
            </a:extLst>
          </p:cNvPr>
          <p:cNvSpPr/>
          <p:nvPr/>
        </p:nvSpPr>
        <p:spPr>
          <a:xfrm>
            <a:off x="5493419" y="394515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5</a:t>
            </a:r>
            <a:endParaRPr sz="1799"/>
          </a:p>
        </p:txBody>
      </p:sp>
      <p:sp>
        <p:nvSpPr>
          <p:cNvPr id="18" name="Google Shape;539;p56">
            <a:extLst>
              <a:ext uri="{FF2B5EF4-FFF2-40B4-BE49-F238E27FC236}">
                <a16:creationId xmlns:a16="http://schemas.microsoft.com/office/drawing/2014/main" id="{72B60D98-DB27-C54D-9DAA-C5A67D92E5A7}"/>
              </a:ext>
            </a:extLst>
          </p:cNvPr>
          <p:cNvSpPr/>
          <p:nvPr/>
        </p:nvSpPr>
        <p:spPr>
          <a:xfrm>
            <a:off x="6688608" y="4484967"/>
            <a:ext cx="1806130" cy="3934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test</a:t>
            </a:r>
            <a:endParaRPr sz="1799"/>
          </a:p>
        </p:txBody>
      </p:sp>
      <p:sp>
        <p:nvSpPr>
          <p:cNvPr id="19" name="Google Shape;540;p56">
            <a:extLst>
              <a:ext uri="{FF2B5EF4-FFF2-40B4-BE49-F238E27FC236}">
                <a16:creationId xmlns:a16="http://schemas.microsoft.com/office/drawing/2014/main" id="{C2F97070-1C5F-1F45-B1D8-3D5760B1A919}"/>
              </a:ext>
            </a:extLst>
          </p:cNvPr>
          <p:cNvSpPr/>
          <p:nvPr/>
        </p:nvSpPr>
        <p:spPr>
          <a:xfrm>
            <a:off x="712665" y="448496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1</a:t>
            </a:r>
            <a:endParaRPr sz="1799"/>
          </a:p>
        </p:txBody>
      </p:sp>
      <p:sp>
        <p:nvSpPr>
          <p:cNvPr id="20" name="Google Shape;541;p56">
            <a:extLst>
              <a:ext uri="{FF2B5EF4-FFF2-40B4-BE49-F238E27FC236}">
                <a16:creationId xmlns:a16="http://schemas.microsoft.com/office/drawing/2014/main" id="{7D80718F-118A-2C4A-9C35-6C27571EC006}"/>
              </a:ext>
            </a:extLst>
          </p:cNvPr>
          <p:cNvSpPr/>
          <p:nvPr/>
        </p:nvSpPr>
        <p:spPr>
          <a:xfrm>
            <a:off x="1907853" y="448496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2</a:t>
            </a:r>
            <a:endParaRPr sz="1799"/>
          </a:p>
        </p:txBody>
      </p:sp>
      <p:sp>
        <p:nvSpPr>
          <p:cNvPr id="21" name="Google Shape;542;p56">
            <a:extLst>
              <a:ext uri="{FF2B5EF4-FFF2-40B4-BE49-F238E27FC236}">
                <a16:creationId xmlns:a16="http://schemas.microsoft.com/office/drawing/2014/main" id="{21B56CCE-9DCE-EC43-9EF0-B7ED0052C82B}"/>
              </a:ext>
            </a:extLst>
          </p:cNvPr>
          <p:cNvSpPr/>
          <p:nvPr/>
        </p:nvSpPr>
        <p:spPr>
          <a:xfrm>
            <a:off x="3103041" y="4484967"/>
            <a:ext cx="1195189" cy="393497"/>
          </a:xfrm>
          <a:prstGeom prst="rect">
            <a:avLst/>
          </a:prstGeom>
          <a:solidFill>
            <a:srgbClr val="E9CA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3</a:t>
            </a:r>
            <a:endParaRPr sz="1799"/>
          </a:p>
        </p:txBody>
      </p:sp>
      <p:sp>
        <p:nvSpPr>
          <p:cNvPr id="22" name="Google Shape;543;p56">
            <a:extLst>
              <a:ext uri="{FF2B5EF4-FFF2-40B4-BE49-F238E27FC236}">
                <a16:creationId xmlns:a16="http://schemas.microsoft.com/office/drawing/2014/main" id="{91CBB967-4C56-9945-80CA-3288741D47A8}"/>
              </a:ext>
            </a:extLst>
          </p:cNvPr>
          <p:cNvSpPr/>
          <p:nvPr/>
        </p:nvSpPr>
        <p:spPr>
          <a:xfrm>
            <a:off x="4298230" y="448496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4</a:t>
            </a:r>
            <a:endParaRPr sz="1799"/>
          </a:p>
        </p:txBody>
      </p:sp>
      <p:sp>
        <p:nvSpPr>
          <p:cNvPr id="23" name="Google Shape;544;p56">
            <a:extLst>
              <a:ext uri="{FF2B5EF4-FFF2-40B4-BE49-F238E27FC236}">
                <a16:creationId xmlns:a16="http://schemas.microsoft.com/office/drawing/2014/main" id="{07AE1D3F-D74C-5440-BE34-6145F22CEDBC}"/>
              </a:ext>
            </a:extLst>
          </p:cNvPr>
          <p:cNvSpPr/>
          <p:nvPr/>
        </p:nvSpPr>
        <p:spPr>
          <a:xfrm>
            <a:off x="5493419" y="4484967"/>
            <a:ext cx="1195189" cy="393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1799"/>
              <a:t>fold 5</a:t>
            </a:r>
            <a:endParaRPr sz="1799"/>
          </a:p>
        </p:txBody>
      </p:sp>
      <p:sp>
        <p:nvSpPr>
          <p:cNvPr id="24" name="Google Shape;545;p56">
            <a:extLst>
              <a:ext uri="{FF2B5EF4-FFF2-40B4-BE49-F238E27FC236}">
                <a16:creationId xmlns:a16="http://schemas.microsoft.com/office/drawing/2014/main" id="{618CBA99-594D-D942-B8A4-8214F7E2750B}"/>
              </a:ext>
            </a:extLst>
          </p:cNvPr>
          <p:cNvSpPr txBox="1"/>
          <p:nvPr/>
        </p:nvSpPr>
        <p:spPr>
          <a:xfrm>
            <a:off x="1691817" y="5433221"/>
            <a:ext cx="5823768" cy="97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2400" dirty="0"/>
              <a:t>Useful for small datasets, but </a:t>
            </a:r>
            <a:r>
              <a:rPr lang="en-US" sz="2400" dirty="0"/>
              <a:t>(unfortunately) </a:t>
            </a:r>
            <a:r>
              <a:rPr lang="en" sz="2400" dirty="0"/>
              <a:t>not used too frequently in deep learning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32722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8AFA-DEC8-8D4D-8D8E-05A192F6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Squares: Multiple Inputs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FF0CF-8F49-2844-A5C7-A2C5CA7D3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325009-BA96-454B-BCAC-0647A82E4215}"/>
                  </a:ext>
                </a:extLst>
              </p:cNvPr>
              <p:cNvSpPr/>
              <p:nvPr/>
            </p:nvSpPr>
            <p:spPr>
              <a:xfrm>
                <a:off x="1920665" y="1737209"/>
                <a:ext cx="5497787" cy="1543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⋅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325009-BA96-454B-BCAC-0647A82E4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665" y="1737209"/>
                <a:ext cx="5497787" cy="1543371"/>
              </a:xfrm>
              <a:prstGeom prst="rect">
                <a:avLst/>
              </a:prstGeom>
              <a:blipFill>
                <a:blip r:embed="rId2"/>
                <a:stretch>
                  <a:fillRect t="-95935" b="-10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A1A3CD-D94D-E344-A238-9898A73B6503}"/>
                  </a:ext>
                </a:extLst>
              </p:cNvPr>
              <p:cNvSpPr txBox="1"/>
              <p:nvPr/>
            </p:nvSpPr>
            <p:spPr>
              <a:xfrm>
                <a:off x="557772" y="4593764"/>
                <a:ext cx="1584536" cy="1141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A1A3CD-D94D-E344-A238-9898A73B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72" y="4593764"/>
                <a:ext cx="1584536" cy="1141338"/>
              </a:xfrm>
              <a:prstGeom prst="rect">
                <a:avLst/>
              </a:prstGeom>
              <a:blipFill>
                <a:blip r:embed="rId3"/>
                <a:stretch>
                  <a:fillRect l="-317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987BC6D-D3B8-E243-A842-FFD4293CBFD1}"/>
              </a:ext>
            </a:extLst>
          </p:cNvPr>
          <p:cNvSpPr txBox="1"/>
          <p:nvPr/>
        </p:nvSpPr>
        <p:spPr>
          <a:xfrm>
            <a:off x="414615" y="3289475"/>
            <a:ext cx="178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Output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Vector of shape (N,)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8F73A-20C8-F44A-A196-0ECD55A29AF4}"/>
              </a:ext>
            </a:extLst>
          </p:cNvPr>
          <p:cNvSpPr txBox="1"/>
          <p:nvPr/>
        </p:nvSpPr>
        <p:spPr>
          <a:xfrm>
            <a:off x="3724336" y="3289473"/>
            <a:ext cx="2135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Inputs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Matrix of shape (N, D + 1)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E657E-5852-4B4A-BE7B-309D67436D7B}"/>
                  </a:ext>
                </a:extLst>
              </p:cNvPr>
              <p:cNvSpPr txBox="1"/>
              <p:nvPr/>
            </p:nvSpPr>
            <p:spPr>
              <a:xfrm>
                <a:off x="6928056" y="4497404"/>
                <a:ext cx="1587294" cy="1503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E657E-5852-4B4A-BE7B-309D67436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056" y="4497404"/>
                <a:ext cx="1587294" cy="1503360"/>
              </a:xfrm>
              <a:prstGeom prst="rect">
                <a:avLst/>
              </a:prstGeom>
              <a:blipFill>
                <a:blip r:embed="rId4"/>
                <a:stretch>
                  <a:fillRect l="-3175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BC522D2-A896-0541-84A0-4AD42C8932BC}"/>
              </a:ext>
            </a:extLst>
          </p:cNvPr>
          <p:cNvSpPr txBox="1"/>
          <p:nvPr/>
        </p:nvSpPr>
        <p:spPr>
          <a:xfrm>
            <a:off x="6772413" y="3320037"/>
            <a:ext cx="189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Weights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Vector of shape (D + 1,)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EB5F0E-09D8-614D-B141-61FDEE4B99D7}"/>
                  </a:ext>
                </a:extLst>
              </p:cNvPr>
              <p:cNvSpPr txBox="1"/>
              <p:nvPr/>
            </p:nvSpPr>
            <p:spPr>
              <a:xfrm>
                <a:off x="2005431" y="5899863"/>
                <a:ext cx="50554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Solution: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EB5F0E-09D8-614D-B141-61FDEE4B9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431" y="5899863"/>
                <a:ext cx="5055487" cy="584775"/>
              </a:xfrm>
              <a:prstGeom prst="rect">
                <a:avLst/>
              </a:prstGeom>
              <a:blipFill>
                <a:blip r:embed="rId5"/>
                <a:stretch>
                  <a:fillRect l="-3008" t="-12766" r="-251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C2B72-1F49-CF4A-9C28-622EADE1205D}"/>
                  </a:ext>
                </a:extLst>
              </p:cNvPr>
              <p:cNvSpPr txBox="1"/>
              <p:nvPr/>
            </p:nvSpPr>
            <p:spPr>
              <a:xfrm>
                <a:off x="2230078" y="878097"/>
                <a:ext cx="512377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Instead of scalar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400" b="0" dirty="0"/>
              </a:p>
              <a:p>
                <a:r>
                  <a:rPr lang="en-US" sz="2400" dirty="0"/>
                  <a:t>common to have vector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C2B72-1F49-CF4A-9C28-622EADE12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078" y="878097"/>
                <a:ext cx="5123775" cy="830997"/>
              </a:xfrm>
              <a:prstGeom prst="rect">
                <a:avLst/>
              </a:prstGeom>
              <a:blipFill>
                <a:blip r:embed="rId6"/>
                <a:stretch>
                  <a:fillRect l="-1733" t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AF0C0F-A71C-6B42-9174-600FD424BE42}"/>
                  </a:ext>
                </a:extLst>
              </p:cNvPr>
              <p:cNvSpPr txBox="1"/>
              <p:nvPr/>
            </p:nvSpPr>
            <p:spPr>
              <a:xfrm>
                <a:off x="2619382" y="4497404"/>
                <a:ext cx="3905236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AF0C0F-A71C-6B42-9174-600FD424B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82" y="4497404"/>
                <a:ext cx="3905236" cy="1369477"/>
              </a:xfrm>
              <a:prstGeom prst="rect">
                <a:avLst/>
              </a:prstGeom>
              <a:blipFill>
                <a:blip r:embed="rId7"/>
                <a:stretch>
                  <a:fillRect l="-1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23D5F75-C2DC-4C4D-BBD3-F25ACB6233B2}"/>
              </a:ext>
            </a:extLst>
          </p:cNvPr>
          <p:cNvSpPr txBox="1"/>
          <p:nvPr/>
        </p:nvSpPr>
        <p:spPr>
          <a:xfrm>
            <a:off x="104897" y="1709094"/>
            <a:ext cx="195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Same equation as before, but terms have different shapes</a:t>
            </a:r>
          </a:p>
        </p:txBody>
      </p:sp>
    </p:spTree>
    <p:extLst>
      <p:ext uri="{BB962C8B-B14F-4D97-AF65-F5344CB8AC3E}">
        <p14:creationId xmlns:p14="http://schemas.microsoft.com/office/powerpoint/2010/main" val="31885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8AFA-DEC8-8D4D-8D8E-05A192F6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Least Squares: Many Outputs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FF0CF-8F49-2844-A5C7-A2C5CA7D3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325009-BA96-454B-BCAC-0647A82E4215}"/>
                  </a:ext>
                </a:extLst>
              </p:cNvPr>
              <p:cNvSpPr/>
              <p:nvPr/>
            </p:nvSpPr>
            <p:spPr>
              <a:xfrm>
                <a:off x="1920665" y="1737209"/>
                <a:ext cx="5234959" cy="1543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  <m:t>𝑾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𝒀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𝑿𝒘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9325009-BA96-454B-BCAC-0647A82E4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665" y="1737209"/>
                <a:ext cx="5234959" cy="1543371"/>
              </a:xfrm>
              <a:prstGeom prst="rect">
                <a:avLst/>
              </a:prstGeom>
              <a:blipFill>
                <a:blip r:embed="rId2"/>
                <a:stretch>
                  <a:fillRect t="-95935" b="-10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987BC6D-D3B8-E243-A842-FFD4293CBFD1}"/>
              </a:ext>
            </a:extLst>
          </p:cNvPr>
          <p:cNvSpPr txBox="1"/>
          <p:nvPr/>
        </p:nvSpPr>
        <p:spPr>
          <a:xfrm>
            <a:off x="414615" y="3289475"/>
            <a:ext cx="204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Output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Matrix of shape (N, </a:t>
            </a:r>
            <a:r>
              <a:rPr lang="en-US" sz="2400" dirty="0" err="1"/>
              <a:t>D</a:t>
            </a:r>
            <a:r>
              <a:rPr lang="en-US" sz="2400" baseline="-25000" dirty="0" err="1"/>
              <a:t>out</a:t>
            </a:r>
            <a:r>
              <a:rPr lang="en-US" sz="24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8F73A-20C8-F44A-A196-0ECD55A29AF4}"/>
              </a:ext>
            </a:extLst>
          </p:cNvPr>
          <p:cNvSpPr txBox="1"/>
          <p:nvPr/>
        </p:nvSpPr>
        <p:spPr>
          <a:xfrm>
            <a:off x="3504370" y="3389832"/>
            <a:ext cx="2135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Inputs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Matrix of shape (N, D</a:t>
            </a:r>
            <a:r>
              <a:rPr lang="en-US" sz="2400" baseline="-25000" dirty="0"/>
              <a:t>in</a:t>
            </a:r>
            <a:r>
              <a:rPr lang="en-US" sz="2400" dirty="0"/>
              <a:t> + 1)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E657E-5852-4B4A-BE7B-309D67436D7B}"/>
                  </a:ext>
                </a:extLst>
              </p:cNvPr>
              <p:cNvSpPr txBox="1"/>
              <p:nvPr/>
            </p:nvSpPr>
            <p:spPr>
              <a:xfrm>
                <a:off x="6011861" y="4520366"/>
                <a:ext cx="3183820" cy="1293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𝑜𝑢𝑡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𝑜𝑢𝑡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𝑜𝑢𝑡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E657E-5852-4B4A-BE7B-309D67436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861" y="4520366"/>
                <a:ext cx="3183820" cy="1293559"/>
              </a:xfrm>
              <a:prstGeom prst="rect">
                <a:avLst/>
              </a:prstGeom>
              <a:blipFill>
                <a:blip r:embed="rId3"/>
                <a:stretch>
                  <a:fillRect l="-1594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BC522D2-A896-0541-84A0-4AD42C8932BC}"/>
              </a:ext>
            </a:extLst>
          </p:cNvPr>
          <p:cNvSpPr txBox="1"/>
          <p:nvPr/>
        </p:nvSpPr>
        <p:spPr>
          <a:xfrm>
            <a:off x="6772413" y="3320037"/>
            <a:ext cx="218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Weights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Matrix of shape (D</a:t>
            </a:r>
            <a:r>
              <a:rPr lang="en-US" sz="2400" baseline="-25000" dirty="0"/>
              <a:t>in</a:t>
            </a:r>
            <a:r>
              <a:rPr lang="en-US" sz="2400" dirty="0"/>
              <a:t> + 1, </a:t>
            </a:r>
            <a:r>
              <a:rPr lang="en-US" sz="2400" dirty="0" err="1"/>
              <a:t>D</a:t>
            </a:r>
            <a:r>
              <a:rPr lang="en-US" sz="2400" baseline="-25000" dirty="0" err="1"/>
              <a:t>out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EB5F0E-09D8-614D-B141-61FDEE4B99D7}"/>
                  </a:ext>
                </a:extLst>
              </p:cNvPr>
              <p:cNvSpPr txBox="1"/>
              <p:nvPr/>
            </p:nvSpPr>
            <p:spPr>
              <a:xfrm>
                <a:off x="2008381" y="5863127"/>
                <a:ext cx="51472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Solution: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EB5F0E-09D8-614D-B141-61FDEE4B9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381" y="5863127"/>
                <a:ext cx="5147243" cy="584775"/>
              </a:xfrm>
              <a:prstGeom prst="rect">
                <a:avLst/>
              </a:prstGeom>
              <a:blipFill>
                <a:blip r:embed="rId4"/>
                <a:stretch>
                  <a:fillRect l="-2948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C2B72-1F49-CF4A-9C28-622EADE1205D}"/>
                  </a:ext>
                </a:extLst>
              </p:cNvPr>
              <p:cNvSpPr txBox="1"/>
              <p:nvPr/>
            </p:nvSpPr>
            <p:spPr>
              <a:xfrm>
                <a:off x="2904363" y="870402"/>
                <a:ext cx="353039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Vector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sup>
                    </m:sSup>
                  </m:oMath>
                </a14:m>
                <a:endParaRPr lang="en-US" sz="2400" b="0" dirty="0"/>
              </a:p>
              <a:p>
                <a:r>
                  <a:rPr lang="en-US" sz="2400" dirty="0"/>
                  <a:t>Vector outputs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C2B72-1F49-CF4A-9C28-622EADE12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363" y="870402"/>
                <a:ext cx="3530390" cy="830997"/>
              </a:xfrm>
              <a:prstGeom prst="rect">
                <a:avLst/>
              </a:prstGeom>
              <a:blipFill>
                <a:blip r:embed="rId5"/>
                <a:stretch>
                  <a:fillRect l="-2509" t="-4545" r="-717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AF0C0F-A71C-6B42-9174-600FD424BE42}"/>
                  </a:ext>
                </a:extLst>
              </p:cNvPr>
              <p:cNvSpPr txBox="1"/>
              <p:nvPr/>
            </p:nvSpPr>
            <p:spPr>
              <a:xfrm>
                <a:off x="2864951" y="4655073"/>
                <a:ext cx="2959080" cy="978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AF0C0F-A71C-6B42-9174-600FD424B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951" y="4655073"/>
                <a:ext cx="2959080" cy="978217"/>
              </a:xfrm>
              <a:prstGeom prst="rect">
                <a:avLst/>
              </a:prstGeom>
              <a:blipFill>
                <a:blip r:embed="rId6"/>
                <a:stretch>
                  <a:fillRect l="-1282" t="-1282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2BCFF8-A5F5-814B-9C7A-7BB53ED857AD}"/>
                  </a:ext>
                </a:extLst>
              </p:cNvPr>
              <p:cNvSpPr txBox="1"/>
              <p:nvPr/>
            </p:nvSpPr>
            <p:spPr>
              <a:xfrm>
                <a:off x="31911" y="4699413"/>
                <a:ext cx="2645211" cy="889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𝒀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𝑜𝑢𝑡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𝑜𝑢𝑡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2BCFF8-A5F5-814B-9C7A-7BB53ED8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1" y="4699413"/>
                <a:ext cx="2645211" cy="889539"/>
              </a:xfrm>
              <a:prstGeom prst="rect">
                <a:avLst/>
              </a:prstGeom>
              <a:blipFill>
                <a:blip r:embed="rId7"/>
                <a:stretch>
                  <a:fillRect l="-1435"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1BBF56E-A0A7-174B-ACE2-4AE335A6B64E}"/>
              </a:ext>
            </a:extLst>
          </p:cNvPr>
          <p:cNvSpPr txBox="1"/>
          <p:nvPr/>
        </p:nvSpPr>
        <p:spPr>
          <a:xfrm>
            <a:off x="104897" y="1709094"/>
            <a:ext cx="195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Same equation as before, but terms have different shapes</a:t>
            </a:r>
          </a:p>
        </p:txBody>
      </p:sp>
    </p:spTree>
    <p:extLst>
      <p:ext uri="{BB962C8B-B14F-4D97-AF65-F5344CB8AC3E}">
        <p14:creationId xmlns:p14="http://schemas.microsoft.com/office/powerpoint/2010/main" val="36859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8AD74-8289-C14B-87C0-01ED9598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ECCF4D-EEDF-BC47-A39A-B613FAE6F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4A9FF-6480-CF4E-B856-45C5151008FB}"/>
              </a:ext>
            </a:extLst>
          </p:cNvPr>
          <p:cNvSpPr txBox="1"/>
          <p:nvPr/>
        </p:nvSpPr>
        <p:spPr>
          <a:xfrm>
            <a:off x="148159" y="1713441"/>
            <a:ext cx="88476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Machine Learning</a:t>
            </a:r>
            <a:r>
              <a:rPr lang="en-US" sz="2800" dirty="0"/>
              <a:t> is a form of data-driven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Supervised Learning</a:t>
            </a:r>
            <a:r>
              <a:rPr lang="en-US" sz="2800" dirty="0"/>
              <a:t> maps inputs to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Unsupervised Learning</a:t>
            </a:r>
            <a:r>
              <a:rPr lang="en-US" sz="2800" dirty="0"/>
              <a:t> finds structure in unlabeled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ML Example: </a:t>
            </a:r>
            <a:r>
              <a:rPr lang="en-US" sz="2800" u="sng" dirty="0"/>
              <a:t>Least Squares Linear Regression</a:t>
            </a:r>
            <a:r>
              <a:rPr lang="en-US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Regularization</a:t>
            </a:r>
            <a:r>
              <a:rPr lang="en-US" sz="2800" dirty="0"/>
              <a:t> can control </a:t>
            </a:r>
            <a:r>
              <a:rPr lang="en-US" sz="2800" u="sng" dirty="0"/>
              <a:t>overfitting</a:t>
            </a:r>
            <a:r>
              <a:rPr lang="en-US" sz="2800" dirty="0"/>
              <a:t> and </a:t>
            </a:r>
            <a:r>
              <a:rPr lang="en-US" sz="2800" u="sng" dirty="0"/>
              <a:t>underfitting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the </a:t>
            </a:r>
            <a:r>
              <a:rPr lang="en-US" sz="2800" u="sng" dirty="0"/>
              <a:t>training set</a:t>
            </a:r>
            <a:r>
              <a:rPr lang="en-US" sz="2800" dirty="0"/>
              <a:t> to choose </a:t>
            </a:r>
            <a:r>
              <a:rPr lang="en-US" sz="2800" u="sng" dirty="0"/>
              <a:t>parameters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the </a:t>
            </a:r>
            <a:r>
              <a:rPr lang="en-US" sz="2800" u="sng" dirty="0"/>
              <a:t>validation set</a:t>
            </a:r>
            <a:r>
              <a:rPr lang="en-US" sz="2800" dirty="0"/>
              <a:t> to choose </a:t>
            </a:r>
            <a:r>
              <a:rPr lang="en-US" sz="2800" u="sng" dirty="0"/>
              <a:t>hyperparameters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the </a:t>
            </a:r>
            <a:r>
              <a:rPr lang="en-US" sz="2800" u="sng" dirty="0"/>
              <a:t>test set</a:t>
            </a:r>
            <a:r>
              <a:rPr lang="en-US" sz="2800" dirty="0"/>
              <a:t> once to estimate </a:t>
            </a:r>
            <a:r>
              <a:rPr lang="en-US" sz="2800" u="sng" dirty="0"/>
              <a:t>generalization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8271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F9AB0-3588-724B-A6FC-DFE6D9D7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34" y="2432097"/>
            <a:ext cx="6026532" cy="199380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Next Time:</a:t>
            </a:r>
            <a:br>
              <a:rPr lang="en-US" sz="6000" dirty="0"/>
            </a:br>
            <a:r>
              <a:rPr lang="en-US" sz="6000" dirty="0"/>
              <a:t>Linear Classifiers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9E2B6-E429-5C47-8344-4ED3407AA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03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692F-8F84-3F40-809F-05D82687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E453A-01B2-B64F-96DD-38FE30327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2921B-A3B1-6643-AAFB-845F329BA1C5}"/>
              </a:ext>
            </a:extLst>
          </p:cNvPr>
          <p:cNvSpPr txBox="1"/>
          <p:nvPr/>
        </p:nvSpPr>
        <p:spPr>
          <a:xfrm>
            <a:off x="1519305" y="3102708"/>
            <a:ext cx="6105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Algorithms that learn from data</a:t>
            </a:r>
          </a:p>
        </p:txBody>
      </p:sp>
    </p:spTree>
    <p:extLst>
      <p:ext uri="{BB962C8B-B14F-4D97-AF65-F5344CB8AC3E}">
        <p14:creationId xmlns:p14="http://schemas.microsoft.com/office/powerpoint/2010/main" val="380736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2D7C-2E86-2C4D-8336-3C99CE05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880"/>
            <a:ext cx="8434070" cy="822960"/>
          </a:xfrm>
        </p:spPr>
        <p:txBody>
          <a:bodyPr>
            <a:normAutofit/>
          </a:bodyPr>
          <a:lstStyle/>
          <a:p>
            <a:r>
              <a:rPr lang="en-US" dirty="0"/>
              <a:t>Machine Learning vs Programming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7180A0-3FF0-5145-A0EA-70A9CA2A9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41E8C-CDF4-8A41-B129-93F8EB707323}"/>
              </a:ext>
            </a:extLst>
          </p:cNvPr>
          <p:cNvSpPr/>
          <p:nvPr/>
        </p:nvSpPr>
        <p:spPr>
          <a:xfrm>
            <a:off x="3816625" y="1365530"/>
            <a:ext cx="1510749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Human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41E33-F7C3-7949-AF66-24EE1CA157F2}"/>
              </a:ext>
            </a:extLst>
          </p:cNvPr>
          <p:cNvSpPr/>
          <p:nvPr/>
        </p:nvSpPr>
        <p:spPr>
          <a:xfrm>
            <a:off x="3816624" y="2364328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4575B-5CEE-9841-90C6-740548AC6666}"/>
              </a:ext>
            </a:extLst>
          </p:cNvPr>
          <p:cNvSpPr/>
          <p:nvPr/>
        </p:nvSpPr>
        <p:spPr>
          <a:xfrm>
            <a:off x="1659833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C514D7-94A9-074C-A9C3-8D09BB5750FD}"/>
              </a:ext>
            </a:extLst>
          </p:cNvPr>
          <p:cNvSpPr/>
          <p:nvPr/>
        </p:nvSpPr>
        <p:spPr>
          <a:xfrm>
            <a:off x="5973416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5812D-4E96-C343-A015-E4493540039D}"/>
              </a:ext>
            </a:extLst>
          </p:cNvPr>
          <p:cNvSpPr txBox="1"/>
          <p:nvPr/>
        </p:nvSpPr>
        <p:spPr>
          <a:xfrm>
            <a:off x="99392" y="1191201"/>
            <a:ext cx="192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Programming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C037BF-6CA1-ED49-834F-AE9CDBB47B5E}"/>
              </a:ext>
            </a:extLst>
          </p:cNvPr>
          <p:cNvCxnSpPr>
            <a:stCxn id="5" idx="2"/>
            <a:endCxn id="7" idx="0"/>
          </p:cNvCxnSpPr>
          <p:nvPr/>
        </p:nvCxnSpPr>
        <p:spPr>
          <a:xfrm flipH="1">
            <a:off x="4571999" y="1961878"/>
            <a:ext cx="1" cy="4024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97C666-7466-714D-93FC-70109A58B314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170583" y="2657489"/>
            <a:ext cx="646041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BD1435-C58C-D44D-ADDB-9A6D646C726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5327374" y="2657489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A850D14A-84E5-7C4B-8B27-959D901C8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89" y="3272912"/>
            <a:ext cx="5113184" cy="290207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5F1432B-9A61-6747-BB65-41D3244529A9}"/>
              </a:ext>
            </a:extLst>
          </p:cNvPr>
          <p:cNvSpPr txBox="1"/>
          <p:nvPr/>
        </p:nvSpPr>
        <p:spPr>
          <a:xfrm>
            <a:off x="499375" y="4309138"/>
            <a:ext cx="2671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Works well for sorting numbers</a:t>
            </a:r>
          </a:p>
        </p:txBody>
      </p:sp>
    </p:spTree>
    <p:extLst>
      <p:ext uri="{BB962C8B-B14F-4D97-AF65-F5344CB8AC3E}">
        <p14:creationId xmlns:p14="http://schemas.microsoft.com/office/powerpoint/2010/main" val="4434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2D7C-2E86-2C4D-8336-3C99CE05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880"/>
            <a:ext cx="8434070" cy="822960"/>
          </a:xfrm>
        </p:spPr>
        <p:txBody>
          <a:bodyPr>
            <a:normAutofit/>
          </a:bodyPr>
          <a:lstStyle/>
          <a:p>
            <a:r>
              <a:rPr lang="en-US" dirty="0"/>
              <a:t>Machine Learning vs Programming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7180A0-3FF0-5145-A0EA-70A9CA2A9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41E8C-CDF4-8A41-B129-93F8EB707323}"/>
              </a:ext>
            </a:extLst>
          </p:cNvPr>
          <p:cNvSpPr/>
          <p:nvPr/>
        </p:nvSpPr>
        <p:spPr>
          <a:xfrm>
            <a:off x="3816625" y="1365530"/>
            <a:ext cx="1510749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Human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41E33-F7C3-7949-AF66-24EE1CA157F2}"/>
              </a:ext>
            </a:extLst>
          </p:cNvPr>
          <p:cNvSpPr/>
          <p:nvPr/>
        </p:nvSpPr>
        <p:spPr>
          <a:xfrm>
            <a:off x="3816624" y="2364328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4575B-5CEE-9841-90C6-740548AC6666}"/>
              </a:ext>
            </a:extLst>
          </p:cNvPr>
          <p:cNvSpPr/>
          <p:nvPr/>
        </p:nvSpPr>
        <p:spPr>
          <a:xfrm>
            <a:off x="1659833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C514D7-94A9-074C-A9C3-8D09BB5750FD}"/>
              </a:ext>
            </a:extLst>
          </p:cNvPr>
          <p:cNvSpPr/>
          <p:nvPr/>
        </p:nvSpPr>
        <p:spPr>
          <a:xfrm>
            <a:off x="5973416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5812D-4E96-C343-A015-E4493540039D}"/>
              </a:ext>
            </a:extLst>
          </p:cNvPr>
          <p:cNvSpPr txBox="1"/>
          <p:nvPr/>
        </p:nvSpPr>
        <p:spPr>
          <a:xfrm>
            <a:off x="99392" y="1191201"/>
            <a:ext cx="192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Programming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C037BF-6CA1-ED49-834F-AE9CDBB47B5E}"/>
              </a:ext>
            </a:extLst>
          </p:cNvPr>
          <p:cNvCxnSpPr>
            <a:stCxn id="5" idx="2"/>
            <a:endCxn id="7" idx="0"/>
          </p:cNvCxnSpPr>
          <p:nvPr/>
        </p:nvCxnSpPr>
        <p:spPr>
          <a:xfrm flipH="1">
            <a:off x="4571999" y="1961878"/>
            <a:ext cx="1" cy="4024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97C666-7466-714D-93FC-70109A58B314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170583" y="2657489"/>
            <a:ext cx="646041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BD1435-C58C-D44D-ADDB-9A6D646C726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5327374" y="2657489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5F1432B-9A61-6747-BB65-41D3244529A9}"/>
              </a:ext>
            </a:extLst>
          </p:cNvPr>
          <p:cNvSpPr txBox="1"/>
          <p:nvPr/>
        </p:nvSpPr>
        <p:spPr>
          <a:xfrm>
            <a:off x="499375" y="4309138"/>
            <a:ext cx="2671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Much harder for some problems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4A50A-5850-A748-8D12-A6B12EA7D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670" y="3717803"/>
            <a:ext cx="4539661" cy="20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5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2D7C-2E86-2C4D-8336-3C99CE05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880"/>
            <a:ext cx="8434070" cy="822960"/>
          </a:xfrm>
        </p:spPr>
        <p:txBody>
          <a:bodyPr>
            <a:normAutofit/>
          </a:bodyPr>
          <a:lstStyle/>
          <a:p>
            <a:r>
              <a:rPr lang="en-US" dirty="0"/>
              <a:t>Machine Learning vs Programming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7180A0-3FF0-5145-A0EA-70A9CA2A9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41E8C-CDF4-8A41-B129-93F8EB707323}"/>
              </a:ext>
            </a:extLst>
          </p:cNvPr>
          <p:cNvSpPr/>
          <p:nvPr/>
        </p:nvSpPr>
        <p:spPr>
          <a:xfrm>
            <a:off x="3816625" y="1365530"/>
            <a:ext cx="1510749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Human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41E33-F7C3-7949-AF66-24EE1CA157F2}"/>
              </a:ext>
            </a:extLst>
          </p:cNvPr>
          <p:cNvSpPr/>
          <p:nvPr/>
        </p:nvSpPr>
        <p:spPr>
          <a:xfrm>
            <a:off x="3816624" y="2364328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4575B-5CEE-9841-90C6-740548AC6666}"/>
              </a:ext>
            </a:extLst>
          </p:cNvPr>
          <p:cNvSpPr/>
          <p:nvPr/>
        </p:nvSpPr>
        <p:spPr>
          <a:xfrm>
            <a:off x="1659833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C514D7-94A9-074C-A9C3-8D09BB5750FD}"/>
              </a:ext>
            </a:extLst>
          </p:cNvPr>
          <p:cNvSpPr/>
          <p:nvPr/>
        </p:nvSpPr>
        <p:spPr>
          <a:xfrm>
            <a:off x="5973416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5812D-4E96-C343-A015-E4493540039D}"/>
              </a:ext>
            </a:extLst>
          </p:cNvPr>
          <p:cNvSpPr txBox="1"/>
          <p:nvPr/>
        </p:nvSpPr>
        <p:spPr>
          <a:xfrm>
            <a:off x="99392" y="1191201"/>
            <a:ext cx="192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Programming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C037BF-6CA1-ED49-834F-AE9CDBB47B5E}"/>
              </a:ext>
            </a:extLst>
          </p:cNvPr>
          <p:cNvCxnSpPr>
            <a:stCxn id="5" idx="2"/>
            <a:endCxn id="7" idx="0"/>
          </p:cNvCxnSpPr>
          <p:nvPr/>
        </p:nvCxnSpPr>
        <p:spPr>
          <a:xfrm flipH="1">
            <a:off x="4571999" y="1961878"/>
            <a:ext cx="1" cy="4024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97C666-7466-714D-93FC-70109A58B314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170583" y="2657489"/>
            <a:ext cx="646041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BD1435-C58C-D44D-ADDB-9A6D646C726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5327374" y="2657489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oogle Shape;225;p29">
            <a:extLst>
              <a:ext uri="{FF2B5EF4-FFF2-40B4-BE49-F238E27FC236}">
                <a16:creationId xmlns:a16="http://schemas.microsoft.com/office/drawing/2014/main" id="{7C57AA00-028D-B945-91A4-7ECB769DC2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3186"/>
          <a:stretch/>
        </p:blipFill>
        <p:spPr>
          <a:xfrm>
            <a:off x="266937" y="3357540"/>
            <a:ext cx="2015424" cy="279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6;p29">
            <a:extLst>
              <a:ext uri="{FF2B5EF4-FFF2-40B4-BE49-F238E27FC236}">
                <a16:creationId xmlns:a16="http://schemas.microsoft.com/office/drawing/2014/main" id="{2E457DEB-F492-3646-90B0-F6211D270A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3653067" y="3339561"/>
            <a:ext cx="2015417" cy="2794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B6AFF6-A2A7-1C4E-B8AC-EDB3182B1D81}"/>
              </a:ext>
            </a:extLst>
          </p:cNvPr>
          <p:cNvCxnSpPr>
            <a:cxnSpLocks/>
          </p:cNvCxnSpPr>
          <p:nvPr/>
        </p:nvCxnSpPr>
        <p:spPr>
          <a:xfrm>
            <a:off x="2644693" y="4754737"/>
            <a:ext cx="646041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1492DE-D0D3-DD4D-9134-2F1D874EEC46}"/>
              </a:ext>
            </a:extLst>
          </p:cNvPr>
          <p:cNvSpPr txBox="1"/>
          <p:nvPr/>
        </p:nvSpPr>
        <p:spPr>
          <a:xfrm>
            <a:off x="2372999" y="423798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edges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A57F9-4F94-454D-8A72-0C1D219D6277}"/>
              </a:ext>
            </a:extLst>
          </p:cNvPr>
          <p:cNvSpPr txBox="1"/>
          <p:nvPr/>
        </p:nvSpPr>
        <p:spPr>
          <a:xfrm>
            <a:off x="5759124" y="3985972"/>
            <a:ext cx="151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for ears, whiskers, </a:t>
            </a:r>
            <a:r>
              <a:rPr lang="en-US" dirty="0" err="1"/>
              <a:t>etc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1B68BB-D2CB-BA49-AF52-34636BCE2E04}"/>
              </a:ext>
            </a:extLst>
          </p:cNvPr>
          <p:cNvCxnSpPr>
            <a:cxnSpLocks/>
          </p:cNvCxnSpPr>
          <p:nvPr/>
        </p:nvCxnSpPr>
        <p:spPr>
          <a:xfrm>
            <a:off x="6126226" y="4747338"/>
            <a:ext cx="646041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58C9FF-BE1A-A34E-A9EB-6602E7DBAF18}"/>
              </a:ext>
            </a:extLst>
          </p:cNvPr>
          <p:cNvSpPr txBox="1"/>
          <p:nvPr/>
        </p:nvSpPr>
        <p:spPr>
          <a:xfrm>
            <a:off x="6005072" y="5229193"/>
            <a:ext cx="2529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Problems:</a:t>
            </a:r>
          </a:p>
          <a:p>
            <a:r>
              <a:rPr lang="en-US" dirty="0">
                <a:solidFill>
                  <a:srgbClr val="C00000"/>
                </a:solidFill>
              </a:rPr>
              <a:t>Very brittle</a:t>
            </a:r>
          </a:p>
          <a:p>
            <a:r>
              <a:rPr lang="en-US" dirty="0">
                <a:solidFill>
                  <a:srgbClr val="C00000"/>
                </a:solidFill>
              </a:rPr>
              <a:t>What about car vs truck?</a:t>
            </a:r>
          </a:p>
        </p:txBody>
      </p:sp>
    </p:spTree>
    <p:extLst>
      <p:ext uri="{BB962C8B-B14F-4D97-AF65-F5344CB8AC3E}">
        <p14:creationId xmlns:p14="http://schemas.microsoft.com/office/powerpoint/2010/main" val="169792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2D7C-2E86-2C4D-8336-3C99CE05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880"/>
            <a:ext cx="8434070" cy="822960"/>
          </a:xfrm>
        </p:spPr>
        <p:txBody>
          <a:bodyPr>
            <a:normAutofit/>
          </a:bodyPr>
          <a:lstStyle/>
          <a:p>
            <a:r>
              <a:rPr lang="en-US" dirty="0"/>
              <a:t>Machine Learning vs Programming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7180A0-3FF0-5145-A0EA-70A9CA2A9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41E8C-CDF4-8A41-B129-93F8EB707323}"/>
              </a:ext>
            </a:extLst>
          </p:cNvPr>
          <p:cNvSpPr/>
          <p:nvPr/>
        </p:nvSpPr>
        <p:spPr>
          <a:xfrm>
            <a:off x="3816625" y="1365530"/>
            <a:ext cx="1510749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Human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41E33-F7C3-7949-AF66-24EE1CA157F2}"/>
              </a:ext>
            </a:extLst>
          </p:cNvPr>
          <p:cNvSpPr/>
          <p:nvPr/>
        </p:nvSpPr>
        <p:spPr>
          <a:xfrm>
            <a:off x="3816624" y="2364328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C4575B-5CEE-9841-90C6-740548AC6666}"/>
              </a:ext>
            </a:extLst>
          </p:cNvPr>
          <p:cNvSpPr/>
          <p:nvPr/>
        </p:nvSpPr>
        <p:spPr>
          <a:xfrm>
            <a:off x="1659833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C514D7-94A9-074C-A9C3-8D09BB5750FD}"/>
              </a:ext>
            </a:extLst>
          </p:cNvPr>
          <p:cNvSpPr/>
          <p:nvPr/>
        </p:nvSpPr>
        <p:spPr>
          <a:xfrm>
            <a:off x="5973416" y="2359315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36EDA3-20C2-0745-8653-58611FA21287}"/>
              </a:ext>
            </a:extLst>
          </p:cNvPr>
          <p:cNvSpPr/>
          <p:nvPr/>
        </p:nvSpPr>
        <p:spPr>
          <a:xfrm>
            <a:off x="3816625" y="3630080"/>
            <a:ext cx="1510749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Human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5A561E-08C2-0044-9840-E422EBB2DFD5}"/>
              </a:ext>
            </a:extLst>
          </p:cNvPr>
          <p:cNvSpPr/>
          <p:nvPr/>
        </p:nvSpPr>
        <p:spPr>
          <a:xfrm>
            <a:off x="3816624" y="4622333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Algorithm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50ECE-4F84-CF43-AADB-98901D63FD4D}"/>
              </a:ext>
            </a:extLst>
          </p:cNvPr>
          <p:cNvSpPr/>
          <p:nvPr/>
        </p:nvSpPr>
        <p:spPr>
          <a:xfrm>
            <a:off x="1659832" y="4623907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DCB522-2139-DB40-9D7A-7D9BA0A1F811}"/>
              </a:ext>
            </a:extLst>
          </p:cNvPr>
          <p:cNvSpPr/>
          <p:nvPr/>
        </p:nvSpPr>
        <p:spPr>
          <a:xfrm>
            <a:off x="3816624" y="5614586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1F3265-9E20-734F-8B5C-606D0487F553}"/>
              </a:ext>
            </a:extLst>
          </p:cNvPr>
          <p:cNvSpPr/>
          <p:nvPr/>
        </p:nvSpPr>
        <p:spPr>
          <a:xfrm>
            <a:off x="1659832" y="5614586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8E0AB6-7226-E34C-99DB-A1F4DC3EC436}"/>
              </a:ext>
            </a:extLst>
          </p:cNvPr>
          <p:cNvSpPr/>
          <p:nvPr/>
        </p:nvSpPr>
        <p:spPr>
          <a:xfrm>
            <a:off x="5973415" y="5614586"/>
            <a:ext cx="1510750" cy="5963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5812D-4E96-C343-A015-E4493540039D}"/>
              </a:ext>
            </a:extLst>
          </p:cNvPr>
          <p:cNvSpPr txBox="1"/>
          <p:nvPr/>
        </p:nvSpPr>
        <p:spPr>
          <a:xfrm>
            <a:off x="99392" y="1191201"/>
            <a:ext cx="1928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Programming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54470B-55E5-FC4E-87CE-7D82D8701428}"/>
              </a:ext>
            </a:extLst>
          </p:cNvPr>
          <p:cNvSpPr txBox="1"/>
          <p:nvPr/>
        </p:nvSpPr>
        <p:spPr>
          <a:xfrm>
            <a:off x="402535" y="3494821"/>
            <a:ext cx="1321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Machine Learning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B12042-248C-444F-B428-A54380E0537D}"/>
              </a:ext>
            </a:extLst>
          </p:cNvPr>
          <p:cNvCxnSpPr/>
          <p:nvPr/>
        </p:nvCxnSpPr>
        <p:spPr>
          <a:xfrm>
            <a:off x="99392" y="3291298"/>
            <a:ext cx="873649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C037BF-6CA1-ED49-834F-AE9CDBB47B5E}"/>
              </a:ext>
            </a:extLst>
          </p:cNvPr>
          <p:cNvCxnSpPr>
            <a:stCxn id="5" idx="2"/>
            <a:endCxn id="7" idx="0"/>
          </p:cNvCxnSpPr>
          <p:nvPr/>
        </p:nvCxnSpPr>
        <p:spPr>
          <a:xfrm flipH="1">
            <a:off x="4571999" y="1961878"/>
            <a:ext cx="1" cy="4024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97C666-7466-714D-93FC-70109A58B314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170583" y="2657489"/>
            <a:ext cx="646041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BD1435-C58C-D44D-ADDB-9A6D646C726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5327374" y="2657489"/>
            <a:ext cx="646042" cy="50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6796BB-DE9E-AA48-A50D-0260EF597872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4571999" y="4226428"/>
            <a:ext cx="1" cy="39590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0104A38-97EE-EA47-A224-2917DC1B4075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 flipV="1">
            <a:off x="3170582" y="4920507"/>
            <a:ext cx="646042" cy="157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1AAAC0-1273-924C-9F47-CF6AE189892A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3170582" y="5912760"/>
            <a:ext cx="64604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D6670B-B247-9D44-9451-9664300DF0A3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4571999" y="5218681"/>
            <a:ext cx="0" cy="39590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07D1A6-7A39-4E40-B061-9024739F457A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5327374" y="5912760"/>
            <a:ext cx="6460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039DDD0-77CF-BF4B-9AB7-49166287DDE7}"/>
              </a:ext>
            </a:extLst>
          </p:cNvPr>
          <p:cNvSpPr txBox="1"/>
          <p:nvPr/>
        </p:nvSpPr>
        <p:spPr>
          <a:xfrm>
            <a:off x="6286501" y="1378255"/>
            <a:ext cx="2323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“Software 1.0”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D3E94C-E12C-704E-9057-C2E88424B596}"/>
              </a:ext>
            </a:extLst>
          </p:cNvPr>
          <p:cNvSpPr txBox="1"/>
          <p:nvPr/>
        </p:nvSpPr>
        <p:spPr>
          <a:xfrm>
            <a:off x="6286501" y="3714339"/>
            <a:ext cx="2330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“Software 2.0”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08C263-2AEA-4644-9D73-60EC9169B8ED}"/>
              </a:ext>
            </a:extLst>
          </p:cNvPr>
          <p:cNvSpPr txBox="1"/>
          <p:nvPr/>
        </p:nvSpPr>
        <p:spPr>
          <a:xfrm>
            <a:off x="6132668" y="6261408"/>
            <a:ext cx="31229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2"/>
              </a:rPr>
              <a:t>https://medium.com/@karpathy/software-2-0-a64152b37c35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3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2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15718</TotalTime>
  <Words>2582</Words>
  <Application>Microsoft Macintosh PowerPoint</Application>
  <PresentationFormat>On-screen Show (4:3)</PresentationFormat>
  <Paragraphs>753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Office Theme</vt:lpstr>
      <vt:lpstr>Lecture 10: Intro to Machine Learning</vt:lpstr>
      <vt:lpstr>Administrative</vt:lpstr>
      <vt:lpstr>Next ~10 lectures</vt:lpstr>
      <vt:lpstr>Pointers</vt:lpstr>
      <vt:lpstr>Machine Learning</vt:lpstr>
      <vt:lpstr>Machine Learning vs Programming</vt:lpstr>
      <vt:lpstr>Machine Learning vs Programming</vt:lpstr>
      <vt:lpstr>Machine Learning vs Programming</vt:lpstr>
      <vt:lpstr>Machine Learning vs Programming</vt:lpstr>
      <vt:lpstr>Machine Learning: Data-Driven Approach</vt:lpstr>
      <vt:lpstr>Supervised vs Unsupervised Learning</vt:lpstr>
      <vt:lpstr>Supervised vs Unsupervised Learning</vt:lpstr>
      <vt:lpstr>Supervised vs Unsupervised Learning</vt:lpstr>
      <vt:lpstr>Supervised vs Unsupervised Learning</vt:lpstr>
      <vt:lpstr>Supervised vs Unsupervised Learning</vt:lpstr>
      <vt:lpstr>Supervised vs Unsupervised Learning</vt:lpstr>
      <vt:lpstr>Supervised vs Unsupervised Learning</vt:lpstr>
      <vt:lpstr>ML Problems in Vision</vt:lpstr>
      <vt:lpstr>First Machine Learning Algorithm:   Least Squares Linear Regression</vt:lpstr>
      <vt:lpstr>Least Squares Linear Regression</vt:lpstr>
      <vt:lpstr>Least Squares Linear Regression</vt:lpstr>
      <vt:lpstr>Least Squares Linear Regression</vt:lpstr>
      <vt:lpstr>Least Squares Linear Regression</vt:lpstr>
      <vt:lpstr>Solving Least Squares</vt:lpstr>
      <vt:lpstr>Example: A Bad Weather Model</vt:lpstr>
      <vt:lpstr>Example: A Bad Weather Model</vt:lpstr>
      <vt:lpstr>Example: A Bad Weather Model</vt:lpstr>
      <vt:lpstr>Example: A Bad Weather Model</vt:lpstr>
      <vt:lpstr>Overfitting, Underfitting, Regularization</vt:lpstr>
      <vt:lpstr>Overfitting, Underfitting, Regularization</vt:lpstr>
      <vt:lpstr>Overfitting, Underfitting, Regularization</vt:lpstr>
      <vt:lpstr>Overfitting, Underfitting, Regularization</vt:lpstr>
      <vt:lpstr>Overfitting, Underfitting, Regularization</vt:lpstr>
      <vt:lpstr>Overfitting, Underfitting, Regularization</vt:lpstr>
      <vt:lpstr>Overfitting, Underfitting, Regularization</vt:lpstr>
      <vt:lpstr>Overfitting, Underfitting, Regularization</vt:lpstr>
      <vt:lpstr>Overfitting, Underfitting, Regularization</vt:lpstr>
      <vt:lpstr>Regularization</vt:lpstr>
      <vt:lpstr>Regularization</vt:lpstr>
      <vt:lpstr>Regularization</vt:lpstr>
      <vt:lpstr>Parameters and Hyperparameters</vt:lpstr>
      <vt:lpstr>Choosing Hyperparameters</vt:lpstr>
      <vt:lpstr>Choosing Hyperparameters</vt:lpstr>
      <vt:lpstr>Least Squares: Multiple Inputs</vt:lpstr>
      <vt:lpstr>Least Squares: Many Outputs</vt:lpstr>
      <vt:lpstr>Recap</vt:lpstr>
      <vt:lpstr>Next Time: Linear Classifiers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442</dc:title>
  <dc:creator>Justin Johnson</dc:creator>
  <cp:lastModifiedBy>Justin Johnson</cp:lastModifiedBy>
  <cp:revision>95</cp:revision>
  <dcterms:created xsi:type="dcterms:W3CDTF">2020-01-09T00:27:39Z</dcterms:created>
  <dcterms:modified xsi:type="dcterms:W3CDTF">2021-02-18T15:27:51Z</dcterms:modified>
</cp:coreProperties>
</file>