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4" r:id="rId11"/>
    <p:sldId id="295" r:id="rId12"/>
    <p:sldId id="315" r:id="rId13"/>
    <p:sldId id="316" r:id="rId14"/>
    <p:sldId id="317" r:id="rId15"/>
    <p:sldId id="318" r:id="rId16"/>
    <p:sldId id="265" r:id="rId17"/>
    <p:sldId id="266" r:id="rId18"/>
    <p:sldId id="267" r:id="rId19"/>
    <p:sldId id="268" r:id="rId20"/>
    <p:sldId id="269" r:id="rId21"/>
    <p:sldId id="280" r:id="rId22"/>
    <p:sldId id="281" r:id="rId23"/>
    <p:sldId id="283" r:id="rId24"/>
    <p:sldId id="282" r:id="rId25"/>
    <p:sldId id="284" r:id="rId26"/>
    <p:sldId id="285" r:id="rId27"/>
    <p:sldId id="286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3" r:id="rId45"/>
    <p:sldId id="31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3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15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433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96522309711287E-2"/>
          <c:y val="0.15043449303740086"/>
          <c:w val="0.9320851377952758"/>
          <c:h val="0.76292636585663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Submitted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Sheet1!$E$3:$E$39</c:f>
              <c:numCache>
                <c:formatCode>General</c:formatCode>
                <c:ptCount val="37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2010</c:v>
                </c:pt>
                <c:pt idx="12">
                  <c:v>2009</c:v>
                </c:pt>
                <c:pt idx="13">
                  <c:v>2008</c:v>
                </c:pt>
                <c:pt idx="14">
                  <c:v>2007</c:v>
                </c:pt>
                <c:pt idx="15">
                  <c:v>2006</c:v>
                </c:pt>
                <c:pt idx="16">
                  <c:v>2005</c:v>
                </c:pt>
                <c:pt idx="17">
                  <c:v>2004</c:v>
                </c:pt>
                <c:pt idx="18">
                  <c:v>2003</c:v>
                </c:pt>
                <c:pt idx="19">
                  <c:v>2002</c:v>
                </c:pt>
                <c:pt idx="20">
                  <c:v>2001</c:v>
                </c:pt>
                <c:pt idx="21">
                  <c:v>2000</c:v>
                </c:pt>
                <c:pt idx="22">
                  <c:v>1999</c:v>
                </c:pt>
                <c:pt idx="23">
                  <c:v>1998</c:v>
                </c:pt>
                <c:pt idx="24">
                  <c:v>1997</c:v>
                </c:pt>
                <c:pt idx="25">
                  <c:v>1996</c:v>
                </c:pt>
                <c:pt idx="26">
                  <c:v>1995</c:v>
                </c:pt>
                <c:pt idx="27">
                  <c:v>1994</c:v>
                </c:pt>
                <c:pt idx="28">
                  <c:v>1993</c:v>
                </c:pt>
                <c:pt idx="29">
                  <c:v>1992</c:v>
                </c:pt>
                <c:pt idx="30">
                  <c:v>1991</c:v>
                </c:pt>
                <c:pt idx="31">
                  <c:v>1990</c:v>
                </c:pt>
                <c:pt idx="32">
                  <c:v>1989</c:v>
                </c:pt>
                <c:pt idx="33">
                  <c:v>1988</c:v>
                </c:pt>
                <c:pt idx="34">
                  <c:v>1987</c:v>
                </c:pt>
                <c:pt idx="35">
                  <c:v>1986</c:v>
                </c:pt>
                <c:pt idx="36">
                  <c:v>1985</c:v>
                </c:pt>
              </c:numCache>
            </c:numRef>
          </c:cat>
          <c:val>
            <c:numRef>
              <c:f>Sheet1!$F$3:$F$39</c:f>
              <c:numCache>
                <c:formatCode>General</c:formatCode>
                <c:ptCount val="37"/>
                <c:pt idx="0">
                  <c:v>7120</c:v>
                </c:pt>
                <c:pt idx="1">
                  <c:v>6424</c:v>
                </c:pt>
                <c:pt idx="2">
                  <c:v>5165</c:v>
                </c:pt>
                <c:pt idx="3">
                  <c:v>3309</c:v>
                </c:pt>
                <c:pt idx="4">
                  <c:v>2680</c:v>
                </c:pt>
                <c:pt idx="5">
                  <c:v>2145</c:v>
                </c:pt>
                <c:pt idx="6">
                  <c:v>2123</c:v>
                </c:pt>
                <c:pt idx="7">
                  <c:v>1807</c:v>
                </c:pt>
                <c:pt idx="8">
                  <c:v>1798</c:v>
                </c:pt>
                <c:pt idx="9">
                  <c:v>1933</c:v>
                </c:pt>
                <c:pt idx="10">
                  <c:v>1677</c:v>
                </c:pt>
                <c:pt idx="11">
                  <c:v>1724</c:v>
                </c:pt>
                <c:pt idx="12">
                  <c:v>1464</c:v>
                </c:pt>
                <c:pt idx="13">
                  <c:v>1593</c:v>
                </c:pt>
                <c:pt idx="14">
                  <c:v>1250</c:v>
                </c:pt>
                <c:pt idx="15">
                  <c:v>1131</c:v>
                </c:pt>
                <c:pt idx="16">
                  <c:v>1160</c:v>
                </c:pt>
                <c:pt idx="17">
                  <c:v>873</c:v>
                </c:pt>
                <c:pt idx="18">
                  <c:v>905</c:v>
                </c:pt>
                <c:pt idx="20">
                  <c:v>920</c:v>
                </c:pt>
                <c:pt idx="21">
                  <c:v>466</c:v>
                </c:pt>
                <c:pt idx="22">
                  <c:v>503</c:v>
                </c:pt>
                <c:pt idx="23">
                  <c:v>453</c:v>
                </c:pt>
                <c:pt idx="24">
                  <c:v>544</c:v>
                </c:pt>
                <c:pt idx="25">
                  <c:v>551</c:v>
                </c:pt>
                <c:pt idx="27">
                  <c:v>472</c:v>
                </c:pt>
                <c:pt idx="28">
                  <c:v>431</c:v>
                </c:pt>
                <c:pt idx="29">
                  <c:v>357</c:v>
                </c:pt>
                <c:pt idx="30">
                  <c:v>491</c:v>
                </c:pt>
                <c:pt idx="32">
                  <c:v>327</c:v>
                </c:pt>
                <c:pt idx="33">
                  <c:v>300</c:v>
                </c:pt>
                <c:pt idx="35">
                  <c:v>200</c:v>
                </c:pt>
                <c:pt idx="36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FB-574B-AE0A-2B2E3747C7C4}"/>
            </c:ext>
          </c:extLst>
        </c:ser>
        <c:ser>
          <c:idx val="1"/>
          <c:order val="1"/>
          <c:tx>
            <c:strRef>
              <c:f>Sheet1!$G$2</c:f>
              <c:strCache>
                <c:ptCount val="1"/>
                <c:pt idx="0">
                  <c:v>Accepted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Sheet1!$E$3:$E$39</c:f>
              <c:numCache>
                <c:formatCode>General</c:formatCode>
                <c:ptCount val="37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  <c:pt idx="9">
                  <c:v>2012</c:v>
                </c:pt>
                <c:pt idx="10">
                  <c:v>2011</c:v>
                </c:pt>
                <c:pt idx="11">
                  <c:v>2010</c:v>
                </c:pt>
                <c:pt idx="12">
                  <c:v>2009</c:v>
                </c:pt>
                <c:pt idx="13">
                  <c:v>2008</c:v>
                </c:pt>
                <c:pt idx="14">
                  <c:v>2007</c:v>
                </c:pt>
                <c:pt idx="15">
                  <c:v>2006</c:v>
                </c:pt>
                <c:pt idx="16">
                  <c:v>2005</c:v>
                </c:pt>
                <c:pt idx="17">
                  <c:v>2004</c:v>
                </c:pt>
                <c:pt idx="18">
                  <c:v>2003</c:v>
                </c:pt>
                <c:pt idx="19">
                  <c:v>2002</c:v>
                </c:pt>
                <c:pt idx="20">
                  <c:v>2001</c:v>
                </c:pt>
                <c:pt idx="21">
                  <c:v>2000</c:v>
                </c:pt>
                <c:pt idx="22">
                  <c:v>1999</c:v>
                </c:pt>
                <c:pt idx="23">
                  <c:v>1998</c:v>
                </c:pt>
                <c:pt idx="24">
                  <c:v>1997</c:v>
                </c:pt>
                <c:pt idx="25">
                  <c:v>1996</c:v>
                </c:pt>
                <c:pt idx="26">
                  <c:v>1995</c:v>
                </c:pt>
                <c:pt idx="27">
                  <c:v>1994</c:v>
                </c:pt>
                <c:pt idx="28">
                  <c:v>1993</c:v>
                </c:pt>
                <c:pt idx="29">
                  <c:v>1992</c:v>
                </c:pt>
                <c:pt idx="30">
                  <c:v>1991</c:v>
                </c:pt>
                <c:pt idx="31">
                  <c:v>1990</c:v>
                </c:pt>
                <c:pt idx="32">
                  <c:v>1989</c:v>
                </c:pt>
                <c:pt idx="33">
                  <c:v>1988</c:v>
                </c:pt>
                <c:pt idx="34">
                  <c:v>1987</c:v>
                </c:pt>
                <c:pt idx="35">
                  <c:v>1986</c:v>
                </c:pt>
                <c:pt idx="36">
                  <c:v>1985</c:v>
                </c:pt>
              </c:numCache>
            </c:numRef>
          </c:cat>
          <c:val>
            <c:numRef>
              <c:f>Sheet1!$G$3:$G$39</c:f>
              <c:numCache>
                <c:formatCode>General</c:formatCode>
                <c:ptCount val="37"/>
                <c:pt idx="1">
                  <c:v>1467</c:v>
                </c:pt>
                <c:pt idx="2">
                  <c:v>1294</c:v>
                </c:pt>
                <c:pt idx="3">
                  <c:v>979</c:v>
                </c:pt>
                <c:pt idx="4">
                  <c:v>783</c:v>
                </c:pt>
                <c:pt idx="5">
                  <c:v>643</c:v>
                </c:pt>
                <c:pt idx="6">
                  <c:v>602</c:v>
                </c:pt>
                <c:pt idx="7">
                  <c:v>540</c:v>
                </c:pt>
                <c:pt idx="8">
                  <c:v>471</c:v>
                </c:pt>
                <c:pt idx="9">
                  <c:v>466</c:v>
                </c:pt>
                <c:pt idx="10">
                  <c:v>439</c:v>
                </c:pt>
                <c:pt idx="11">
                  <c:v>462</c:v>
                </c:pt>
                <c:pt idx="12">
                  <c:v>383</c:v>
                </c:pt>
                <c:pt idx="13">
                  <c:v>508</c:v>
                </c:pt>
                <c:pt idx="14">
                  <c:v>353</c:v>
                </c:pt>
                <c:pt idx="15">
                  <c:v>318</c:v>
                </c:pt>
                <c:pt idx="16">
                  <c:v>324</c:v>
                </c:pt>
                <c:pt idx="17">
                  <c:v>260</c:v>
                </c:pt>
                <c:pt idx="18">
                  <c:v>209</c:v>
                </c:pt>
                <c:pt idx="20">
                  <c:v>273</c:v>
                </c:pt>
                <c:pt idx="21">
                  <c:v>220</c:v>
                </c:pt>
                <c:pt idx="22">
                  <c:v>192</c:v>
                </c:pt>
                <c:pt idx="23">
                  <c:v>139</c:v>
                </c:pt>
                <c:pt idx="24">
                  <c:v>173</c:v>
                </c:pt>
                <c:pt idx="25">
                  <c:v>137</c:v>
                </c:pt>
                <c:pt idx="27">
                  <c:v>164</c:v>
                </c:pt>
                <c:pt idx="28">
                  <c:v>186</c:v>
                </c:pt>
                <c:pt idx="29">
                  <c:v>159</c:v>
                </c:pt>
                <c:pt idx="30">
                  <c:v>143</c:v>
                </c:pt>
                <c:pt idx="32">
                  <c:v>95</c:v>
                </c:pt>
                <c:pt idx="33">
                  <c:v>140</c:v>
                </c:pt>
                <c:pt idx="35">
                  <c:v>111</c:v>
                </c:pt>
                <c:pt idx="36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FB-574B-AE0A-2B2E3747C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022071167"/>
        <c:axId val="1022072815"/>
      </c:barChart>
      <c:catAx>
        <c:axId val="1022071167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2072815"/>
        <c:crosses val="autoZero"/>
        <c:auto val="1"/>
        <c:lblAlgn val="ctr"/>
        <c:lblOffset val="100"/>
        <c:noMultiLvlLbl val="0"/>
      </c:catAx>
      <c:valAx>
        <c:axId val="1022072815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207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874999999999999E-2"/>
          <c:y val="0.31886588303798918"/>
          <c:w val="0.21413517060367451"/>
          <c:h val="0.21871280541983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B690FE-45A3-D842-AB61-E654E7F6CE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63AD9-7D2C-2C4A-B9B5-0CB630BF0C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7631E-6F43-C944-8E62-6BB28141D44F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09EAF-0FBA-9742-93A7-FF20B3927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297BB-1569-6343-A45F-0345DE8DFF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D4BBA-DE97-824E-A706-E00B8C466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9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A6B7C6A-5A06-4B45-9A67-F02FEF1B6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8C6FF99-24AA-A044-BE14-ADE3DC621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2ABC995-C848-D047-8526-4B08E5ABD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970B89C-7CDF-164E-9B1B-D522C2EDB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391E71-26B8-1749-89A4-2CB3559CB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2AF0C1A-07ED-3E4D-915C-064900A6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F34251C-FD3A-384D-9D06-8B76438AB7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4E4A759-D019-AF44-9CDB-1E3B6CE2F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E81E51-6D5D-994D-A77D-42B7084A9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D569B56-9128-8D40-B611-A3F3A3EBF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077AEE-80DC-D945-ABEE-D36F0F814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6491246"/>
            <a:ext cx="9144000" cy="36576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0" y="6512543"/>
            <a:ext cx="2576223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dirty="0">
                <a:solidFill>
                  <a:srgbClr val="FFCB05"/>
                </a:solidFill>
              </a:rPr>
              <a:t>Justin Johnson &amp; David </a:t>
            </a:r>
            <a:r>
              <a:rPr lang="en-US" sz="1500" dirty="0" err="1">
                <a:solidFill>
                  <a:srgbClr val="FFCB05"/>
                </a:solidFill>
              </a:rPr>
              <a:t>Fouhey</a:t>
            </a:r>
            <a:endParaRPr lang="en-US" sz="15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650584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January 19,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E5AD74-F8A6-9C49-B94E-FC4A95715688}"/>
              </a:ext>
            </a:extLst>
          </p:cNvPr>
          <p:cNvSpPr/>
          <p:nvPr userDrawn="1"/>
        </p:nvSpPr>
        <p:spPr>
          <a:xfrm>
            <a:off x="3291040" y="6512543"/>
            <a:ext cx="25619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kern="1200" dirty="0">
                <a:solidFill>
                  <a:srgbClr val="FFCB05"/>
                </a:solidFill>
                <a:latin typeface="+mn-lt"/>
                <a:ea typeface="+mn-ea"/>
                <a:cs typeface="+mn-cs"/>
              </a:rPr>
              <a:t>EECS 442 WI 2021: Lecture 1 -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E9EB9-46D5-1546-92E5-3A318F870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17789" y="6510528"/>
            <a:ext cx="43652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500" kern="1200" smtClean="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AFFF93-58E8-E240-9B7B-58E85C6E41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eecs.umich.edu/~justincj/teaching/eecs442/WI2021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blog/dall-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penai.com/blog/dall-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avidwilson1949/29067779727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mnicoreagency.com/youtube-statistics/" TargetMode="External"/><Relationship Id="rId5" Type="http://schemas.openxmlformats.org/officeDocument/2006/relationships/hyperlink" Target="https://www.omnicoreagency.com/instagram-statistics/" TargetMode="External"/><Relationship Id="rId4" Type="http://schemas.openxmlformats.org/officeDocument/2006/relationships/hyperlink" Target="https://creativecommons.org/licenses/by/2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hyperlink" Target="https://commons.wikimedia.org/wiki/File:Waymo_Chrysler_Pacifica_in_Los_Altos,_2017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urvetson/8000143255" TargetMode="External"/><Relationship Id="rId7" Type="http://schemas.openxmlformats.org/officeDocument/2006/relationships/image" Target="../media/image21.tiff"/><Relationship Id="rId2" Type="http://schemas.openxmlformats.org/officeDocument/2006/relationships/hyperlink" Target="https://commons.wikimedia.org/wiki/File:Augmented_Reality_for_eCommerce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hyperlink" Target="https://www.jpl.nasa.gov/spaceimages/details.php?id=PIA22109" TargetMode="External"/><Relationship Id="rId4" Type="http://schemas.openxmlformats.org/officeDocument/2006/relationships/hyperlink" Target="https://creativecommons.org/licenses/by/2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hyperlink" Target="https://creativecommons.org/licenses/by-sa/3.0/igo/deed.en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Reality_check_ESA384313.jpg" TargetMode="External"/><Relationship Id="rId5" Type="http://schemas.openxmlformats.org/officeDocument/2006/relationships/hyperlink" Target="https://creativecommons.org/licenses/by-sa/4.0/deed.en" TargetMode="External"/><Relationship Id="rId4" Type="http://schemas.openxmlformats.org/officeDocument/2006/relationships/hyperlink" Target="https://commons.wikimedia.org/wiki/File:Augmented_Reality_for_eCommerce.jp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5.png"/><Relationship Id="rId7" Type="http://schemas.openxmlformats.org/officeDocument/2006/relationships/hyperlink" Target="https://pixabay.com/en/galaxies-overlapping-galaxies-601015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File:Hubble2005-01-barred-spiral-galaxy-NGC1300.jpg" TargetMode="External"/><Relationship Id="rId5" Type="http://schemas.openxmlformats.org/officeDocument/2006/relationships/hyperlink" Target="https://commons.wikimedia.org/wiki/File:M101_hires_STScI-PRC2006-10a.jpg" TargetMode="External"/><Relationship Id="rId10" Type="http://schemas.openxmlformats.org/officeDocument/2006/relationships/hyperlink" Target="https://www.kaggle.com/c/whale-categorization-playground" TargetMode="External"/><Relationship Id="rId4" Type="http://schemas.openxmlformats.org/officeDocument/2006/relationships/hyperlink" Target="https://commons.wikimedia.org/wiki/File:NGC_4414_(NASA-med).jpg" TargetMode="External"/><Relationship Id="rId9" Type="http://schemas.openxmlformats.org/officeDocument/2006/relationships/hyperlink" Target="https://commons.wikimedia.org/wiki/File:Sei_whale_mother_and_calf_Christin_Khan_NOAA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bamawhitehouse/5307108415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sa.gov/copyright.s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class/umich/winter2021/eecs442" TargetMode="External"/><Relationship Id="rId2" Type="http://schemas.openxmlformats.org/officeDocument/2006/relationships/hyperlink" Target="https://web.eecs.umich.edu/~justincj/teaching/eecs442/WI2021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szeliski.org/Book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68363"/>
            <a:ext cx="7772400" cy="2387600"/>
          </a:xfrm>
        </p:spPr>
        <p:txBody>
          <a:bodyPr>
            <a:normAutofit/>
          </a:bodyPr>
          <a:lstStyle/>
          <a:p>
            <a:r>
              <a:rPr lang="en-US" sz="9000" dirty="0"/>
              <a:t>EECS 442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60036"/>
            <a:ext cx="6858000" cy="2605815"/>
          </a:xfrm>
        </p:spPr>
        <p:txBody>
          <a:bodyPr>
            <a:normAutofit/>
          </a:bodyPr>
          <a:lstStyle/>
          <a:p>
            <a:r>
              <a:rPr lang="en-US" sz="5200" dirty="0"/>
              <a:t>Computer Vision</a:t>
            </a:r>
          </a:p>
          <a:p>
            <a:r>
              <a:rPr lang="en-US" sz="3200" dirty="0"/>
              <a:t>Justin Johnson &amp;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2021</a:t>
            </a:r>
          </a:p>
          <a:p>
            <a:r>
              <a:rPr lang="en-US" sz="1800" dirty="0">
                <a:hlinkClick r:id="rId2"/>
              </a:rPr>
              <a:t>https://web.eecs.umich.edu/~justincj/teaching/eecs442/WI2021/</a:t>
            </a:r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47494-A26D-604B-9D62-07BB7EB6F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3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87CB-B37D-0A48-B228-1E516296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17520"/>
            <a:ext cx="7886700" cy="822960"/>
          </a:xfrm>
        </p:spPr>
        <p:txBody>
          <a:bodyPr/>
          <a:lstStyle/>
          <a:p>
            <a:r>
              <a:rPr lang="en-US" dirty="0"/>
              <a:t>Something I’m excited about…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4CA36-D062-B047-9221-FFED7593D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4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D58-B497-1A4E-9F5E-877D8E87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</a:t>
            </a:r>
          </a:p>
        </p:txBody>
      </p:sp>
      <p:pic>
        <p:nvPicPr>
          <p:cNvPr id="4" name="Online Media 3" descr="clip6-random-interpolations">
            <a:hlinkClick r:id="" action="ppaction://media"/>
            <a:extLst>
              <a:ext uri="{FF2B5EF4-FFF2-40B4-BE49-F238E27FC236}">
                <a16:creationId xmlns:a16="http://schemas.microsoft.com/office/drawing/2014/main" id="{26CF5880-89AF-1D4A-B0A5-650077D4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42" y="1082859"/>
            <a:ext cx="8895316" cy="5003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1C3FB8-E385-F24A-835B-C1736E858642}"/>
              </a:ext>
            </a:extLst>
          </p:cNvPr>
          <p:cNvSpPr txBox="1"/>
          <p:nvPr/>
        </p:nvSpPr>
        <p:spPr>
          <a:xfrm>
            <a:off x="0" y="6215241"/>
            <a:ext cx="6402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Karras</a:t>
            </a:r>
            <a:r>
              <a:rPr lang="en-US" sz="1200" dirty="0"/>
              <a:t> et al, “Progressive Growing of GANs for Improved Quality, Stability, and Variation”, ICLR 2018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237A1-6D27-ED4C-98D2-6BEBD88B0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9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3320D-F2FA-CE4C-8BBC-71FA3FC3D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07" y="3676690"/>
            <a:ext cx="6753983" cy="254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5F18E4-D3F4-FF47-B3DC-73192D15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 from Language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315C3-8912-6D46-9947-BEA6F8354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99308-6AFF-884B-A51D-B2038845BC61}"/>
              </a:ext>
            </a:extLst>
          </p:cNvPr>
          <p:cNvSpPr txBox="1"/>
          <p:nvPr/>
        </p:nvSpPr>
        <p:spPr>
          <a:xfrm>
            <a:off x="0" y="6248918"/>
            <a:ext cx="5999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Ramesh et al, “DALL·E: Creating Images from Text”, 2021. </a:t>
            </a:r>
            <a:r>
              <a:rPr lang="en-US" sz="1050" dirty="0">
                <a:hlinkClick r:id="rId3"/>
              </a:rPr>
              <a:t>https://openai.com/blog/dall-e/</a:t>
            </a:r>
            <a:r>
              <a:rPr lang="en-US" sz="105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622C4-7FE2-5745-BF1B-A1D3C6016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407" y="921612"/>
            <a:ext cx="6759729" cy="25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F18E4-D3F4-FF47-B3DC-73192D151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Images from Language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315C3-8912-6D46-9947-BEA6F8354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49BFC-9C53-094A-ABDE-153A4345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07" y="3676690"/>
            <a:ext cx="6691185" cy="2541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E9B8E-4961-DF45-82E6-4C8FD8FC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07" y="921612"/>
            <a:ext cx="6759729" cy="2563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A9A8B-4EB6-4549-9B7F-B6D9B3CF81C1}"/>
              </a:ext>
            </a:extLst>
          </p:cNvPr>
          <p:cNvSpPr txBox="1"/>
          <p:nvPr/>
        </p:nvSpPr>
        <p:spPr>
          <a:xfrm>
            <a:off x="0" y="6248918"/>
            <a:ext cx="5999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Ramesh et al, “DALL·E: Creating Images from Text”, 2021. </a:t>
            </a:r>
            <a:r>
              <a:rPr lang="en-US" sz="1050" dirty="0">
                <a:hlinkClick r:id="rId4"/>
              </a:rPr>
              <a:t>https://openai.com/blog/dall-e/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24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310D-9C90-48C3-816B-39EE6E41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the 3D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EB715-60D1-4E89-9D88-B2BC79E42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A picture containing indoor, bed, sitting, table&#10;&#10;Description automatically generated">
            <a:extLst>
              <a:ext uri="{FF2B5EF4-FFF2-40B4-BE49-F238E27FC236}">
                <a16:creationId xmlns:a16="http://schemas.microsoft.com/office/drawing/2014/main" id="{86246E9C-A548-44A9-8178-C9CAD3BDC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6" y="944220"/>
            <a:ext cx="3526612" cy="2644959"/>
          </a:xfrm>
          <a:prstGeom prst="rect">
            <a:avLst/>
          </a:prstGeom>
          <a:ln w="57150">
            <a:solidFill>
              <a:srgbClr val="8AC1E7"/>
            </a:solidFill>
          </a:ln>
        </p:spPr>
      </p:pic>
      <p:pic>
        <p:nvPicPr>
          <p:cNvPr id="10" name="Picture 9" descr="A bedroom with a large bed in a room&#10;&#10;Description automatically generated">
            <a:extLst>
              <a:ext uri="{FF2B5EF4-FFF2-40B4-BE49-F238E27FC236}">
                <a16:creationId xmlns:a16="http://schemas.microsoft.com/office/drawing/2014/main" id="{4A3E7E2C-4ABC-44EA-B8CD-3A2FBE2D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69" y="944220"/>
            <a:ext cx="3526612" cy="2644959"/>
          </a:xfrm>
          <a:prstGeom prst="rect">
            <a:avLst/>
          </a:prstGeom>
          <a:ln w="57150">
            <a:solidFill>
              <a:srgbClr val="E8779F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F3A916-6098-4829-869A-0DD80973A4C4}"/>
              </a:ext>
            </a:extLst>
          </p:cNvPr>
          <p:cNvGrpSpPr/>
          <p:nvPr/>
        </p:nvGrpSpPr>
        <p:grpSpPr>
          <a:xfrm>
            <a:off x="916206" y="3723317"/>
            <a:ext cx="7202475" cy="2644959"/>
            <a:chOff x="916206" y="3723317"/>
            <a:chExt cx="7202475" cy="2644959"/>
          </a:xfrm>
        </p:grpSpPr>
        <p:pic>
          <p:nvPicPr>
            <p:cNvPr id="11" name="Picture 10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981C83EC-E910-4605-B4DA-7B0129A9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069" y="3723317"/>
              <a:ext cx="3526612" cy="26449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2" name="Picture 11" descr="A close up of a box&#10;&#10;Description automatically generated">
              <a:extLst>
                <a:ext uri="{FF2B5EF4-FFF2-40B4-BE49-F238E27FC236}">
                  <a16:creationId xmlns:a16="http://schemas.microsoft.com/office/drawing/2014/main" id="{04F04FE3-0404-4396-AE0E-861F61136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06" y="3723317"/>
              <a:ext cx="3526612" cy="26449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2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0C64-F090-4D6F-96F2-B3EF585C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People Tools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27D5F-7FD7-4BA5-AE8E-2C40EB820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882FB6-81C7-4511-8839-F053863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6742"/>
            <a:ext cx="4114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AEC7F81-1214-4638-8C1A-C593020E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51" y="1582694"/>
            <a:ext cx="4114800" cy="41148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666BB4-7F73-4AB8-BCAD-E9770FFF4EB9}"/>
              </a:ext>
            </a:extLst>
          </p:cNvPr>
          <p:cNvSpPr txBox="1"/>
          <p:nvPr/>
        </p:nvSpPr>
        <p:spPr>
          <a:xfrm>
            <a:off x="415637" y="4743387"/>
            <a:ext cx="374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Traditional Technique: </a:t>
            </a:r>
          </a:p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30 min/image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07C81-A247-42C7-9E14-FEB7960002AD}"/>
              </a:ext>
            </a:extLst>
          </p:cNvPr>
          <p:cNvSpPr txBox="1"/>
          <p:nvPr/>
        </p:nvSpPr>
        <p:spPr>
          <a:xfrm>
            <a:off x="5005088" y="4743387"/>
            <a:ext cx="3740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Neural Network:</a:t>
            </a:r>
          </a:p>
          <a:p>
            <a:pPr algn="ctr"/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~4s / image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6D048B-ED5A-475A-AC81-0CFDB006B718}"/>
              </a:ext>
            </a:extLst>
          </p:cNvPr>
          <p:cNvGrpSpPr/>
          <p:nvPr/>
        </p:nvGrpSpPr>
        <p:grpSpPr>
          <a:xfrm>
            <a:off x="228599" y="1554984"/>
            <a:ext cx="4097349" cy="1808262"/>
            <a:chOff x="228599" y="1554984"/>
            <a:chExt cx="4097349" cy="180826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0D98927-3044-49D6-8438-E55ED4B15E56}"/>
                </a:ext>
              </a:extLst>
            </p:cNvPr>
            <p:cNvCxnSpPr>
              <a:cxnSpLocks/>
            </p:cNvCxnSpPr>
            <p:nvPr/>
          </p:nvCxnSpPr>
          <p:spPr>
            <a:xfrm>
              <a:off x="2061071" y="2666133"/>
              <a:ext cx="87594" cy="697113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9BE978-5AF9-4E44-A9A8-2540649C1FEF}"/>
                </a:ext>
              </a:extLst>
            </p:cNvPr>
            <p:cNvSpPr txBox="1"/>
            <p:nvPr/>
          </p:nvSpPr>
          <p:spPr>
            <a:xfrm>
              <a:off x="228599" y="1554984"/>
              <a:ext cx="4097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Roughly: as magnetic as MRI machine and as big as Venus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60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9608-B259-1040-8034-7833D406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EE4E4F-A615-7844-AFE8-76295E81E028}"/>
              </a:ext>
            </a:extLst>
          </p:cNvPr>
          <p:cNvSpPr txBox="1">
            <a:spLocks/>
          </p:cNvSpPr>
          <p:nvPr/>
        </p:nvSpPr>
        <p:spPr>
          <a:xfrm>
            <a:off x="508138" y="2183433"/>
            <a:ext cx="8127724" cy="2845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All of this stuff seems obvious and effortless!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do we need a whole subfield of CS for this?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Key Concept</a:t>
            </a:r>
            <a:r>
              <a:rPr lang="en-US" dirty="0"/>
              <a:t>: We see with both our eyes </a:t>
            </a:r>
            <a:r>
              <a:rPr lang="en-US" u="sng" dirty="0"/>
              <a:t>and our brain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CB8D2-75AF-084A-BE08-99E3D40A4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7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9608-B259-1040-8034-7833D406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37D92-94FB-B44B-AA2B-A96D19F32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61" y="1585088"/>
            <a:ext cx="4258277" cy="42582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2675-D943-DE47-92D5-0C89CD581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3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9608-B259-1040-8034-7833D406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37D92-94FB-B44B-AA2B-A96D19F32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61" y="1585088"/>
            <a:ext cx="4258277" cy="4258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1CC68-A929-434C-B278-3DC70D32C0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02A0F-C3FE-0D47-A0CD-407A8B1AF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2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9608-B259-1040-8034-7833D406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DDBC902-F759-334C-B70B-0CC8D4B9B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0" y="1492027"/>
            <a:ext cx="435133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F5568-D76D-A448-8AA8-A8C482DF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ADEA-FD27-CE43-BA5B-8137D2B49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37067"/>
            <a:ext cx="7772400" cy="2873167"/>
          </a:xfrm>
        </p:spPr>
        <p:txBody>
          <a:bodyPr>
            <a:normAutofit/>
          </a:bodyPr>
          <a:lstStyle/>
          <a:p>
            <a:r>
              <a:rPr lang="en-US" dirty="0"/>
              <a:t>Lecture 1: 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10027-8A20-F24A-8AC4-64B68B8D1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9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9608-B259-1040-8034-7833D406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26BE52-BE8F-F341-857B-5F54BED06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4746539" y="1845598"/>
            <a:ext cx="3982006" cy="398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23CE2-BA5C-F745-B3F3-0A9F402AC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5" y="1845598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69FC4-3FB2-0740-8A60-FD586413B9C5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Problem: Semantic Gap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52DEA-2BDB-D749-BDFC-987CBC82E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5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1C88-6945-7246-95DB-5AE846E1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pic>
        <p:nvPicPr>
          <p:cNvPr id="6" name="Picture 5" descr="A group of people looking at a cell phone&#10;&#10;Description automatically generated">
            <a:extLst>
              <a:ext uri="{FF2B5EF4-FFF2-40B4-BE49-F238E27FC236}">
                <a16:creationId xmlns:a16="http://schemas.microsoft.com/office/drawing/2014/main" id="{6956625F-1561-E648-AD01-ACEB2CF8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4" y="1945928"/>
            <a:ext cx="4705350" cy="352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0151D-28D4-0B4F-AC5E-F3AAAE1EF099}"/>
              </a:ext>
            </a:extLst>
          </p:cNvPr>
          <p:cNvSpPr txBox="1"/>
          <p:nvPr/>
        </p:nvSpPr>
        <p:spPr>
          <a:xfrm>
            <a:off x="0" y="6184463"/>
            <a:ext cx="1671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by David Wilson is licensed under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. No changes made.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E649-48D7-9146-8D22-4B7D5A6A0064}"/>
              </a:ext>
            </a:extLst>
          </p:cNvPr>
          <p:cNvSpPr txBox="1"/>
          <p:nvPr/>
        </p:nvSpPr>
        <p:spPr>
          <a:xfrm>
            <a:off x="2636370" y="1311490"/>
            <a:ext cx="387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Understand Web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9CA166-7E94-4545-8B2C-F037CDC0C40F}"/>
              </a:ext>
            </a:extLst>
          </p:cNvPr>
          <p:cNvSpPr/>
          <p:nvPr/>
        </p:nvSpPr>
        <p:spPr>
          <a:xfrm>
            <a:off x="349917" y="2556272"/>
            <a:ext cx="16718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Instagram: </a:t>
            </a:r>
            <a:r>
              <a:rPr lang="en-US" sz="2400" dirty="0">
                <a:hlinkClick r:id="rId5"/>
              </a:rPr>
              <a:t>100 million photos and videos uploaded per day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0E6F9B-6910-C34F-B1C0-AE48E88EC2BB}"/>
              </a:ext>
            </a:extLst>
          </p:cNvPr>
          <p:cNvSpPr/>
          <p:nvPr/>
        </p:nvSpPr>
        <p:spPr>
          <a:xfrm>
            <a:off x="7319710" y="2556272"/>
            <a:ext cx="1664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YouTube: </a:t>
            </a:r>
            <a:r>
              <a:rPr lang="en-US" sz="2400" dirty="0">
                <a:hlinkClick r:id="rId6"/>
              </a:rPr>
              <a:t>300 hours of video uploaded every minute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5D007-D57B-0E42-A3CD-AE84335A02E3}"/>
              </a:ext>
            </a:extLst>
          </p:cNvPr>
          <p:cNvSpPr txBox="1"/>
          <p:nvPr/>
        </p:nvSpPr>
        <p:spPr>
          <a:xfrm>
            <a:off x="602832" y="5651063"/>
            <a:ext cx="793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Looking at all content created in one day would take &gt;50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798C1-7B28-3C4B-9BBC-F454F6339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1C88-6945-7246-95DB-5AE846E1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E649-48D7-9146-8D22-4B7D5A6A0064}"/>
              </a:ext>
            </a:extLst>
          </p:cNvPr>
          <p:cNvSpPr txBox="1"/>
          <p:nvPr/>
        </p:nvSpPr>
        <p:spPr>
          <a:xfrm>
            <a:off x="2674909" y="1332827"/>
            <a:ext cx="3794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Autonomous Vehicles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AAD5A-E146-8C47-88DC-2D0B0185EF1A}"/>
              </a:ext>
            </a:extLst>
          </p:cNvPr>
          <p:cNvSpPr txBox="1"/>
          <p:nvPr/>
        </p:nvSpPr>
        <p:spPr>
          <a:xfrm>
            <a:off x="0" y="6214973"/>
            <a:ext cx="24064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is licensed under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. No changes made.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5A5D9A-32FF-EB42-A783-08304D2CD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7" r="15023"/>
          <a:stretch/>
        </p:blipFill>
        <p:spPr>
          <a:xfrm>
            <a:off x="1806062" y="1982313"/>
            <a:ext cx="5531875" cy="38755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FCDC4-022A-5E45-8585-8580DC713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2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1C88-6945-7246-95DB-5AE846E1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E649-48D7-9146-8D22-4B7D5A6A0064}"/>
              </a:ext>
            </a:extLst>
          </p:cNvPr>
          <p:cNvSpPr txBox="1"/>
          <p:nvPr/>
        </p:nvSpPr>
        <p:spPr>
          <a:xfrm>
            <a:off x="4031620" y="1417807"/>
            <a:ext cx="1614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Robotics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E6F01-9D61-A44D-9540-48363274403E}"/>
              </a:ext>
            </a:extLst>
          </p:cNvPr>
          <p:cNvSpPr txBox="1"/>
          <p:nvPr/>
        </p:nvSpPr>
        <p:spPr>
          <a:xfrm>
            <a:off x="1117790" y="5440193"/>
            <a:ext cx="2622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is licensed under a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license. No changes made.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25E8B-7E52-3445-BD49-6E4AE2BC8384}"/>
              </a:ext>
            </a:extLst>
          </p:cNvPr>
          <p:cNvSpPr txBox="1"/>
          <p:nvPr/>
        </p:nvSpPr>
        <p:spPr>
          <a:xfrm>
            <a:off x="6594129" y="5440193"/>
            <a:ext cx="6751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endParaRPr lang="en-US" sz="7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A70C7E7E-B64D-C34A-B362-3F0BFFA5A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632" y="2121848"/>
            <a:ext cx="4569150" cy="3318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41F205-D102-2649-B53F-30A21BC41B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91" r="24561"/>
          <a:stretch/>
        </p:blipFill>
        <p:spPr>
          <a:xfrm>
            <a:off x="4976621" y="2125949"/>
            <a:ext cx="3910203" cy="33142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609A0-A258-9041-BC11-1BB0C025C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65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1C88-6945-7246-95DB-5AE846E1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E649-48D7-9146-8D22-4B7D5A6A0064}"/>
              </a:ext>
            </a:extLst>
          </p:cNvPr>
          <p:cNvSpPr txBox="1"/>
          <p:nvPr/>
        </p:nvSpPr>
        <p:spPr>
          <a:xfrm>
            <a:off x="2503459" y="1669650"/>
            <a:ext cx="481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Augmented / Virtual Reality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0496B-D11E-2944-A7B8-8E4F53CE7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" r="14321"/>
          <a:stretch/>
        </p:blipFill>
        <p:spPr>
          <a:xfrm>
            <a:off x="217055" y="2350598"/>
            <a:ext cx="4354945" cy="301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03868-7EAB-B84A-B7D5-C0083E0A8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83" y="2350598"/>
            <a:ext cx="4016867" cy="301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E6F01-9D61-A44D-9540-48363274403E}"/>
              </a:ext>
            </a:extLst>
          </p:cNvPr>
          <p:cNvSpPr txBox="1"/>
          <p:nvPr/>
        </p:nvSpPr>
        <p:spPr>
          <a:xfrm>
            <a:off x="1131929" y="5363248"/>
            <a:ext cx="27430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is licensed under a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license. No changes made.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25E8B-7E52-3445-BD49-6E4AE2BC8384}"/>
              </a:ext>
            </a:extLst>
          </p:cNvPr>
          <p:cNvSpPr txBox="1"/>
          <p:nvPr/>
        </p:nvSpPr>
        <p:spPr>
          <a:xfrm>
            <a:off x="5356138" y="5359393"/>
            <a:ext cx="29017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is licensed under a 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 IGO</a:t>
            </a:r>
            <a:r>
              <a:rPr lang="en-US" sz="700" dirty="0">
                <a:solidFill>
                  <a:schemeClr val="bg2">
                    <a:lumMod val="90000"/>
                  </a:schemeClr>
                </a:solidFill>
              </a:rPr>
              <a:t> license. No changes made.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AD30EB-E406-194C-9218-2B80F6A29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46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1C88-6945-7246-95DB-5AE846E1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E649-48D7-9146-8D22-4B7D5A6A0064}"/>
              </a:ext>
            </a:extLst>
          </p:cNvPr>
          <p:cNvSpPr txBox="1"/>
          <p:nvPr/>
        </p:nvSpPr>
        <p:spPr>
          <a:xfrm>
            <a:off x="2668273" y="1005840"/>
            <a:ext cx="3807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Science and Medicine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E1FB11-305D-A94F-8356-F3F6A9670AF8}"/>
              </a:ext>
            </a:extLst>
          </p:cNvPr>
          <p:cNvGrpSpPr/>
          <p:nvPr/>
        </p:nvGrpSpPr>
        <p:grpSpPr>
          <a:xfrm>
            <a:off x="211902" y="1662398"/>
            <a:ext cx="4680660" cy="4734805"/>
            <a:chOff x="339015" y="890973"/>
            <a:chExt cx="5931236" cy="5999852"/>
          </a:xfrm>
        </p:grpSpPr>
        <p:pic>
          <p:nvPicPr>
            <p:cNvPr id="9" name="Google Shape;369;p33">
              <a:extLst>
                <a:ext uri="{FF2B5EF4-FFF2-40B4-BE49-F238E27FC236}">
                  <a16:creationId xmlns:a16="http://schemas.microsoft.com/office/drawing/2014/main" id="{EB103EC0-8069-6C4B-8A36-F6C972E0149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39015" y="1417807"/>
              <a:ext cx="5931236" cy="2529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73;p33" descr="galaxy sequence.png">
              <a:extLst>
                <a:ext uri="{FF2B5EF4-FFF2-40B4-BE49-F238E27FC236}">
                  <a16:creationId xmlns:a16="http://schemas.microsoft.com/office/drawing/2014/main" id="{840D21E1-D146-4B4A-AEE9-2CC257407D9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015" y="5106040"/>
              <a:ext cx="5931236" cy="1200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14627-DAD3-474F-BEA7-BEC7E219AB01}"/>
                </a:ext>
              </a:extLst>
            </p:cNvPr>
            <p:cNvSpPr txBox="1"/>
            <p:nvPr/>
          </p:nvSpPr>
          <p:spPr>
            <a:xfrm>
              <a:off x="1957705" y="890973"/>
              <a:ext cx="2693856" cy="50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Medical Imaging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AD5233-C6BD-2147-BB16-34F8C1B63163}"/>
                </a:ext>
              </a:extLst>
            </p:cNvPr>
            <p:cNvSpPr txBox="1"/>
            <p:nvPr/>
          </p:nvSpPr>
          <p:spPr>
            <a:xfrm>
              <a:off x="600076" y="3912653"/>
              <a:ext cx="3887999" cy="50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Levy et al, 2016 </a:t>
              </a:r>
              <a:r>
                <a:rPr lang="en-US" sz="600" dirty="0">
                  <a:solidFill>
                    <a:schemeClr val="bg1">
                      <a:lumMod val="75000"/>
                    </a:schemeClr>
                  </a:solidFill>
                </a:rPr>
                <a:t>Figure reproduced with permission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4E08BC-D13B-4745-AB46-78128676B378}"/>
                </a:ext>
              </a:extLst>
            </p:cNvPr>
            <p:cNvSpPr txBox="1"/>
            <p:nvPr/>
          </p:nvSpPr>
          <p:spPr>
            <a:xfrm>
              <a:off x="2156947" y="4547851"/>
              <a:ext cx="2955104" cy="50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Galaxy Classification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0B7408-2E2B-8D4C-B34F-3F8AE95EA297}"/>
                </a:ext>
              </a:extLst>
            </p:cNvPr>
            <p:cNvSpPr txBox="1"/>
            <p:nvPr/>
          </p:nvSpPr>
          <p:spPr>
            <a:xfrm>
              <a:off x="483059" y="6306905"/>
              <a:ext cx="2968619" cy="50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Dieleman et al, 2014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Google Shape;374;p33">
              <a:extLst>
                <a:ext uri="{FF2B5EF4-FFF2-40B4-BE49-F238E27FC236}">
                  <a16:creationId xmlns:a16="http://schemas.microsoft.com/office/drawing/2014/main" id="{0ED8AB77-8DA4-B640-AF4E-3459DB2EB2FD}"/>
                </a:ext>
              </a:extLst>
            </p:cNvPr>
            <p:cNvSpPr txBox="1"/>
            <p:nvPr/>
          </p:nvSpPr>
          <p:spPr>
            <a:xfrm>
              <a:off x="4222086" y="6427342"/>
              <a:ext cx="2036095" cy="463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bg1">
                      <a:lumMod val="75000"/>
                    </a:schemeClr>
                  </a:solidFill>
                </a:rPr>
                <a:t>From left to right: </a:t>
              </a:r>
              <a:r>
                <a:rPr lang="en" sz="600" u="sng" dirty="0">
                  <a:solidFill>
                    <a:schemeClr val="bg1">
                      <a:lumMod val="75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public domain by NASA</a:t>
              </a:r>
              <a:r>
                <a:rPr lang="en" sz="600" dirty="0">
                  <a:solidFill>
                    <a:schemeClr val="bg1">
                      <a:lumMod val="75000"/>
                    </a:schemeClr>
                  </a:solidFill>
                </a:rPr>
                <a:t>, usage </a:t>
              </a:r>
              <a:r>
                <a:rPr lang="en" sz="600" u="sng" dirty="0">
                  <a:solidFill>
                    <a:schemeClr val="bg1">
                      <a:lumMod val="75000"/>
                    </a:schemeClr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permitted</a:t>
              </a:r>
              <a:r>
                <a:rPr lang="en" sz="600" dirty="0">
                  <a:solidFill>
                    <a:schemeClr val="bg1">
                      <a:lumMod val="75000"/>
                    </a:schemeClr>
                  </a:solidFill>
                </a:rPr>
                <a:t> by ESA/Hubble, </a:t>
              </a:r>
              <a:r>
                <a:rPr lang="en" sz="600" u="sng" dirty="0">
                  <a:solidFill>
                    <a:schemeClr val="bg1">
                      <a:lumMod val="75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public domain by NASA</a:t>
              </a:r>
              <a:r>
                <a:rPr lang="en" sz="600" dirty="0">
                  <a:solidFill>
                    <a:schemeClr val="bg1">
                      <a:lumMod val="75000"/>
                    </a:schemeClr>
                  </a:solidFill>
                </a:rPr>
                <a:t>, and </a:t>
              </a:r>
              <a:r>
                <a:rPr lang="en" sz="600" u="sng" dirty="0">
                  <a:solidFill>
                    <a:schemeClr val="bg1">
                      <a:lumMod val="75000"/>
                    </a:schemeClr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public domain</a:t>
              </a:r>
              <a:r>
                <a:rPr lang="en" sz="600" dirty="0">
                  <a:solidFill>
                    <a:schemeClr val="bg1">
                      <a:lumMod val="75000"/>
                    </a:schemeClr>
                  </a:solidFill>
                </a:rPr>
                <a:t>.</a:t>
              </a:r>
              <a:endParaRPr sz="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18" name="Google Shape;380;p34" descr="whale_NOAA.jpg">
            <a:extLst>
              <a:ext uri="{FF2B5EF4-FFF2-40B4-BE49-F238E27FC236}">
                <a16:creationId xmlns:a16="http://schemas.microsoft.com/office/drawing/2014/main" id="{FAC9E93C-8B37-A541-8017-DEC3316AA3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0310" r="5129"/>
          <a:stretch/>
        </p:blipFill>
        <p:spPr>
          <a:xfrm>
            <a:off x="5521261" y="2558553"/>
            <a:ext cx="3220648" cy="29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1D2245-9C8C-AB44-977F-B8C5C07E1555}"/>
              </a:ext>
            </a:extLst>
          </p:cNvPr>
          <p:cNvSpPr txBox="1"/>
          <p:nvPr/>
        </p:nvSpPr>
        <p:spPr>
          <a:xfrm>
            <a:off x="6064892" y="2103411"/>
            <a:ext cx="213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Whale recognition</a:t>
            </a:r>
          </a:p>
        </p:txBody>
      </p:sp>
      <p:sp>
        <p:nvSpPr>
          <p:cNvPr id="20" name="Google Shape;384;p34">
            <a:extLst>
              <a:ext uri="{FF2B5EF4-FFF2-40B4-BE49-F238E27FC236}">
                <a16:creationId xmlns:a16="http://schemas.microsoft.com/office/drawing/2014/main" id="{FEB837AF-B36F-F246-8C2B-FD90D088C067}"/>
              </a:ext>
            </a:extLst>
          </p:cNvPr>
          <p:cNvSpPr txBox="1"/>
          <p:nvPr/>
        </p:nvSpPr>
        <p:spPr>
          <a:xfrm>
            <a:off x="7438596" y="5604136"/>
            <a:ext cx="1379829" cy="14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 dirty="0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600" dirty="0">
                <a:solidFill>
                  <a:schemeClr val="bg1">
                    <a:lumMod val="75000"/>
                  </a:schemeClr>
                </a:solidFill>
              </a:rPr>
              <a:t> by Christin Khan is in the public domain and originally came from the U.S. NOAA.</a:t>
            </a:r>
            <a:endParaRPr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2F722-5C6C-A048-B0FF-07F3E7B83265}"/>
              </a:ext>
            </a:extLst>
          </p:cNvPr>
          <p:cNvSpPr txBox="1"/>
          <p:nvPr/>
        </p:nvSpPr>
        <p:spPr>
          <a:xfrm>
            <a:off x="5475257" y="5532566"/>
            <a:ext cx="1389390" cy="285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10"/>
              </a:rPr>
              <a:t>Kaggle Challenge</a:t>
            </a: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C86AF-B957-2048-B02B-9F79A09DF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4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3983-CDF7-FA43-B66A-A8F532A6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made great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0D704-E532-374C-8DB1-D78FE1E79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14" y="1444080"/>
            <a:ext cx="6714767" cy="450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40B96-9012-304B-9C97-70BCAF857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40"/>
          <a:stretch/>
        </p:blipFill>
        <p:spPr>
          <a:xfrm>
            <a:off x="139298" y="2009162"/>
            <a:ext cx="7886700" cy="3985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4449C-0959-2643-8914-544D807380DA}"/>
              </a:ext>
            </a:extLst>
          </p:cNvPr>
          <p:cNvSpPr txBox="1"/>
          <p:nvPr/>
        </p:nvSpPr>
        <p:spPr>
          <a:xfrm>
            <a:off x="2318388" y="2226094"/>
            <a:ext cx="282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Enter Deep Learning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BDAE5C-8418-3845-B5AC-D6B84E845B4B}"/>
              </a:ext>
            </a:extLst>
          </p:cNvPr>
          <p:cNvCxnSpPr>
            <a:cxnSpLocks/>
          </p:cNvCxnSpPr>
          <p:nvPr/>
        </p:nvCxnSpPr>
        <p:spPr>
          <a:xfrm>
            <a:off x="2680335" y="2687759"/>
            <a:ext cx="0" cy="420731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19D9E12-812B-D343-A9F5-66ECDF0C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60"/>
          <a:stretch/>
        </p:blipFill>
        <p:spPr>
          <a:xfrm>
            <a:off x="8025998" y="2009162"/>
            <a:ext cx="978704" cy="398518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685710-DE00-434F-B7A5-99357EA80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97696-A1C2-1947-B8A6-501A40A7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Explosion of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B0C45-B039-6248-B71E-DB7B9FD7000B}"/>
              </a:ext>
            </a:extLst>
          </p:cNvPr>
          <p:cNvSpPr txBox="1"/>
          <p:nvPr/>
        </p:nvSpPr>
        <p:spPr>
          <a:xfrm>
            <a:off x="1511867" y="1011010"/>
            <a:ext cx="6592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Publications at top Computer Vision conference:</a:t>
            </a:r>
          </a:p>
          <a:p>
            <a:r>
              <a:rPr lang="en-US" sz="2400" dirty="0"/>
              <a:t>Number of submitted and accepted papers at CVPR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B79AD9-0157-5146-929E-51974559C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14505D1-1A94-314C-9AD1-1C194F952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075143"/>
              </p:ext>
            </p:extLst>
          </p:nvPr>
        </p:nvGraphicFramePr>
        <p:xfrm>
          <a:off x="0" y="1842007"/>
          <a:ext cx="9144000" cy="459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480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E58FF4-2098-184F-918C-8C88467E4ECA}"/>
              </a:ext>
            </a:extLst>
          </p:cNvPr>
          <p:cNvSpPr txBox="1">
            <a:spLocks/>
          </p:cNvSpPr>
          <p:nvPr/>
        </p:nvSpPr>
        <p:spPr>
          <a:xfrm>
            <a:off x="879820" y="2110589"/>
            <a:ext cx="7384360" cy="30178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Despite our success, computer vision still has a long way to go.</a:t>
            </a:r>
          </a:p>
          <a:p>
            <a:endParaRPr lang="en-US" sz="4000" dirty="0"/>
          </a:p>
          <a:p>
            <a:r>
              <a:rPr lang="en-US" sz="4000" dirty="0"/>
              <a:t>Computer vision is far from solved!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DB5C7-E4F5-A645-964D-61E53EFF1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28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131D-746A-D545-B139-8D73C7CA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Elephant in the Room”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B277B-C881-F344-AB27-C0677FD6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075379"/>
            <a:ext cx="4914900" cy="494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D58E0-AAA3-C941-B641-283F92E3A6A8}"/>
              </a:ext>
            </a:extLst>
          </p:cNvPr>
          <p:cNvSpPr txBox="1"/>
          <p:nvPr/>
        </p:nvSpPr>
        <p:spPr>
          <a:xfrm>
            <a:off x="521209" y="2760699"/>
            <a:ext cx="2999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Modern object detectors seem to work well!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8884E-6B00-254C-AA1F-435345A517FD}"/>
              </a:ext>
            </a:extLst>
          </p:cNvPr>
          <p:cNvSpPr txBox="1"/>
          <p:nvPr/>
        </p:nvSpPr>
        <p:spPr>
          <a:xfrm>
            <a:off x="0" y="6120990"/>
            <a:ext cx="4803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Rosenfeld et al, “The Elephant in the Room”, </a:t>
            </a:r>
            <a:r>
              <a:rPr lang="en-US" sz="1600" dirty="0" err="1"/>
              <a:t>arXiv</a:t>
            </a:r>
            <a:r>
              <a:rPr lang="en-US" sz="1600" dirty="0"/>
              <a:t> 2018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D6F4D1-53AD-BD40-8762-B55F675A3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5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1D77-F604-FE47-9523-7DB914E1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25D7A-899E-3F46-9A32-EDFD78B75439}"/>
              </a:ext>
            </a:extLst>
          </p:cNvPr>
          <p:cNvSpPr txBox="1"/>
          <p:nvPr/>
        </p:nvSpPr>
        <p:spPr>
          <a:xfrm>
            <a:off x="1169797" y="1169128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Get a computer to understand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1E6DE-949B-8C4C-A561-5EA10627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34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A489-3D18-8B41-9392-8D9A9F525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E131D-746A-D545-B139-8D73C7CA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Elephant in the Room”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B277B-C881-F344-AB27-C0677FD6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075379"/>
            <a:ext cx="49149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8884E-6B00-254C-AA1F-435345A517FD}"/>
              </a:ext>
            </a:extLst>
          </p:cNvPr>
          <p:cNvSpPr txBox="1"/>
          <p:nvPr/>
        </p:nvSpPr>
        <p:spPr>
          <a:xfrm>
            <a:off x="0" y="6120990"/>
            <a:ext cx="4803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Rosenfeld et al, “The Elephant in the Room”, </a:t>
            </a:r>
            <a:r>
              <a:rPr lang="en-US" sz="1600" dirty="0" err="1"/>
              <a:t>arXiv</a:t>
            </a:r>
            <a:r>
              <a:rPr lang="en-US" sz="1600" dirty="0"/>
              <a:t>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866DC-D725-4045-B56A-A8AC3CAE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1126677"/>
            <a:ext cx="4902200" cy="491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411D3-088E-7840-B116-1340EF08FE14}"/>
              </a:ext>
            </a:extLst>
          </p:cNvPr>
          <p:cNvSpPr txBox="1"/>
          <p:nvPr/>
        </p:nvSpPr>
        <p:spPr>
          <a:xfrm>
            <a:off x="276224" y="1814412"/>
            <a:ext cx="31718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”Unusual” objects are often missed!</a:t>
            </a:r>
          </a:p>
          <a:p>
            <a:endParaRPr lang="en-US" sz="3200" dirty="0"/>
          </a:p>
          <a:p>
            <a:r>
              <a:rPr lang="en-US" sz="3200" dirty="0"/>
              <a:t>Computer Vision systems ”see” very differently than we do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12D94-768F-B241-AE42-4C598ADA0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50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76723-D96B-FD42-98E2-CEA4B5F5C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1C915F-60B2-FA45-9CF8-30763E43F342}"/>
              </a:ext>
            </a:extLst>
          </p:cNvPr>
          <p:cNvSpPr txBox="1"/>
          <p:nvPr/>
        </p:nvSpPr>
        <p:spPr>
          <a:xfrm>
            <a:off x="0" y="6195922"/>
            <a:ext cx="2781301" cy="22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is copyright-free</a:t>
            </a:r>
            <a:r>
              <a:rPr lang="zh-TW" alt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States government work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51BC2-7E69-BE4E-92AF-C80ECD2618E3}"/>
              </a:ext>
            </a:extLst>
          </p:cNvPr>
          <p:cNvSpPr txBox="1"/>
          <p:nvPr/>
        </p:nvSpPr>
        <p:spPr>
          <a:xfrm>
            <a:off x="6918049" y="6169385"/>
            <a:ext cx="2225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 Andrej </a:t>
            </a:r>
            <a:r>
              <a:rPr lang="en-US" sz="1200" dirty="0" err="1"/>
              <a:t>Karpathy</a:t>
            </a:r>
            <a:endParaRPr lang="en-US" sz="1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C75A7-C317-BB43-8547-97F7B034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77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9F8D0-45B7-0243-B24A-BB923524E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36713"/>
            <a:ext cx="7772400" cy="2387600"/>
          </a:xfrm>
        </p:spPr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1A202-242A-4C4A-9FB5-CD9BB8389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7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DDF0-96D5-874D-BA72-AC015FF3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Times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4BF2AA-3AFD-6D40-BA27-5014742DE162}"/>
              </a:ext>
            </a:extLst>
          </p:cNvPr>
          <p:cNvSpPr txBox="1">
            <a:spLocks/>
          </p:cNvSpPr>
          <p:nvPr/>
        </p:nvSpPr>
        <p:spPr>
          <a:xfrm>
            <a:off x="628650" y="1492250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Lecture: </a:t>
            </a:r>
          </a:p>
          <a:p>
            <a:pPr lvl="1"/>
            <a:r>
              <a:rPr lang="en-US" dirty="0"/>
              <a:t>Section 1: Tue / Thu 10:30am – 12:00pm on Zoom</a:t>
            </a:r>
          </a:p>
          <a:p>
            <a:pPr lvl="1"/>
            <a:r>
              <a:rPr lang="en-US" dirty="0"/>
              <a:t>Section 2: Tue / Thu 12:00pm – 1:30pm on Zoom</a:t>
            </a:r>
          </a:p>
          <a:p>
            <a:r>
              <a:rPr lang="en-US" dirty="0"/>
              <a:t>Office Hours</a:t>
            </a:r>
          </a:p>
          <a:p>
            <a:pPr lvl="1"/>
            <a:r>
              <a:rPr lang="en-US" dirty="0"/>
              <a:t>Lots of office hours! Schedule TBD</a:t>
            </a:r>
          </a:p>
          <a:p>
            <a:pPr lvl="1"/>
            <a:r>
              <a:rPr lang="en-US" b="1" dirty="0"/>
              <a:t>GSI Office Hours</a:t>
            </a:r>
            <a:r>
              <a:rPr lang="en-US" dirty="0"/>
              <a:t>: Questions about homework, code</a:t>
            </a:r>
          </a:p>
          <a:p>
            <a:pPr lvl="1"/>
            <a:r>
              <a:rPr lang="en-US" b="1" dirty="0"/>
              <a:t>Faculty Office Hours</a:t>
            </a:r>
            <a:r>
              <a:rPr lang="en-US" dirty="0"/>
              <a:t>: Prefer conceptual questions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1196A-942F-4C43-8DC1-AC41DEB15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436B-68AF-9B46-A7B7-276A97E6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Waitlist Policy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B17706-3CBD-A442-98FA-BB1E516987E6}"/>
              </a:ext>
            </a:extLst>
          </p:cNvPr>
          <p:cNvSpPr txBox="1">
            <a:spLocks/>
          </p:cNvSpPr>
          <p:nvPr/>
        </p:nvSpPr>
        <p:spPr>
          <a:xfrm>
            <a:off x="628650" y="1705435"/>
            <a:ext cx="7886700" cy="36351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waitlist is huge. We are limited by ability to hire course staff</a:t>
            </a:r>
          </a:p>
          <a:p>
            <a:r>
              <a:rPr lang="en-US" dirty="0"/>
              <a:t>Policies: </a:t>
            </a:r>
          </a:p>
          <a:p>
            <a:pPr lvl="1"/>
            <a:r>
              <a:rPr lang="en-US" dirty="0"/>
              <a:t>Talk to the EECS undergrad office – they have all the information</a:t>
            </a:r>
          </a:p>
          <a:p>
            <a:pPr lvl="1"/>
            <a:r>
              <a:rPr lang="en-US" dirty="0"/>
              <a:t>I do not reorder the waitlist –this leads to me making arbitrary decisions with limited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1064B-13E9-3C42-BD05-BFD56980B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8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31DE-2E99-DC44-AA17-DC92745E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8BD0A7-4CF5-804D-B26C-731F133C49D7}"/>
              </a:ext>
            </a:extLst>
          </p:cNvPr>
          <p:cNvSpPr txBox="1">
            <a:spLocks/>
          </p:cNvSpPr>
          <p:nvPr/>
        </p:nvSpPr>
        <p:spPr>
          <a:xfrm>
            <a:off x="628650" y="1573371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 </a:t>
            </a:r>
            <a:r>
              <a:rPr lang="en-US" b="1" dirty="0"/>
              <a:t>absolutely</a:t>
            </a:r>
            <a:r>
              <a:rPr lang="en-US" dirty="0"/>
              <a:t> need: </a:t>
            </a:r>
          </a:p>
          <a:p>
            <a:pPr>
              <a:buFontTx/>
              <a:buChar char="-"/>
            </a:pPr>
            <a:r>
              <a:rPr lang="en-US" b="1" dirty="0"/>
              <a:t>Programming</a:t>
            </a:r>
            <a:r>
              <a:rPr lang="en-US" dirty="0"/>
              <a:t>: EECS 281</a:t>
            </a:r>
          </a:p>
          <a:p>
            <a:pPr>
              <a:buFontTx/>
              <a:buChar char="-"/>
            </a:pPr>
            <a:r>
              <a:rPr lang="en-US" b="1" dirty="0"/>
              <a:t>Linear Algebra</a:t>
            </a:r>
            <a:r>
              <a:rPr lang="en-US" dirty="0"/>
              <a:t> (new): Math 214, 217, 296 or 417</a:t>
            </a:r>
          </a:p>
          <a:p>
            <a:pPr lvl="1">
              <a:buFontTx/>
              <a:buChar char="-"/>
            </a:pPr>
            <a:r>
              <a:rPr lang="en-US" dirty="0"/>
              <a:t>Reach out to us if you have equivalent experience</a:t>
            </a:r>
          </a:p>
          <a:p>
            <a:pPr lvl="1">
              <a:buFontTx/>
              <a:buChar char="-"/>
            </a:pPr>
            <a:r>
              <a:rPr lang="en-US" dirty="0"/>
              <a:t>We will have a one-lecture math refresher</a:t>
            </a:r>
          </a:p>
          <a:p>
            <a:pPr marL="457200" lvl="1" indent="0"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You’ll have to learn: </a:t>
            </a:r>
            <a:r>
              <a:rPr lang="en-US" dirty="0" err="1"/>
              <a:t>Numpy</a:t>
            </a:r>
            <a:r>
              <a:rPr lang="en-US" dirty="0"/>
              <a:t> + </a:t>
            </a:r>
            <a:r>
              <a:rPr lang="en-US" dirty="0" err="1"/>
              <a:t>PyTorch</a:t>
            </a:r>
            <a:r>
              <a:rPr lang="en-US" dirty="0"/>
              <a:t>, a little tiny bit of continuous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53978-3BDB-1A48-8BEB-62B434C4F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CA9DB-2CBA-034A-9015-7A4A4556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65C72E-71F8-0D4A-BD9E-3D0090BE60E1}"/>
              </a:ext>
            </a:extLst>
          </p:cNvPr>
          <p:cNvSpPr txBox="1">
            <a:spLocks/>
          </p:cNvSpPr>
          <p:nvPr/>
        </p:nvSpPr>
        <p:spPr>
          <a:xfrm>
            <a:off x="1322728" y="1436638"/>
            <a:ext cx="649854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Suppose </a:t>
            </a:r>
            <a:r>
              <a:rPr lang="en-US" b="1"/>
              <a:t>K</a:t>
            </a:r>
            <a:r>
              <a:rPr lang="en-US"/>
              <a:t> in R</a:t>
            </a:r>
            <a:r>
              <a:rPr lang="en-US" baseline="30000"/>
              <a:t>3x3</a:t>
            </a:r>
            <a:r>
              <a:rPr lang="en-US"/>
              <a:t>, </a:t>
            </a:r>
            <a:r>
              <a:rPr lang="en-US" b="1"/>
              <a:t>x </a:t>
            </a:r>
            <a:r>
              <a:rPr lang="en-US"/>
              <a:t>in R</a:t>
            </a:r>
            <a:r>
              <a:rPr lang="en-US" baseline="30000"/>
              <a:t>3 </a:t>
            </a:r>
            <a:r>
              <a:rPr lang="en-US"/>
              <a:t>.Should know: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30000"/>
          </a:p>
          <a:p>
            <a:r>
              <a:rPr lang="en-US"/>
              <a:t>How do I calculate </a:t>
            </a:r>
            <a:r>
              <a:rPr lang="en-US" b="1"/>
              <a:t>Kx?</a:t>
            </a:r>
            <a:endParaRPr lang="en-US"/>
          </a:p>
          <a:p>
            <a:r>
              <a:rPr lang="en-US"/>
              <a:t>When is </a:t>
            </a:r>
            <a:r>
              <a:rPr lang="en-US" b="1"/>
              <a:t>K</a:t>
            </a:r>
            <a:r>
              <a:rPr lang="en-US"/>
              <a:t> invertible?</a:t>
            </a:r>
          </a:p>
          <a:p>
            <a:r>
              <a:rPr lang="en-US"/>
              <a:t>What is </a:t>
            </a:r>
            <a:r>
              <a:rPr lang="en-US" b="1"/>
              <a:t>x </a:t>
            </a:r>
            <a:r>
              <a:rPr lang="en-US"/>
              <a:t>if </a:t>
            </a:r>
            <a:r>
              <a:rPr lang="en-US" b="1"/>
              <a:t>Kx = </a:t>
            </a:r>
            <a:r>
              <a:rPr lang="en-US"/>
              <a:t>λ</a:t>
            </a:r>
            <a:r>
              <a:rPr lang="en-US" b="1"/>
              <a:t>x </a:t>
            </a:r>
            <a:r>
              <a:rPr lang="en-US"/>
              <a:t>for some λ?</a:t>
            </a:r>
          </a:p>
          <a:p>
            <a:r>
              <a:rPr lang="en-US"/>
              <a:t>What’s the set {</a:t>
            </a:r>
            <a:r>
              <a:rPr lang="en-US" b="1"/>
              <a:t>y: x</a:t>
            </a:r>
            <a:r>
              <a:rPr lang="en-US" baseline="30000"/>
              <a:t>T</a:t>
            </a:r>
            <a:r>
              <a:rPr lang="en-US" b="1"/>
              <a:t>y</a:t>
            </a:r>
            <a:r>
              <a:rPr lang="en-US"/>
              <a:t> = 0} geometrically?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You should also be able to remember some notion of a derivative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A0A42-140C-4C40-A422-6AA7B91AE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E172-FC21-C84C-8022-478D86BA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476F36-439D-9C41-81C2-891AC240030C}"/>
              </a:ext>
            </a:extLst>
          </p:cNvPr>
          <p:cNvSpPr txBox="1">
            <a:spLocks/>
          </p:cNvSpPr>
          <p:nvPr/>
        </p:nvSpPr>
        <p:spPr>
          <a:xfrm>
            <a:off x="628650" y="1705984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Course website: </a:t>
            </a:r>
            <a:br>
              <a:rPr lang="en-US" dirty="0"/>
            </a:br>
            <a:r>
              <a:rPr lang="en-US" sz="2000" dirty="0">
                <a:hlinkClick r:id="rId2"/>
              </a:rPr>
              <a:t>https://web.eecs.umich.edu/~justincj/teaching/eecs442/WI2021/</a:t>
            </a:r>
            <a:r>
              <a:rPr lang="en-US" sz="2000" dirty="0"/>
              <a:t> </a:t>
            </a:r>
          </a:p>
          <a:p>
            <a:r>
              <a:rPr lang="en-US" dirty="0"/>
              <a:t>Piazza:  </a:t>
            </a:r>
            <a:r>
              <a:rPr lang="en-US" dirty="0">
                <a:hlinkClick r:id="rId3"/>
              </a:rPr>
              <a:t>https://piazza.com/class/umich/winter2021/eecs442</a:t>
            </a:r>
            <a:endParaRPr lang="en-US" dirty="0"/>
          </a:p>
          <a:p>
            <a:r>
              <a:rPr lang="en-US" dirty="0"/>
              <a:t>Canvas / </a:t>
            </a:r>
            <a:r>
              <a:rPr lang="en-US" dirty="0" err="1"/>
              <a:t>Autograder</a:t>
            </a:r>
            <a:r>
              <a:rPr lang="en-US" dirty="0"/>
              <a:t> for code submission</a:t>
            </a:r>
          </a:p>
          <a:p>
            <a:r>
              <a:rPr lang="en-US" dirty="0" err="1"/>
              <a:t>Gradescope</a:t>
            </a:r>
            <a:r>
              <a:rPr lang="en-US" dirty="0"/>
              <a:t> for writeup submission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F178E-085F-2A43-830C-E5983A7FE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89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57BA-643E-EC46-86CC-E6720160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Piazza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137313-45BE-4D4A-B426-399156F3F3A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ask questions on Piazza so we can answer the question once, officially, and quickly</a:t>
            </a:r>
          </a:p>
          <a:p>
            <a:r>
              <a:rPr lang="en-US" dirty="0"/>
              <a:t>We will monitor Piazza in a systematic way, but we do not guarantee instant response times </a:t>
            </a:r>
          </a:p>
          <a:p>
            <a:r>
              <a:rPr lang="en-US" dirty="0"/>
              <a:t>Please don’t ask questions about course material, homework, or logistics over email – those should all go to Piazza</a:t>
            </a:r>
          </a:p>
          <a:p>
            <a:r>
              <a:rPr lang="en-US" dirty="0"/>
              <a:t>If you have a sensitive or private issue, then email me / David directly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E53E-AAF3-F045-90EE-A743E93E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EE53-26CF-404F-8C98-2895D37B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832A6E-7B34-A243-8F0A-167E4E33D60D}"/>
              </a:ext>
            </a:extLst>
          </p:cNvPr>
          <p:cNvSpPr txBox="1">
            <a:spLocks/>
          </p:cNvSpPr>
          <p:nvPr/>
        </p:nvSpPr>
        <p:spPr>
          <a:xfrm>
            <a:off x="628650" y="1578970"/>
            <a:ext cx="4367195" cy="38660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 required textbook.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Szeliski</a:t>
            </a:r>
            <a:r>
              <a:rPr lang="en-US" dirty="0"/>
              <a:t>, </a:t>
            </a:r>
            <a:r>
              <a:rPr lang="en-US" i="1" dirty="0"/>
              <a:t>Computer Vision: Algorithms and Applications</a:t>
            </a:r>
            <a:r>
              <a:rPr lang="en-US" dirty="0"/>
              <a:t>, is a good reference and available online.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hlinkClick r:id="rId2"/>
              </a:rPr>
              <a:t>http://szeliski.org/Book/</a:t>
            </a:r>
            <a:endParaRPr lang="en-US" dirty="0"/>
          </a:p>
        </p:txBody>
      </p:sp>
      <p:pic>
        <p:nvPicPr>
          <p:cNvPr id="5" name="Picture 2" descr="http://szeliski.org/Book/imgs/SzeliskiBookFrontCover.png">
            <a:extLst>
              <a:ext uri="{FF2B5EF4-FFF2-40B4-BE49-F238E27FC236}">
                <a16:creationId xmlns:a16="http://schemas.microsoft.com/office/drawing/2014/main" id="{DE8ED856-5902-D046-A219-F124B4BB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17" y="1483573"/>
            <a:ext cx="2890533" cy="40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4F754-3FC5-9649-9125-A3FA536BE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88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D10C1-71A4-8246-B568-CCA6E37B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69E91-1EFD-DB4B-BE87-3993DC836280}"/>
              </a:ext>
            </a:extLst>
          </p:cNvPr>
          <p:cNvSpPr/>
          <p:nvPr/>
        </p:nvSpPr>
        <p:spPr>
          <a:xfrm>
            <a:off x="4764947" y="2306972"/>
            <a:ext cx="3874085" cy="22985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7C250-D013-5B4B-82B3-15F264213AD3}"/>
              </a:ext>
            </a:extLst>
          </p:cNvPr>
          <p:cNvSpPr txBox="1"/>
          <p:nvPr/>
        </p:nvSpPr>
        <p:spPr>
          <a:xfrm>
            <a:off x="4764947" y="2306972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Building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2DDF4-ACFA-B74C-862F-2C9CD110F7AE}"/>
              </a:ext>
            </a:extLst>
          </p:cNvPr>
          <p:cNvSpPr/>
          <p:nvPr/>
        </p:nvSpPr>
        <p:spPr>
          <a:xfrm>
            <a:off x="8019875" y="4313169"/>
            <a:ext cx="233264" cy="51889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0398-7B4A-B742-8ED4-CEC66225C8E7}"/>
              </a:ext>
            </a:extLst>
          </p:cNvPr>
          <p:cNvSpPr txBox="1"/>
          <p:nvPr/>
        </p:nvSpPr>
        <p:spPr>
          <a:xfrm>
            <a:off x="5602218" y="3728394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Person</a:t>
            </a:r>
          </a:p>
        </p:txBody>
      </p:sp>
      <p:sp>
        <p:nvSpPr>
          <p:cNvPr id="11" name="Freeform: Shape 9">
            <a:extLst>
              <a:ext uri="{FF2B5EF4-FFF2-40B4-BE49-F238E27FC236}">
                <a16:creationId xmlns:a16="http://schemas.microsoft.com/office/drawing/2014/main" id="{4A369DF4-C475-064A-8238-7F551652A2F7}"/>
              </a:ext>
            </a:extLst>
          </p:cNvPr>
          <p:cNvSpPr/>
          <p:nvPr/>
        </p:nvSpPr>
        <p:spPr>
          <a:xfrm>
            <a:off x="4639112" y="4832059"/>
            <a:ext cx="4001549" cy="1065402"/>
          </a:xfrm>
          <a:custGeom>
            <a:avLst/>
            <a:gdLst>
              <a:gd name="connsiteX0" fmla="*/ 0 w 4001549"/>
              <a:gd name="connsiteY0" fmla="*/ 0 h 1065402"/>
              <a:gd name="connsiteX1" fmla="*/ 369116 w 4001549"/>
              <a:gd name="connsiteY1" fmla="*/ 8389 h 1065402"/>
              <a:gd name="connsiteX2" fmla="*/ 2357306 w 4001549"/>
              <a:gd name="connsiteY2" fmla="*/ 75501 h 1065402"/>
              <a:gd name="connsiteX3" fmla="*/ 4001549 w 4001549"/>
              <a:gd name="connsiteY3" fmla="*/ 125835 h 1065402"/>
              <a:gd name="connsiteX4" fmla="*/ 4001549 w 4001549"/>
              <a:gd name="connsiteY4" fmla="*/ 1065402 h 1065402"/>
              <a:gd name="connsiteX5" fmla="*/ 16778 w 4001549"/>
              <a:gd name="connsiteY5" fmla="*/ 1065402 h 1065402"/>
              <a:gd name="connsiteX6" fmla="*/ 0 w 4001549"/>
              <a:gd name="connsiteY6" fmla="*/ 0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549" h="1065402">
                <a:moveTo>
                  <a:pt x="0" y="0"/>
                </a:moveTo>
                <a:lnTo>
                  <a:pt x="369116" y="8389"/>
                </a:lnTo>
                <a:lnTo>
                  <a:pt x="2357306" y="75501"/>
                </a:lnTo>
                <a:lnTo>
                  <a:pt x="4001549" y="125835"/>
                </a:lnTo>
                <a:lnTo>
                  <a:pt x="4001549" y="1065402"/>
                </a:lnTo>
                <a:lnTo>
                  <a:pt x="16778" y="1065402"/>
                </a:lnTo>
                <a:cubicBezTo>
                  <a:pt x="19574" y="710268"/>
                  <a:pt x="22371" y="35513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DBDF4E51-48C1-AB43-B961-D80C3363505B}"/>
              </a:ext>
            </a:extLst>
          </p:cNvPr>
          <p:cNvSpPr/>
          <p:nvPr/>
        </p:nvSpPr>
        <p:spPr>
          <a:xfrm>
            <a:off x="4806892" y="4613945"/>
            <a:ext cx="3154260" cy="184558"/>
          </a:xfrm>
          <a:custGeom>
            <a:avLst/>
            <a:gdLst>
              <a:gd name="connsiteX0" fmla="*/ 0 w 3154260"/>
              <a:gd name="connsiteY0" fmla="*/ 58723 h 184558"/>
              <a:gd name="connsiteX1" fmla="*/ 2189526 w 3154260"/>
              <a:gd name="connsiteY1" fmla="*/ 0 h 184558"/>
              <a:gd name="connsiteX2" fmla="*/ 3154260 w 3154260"/>
              <a:gd name="connsiteY2" fmla="*/ 151002 h 184558"/>
              <a:gd name="connsiteX3" fmla="*/ 1711354 w 3154260"/>
              <a:gd name="connsiteY3" fmla="*/ 184558 h 184558"/>
              <a:gd name="connsiteX4" fmla="*/ 8389 w 3154260"/>
              <a:gd name="connsiteY4" fmla="*/ 142613 h 184558"/>
              <a:gd name="connsiteX5" fmla="*/ 0 w 3154260"/>
              <a:gd name="connsiteY5" fmla="*/ 58723 h 18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260" h="184558">
                <a:moveTo>
                  <a:pt x="0" y="58723"/>
                </a:moveTo>
                <a:lnTo>
                  <a:pt x="2189526" y="0"/>
                </a:lnTo>
                <a:lnTo>
                  <a:pt x="3154260" y="151002"/>
                </a:lnTo>
                <a:lnTo>
                  <a:pt x="1711354" y="184558"/>
                </a:lnTo>
                <a:lnTo>
                  <a:pt x="8389" y="142613"/>
                </a:lnTo>
                <a:lnTo>
                  <a:pt x="0" y="5872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D14DD-4BA7-0F4C-8B22-F7A86783AB98}"/>
              </a:ext>
            </a:extLst>
          </p:cNvPr>
          <p:cNvSpPr txBox="1"/>
          <p:nvPr/>
        </p:nvSpPr>
        <p:spPr>
          <a:xfrm>
            <a:off x="4645875" y="5129353"/>
            <a:ext cx="147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Grass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2B7FE8-B3CF-364E-9A7B-2910D4CFCA29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123963" y="5421741"/>
            <a:ext cx="939567" cy="148549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BEC887-BC41-FE45-822B-59F0983736E7}"/>
              </a:ext>
            </a:extLst>
          </p:cNvPr>
          <p:cNvCxnSpPr>
            <a:cxnSpLocks/>
          </p:cNvCxnSpPr>
          <p:nvPr/>
        </p:nvCxnSpPr>
        <p:spPr>
          <a:xfrm flipV="1">
            <a:off x="6122336" y="4754105"/>
            <a:ext cx="421077" cy="66763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Naming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12F61B-5343-5A41-9016-7FC4150FF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F802-E761-D64F-95AE-62EDD71D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9D07A1-F3DF-AE46-B4E9-55ABE970B629}"/>
              </a:ext>
            </a:extLst>
          </p:cNvPr>
          <p:cNvSpPr txBox="1">
            <a:spLocks/>
          </p:cNvSpPr>
          <p:nvPr/>
        </p:nvSpPr>
        <p:spPr>
          <a:xfrm>
            <a:off x="628650" y="1214495"/>
            <a:ext cx="7886700" cy="51924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Homework (76%)</a:t>
            </a:r>
          </a:p>
          <a:p>
            <a:pPr lvl="1"/>
            <a:r>
              <a:rPr lang="en-US" dirty="0"/>
              <a:t>Programming assignments in Python / </a:t>
            </a:r>
            <a:r>
              <a:rPr lang="en-US" dirty="0" err="1"/>
              <a:t>numpy</a:t>
            </a:r>
            <a:r>
              <a:rPr lang="en-US" dirty="0"/>
              <a:t> / </a:t>
            </a:r>
            <a:r>
              <a:rPr lang="en-US" dirty="0" err="1"/>
              <a:t>Pytorch</a:t>
            </a:r>
            <a:endParaRPr lang="en-US" dirty="0"/>
          </a:p>
          <a:p>
            <a:pPr lvl="1"/>
            <a:r>
              <a:rPr lang="en-US" dirty="0"/>
              <a:t>HW0 is a </a:t>
            </a:r>
            <a:r>
              <a:rPr lang="en-US" dirty="0" err="1"/>
              <a:t>numpy</a:t>
            </a:r>
            <a:r>
              <a:rPr lang="en-US" dirty="0"/>
              <a:t> crash course (6%)</a:t>
            </a:r>
          </a:p>
          <a:p>
            <a:pPr lvl="1"/>
            <a:r>
              <a:rPr lang="en-US" dirty="0"/>
              <a:t>HW1-6 are guided mini-projects</a:t>
            </a:r>
          </a:p>
          <a:p>
            <a:pPr lvl="1"/>
            <a:r>
              <a:rPr lang="en-US" dirty="0"/>
              <a:t>HW1-5 are 12% each</a:t>
            </a:r>
          </a:p>
          <a:p>
            <a:pPr lvl="1"/>
            <a:r>
              <a:rPr lang="en-US" dirty="0"/>
              <a:t>HW6 is 10%</a:t>
            </a:r>
          </a:p>
          <a:p>
            <a:r>
              <a:rPr lang="en-US" dirty="0"/>
              <a:t>Project (24%)</a:t>
            </a:r>
          </a:p>
          <a:p>
            <a:pPr lvl="1"/>
            <a:r>
              <a:rPr lang="en-US" dirty="0"/>
              <a:t>Project Proposal (2%)</a:t>
            </a:r>
          </a:p>
          <a:p>
            <a:pPr lvl="1"/>
            <a:r>
              <a:rPr lang="en-US" dirty="0"/>
              <a:t>Virtual Project Showcase (8%)</a:t>
            </a:r>
          </a:p>
          <a:p>
            <a:pPr lvl="1"/>
            <a:r>
              <a:rPr lang="en-US" dirty="0"/>
              <a:t>Project Report (14%)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BF45D-DD50-3B46-B71D-0A0385DF2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BDA6-C6E3-FE4F-AEFF-BE03BFCD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Late Policy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85185A-C36C-BE4E-8E05-EEAE34E73895}"/>
              </a:ext>
            </a:extLst>
          </p:cNvPr>
          <p:cNvSpPr txBox="1">
            <a:spLocks/>
          </p:cNvSpPr>
          <p:nvPr/>
        </p:nvSpPr>
        <p:spPr>
          <a:xfrm>
            <a:off x="628650" y="1449610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Penalty: 1% per hour, rounded to nearest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Due: Midnight Mon. (1s after 11:59:59pm Mon)</a:t>
            </a:r>
          </a:p>
          <a:p>
            <a:pPr lvl="1"/>
            <a:r>
              <a:rPr lang="en-US" dirty="0"/>
              <a:t>Submitted at 12:15am Tue: No penalty!</a:t>
            </a:r>
          </a:p>
          <a:p>
            <a:pPr lvl="1"/>
            <a:r>
              <a:rPr lang="en-US" dirty="0"/>
              <a:t>Submitted at 6:50am Tue: 7% penalty (specifically 90% -&gt; 83%)</a:t>
            </a:r>
          </a:p>
          <a:p>
            <a:r>
              <a:rPr lang="en-US" dirty="0"/>
              <a:t>Exceptions only for exceptional circumstances.</a:t>
            </a:r>
          </a:p>
          <a:p>
            <a:r>
              <a:rPr lang="en-US" dirty="0"/>
              <a:t>Everyone gets </a:t>
            </a:r>
            <a:r>
              <a:rPr lang="en-US" b="1" dirty="0"/>
              <a:t>72 free late hours</a:t>
            </a:r>
            <a:r>
              <a:rPr lang="en-US" dirty="0"/>
              <a:t>, applied automatically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E8524-EFDA-424C-AF09-58D6CCE0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85EB-D69D-124A-898D-49C7D57A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Copying: There are better options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17D377-D1A9-C241-9821-371780E5232D}"/>
              </a:ext>
            </a:extLst>
          </p:cNvPr>
          <p:cNvSpPr txBox="1">
            <a:spLocks/>
          </p:cNvSpPr>
          <p:nvPr/>
        </p:nvSpPr>
        <p:spPr>
          <a:xfrm>
            <a:off x="628650" y="1735741"/>
            <a:ext cx="7886700" cy="3707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 the syllabus </a:t>
            </a:r>
          </a:p>
          <a:p>
            <a:r>
              <a:rPr lang="en-US" dirty="0"/>
              <a:t>Copying is usually </a:t>
            </a:r>
            <a:r>
              <a:rPr lang="en-US" i="1" dirty="0"/>
              <a:t>painfully </a:t>
            </a:r>
            <a:r>
              <a:rPr lang="en-US" dirty="0"/>
              <a:t>obvious and I don’t have many options</a:t>
            </a:r>
          </a:p>
          <a:p>
            <a:r>
              <a:rPr lang="en-US" dirty="0"/>
              <a:t>Submit it late (</a:t>
            </a:r>
            <a:r>
              <a:rPr lang="en-US" i="1" dirty="0"/>
              <a:t>that’s why we have late days</a:t>
            </a:r>
            <a:r>
              <a:rPr lang="en-US" dirty="0"/>
              <a:t>), half-working (</a:t>
            </a:r>
            <a:r>
              <a:rPr lang="en-US" i="1" dirty="0"/>
              <a:t>that’s why we have partial credit</a:t>
            </a:r>
            <a:r>
              <a:rPr lang="en-US" dirty="0"/>
              <a:t>), or take the zero on the homework – I guarantee you won’t care about one bad homework in a year</a:t>
            </a:r>
          </a:p>
          <a:p>
            <a:r>
              <a:rPr lang="en-US" dirty="0"/>
              <a:t>If you’re overwhelmed, talk to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8A470-277F-114C-ADA3-A71691CFD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2545-C7D3-A64E-A95C-5EABAA01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Project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311D6E-4F4E-6747-B859-CC36C9DA0537}"/>
              </a:ext>
            </a:extLst>
          </p:cNvPr>
          <p:cNvSpPr txBox="1">
            <a:spLocks/>
          </p:cNvSpPr>
          <p:nvPr/>
        </p:nvSpPr>
        <p:spPr>
          <a:xfrm>
            <a:off x="628650" y="1808534"/>
            <a:ext cx="7886700" cy="3404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 in a team of 3-5 to do </a:t>
            </a:r>
            <a:r>
              <a:rPr lang="en-US" i="1" dirty="0"/>
              <a:t>something cool</a:t>
            </a:r>
          </a:p>
          <a:p>
            <a:r>
              <a:rPr lang="en-US" dirty="0"/>
              <a:t>There will be a piazza thread for pairing up</a:t>
            </a:r>
          </a:p>
          <a:p>
            <a:r>
              <a:rPr lang="en-US" dirty="0"/>
              <a:t>Could be:</a:t>
            </a:r>
          </a:p>
          <a:p>
            <a:pPr lvl="1"/>
            <a:r>
              <a:rPr lang="en-US" dirty="0"/>
              <a:t>Applying vision to a problem you care about</a:t>
            </a:r>
          </a:p>
          <a:p>
            <a:pPr lvl="1"/>
            <a:r>
              <a:rPr lang="en-US" dirty="0"/>
              <a:t>Independent re-implementation of a paper</a:t>
            </a:r>
          </a:p>
          <a:p>
            <a:pPr lvl="1"/>
            <a:r>
              <a:rPr lang="en-US" dirty="0"/>
              <a:t>Trying to build and extend an approach</a:t>
            </a:r>
          </a:p>
          <a:p>
            <a:r>
              <a:rPr lang="en-US" dirty="0"/>
              <a:t>Should be 2 </a:t>
            </a:r>
            <a:r>
              <a:rPr lang="en-US" dirty="0" err="1"/>
              <a:t>homeworks</a:t>
            </a:r>
            <a:r>
              <a:rPr lang="en-US" dirty="0"/>
              <a:t> worth of work per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0A04B-AFAC-4C4C-901A-B5E3A12E7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2E49-AEB0-0348-BD66-875007A8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Homework: </a:t>
            </a:r>
            <a:r>
              <a:rPr lang="en-US" dirty="0" err="1"/>
              <a:t>Numpy</a:t>
            </a:r>
            <a:r>
              <a:rPr lang="en-US" dirty="0"/>
              <a:t> warmup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C07DC-88D0-B247-9A56-6EFE613E977E}"/>
              </a:ext>
            </a:extLst>
          </p:cNvPr>
          <p:cNvSpPr txBox="1"/>
          <p:nvPr/>
        </p:nvSpPr>
        <p:spPr>
          <a:xfrm>
            <a:off x="1225270" y="2305615"/>
            <a:ext cx="6693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First homework is meant as an introduction / refresher to array programming with </a:t>
            </a:r>
            <a:r>
              <a:rPr lang="en-US" sz="2800" dirty="0" err="1"/>
              <a:t>numpy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Will be released tomorrow, due in one week on Wednesday 1/27 11:59pm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2870-9F36-A444-A912-91D8FE04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66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6720-E88E-F945-9ED3-90B781797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25668"/>
            <a:ext cx="7772400" cy="2387600"/>
          </a:xfrm>
        </p:spPr>
        <p:txBody>
          <a:bodyPr/>
          <a:lstStyle/>
          <a:p>
            <a:r>
              <a:rPr lang="en-US" dirty="0"/>
              <a:t>And now to David:</a:t>
            </a:r>
            <a:br>
              <a:rPr lang="en-US" dirty="0"/>
            </a:br>
            <a:r>
              <a:rPr lang="en-US" dirty="0"/>
              <a:t>Camera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9FE47-8308-2544-BF52-58A72AD51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4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D10C1-71A4-8246-B568-CCA6E37B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D69E91-1EFD-DB4B-BE87-3993DC836280}"/>
              </a:ext>
            </a:extLst>
          </p:cNvPr>
          <p:cNvSpPr/>
          <p:nvPr/>
        </p:nvSpPr>
        <p:spPr>
          <a:xfrm>
            <a:off x="4764947" y="2306972"/>
            <a:ext cx="3874085" cy="22985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7C250-D013-5B4B-82B3-15F264213AD3}"/>
              </a:ext>
            </a:extLst>
          </p:cNvPr>
          <p:cNvSpPr txBox="1"/>
          <p:nvPr/>
        </p:nvSpPr>
        <p:spPr>
          <a:xfrm>
            <a:off x="4764947" y="2306972"/>
            <a:ext cx="299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Bob and Betty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Beyster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 Building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2DDF4-ACFA-B74C-862F-2C9CD110F7AE}"/>
              </a:ext>
            </a:extLst>
          </p:cNvPr>
          <p:cNvSpPr/>
          <p:nvPr/>
        </p:nvSpPr>
        <p:spPr>
          <a:xfrm>
            <a:off x="8019875" y="4313169"/>
            <a:ext cx="233264" cy="51889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0398-7B4A-B742-8ED4-CEC66225C8E7}"/>
              </a:ext>
            </a:extLst>
          </p:cNvPr>
          <p:cNvSpPr txBox="1"/>
          <p:nvPr/>
        </p:nvSpPr>
        <p:spPr>
          <a:xfrm>
            <a:off x="5602218" y="3728394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Justin Johnson</a:t>
            </a:r>
          </a:p>
        </p:txBody>
      </p:sp>
      <p:sp>
        <p:nvSpPr>
          <p:cNvPr id="11" name="Freeform: Shape 9">
            <a:extLst>
              <a:ext uri="{FF2B5EF4-FFF2-40B4-BE49-F238E27FC236}">
                <a16:creationId xmlns:a16="http://schemas.microsoft.com/office/drawing/2014/main" id="{4A369DF4-C475-064A-8238-7F551652A2F7}"/>
              </a:ext>
            </a:extLst>
          </p:cNvPr>
          <p:cNvSpPr/>
          <p:nvPr/>
        </p:nvSpPr>
        <p:spPr>
          <a:xfrm>
            <a:off x="4639112" y="4832059"/>
            <a:ext cx="4001549" cy="1065402"/>
          </a:xfrm>
          <a:custGeom>
            <a:avLst/>
            <a:gdLst>
              <a:gd name="connsiteX0" fmla="*/ 0 w 4001549"/>
              <a:gd name="connsiteY0" fmla="*/ 0 h 1065402"/>
              <a:gd name="connsiteX1" fmla="*/ 369116 w 4001549"/>
              <a:gd name="connsiteY1" fmla="*/ 8389 h 1065402"/>
              <a:gd name="connsiteX2" fmla="*/ 2357306 w 4001549"/>
              <a:gd name="connsiteY2" fmla="*/ 75501 h 1065402"/>
              <a:gd name="connsiteX3" fmla="*/ 4001549 w 4001549"/>
              <a:gd name="connsiteY3" fmla="*/ 125835 h 1065402"/>
              <a:gd name="connsiteX4" fmla="*/ 4001549 w 4001549"/>
              <a:gd name="connsiteY4" fmla="*/ 1065402 h 1065402"/>
              <a:gd name="connsiteX5" fmla="*/ 16778 w 4001549"/>
              <a:gd name="connsiteY5" fmla="*/ 1065402 h 1065402"/>
              <a:gd name="connsiteX6" fmla="*/ 0 w 4001549"/>
              <a:gd name="connsiteY6" fmla="*/ 0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549" h="1065402">
                <a:moveTo>
                  <a:pt x="0" y="0"/>
                </a:moveTo>
                <a:lnTo>
                  <a:pt x="369116" y="8389"/>
                </a:lnTo>
                <a:lnTo>
                  <a:pt x="2357306" y="75501"/>
                </a:lnTo>
                <a:lnTo>
                  <a:pt x="4001549" y="125835"/>
                </a:lnTo>
                <a:lnTo>
                  <a:pt x="4001549" y="1065402"/>
                </a:lnTo>
                <a:lnTo>
                  <a:pt x="16778" y="1065402"/>
                </a:lnTo>
                <a:cubicBezTo>
                  <a:pt x="19574" y="710268"/>
                  <a:pt x="22371" y="35513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DBDF4E51-48C1-AB43-B961-D80C3363505B}"/>
              </a:ext>
            </a:extLst>
          </p:cNvPr>
          <p:cNvSpPr/>
          <p:nvPr/>
        </p:nvSpPr>
        <p:spPr>
          <a:xfrm>
            <a:off x="4806892" y="4613945"/>
            <a:ext cx="3154260" cy="184558"/>
          </a:xfrm>
          <a:custGeom>
            <a:avLst/>
            <a:gdLst>
              <a:gd name="connsiteX0" fmla="*/ 0 w 3154260"/>
              <a:gd name="connsiteY0" fmla="*/ 58723 h 184558"/>
              <a:gd name="connsiteX1" fmla="*/ 2189526 w 3154260"/>
              <a:gd name="connsiteY1" fmla="*/ 0 h 184558"/>
              <a:gd name="connsiteX2" fmla="*/ 3154260 w 3154260"/>
              <a:gd name="connsiteY2" fmla="*/ 151002 h 184558"/>
              <a:gd name="connsiteX3" fmla="*/ 1711354 w 3154260"/>
              <a:gd name="connsiteY3" fmla="*/ 184558 h 184558"/>
              <a:gd name="connsiteX4" fmla="*/ 8389 w 3154260"/>
              <a:gd name="connsiteY4" fmla="*/ 142613 h 184558"/>
              <a:gd name="connsiteX5" fmla="*/ 0 w 3154260"/>
              <a:gd name="connsiteY5" fmla="*/ 58723 h 18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260" h="184558">
                <a:moveTo>
                  <a:pt x="0" y="58723"/>
                </a:moveTo>
                <a:lnTo>
                  <a:pt x="2189526" y="0"/>
                </a:lnTo>
                <a:lnTo>
                  <a:pt x="3154260" y="151002"/>
                </a:lnTo>
                <a:lnTo>
                  <a:pt x="1711354" y="184558"/>
                </a:lnTo>
                <a:lnTo>
                  <a:pt x="8389" y="142613"/>
                </a:lnTo>
                <a:lnTo>
                  <a:pt x="0" y="5872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D14DD-4BA7-0F4C-8B22-F7A86783AB98}"/>
              </a:ext>
            </a:extLst>
          </p:cNvPr>
          <p:cNvSpPr txBox="1"/>
          <p:nvPr/>
        </p:nvSpPr>
        <p:spPr>
          <a:xfrm>
            <a:off x="4645875" y="5129353"/>
            <a:ext cx="204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</a:rPr>
              <a:t>Lawngrass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accent6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2B7FE8-B3CF-364E-9A7B-2910D4CFCA29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689035" y="5421741"/>
            <a:ext cx="675861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BEC887-BC41-FE45-822B-59F0983736E7}"/>
              </a:ext>
            </a:extLst>
          </p:cNvPr>
          <p:cNvCxnSpPr>
            <a:cxnSpLocks/>
          </p:cNvCxnSpPr>
          <p:nvPr/>
        </p:nvCxnSpPr>
        <p:spPr>
          <a:xfrm flipV="1">
            <a:off x="6122336" y="4668004"/>
            <a:ext cx="233264" cy="58477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Naming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1968C9C-3267-D44A-B7FB-CD013BFF4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DD10C1-71A4-8246-B568-CCA6E37BCAA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DBDF4E51-48C1-AB43-B961-D80C3363505B}"/>
              </a:ext>
            </a:extLst>
          </p:cNvPr>
          <p:cNvSpPr/>
          <p:nvPr/>
        </p:nvSpPr>
        <p:spPr>
          <a:xfrm>
            <a:off x="4806892" y="4613945"/>
            <a:ext cx="3154260" cy="184558"/>
          </a:xfrm>
          <a:custGeom>
            <a:avLst/>
            <a:gdLst>
              <a:gd name="connsiteX0" fmla="*/ 0 w 3154260"/>
              <a:gd name="connsiteY0" fmla="*/ 58723 h 184558"/>
              <a:gd name="connsiteX1" fmla="*/ 2189526 w 3154260"/>
              <a:gd name="connsiteY1" fmla="*/ 0 h 184558"/>
              <a:gd name="connsiteX2" fmla="*/ 3154260 w 3154260"/>
              <a:gd name="connsiteY2" fmla="*/ 151002 h 184558"/>
              <a:gd name="connsiteX3" fmla="*/ 1711354 w 3154260"/>
              <a:gd name="connsiteY3" fmla="*/ 184558 h 184558"/>
              <a:gd name="connsiteX4" fmla="*/ 8389 w 3154260"/>
              <a:gd name="connsiteY4" fmla="*/ 142613 h 184558"/>
              <a:gd name="connsiteX5" fmla="*/ 0 w 3154260"/>
              <a:gd name="connsiteY5" fmla="*/ 58723 h 18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260" h="184558">
                <a:moveTo>
                  <a:pt x="0" y="58723"/>
                </a:moveTo>
                <a:lnTo>
                  <a:pt x="2189526" y="0"/>
                </a:lnTo>
                <a:lnTo>
                  <a:pt x="3154260" y="151002"/>
                </a:lnTo>
                <a:lnTo>
                  <a:pt x="1711354" y="184558"/>
                </a:lnTo>
                <a:lnTo>
                  <a:pt x="8389" y="142613"/>
                </a:lnTo>
                <a:lnTo>
                  <a:pt x="0" y="5872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Naming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FA417B-FD58-3841-9ED0-1C9EB770612A}"/>
              </a:ext>
            </a:extLst>
          </p:cNvPr>
          <p:cNvSpPr txBox="1"/>
          <p:nvPr/>
        </p:nvSpPr>
        <p:spPr>
          <a:xfrm>
            <a:off x="4828935" y="2138480"/>
            <a:ext cx="3628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The picture shows a building with many windows and grass in front of it. There is a person walking on the right…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7C323-AE79-DB45-B820-009BED8C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3D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28C04-9BF9-D141-8B57-48EBAAE270A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4A304D-D39A-474F-B2EE-261974F5EFEB}"/>
              </a:ext>
            </a:extLst>
          </p:cNvPr>
          <p:cNvGrpSpPr/>
          <p:nvPr/>
        </p:nvGrpSpPr>
        <p:grpSpPr>
          <a:xfrm>
            <a:off x="5388528" y="3725501"/>
            <a:ext cx="3224524" cy="96940"/>
            <a:chOff x="5388528" y="3725501"/>
            <a:chExt cx="3224524" cy="9694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61DBB58-B153-A94E-A049-27EB635A368D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46F8878-3897-C846-8459-712DDCE1D50A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84EFFD1-1CE0-5549-8BD3-D9855971E216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EBA9A-537C-F645-80D3-91DF2F28504E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6902DC-55E3-514B-A41E-1D7C3BDA4EB2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9ED90A5-0245-F541-B651-D6E44CC149D9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3244E-0981-8F4A-9C78-5EABB7081E65}"/>
              </a:ext>
            </a:extLst>
          </p:cNvPr>
          <p:cNvGrpSpPr/>
          <p:nvPr/>
        </p:nvGrpSpPr>
        <p:grpSpPr>
          <a:xfrm>
            <a:off x="4824955" y="5234731"/>
            <a:ext cx="3699456" cy="520118"/>
            <a:chOff x="4824955" y="4991450"/>
            <a:chExt cx="3699456" cy="52011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BCEF6F8-CE46-3444-BBBC-02CE034DD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7B9CD20-7446-3E4A-BE62-ABF67627A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01417CC-1856-A24E-9690-F54D349E4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261666-2A4C-9C41-AE3D-6931C8AA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D7F378C-7338-7247-8125-461B3A773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9E557B9-93FF-1C4C-8E6C-B90D6BC0E8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4F656A-F337-5645-82C2-5382D376DC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8604BAF-3E92-FA45-B358-408932EF1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DE50D64-A890-2041-A2AB-95A24E4C20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AAC41C0-7DA6-C646-9B66-D2E445A18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F520E6-D85D-ED47-89B6-4B77FEC1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ED8A77-87E7-4641-AD6D-AACEA6EF210C}"/>
              </a:ext>
            </a:extLst>
          </p:cNvPr>
          <p:cNvGrpSpPr/>
          <p:nvPr/>
        </p:nvGrpSpPr>
        <p:grpSpPr>
          <a:xfrm>
            <a:off x="4815894" y="4600760"/>
            <a:ext cx="3699456" cy="520118"/>
            <a:chOff x="4824955" y="4991450"/>
            <a:chExt cx="3699456" cy="52011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76D07E0-6066-1249-9FF2-AEECB76E5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5C8F72C-2FF3-3E4D-BB0A-0A756BBD1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FE50B5A-A90C-624E-B033-FA7CA91DF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54B3A72-E74C-1640-9746-AECD2D67E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DF55F65-A20D-F448-AB2A-4021AB854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B86B6BD-3906-BB47-A9A0-8B6947985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DE937F4-0BD2-E442-9937-1FF2FEFC5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2D6863F-3758-1346-82A6-7081E8973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2783774-7B8A-0F45-BA7D-F2CC3F23A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43BC6B1-E14B-084E-A161-6C48292E5C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2D0370-63EF-5D47-9B30-002A15BDA2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919A663-522A-4442-B513-9B685AF3E447}"/>
              </a:ext>
            </a:extLst>
          </p:cNvPr>
          <p:cNvCxnSpPr>
            <a:cxnSpLocks/>
          </p:cNvCxnSpPr>
          <p:nvPr/>
        </p:nvCxnSpPr>
        <p:spPr>
          <a:xfrm>
            <a:off x="5384746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E3B8BD1-D544-4C46-8B41-B3F08631B6D1}"/>
              </a:ext>
            </a:extLst>
          </p:cNvPr>
          <p:cNvCxnSpPr>
            <a:cxnSpLocks/>
          </p:cNvCxnSpPr>
          <p:nvPr/>
        </p:nvCxnSpPr>
        <p:spPr>
          <a:xfrm>
            <a:off x="5988753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DD85479-31CA-A440-9F9C-94EC9E20C0F4}"/>
              </a:ext>
            </a:extLst>
          </p:cNvPr>
          <p:cNvCxnSpPr>
            <a:cxnSpLocks/>
          </p:cNvCxnSpPr>
          <p:nvPr/>
        </p:nvCxnSpPr>
        <p:spPr>
          <a:xfrm>
            <a:off x="6535435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8E5433-C83A-2D42-BD11-26252CD0B13D}"/>
              </a:ext>
            </a:extLst>
          </p:cNvPr>
          <p:cNvCxnSpPr>
            <a:cxnSpLocks/>
          </p:cNvCxnSpPr>
          <p:nvPr/>
        </p:nvCxnSpPr>
        <p:spPr>
          <a:xfrm>
            <a:off x="7082117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640C0A9-62CE-6B44-B7F0-3CB4165C7597}"/>
              </a:ext>
            </a:extLst>
          </p:cNvPr>
          <p:cNvCxnSpPr>
            <a:cxnSpLocks/>
          </p:cNvCxnSpPr>
          <p:nvPr/>
        </p:nvCxnSpPr>
        <p:spPr>
          <a:xfrm>
            <a:off x="7716770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E1CB9A0-3F9B-F148-934F-EA21D568C4AE}"/>
              </a:ext>
            </a:extLst>
          </p:cNvPr>
          <p:cNvSpPr txBox="1"/>
          <p:nvPr/>
        </p:nvSpPr>
        <p:spPr>
          <a:xfrm>
            <a:off x="7848270" y="2083581"/>
            <a:ext cx="61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</a:rPr>
              <a:t>∞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63B58A-7F91-724B-BED9-C64EE6053C26}"/>
              </a:ext>
            </a:extLst>
          </p:cNvPr>
          <p:cNvGrpSpPr/>
          <p:nvPr/>
        </p:nvGrpSpPr>
        <p:grpSpPr>
          <a:xfrm>
            <a:off x="5261877" y="4390569"/>
            <a:ext cx="3224524" cy="96940"/>
            <a:chOff x="5388528" y="3725501"/>
            <a:chExt cx="3224524" cy="96940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EBEF486-17D8-B242-BA75-70332B2E4421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4CCF39C-141A-9A4B-9ED5-090D1840937C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07A1CEB-4B56-CC4F-A808-AE6C5CD94DAC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7FDC7CC6-2EAF-4F4A-8AE6-4CA93AA3EE12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3477F94-09D5-1A4C-A688-18FA1E0019B0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11EBCF5-0EA9-3649-85C8-B8BF1B5277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16115-3DAB-7F4F-95A9-182DF9D1A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8477"/>
            <a:ext cx="7886700" cy="822960"/>
          </a:xfrm>
        </p:spPr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Actions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BD0F103-0091-D948-9CD1-DC7B0B39252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Freeform: Shape 2">
            <a:extLst>
              <a:ext uri="{FF2B5EF4-FFF2-40B4-BE49-F238E27FC236}">
                <a16:creationId xmlns:a16="http://schemas.microsoft.com/office/drawing/2014/main" id="{E9414169-771C-A640-A888-28F859E7EAB0}"/>
              </a:ext>
            </a:extLst>
          </p:cNvPr>
          <p:cNvSpPr/>
          <p:nvPr/>
        </p:nvSpPr>
        <p:spPr>
          <a:xfrm>
            <a:off x="6207853" y="4630723"/>
            <a:ext cx="2255066" cy="486561"/>
          </a:xfrm>
          <a:custGeom>
            <a:avLst/>
            <a:gdLst>
              <a:gd name="connsiteX0" fmla="*/ 0 w 2255066"/>
              <a:gd name="connsiteY0" fmla="*/ 486561 h 486561"/>
              <a:gd name="connsiteX1" fmla="*/ 578841 w 2255066"/>
              <a:gd name="connsiteY1" fmla="*/ 234892 h 486561"/>
              <a:gd name="connsiteX2" fmla="*/ 2231472 w 2255066"/>
              <a:gd name="connsiteY2" fmla="*/ 260059 h 486561"/>
              <a:gd name="connsiteX3" fmla="*/ 1400962 w 2255066"/>
              <a:gd name="connsiteY3" fmla="*/ 0 h 4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066" h="486561">
                <a:moveTo>
                  <a:pt x="0" y="486561"/>
                </a:moveTo>
                <a:cubicBezTo>
                  <a:pt x="103464" y="379601"/>
                  <a:pt x="206929" y="272642"/>
                  <a:pt x="578841" y="234892"/>
                </a:cubicBezTo>
                <a:cubicBezTo>
                  <a:pt x="950753" y="197142"/>
                  <a:pt x="2094452" y="299208"/>
                  <a:pt x="2231472" y="260059"/>
                </a:cubicBezTo>
                <a:cubicBezTo>
                  <a:pt x="2368492" y="220910"/>
                  <a:pt x="1884727" y="110455"/>
                  <a:pt x="1400962" y="0"/>
                </a:cubicBezTo>
              </a:path>
            </a:pathLst>
          </a:custGeom>
          <a:noFill/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99EB8E-4315-6745-8D49-E295A51C2CD8}"/>
              </a:ext>
            </a:extLst>
          </p:cNvPr>
          <p:cNvSpPr txBox="1"/>
          <p:nvPr/>
        </p:nvSpPr>
        <p:spPr>
          <a:xfrm>
            <a:off x="4647500" y="2238531"/>
            <a:ext cx="3991531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What can I 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do here? </a:t>
            </a:r>
          </a:p>
        </p:txBody>
      </p:sp>
      <p:pic>
        <p:nvPicPr>
          <p:cNvPr id="60" name="Picture 2" descr="https://www.clearpathrobotics.com/wp-content/uploads/2015/08/husky-essentials-pack.jpg">
            <a:extLst>
              <a:ext uri="{FF2B5EF4-FFF2-40B4-BE49-F238E27FC236}">
                <a16:creationId xmlns:a16="http://schemas.microsoft.com/office/drawing/2014/main" id="{15C42294-9A52-A446-A358-0BDC6193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9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85" y="3429000"/>
            <a:ext cx="2994870" cy="25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68BE9-66E8-6240-8CD5-881637CE2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4FAAE-1A98-8C4A-A58B-3E4118F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8477"/>
            <a:ext cx="7886700" cy="822960"/>
          </a:xfrm>
        </p:spPr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15108-DCB5-5348-9A07-443307F88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703B8-23E5-8648-A150-A5B6FF870939}"/>
              </a:ext>
            </a:extLst>
          </p:cNvPr>
          <p:cNvSpPr txBox="1"/>
          <p:nvPr/>
        </p:nvSpPr>
        <p:spPr>
          <a:xfrm>
            <a:off x="1169797" y="1149084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Goal: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536B2-9EDE-864C-ADBD-D7165A081F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00"/>
          <a:stretch/>
        </p:blipFill>
        <p:spPr>
          <a:xfrm>
            <a:off x="4647501" y="1922216"/>
            <a:ext cx="3991531" cy="3976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5060DA-8988-DD45-A5BB-59BCFB872380}"/>
              </a:ext>
            </a:extLst>
          </p:cNvPr>
          <p:cNvSpPr/>
          <p:nvPr/>
        </p:nvSpPr>
        <p:spPr>
          <a:xfrm>
            <a:off x="765312" y="2524539"/>
            <a:ext cx="274320" cy="2743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72AF20-9D0D-8D47-A98F-1177893A5C3B}"/>
              </a:ext>
            </a:extLst>
          </p:cNvPr>
          <p:cNvSpPr/>
          <p:nvPr/>
        </p:nvSpPr>
        <p:spPr>
          <a:xfrm>
            <a:off x="5201477" y="3639838"/>
            <a:ext cx="274320" cy="2743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979D66-3BE2-4742-B69B-4B730A8098A5}"/>
              </a:ext>
            </a:extLst>
          </p:cNvPr>
          <p:cNvSpPr/>
          <p:nvPr/>
        </p:nvSpPr>
        <p:spPr>
          <a:xfrm>
            <a:off x="4937096" y="4885543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4FF383-F961-264F-8328-3D2D939B8FEC}"/>
              </a:ext>
            </a:extLst>
          </p:cNvPr>
          <p:cNvSpPr/>
          <p:nvPr/>
        </p:nvSpPr>
        <p:spPr>
          <a:xfrm>
            <a:off x="695739" y="407470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813E98-5E41-5748-8A99-4FF8D019C1C8}"/>
              </a:ext>
            </a:extLst>
          </p:cNvPr>
          <p:cNvSpPr/>
          <p:nvPr/>
        </p:nvSpPr>
        <p:spPr>
          <a:xfrm>
            <a:off x="6868600" y="4885543"/>
            <a:ext cx="274320" cy="27432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4ACC2F-8FC1-534C-A9C4-CC83775051A7}"/>
              </a:ext>
            </a:extLst>
          </p:cNvPr>
          <p:cNvSpPr/>
          <p:nvPr/>
        </p:nvSpPr>
        <p:spPr>
          <a:xfrm>
            <a:off x="3989566" y="4104525"/>
            <a:ext cx="274320" cy="27432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61AB2E-1726-BA43-99FE-995D509E092C}"/>
              </a:ext>
            </a:extLst>
          </p:cNvPr>
          <p:cNvSpPr/>
          <p:nvPr/>
        </p:nvSpPr>
        <p:spPr>
          <a:xfrm>
            <a:off x="3989566" y="2990199"/>
            <a:ext cx="274320" cy="2743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9B52AA-5A95-8941-94EA-8B36F6F1DA3E}"/>
              </a:ext>
            </a:extLst>
          </p:cNvPr>
          <p:cNvSpPr/>
          <p:nvPr/>
        </p:nvSpPr>
        <p:spPr>
          <a:xfrm>
            <a:off x="7063408" y="2940504"/>
            <a:ext cx="274320" cy="2743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74CCDEB-660B-8144-AFC2-C67EC3BACBDD}"/>
              </a:ext>
            </a:extLst>
          </p:cNvPr>
          <p:cNvSpPr/>
          <p:nvPr/>
        </p:nvSpPr>
        <p:spPr>
          <a:xfrm>
            <a:off x="2114384" y="4615707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612C9B-B70D-5640-8AEB-C0356EE3D538}"/>
              </a:ext>
            </a:extLst>
          </p:cNvPr>
          <p:cNvSpPr/>
          <p:nvPr/>
        </p:nvSpPr>
        <p:spPr>
          <a:xfrm>
            <a:off x="5007995" y="5561817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072E6C-7CEE-7741-A496-A52A53ECA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BAFFF93-58E8-E240-9B7B-58E85C6E415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0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1046</TotalTime>
  <Words>1340</Words>
  <Application>Microsoft Office PowerPoint</Application>
  <PresentationFormat>On-screen Show (4:3)</PresentationFormat>
  <Paragraphs>229</Paragraphs>
  <Slides>45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EECS 442</vt:lpstr>
      <vt:lpstr>Lecture 1:  Introduction</vt:lpstr>
      <vt:lpstr>Goals of Computer Vision</vt:lpstr>
      <vt:lpstr>Goals of Computer Vision</vt:lpstr>
      <vt:lpstr>Goals of Computer Vision</vt:lpstr>
      <vt:lpstr>Goals of Computer Vision</vt:lpstr>
      <vt:lpstr>Goals of Computer Vision</vt:lpstr>
      <vt:lpstr>Goals of Computer Vision</vt:lpstr>
      <vt:lpstr>Goals of Computer Vision</vt:lpstr>
      <vt:lpstr>Something I’m excited about…</vt:lpstr>
      <vt:lpstr>Generating Images</vt:lpstr>
      <vt:lpstr>Generating Images from Language</vt:lpstr>
      <vt:lpstr>Generating Images from Language</vt:lpstr>
      <vt:lpstr>Reconstructing the 3D World</vt:lpstr>
      <vt:lpstr>Giving People Tools </vt:lpstr>
      <vt:lpstr>Why is this hard?</vt:lpstr>
      <vt:lpstr>Why is this hard?</vt:lpstr>
      <vt:lpstr>Why is this hard?</vt:lpstr>
      <vt:lpstr>Why is this hard?</vt:lpstr>
      <vt:lpstr>Why is this hard?</vt:lpstr>
      <vt:lpstr>Why is it important?</vt:lpstr>
      <vt:lpstr>Why is it important?</vt:lpstr>
      <vt:lpstr>Why is it important?</vt:lpstr>
      <vt:lpstr>Why is it important?</vt:lpstr>
      <vt:lpstr>Why is it important?</vt:lpstr>
      <vt:lpstr>We have made great progress</vt:lpstr>
      <vt:lpstr>Explosion of Computer Vision</vt:lpstr>
      <vt:lpstr>PowerPoint Presentation</vt:lpstr>
      <vt:lpstr>“The Elephant in the Room”</vt:lpstr>
      <vt:lpstr>“The Elephant in the Room”</vt:lpstr>
      <vt:lpstr>PowerPoint Presentation</vt:lpstr>
      <vt:lpstr>Course Logistics</vt:lpstr>
      <vt:lpstr>Meeting Times</vt:lpstr>
      <vt:lpstr>Waitlist Policy</vt:lpstr>
      <vt:lpstr>Prerequisites</vt:lpstr>
      <vt:lpstr>Prerequisites</vt:lpstr>
      <vt:lpstr>Websites</vt:lpstr>
      <vt:lpstr>Piazza</vt:lpstr>
      <vt:lpstr>Textbooks</vt:lpstr>
      <vt:lpstr>Evaluation</vt:lpstr>
      <vt:lpstr>Homework Late Policy</vt:lpstr>
      <vt:lpstr>Copying: There are better options</vt:lpstr>
      <vt:lpstr>Course Project</vt:lpstr>
      <vt:lpstr>First Homework: Numpy warmup</vt:lpstr>
      <vt:lpstr>And now to David: Camera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Fouhey, David</cp:lastModifiedBy>
  <cp:revision>42</cp:revision>
  <dcterms:created xsi:type="dcterms:W3CDTF">2020-01-09T00:27:39Z</dcterms:created>
  <dcterms:modified xsi:type="dcterms:W3CDTF">2021-01-19T04:47:58Z</dcterms:modified>
</cp:coreProperties>
</file>