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476" r:id="rId3"/>
    <p:sldId id="909" r:id="rId4"/>
    <p:sldId id="808" r:id="rId5"/>
    <p:sldId id="526" r:id="rId6"/>
    <p:sldId id="503" r:id="rId7"/>
    <p:sldId id="478" r:id="rId8"/>
    <p:sldId id="915" r:id="rId9"/>
    <p:sldId id="917" r:id="rId10"/>
    <p:sldId id="907" r:id="rId11"/>
    <p:sldId id="622" r:id="rId12"/>
    <p:sldId id="625" r:id="rId13"/>
    <p:sldId id="837" r:id="rId14"/>
    <p:sldId id="626" r:id="rId15"/>
    <p:sldId id="627" r:id="rId16"/>
    <p:sldId id="628" r:id="rId17"/>
    <p:sldId id="905" r:id="rId18"/>
    <p:sldId id="904" r:id="rId19"/>
    <p:sldId id="908" r:id="rId20"/>
    <p:sldId id="911" r:id="rId21"/>
    <p:sldId id="608" r:id="rId22"/>
    <p:sldId id="611" r:id="rId23"/>
    <p:sldId id="912" r:id="rId24"/>
    <p:sldId id="918" r:id="rId25"/>
    <p:sldId id="919" r:id="rId26"/>
    <p:sldId id="910" r:id="rId27"/>
    <p:sldId id="914" r:id="rId28"/>
    <p:sldId id="770" r:id="rId29"/>
    <p:sldId id="771" r:id="rId30"/>
    <p:sldId id="772" r:id="rId31"/>
    <p:sldId id="257" r:id="rId32"/>
    <p:sldId id="884" r:id="rId33"/>
    <p:sldId id="921" r:id="rId34"/>
    <p:sldId id="923" r:id="rId35"/>
    <p:sldId id="821" r:id="rId36"/>
    <p:sldId id="924" r:id="rId37"/>
    <p:sldId id="925" r:id="rId38"/>
    <p:sldId id="434" r:id="rId39"/>
    <p:sldId id="926" r:id="rId40"/>
    <p:sldId id="927" r:id="rId41"/>
    <p:sldId id="928" r:id="rId42"/>
    <p:sldId id="929" r:id="rId43"/>
    <p:sldId id="930" r:id="rId44"/>
    <p:sldId id="931" r:id="rId45"/>
    <p:sldId id="932" r:id="rId46"/>
    <p:sldId id="933" r:id="rId47"/>
    <p:sldId id="508" r:id="rId48"/>
    <p:sldId id="934" r:id="rId49"/>
    <p:sldId id="935" r:id="rId50"/>
    <p:sldId id="936" r:id="rId51"/>
    <p:sldId id="937" r:id="rId52"/>
    <p:sldId id="938" r:id="rId53"/>
    <p:sldId id="939" r:id="rId54"/>
    <p:sldId id="516" r:id="rId55"/>
    <p:sldId id="610" r:id="rId56"/>
    <p:sldId id="615" r:id="rId57"/>
    <p:sldId id="616" r:id="rId58"/>
    <p:sldId id="901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476"/>
            <p14:sldId id="909"/>
            <p14:sldId id="808"/>
            <p14:sldId id="526"/>
            <p14:sldId id="503"/>
            <p14:sldId id="478"/>
            <p14:sldId id="915"/>
            <p14:sldId id="917"/>
            <p14:sldId id="907"/>
            <p14:sldId id="622"/>
            <p14:sldId id="625"/>
            <p14:sldId id="837"/>
            <p14:sldId id="626"/>
            <p14:sldId id="627"/>
            <p14:sldId id="628"/>
            <p14:sldId id="905"/>
            <p14:sldId id="904"/>
            <p14:sldId id="908"/>
            <p14:sldId id="911"/>
            <p14:sldId id="608"/>
            <p14:sldId id="611"/>
            <p14:sldId id="912"/>
            <p14:sldId id="918"/>
            <p14:sldId id="919"/>
            <p14:sldId id="910"/>
            <p14:sldId id="914"/>
            <p14:sldId id="770"/>
            <p14:sldId id="771"/>
            <p14:sldId id="772"/>
            <p14:sldId id="257"/>
            <p14:sldId id="884"/>
            <p14:sldId id="921"/>
            <p14:sldId id="923"/>
            <p14:sldId id="821"/>
            <p14:sldId id="924"/>
            <p14:sldId id="925"/>
            <p14:sldId id="434"/>
            <p14:sldId id="926"/>
            <p14:sldId id="927"/>
            <p14:sldId id="928"/>
            <p14:sldId id="929"/>
            <p14:sldId id="930"/>
            <p14:sldId id="931"/>
            <p14:sldId id="932"/>
            <p14:sldId id="933"/>
            <p14:sldId id="508"/>
            <p14:sldId id="934"/>
            <p14:sldId id="935"/>
            <p14:sldId id="936"/>
            <p14:sldId id="937"/>
            <p14:sldId id="938"/>
            <p14:sldId id="939"/>
            <p14:sldId id="516"/>
            <p14:sldId id="610"/>
            <p14:sldId id="615"/>
            <p14:sldId id="616"/>
            <p14:sldId id="9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4787D9-687F-4233-B22A-D9714481F9DC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456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75E0E94-2378-43FD-991D-5A7A45A1A3F1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6310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37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848666-93FE-4D68-A34F-21606A4ECF0D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438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4389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B47F48-1958-4541-A513-7C1082D6CBF3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854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41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44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1541963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Structure from motion solves the following problem:</a:t>
            </a:r>
          </a:p>
          <a:p>
            <a:endParaRPr lang="en-US" altLang="en-US" dirty="0"/>
          </a:p>
          <a:p>
            <a:r>
              <a:rPr lang="en-US" altLang="en-US" dirty="0"/>
              <a:t>Given a set of images of a static scene with 2D points in correspondence, shown here as color-coded points, find…</a:t>
            </a:r>
          </a:p>
          <a:p>
            <a:endParaRPr lang="en-US" altLang="en-US" dirty="0"/>
          </a:p>
          <a:p>
            <a:r>
              <a:rPr lang="en-US" altLang="en-US" dirty="0"/>
              <a:t>a set of 3D points P and </a:t>
            </a:r>
          </a:p>
          <a:p>
            <a:r>
              <a:rPr lang="en-US" altLang="en-US" dirty="0"/>
              <a:t>a rotation R and position t of the cameras that explain the observed correspondences.  In other words, when we project a point into any of the cameras, the </a:t>
            </a:r>
            <a:r>
              <a:rPr lang="en-US" altLang="en-US" dirty="0" err="1"/>
              <a:t>reprojection</a:t>
            </a:r>
            <a:r>
              <a:rPr lang="en-US" altLang="en-US" dirty="0"/>
              <a:t> error between the projected and observed 2D points is low.</a:t>
            </a:r>
          </a:p>
          <a:p>
            <a:r>
              <a:rPr lang="en-US" altLang="en-US" dirty="0"/>
              <a:t>This problem can be formulated as an optimization problem where we want to find the rotations R, positions t, and 3D point locations P that minimize sum of squared </a:t>
            </a:r>
            <a:r>
              <a:rPr lang="en-US" altLang="en-US" dirty="0" err="1"/>
              <a:t>reprojection</a:t>
            </a:r>
            <a:r>
              <a:rPr lang="en-US" altLang="en-US" dirty="0"/>
              <a:t> errors f.  This is a non-linear least squares problem and can be solved with algorithms such as </a:t>
            </a:r>
            <a:r>
              <a:rPr lang="en-US" altLang="en-US" dirty="0" err="1"/>
              <a:t>Levenberg-Marquart</a:t>
            </a:r>
            <a:r>
              <a:rPr lang="en-US" altLang="en-US" dirty="0"/>
              <a:t>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4248554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750947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688635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448B7-A2D8-4186-8CF2-6F8AA0C5050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13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21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736CBE-C191-4EC5-99C6-5ECB6F45D844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848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8485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FF312A2-803D-4E68-ACE6-E98B74EFCB03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55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890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2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0DE3D2-5E8F-448E-95B4-019A7CB35BED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986C8D-CCE4-4FB1-8B14-4220355D5263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56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2998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63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3D71AE-037B-44AB-83AD-281D13651A44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998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A8770C-6BBA-4B09-8F5E-E08E292698AC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57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9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402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8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7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BE4D6-39AE-425C-B4DE-475C5086693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5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AFE7B4-F266-48C7-BD8D-063D32308A31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20165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33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53607F-022C-4574-94C1-0F94F880F6B0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8637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0A0E2A-B0FA-484B-851E-0DB5693D6ED8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2214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9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D2DFD3-5BF5-4E48-9C94-43804EB24548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046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4C7ED3-2147-498D-BB9C-16CBFD18C167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0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426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7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D2DFD3-5BF5-4E48-9C94-43804EB24548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046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4C7ED3-2147-498D-BB9C-16CBFD18C167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0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426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91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55CBA7-8D0B-4A2B-A07E-275AC314ED27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251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9531D5-239B-4C60-B95A-7FA566969794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2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286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4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pubs/default.aspx?id=6726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pmvish.people.wm.edu/cutting%26vishton1995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"/><Relationship Id="rId5" Type="http://schemas.openxmlformats.org/officeDocument/2006/relationships/image" Target="../media/image39.tif"/><Relationship Id="rId4" Type="http://schemas.openxmlformats.org/officeDocument/2006/relationships/image" Target="../media/image38.t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7" Type="http://schemas.openxmlformats.org/officeDocument/2006/relationships/image" Target="../media/image6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shadowsculptures.wordpress.com/2015/04/28/rashad-alakbarov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sse.uwa.edu.au/~angie/thesis.pdf" TargetMode="Externa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hyperlink" Target="http://en.wikipedia.org/wiki/Ames_room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 to 3D +</a:t>
            </a:r>
            <a:br>
              <a:rPr lang="en-US" dirty="0"/>
            </a:br>
            <a:r>
              <a:rPr lang="en-US" dirty="0"/>
              <a:t>Camera Calibration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D251B99-0581-4371-847B-EB36C0DF8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10" y="3602038"/>
            <a:ext cx="8298180" cy="1655762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EECS 442 – David Fouhey and Justin Johnson</a:t>
            </a:r>
          </a:p>
          <a:p>
            <a:r>
              <a:rPr lang="en-US" sz="3200" dirty="0"/>
              <a:t>Winter 2021, University of Michigan</a:t>
            </a:r>
          </a:p>
          <a:p>
            <a:r>
              <a:rPr lang="en-US" sz="1800" dirty="0"/>
              <a:t>https://web.eecs.umich.edu/~justincj/teaching/eecs442/WI2021/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4296-0A7E-4FED-B07F-D2C5B66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B344EFD-63EC-47FD-BA74-CF2294245963}"/>
              </a:ext>
            </a:extLst>
          </p:cNvPr>
          <p:cNvSpPr>
            <a:spLocks/>
          </p:cNvSpPr>
          <p:nvPr/>
        </p:nvSpPr>
        <p:spPr bwMode="auto">
          <a:xfrm>
            <a:off x="5209610" y="1620079"/>
            <a:ext cx="2461621" cy="917514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B9C7D286-B0B9-48D8-86CC-8F1D8848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23" y="1671451"/>
            <a:ext cx="688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 dirty="0"/>
              <a:t>X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0CFE1BB8-5478-40AF-B7AB-87072354F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577" y="1854650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415A8F-ED2F-4EDA-BBAF-CCE97F80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244" y="1715585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80435F-6429-410B-AA06-F6D130CABDFA}"/>
              </a:ext>
            </a:extLst>
          </p:cNvPr>
          <p:cNvGrpSpPr/>
          <p:nvPr/>
        </p:nvGrpSpPr>
        <p:grpSpPr>
          <a:xfrm>
            <a:off x="1686382" y="3559706"/>
            <a:ext cx="507011" cy="504115"/>
            <a:chOff x="1686382" y="4088213"/>
            <a:chExt cx="507011" cy="504115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44A9237F-6AF8-46A5-8B3F-770778255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382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rc 20">
              <a:extLst>
                <a:ext uri="{FF2B5EF4-FFF2-40B4-BE49-F238E27FC236}">
                  <a16:creationId xmlns:a16="http://schemas.microsoft.com/office/drawing/2014/main" id="{5E7CBFA2-067C-4464-8FB3-EBCCF116A62E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1868906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8DB06702-7012-46CF-A80A-84A52FC14F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382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89C894B7-02FE-4ED5-8C50-E8433F17C9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1939888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58DB5624-1D1D-4403-AC96-F8F70BC1A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6382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Oval 10">
            <a:extLst>
              <a:ext uri="{FF2B5EF4-FFF2-40B4-BE49-F238E27FC236}">
                <a16:creationId xmlns:a16="http://schemas.microsoft.com/office/drawing/2014/main" id="{5B9B81CA-BCCE-4B07-9EF7-C319E5544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913" y="1993717"/>
            <a:ext cx="246365" cy="24636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CEAB70-ACDE-406C-8B6D-D40701DE204D}"/>
              </a:ext>
            </a:extLst>
          </p:cNvPr>
          <p:cNvSpPr txBox="1"/>
          <p:nvPr/>
        </p:nvSpPr>
        <p:spPr>
          <a:xfrm>
            <a:off x="628650" y="5425467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Stereo: given 2 calibrated cameras in different views and correspondences, can solve for 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DA4EDA-4253-4906-8A5A-6B840AEA9932}"/>
              </a:ext>
            </a:extLst>
          </p:cNvPr>
          <p:cNvGrpSpPr/>
          <p:nvPr/>
        </p:nvGrpSpPr>
        <p:grpSpPr>
          <a:xfrm>
            <a:off x="3859621" y="2061444"/>
            <a:ext cx="1424759" cy="1640631"/>
            <a:chOff x="3859621" y="2589951"/>
            <a:chExt cx="1424759" cy="1640631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43B93BF1-33F6-4502-9E00-B228C06FF7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51685" y="2697887"/>
              <a:ext cx="1640631" cy="1424759"/>
            </a:xfrm>
            <a:prstGeom prst="parallelogram">
              <a:avLst>
                <a:gd name="adj" fmla="val 2878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184E88-3CBD-4991-8800-C60CE542F382}"/>
                </a:ext>
              </a:extLst>
            </p:cNvPr>
            <p:cNvGrpSpPr/>
            <p:nvPr/>
          </p:nvGrpSpPr>
          <p:grpSpPr>
            <a:xfrm>
              <a:off x="4414052" y="3217551"/>
              <a:ext cx="470847" cy="457810"/>
              <a:chOff x="4414052" y="3217551"/>
              <a:chExt cx="470847" cy="457810"/>
            </a:xfrm>
          </p:grpSpPr>
          <p:sp>
            <p:nvSpPr>
              <p:cNvPr id="8" name="Oval 8">
                <a:extLst>
                  <a:ext uri="{FF2B5EF4-FFF2-40B4-BE49-F238E27FC236}">
                    <a16:creationId xmlns:a16="http://schemas.microsoft.com/office/drawing/2014/main" id="{6776AEFC-2126-4A85-B19F-44DA85253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4052" y="3217551"/>
                <a:ext cx="246364" cy="2463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Text Box 15">
                <a:extLst>
                  <a:ext uri="{FF2B5EF4-FFF2-40B4-BE49-F238E27FC236}">
                    <a16:creationId xmlns:a16="http://schemas.microsoft.com/office/drawing/2014/main" id="{E8812BD2-DC3A-443D-B398-0B9D1AB1D5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2748" y="3340733"/>
                <a:ext cx="362151" cy="334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i="1"/>
                  <a:t>x</a:t>
                </a:r>
              </a:p>
            </p:txBody>
          </p:sp>
        </p:grpSp>
      </p:grpSp>
      <p:sp>
        <p:nvSpPr>
          <p:cNvPr id="6" name="Line 6">
            <a:extLst>
              <a:ext uri="{FF2B5EF4-FFF2-40B4-BE49-F238E27FC236}">
                <a16:creationId xmlns:a16="http://schemas.microsoft.com/office/drawing/2014/main" id="{8A181A73-9D86-4F5A-9BC2-D1D26FECAC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3112" y="2812226"/>
            <a:ext cx="2364122" cy="9039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607371-3A3D-4020-9B4D-9F0966B50D4B}"/>
              </a:ext>
            </a:extLst>
          </p:cNvPr>
          <p:cNvGrpSpPr/>
          <p:nvPr/>
        </p:nvGrpSpPr>
        <p:grpSpPr>
          <a:xfrm>
            <a:off x="5391183" y="2504972"/>
            <a:ext cx="1424759" cy="1640631"/>
            <a:chOff x="3859621" y="2589951"/>
            <a:chExt cx="1424759" cy="1640631"/>
          </a:xfrm>
        </p:grpSpPr>
        <p:sp>
          <p:nvSpPr>
            <p:cNvPr id="32" name="AutoShape 5">
              <a:extLst>
                <a:ext uri="{FF2B5EF4-FFF2-40B4-BE49-F238E27FC236}">
                  <a16:creationId xmlns:a16="http://schemas.microsoft.com/office/drawing/2014/main" id="{8A39CB0F-1821-4950-B269-0F6058A3BD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51685" y="2697887"/>
              <a:ext cx="1640631" cy="1424759"/>
            </a:xfrm>
            <a:prstGeom prst="parallelogram">
              <a:avLst>
                <a:gd name="adj" fmla="val 2878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5D3CCCB-6E66-4C56-9CD2-DF45F561185E}"/>
                </a:ext>
              </a:extLst>
            </p:cNvPr>
            <p:cNvGrpSpPr/>
            <p:nvPr/>
          </p:nvGrpSpPr>
          <p:grpSpPr>
            <a:xfrm>
              <a:off x="4046944" y="3142875"/>
              <a:ext cx="470847" cy="457810"/>
              <a:chOff x="4046944" y="3142875"/>
              <a:chExt cx="470847" cy="457810"/>
            </a:xfrm>
          </p:grpSpPr>
          <p:sp>
            <p:nvSpPr>
              <p:cNvPr id="37" name="Oval 8">
                <a:extLst>
                  <a:ext uri="{FF2B5EF4-FFF2-40B4-BE49-F238E27FC236}">
                    <a16:creationId xmlns:a16="http://schemas.microsoft.com/office/drawing/2014/main" id="{DC4C2B2C-AD63-40C1-ABE4-D8BAC4D1F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944" y="3142875"/>
                <a:ext cx="246364" cy="2463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Text Box 15">
                <a:extLst>
                  <a:ext uri="{FF2B5EF4-FFF2-40B4-BE49-F238E27FC236}">
                    <a16:creationId xmlns:a16="http://schemas.microsoft.com/office/drawing/2014/main" id="{02649E8D-E2C6-415D-AF66-6C5CDCA674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5640" y="3266057"/>
                <a:ext cx="362151" cy="334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i="1"/>
                  <a:t>x</a:t>
                </a:r>
              </a:p>
            </p:txBody>
          </p:sp>
        </p:grpSp>
      </p:grpSp>
      <p:sp>
        <p:nvSpPr>
          <p:cNvPr id="44" name="Line 6">
            <a:extLst>
              <a:ext uri="{FF2B5EF4-FFF2-40B4-BE49-F238E27FC236}">
                <a16:creationId xmlns:a16="http://schemas.microsoft.com/office/drawing/2014/main" id="{4981025F-4673-4ED7-9055-4486D51575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7481" y="3181078"/>
            <a:ext cx="1359721" cy="17240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E984C4EB-5DE2-4709-923B-342F4A8664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4034" y="1331556"/>
            <a:ext cx="983210" cy="13292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/>
          </a:ln>
        </p:spPr>
        <p:txBody>
          <a:bodyPr/>
          <a:lstStyle/>
          <a:p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231A964-89BF-42B4-A2AA-20D749E4CDEF}"/>
              </a:ext>
            </a:extLst>
          </p:cNvPr>
          <p:cNvCxnSpPr>
            <a:cxnSpLocks/>
          </p:cNvCxnSpPr>
          <p:nvPr/>
        </p:nvCxnSpPr>
        <p:spPr>
          <a:xfrm>
            <a:off x="1650519" y="4065610"/>
            <a:ext cx="2379704" cy="11515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1C1B6AD-5C4E-4447-861C-2C995B539984}"/>
              </a:ext>
            </a:extLst>
          </p:cNvPr>
          <p:cNvGrpSpPr/>
          <p:nvPr/>
        </p:nvGrpSpPr>
        <p:grpSpPr>
          <a:xfrm>
            <a:off x="3991072" y="4713092"/>
            <a:ext cx="507011" cy="504115"/>
            <a:chOff x="1686382" y="4088213"/>
            <a:chExt cx="507011" cy="504115"/>
          </a:xfrm>
        </p:grpSpPr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1FE0E40-C137-4BE0-86B3-4CBE43C60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382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rc 20">
              <a:extLst>
                <a:ext uri="{FF2B5EF4-FFF2-40B4-BE49-F238E27FC236}">
                  <a16:creationId xmlns:a16="http://schemas.microsoft.com/office/drawing/2014/main" id="{3D2794D9-9207-4EC3-BAB6-0E4430C31562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1868906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21">
              <a:extLst>
                <a:ext uri="{FF2B5EF4-FFF2-40B4-BE49-F238E27FC236}">
                  <a16:creationId xmlns:a16="http://schemas.microsoft.com/office/drawing/2014/main" id="{761749AD-6AD9-423C-870C-584DCC4937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382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22">
              <a:extLst>
                <a:ext uri="{FF2B5EF4-FFF2-40B4-BE49-F238E27FC236}">
                  <a16:creationId xmlns:a16="http://schemas.microsoft.com/office/drawing/2014/main" id="{7CA3D64F-E725-4864-AE96-DEB50F3202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1939888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23">
              <a:extLst>
                <a:ext uri="{FF2B5EF4-FFF2-40B4-BE49-F238E27FC236}">
                  <a16:creationId xmlns:a16="http://schemas.microsoft.com/office/drawing/2014/main" id="{C572171B-97E6-48E8-B750-1D6458B1F6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6382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648B829-E348-4071-AAEF-5D61382EC6D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Original 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4531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Stereo photography and stereo viewers</a:t>
            </a:r>
          </a:p>
        </p:txBody>
      </p:sp>
      <p:pic>
        <p:nvPicPr>
          <p:cNvPr id="181252" name="Picture 3" descr="CurvStereoPicVwr03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87" y="4679592"/>
            <a:ext cx="2015206" cy="169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viewma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88" y="1863456"/>
            <a:ext cx="3028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867400" y="4277483"/>
            <a:ext cx="3276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Image from fisher-price.com</a:t>
            </a:r>
          </a:p>
        </p:txBody>
      </p:sp>
      <p:sp>
        <p:nvSpPr>
          <p:cNvPr id="181255" name="TextBox 6"/>
          <p:cNvSpPr txBox="1">
            <a:spLocks noChangeArrowheads="1"/>
          </p:cNvSpPr>
          <p:nvPr/>
        </p:nvSpPr>
        <p:spPr bwMode="auto">
          <a:xfrm>
            <a:off x="762000" y="838200"/>
            <a:ext cx="7848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Take two pictures of the same subject from two slightly different viewpoints and display so that each eye sees only one of the images.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29074"/>
            <a:ext cx="4061581" cy="2238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84" y="4729458"/>
            <a:ext cx="2519008" cy="1675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276B57-E2E5-4823-88BD-5A01E784DC3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1B928A-B4E4-479F-B35E-C6911460E524}"/>
              </a:ext>
            </a:extLst>
          </p:cNvPr>
          <p:cNvSpPr txBox="1">
            <a:spLocks/>
          </p:cNvSpPr>
          <p:nvPr/>
        </p:nvSpPr>
        <p:spPr>
          <a:xfrm>
            <a:off x="228600" y="4419601"/>
            <a:ext cx="8229600" cy="3017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1600"/>
              <a:t>Invented by Sir Charles Wheatstone, 1838 </a:t>
            </a:r>
            <a:endParaRPr lang="en-US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17059" r="19821" b="52353"/>
          <a:stretch>
            <a:fillRect/>
          </a:stretch>
        </p:blipFill>
        <p:spPr bwMode="auto">
          <a:xfrm>
            <a:off x="76200" y="2209800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5" b="9189"/>
          <a:stretch>
            <a:fillRect/>
          </a:stretch>
        </p:blipFill>
        <p:spPr bwMode="auto">
          <a:xfrm>
            <a:off x="152400" y="2362200"/>
            <a:ext cx="2657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http://www.johnsonshawmuseum.org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D2FEF-C21F-40E6-8CDF-1BF3851232A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06" y="2588307"/>
            <a:ext cx="3566469" cy="2383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286000"/>
            <a:ext cx="2962913" cy="3334801"/>
          </a:xfrm>
          <a:prstGeom prst="rect">
            <a:avLst/>
          </a:prstGeom>
        </p:spPr>
      </p:pic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81200" y="6172200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http://www.well.com/~jimg/stereo/stereo_list.html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1B2B4-A04A-4B51-AECC-B79611DF82B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686937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9444" name="Picture 4" descr="Flippant_Venus_Plu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29622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5" descr="im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3571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81200" y="6172200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http://www.well.com/~jimg/stereo/stereo_list.html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26BCB0-BE98-4E87-BCFB-2780C53A9C8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Autostereograms</a:t>
            </a:r>
          </a:p>
        </p:txBody>
      </p:sp>
      <p:pic>
        <p:nvPicPr>
          <p:cNvPr id="191492" name="Picture 6" descr="102696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40386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3" name="Text Box 7"/>
          <p:cNvSpPr txBox="1">
            <a:spLocks noChangeArrowheads="1"/>
          </p:cNvSpPr>
          <p:nvPr/>
        </p:nvSpPr>
        <p:spPr bwMode="auto">
          <a:xfrm>
            <a:off x="5562600" y="2755900"/>
            <a:ext cx="3124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</a:rPr>
              <a:t>Exploit disparity as depth cue using single image.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</a:rPr>
              <a:t>(Single image random dot stereogram, Single image stereogram)</a:t>
            </a:r>
          </a:p>
        </p:txBody>
      </p:sp>
      <p:sp>
        <p:nvSpPr>
          <p:cNvPr id="191494" name="Oval 5"/>
          <p:cNvSpPr>
            <a:spLocks noChangeArrowheads="1"/>
          </p:cNvSpPr>
          <p:nvPr/>
        </p:nvSpPr>
        <p:spPr bwMode="auto">
          <a:xfrm>
            <a:off x="3200400" y="18288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1495" name="Oval 6"/>
          <p:cNvSpPr>
            <a:spLocks noChangeArrowheads="1"/>
          </p:cNvSpPr>
          <p:nvPr/>
        </p:nvSpPr>
        <p:spPr bwMode="auto">
          <a:xfrm>
            <a:off x="2590800" y="18288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1496" name="Oval 7"/>
          <p:cNvSpPr>
            <a:spLocks noChangeArrowheads="1"/>
          </p:cNvSpPr>
          <p:nvPr/>
        </p:nvSpPr>
        <p:spPr bwMode="auto">
          <a:xfrm>
            <a:off x="3200400" y="57150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1497" name="Oval 8"/>
          <p:cNvSpPr>
            <a:spLocks noChangeArrowheads="1"/>
          </p:cNvSpPr>
          <p:nvPr/>
        </p:nvSpPr>
        <p:spPr bwMode="auto">
          <a:xfrm>
            <a:off x="2590800" y="57150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388BC0-1FF3-4648-A484-A86A54CC3F66}"/>
              </a:ext>
            </a:extLst>
          </p:cNvPr>
          <p:cNvSpPr txBox="1"/>
          <p:nvPr/>
        </p:nvSpPr>
        <p:spPr>
          <a:xfrm>
            <a:off x="357405" y="6429539"/>
            <a:ext cx="397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</a:t>
            </a:r>
            <a:r>
              <a:rPr lang="en-US" altLang="en-US" sz="1200" dirty="0">
                <a:solidFill>
                  <a:srgbClr val="000000"/>
                </a:solidFill>
              </a:rPr>
              <a:t>Images from magiceye.com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9" descr="small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2151063"/>
            <a:ext cx="404495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kern="0">
                <a:solidFill>
                  <a:srgbClr val="000000"/>
                </a:solidFill>
                <a:latin typeface="+mn-lt"/>
              </a:rPr>
              <a:t>Autostereograms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8F192-F124-41C1-B424-11EB2ED36ED5}"/>
              </a:ext>
            </a:extLst>
          </p:cNvPr>
          <p:cNvSpPr txBox="1"/>
          <p:nvPr/>
        </p:nvSpPr>
        <p:spPr>
          <a:xfrm>
            <a:off x="357405" y="6429539"/>
            <a:ext cx="397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</a:t>
            </a:r>
            <a:r>
              <a:rPr lang="en-US" altLang="en-US" sz="1200" dirty="0">
                <a:solidFill>
                  <a:srgbClr val="000000"/>
                </a:solidFill>
              </a:rPr>
              <a:t>Images from magiceye.com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78384-1764-42A9-9DF2-5EBE47C3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Yeah, yeah, but…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2D9F0-C206-4C20-9561-9C9CA439C984}"/>
              </a:ext>
            </a:extLst>
          </p:cNvPr>
          <p:cNvSpPr txBox="1"/>
          <p:nvPr/>
        </p:nvSpPr>
        <p:spPr>
          <a:xfrm>
            <a:off x="225640" y="1429079"/>
            <a:ext cx="8866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 all animals see stereo:</a:t>
            </a:r>
          </a:p>
          <a:p>
            <a:pPr algn="ctr"/>
            <a:r>
              <a:rPr lang="en-US" sz="2800" dirty="0"/>
              <a:t>Prey animals (large field of view to spot predators)</a:t>
            </a:r>
          </a:p>
          <a:p>
            <a:pPr algn="ctr"/>
            <a:r>
              <a:rPr lang="en-US" sz="2800" dirty="0" err="1"/>
              <a:t>Stereoblind</a:t>
            </a:r>
            <a:r>
              <a:rPr lang="en-US" sz="2800" dirty="0"/>
              <a:t> people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D494D0-23EF-4479-A39C-9E9FB0F51579}"/>
              </a:ext>
            </a:extLst>
          </p:cNvPr>
          <p:cNvGrpSpPr/>
          <p:nvPr/>
        </p:nvGrpSpPr>
        <p:grpSpPr>
          <a:xfrm>
            <a:off x="895878" y="3023684"/>
            <a:ext cx="7352244" cy="3278875"/>
            <a:chOff x="628650" y="3023684"/>
            <a:chExt cx="7352244" cy="3278875"/>
          </a:xfrm>
        </p:grpSpPr>
        <p:pic>
          <p:nvPicPr>
            <p:cNvPr id="8" name="Picture 3" descr="rabbit-nose.jpg">
              <a:extLst>
                <a:ext uri="{FF2B5EF4-FFF2-40B4-BE49-F238E27FC236}">
                  <a16:creationId xmlns:a16="http://schemas.microsoft.com/office/drawing/2014/main" id="{A81E7DC0-D21C-48F7-B830-6F2127A6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3023684"/>
              <a:ext cx="4371832" cy="327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http://web.eecs.umich.edu/~fouhey/PERSONAL/gallery2/thumbs/rDSCN2189.JPG">
              <a:extLst>
                <a:ext uri="{FF2B5EF4-FFF2-40B4-BE49-F238E27FC236}">
                  <a16:creationId xmlns:a16="http://schemas.microsoft.com/office/drawing/2014/main" id="{98B6FD76-A02E-4B3A-B822-FAC2527AA8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24" t="15071" r="33688" b="33688"/>
            <a:stretch/>
          </p:blipFill>
          <p:spPr bwMode="auto">
            <a:xfrm>
              <a:off x="5106678" y="3023684"/>
              <a:ext cx="2874216" cy="327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0394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4296-0A7E-4FED-B07F-D2C5B66A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43B93BF1-33F6-4502-9E00-B228C06FF73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50874" y="2262972"/>
            <a:ext cx="2642252" cy="2294588"/>
          </a:xfrm>
          <a:prstGeom prst="parallelogram">
            <a:avLst>
              <a:gd name="adj" fmla="val 287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B344EFD-63EC-47FD-BA74-CF2294245963}"/>
              </a:ext>
            </a:extLst>
          </p:cNvPr>
          <p:cNvSpPr>
            <a:spLocks/>
          </p:cNvSpPr>
          <p:nvPr/>
        </p:nvSpPr>
        <p:spPr bwMode="auto">
          <a:xfrm>
            <a:off x="5704808" y="2228205"/>
            <a:ext cx="1752811" cy="653321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6776AEFC-2126-4A85-B19F-44DA85253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052" y="3217551"/>
            <a:ext cx="246364" cy="246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E8812BD2-DC3A-443D-B398-0B9D1AB1D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48" y="3340733"/>
            <a:ext cx="362151" cy="33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/>
              <a:t>x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B9C7D286-B0B9-48D8-86CC-8F1D8848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23" y="2199958"/>
            <a:ext cx="688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 dirty="0"/>
              <a:t>X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0CFE1BB8-5478-40AF-B7AB-87072354F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577" y="2383157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415A8F-ED2F-4EDA-BBAF-CCE97F80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244" y="2244092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637922-39A3-4D8B-92D3-E06A2A0EDC13}"/>
              </a:ext>
            </a:extLst>
          </p:cNvPr>
          <p:cNvGrpSpPr/>
          <p:nvPr/>
        </p:nvGrpSpPr>
        <p:grpSpPr>
          <a:xfrm>
            <a:off x="1686382" y="3340733"/>
            <a:ext cx="2850852" cy="1251595"/>
            <a:chOff x="1686382" y="3340733"/>
            <a:chExt cx="2850852" cy="1251595"/>
          </a:xfrm>
        </p:grpSpPr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8A181A73-9D86-4F5A-9BC2-D1D26FECAC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3112" y="3340733"/>
              <a:ext cx="2364122" cy="903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44A9237F-6AF8-46A5-8B3F-770778255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382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rc 20">
              <a:extLst>
                <a:ext uri="{FF2B5EF4-FFF2-40B4-BE49-F238E27FC236}">
                  <a16:creationId xmlns:a16="http://schemas.microsoft.com/office/drawing/2014/main" id="{5E7CBFA2-067C-4464-8FB3-EBCCF116A62E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1868906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8DB06702-7012-46CF-A80A-84A52FC14F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382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89C894B7-02FE-4ED5-8C50-E8433F17C9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1939888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58DB5624-1D1D-4403-AC96-F8F70BC1A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6382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Line 6">
            <a:extLst>
              <a:ext uri="{FF2B5EF4-FFF2-40B4-BE49-F238E27FC236}">
                <a16:creationId xmlns:a16="http://schemas.microsoft.com/office/drawing/2014/main" id="{BB898D33-FDED-4BF1-9BF4-404688D6CD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37120" y="2626655"/>
            <a:ext cx="1089721" cy="16886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4D5588-CE15-4959-85C1-10601D2E41F3}"/>
              </a:ext>
            </a:extLst>
          </p:cNvPr>
          <p:cNvGrpSpPr/>
          <p:nvPr/>
        </p:nvGrpSpPr>
        <p:grpSpPr>
          <a:xfrm rot="16539836">
            <a:off x="7185950" y="4111301"/>
            <a:ext cx="507011" cy="504115"/>
            <a:chOff x="6681165" y="4422841"/>
            <a:chExt cx="507011" cy="504115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474195CE-D424-47EA-9260-90570E373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165" y="4573496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rc 20">
              <a:extLst>
                <a:ext uri="{FF2B5EF4-FFF2-40B4-BE49-F238E27FC236}">
                  <a16:creationId xmlns:a16="http://schemas.microsoft.com/office/drawing/2014/main" id="{54014BA9-05DE-4784-9603-052DF217ADB8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6863689" y="4587981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8A6D8E29-7404-4D64-95A8-C454206BC2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81165" y="4422841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23543E61-4D53-47DB-ABBE-9B4ED2106E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6934671" y="4592327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BF2BCE00-BD78-409E-AD5E-B614D9A281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1165" y="4793683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Oval 10">
            <a:extLst>
              <a:ext uri="{FF2B5EF4-FFF2-40B4-BE49-F238E27FC236}">
                <a16:creationId xmlns:a16="http://schemas.microsoft.com/office/drawing/2014/main" id="{5B9B81CA-BCCE-4B07-9EF7-C319E5544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913" y="2522224"/>
            <a:ext cx="246365" cy="24636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CEAB70-ACDE-406C-8B6D-D40701DE204D}"/>
              </a:ext>
            </a:extLst>
          </p:cNvPr>
          <p:cNvSpPr txBox="1"/>
          <p:nvPr/>
        </p:nvSpPr>
        <p:spPr>
          <a:xfrm>
            <a:off x="628650" y="5151085"/>
            <a:ext cx="8060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One option: move, find correspondence.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If you know how you moved and have a calibrated camera, can solve for X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2827F5-0B79-4E40-8503-DA5DE0092886}"/>
              </a:ext>
            </a:extLst>
          </p:cNvPr>
          <p:cNvGrpSpPr/>
          <p:nvPr/>
        </p:nvGrpSpPr>
        <p:grpSpPr>
          <a:xfrm>
            <a:off x="1899775" y="4608839"/>
            <a:ext cx="5527066" cy="584775"/>
            <a:chOff x="1899775" y="4774562"/>
            <a:chExt cx="5527066" cy="58477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FA7602C-32B8-45F2-A5FF-19D1DB35E26B}"/>
                </a:ext>
              </a:extLst>
            </p:cNvPr>
            <p:cNvCxnSpPr/>
            <p:nvPr/>
          </p:nvCxnSpPr>
          <p:spPr>
            <a:xfrm>
              <a:off x="1899775" y="5066950"/>
              <a:ext cx="552706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0B6CC47-0074-48B8-BED3-98F496D5B5F2}"/>
                </a:ext>
              </a:extLst>
            </p:cNvPr>
            <p:cNvSpPr txBox="1"/>
            <p:nvPr/>
          </p:nvSpPr>
          <p:spPr>
            <a:xfrm>
              <a:off x="4133549" y="4774562"/>
              <a:ext cx="1059519" cy="584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R,t</a:t>
              </a:r>
              <a:endParaRPr lang="en-US" sz="32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3B3718B-CD71-4F21-8775-65AA9C1A74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Original 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2254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DA5DC-06AF-4FB4-86CC-58EE5DA04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Knowing </a:t>
            </a:r>
            <a:r>
              <a:rPr lang="en-US" dirty="0" err="1"/>
              <a:t>R,t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2C78D-92D8-4BDF-BEFE-EC6ACE9AC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054072" cy="4351338"/>
          </a:xfrm>
        </p:spPr>
        <p:txBody>
          <a:bodyPr/>
          <a:lstStyle/>
          <a:p>
            <a:r>
              <a:rPr lang="en-US" dirty="0"/>
              <a:t>How do you know how far you moved?</a:t>
            </a:r>
          </a:p>
          <a:p>
            <a:r>
              <a:rPr lang="en-US" dirty="0"/>
              <a:t>Can solve via vision</a:t>
            </a:r>
          </a:p>
          <a:p>
            <a:r>
              <a:rPr lang="en-US" dirty="0"/>
              <a:t>Can solve via ears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AC6B89-C444-4418-B4A9-167A91C278BD}"/>
              </a:ext>
            </a:extLst>
          </p:cNvPr>
          <p:cNvGrpSpPr/>
          <p:nvPr/>
        </p:nvGrpSpPr>
        <p:grpSpPr>
          <a:xfrm>
            <a:off x="4682722" y="1690689"/>
            <a:ext cx="4258277" cy="4258277"/>
            <a:chOff x="4682722" y="1690689"/>
            <a:chExt cx="4258277" cy="4258277"/>
          </a:xfrm>
        </p:grpSpPr>
        <p:pic>
          <p:nvPicPr>
            <p:cNvPr id="1026" name="Picture 2" descr="https://upload.wikimedia.org/wikipedia/commons/thumb/1/14/Blausen_0329_EarAnatomy_InternalEar.png/1024px-Blausen_0329_EarAnatomy_InternalEar.png">
              <a:extLst>
                <a:ext uri="{FF2B5EF4-FFF2-40B4-BE49-F238E27FC236}">
                  <a16:creationId xmlns:a16="http://schemas.microsoft.com/office/drawing/2014/main" id="{14D515CE-C073-403A-90AE-20693449C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722" y="1690689"/>
              <a:ext cx="4258277" cy="4258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0F6FE1-DFEB-460C-A8BA-833C7E280ED0}"/>
                </a:ext>
              </a:extLst>
            </p:cNvPr>
            <p:cNvGrpSpPr/>
            <p:nvPr/>
          </p:nvGrpSpPr>
          <p:grpSpPr>
            <a:xfrm>
              <a:off x="6173439" y="3292472"/>
              <a:ext cx="1021576" cy="1229194"/>
              <a:chOff x="6173439" y="3292472"/>
              <a:chExt cx="1021576" cy="12291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54C6DD6-3EB6-4728-BA24-3B7E3BF23B84}"/>
                  </a:ext>
                </a:extLst>
              </p:cNvPr>
              <p:cNvSpPr/>
              <p:nvPr/>
            </p:nvSpPr>
            <p:spPr>
              <a:xfrm>
                <a:off x="6985526" y="3292472"/>
                <a:ext cx="209489" cy="778558"/>
              </a:xfrm>
              <a:custGeom>
                <a:avLst/>
                <a:gdLst>
                  <a:gd name="connsiteX0" fmla="*/ 2503 w 209489"/>
                  <a:gd name="connsiteY0" fmla="*/ 641965 h 778558"/>
                  <a:gd name="connsiteX1" fmla="*/ 19281 w 209489"/>
                  <a:gd name="connsiteY1" fmla="*/ 105069 h 778558"/>
                  <a:gd name="connsiteX2" fmla="*/ 145116 w 209489"/>
                  <a:gd name="connsiteY2" fmla="*/ 54735 h 778558"/>
                  <a:gd name="connsiteX3" fmla="*/ 203839 w 209489"/>
                  <a:gd name="connsiteY3" fmla="*/ 717466 h 778558"/>
                  <a:gd name="connsiteX4" fmla="*/ 203839 w 209489"/>
                  <a:gd name="connsiteY4" fmla="*/ 709077 h 778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489" h="778558">
                    <a:moveTo>
                      <a:pt x="2503" y="641965"/>
                    </a:moveTo>
                    <a:cubicBezTo>
                      <a:pt x="-993" y="422453"/>
                      <a:pt x="-4488" y="202941"/>
                      <a:pt x="19281" y="105069"/>
                    </a:cubicBezTo>
                    <a:cubicBezTo>
                      <a:pt x="43050" y="7197"/>
                      <a:pt x="114356" y="-47331"/>
                      <a:pt x="145116" y="54735"/>
                    </a:cubicBezTo>
                    <a:cubicBezTo>
                      <a:pt x="175876" y="156801"/>
                      <a:pt x="203839" y="717466"/>
                      <a:pt x="203839" y="717466"/>
                    </a:cubicBezTo>
                    <a:cubicBezTo>
                      <a:pt x="213626" y="826523"/>
                      <a:pt x="208732" y="767800"/>
                      <a:pt x="203839" y="709077"/>
                    </a:cubicBezTo>
                  </a:path>
                </a:pathLst>
              </a:custGeom>
              <a:noFill/>
              <a:ln w="1270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8479212A-9BB7-4782-8DBA-A7BF139DD25B}"/>
                  </a:ext>
                </a:extLst>
              </p:cNvPr>
              <p:cNvSpPr/>
              <p:nvPr/>
            </p:nvSpPr>
            <p:spPr>
              <a:xfrm>
                <a:off x="6173439" y="3819827"/>
                <a:ext cx="638421" cy="295668"/>
              </a:xfrm>
              <a:custGeom>
                <a:avLst/>
                <a:gdLst>
                  <a:gd name="connsiteX0" fmla="*/ 638421 w 638421"/>
                  <a:gd name="connsiteY0" fmla="*/ 295668 h 295668"/>
                  <a:gd name="connsiteX1" fmla="*/ 177026 w 638421"/>
                  <a:gd name="connsiteY1" fmla="*/ 203390 h 295668"/>
                  <a:gd name="connsiteX2" fmla="*/ 857 w 638421"/>
                  <a:gd name="connsiteY2" fmla="*/ 52388 h 295668"/>
                  <a:gd name="connsiteX3" fmla="*/ 135081 w 638421"/>
                  <a:gd name="connsiteY3" fmla="*/ 2054 h 295668"/>
                  <a:gd name="connsiteX4" fmla="*/ 638421 w 638421"/>
                  <a:gd name="connsiteY4" fmla="*/ 111111 h 29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421" h="295668">
                    <a:moveTo>
                      <a:pt x="638421" y="295668"/>
                    </a:moveTo>
                    <a:cubicBezTo>
                      <a:pt x="460854" y="269802"/>
                      <a:pt x="283287" y="243937"/>
                      <a:pt x="177026" y="203390"/>
                    </a:cubicBezTo>
                    <a:cubicBezTo>
                      <a:pt x="70765" y="162843"/>
                      <a:pt x="7848" y="85944"/>
                      <a:pt x="857" y="52388"/>
                    </a:cubicBezTo>
                    <a:cubicBezTo>
                      <a:pt x="-6134" y="18832"/>
                      <a:pt x="28820" y="-7733"/>
                      <a:pt x="135081" y="2054"/>
                    </a:cubicBezTo>
                    <a:cubicBezTo>
                      <a:pt x="241342" y="11841"/>
                      <a:pt x="439881" y="61476"/>
                      <a:pt x="638421" y="111111"/>
                    </a:cubicBezTo>
                  </a:path>
                </a:pathLst>
              </a:custGeom>
              <a:noFill/>
              <a:ln w="152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18335029-BAA2-4509-B1B2-534387472DB3}"/>
                  </a:ext>
                </a:extLst>
              </p:cNvPr>
              <p:cNvSpPr/>
              <p:nvPr/>
            </p:nvSpPr>
            <p:spPr>
              <a:xfrm>
                <a:off x="6326429" y="3581702"/>
                <a:ext cx="586099" cy="939964"/>
              </a:xfrm>
              <a:custGeom>
                <a:avLst/>
                <a:gdLst>
                  <a:gd name="connsiteX0" fmla="*/ 586099 w 586099"/>
                  <a:gd name="connsiteY0" fmla="*/ 50731 h 939964"/>
                  <a:gd name="connsiteX1" fmla="*/ 284096 w 586099"/>
                  <a:gd name="connsiteY1" fmla="*/ 8786 h 939964"/>
                  <a:gd name="connsiteX2" fmla="*/ 24037 w 586099"/>
                  <a:gd name="connsiteY2" fmla="*/ 201733 h 939964"/>
                  <a:gd name="connsiteX3" fmla="*/ 32426 w 586099"/>
                  <a:gd name="connsiteY3" fmla="*/ 562459 h 939964"/>
                  <a:gd name="connsiteX4" fmla="*/ 208595 w 586099"/>
                  <a:gd name="connsiteY4" fmla="*/ 830907 h 939964"/>
                  <a:gd name="connsiteX5" fmla="*/ 426709 w 586099"/>
                  <a:gd name="connsiteY5" fmla="*/ 939964 h 939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099" h="939964">
                    <a:moveTo>
                      <a:pt x="586099" y="50731"/>
                    </a:moveTo>
                    <a:cubicBezTo>
                      <a:pt x="481936" y="17175"/>
                      <a:pt x="377773" y="-16381"/>
                      <a:pt x="284096" y="8786"/>
                    </a:cubicBezTo>
                    <a:cubicBezTo>
                      <a:pt x="190419" y="33953"/>
                      <a:pt x="65982" y="109454"/>
                      <a:pt x="24037" y="201733"/>
                    </a:cubicBezTo>
                    <a:cubicBezTo>
                      <a:pt x="-17908" y="294012"/>
                      <a:pt x="1666" y="457597"/>
                      <a:pt x="32426" y="562459"/>
                    </a:cubicBezTo>
                    <a:cubicBezTo>
                      <a:pt x="63186" y="667321"/>
                      <a:pt x="142881" y="767990"/>
                      <a:pt x="208595" y="830907"/>
                    </a:cubicBezTo>
                    <a:cubicBezTo>
                      <a:pt x="274309" y="893824"/>
                      <a:pt x="350509" y="916894"/>
                      <a:pt x="426709" y="939964"/>
                    </a:cubicBezTo>
                  </a:path>
                </a:pathLst>
              </a:custGeom>
              <a:noFill/>
              <a:ln w="1270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E7422AC-2566-48BA-AB5D-8E044BC87271}"/>
              </a:ext>
            </a:extLst>
          </p:cNvPr>
          <p:cNvSpPr/>
          <p:nvPr/>
        </p:nvSpPr>
        <p:spPr>
          <a:xfrm>
            <a:off x="628650" y="374432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Why does your inner ear have 3 ducts?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Can solve via signals sent to muscles (efference copy)</a:t>
            </a:r>
          </a:p>
        </p:txBody>
      </p:sp>
    </p:spTree>
    <p:extLst>
      <p:ext uri="{BB962C8B-B14F-4D97-AF65-F5344CB8AC3E}">
        <p14:creationId xmlns:p14="http://schemas.microsoft.com/office/powerpoint/2010/main" val="11397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goal: Recovery of 3D structure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CB3FFFB-D2C3-8442-A48E-76D612AF2F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8" y="1433946"/>
            <a:ext cx="3791381" cy="429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36B1032-55AD-EA4E-82DB-5CB1322063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07" y="1348798"/>
            <a:ext cx="2397125" cy="22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43E0B9C-50AB-9546-A5D0-963491FE69F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13" y="34290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CE3E5E3C-D5BF-EB46-9C02-3E361ADD3446}"/>
              </a:ext>
            </a:extLst>
          </p:cNvPr>
          <p:cNvSpPr>
            <a:spLocks/>
          </p:cNvSpPr>
          <p:nvPr/>
        </p:nvSpPr>
        <p:spPr bwMode="auto">
          <a:xfrm>
            <a:off x="1466770" y="5987534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J. Vermeer</a:t>
            </a:r>
            <a:r>
              <a:rPr lang="en-US" sz="1200" dirty="0">
                <a:sym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i="1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D410F9-B5C7-1A40-9B30-632505C81CF0}"/>
              </a:ext>
            </a:extLst>
          </p:cNvPr>
          <p:cNvSpPr/>
          <p:nvPr/>
        </p:nvSpPr>
        <p:spPr>
          <a:xfrm>
            <a:off x="228600" y="633478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6"/>
              </a:rPr>
              <a:t>Bringing</a:t>
            </a:r>
            <a:r>
              <a:rPr lang="en-US" sz="1400" dirty="0">
                <a:hlinkClick r:id="rId6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8A010-CF7E-4970-99DC-77080078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Yeah, yeah, but…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D7273-902A-46B3-BB04-C0115FF1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7" y="2383186"/>
            <a:ext cx="5677705" cy="42582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F62FB5-874F-4A02-8FC0-F2AC438F3935}"/>
              </a:ext>
            </a:extLst>
          </p:cNvPr>
          <p:cNvSpPr txBox="1"/>
          <p:nvPr/>
        </p:nvSpPr>
        <p:spPr>
          <a:xfrm>
            <a:off x="628650" y="1429079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haven’t been here before, yet you probably have a fairly good understanding of this scene.</a:t>
            </a:r>
          </a:p>
        </p:txBody>
      </p:sp>
    </p:spTree>
    <p:extLst>
      <p:ext uri="{BB962C8B-B14F-4D97-AF65-F5344CB8AC3E}">
        <p14:creationId xmlns:p14="http://schemas.microsoft.com/office/powerpoint/2010/main" val="3736795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Pictorial Cues – Shading</a:t>
            </a:r>
          </a:p>
        </p:txBody>
      </p:sp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2" t="46451" r="28725" b="26711"/>
          <a:stretch>
            <a:fillRect/>
          </a:stretch>
        </p:blipFill>
        <p:spPr bwMode="auto">
          <a:xfrm>
            <a:off x="263525" y="2041525"/>
            <a:ext cx="85756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Box 4"/>
          <p:cNvSpPr txBox="1">
            <a:spLocks noChangeArrowheads="1"/>
          </p:cNvSpPr>
          <p:nvPr/>
        </p:nvSpPr>
        <p:spPr bwMode="auto">
          <a:xfrm>
            <a:off x="76200" y="63246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[Figure from Prados &amp; Faugeras 2006]</a:t>
            </a:r>
          </a:p>
        </p:txBody>
      </p:sp>
    </p:spTree>
    <p:extLst>
      <p:ext uri="{BB962C8B-B14F-4D97-AF65-F5344CB8AC3E}">
        <p14:creationId xmlns:p14="http://schemas.microsoft.com/office/powerpoint/2010/main" val="74600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Pictorial Cues – Perspective effects</a:t>
            </a:r>
          </a:p>
        </p:txBody>
      </p:sp>
      <p:pic>
        <p:nvPicPr>
          <p:cNvPr id="149507" name="Picture 5" descr="brun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 bwMode="auto">
          <a:xfrm>
            <a:off x="1797050" y="1603375"/>
            <a:ext cx="56388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4D67E-6285-4DCA-98E7-E5485C24C1D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825126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A9C3-CBC1-4B37-89F8-3C0BB9425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Pictorial Cues – </a:t>
            </a:r>
            <a:r>
              <a:rPr lang="en-US" dirty="0"/>
              <a:t>Familiar Objects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B156E-D4B5-4FD0-82A5-9970A6257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7" y="2047626"/>
            <a:ext cx="5677705" cy="42582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0B4579-9C84-4EC1-91C4-6AD7E635E39F}"/>
              </a:ext>
            </a:extLst>
          </p:cNvPr>
          <p:cNvGrpSpPr/>
          <p:nvPr/>
        </p:nvGrpSpPr>
        <p:grpSpPr>
          <a:xfrm>
            <a:off x="2147581" y="2927774"/>
            <a:ext cx="3697742" cy="1845561"/>
            <a:chOff x="2147581" y="2927774"/>
            <a:chExt cx="3697742" cy="18455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A2B7EC-B8C2-459D-AD95-011BA812280B}"/>
                </a:ext>
              </a:extLst>
            </p:cNvPr>
            <p:cNvSpPr/>
            <p:nvPr/>
          </p:nvSpPr>
          <p:spPr>
            <a:xfrm>
              <a:off x="2147581" y="3993159"/>
              <a:ext cx="822121" cy="780176"/>
            </a:xfrm>
            <a:prstGeom prst="rect">
              <a:avLst/>
            </a:prstGeom>
            <a:noFill/>
            <a:ln w="1016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C79299-5CA2-4E20-9422-63B3C5068200}"/>
                </a:ext>
              </a:extLst>
            </p:cNvPr>
            <p:cNvSpPr txBox="1"/>
            <p:nvPr/>
          </p:nvSpPr>
          <p:spPr>
            <a:xfrm>
              <a:off x="2147581" y="2927774"/>
              <a:ext cx="3697742" cy="95410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Monitor: probably not </a:t>
              </a:r>
            </a:p>
            <a:p>
              <a:r>
                <a:rPr lang="en-US" sz="2800" dirty="0"/>
                <a:t>12 feet wide.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A2DE52-CFB7-4299-B7BA-D462ACA8EC8E}"/>
              </a:ext>
            </a:extLst>
          </p:cNvPr>
          <p:cNvGrpSpPr/>
          <p:nvPr/>
        </p:nvGrpSpPr>
        <p:grpSpPr>
          <a:xfrm>
            <a:off x="1846975" y="5240518"/>
            <a:ext cx="4682012" cy="954107"/>
            <a:chOff x="1846975" y="5240518"/>
            <a:chExt cx="4682012" cy="95410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8DFEB5-D6F6-497A-9705-12BF9F4E7487}"/>
                </a:ext>
              </a:extLst>
            </p:cNvPr>
            <p:cNvSpPr/>
            <p:nvPr/>
          </p:nvSpPr>
          <p:spPr>
            <a:xfrm>
              <a:off x="1846975" y="5276675"/>
              <a:ext cx="1835792" cy="881794"/>
            </a:xfrm>
            <a:prstGeom prst="rect">
              <a:avLst/>
            </a:prstGeom>
            <a:noFill/>
            <a:ln w="1016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76047D-B316-411C-9764-B4AA1D8BA419}"/>
                </a:ext>
              </a:extLst>
            </p:cNvPr>
            <p:cNvSpPr txBox="1"/>
            <p:nvPr/>
          </p:nvSpPr>
          <p:spPr>
            <a:xfrm>
              <a:off x="3768225" y="5240518"/>
              <a:ext cx="2760762" cy="95410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Desk surface: probably flat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85C3-0055-4D97-A780-8FC8855A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of 3D 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9322D-64A8-4054-AD36-8EDE83361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perception is absurdly complex and involves integration of many cues:</a:t>
            </a:r>
          </a:p>
          <a:p>
            <a:pPr lvl="1"/>
            <a:r>
              <a:rPr lang="en-US" dirty="0"/>
              <a:t>Learned cues for 3D</a:t>
            </a:r>
          </a:p>
          <a:p>
            <a:pPr lvl="1"/>
            <a:r>
              <a:rPr lang="en-US" dirty="0"/>
              <a:t>Stereo between eyes</a:t>
            </a:r>
          </a:p>
          <a:p>
            <a:pPr lvl="1"/>
            <a:r>
              <a:rPr lang="en-US" dirty="0"/>
              <a:t>Stereo via motion</a:t>
            </a:r>
          </a:p>
          <a:p>
            <a:pPr lvl="1"/>
            <a:r>
              <a:rPr lang="en-US" dirty="0"/>
              <a:t>Integration of known motion signals to muscles (efferent copy), acceleration sensed via ears</a:t>
            </a:r>
          </a:p>
          <a:p>
            <a:pPr lvl="1"/>
            <a:r>
              <a:rPr lang="en-US" dirty="0"/>
              <a:t>Past experience of touching objects</a:t>
            </a:r>
          </a:p>
          <a:p>
            <a:r>
              <a:rPr lang="en-US" dirty="0"/>
              <a:t>All connect: learned cues from 3D probably come from stereo/motion cues in large part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8EA2B-0C2F-4752-A156-9696033439D1}"/>
              </a:ext>
            </a:extLst>
          </p:cNvPr>
          <p:cNvSpPr txBox="1"/>
          <p:nvPr/>
        </p:nvSpPr>
        <p:spPr>
          <a:xfrm>
            <a:off x="233362" y="6311899"/>
            <a:ext cx="8826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Really fantastic article on cues for 3D from Cutting and </a:t>
            </a:r>
            <a:r>
              <a:rPr lang="en-US" sz="1200" dirty="0" err="1"/>
              <a:t>Vishton</a:t>
            </a:r>
            <a:r>
              <a:rPr lang="en-US" sz="1200" dirty="0"/>
              <a:t>, 1995: </a:t>
            </a:r>
            <a:r>
              <a:rPr lang="en-US" sz="1200" dirty="0">
                <a:hlinkClick r:id="rId2"/>
              </a:rPr>
              <a:t>https://pmvish.people.wm.edu/cutting%26vishton1995.pdf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31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Cues Combined?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A9AAE9-D411-4027-8D64-00E9D14B40E6}"/>
              </a:ext>
            </a:extLst>
          </p:cNvPr>
          <p:cNvGrpSpPr/>
          <p:nvPr/>
        </p:nvGrpSpPr>
        <p:grpSpPr>
          <a:xfrm>
            <a:off x="666946" y="3029238"/>
            <a:ext cx="7939570" cy="3463636"/>
            <a:chOff x="269968" y="1562100"/>
            <a:chExt cx="8733527" cy="3810000"/>
          </a:xfrm>
        </p:grpSpPr>
        <p:pic>
          <p:nvPicPr>
            <p:cNvPr id="3" name="Picture 5" descr="Ames-twins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968" y="1768042"/>
              <a:ext cx="4364182" cy="3356841"/>
            </a:xfrm>
            <a:prstGeom prst="rect">
              <a:avLst/>
            </a:prstGeom>
            <a:noFill/>
          </p:spPr>
        </p:pic>
        <p:pic>
          <p:nvPicPr>
            <p:cNvPr id="690178" name="Picture 2" descr="File:Ames room.sv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58218" y="1562100"/>
              <a:ext cx="3845277" cy="3810000"/>
            </a:xfrm>
            <a:prstGeom prst="rect">
              <a:avLst/>
            </a:prstGeom>
            <a:noFill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F6FDE9-3D84-4175-A56B-B9FA33DF1F99}"/>
              </a:ext>
            </a:extLst>
          </p:cNvPr>
          <p:cNvSpPr txBox="1"/>
          <p:nvPr/>
        </p:nvSpPr>
        <p:spPr>
          <a:xfrm>
            <a:off x="233362" y="6378210"/>
            <a:ext cx="9063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Gehringer</a:t>
            </a:r>
            <a:r>
              <a:rPr lang="en-US" sz="1200" dirty="0"/>
              <a:t> and Engel, Journal of Experimental Psychology: Human Perception and Performance, 1986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95FD97-6A19-4D86-9749-2502DD6DA38C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Ames illusion persists (in a weaker form) even if you have stereo vision –guessing the texture is rectilinear is usually incredibly reliable</a:t>
            </a:r>
          </a:p>
        </p:txBody>
      </p:sp>
    </p:spTree>
    <p:extLst>
      <p:ext uri="{BB962C8B-B14F-4D97-AF65-F5344CB8AC3E}">
        <p14:creationId xmlns:p14="http://schemas.microsoft.com/office/powerpoint/2010/main" val="2466405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B1C21-FFF8-442F-9F58-FBA40F7E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Formally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875FF-F626-4E83-BB1C-DABF5734E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4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9748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49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5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6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7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4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grpSp>
        <p:nvGrpSpPr>
          <p:cNvPr id="15976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9802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3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4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5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6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7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8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0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</a:t>
            </a:r>
            <a:endParaRPr lang="en-US" altLang="en-US" sz="2400" b="1" baseline="-250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59773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9781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2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3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4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5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6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7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4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666875" y="59436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9780" name="TextBox 71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4D6BD64-4C49-45FD-887D-D22E38E15FE1}"/>
              </a:ext>
            </a:extLst>
          </p:cNvPr>
          <p:cNvSpPr txBox="1"/>
          <p:nvPr/>
        </p:nvSpPr>
        <p:spPr>
          <a:xfrm>
            <a:off x="5419288" y="1526796"/>
            <a:ext cx="36437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Calibration:</a:t>
            </a:r>
          </a:p>
          <a:p>
            <a:r>
              <a:rPr lang="en-US" sz="2800" dirty="0"/>
              <a:t>Figure out </a:t>
            </a:r>
            <a:r>
              <a:rPr lang="en-US" sz="2800" dirty="0" err="1"/>
              <a:t>intrinsics</a:t>
            </a:r>
            <a:r>
              <a:rPr lang="en-US" sz="2800" dirty="0"/>
              <a:t> of camera (K).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We need camera </a:t>
            </a:r>
            <a:r>
              <a:rPr lang="en-US" sz="2800" dirty="0" err="1"/>
              <a:t>intrinsics</a:t>
            </a:r>
            <a:r>
              <a:rPr lang="en-US" sz="2800" dirty="0"/>
              <a:t> / K in order to figure out where the rays are</a:t>
            </a:r>
          </a:p>
        </p:txBody>
      </p:sp>
    </p:spTree>
    <p:extLst>
      <p:ext uri="{BB962C8B-B14F-4D97-AF65-F5344CB8AC3E}">
        <p14:creationId xmlns:p14="http://schemas.microsoft.com/office/powerpoint/2010/main" val="1339874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5652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3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5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6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7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8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9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0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1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2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3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4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5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6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7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8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5669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5707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8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9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0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1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2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3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5670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5700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1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2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3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4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5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6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5671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5693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4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5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6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7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8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9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5672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1963" y="2530475"/>
            <a:ext cx="2657475" cy="34083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4" name="Line 100"/>
          <p:cNvSpPr>
            <a:spLocks noChangeShapeType="1"/>
          </p:cNvSpPr>
          <p:nvPr/>
        </p:nvSpPr>
        <p:spPr bwMode="auto">
          <a:xfrm>
            <a:off x="3119438" y="2530475"/>
            <a:ext cx="1447800" cy="42672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5" name="Line 101"/>
          <p:cNvSpPr>
            <a:spLocks noChangeShapeType="1"/>
          </p:cNvSpPr>
          <p:nvPr/>
        </p:nvSpPr>
        <p:spPr bwMode="auto">
          <a:xfrm>
            <a:off x="3195638" y="2530475"/>
            <a:ext cx="5140325" cy="33702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5676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5686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7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8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9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0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1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2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5677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8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9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0" name="TextBox 74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505075" y="1897063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5682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5683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5684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5685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AFDD4-B2ED-4460-8A7C-271273464123}"/>
              </a:ext>
            </a:extLst>
          </p:cNvPr>
          <p:cNvSpPr txBox="1"/>
          <p:nvPr/>
        </p:nvSpPr>
        <p:spPr>
          <a:xfrm>
            <a:off x="5419288" y="1526796"/>
            <a:ext cx="364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Recovering structure:</a:t>
            </a:r>
          </a:p>
          <a:p>
            <a:r>
              <a:rPr lang="en-US" sz="2800" dirty="0"/>
              <a:t>Given cameras and correspondences, find 3D.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7700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1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3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4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5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6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7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8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9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0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1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2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3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4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5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6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771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7754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5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6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7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8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9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60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7718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774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7719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7740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1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2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3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4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5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6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7720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1963" y="2530475"/>
            <a:ext cx="2657475" cy="34083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7722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7733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4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5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6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7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8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9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7723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4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5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6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7727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7728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729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Line 99"/>
          <p:cNvSpPr>
            <a:spLocks noChangeShapeType="1"/>
          </p:cNvSpPr>
          <p:nvPr/>
        </p:nvSpPr>
        <p:spPr bwMode="auto">
          <a:xfrm flipH="1">
            <a:off x="3581400" y="4648200"/>
            <a:ext cx="685800" cy="12954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99"/>
          <p:cNvSpPr>
            <a:spLocks noChangeShapeType="1"/>
          </p:cNvSpPr>
          <p:nvPr/>
        </p:nvSpPr>
        <p:spPr bwMode="auto">
          <a:xfrm flipH="1">
            <a:off x="6172200" y="4495800"/>
            <a:ext cx="457200" cy="13716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32" name="TextBox 67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82CB442-2F78-4738-A2D3-62FB0190C357}"/>
              </a:ext>
            </a:extLst>
          </p:cNvPr>
          <p:cNvSpPr txBox="1"/>
          <p:nvPr/>
        </p:nvSpPr>
        <p:spPr>
          <a:xfrm>
            <a:off x="5419288" y="1526796"/>
            <a:ext cx="3643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Stereo/</a:t>
            </a:r>
            <a:r>
              <a:rPr lang="en-US" sz="2800" i="1" dirty="0" err="1"/>
              <a:t>Epipolar</a:t>
            </a:r>
            <a:r>
              <a:rPr lang="en-US" sz="2800" i="1" dirty="0"/>
              <a:t> </a:t>
            </a:r>
            <a:r>
              <a:rPr lang="en-US" sz="2800" i="1" dirty="0" err="1"/>
              <a:t>Geomery</a:t>
            </a:r>
            <a:r>
              <a:rPr lang="en-US" sz="2800" i="1" dirty="0"/>
              <a:t>:</a:t>
            </a:r>
          </a:p>
          <a:p>
            <a:r>
              <a:rPr lang="en-US" sz="2800" dirty="0"/>
              <a:t>Given 2 cameras and find where a point could be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65AA-5571-4F02-A2CA-EFC03B75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few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E9CDC-2822-492A-8931-2822D5F99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First: some intuitions and examples from biological vision about 3D perception</a:t>
            </a:r>
          </a:p>
          <a:p>
            <a:r>
              <a:rPr lang="en-US" dirty="0"/>
              <a:t>But first, a brief review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71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9748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49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1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2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3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4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5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6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7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8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9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0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1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2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3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4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9765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9766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976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9802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3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4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5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6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7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8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9768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9795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6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7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8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9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0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1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9769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9788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9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0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1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2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3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4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0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9771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9772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59773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9781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2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3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4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5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6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7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4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75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76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666875" y="59436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352800" y="61722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086475" y="6088063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9780" name="TextBox 71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4D6BD64-4C49-45FD-887D-D22E38E15FE1}"/>
              </a:ext>
            </a:extLst>
          </p:cNvPr>
          <p:cNvSpPr txBox="1"/>
          <p:nvPr/>
        </p:nvSpPr>
        <p:spPr>
          <a:xfrm>
            <a:off x="5419288" y="1526796"/>
            <a:ext cx="364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Motion:</a:t>
            </a:r>
          </a:p>
          <a:p>
            <a:r>
              <a:rPr lang="en-US" sz="2800" dirty="0"/>
              <a:t>Figure out R, t for a set of cameras given correspondences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95D2-30FB-4D84-8D16-1EAB5DD0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96F73-8FA3-43A4-8A90-6FB2E509C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(Today) Calibration: </a:t>
            </a:r>
          </a:p>
          <a:p>
            <a:pPr lvl="1"/>
            <a:r>
              <a:rPr lang="en-US" dirty="0"/>
              <a:t>Getting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intrinsic matrix/K</a:t>
            </a:r>
          </a:p>
          <a:p>
            <a:r>
              <a:rPr lang="en-US" dirty="0"/>
              <a:t>Single view geometry: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measurements with 1 image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Stereo/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Epipolar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geometry: 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pictures →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depthmap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 from motion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SfM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2+ pictures → cameras,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pointcloud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3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4060194"/>
                <a:ext cx="6787371" cy="1565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4060194"/>
                <a:ext cx="6787371" cy="1565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99B234DE-ED19-4C0C-B146-BE490E709365}"/>
              </a:ext>
            </a:extLst>
          </p:cNvPr>
          <p:cNvGrpSpPr/>
          <p:nvPr/>
        </p:nvGrpSpPr>
        <p:grpSpPr>
          <a:xfrm>
            <a:off x="990780" y="2517859"/>
            <a:ext cx="2359319" cy="2153959"/>
            <a:chOff x="990780" y="2517859"/>
            <a:chExt cx="2359319" cy="21539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DAA99-99FF-4509-916C-D06C03C453F8}"/>
                </a:ext>
              </a:extLst>
            </p:cNvPr>
            <p:cNvSpPr txBox="1"/>
            <p:nvPr/>
          </p:nvSpPr>
          <p:spPr>
            <a:xfrm>
              <a:off x="990780" y="2517859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focal length</a:t>
              </a:r>
              <a:endParaRPr lang="en-US" sz="2800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94E4D1A-96BB-4676-ABBD-AF831AC6EC51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2044904" y="3041079"/>
              <a:ext cx="125536" cy="1019115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331B167-126F-4771-BB12-CCEEBB719894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2170440" y="3041079"/>
              <a:ext cx="282019" cy="1630739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555CAC4-14C2-43BB-ADB6-0377D8C000B3}"/>
              </a:ext>
            </a:extLst>
          </p:cNvPr>
          <p:cNvGrpSpPr/>
          <p:nvPr/>
        </p:nvGrpSpPr>
        <p:grpSpPr>
          <a:xfrm>
            <a:off x="3376480" y="1344670"/>
            <a:ext cx="5767520" cy="3237032"/>
            <a:chOff x="3376480" y="1344670"/>
            <a:chExt cx="5767520" cy="32370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4278498" y="1344670"/>
              <a:ext cx="48655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Just moves camera origin</a:t>
              </a:r>
              <a:endParaRPr lang="en-US" sz="2800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EC5C689-1339-4619-8D9E-311E7B68EC1C}"/>
                </a:ext>
              </a:extLst>
            </p:cNvPr>
            <p:cNvGrpSpPr/>
            <p:nvPr/>
          </p:nvGrpSpPr>
          <p:grpSpPr>
            <a:xfrm>
              <a:off x="3376480" y="2037168"/>
              <a:ext cx="805819" cy="2544534"/>
              <a:chOff x="3376480" y="2037168"/>
              <a:chExt cx="805819" cy="2544534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B63E669-66AF-4F06-86EF-23C5F5677E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6480" y="2037168"/>
                <a:ext cx="805819" cy="2058187"/>
              </a:xfrm>
              <a:prstGeom prst="straightConnector1">
                <a:avLst/>
              </a:prstGeom>
              <a:ln w="762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5DAB9FD-7340-4A8E-9A86-24ACF7B736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45234" y="2037168"/>
                <a:ext cx="637065" cy="2544534"/>
              </a:xfrm>
              <a:prstGeom prst="straightConnector1">
                <a:avLst/>
              </a:prstGeom>
              <a:ln w="762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26F6F7-743D-4201-BF8D-9E2BC8813D2E}"/>
              </a:ext>
            </a:extLst>
          </p:cNvPr>
          <p:cNvGrpSpPr/>
          <p:nvPr/>
        </p:nvGrpSpPr>
        <p:grpSpPr>
          <a:xfrm>
            <a:off x="683897" y="5114470"/>
            <a:ext cx="3095492" cy="1221942"/>
            <a:chOff x="683897" y="4970658"/>
            <a:chExt cx="3095492" cy="12219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C4A831-1E22-41D1-9690-AA2D7573204F}"/>
                </a:ext>
              </a:extLst>
            </p:cNvPr>
            <p:cNvSpPr txBox="1"/>
            <p:nvPr/>
          </p:nvSpPr>
          <p:spPr>
            <a:xfrm>
              <a:off x="683897" y="5669380"/>
              <a:ext cx="3095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2D Projection of X </a:t>
              </a:r>
              <a:endParaRPr lang="en-US" sz="28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A369208-925B-4233-A6CE-126A23CEE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780" y="4970658"/>
              <a:ext cx="0" cy="698722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DE9009-A10E-4705-A554-0183ADA286BF}"/>
              </a:ext>
            </a:extLst>
          </p:cNvPr>
          <p:cNvGrpSpPr/>
          <p:nvPr/>
        </p:nvGrpSpPr>
        <p:grpSpPr>
          <a:xfrm>
            <a:off x="4154702" y="3275364"/>
            <a:ext cx="1438839" cy="1133180"/>
            <a:chOff x="4154702" y="3275364"/>
            <a:chExt cx="1438839" cy="11331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2D6D68-DC7F-472E-9FE8-97371EB086AF}"/>
                </a:ext>
              </a:extLst>
            </p:cNvPr>
            <p:cNvSpPr txBox="1"/>
            <p:nvPr/>
          </p:nvSpPr>
          <p:spPr>
            <a:xfrm>
              <a:off x="4154702" y="3275364"/>
              <a:ext cx="1438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endParaRPr lang="en-US" sz="2800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D84B1A5-4D72-40EF-99DF-2D31A1E86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8695" y="3798584"/>
              <a:ext cx="96199" cy="609960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E061F4-088A-4949-B7F1-FD71A8093B5D}"/>
              </a:ext>
            </a:extLst>
          </p:cNvPr>
          <p:cNvGrpSpPr/>
          <p:nvPr/>
        </p:nvGrpSpPr>
        <p:grpSpPr>
          <a:xfrm>
            <a:off x="5593541" y="3291596"/>
            <a:ext cx="2359319" cy="1133180"/>
            <a:chOff x="5593541" y="3291596"/>
            <a:chExt cx="2359319" cy="113318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0B7311-145E-4658-8824-EBF90C7A423D}"/>
                </a:ext>
              </a:extLst>
            </p:cNvPr>
            <p:cNvSpPr txBox="1"/>
            <p:nvPr/>
          </p:nvSpPr>
          <p:spPr>
            <a:xfrm>
              <a:off x="5593541" y="3291596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translation</a:t>
              </a:r>
              <a:endParaRPr lang="en-US" sz="2800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BD653B6-0626-4024-A5BC-16DED5117B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7534" y="3814816"/>
              <a:ext cx="96199" cy="609960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C7A12D-0270-4663-8615-C86849629F0D}"/>
              </a:ext>
            </a:extLst>
          </p:cNvPr>
          <p:cNvGrpSpPr/>
          <p:nvPr/>
        </p:nvGrpSpPr>
        <p:grpSpPr>
          <a:xfrm>
            <a:off x="6067534" y="4970658"/>
            <a:ext cx="1770797" cy="1221942"/>
            <a:chOff x="6067534" y="4970658"/>
            <a:chExt cx="1770797" cy="122194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27B731-EFC8-44E9-AAB3-B19D5574F09E}"/>
                </a:ext>
              </a:extLst>
            </p:cNvPr>
            <p:cNvSpPr txBox="1"/>
            <p:nvPr/>
          </p:nvSpPr>
          <p:spPr>
            <a:xfrm>
              <a:off x="6067534" y="5669380"/>
              <a:ext cx="1770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3D point</a:t>
              </a:r>
              <a:endParaRPr lang="en-US" sz="2800" dirty="0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82744F-0EB6-4E76-A5E2-46725828D7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8431" y="4970658"/>
              <a:ext cx="0" cy="698722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52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9ADC-83A2-45E4-85E1-B5F448EE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687046-A7D5-47F4-8391-CBB16FCC60F0}"/>
                  </a:ext>
                </a:extLst>
              </p:cNvPr>
              <p:cNvSpPr txBox="1"/>
              <p:nvPr/>
            </p:nvSpPr>
            <p:spPr>
              <a:xfrm>
                <a:off x="1168536" y="1471375"/>
                <a:ext cx="6787371" cy="1565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687046-A7D5-47F4-8391-CBB16FCC6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536" y="1471375"/>
                <a:ext cx="6787371" cy="1565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57DB421-1250-478E-98D9-FDD536487587}"/>
              </a:ext>
            </a:extLst>
          </p:cNvPr>
          <p:cNvGrpSpPr/>
          <p:nvPr/>
        </p:nvGrpSpPr>
        <p:grpSpPr>
          <a:xfrm>
            <a:off x="1367279" y="2441196"/>
            <a:ext cx="6120145" cy="2399932"/>
            <a:chOff x="1367279" y="2441196"/>
            <a:chExt cx="6120145" cy="23999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2A29DF-02E0-44C1-9702-E44BF6FEF84F}"/>
                    </a:ext>
                  </a:extLst>
                </p:cNvPr>
                <p:cNvSpPr txBox="1"/>
                <p:nvPr/>
              </p:nvSpPr>
              <p:spPr>
                <a:xfrm>
                  <a:off x="3165718" y="3026913"/>
                  <a:ext cx="2812565" cy="18142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2A29DF-02E0-44C1-9702-E44BF6FEF8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5718" y="3026913"/>
                  <a:ext cx="2812565" cy="181421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96581D5-21FA-4963-8B83-EC286205CE41}"/>
                </a:ext>
              </a:extLst>
            </p:cNvPr>
            <p:cNvSpPr/>
            <p:nvPr/>
          </p:nvSpPr>
          <p:spPr>
            <a:xfrm>
              <a:off x="1367279" y="2541924"/>
              <a:ext cx="1778594" cy="1447726"/>
            </a:xfrm>
            <a:custGeom>
              <a:avLst/>
              <a:gdLst>
                <a:gd name="connsiteX0" fmla="*/ 84018 w 1778594"/>
                <a:gd name="connsiteY0" fmla="*/ 0 h 1622356"/>
                <a:gd name="connsiteX1" fmla="*/ 193074 w 1778594"/>
                <a:gd name="connsiteY1" fmla="*/ 1367406 h 1622356"/>
                <a:gd name="connsiteX2" fmla="*/ 1778594 w 1778594"/>
                <a:gd name="connsiteY2" fmla="*/ 1619076 h 162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594" h="1622356">
                  <a:moveTo>
                    <a:pt x="84018" y="0"/>
                  </a:moveTo>
                  <a:cubicBezTo>
                    <a:pt x="-2669" y="548780"/>
                    <a:pt x="-89355" y="1097560"/>
                    <a:pt x="193074" y="1367406"/>
                  </a:cubicBezTo>
                  <a:cubicBezTo>
                    <a:pt x="475503" y="1637252"/>
                    <a:pt x="1127048" y="1628164"/>
                    <a:pt x="1778594" y="161907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1AB635-84ED-494D-80F0-20F5C698F669}"/>
                </a:ext>
              </a:extLst>
            </p:cNvPr>
            <p:cNvSpPr/>
            <p:nvPr/>
          </p:nvSpPr>
          <p:spPr>
            <a:xfrm>
              <a:off x="5998128" y="2441196"/>
              <a:ext cx="1489296" cy="1548454"/>
            </a:xfrm>
            <a:custGeom>
              <a:avLst/>
              <a:gdLst>
                <a:gd name="connsiteX0" fmla="*/ 1434518 w 1489296"/>
                <a:gd name="connsiteY0" fmla="*/ 0 h 1548454"/>
                <a:gd name="connsiteX1" fmla="*/ 1317072 w 1489296"/>
                <a:gd name="connsiteY1" fmla="*/ 1325461 h 1548454"/>
                <a:gd name="connsiteX2" fmla="*/ 0 w 1489296"/>
                <a:gd name="connsiteY2" fmla="*/ 1535186 h 154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9296" h="1548454">
                  <a:moveTo>
                    <a:pt x="1434518" y="0"/>
                  </a:moveTo>
                  <a:cubicBezTo>
                    <a:pt x="1495338" y="534798"/>
                    <a:pt x="1556158" y="1069597"/>
                    <a:pt x="1317072" y="1325461"/>
                  </a:cubicBezTo>
                  <a:cubicBezTo>
                    <a:pt x="1077986" y="1581325"/>
                    <a:pt x="538993" y="1558255"/>
                    <a:pt x="0" y="153518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802B2F-E95A-4FDA-9163-67EFD5877F29}"/>
              </a:ext>
            </a:extLst>
          </p:cNvPr>
          <p:cNvSpPr txBox="1"/>
          <p:nvPr/>
        </p:nvSpPr>
        <p:spPr>
          <a:xfrm>
            <a:off x="335244" y="5109788"/>
            <a:ext cx="8473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Pairs of [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X,Y,Z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 and [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u,v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  →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eqns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 constrain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/>
            <a:r>
              <a:rPr lang="en-US" sz="2800" dirty="0"/>
              <a:t>How do I get [</a:t>
            </a:r>
            <a:r>
              <a:rPr lang="en-US" sz="2800" dirty="0">
                <a:solidFill>
                  <a:srgbClr val="FF0000"/>
                </a:solidFill>
              </a:rPr>
              <a:t>X,Y,Z</a:t>
            </a:r>
            <a:r>
              <a:rPr lang="en-US" sz="2800" dirty="0"/>
              <a:t>], [</a:t>
            </a:r>
            <a:r>
              <a:rPr lang="en-US" sz="2800" dirty="0" err="1">
                <a:solidFill>
                  <a:srgbClr val="0070C0"/>
                </a:solidFill>
              </a:rPr>
              <a:t>u,v</a:t>
            </a:r>
            <a:r>
              <a:rPr lang="en-US" sz="2800" dirty="0"/>
              <a:t>]?</a:t>
            </a:r>
          </a:p>
        </p:txBody>
      </p:sp>
    </p:spTree>
    <p:extLst>
      <p:ext uri="{BB962C8B-B14F-4D97-AF65-F5344CB8AC3E}">
        <p14:creationId xmlns:p14="http://schemas.microsoft.com/office/powerpoint/2010/main" val="23583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2424-95FA-4956-97BF-F80186AC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pic>
        <p:nvPicPr>
          <p:cNvPr id="4" name="Picture 44" descr="CalCube">
            <a:extLst>
              <a:ext uri="{FF2B5EF4-FFF2-40B4-BE49-F238E27FC236}">
                <a16:creationId xmlns:a16="http://schemas.microsoft.com/office/drawing/2014/main" id="{25D889B0-0754-4AC0-B2BB-5F091AC9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445" y="2313434"/>
            <a:ext cx="5071110" cy="417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12DBE9-5AA2-4E60-BAF6-2812FE3B09B4}"/>
              </a:ext>
            </a:extLst>
          </p:cNvPr>
          <p:cNvSpPr txBox="1"/>
          <p:nvPr/>
        </p:nvSpPr>
        <p:spPr>
          <a:xfrm>
            <a:off x="499145" y="1618170"/>
            <a:ext cx="814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funny object with multiple planes.</a:t>
            </a:r>
          </a:p>
        </p:txBody>
      </p:sp>
    </p:spTree>
    <p:extLst>
      <p:ext uri="{BB962C8B-B14F-4D97-AF65-F5344CB8AC3E}">
        <p14:creationId xmlns:p14="http://schemas.microsoft.com/office/powerpoint/2010/main" val="3541583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Targets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44458F-9805-47B3-8DC5-A69A4C01CDB3}"/>
              </a:ext>
            </a:extLst>
          </p:cNvPr>
          <p:cNvSpPr txBox="1"/>
          <p:nvPr/>
        </p:nvSpPr>
        <p:spPr>
          <a:xfrm>
            <a:off x="499145" y="1618170"/>
            <a:ext cx="814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Using a tape measure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B7EA11-2A29-4AB2-BD7B-EB1450FB72E3}"/>
              </a:ext>
            </a:extLst>
          </p:cNvPr>
          <p:cNvGrpSpPr/>
          <p:nvPr/>
        </p:nvGrpSpPr>
        <p:grpSpPr>
          <a:xfrm>
            <a:off x="1170614" y="2202945"/>
            <a:ext cx="6802772" cy="4574098"/>
            <a:chOff x="990600" y="2095150"/>
            <a:chExt cx="6802772" cy="4574098"/>
          </a:xfrm>
        </p:grpSpPr>
        <p:pic>
          <p:nvPicPr>
            <p:cNvPr id="10" name="Content Placeholder 3">
              <a:extLst>
                <a:ext uri="{FF2B5EF4-FFF2-40B4-BE49-F238E27FC236}">
                  <a16:creationId xmlns:a16="http://schemas.microsoft.com/office/drawing/2014/main" id="{43AD804B-E68F-46BB-83AD-36623D0FF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9" t="2553" r="7279" b="6762"/>
            <a:stretch/>
          </p:blipFill>
          <p:spPr>
            <a:xfrm>
              <a:off x="990600" y="2095150"/>
              <a:ext cx="6802772" cy="45740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92DDCC-EF80-4E1D-AD17-25CBD082AC0D}"/>
                </a:ext>
              </a:extLst>
            </p:cNvPr>
            <p:cNvSpPr txBox="1"/>
            <p:nvPr/>
          </p:nvSpPr>
          <p:spPr>
            <a:xfrm>
              <a:off x="5336796" y="3322774"/>
              <a:ext cx="2286000" cy="3170099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312.747 309.140 30.086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305.796 311.649 30.356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307.694 312.358 30.418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310.149 307.186 29.298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311.937 310.105 29.216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311.202 307.572 30.682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307.106 306.876 28.660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309.317 312.490 30.230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307.435 310.151 29.318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308.253 306.300 28.881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306.650 309.301 28.905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308.069 306.831 29.189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309.671 308.834 29.029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308.255 309.955 29.267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307.546 308.613 28.963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311.036 309.206 28.913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307.518 308.175 29.069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309.950 311.262 29.990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312.160 310.772 29.080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311.988 312.709 30.514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619D06-B7EC-40A1-91A6-70F952DF4CEF}"/>
                </a:ext>
              </a:extLst>
            </p:cNvPr>
            <p:cNvSpPr txBox="1"/>
            <p:nvPr/>
          </p:nvSpPr>
          <p:spPr>
            <a:xfrm>
              <a:off x="1838308" y="3322775"/>
              <a:ext cx="1082040" cy="3170099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880  214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 43  203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270  197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886  347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745  302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943  128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476  590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419  214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317  335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783  521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235  427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665  429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655  362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427  333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412  415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746  351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434  415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525  234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716  308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602  187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BC6BC9-4352-49D2-9D34-5D8441FD8BCF}"/>
                </a:ext>
              </a:extLst>
            </p:cNvPr>
            <p:cNvSpPr txBox="1"/>
            <p:nvPr/>
          </p:nvSpPr>
          <p:spPr>
            <a:xfrm>
              <a:off x="5212019" y="2213573"/>
              <a:ext cx="25355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Known 3d locations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6DB2E4-B433-4DED-AB80-2A3EDE1AAB26}"/>
                </a:ext>
              </a:extLst>
            </p:cNvPr>
            <p:cNvSpPr txBox="1"/>
            <p:nvPr/>
          </p:nvSpPr>
          <p:spPr>
            <a:xfrm>
              <a:off x="999043" y="2213573"/>
              <a:ext cx="30122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</a:rPr>
                <a:t>Known 2d image </a:t>
              </a:r>
              <a:r>
                <a:rPr lang="en-US" sz="3200" b="1" dirty="0" err="1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</a:rPr>
                <a:t>coords</a:t>
              </a:r>
              <a:endPara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7D75A43-9901-4BF8-A04C-28D6BDBD0F18}"/>
              </a:ext>
            </a:extLst>
          </p:cNvPr>
          <p:cNvSpPr txBox="1"/>
          <p:nvPr/>
        </p:nvSpPr>
        <p:spPr>
          <a:xfrm>
            <a:off x="88956" y="6558562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19268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682D-056B-4153-98F8-17EB65DC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Targets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4EFE9C-24D7-4BA3-A1DE-F6BBB6B9466F}"/>
              </a:ext>
            </a:extLst>
          </p:cNvPr>
          <p:cNvGrpSpPr/>
          <p:nvPr/>
        </p:nvGrpSpPr>
        <p:grpSpPr>
          <a:xfrm>
            <a:off x="538481" y="2706074"/>
            <a:ext cx="8067038" cy="3786800"/>
            <a:chOff x="373534" y="2706074"/>
            <a:chExt cx="8067038" cy="37868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76FB261-150E-4D78-AB72-5FB04F6AB90E}"/>
                </a:ext>
              </a:extLst>
            </p:cNvPr>
            <p:cNvGrpSpPr/>
            <p:nvPr/>
          </p:nvGrpSpPr>
          <p:grpSpPr>
            <a:xfrm>
              <a:off x="6002172" y="2706074"/>
              <a:ext cx="2438400" cy="3786800"/>
              <a:chOff x="6002172" y="2706074"/>
              <a:chExt cx="2438400" cy="37868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67D4C8-23F8-4043-B5C1-495FF440A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2706074"/>
                <a:ext cx="2438400" cy="18288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41D63AA-59D9-47B1-A187-7928951E5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4664074"/>
                <a:ext cx="2438400" cy="182880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D3A67E-5511-4F46-8FFC-515CA9690BED}"/>
                </a:ext>
              </a:extLst>
            </p:cNvPr>
            <p:cNvGrpSpPr/>
            <p:nvPr/>
          </p:nvGrpSpPr>
          <p:grpSpPr>
            <a:xfrm>
              <a:off x="3187853" y="2706074"/>
              <a:ext cx="2438400" cy="3505904"/>
              <a:chOff x="3352800" y="2706074"/>
              <a:chExt cx="2438400" cy="350590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A4DEBE7-50AE-41C6-9AC6-16767DAA2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2706074"/>
                <a:ext cx="2438400" cy="18288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FC5555-CA04-4E3F-8C1D-EECCDF509089}"/>
                  </a:ext>
                </a:extLst>
              </p:cNvPr>
              <p:cNvSpPr txBox="1"/>
              <p:nvPr/>
            </p:nvSpPr>
            <p:spPr>
              <a:xfrm>
                <a:off x="3783435" y="4888539"/>
                <a:ext cx="15771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/>
                  <a:t>…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C2921A5-78D6-46F1-BD4E-3DEE52F6A800}"/>
                </a:ext>
              </a:extLst>
            </p:cNvPr>
            <p:cNvGrpSpPr/>
            <p:nvPr/>
          </p:nvGrpSpPr>
          <p:grpSpPr>
            <a:xfrm>
              <a:off x="373534" y="2706074"/>
              <a:ext cx="2438400" cy="3786800"/>
              <a:chOff x="373534" y="2706074"/>
              <a:chExt cx="2438400" cy="3786800"/>
            </a:xfrm>
          </p:grpSpPr>
          <p:pic>
            <p:nvPicPr>
              <p:cNvPr id="21" name="Content Placeholder 4">
                <a:extLst>
                  <a:ext uri="{FF2B5EF4-FFF2-40B4-BE49-F238E27FC236}">
                    <a16:creationId xmlns:a16="http://schemas.microsoft.com/office/drawing/2014/main" id="{DB01FEFC-F717-4E03-BE97-79B6625BC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5" y="2706074"/>
                <a:ext cx="2438399" cy="18288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466BA7A-FA72-4CC4-9B96-C58C71DA6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4" y="4664074"/>
                <a:ext cx="2438400" cy="1828800"/>
              </a:xfrm>
              <a:prstGeom prst="rect">
                <a:avLst/>
              </a:prstGeom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6567DFE-87D0-4AA4-B3EB-7BCB5ECA277C}"/>
              </a:ext>
            </a:extLst>
          </p:cNvPr>
          <p:cNvSpPr txBox="1"/>
          <p:nvPr/>
        </p:nvSpPr>
        <p:spPr>
          <a:xfrm>
            <a:off x="91859" y="1618170"/>
            <a:ext cx="896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set of views of a plane (not covered today)</a:t>
            </a:r>
          </a:p>
        </p:txBody>
      </p:sp>
    </p:spTree>
    <p:extLst>
      <p:ext uri="{BB962C8B-B14F-4D97-AF65-F5344CB8AC3E}">
        <p14:creationId xmlns:p14="http://schemas.microsoft.com/office/powerpoint/2010/main" val="3565150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CA25C-0AAB-4822-A427-2E9D6EE5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Targets</a:t>
            </a:r>
          </a:p>
        </p:txBody>
      </p:sp>
      <p:pic>
        <p:nvPicPr>
          <p:cNvPr id="4" name="Picture 2" descr="https://i0.wp.com/www.johngrimwade.com/blog/wp-content/uploads/2018/08/edwards_test_site.jpg?resize=1024%2C625&amp;ssl=1">
            <a:extLst>
              <a:ext uri="{FF2B5EF4-FFF2-40B4-BE49-F238E27FC236}">
                <a16:creationId xmlns:a16="http://schemas.microsoft.com/office/drawing/2014/main" id="{EF3BDE35-4A36-4CE3-A797-68637E25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87" y="2422780"/>
            <a:ext cx="6870024" cy="41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6FD8D-6661-4F25-9893-9800C6619F1D}"/>
              </a:ext>
            </a:extLst>
          </p:cNvPr>
          <p:cNvSpPr txBox="1"/>
          <p:nvPr/>
        </p:nvSpPr>
        <p:spPr>
          <a:xfrm>
            <a:off x="91859" y="1618170"/>
            <a:ext cx="896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single, huge plane. </a:t>
            </a:r>
            <a:r>
              <a:rPr lang="en-US" sz="3200" b="1" dirty="0"/>
              <a:t>What’s this for?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502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calibration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</a:t>
            </a:r>
            <a:r>
              <a:rPr lang="en-US" i="1" dirty="0"/>
              <a:t>n</a:t>
            </a:r>
            <a:r>
              <a:rPr lang="en-US" dirty="0"/>
              <a:t> points with known 3D coordinates </a:t>
            </a:r>
            <a:r>
              <a:rPr lang="en-US" b="1" i="1" dirty="0">
                <a:solidFill>
                  <a:srgbClr val="FF0000"/>
                </a:solidFill>
              </a:rPr>
              <a:t>X</a:t>
            </a:r>
            <a:r>
              <a:rPr lang="en-US" i="1" baseline="-25000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known image projections </a:t>
            </a:r>
            <a:r>
              <a:rPr lang="en-US" b="1" dirty="0">
                <a:solidFill>
                  <a:srgbClr val="0070C0"/>
                </a:solidFill>
              </a:rPr>
              <a:t>p</a:t>
            </a:r>
            <a:r>
              <a:rPr lang="en-US" i="1" baseline="-25000" dirty="0">
                <a:solidFill>
                  <a:srgbClr val="0070C0"/>
                </a:solidFill>
              </a:rPr>
              <a:t>i</a:t>
            </a:r>
            <a:r>
              <a:rPr lang="en-US" dirty="0"/>
              <a:t>, estimate the </a:t>
            </a:r>
            <a:r>
              <a:rPr lang="en-US" dirty="0">
                <a:solidFill>
                  <a:srgbClr val="7030A0"/>
                </a:solidFill>
              </a:rPr>
              <a:t>camera parameters</a:t>
            </a:r>
          </a:p>
        </p:txBody>
      </p:sp>
      <p:sp>
        <p:nvSpPr>
          <p:cNvPr id="8219" name="AutoShape 17"/>
          <p:cNvSpPr>
            <a:spLocks noChangeArrowheads="1"/>
          </p:cNvSpPr>
          <p:nvPr/>
        </p:nvSpPr>
        <p:spPr bwMode="auto">
          <a:xfrm rot="14649143">
            <a:off x="5508156" y="4278272"/>
            <a:ext cx="2377017" cy="1200712"/>
          </a:xfrm>
          <a:prstGeom prst="parallelogram">
            <a:avLst>
              <a:gd name="adj" fmla="val 47615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07" name="Line 33"/>
          <p:cNvSpPr>
            <a:spLocks noChangeShapeType="1"/>
          </p:cNvSpPr>
          <p:nvPr/>
        </p:nvSpPr>
        <p:spPr bwMode="auto">
          <a:xfrm rot="20049652" flipV="1">
            <a:off x="4768293" y="3778093"/>
            <a:ext cx="2628276" cy="14695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08" name="Line 34"/>
          <p:cNvSpPr>
            <a:spLocks noChangeShapeType="1"/>
          </p:cNvSpPr>
          <p:nvPr/>
        </p:nvSpPr>
        <p:spPr bwMode="auto">
          <a:xfrm rot="20049652" flipV="1">
            <a:off x="4890853" y="4163998"/>
            <a:ext cx="2829922" cy="978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09" name="Line 35"/>
          <p:cNvSpPr>
            <a:spLocks noChangeShapeType="1"/>
          </p:cNvSpPr>
          <p:nvPr/>
        </p:nvSpPr>
        <p:spPr bwMode="auto">
          <a:xfrm rot="20049652" flipV="1">
            <a:off x="4978816" y="4672560"/>
            <a:ext cx="3347786" cy="3429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10" name="Line 36"/>
          <p:cNvSpPr>
            <a:spLocks noChangeShapeType="1"/>
          </p:cNvSpPr>
          <p:nvPr/>
        </p:nvSpPr>
        <p:spPr bwMode="auto">
          <a:xfrm rot="20049652" flipV="1">
            <a:off x="4986522" y="4779384"/>
            <a:ext cx="2593904" cy="4287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11" name="Line 37"/>
          <p:cNvSpPr>
            <a:spLocks noChangeShapeType="1"/>
          </p:cNvSpPr>
          <p:nvPr/>
        </p:nvSpPr>
        <p:spPr bwMode="auto">
          <a:xfrm rot="20049652">
            <a:off x="5139806" y="5189451"/>
            <a:ext cx="2486207" cy="24532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12" name="Line 38"/>
          <p:cNvSpPr>
            <a:spLocks noChangeShapeType="1"/>
          </p:cNvSpPr>
          <p:nvPr/>
        </p:nvSpPr>
        <p:spPr bwMode="auto">
          <a:xfrm rot="20049652">
            <a:off x="5202342" y="4920552"/>
            <a:ext cx="3652547" cy="7002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06" name="Oval 39"/>
          <p:cNvSpPr>
            <a:spLocks noChangeArrowheads="1"/>
          </p:cNvSpPr>
          <p:nvPr/>
        </p:nvSpPr>
        <p:spPr bwMode="auto">
          <a:xfrm rot="20049652">
            <a:off x="5187188" y="5700272"/>
            <a:ext cx="66452" cy="6907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00" name="Text Box 41"/>
          <p:cNvSpPr txBox="1">
            <a:spLocks noChangeArrowheads="1"/>
          </p:cNvSpPr>
          <p:nvPr/>
        </p:nvSpPr>
        <p:spPr bwMode="auto">
          <a:xfrm>
            <a:off x="6964629" y="2700640"/>
            <a:ext cx="5341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X</a:t>
            </a:r>
            <a:r>
              <a:rPr lang="en-US" sz="3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i</a:t>
            </a:r>
          </a:p>
        </p:txBody>
      </p:sp>
      <p:sp>
        <p:nvSpPr>
          <p:cNvPr id="8201" name="Text Box 42"/>
          <p:cNvSpPr txBox="1">
            <a:spLocks noChangeArrowheads="1"/>
          </p:cNvSpPr>
          <p:nvPr/>
        </p:nvSpPr>
        <p:spPr bwMode="auto">
          <a:xfrm>
            <a:off x="5578448" y="3982968"/>
            <a:ext cx="5100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Cambria Math" panose="02040503050406030204" pitchFamily="18" charset="0"/>
              </a:rPr>
              <a:t>p</a:t>
            </a:r>
            <a:r>
              <a:rPr lang="en-US" sz="3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Cambria Math" panose="02040503050406030204" pitchFamily="18" charset="0"/>
              </a:rPr>
              <a:t>i</a:t>
            </a:r>
          </a:p>
        </p:txBody>
      </p:sp>
      <p:pic>
        <p:nvPicPr>
          <p:cNvPr id="8198" name="Picture 44" descr="CalC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184525"/>
            <a:ext cx="3810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9FFAF3F-1B0E-439F-A7A9-3B3FE9E07E2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8220" name="Oval 18"/>
          <p:cNvSpPr>
            <a:spLocks noChangeArrowheads="1"/>
          </p:cNvSpPr>
          <p:nvPr/>
        </p:nvSpPr>
        <p:spPr bwMode="auto">
          <a:xfrm rot="20049143">
            <a:off x="6071219" y="4396892"/>
            <a:ext cx="97293" cy="101129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21" name="Oval 19"/>
          <p:cNvSpPr>
            <a:spLocks noChangeArrowheads="1"/>
          </p:cNvSpPr>
          <p:nvPr/>
        </p:nvSpPr>
        <p:spPr bwMode="auto">
          <a:xfrm rot="20049143">
            <a:off x="6485193" y="4378957"/>
            <a:ext cx="97293" cy="101129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22" name="Oval 20"/>
          <p:cNvSpPr>
            <a:spLocks noChangeArrowheads="1"/>
          </p:cNvSpPr>
          <p:nvPr/>
        </p:nvSpPr>
        <p:spPr bwMode="auto">
          <a:xfrm rot="20049143">
            <a:off x="6879218" y="4614168"/>
            <a:ext cx="97293" cy="101129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23" name="Oval 21"/>
          <p:cNvSpPr>
            <a:spLocks noChangeArrowheads="1"/>
          </p:cNvSpPr>
          <p:nvPr/>
        </p:nvSpPr>
        <p:spPr bwMode="auto">
          <a:xfrm rot="20049143">
            <a:off x="6529508" y="4722712"/>
            <a:ext cx="97293" cy="101129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24" name="Oval 22"/>
          <p:cNvSpPr>
            <a:spLocks noChangeArrowheads="1"/>
          </p:cNvSpPr>
          <p:nvPr/>
        </p:nvSpPr>
        <p:spPr bwMode="auto">
          <a:xfrm rot="20049143">
            <a:off x="6477148" y="5203284"/>
            <a:ext cx="97293" cy="101129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25" name="Oval 23"/>
          <p:cNvSpPr>
            <a:spLocks noChangeArrowheads="1"/>
          </p:cNvSpPr>
          <p:nvPr/>
        </p:nvSpPr>
        <p:spPr bwMode="auto">
          <a:xfrm rot="20049143">
            <a:off x="7111002" y="5171459"/>
            <a:ext cx="97293" cy="101129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15" name="Oval 27"/>
          <p:cNvSpPr>
            <a:spLocks noChangeArrowheads="1"/>
          </p:cNvSpPr>
          <p:nvPr/>
        </p:nvSpPr>
        <p:spPr bwMode="auto">
          <a:xfrm rot="20055241">
            <a:off x="7305744" y="4163704"/>
            <a:ext cx="97293" cy="101129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16" name="Oval 28"/>
          <p:cNvSpPr>
            <a:spLocks noChangeArrowheads="1"/>
          </p:cNvSpPr>
          <p:nvPr/>
        </p:nvSpPr>
        <p:spPr bwMode="auto">
          <a:xfrm rot="20055241">
            <a:off x="8048843" y="3879379"/>
            <a:ext cx="97293" cy="101129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17" name="Oval 29"/>
          <p:cNvSpPr>
            <a:spLocks noChangeArrowheads="1"/>
          </p:cNvSpPr>
          <p:nvPr/>
        </p:nvSpPr>
        <p:spPr bwMode="auto">
          <a:xfrm rot="20055241">
            <a:off x="7510805" y="4799922"/>
            <a:ext cx="97293" cy="101129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18" name="Oval 30"/>
          <p:cNvSpPr>
            <a:spLocks noChangeArrowheads="1"/>
          </p:cNvSpPr>
          <p:nvPr/>
        </p:nvSpPr>
        <p:spPr bwMode="auto">
          <a:xfrm rot="20055241">
            <a:off x="8771390" y="4734074"/>
            <a:ext cx="97293" cy="101129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13" name="Oval 25"/>
          <p:cNvSpPr>
            <a:spLocks noChangeArrowheads="1"/>
          </p:cNvSpPr>
          <p:nvPr/>
        </p:nvSpPr>
        <p:spPr bwMode="auto">
          <a:xfrm rot="20055241">
            <a:off x="6920693" y="3185913"/>
            <a:ext cx="97293" cy="101129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14" name="Oval 26"/>
          <p:cNvSpPr>
            <a:spLocks noChangeArrowheads="1"/>
          </p:cNvSpPr>
          <p:nvPr/>
        </p:nvSpPr>
        <p:spPr bwMode="auto">
          <a:xfrm rot="20055241">
            <a:off x="7315413" y="3503259"/>
            <a:ext cx="97293" cy="101129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D16F-DA0D-4741-86E3-8A98AEF6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C95BC2-5491-4BA1-A982-98B8CD46A01F}"/>
                  </a:ext>
                </a:extLst>
              </p:cNvPr>
              <p:cNvSpPr txBox="1"/>
              <p:nvPr/>
            </p:nvSpPr>
            <p:spPr>
              <a:xfrm>
                <a:off x="3663482" y="1558839"/>
                <a:ext cx="18170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C95BC2-5491-4BA1-A982-98B8CD46A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482" y="1558839"/>
                <a:ext cx="1817036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232848F-BA1A-465F-B6D2-120E03ED7009}"/>
              </a:ext>
            </a:extLst>
          </p:cNvPr>
          <p:cNvGrpSpPr/>
          <p:nvPr/>
        </p:nvGrpSpPr>
        <p:grpSpPr>
          <a:xfrm>
            <a:off x="628650" y="2270497"/>
            <a:ext cx="7886700" cy="1625644"/>
            <a:chOff x="628650" y="2270497"/>
            <a:chExt cx="7886700" cy="16256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E6B685D-1C27-4C4B-8CF1-B67648902752}"/>
                    </a:ext>
                  </a:extLst>
                </p:cNvPr>
                <p:cNvSpPr txBox="1"/>
                <p:nvPr/>
              </p:nvSpPr>
              <p:spPr>
                <a:xfrm>
                  <a:off x="2827089" y="3403698"/>
                  <a:ext cx="356532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E6B685D-1C27-4C4B-8CF1-B676489027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7089" y="3403698"/>
                  <a:ext cx="3565321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8A0F63-1C0D-4F12-9094-F7581E28A0A3}"/>
                </a:ext>
              </a:extLst>
            </p:cNvPr>
            <p:cNvSpPr txBox="1"/>
            <p:nvPr/>
          </p:nvSpPr>
          <p:spPr>
            <a:xfrm>
              <a:off x="628650" y="2270497"/>
              <a:ext cx="7886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Remember (from geometry): this implies </a:t>
              </a:r>
              <a:r>
                <a:rPr lang="en-US" sz="28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800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800" b="1" baseline="-25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are proportional/scaled copies of each other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050238E-0A81-40E9-820D-F8788D25C88A}"/>
              </a:ext>
            </a:extLst>
          </p:cNvPr>
          <p:cNvGrpSpPr/>
          <p:nvPr/>
        </p:nvGrpSpPr>
        <p:grpSpPr>
          <a:xfrm>
            <a:off x="747494" y="4125839"/>
            <a:ext cx="7886700" cy="1665765"/>
            <a:chOff x="747494" y="4125839"/>
            <a:chExt cx="7886700" cy="1665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4CF7FA4-3711-409B-BD48-B08F6CA19F01}"/>
                    </a:ext>
                  </a:extLst>
                </p:cNvPr>
                <p:cNvSpPr txBox="1"/>
                <p:nvPr/>
              </p:nvSpPr>
              <p:spPr>
                <a:xfrm>
                  <a:off x="2827089" y="5299161"/>
                  <a:ext cx="356532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4CF7FA4-3711-409B-BD48-B08F6CA19F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7089" y="5299161"/>
                  <a:ext cx="356532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005787-0A3A-4B5E-AFA8-BD6AFE0D3A9D}"/>
                </a:ext>
              </a:extLst>
            </p:cNvPr>
            <p:cNvSpPr txBox="1"/>
            <p:nvPr/>
          </p:nvSpPr>
          <p:spPr>
            <a:xfrm>
              <a:off x="747494" y="4125839"/>
              <a:ext cx="7886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Remember (from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homography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fitting): this implies their cross product is 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269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06236D-B9DA-400C-B6ED-82133DBF0CD1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479139" y="2220689"/>
            <a:chExt cx="4857226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3173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4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40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39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542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157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4C89D81-B8A0-4AC0-90F5-08F1451F0146}"/>
              </a:ext>
            </a:extLst>
          </p:cNvPr>
          <p:cNvSpPr/>
          <p:nvPr/>
        </p:nvSpPr>
        <p:spPr>
          <a:xfrm>
            <a:off x="5410899" y="1518407"/>
            <a:ext cx="2944536" cy="407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6C878F-33FF-4667-8928-56D1B5C2E18E}"/>
              </a:ext>
            </a:extLst>
          </p:cNvPr>
          <p:cNvCxnSpPr>
            <a:cxnSpLocks/>
          </p:cNvCxnSpPr>
          <p:nvPr/>
        </p:nvCxnSpPr>
        <p:spPr>
          <a:xfrm>
            <a:off x="2663173" y="2371978"/>
            <a:ext cx="4655285" cy="21868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5607731-8E9D-44C0-B691-0A93503C5F41}"/>
              </a:ext>
            </a:extLst>
          </p:cNvPr>
          <p:cNvCxnSpPr>
            <a:cxnSpLocks/>
          </p:cNvCxnSpPr>
          <p:nvPr/>
        </p:nvCxnSpPr>
        <p:spPr>
          <a:xfrm>
            <a:off x="2512064" y="3359939"/>
            <a:ext cx="4806394" cy="51577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4000BD0-C5E7-4F0A-8EE1-F93A06D57801}"/>
              </a:ext>
            </a:extLst>
          </p:cNvPr>
          <p:cNvGrpSpPr/>
          <p:nvPr/>
        </p:nvGrpSpPr>
        <p:grpSpPr>
          <a:xfrm>
            <a:off x="5427677" y="2021747"/>
            <a:ext cx="0" cy="3481431"/>
            <a:chOff x="5427677" y="2021747"/>
            <a:chExt cx="0" cy="34814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E39463-D28F-4EE9-AA16-348A79ECCC8F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501DC-5097-471C-8FE9-36BA07D4F84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5554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9792-D52C-4C7E-B8A3-CBC9C155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70229D-E2A2-4CDE-98A4-7D54DA9785D0}"/>
                  </a:ext>
                </a:extLst>
              </p:cNvPr>
              <p:cNvSpPr txBox="1"/>
              <p:nvPr/>
            </p:nvSpPr>
            <p:spPr>
              <a:xfrm>
                <a:off x="2827089" y="1444467"/>
                <a:ext cx="356532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70229D-E2A2-4CDE-98A4-7D54DA978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089" y="1444467"/>
                <a:ext cx="3565321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0B4E60-B465-4BB5-A242-1F7797E43829}"/>
                  </a:ext>
                </a:extLst>
              </p:cNvPr>
              <p:cNvSpPr txBox="1"/>
              <p:nvPr/>
            </p:nvSpPr>
            <p:spPr>
              <a:xfrm>
                <a:off x="2172747" y="2026653"/>
                <a:ext cx="4874004" cy="15651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0B4E60-B465-4BB5-A242-1F7797E43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747" y="2026653"/>
                <a:ext cx="4874004" cy="1565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15C5413-A064-4478-A801-14D28D0874F6}"/>
              </a:ext>
            </a:extLst>
          </p:cNvPr>
          <p:cNvGrpSpPr/>
          <p:nvPr/>
        </p:nvGrpSpPr>
        <p:grpSpPr>
          <a:xfrm>
            <a:off x="254703" y="3427486"/>
            <a:ext cx="8634594" cy="2768322"/>
            <a:chOff x="254703" y="3427486"/>
            <a:chExt cx="8634594" cy="27683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4B8523-A01B-4B23-BC0D-18A7369778CF}"/>
                    </a:ext>
                  </a:extLst>
                </p:cNvPr>
                <p:cNvSpPr txBox="1"/>
                <p:nvPr/>
              </p:nvSpPr>
              <p:spPr>
                <a:xfrm>
                  <a:off x="254703" y="4381593"/>
                  <a:ext cx="8634594" cy="18142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e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𝒗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𝒗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3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4B8523-A01B-4B23-BC0D-18A736977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03" y="4381593"/>
                  <a:ext cx="8634594" cy="181421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8D1D11-5473-49EF-BF40-F93E51171412}"/>
                </a:ext>
              </a:extLst>
            </p:cNvPr>
            <p:cNvSpPr txBox="1"/>
            <p:nvPr/>
          </p:nvSpPr>
          <p:spPr>
            <a:xfrm>
              <a:off x="628650" y="3427486"/>
              <a:ext cx="7886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…Some tedious math occurs…</a:t>
              </a:r>
            </a:p>
            <a:p>
              <a:pPr algn="ctr"/>
              <a:r>
                <a:rPr lang="en-US" sz="2800" dirty="0"/>
                <a:t>(see </a:t>
              </a:r>
              <a:r>
                <a:rPr lang="en-US" sz="2800" dirty="0" err="1"/>
                <a:t>Homography</a:t>
              </a:r>
              <a:r>
                <a:rPr lang="en-US" sz="2800" dirty="0"/>
                <a:t> </a:t>
              </a:r>
              <a:r>
                <a:rPr lang="en-US" sz="2800" dirty="0" err="1"/>
                <a:t>deriviation</a:t>
              </a:r>
              <a:r>
                <a:rPr lang="en-US" sz="28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1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DC639-7EF3-4EE1-AAE4-4871BD3E9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BEF1BA-3E84-4441-A6C0-50730A08FA1C}"/>
                  </a:ext>
                </a:extLst>
              </p:cNvPr>
              <p:cNvSpPr txBox="1"/>
              <p:nvPr/>
            </p:nvSpPr>
            <p:spPr>
              <a:xfrm>
                <a:off x="254703" y="1690689"/>
                <a:ext cx="8634594" cy="1814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BEF1BA-3E84-4441-A6C0-50730A08F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03" y="1690689"/>
                <a:ext cx="8634594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BB0E9DC-8D46-4F8D-AB76-C5325E68C510}"/>
              </a:ext>
            </a:extLst>
          </p:cNvPr>
          <p:cNvSpPr txBox="1"/>
          <p:nvPr/>
        </p:nvSpPr>
        <p:spPr>
          <a:xfrm>
            <a:off x="747494" y="3731557"/>
            <a:ext cx="7886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many linearly independent equations?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many equations per [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u,v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] + [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X,Y,Z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] pair?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is 3x4, how many degrees of freedom?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600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C45E-6E07-410B-87ED-2E64508E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7C8D8C-4DAF-45BF-BCE8-64686869B554}"/>
                  </a:ext>
                </a:extLst>
              </p:cNvPr>
              <p:cNvSpPr txBox="1"/>
              <p:nvPr/>
            </p:nvSpPr>
            <p:spPr>
              <a:xfrm>
                <a:off x="254703" y="1422242"/>
                <a:ext cx="8634594" cy="25574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7C8D8C-4DAF-45BF-BCE8-64686869B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03" y="1422242"/>
                <a:ext cx="8634594" cy="25574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B566ADE-B0BC-4F1D-A53B-C2E29CEC07DF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Derivation from L. </a:t>
            </a:r>
            <a:r>
              <a:rPr lang="en-US" sz="1200" dirty="0" err="1"/>
              <a:t>Lazebnik</a:t>
            </a:r>
            <a:r>
              <a:rPr lang="en-US" sz="1200" dirty="0"/>
              <a:t>; note we negate one of the equations from the cross product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9F5412-E273-4186-AEE0-3B7B71BCF265}"/>
                  </a:ext>
                </a:extLst>
              </p:cNvPr>
              <p:cNvSpPr txBox="1"/>
              <p:nvPr/>
            </p:nvSpPr>
            <p:spPr>
              <a:xfrm>
                <a:off x="747494" y="4167998"/>
                <a:ext cx="7886700" cy="1390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How do we solve problems of the form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min</m:t>
                                </m:r>
                              </m:fName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𝑨𝒏</m:t>
                                    </m:r>
                                  </m:e>
                                </m:d>
                              </m:e>
                            </m:func>
                          </m:e>
                        </m:fun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Eigenvector of 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8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with smallest eigenvalue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9F5412-E273-4186-AEE0-3B7B71BCF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94" y="4167998"/>
                <a:ext cx="7886700" cy="1390765"/>
              </a:xfrm>
              <a:prstGeom prst="rect">
                <a:avLst/>
              </a:prstGeom>
              <a:blipFill>
                <a:blip r:embed="rId3"/>
                <a:stretch>
                  <a:fillRect t="-4825" b="-1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42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7440-0A3A-46E8-9702-221BDE8F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9BADF-B0A8-4F34-99E7-372DD819374F}"/>
              </a:ext>
            </a:extLst>
          </p:cNvPr>
          <p:cNvSpPr txBox="1"/>
          <p:nvPr/>
        </p:nvSpPr>
        <p:spPr>
          <a:xfrm>
            <a:off x="353159" y="156741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Degenerate configurations (e.g., all points on one plane) an issue. Usually need multiplane targets.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545AD7-994C-4B8E-8801-8F07516202E8}"/>
              </a:ext>
            </a:extLst>
          </p:cNvPr>
          <p:cNvGrpSpPr/>
          <p:nvPr/>
        </p:nvGrpSpPr>
        <p:grpSpPr>
          <a:xfrm>
            <a:off x="663162" y="3278414"/>
            <a:ext cx="7817677" cy="2757516"/>
            <a:chOff x="628650" y="2657630"/>
            <a:chExt cx="7817677" cy="2757516"/>
          </a:xfrm>
        </p:grpSpPr>
        <p:pic>
          <p:nvPicPr>
            <p:cNvPr id="8" name="Picture 44" descr="CalCube">
              <a:extLst>
                <a:ext uri="{FF2B5EF4-FFF2-40B4-BE49-F238E27FC236}">
                  <a16:creationId xmlns:a16="http://schemas.microsoft.com/office/drawing/2014/main" id="{FF607F25-5C90-4098-984F-52DD594A9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8650" y="2657630"/>
              <a:ext cx="3345818" cy="275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4" name="Picture 2" descr="http://www.vision.caltech.edu/bouguetj/calib_doc/gifs/list_images.gif">
              <a:extLst>
                <a:ext uri="{FF2B5EF4-FFF2-40B4-BE49-F238E27FC236}">
                  <a16:creationId xmlns:a16="http://schemas.microsoft.com/office/drawing/2014/main" id="{7C365C16-63F9-4DA5-AD2F-58F32588D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477" y="2657632"/>
              <a:ext cx="3928850" cy="2757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0379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245AD-DAEB-4804-A349-DF00F3F4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030C3-7437-426C-AD03-0E55EE31A273}"/>
              </a:ext>
            </a:extLst>
          </p:cNvPr>
          <p:cNvSpPr txBox="1"/>
          <p:nvPr/>
        </p:nvSpPr>
        <p:spPr>
          <a:xfrm>
            <a:off x="353159" y="156741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pulled a fast one.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45FFC0-1388-4B7F-8AD0-BB059FF9618E}"/>
              </a:ext>
            </a:extLst>
          </p:cNvPr>
          <p:cNvGrpSpPr/>
          <p:nvPr/>
        </p:nvGrpSpPr>
        <p:grpSpPr>
          <a:xfrm>
            <a:off x="353158" y="2385142"/>
            <a:ext cx="7479926" cy="1094729"/>
            <a:chOff x="353158" y="2385142"/>
            <a:chExt cx="7479926" cy="10947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97F07E0-73AD-46B7-8D38-6FA004500805}"/>
                    </a:ext>
                  </a:extLst>
                </p:cNvPr>
                <p:cNvSpPr txBox="1"/>
                <p:nvPr/>
              </p:nvSpPr>
              <p:spPr>
                <a:xfrm>
                  <a:off x="2896669" y="2400531"/>
                  <a:ext cx="493641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    </m:t>
                        </m:r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97F07E0-73AD-46B7-8D38-6FA0045008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6669" y="2400531"/>
                  <a:ext cx="493641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8A14E9E-D4FE-49FC-BD32-20AD4528681F}"/>
                    </a:ext>
                  </a:extLst>
                </p:cNvPr>
                <p:cNvSpPr txBox="1"/>
                <p:nvPr/>
              </p:nvSpPr>
              <p:spPr>
                <a:xfrm>
                  <a:off x="4004856" y="2972040"/>
                  <a:ext cx="265059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8A14E9E-D4FE-49FC-BD32-20AD45286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856" y="2972040"/>
                  <a:ext cx="2650597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3A08A2-4833-49CB-8CFC-1DD476F8B34E}"/>
                </a:ext>
              </a:extLst>
            </p:cNvPr>
            <p:cNvSpPr txBox="1"/>
            <p:nvPr/>
          </p:nvSpPr>
          <p:spPr>
            <a:xfrm>
              <a:off x="353159" y="2385142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We want:</a:t>
              </a:r>
              <a:endParaRPr lang="en-US" sz="2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C0DEF6-226B-44FE-905A-DFC12960D6B1}"/>
                </a:ext>
              </a:extLst>
            </p:cNvPr>
            <p:cNvSpPr txBox="1"/>
            <p:nvPr/>
          </p:nvSpPr>
          <p:spPr>
            <a:xfrm>
              <a:off x="353158" y="2956651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We get:</a:t>
              </a:r>
              <a:endParaRPr lang="en-US" sz="28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B002C1-D580-4A1D-B3C2-9B153026C08A}"/>
              </a:ext>
            </a:extLst>
          </p:cNvPr>
          <p:cNvSpPr txBox="1"/>
          <p:nvPr/>
        </p:nvSpPr>
        <p:spPr>
          <a:xfrm>
            <a:off x="293736" y="3754940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What’s the difference between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K[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45405-A6EE-4C79-9B5B-5E3AC525CAE1}"/>
              </a:ext>
            </a:extLst>
          </p:cNvPr>
          <p:cNvSpPr txBox="1"/>
          <p:nvPr/>
        </p:nvSpPr>
        <p:spPr>
          <a:xfrm>
            <a:off x="293736" y="4878516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Solution: QR-decomposition on left-most 3x3 matrix → finite options of a upper triangular matrix * rotation</a:t>
            </a:r>
          </a:p>
        </p:txBody>
      </p:sp>
    </p:spTree>
    <p:extLst>
      <p:ext uri="{BB962C8B-B14F-4D97-AF65-F5344CB8AC3E}">
        <p14:creationId xmlns:p14="http://schemas.microsoft.com/office/powerpoint/2010/main" val="382338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B5D9-C56F-43F0-9894-4140672A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2DCA4-70AF-4726-9E6B-573B28C3A447}"/>
              </a:ext>
            </a:extLst>
          </p:cNvPr>
          <p:cNvSpPr txBox="1"/>
          <p:nvPr/>
        </p:nvSpPr>
        <p:spPr>
          <a:xfrm>
            <a:off x="353159" y="156741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overconstrained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the objective function isn’t actually the one you care about.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28DD15-D49F-4D23-8EB1-3049F9545ABC}"/>
              </a:ext>
            </a:extLst>
          </p:cNvPr>
          <p:cNvGrpSpPr/>
          <p:nvPr/>
        </p:nvGrpSpPr>
        <p:grpSpPr>
          <a:xfrm>
            <a:off x="522212" y="2690336"/>
            <a:ext cx="8099577" cy="2757016"/>
            <a:chOff x="522212" y="2690336"/>
            <a:chExt cx="8099577" cy="27570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75B0668-2BAD-4A17-97DD-AD40844AEB56}"/>
                    </a:ext>
                  </a:extLst>
                </p:cNvPr>
                <p:cNvSpPr txBox="1"/>
                <p:nvPr/>
              </p:nvSpPr>
              <p:spPr>
                <a:xfrm>
                  <a:off x="2113153" y="4254846"/>
                  <a:ext cx="4994059" cy="11925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>
                                        <a:latin typeface="Cambria Math" panose="02040503050406030204" pitchFamily="18" charset="0"/>
                                      </a:rPr>
                                      <m:t>proj</m:t>
                                    </m:r>
                                    <m:d>
                                      <m:dPr>
                                        <m:ctrlPr>
                                          <a:rPr lang="en-US" sz="32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1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𝑴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3200" b="1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3200" i="1" smtClean="0">
                                                    <a:solidFill>
                                                      <a:srgbClr val="0070C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rgbClr val="0070C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i="1">
                                                    <a:solidFill>
                                                      <a:srgbClr val="0070C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3200" i="1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3200" i="1">
                                                    <a:solidFill>
                                                      <a:srgbClr val="0070C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rgbClr val="0070C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i="1">
                                                    <a:solidFill>
                                                      <a:srgbClr val="0070C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75B0668-2BAD-4A17-97DD-AD40844AEB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3153" y="4254846"/>
                  <a:ext cx="4994059" cy="119250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43A3AE-626A-417A-BB82-334775AB9ACD}"/>
                </a:ext>
              </a:extLst>
            </p:cNvPr>
            <p:cNvSpPr/>
            <p:nvPr/>
          </p:nvSpPr>
          <p:spPr>
            <a:xfrm>
              <a:off x="522212" y="2690336"/>
              <a:ext cx="8099577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Instead: </a:t>
              </a:r>
            </a:p>
            <a:p>
              <a:pPr marL="514350" indent="-514350" algn="ctr">
                <a:buAutoNum type="arabicParenR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initialize parameters with linear model</a:t>
              </a: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2) Apply off-the-shelf non-linear optimizer to: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BC9EF45-0689-449C-890F-DBA8D44FE029}"/>
              </a:ext>
            </a:extLst>
          </p:cNvPr>
          <p:cNvSpPr/>
          <p:nvPr/>
        </p:nvSpPr>
        <p:spPr>
          <a:xfrm>
            <a:off x="708168" y="5358321"/>
            <a:ext cx="8099577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Advantage: can also add radial distortion, not optimize over known variables, add constraints</a:t>
            </a:r>
          </a:p>
        </p:txBody>
      </p:sp>
    </p:spTree>
    <p:extLst>
      <p:ext uri="{BB962C8B-B14F-4D97-AF65-F5344CB8AC3E}">
        <p14:creationId xmlns:p14="http://schemas.microsoft.com/office/powerpoint/2010/main" val="167456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8AD78-C8EB-4BA1-8351-B9462EE58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Get You?</a:t>
            </a:r>
          </a:p>
        </p:txBody>
      </p:sp>
      <p:pic>
        <p:nvPicPr>
          <p:cNvPr id="4" name="Picture 2" descr="garg1">
            <a:extLst>
              <a:ext uri="{FF2B5EF4-FFF2-40B4-BE49-F238E27FC236}">
                <a16:creationId xmlns:a16="http://schemas.microsoft.com/office/drawing/2014/main" id="{21C51EA1-DF01-42B6-A87A-1F1CAD95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955" y="2438400"/>
            <a:ext cx="259484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arg2">
            <a:extLst>
              <a:ext uri="{FF2B5EF4-FFF2-40B4-BE49-F238E27FC236}">
                <a16:creationId xmlns:a16="http://schemas.microsoft.com/office/drawing/2014/main" id="{0D23089C-3213-4682-A15E-F6BDA16D2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4469" y="2438400"/>
            <a:ext cx="259484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arg3">
            <a:extLst>
              <a:ext uri="{FF2B5EF4-FFF2-40B4-BE49-F238E27FC236}">
                <a16:creationId xmlns:a16="http://schemas.microsoft.com/office/drawing/2014/main" id="{48E6D5F1-8F7D-41F1-A061-B8454E57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4355" y="2438400"/>
            <a:ext cx="259484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82C072-873D-475D-959C-CCB501151B9A}"/>
              </a:ext>
            </a:extLst>
          </p:cNvPr>
          <p:cNvSpPr/>
          <p:nvPr/>
        </p:nvSpPr>
        <p:spPr bwMode="auto">
          <a:xfrm>
            <a:off x="1770008" y="3050168"/>
            <a:ext cx="269985" cy="2699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E5297E-D865-4EC3-B233-2ABC19EE20B4}"/>
              </a:ext>
            </a:extLst>
          </p:cNvPr>
          <p:cNvSpPr/>
          <p:nvPr/>
        </p:nvSpPr>
        <p:spPr bwMode="auto">
          <a:xfrm>
            <a:off x="4818008" y="3065408"/>
            <a:ext cx="269985" cy="2699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7DB8F1-05D9-4B3F-9908-F54BDEB24B0F}"/>
              </a:ext>
            </a:extLst>
          </p:cNvPr>
          <p:cNvSpPr/>
          <p:nvPr/>
        </p:nvSpPr>
        <p:spPr bwMode="auto">
          <a:xfrm>
            <a:off x="7789808" y="3065408"/>
            <a:ext cx="269985" cy="2699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222098-7532-4EE5-A44D-6DFB7AA58D29}"/>
              </a:ext>
            </a:extLst>
          </p:cNvPr>
          <p:cNvSpPr txBox="1"/>
          <p:nvPr/>
        </p:nvSpPr>
        <p:spPr>
          <a:xfrm>
            <a:off x="353159" y="14842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Given projection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unknown 3D point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two or more images (with known cameras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find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4402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961942-79E3-4B37-9768-2A346C70914E}"/>
              </a:ext>
            </a:extLst>
          </p:cNvPr>
          <p:cNvGrpSpPr/>
          <p:nvPr/>
        </p:nvGrpSpPr>
        <p:grpSpPr>
          <a:xfrm>
            <a:off x="2051776" y="3247398"/>
            <a:ext cx="4984917" cy="2772417"/>
            <a:chOff x="2051776" y="3247398"/>
            <a:chExt cx="4984917" cy="2772417"/>
          </a:xfrm>
        </p:grpSpPr>
        <p:sp>
          <p:nvSpPr>
            <p:cNvPr id="27654" name="AutoShape 5"/>
            <p:cNvSpPr>
              <a:spLocks noChangeArrowheads="1"/>
            </p:cNvSpPr>
            <p:nvPr/>
          </p:nvSpPr>
          <p:spPr bwMode="auto">
            <a:xfrm rot="5400000">
              <a:off x="2184878" y="3990475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AutoShape 6"/>
            <p:cNvSpPr>
              <a:spLocks noChangeArrowheads="1"/>
            </p:cNvSpPr>
            <p:nvPr/>
          </p:nvSpPr>
          <p:spPr bwMode="auto">
            <a:xfrm rot="16200000" flipH="1">
              <a:off x="5313708" y="3939133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>
              <a:off x="3854831" y="3298739"/>
              <a:ext cx="1431838" cy="11808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Line 13"/>
            <p:cNvSpPr>
              <a:spLocks noChangeShapeType="1"/>
            </p:cNvSpPr>
            <p:nvPr/>
          </p:nvSpPr>
          <p:spPr bwMode="auto">
            <a:xfrm flipV="1">
              <a:off x="2104807" y="4890312"/>
              <a:ext cx="1060621" cy="10781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Freeform 14"/>
            <p:cNvSpPr>
              <a:spLocks/>
            </p:cNvSpPr>
            <p:nvPr/>
          </p:nvSpPr>
          <p:spPr bwMode="auto">
            <a:xfrm>
              <a:off x="3674746" y="3760809"/>
              <a:ext cx="604333" cy="605397"/>
            </a:xfrm>
            <a:custGeom>
              <a:avLst/>
              <a:gdLst>
                <a:gd name="T0" fmla="*/ 0 w 547"/>
                <a:gd name="T1" fmla="*/ 566 h 566"/>
                <a:gd name="T2" fmla="*/ 547 w 547"/>
                <a:gd name="T3" fmla="*/ 0 h 566"/>
                <a:gd name="T4" fmla="*/ 0 60000 65536"/>
                <a:gd name="T5" fmla="*/ 0 60000 65536"/>
                <a:gd name="T6" fmla="*/ 0 w 547"/>
                <a:gd name="T7" fmla="*/ 0 h 566"/>
                <a:gd name="T8" fmla="*/ 547 w 547"/>
                <a:gd name="T9" fmla="*/ 566 h 5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7" h="566">
                  <a:moveTo>
                    <a:pt x="0" y="566"/>
                  </a:moveTo>
                  <a:lnTo>
                    <a:pt x="547" y="0"/>
                  </a:ln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Line 15"/>
            <p:cNvSpPr>
              <a:spLocks noChangeShapeType="1"/>
            </p:cNvSpPr>
            <p:nvPr/>
          </p:nvSpPr>
          <p:spPr bwMode="auto">
            <a:xfrm flipV="1">
              <a:off x="4385141" y="3247398"/>
              <a:ext cx="424248" cy="41072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Line 16"/>
            <p:cNvSpPr>
              <a:spLocks noChangeShapeType="1"/>
            </p:cNvSpPr>
            <p:nvPr/>
          </p:nvSpPr>
          <p:spPr bwMode="auto">
            <a:xfrm>
              <a:off x="5870011" y="4992994"/>
              <a:ext cx="1113652" cy="92413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Oval 9"/>
            <p:cNvSpPr>
              <a:spLocks noChangeArrowheads="1"/>
            </p:cNvSpPr>
            <p:nvPr/>
          </p:nvSpPr>
          <p:spPr bwMode="auto">
            <a:xfrm>
              <a:off x="3112397" y="4838970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Oval 10"/>
            <p:cNvSpPr>
              <a:spLocks noChangeArrowheads="1"/>
            </p:cNvSpPr>
            <p:nvPr/>
          </p:nvSpPr>
          <p:spPr bwMode="auto">
            <a:xfrm>
              <a:off x="2051776" y="591713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Oval 11"/>
            <p:cNvSpPr>
              <a:spLocks noChangeArrowheads="1"/>
            </p:cNvSpPr>
            <p:nvPr/>
          </p:nvSpPr>
          <p:spPr bwMode="auto">
            <a:xfrm>
              <a:off x="6930631" y="5865792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Oval 12"/>
            <p:cNvSpPr>
              <a:spLocks noChangeArrowheads="1"/>
            </p:cNvSpPr>
            <p:nvPr/>
          </p:nvSpPr>
          <p:spPr bwMode="auto">
            <a:xfrm>
              <a:off x="5816979" y="494165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Text Box 20"/>
            <p:cNvSpPr txBox="1">
              <a:spLocks noChangeArrowheads="1"/>
            </p:cNvSpPr>
            <p:nvPr/>
          </p:nvSpPr>
          <p:spPr bwMode="auto">
            <a:xfrm>
              <a:off x="2553929" y="4356877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7668" name="Text Box 21"/>
            <p:cNvSpPr txBox="1">
              <a:spLocks noChangeArrowheads="1"/>
            </p:cNvSpPr>
            <p:nvPr/>
          </p:nvSpPr>
          <p:spPr bwMode="auto">
            <a:xfrm>
              <a:off x="5973997" y="4422512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669" name="Text Box 22"/>
            <p:cNvSpPr txBox="1">
              <a:spLocks noChangeArrowheads="1"/>
            </p:cNvSpPr>
            <p:nvPr/>
          </p:nvSpPr>
          <p:spPr bwMode="auto">
            <a:xfrm>
              <a:off x="4572214" y="3357320"/>
              <a:ext cx="58541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X?</a:t>
              </a:r>
              <a:endParaRPr lang="en-US" sz="3200" b="1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27653" name="Oval 24"/>
            <p:cNvSpPr>
              <a:spLocks noChangeArrowheads="1"/>
            </p:cNvSpPr>
            <p:nvPr/>
          </p:nvSpPr>
          <p:spPr bwMode="auto">
            <a:xfrm>
              <a:off x="4136517" y="3499299"/>
              <a:ext cx="377851" cy="377851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F7F9462-C838-4196-BFA5-74656819BB7F}"/>
              </a:ext>
            </a:extLst>
          </p:cNvPr>
          <p:cNvSpPr txBox="1"/>
          <p:nvPr/>
        </p:nvSpPr>
        <p:spPr>
          <a:xfrm>
            <a:off x="353159" y="1484293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Given projection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unknown 3D point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two or more images (with known cameras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find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Why is the calibration here important?</a:t>
            </a:r>
          </a:p>
        </p:txBody>
      </p:sp>
    </p:spTree>
    <p:extLst>
      <p:ext uri="{BB962C8B-B14F-4D97-AF65-F5344CB8AC3E}">
        <p14:creationId xmlns:p14="http://schemas.microsoft.com/office/powerpoint/2010/main" val="18057261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7F9462-C838-4196-BFA5-74656819BB7F}"/>
              </a:ext>
            </a:extLst>
          </p:cNvPr>
          <p:cNvSpPr txBox="1"/>
          <p:nvPr/>
        </p:nvSpPr>
        <p:spPr>
          <a:xfrm>
            <a:off x="353159" y="14842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Rays in principle should intersect, but in practice usually don’t exactly due to noise, numerical errors.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B62BB0-C2B2-4278-88A2-16DDE7576E85}"/>
              </a:ext>
            </a:extLst>
          </p:cNvPr>
          <p:cNvGrpSpPr/>
          <p:nvPr/>
        </p:nvGrpSpPr>
        <p:grpSpPr>
          <a:xfrm>
            <a:off x="2051776" y="3247398"/>
            <a:ext cx="4984917" cy="2772417"/>
            <a:chOff x="2051776" y="3247398"/>
            <a:chExt cx="4984917" cy="2772417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61C3E3BA-4F50-4C4E-B129-8C2873FF1C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84878" y="3990475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4422298D-53E5-49F7-B88D-30B27AE759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5313708" y="3939133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8">
              <a:extLst>
                <a:ext uri="{FF2B5EF4-FFF2-40B4-BE49-F238E27FC236}">
                  <a16:creationId xmlns:a16="http://schemas.microsoft.com/office/drawing/2014/main" id="{F07C7224-4E9B-4C30-B8FC-C2ED66A95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4831" y="3298739"/>
              <a:ext cx="1431838" cy="11808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B425C2B2-EC54-4641-893D-1AC61549B9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4807" y="4890312"/>
              <a:ext cx="1060621" cy="10781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C250869-F116-4C6C-BAC8-E31CAAB67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746" y="3760809"/>
              <a:ext cx="604333" cy="605397"/>
            </a:xfrm>
            <a:custGeom>
              <a:avLst/>
              <a:gdLst>
                <a:gd name="T0" fmla="*/ 0 w 547"/>
                <a:gd name="T1" fmla="*/ 566 h 566"/>
                <a:gd name="T2" fmla="*/ 547 w 547"/>
                <a:gd name="T3" fmla="*/ 0 h 566"/>
                <a:gd name="T4" fmla="*/ 0 60000 65536"/>
                <a:gd name="T5" fmla="*/ 0 60000 65536"/>
                <a:gd name="T6" fmla="*/ 0 w 547"/>
                <a:gd name="T7" fmla="*/ 0 h 566"/>
                <a:gd name="T8" fmla="*/ 547 w 547"/>
                <a:gd name="T9" fmla="*/ 566 h 5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7" h="566">
                  <a:moveTo>
                    <a:pt x="0" y="566"/>
                  </a:moveTo>
                  <a:lnTo>
                    <a:pt x="547" y="0"/>
                  </a:ln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39DC7768-8A73-4E0C-A166-27A578F7B5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5141" y="3247398"/>
              <a:ext cx="424248" cy="41072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6CF264BB-1580-417F-9DB8-A3BE055A99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0011" y="4992994"/>
              <a:ext cx="1113652" cy="92413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991C8619-291F-4AA5-82BB-742022CB6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397" y="4838970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10">
              <a:extLst>
                <a:ext uri="{FF2B5EF4-FFF2-40B4-BE49-F238E27FC236}">
                  <a16:creationId xmlns:a16="http://schemas.microsoft.com/office/drawing/2014/main" id="{1B5F294E-D8D8-4710-A524-E95E0C8F8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776" y="591713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11">
              <a:extLst>
                <a:ext uri="{FF2B5EF4-FFF2-40B4-BE49-F238E27FC236}">
                  <a16:creationId xmlns:a16="http://schemas.microsoft.com/office/drawing/2014/main" id="{766809D0-7482-4615-A20E-AC41C0FA8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0631" y="5865792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2">
              <a:extLst>
                <a:ext uri="{FF2B5EF4-FFF2-40B4-BE49-F238E27FC236}">
                  <a16:creationId xmlns:a16="http://schemas.microsoft.com/office/drawing/2014/main" id="{A87DC4EB-2628-45AC-96CD-32942C104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979" y="494165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Text Box 20">
              <a:extLst>
                <a:ext uri="{FF2B5EF4-FFF2-40B4-BE49-F238E27FC236}">
                  <a16:creationId xmlns:a16="http://schemas.microsoft.com/office/drawing/2014/main" id="{62244E2B-243F-4C33-845D-0A8146BEA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929" y="4356877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3" name="Text Box 21">
              <a:extLst>
                <a:ext uri="{FF2B5EF4-FFF2-40B4-BE49-F238E27FC236}">
                  <a16:creationId xmlns:a16="http://schemas.microsoft.com/office/drawing/2014/main" id="{B3B1CFD6-A33D-4C97-B668-9235A5359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3997" y="4422512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43DE9628-65A7-4834-9E5E-4A992E512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214" y="3357320"/>
              <a:ext cx="58541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X?</a:t>
              </a:r>
              <a:endParaRPr lang="en-US" sz="3200" b="1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25F3FC7D-252C-4F21-8669-6AAE22650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517" y="3499299"/>
              <a:ext cx="377851" cy="377851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1968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– Geometry</a:t>
            </a:r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 rot="5400000">
            <a:off x="2184878" y="3990475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 rot="16200000" flipH="1">
            <a:off x="5313708" y="3939133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854831" y="3298739"/>
            <a:ext cx="1431838" cy="118084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13"/>
          <p:cNvSpPr>
            <a:spLocks noChangeShapeType="1"/>
          </p:cNvSpPr>
          <p:nvPr/>
        </p:nvSpPr>
        <p:spPr bwMode="auto">
          <a:xfrm flipV="1">
            <a:off x="2104807" y="4890312"/>
            <a:ext cx="1060621" cy="1078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5"/>
          <p:cNvSpPr>
            <a:spLocks noChangeShapeType="1"/>
          </p:cNvSpPr>
          <p:nvPr/>
        </p:nvSpPr>
        <p:spPr bwMode="auto">
          <a:xfrm flipV="1">
            <a:off x="3663392" y="3247397"/>
            <a:ext cx="1145997" cy="110947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>
            <a:off x="5870011" y="4992994"/>
            <a:ext cx="1113652" cy="92413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Oval 9"/>
          <p:cNvSpPr>
            <a:spLocks noChangeArrowheads="1"/>
          </p:cNvSpPr>
          <p:nvPr/>
        </p:nvSpPr>
        <p:spPr bwMode="auto">
          <a:xfrm>
            <a:off x="3112397" y="4838970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0"/>
          <p:cNvSpPr>
            <a:spLocks noChangeArrowheads="1"/>
          </p:cNvSpPr>
          <p:nvPr/>
        </p:nvSpPr>
        <p:spPr bwMode="auto">
          <a:xfrm>
            <a:off x="2051776" y="591713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1"/>
          <p:cNvSpPr>
            <a:spLocks noChangeArrowheads="1"/>
          </p:cNvSpPr>
          <p:nvPr/>
        </p:nvSpPr>
        <p:spPr bwMode="auto">
          <a:xfrm>
            <a:off x="6930631" y="5865792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2"/>
          <p:cNvSpPr>
            <a:spLocks noChangeArrowheads="1"/>
          </p:cNvSpPr>
          <p:nvPr/>
        </p:nvSpPr>
        <p:spPr bwMode="auto">
          <a:xfrm>
            <a:off x="5816979" y="494165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553929" y="4356877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5973997" y="4422512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3455642" y="3423309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7F9462-C838-4196-BFA5-74656819BB7F}"/>
              </a:ext>
            </a:extLst>
          </p:cNvPr>
          <p:cNvSpPr txBox="1"/>
          <p:nvPr/>
        </p:nvSpPr>
        <p:spPr>
          <a:xfrm>
            <a:off x="353159" y="14842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Find shortest segment between viewing rays, set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 be the midpoint of the segment.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E7D185-88BA-4BA1-BA23-0CB3F79C5BFB}"/>
              </a:ext>
            </a:extLst>
          </p:cNvPr>
          <p:cNvCxnSpPr>
            <a:cxnSpLocks/>
          </p:cNvCxnSpPr>
          <p:nvPr/>
        </p:nvCxnSpPr>
        <p:spPr>
          <a:xfrm>
            <a:off x="4068661" y="3498209"/>
            <a:ext cx="0" cy="467963"/>
          </a:xfrm>
          <a:prstGeom prst="line">
            <a:avLst/>
          </a:prstGeom>
          <a:ln w="508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3">
            <a:extLst>
              <a:ext uri="{FF2B5EF4-FFF2-40B4-BE49-F238E27FC236}">
                <a16:creationId xmlns:a16="http://schemas.microsoft.com/office/drawing/2014/main" id="{08775915-164A-4474-B0E5-AEDB854D9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367" y="3670277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4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519DD9-7D5A-4EA0-B151-FBA28BB5043C}"/>
              </a:ext>
            </a:extLst>
          </p:cNvPr>
          <p:cNvGrpSpPr/>
          <p:nvPr/>
        </p:nvGrpSpPr>
        <p:grpSpPr>
          <a:xfrm>
            <a:off x="1686382" y="1921826"/>
            <a:ext cx="5771237" cy="2809566"/>
            <a:chOff x="460426" y="1921826"/>
            <a:chExt cx="5771237" cy="2809566"/>
          </a:xfrm>
        </p:grpSpPr>
        <p:sp>
          <p:nvSpPr>
            <p:cNvPr id="17412" name="AutoShape 5"/>
            <p:cNvSpPr>
              <a:spLocks noChangeArrowheads="1"/>
            </p:cNvSpPr>
            <p:nvPr/>
          </p:nvSpPr>
          <p:spPr bwMode="auto">
            <a:xfrm rot="5400000">
              <a:off x="2024918" y="2262972"/>
              <a:ext cx="2642252" cy="2294588"/>
            </a:xfrm>
            <a:prstGeom prst="parallelogram">
              <a:avLst>
                <a:gd name="adj" fmla="val 2878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17413" name="Line 6"/>
            <p:cNvSpPr>
              <a:spLocks noChangeShapeType="1"/>
            </p:cNvSpPr>
            <p:nvPr/>
          </p:nvSpPr>
          <p:spPr bwMode="auto">
            <a:xfrm flipV="1">
              <a:off x="947156" y="3340733"/>
              <a:ext cx="2364122" cy="903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4" name="Freeform 7"/>
            <p:cNvSpPr>
              <a:spLocks/>
            </p:cNvSpPr>
            <p:nvPr/>
          </p:nvSpPr>
          <p:spPr bwMode="auto">
            <a:xfrm>
              <a:off x="4478852" y="2228205"/>
              <a:ext cx="1752811" cy="653321"/>
            </a:xfrm>
            <a:custGeom>
              <a:avLst/>
              <a:gdLst>
                <a:gd name="T0" fmla="*/ 0 w 1210"/>
                <a:gd name="T1" fmla="*/ 2147483647 h 451"/>
                <a:gd name="T2" fmla="*/ 2147483647 w 1210"/>
                <a:gd name="T3" fmla="*/ 0 h 451"/>
                <a:gd name="T4" fmla="*/ 0 60000 65536"/>
                <a:gd name="T5" fmla="*/ 0 60000 65536"/>
                <a:gd name="T6" fmla="*/ 0 w 1210"/>
                <a:gd name="T7" fmla="*/ 0 h 451"/>
                <a:gd name="T8" fmla="*/ 1210 w 1210"/>
                <a:gd name="T9" fmla="*/ 451 h 4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10" h="451">
                  <a:moveTo>
                    <a:pt x="0" y="451"/>
                  </a:moveTo>
                  <a:lnTo>
                    <a:pt x="121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5" name="Oval 8"/>
            <p:cNvSpPr>
              <a:spLocks noChangeArrowheads="1"/>
            </p:cNvSpPr>
            <p:nvPr/>
          </p:nvSpPr>
          <p:spPr bwMode="auto">
            <a:xfrm>
              <a:off x="3188096" y="3217551"/>
              <a:ext cx="246364" cy="2463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6" name="Text Box 15"/>
            <p:cNvSpPr txBox="1">
              <a:spLocks noChangeArrowheads="1"/>
            </p:cNvSpPr>
            <p:nvPr/>
          </p:nvSpPr>
          <p:spPr bwMode="auto">
            <a:xfrm>
              <a:off x="3296792" y="3340733"/>
              <a:ext cx="362151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</a:t>
              </a:r>
            </a:p>
          </p:txBody>
        </p:sp>
        <p:sp>
          <p:nvSpPr>
            <p:cNvPr id="17429" name="Oval 10"/>
            <p:cNvSpPr>
              <a:spLocks noChangeArrowheads="1"/>
            </p:cNvSpPr>
            <p:nvPr/>
          </p:nvSpPr>
          <p:spPr bwMode="auto">
            <a:xfrm>
              <a:off x="4995957" y="2522224"/>
              <a:ext cx="246365" cy="2463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Text Box 16"/>
            <p:cNvSpPr txBox="1">
              <a:spLocks noChangeArrowheads="1"/>
            </p:cNvSpPr>
            <p:nvPr/>
          </p:nvSpPr>
          <p:spPr bwMode="auto">
            <a:xfrm>
              <a:off x="4693967" y="2199958"/>
              <a:ext cx="688088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 dirty="0"/>
                <a:t>X?</a:t>
              </a:r>
            </a:p>
          </p:txBody>
        </p:sp>
        <p:sp>
          <p:nvSpPr>
            <p:cNvPr id="17427" name="Oval 12"/>
            <p:cNvSpPr>
              <a:spLocks noChangeArrowheads="1"/>
            </p:cNvSpPr>
            <p:nvPr/>
          </p:nvSpPr>
          <p:spPr bwMode="auto">
            <a:xfrm>
              <a:off x="5343621" y="2383157"/>
              <a:ext cx="246365" cy="2463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Text Box 17"/>
            <p:cNvSpPr txBox="1">
              <a:spLocks noChangeArrowheads="1"/>
            </p:cNvSpPr>
            <p:nvPr/>
          </p:nvSpPr>
          <p:spPr bwMode="auto">
            <a:xfrm>
              <a:off x="5111165" y="2060891"/>
              <a:ext cx="688088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X?</a:t>
              </a:r>
            </a:p>
          </p:txBody>
        </p:sp>
        <p:sp>
          <p:nvSpPr>
            <p:cNvPr id="17425" name="Oval 13"/>
            <p:cNvSpPr>
              <a:spLocks noChangeArrowheads="1"/>
            </p:cNvSpPr>
            <p:nvPr/>
          </p:nvSpPr>
          <p:spPr bwMode="auto">
            <a:xfrm>
              <a:off x="5691288" y="2244092"/>
              <a:ext cx="246365" cy="2463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Text Box 18"/>
            <p:cNvSpPr txBox="1">
              <a:spLocks noChangeArrowheads="1"/>
            </p:cNvSpPr>
            <p:nvPr/>
          </p:nvSpPr>
          <p:spPr bwMode="auto">
            <a:xfrm>
              <a:off x="5528364" y="1921826"/>
              <a:ext cx="688088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 dirty="0"/>
                <a:t>X?</a:t>
              </a:r>
            </a:p>
          </p:txBody>
        </p:sp>
        <p:sp>
          <p:nvSpPr>
            <p:cNvPr id="17420" name="Freeform 19"/>
            <p:cNvSpPr>
              <a:spLocks/>
            </p:cNvSpPr>
            <p:nvPr/>
          </p:nvSpPr>
          <p:spPr bwMode="auto">
            <a:xfrm>
              <a:off x="460426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Arc 20"/>
            <p:cNvSpPr>
              <a:spLocks/>
            </p:cNvSpPr>
            <p:nvPr/>
          </p:nvSpPr>
          <p:spPr bwMode="auto">
            <a:xfrm rot="720000">
              <a:off x="642950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Line 21"/>
            <p:cNvSpPr>
              <a:spLocks noChangeShapeType="1"/>
            </p:cNvSpPr>
            <p:nvPr/>
          </p:nvSpPr>
          <p:spPr bwMode="auto">
            <a:xfrm flipH="1">
              <a:off x="460426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Oval 22"/>
            <p:cNvSpPr>
              <a:spLocks noChangeArrowheads="1"/>
            </p:cNvSpPr>
            <p:nvPr/>
          </p:nvSpPr>
          <p:spPr bwMode="auto">
            <a:xfrm rot="19740000">
              <a:off x="713932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4" name="Line 23"/>
            <p:cNvSpPr>
              <a:spLocks noChangeShapeType="1"/>
            </p:cNvSpPr>
            <p:nvPr/>
          </p:nvSpPr>
          <p:spPr bwMode="auto">
            <a:xfrm flipV="1">
              <a:off x="460426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75AD0B6-781A-4F9B-A451-587B01B84BC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58B911-555D-4054-8E01-D98D34A27AA9}"/>
              </a:ext>
            </a:extLst>
          </p:cNvPr>
          <p:cNvSpPr txBox="1"/>
          <p:nvPr/>
        </p:nvSpPr>
        <p:spPr>
          <a:xfrm>
            <a:off x="628650" y="4835359"/>
            <a:ext cx="8060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</a:t>
            </a:r>
            <a:r>
              <a:rPr lang="en-US" sz="2800" i="1" dirty="0"/>
              <a:t>calibrated camera </a:t>
            </a:r>
            <a:r>
              <a:rPr lang="en-US" sz="2800" dirty="0"/>
              <a:t>and an image, we only know the ray corresponding to each pixel.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Nowhere near enough constraints for X</a:t>
            </a:r>
          </a:p>
        </p:txBody>
      </p:sp>
    </p:spTree>
    <p:extLst>
      <p:ext uri="{BB962C8B-B14F-4D97-AF65-F5344CB8AC3E}">
        <p14:creationId xmlns:p14="http://schemas.microsoft.com/office/powerpoint/2010/main" val="4231192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– Non-linear </a:t>
            </a:r>
            <a:r>
              <a:rPr lang="en-US" dirty="0" err="1"/>
              <a:t>Optim</a:t>
            </a:r>
            <a:r>
              <a:rPr lang="en-US" dirty="0"/>
              <a:t>.</a:t>
            </a:r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 rot="5400000">
            <a:off x="2184878" y="3990475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 rot="16200000" flipH="1">
            <a:off x="5313708" y="3939133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854831" y="3298739"/>
            <a:ext cx="1431838" cy="118084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13"/>
          <p:cNvSpPr>
            <a:spLocks noChangeShapeType="1"/>
          </p:cNvSpPr>
          <p:nvPr/>
        </p:nvSpPr>
        <p:spPr bwMode="auto">
          <a:xfrm flipV="1">
            <a:off x="2104807" y="4890312"/>
            <a:ext cx="1060621" cy="1078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5"/>
          <p:cNvSpPr>
            <a:spLocks noChangeShapeType="1"/>
          </p:cNvSpPr>
          <p:nvPr/>
        </p:nvSpPr>
        <p:spPr bwMode="auto">
          <a:xfrm flipV="1">
            <a:off x="3663392" y="3247397"/>
            <a:ext cx="1145997" cy="110947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>
            <a:off x="5870011" y="4992994"/>
            <a:ext cx="1113652" cy="92413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Oval 9"/>
          <p:cNvSpPr>
            <a:spLocks noChangeArrowheads="1"/>
          </p:cNvSpPr>
          <p:nvPr/>
        </p:nvSpPr>
        <p:spPr bwMode="auto">
          <a:xfrm>
            <a:off x="3112397" y="4838970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0"/>
          <p:cNvSpPr>
            <a:spLocks noChangeArrowheads="1"/>
          </p:cNvSpPr>
          <p:nvPr/>
        </p:nvSpPr>
        <p:spPr bwMode="auto">
          <a:xfrm>
            <a:off x="2051776" y="591713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1"/>
          <p:cNvSpPr>
            <a:spLocks noChangeArrowheads="1"/>
          </p:cNvSpPr>
          <p:nvPr/>
        </p:nvSpPr>
        <p:spPr bwMode="auto">
          <a:xfrm>
            <a:off x="6930631" y="5865792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2"/>
          <p:cNvSpPr>
            <a:spLocks noChangeArrowheads="1"/>
          </p:cNvSpPr>
          <p:nvPr/>
        </p:nvSpPr>
        <p:spPr bwMode="auto">
          <a:xfrm>
            <a:off x="5816979" y="494165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553929" y="4356877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5973997" y="4422512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3707190" y="3468422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7F9462-C838-4196-BFA5-74656819BB7F}"/>
                  </a:ext>
                </a:extLst>
              </p:cNvPr>
              <p:cNvSpPr txBox="1"/>
              <p:nvPr/>
            </p:nvSpPr>
            <p:spPr>
              <a:xfrm>
                <a:off x="353159" y="1484293"/>
                <a:ext cx="86753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X minimizing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𝑿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𝑿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7F9462-C838-4196-BFA5-74656819B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59" y="1484293"/>
                <a:ext cx="8675370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3">
            <a:extLst>
              <a:ext uri="{FF2B5EF4-FFF2-40B4-BE49-F238E27FC236}">
                <a16:creationId xmlns:a16="http://schemas.microsoft.com/office/drawing/2014/main" id="{08775915-164A-4474-B0E5-AEDB854D9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110" y="4196809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3">
            <a:extLst>
              <a:ext uri="{FF2B5EF4-FFF2-40B4-BE49-F238E27FC236}">
                <a16:creationId xmlns:a16="http://schemas.microsoft.com/office/drawing/2014/main" id="{2E9685D4-DA85-40B9-B287-FB503D47C2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07" y="4274222"/>
            <a:ext cx="2271100" cy="1692628"/>
          </a:xfrm>
          <a:prstGeom prst="line">
            <a:avLst/>
          </a:prstGeom>
          <a:noFill/>
          <a:ln w="50800">
            <a:solidFill>
              <a:schemeClr val="accent2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3EF1A461-74D2-4CA9-A2C4-1B6AE477E4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75907" y="4272597"/>
            <a:ext cx="2607755" cy="1644536"/>
          </a:xfrm>
          <a:prstGeom prst="line">
            <a:avLst/>
          </a:prstGeom>
          <a:noFill/>
          <a:ln w="50800">
            <a:solidFill>
              <a:schemeClr val="accent2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3F3F9AE1-6805-4EB9-8706-916AE8F17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881" y="5090500"/>
            <a:ext cx="1261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3200" b="1" baseline="-25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23" name="Oval 23">
            <a:extLst>
              <a:ext uri="{FF2B5EF4-FFF2-40B4-BE49-F238E27FC236}">
                <a16:creationId xmlns:a16="http://schemas.microsoft.com/office/drawing/2014/main" id="{904FF78F-A4F7-421E-8905-CB215F1B8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773" y="4982422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F13DDF3B-821D-4FB0-9ABF-3324E1FBD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933" y="5174227"/>
            <a:ext cx="1261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3200" b="1" baseline="-25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27" name="Oval 23">
            <a:extLst>
              <a:ext uri="{FF2B5EF4-FFF2-40B4-BE49-F238E27FC236}">
                <a16:creationId xmlns:a16="http://schemas.microsoft.com/office/drawing/2014/main" id="{6838514A-B0BA-45EC-96E4-93C5E891A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268" y="5007287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0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53FC-ABB1-4DED-A4BC-BA9CB820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– Linear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B1740C-5310-4067-B638-39DCC20F94F2}"/>
                  </a:ext>
                </a:extLst>
              </p:cNvPr>
              <p:cNvSpPr txBox="1"/>
              <p:nvPr/>
            </p:nvSpPr>
            <p:spPr>
              <a:xfrm>
                <a:off x="279195" y="1690689"/>
                <a:ext cx="17104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B1740C-5310-4067-B638-39DCC20F9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95" y="1690689"/>
                <a:ext cx="171046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D98C7D-7C5D-4BCB-99C4-C6EBDA78459B}"/>
                  </a:ext>
                </a:extLst>
              </p:cNvPr>
              <p:cNvSpPr txBox="1"/>
              <p:nvPr/>
            </p:nvSpPr>
            <p:spPr>
              <a:xfrm>
                <a:off x="279195" y="2205466"/>
                <a:ext cx="17104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D98C7D-7C5D-4BCB-99C4-C6EBDA784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95" y="2205466"/>
                <a:ext cx="171046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0E29DF7-E274-4A12-9860-D238DF7D3A02}"/>
              </a:ext>
            </a:extLst>
          </p:cNvPr>
          <p:cNvGrpSpPr/>
          <p:nvPr/>
        </p:nvGrpSpPr>
        <p:grpSpPr>
          <a:xfrm>
            <a:off x="279195" y="4952243"/>
            <a:ext cx="2409378" cy="945664"/>
            <a:chOff x="532177" y="4952243"/>
            <a:chExt cx="2409378" cy="9456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FE1392F-2510-4C2E-84BF-C155E4DB6218}"/>
                    </a:ext>
                  </a:extLst>
                </p:cNvPr>
                <p:cNvSpPr txBox="1"/>
                <p:nvPr/>
              </p:nvSpPr>
              <p:spPr>
                <a:xfrm>
                  <a:off x="532177" y="4952243"/>
                  <a:ext cx="23260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FE1392F-2510-4C2E-84BF-C155E4DB62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177" y="4952243"/>
                  <a:ext cx="2326021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4B30F28-EA0A-454D-8725-5EE5395FA989}"/>
                    </a:ext>
                  </a:extLst>
                </p:cNvPr>
                <p:cNvSpPr txBox="1"/>
                <p:nvPr/>
              </p:nvSpPr>
              <p:spPr>
                <a:xfrm>
                  <a:off x="532177" y="5467020"/>
                  <a:ext cx="24093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4B30F28-EA0A-454D-8725-5EE5395FA9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177" y="5467020"/>
                  <a:ext cx="2409378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0C3283-23AB-41DE-9EEA-E367E3871D23}"/>
              </a:ext>
            </a:extLst>
          </p:cNvPr>
          <p:cNvGrpSpPr/>
          <p:nvPr/>
        </p:nvGrpSpPr>
        <p:grpSpPr>
          <a:xfrm>
            <a:off x="2141464" y="1690688"/>
            <a:ext cx="2971747" cy="945665"/>
            <a:chOff x="2141464" y="1690688"/>
            <a:chExt cx="2971747" cy="945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B786751-918A-441F-988B-50EA3FFB8D36}"/>
                    </a:ext>
                  </a:extLst>
                </p:cNvPr>
                <p:cNvSpPr txBox="1"/>
                <p:nvPr/>
              </p:nvSpPr>
              <p:spPr>
                <a:xfrm>
                  <a:off x="2688573" y="1690688"/>
                  <a:ext cx="234128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B786751-918A-441F-988B-50EA3FFB8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8573" y="1690688"/>
                  <a:ext cx="2341282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005543-B060-4F08-994F-9BFFE401040B}"/>
                    </a:ext>
                  </a:extLst>
                </p:cNvPr>
                <p:cNvSpPr txBox="1"/>
                <p:nvPr/>
              </p:nvSpPr>
              <p:spPr>
                <a:xfrm>
                  <a:off x="2688573" y="2205466"/>
                  <a:ext cx="242463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005543-B060-4F08-994F-9BFFE4010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8573" y="2205466"/>
                  <a:ext cx="2424638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5EC116F-EA20-49A0-B288-ECDAB26AD8B0}"/>
                </a:ext>
              </a:extLst>
            </p:cNvPr>
            <p:cNvCxnSpPr>
              <a:cxnSpLocks/>
            </p:cNvCxnSpPr>
            <p:nvPr/>
          </p:nvCxnSpPr>
          <p:spPr>
            <a:xfrm>
              <a:off x="2141464" y="2187483"/>
              <a:ext cx="334686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C329549-F16F-426F-9D59-1BE6682957D6}"/>
              </a:ext>
            </a:extLst>
          </p:cNvPr>
          <p:cNvGrpSpPr/>
          <p:nvPr/>
        </p:nvGrpSpPr>
        <p:grpSpPr>
          <a:xfrm>
            <a:off x="5029855" y="1690688"/>
            <a:ext cx="2850712" cy="945664"/>
            <a:chOff x="5029855" y="1690688"/>
            <a:chExt cx="2850712" cy="9456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072683E-0047-4F09-8686-27147B8D29C0}"/>
                    </a:ext>
                  </a:extLst>
                </p:cNvPr>
                <p:cNvSpPr txBox="1"/>
                <p:nvPr/>
              </p:nvSpPr>
              <p:spPr>
                <a:xfrm>
                  <a:off x="5471189" y="1690688"/>
                  <a:ext cx="23260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072683E-0047-4F09-8686-27147B8D29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1189" y="1690688"/>
                  <a:ext cx="2326021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3DE43AC-169E-43DC-8555-D5014E7020D9}"/>
                    </a:ext>
                  </a:extLst>
                </p:cNvPr>
                <p:cNvSpPr txBox="1"/>
                <p:nvPr/>
              </p:nvSpPr>
              <p:spPr>
                <a:xfrm>
                  <a:off x="5471189" y="2205465"/>
                  <a:ext cx="24093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3DE43AC-169E-43DC-8555-D5014E7020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1189" y="2205465"/>
                  <a:ext cx="2409378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31F7D55-7CB5-4355-9D04-74B0E5F7F987}"/>
                </a:ext>
              </a:extLst>
            </p:cNvPr>
            <p:cNvCxnSpPr>
              <a:cxnSpLocks/>
            </p:cNvCxnSpPr>
            <p:nvPr/>
          </p:nvCxnSpPr>
          <p:spPr>
            <a:xfrm>
              <a:off x="5029855" y="2171264"/>
              <a:ext cx="334686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75C40F-F054-4B6A-BCF7-A42E9BFA25CC}"/>
              </a:ext>
            </a:extLst>
          </p:cNvPr>
          <p:cNvGrpSpPr/>
          <p:nvPr/>
        </p:nvGrpSpPr>
        <p:grpSpPr>
          <a:xfrm>
            <a:off x="2777630" y="4697442"/>
            <a:ext cx="6366370" cy="1384995"/>
            <a:chOff x="2777630" y="4697442"/>
            <a:chExt cx="6366370" cy="138499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EDACDE8-4323-4F8A-B3EB-B25D7EC6E958}"/>
                </a:ext>
              </a:extLst>
            </p:cNvPr>
            <p:cNvCxnSpPr>
              <a:cxnSpLocks/>
            </p:cNvCxnSpPr>
            <p:nvPr/>
          </p:nvCxnSpPr>
          <p:spPr>
            <a:xfrm>
              <a:off x="2777630" y="5467020"/>
              <a:ext cx="334686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7CEA66A-CD40-4EC5-B326-58599FD3A0FE}"/>
                    </a:ext>
                  </a:extLst>
                </p:cNvPr>
                <p:cNvSpPr txBox="1"/>
                <p:nvPr/>
              </p:nvSpPr>
              <p:spPr>
                <a:xfrm>
                  <a:off x="3380763" y="4952243"/>
                  <a:ext cx="262418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([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7CEA66A-CD40-4EC5-B326-58599FD3A0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0763" y="4952243"/>
                  <a:ext cx="2624180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5AFE75E-D30C-44D8-ADC6-7297B6DB0F16}"/>
                    </a:ext>
                  </a:extLst>
                </p:cNvPr>
                <p:cNvSpPr txBox="1"/>
                <p:nvPr/>
              </p:nvSpPr>
              <p:spPr>
                <a:xfrm>
                  <a:off x="3380763" y="5466645"/>
                  <a:ext cx="262418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([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5AFE75E-D30C-44D8-ADC6-7297B6DB0F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0763" y="5466645"/>
                  <a:ext cx="2624180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2DA34EE-5E98-41E5-9779-5266A58856FD}"/>
                </a:ext>
              </a:extLst>
            </p:cNvPr>
            <p:cNvCxnSpPr>
              <a:cxnSpLocks/>
            </p:cNvCxnSpPr>
            <p:nvPr/>
          </p:nvCxnSpPr>
          <p:spPr>
            <a:xfrm>
              <a:off x="6004943" y="5389940"/>
              <a:ext cx="334686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516CDA-3F7C-4990-B7BE-278CF9B75B0E}"/>
                </a:ext>
              </a:extLst>
            </p:cNvPr>
            <p:cNvSpPr txBox="1"/>
            <p:nvPr/>
          </p:nvSpPr>
          <p:spPr>
            <a:xfrm>
              <a:off x="6455429" y="4697442"/>
              <a:ext cx="26885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Two </a:t>
              </a:r>
              <a:r>
                <a:rPr lang="en-US" sz="2800" dirty="0" err="1"/>
                <a:t>eqns</a:t>
              </a:r>
              <a:r>
                <a:rPr lang="en-US" sz="2800" dirty="0"/>
                <a:t> per camera for 3 </a:t>
              </a:r>
              <a:r>
                <a:rPr lang="en-US" sz="2800" dirty="0" err="1"/>
                <a:t>unkn</a:t>
              </a:r>
              <a:r>
                <a:rPr lang="en-US" sz="2800" dirty="0"/>
                <a:t>. in 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3D7C47-DFD3-4CDE-AC66-48E265FCDC62}"/>
              </a:ext>
            </a:extLst>
          </p:cNvPr>
          <p:cNvGrpSpPr/>
          <p:nvPr/>
        </p:nvGrpSpPr>
        <p:grpSpPr>
          <a:xfrm>
            <a:off x="176169" y="3102190"/>
            <a:ext cx="8791662" cy="1369477"/>
            <a:chOff x="176169" y="3102190"/>
            <a:chExt cx="8791662" cy="13694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F4102B-D8D9-44EC-8287-AA8B77DB5771}"/>
                    </a:ext>
                  </a:extLst>
                </p:cNvPr>
                <p:cNvSpPr txBox="1"/>
                <p:nvPr/>
              </p:nvSpPr>
              <p:spPr>
                <a:xfrm>
                  <a:off x="2517411" y="3102190"/>
                  <a:ext cx="6450420" cy="1369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F4102B-D8D9-44EC-8287-AA8B77DB57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411" y="3102190"/>
                  <a:ext cx="6450420" cy="13694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BAE9DD-C9A2-4AD6-B96C-2C52FEF241B2}"/>
                </a:ext>
              </a:extLst>
            </p:cNvPr>
            <p:cNvSpPr txBox="1"/>
            <p:nvPr/>
          </p:nvSpPr>
          <p:spPr>
            <a:xfrm>
              <a:off x="176169" y="3309874"/>
              <a:ext cx="23412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Cross Prod.</a:t>
              </a:r>
            </a:p>
            <a:p>
              <a:r>
                <a:rPr lang="en-US" sz="2800" dirty="0"/>
                <a:t>as matrix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9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4FFD6-1DE3-4E8B-AA87-16CFDF95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9427B-BCCA-4E01-8EDD-414F6706B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is complicated</a:t>
            </a:r>
          </a:p>
          <a:p>
            <a:r>
              <a:rPr lang="en-US" dirty="0"/>
              <a:t>Given </a:t>
            </a:r>
            <a:r>
              <a:rPr lang="en-US" b="1" dirty="0">
                <a:solidFill>
                  <a:srgbClr val="0070C0"/>
                </a:solidFill>
              </a:rPr>
              <a:t>p</a:t>
            </a:r>
            <a:r>
              <a:rPr lang="en-US" b="1" dirty="0"/>
              <a:t> = </a:t>
            </a:r>
            <a:r>
              <a:rPr lang="en-US" b="1" dirty="0">
                <a:solidFill>
                  <a:srgbClr val="7030A0"/>
                </a:solidFill>
              </a:rPr>
              <a:t>M</a:t>
            </a:r>
            <a:r>
              <a:rPr lang="en-US" b="1" dirty="0">
                <a:solidFill>
                  <a:srgbClr val="FF0000"/>
                </a:solidFill>
              </a:rPr>
              <a:t>X</a:t>
            </a:r>
            <a:r>
              <a:rPr lang="en-US" dirty="0"/>
              <a:t>, you can derive equations that let you solve for </a:t>
            </a:r>
            <a:r>
              <a:rPr lang="en-US" b="1" dirty="0">
                <a:solidFill>
                  <a:srgbClr val="7030A0"/>
                </a:solidFill>
              </a:rPr>
              <a:t>M</a:t>
            </a:r>
            <a:r>
              <a:rPr lang="en-US" dirty="0"/>
              <a:t> (calibration) or </a:t>
            </a:r>
            <a:r>
              <a:rPr lang="en-US" b="1" dirty="0">
                <a:solidFill>
                  <a:srgbClr val="FF0000"/>
                </a:solidFill>
              </a:rPr>
              <a:t>X</a:t>
            </a:r>
            <a:r>
              <a:rPr lang="en-US" dirty="0"/>
              <a:t> (triangulation)</a:t>
            </a:r>
          </a:p>
          <a:p>
            <a:r>
              <a:rPr lang="en-US" dirty="0"/>
              <a:t>Next time: what can you do from a single image itself?</a:t>
            </a:r>
          </a:p>
        </p:txBody>
      </p:sp>
    </p:spTree>
    <p:extLst>
      <p:ext uri="{BB962C8B-B14F-4D97-AF65-F5344CB8AC3E}">
        <p14:creationId xmlns:p14="http://schemas.microsoft.com/office/powerpoint/2010/main" val="85588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E1BEB-4C96-40A7-B6F3-0861B1EC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Fun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CB070-3EF8-43EB-B3B4-645368F43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59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35248"/>
            <a:ext cx="8534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6031" y="6248400"/>
            <a:ext cx="403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Rashad Alakbarov shadow sculptures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81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Pictorial Cues – Texture</a:t>
            </a:r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t="26041" r="35329" b="24051"/>
          <a:stretch>
            <a:fillRect/>
          </a:stretch>
        </p:blipFill>
        <p:spPr bwMode="auto">
          <a:xfrm>
            <a:off x="2209800" y="1447800"/>
            <a:ext cx="47244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6" r="3065" b="50156"/>
          <a:stretch>
            <a:fillRect/>
          </a:stretch>
        </p:blipFill>
        <p:spPr bwMode="auto">
          <a:xfrm>
            <a:off x="457200" y="5105400"/>
            <a:ext cx="8362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TextBox 4"/>
          <p:cNvSpPr txBox="1">
            <a:spLocks noChangeArrowheads="1"/>
          </p:cNvSpPr>
          <p:nvPr/>
        </p:nvSpPr>
        <p:spPr bwMode="auto">
          <a:xfrm>
            <a:off x="381000" y="6400800"/>
            <a:ext cx="975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[From </a:t>
            </a:r>
            <a:r>
              <a:rPr lang="en-US" altLang="en-US" sz="1200">
                <a:solidFill>
                  <a:srgbClr val="000000"/>
                </a:solidFill>
                <a:hlinkClick r:id="rId5" action="ppaction://hlinkfile"/>
              </a:rPr>
              <a:t>A.M. Loh. The recovery of 3-D structure using visual texture patterns.</a:t>
            </a:r>
            <a:r>
              <a:rPr lang="en-US" altLang="en-US" sz="1200">
                <a:solidFill>
                  <a:srgbClr val="000000"/>
                </a:solidFill>
              </a:rPr>
              <a:t> PhD thesis]</a:t>
            </a:r>
          </a:p>
        </p:txBody>
      </p:sp>
    </p:spTree>
    <p:extLst>
      <p:ext uri="{BB962C8B-B14F-4D97-AF65-F5344CB8AC3E}">
        <p14:creationId xmlns:p14="http://schemas.microsoft.com/office/powerpoint/2010/main" val="88590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1453" r="18333" b="9061"/>
          <a:stretch>
            <a:fillRect/>
          </a:stretch>
        </p:blipFill>
        <p:spPr bwMode="auto">
          <a:xfrm>
            <a:off x="755073" y="1029800"/>
            <a:ext cx="748145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kern="0" dirty="0">
                <a:solidFill>
                  <a:srgbClr val="000000"/>
                </a:solidFill>
                <a:latin typeface="+mn-lt"/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  <a:latin typeface="+mn-lt"/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  <a:latin typeface="+mn-lt"/>
              </a:rPr>
              <a:t>: disparity</a:t>
            </a:r>
          </a:p>
        </p:txBody>
      </p:sp>
      <p:sp>
        <p:nvSpPr>
          <p:cNvPr id="1669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8188" y="5610837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2400" dirty="0"/>
              <a:t>Human eyes </a:t>
            </a:r>
            <a:r>
              <a:rPr lang="en-US" altLang="en-US" sz="2400" b="1" dirty="0"/>
              <a:t>fixate</a:t>
            </a:r>
            <a:r>
              <a:rPr lang="en-US" altLang="en-US" sz="2400" dirty="0"/>
              <a:t> on point in space – rotate so that corresponding images form in centers of fovea. </a:t>
            </a:r>
          </a:p>
        </p:txBody>
      </p:sp>
    </p:spTree>
    <p:extLst>
      <p:ext uri="{BB962C8B-B14F-4D97-AF65-F5344CB8AC3E}">
        <p14:creationId xmlns:p14="http://schemas.microsoft.com/office/powerpoint/2010/main" val="38079161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26831" r="45416" b="7069"/>
          <a:stretch>
            <a:fillRect/>
          </a:stretch>
        </p:blipFill>
        <p:spPr bwMode="auto">
          <a:xfrm>
            <a:off x="106363" y="1524000"/>
            <a:ext cx="47704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4876800" y="2362200"/>
            <a:ext cx="40386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00"/>
                </a:solidFill>
              </a:rPr>
              <a:t>Disparity</a:t>
            </a:r>
            <a:r>
              <a:rPr lang="en-US" altLang="en-US" sz="2600">
                <a:solidFill>
                  <a:srgbClr val="000000"/>
                </a:solidFill>
              </a:rPr>
              <a:t> occurs when eyes fixate on one object; others appear at different visual angles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kern="0" dirty="0">
                <a:solidFill>
                  <a:srgbClr val="000000"/>
                </a:solidFill>
                <a:latin typeface="+mn-lt"/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  <a:latin typeface="+mn-lt"/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  <a:latin typeface="+mn-lt"/>
              </a:rPr>
              <a:t>: disparity</a:t>
            </a:r>
          </a:p>
        </p:txBody>
      </p:sp>
    </p:spTree>
    <p:extLst>
      <p:ext uri="{BB962C8B-B14F-4D97-AF65-F5344CB8AC3E}">
        <p14:creationId xmlns:p14="http://schemas.microsoft.com/office/powerpoint/2010/main" val="1116386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6F51-86F8-40B0-9882-ECA0EC64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893B-B647-424B-BFEF-33D39B63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Projection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C2754-A8A3-428C-B7C3-477E1A45675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/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9F44065-A204-4270-B467-E95A7CBAA028}"/>
              </a:ext>
            </a:extLst>
          </p:cNvPr>
          <p:cNvSpPr/>
          <p:nvPr/>
        </p:nvSpPr>
        <p:spPr>
          <a:xfrm>
            <a:off x="1778466" y="2528707"/>
            <a:ext cx="2252390" cy="1581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0F05E013-4B4F-421E-8871-373E6D752868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784853" y="2978065"/>
            <a:ext cx="200018" cy="98570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4B08DC-CF56-473F-96EA-29A2CCCDC8F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F13A7E2F-ACCB-4764-A06B-0E061F0B488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53FCF0-C7CA-43E0-BF3E-8EE73FFE511B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3F12055E-27AF-41CA-835D-B09B4390740F}"/>
              </a:ext>
            </a:extLst>
          </p:cNvPr>
          <p:cNvGrpSpPr/>
          <p:nvPr/>
        </p:nvGrpSpPr>
        <p:grpSpPr>
          <a:xfrm>
            <a:off x="5372706" y="2594680"/>
            <a:ext cx="291894" cy="1469293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D55DFADE-6684-4E4A-B0D9-E97A80CBC398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09B3A65-5105-40E1-927E-54A8504DF60C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78EDE5-A66C-4553-ABCB-9E07B2D5B9F6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EEA42A6-94C9-4AD7-A79D-DEF4F63A8701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819A9F7-D291-485B-82DB-564E47B08AB6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11F6B84-79E0-4320-B198-4C03F433CE8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652DB936-7756-40D7-92B9-8518645897E4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BEB05-FDC3-49D5-B875-6949EE91352C}"/>
              </a:ext>
            </a:extLst>
          </p:cNvPr>
          <p:cNvSpPr txBox="1"/>
          <p:nvPr/>
        </p:nvSpPr>
        <p:spPr>
          <a:xfrm>
            <a:off x="4078779" y="3295478"/>
            <a:ext cx="3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E8670C-92EA-4B2D-BD85-7B244091ACAE}"/>
              </a:ext>
            </a:extLst>
          </p:cNvPr>
          <p:cNvSpPr/>
          <p:nvPr/>
        </p:nvSpPr>
        <p:spPr bwMode="auto">
          <a:xfrm>
            <a:off x="4177921" y="3268500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0AA412-91B6-4F44-8C75-560CBCEDAD82}"/>
              </a:ext>
            </a:extLst>
          </p:cNvPr>
          <p:cNvSpPr/>
          <p:nvPr/>
        </p:nvSpPr>
        <p:spPr bwMode="auto">
          <a:xfrm>
            <a:off x="5321766" y="3071479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376951-EEA6-4B53-AC06-E5AF865CF1EA}"/>
              </a:ext>
            </a:extLst>
          </p:cNvPr>
          <p:cNvSpPr/>
          <p:nvPr/>
        </p:nvSpPr>
        <p:spPr bwMode="auto">
          <a:xfrm>
            <a:off x="2833594" y="3501023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BAAF4A-5EB7-4FDB-BB93-1D3D9C1DB2F5}"/>
              </a:ext>
            </a:extLst>
          </p:cNvPr>
          <p:cNvCxnSpPr>
            <a:cxnSpLocks/>
          </p:cNvCxnSpPr>
          <p:nvPr/>
        </p:nvCxnSpPr>
        <p:spPr>
          <a:xfrm flipH="1">
            <a:off x="2877257" y="3122419"/>
            <a:ext cx="2444508" cy="4408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7A6D07-0740-43FF-BE25-B2391A8594B1}"/>
              </a:ext>
            </a:extLst>
          </p:cNvPr>
          <p:cNvSpPr txBox="1"/>
          <p:nvPr/>
        </p:nvSpPr>
        <p:spPr>
          <a:xfrm>
            <a:off x="3559045" y="2546191"/>
            <a:ext cx="242694" cy="36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D0EA284-B7C1-457F-B768-0797CEABB141}"/>
              </a:ext>
            </a:extLst>
          </p:cNvPr>
          <p:cNvSpPr/>
          <p:nvPr/>
        </p:nvSpPr>
        <p:spPr>
          <a:xfrm rot="16200000">
            <a:off x="3442906" y="2491527"/>
            <a:ext cx="232278" cy="1317336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2B1DF-958F-48A7-BF84-4CC86679A644}"/>
              </a:ext>
            </a:extLst>
          </p:cNvPr>
          <p:cNvCxnSpPr>
            <a:cxnSpLocks/>
          </p:cNvCxnSpPr>
          <p:nvPr/>
        </p:nvCxnSpPr>
        <p:spPr>
          <a:xfrm flipH="1" flipV="1">
            <a:off x="5468831" y="3225510"/>
            <a:ext cx="880346" cy="10178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74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95400" y="6091535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http://en.wikipedia.org/wiki/Ames_room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A5F55-74B8-4E26-B539-F8AD16E6526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261471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27528"/>
            <a:ext cx="4604290" cy="28193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048000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073C6-0CE8-4B33-89AD-BDC1B26E35B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83097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799B-FB1E-43B7-BE4B-696C0E63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8AAD8-4DBC-41DB-89C1-BE986851EB1D}"/>
              </a:ext>
            </a:extLst>
          </p:cNvPr>
          <p:cNvSpPr txBox="1"/>
          <p:nvPr/>
        </p:nvSpPr>
        <p:spPr>
          <a:xfrm>
            <a:off x="628650" y="5425467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Shoot light (lasers etc.) out of your eyes!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Con: not so biologically plausible, dangerous?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C1864-8EBC-48DC-8E24-4E88F04D5428}"/>
              </a:ext>
            </a:extLst>
          </p:cNvPr>
          <p:cNvGrpSpPr/>
          <p:nvPr/>
        </p:nvGrpSpPr>
        <p:grpSpPr>
          <a:xfrm>
            <a:off x="-204624" y="1870679"/>
            <a:ext cx="3798131" cy="3192263"/>
            <a:chOff x="1526797" y="1591360"/>
            <a:chExt cx="4177944" cy="3511489"/>
          </a:xfrm>
        </p:grpSpPr>
        <p:pic>
          <p:nvPicPr>
            <p:cNvPr id="4" name="Picture 4" descr="https://www.sisirl.com/images/products/Leica-ScanStation-C10_4.jpg">
              <a:extLst>
                <a:ext uri="{FF2B5EF4-FFF2-40B4-BE49-F238E27FC236}">
                  <a16:creationId xmlns:a16="http://schemas.microsoft.com/office/drawing/2014/main" id="{23C052CE-D282-401D-8698-5D6E215CB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25" b="100000" l="24875" r="74875">
                          <a14:foregroundMark x1="35750" y1="24750" x2="35250" y2="14500"/>
                          <a14:foregroundMark x1="43000" y1="18125" x2="47500" y2="8000"/>
                          <a14:foregroundMark x1="46250" y1="8750" x2="46250" y2="8750"/>
                          <a14:foregroundMark x1="49875" y1="8750" x2="49875" y2="8750"/>
                          <a14:foregroundMark x1="54250" y1="8500" x2="54250" y2="8500"/>
                          <a14:foregroundMark x1="56000" y1="11250" x2="56000" y2="11250"/>
                          <a14:foregroundMark x1="56375" y1="9125" x2="56375" y2="9125"/>
                          <a14:foregroundMark x1="51500" y1="8500" x2="51500" y2="8500"/>
                          <a14:foregroundMark x1="48750" y1="8375" x2="48750" y2="8375"/>
                          <a14:foregroundMark x1="51125" y1="8125" x2="51125" y2="8125"/>
                          <a14:foregroundMark x1="52625" y1="8375" x2="52625" y2="8375"/>
                          <a14:foregroundMark x1="55750" y1="8500" x2="55750" y2="8500"/>
                          <a14:foregroundMark x1="31875" y1="49125" x2="31875" y2="49125"/>
                          <a14:backgroundMark x1="43000" y1="77875" x2="39500" y2="92250"/>
                          <a14:backgroundMark x1="45000" y1="82750" x2="44125" y2="85500"/>
                          <a14:backgroundMark x1="51625" y1="14375" x2="51625" y2="1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797" y="1591360"/>
              <a:ext cx="3511489" cy="351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478D16-E291-49A5-A1A6-799E8DC98189}"/>
                </a:ext>
              </a:extLst>
            </p:cNvPr>
            <p:cNvCxnSpPr>
              <a:cxnSpLocks/>
            </p:cNvCxnSpPr>
            <p:nvPr/>
          </p:nvCxnSpPr>
          <p:spPr>
            <a:xfrm>
              <a:off x="3358041" y="2548156"/>
              <a:ext cx="2346700" cy="2013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3" descr="C:\Users\david\Dropbox\Job\talk\resources\primitives\sr4000.jpg">
            <a:extLst>
              <a:ext uri="{FF2B5EF4-FFF2-40B4-BE49-F238E27FC236}">
                <a16:creationId xmlns:a16="http://schemas.microsoft.com/office/drawing/2014/main" id="{F391DD16-797D-43CD-BCE1-D11E3CB4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458" l="6144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3" y="3021458"/>
            <a:ext cx="2431259" cy="17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le:Xbox-360-Kinect-Standalone.png">
            <a:extLst>
              <a:ext uri="{FF2B5EF4-FFF2-40B4-BE49-F238E27FC236}">
                <a16:creationId xmlns:a16="http://schemas.microsoft.com/office/drawing/2014/main" id="{5D3C1100-9C11-4A6E-90D3-728D3EE18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48" y="3286092"/>
            <a:ext cx="3657350" cy="12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2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799B-FB1E-43B7-BE4B-696C0E63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8AAD8-4DBC-41DB-89C1-BE986851EB1D}"/>
              </a:ext>
            </a:extLst>
          </p:cNvPr>
          <p:cNvSpPr txBox="1"/>
          <p:nvPr/>
        </p:nvSpPr>
        <p:spPr>
          <a:xfrm>
            <a:off x="628650" y="5425467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Shoot light (lasers etc.) out of your eyes!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Con: not so biologically plausible, dangerous?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C1864-8EBC-48DC-8E24-4E88F04D5428}"/>
              </a:ext>
            </a:extLst>
          </p:cNvPr>
          <p:cNvGrpSpPr/>
          <p:nvPr/>
        </p:nvGrpSpPr>
        <p:grpSpPr>
          <a:xfrm>
            <a:off x="-204624" y="1870679"/>
            <a:ext cx="3798131" cy="3192263"/>
            <a:chOff x="1526797" y="1591360"/>
            <a:chExt cx="4177944" cy="3511489"/>
          </a:xfrm>
        </p:grpSpPr>
        <p:pic>
          <p:nvPicPr>
            <p:cNvPr id="4" name="Picture 4" descr="https://www.sisirl.com/images/products/Leica-ScanStation-C10_4.jpg">
              <a:extLst>
                <a:ext uri="{FF2B5EF4-FFF2-40B4-BE49-F238E27FC236}">
                  <a16:creationId xmlns:a16="http://schemas.microsoft.com/office/drawing/2014/main" id="{23C052CE-D282-401D-8698-5D6E215CB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25" b="100000" l="24875" r="74875">
                          <a14:foregroundMark x1="35750" y1="24750" x2="35250" y2="14500"/>
                          <a14:foregroundMark x1="43000" y1="18125" x2="47500" y2="8000"/>
                          <a14:foregroundMark x1="46250" y1="8750" x2="46250" y2="8750"/>
                          <a14:foregroundMark x1="49875" y1="8750" x2="49875" y2="8750"/>
                          <a14:foregroundMark x1="54250" y1="8500" x2="54250" y2="8500"/>
                          <a14:foregroundMark x1="56000" y1="11250" x2="56000" y2="11250"/>
                          <a14:foregroundMark x1="56375" y1="9125" x2="56375" y2="9125"/>
                          <a14:foregroundMark x1="51500" y1="8500" x2="51500" y2="8500"/>
                          <a14:foregroundMark x1="48750" y1="8375" x2="48750" y2="8375"/>
                          <a14:foregroundMark x1="51125" y1="8125" x2="51125" y2="8125"/>
                          <a14:foregroundMark x1="52625" y1="8375" x2="52625" y2="8375"/>
                          <a14:foregroundMark x1="55750" y1="8500" x2="55750" y2="8500"/>
                          <a14:foregroundMark x1="31875" y1="49125" x2="31875" y2="49125"/>
                          <a14:backgroundMark x1="43000" y1="77875" x2="39500" y2="92250"/>
                          <a14:backgroundMark x1="45000" y1="82750" x2="44125" y2="85500"/>
                          <a14:backgroundMark x1="51625" y1="14375" x2="51625" y2="1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797" y="1591360"/>
              <a:ext cx="3511489" cy="351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478D16-E291-49A5-A1A6-799E8DC98189}"/>
                </a:ext>
              </a:extLst>
            </p:cNvPr>
            <p:cNvCxnSpPr>
              <a:cxnSpLocks/>
            </p:cNvCxnSpPr>
            <p:nvPr/>
          </p:nvCxnSpPr>
          <p:spPr>
            <a:xfrm>
              <a:off x="3358041" y="2548156"/>
              <a:ext cx="2346700" cy="2013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3" descr="C:\Users\david\Dropbox\Job\talk\resources\primitives\sr4000.jpg">
            <a:extLst>
              <a:ext uri="{FF2B5EF4-FFF2-40B4-BE49-F238E27FC236}">
                <a16:creationId xmlns:a16="http://schemas.microsoft.com/office/drawing/2014/main" id="{F391DD16-797D-43CD-BCE1-D11E3CB4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458" l="6144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3" y="3021458"/>
            <a:ext cx="2431259" cy="17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le:Xbox-360-Kinect-Standalone.png">
            <a:extLst>
              <a:ext uri="{FF2B5EF4-FFF2-40B4-BE49-F238E27FC236}">
                <a16:creationId xmlns:a16="http://schemas.microsoft.com/office/drawing/2014/main" id="{5D3C1100-9C11-4A6E-90D3-728D3EE18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48" y="3286092"/>
            <a:ext cx="3657350" cy="12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.giphy.com/media/xUPGcoQ8sfEbaP2JYA/source.gif">
            <a:extLst>
              <a:ext uri="{FF2B5EF4-FFF2-40B4-BE49-F238E27FC236}">
                <a16:creationId xmlns:a16="http://schemas.microsoft.com/office/drawing/2014/main" id="{0A39658A-0117-466F-9D72-447174041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06" y="2300339"/>
            <a:ext cx="6338888" cy="26496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75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2558</TotalTime>
  <Words>2668</Words>
  <Application>Microsoft Office PowerPoint</Application>
  <PresentationFormat>On-screen Show (4:3)</PresentationFormat>
  <Paragraphs>385</Paragraphs>
  <Slides>58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Arial Italic</vt:lpstr>
      <vt:lpstr>Calibri</vt:lpstr>
      <vt:lpstr>Cambria Math</vt:lpstr>
      <vt:lpstr>Times New Roman</vt:lpstr>
      <vt:lpstr>My New Default Theme</vt:lpstr>
      <vt:lpstr>Intro to 3D + Camera Calibration</vt:lpstr>
      <vt:lpstr>Our goal: Recovery of 3D structure</vt:lpstr>
      <vt:lpstr>Next few classes</vt:lpstr>
      <vt:lpstr>Let’s Take a Picture!</vt:lpstr>
      <vt:lpstr>Single-view Ambiguity</vt:lpstr>
      <vt:lpstr>Single-view Ambiguity</vt:lpstr>
      <vt:lpstr>Single-view Ambiguity</vt:lpstr>
      <vt:lpstr>Resolving Single-view Ambiguity</vt:lpstr>
      <vt:lpstr>Resolving Single-view Ambiguity</vt:lpstr>
      <vt:lpstr>Resolving Single-view Ambiguity</vt:lpstr>
      <vt:lpstr>Stereo photography and stereo viewers</vt:lpstr>
      <vt:lpstr>PowerPoint Presentation</vt:lpstr>
      <vt:lpstr>PowerPoint Presentation</vt:lpstr>
      <vt:lpstr>PowerPoint Presentation</vt:lpstr>
      <vt:lpstr>Autostereograms</vt:lpstr>
      <vt:lpstr>PowerPoint Presentation</vt:lpstr>
      <vt:lpstr>Yeah, yeah, but…</vt:lpstr>
      <vt:lpstr>Resolving Single-view Ambiguity</vt:lpstr>
      <vt:lpstr>Knowing R,t</vt:lpstr>
      <vt:lpstr>Yeah, yeah, but…</vt:lpstr>
      <vt:lpstr>Pictorial Cues – Shading</vt:lpstr>
      <vt:lpstr>Pictorial Cues – Perspective effects</vt:lpstr>
      <vt:lpstr>Pictorial Cues – Familiar Objects</vt:lpstr>
      <vt:lpstr>Reality of 3D Perception</vt:lpstr>
      <vt:lpstr>How are Cues Combined?</vt:lpstr>
      <vt:lpstr>More Formally</vt:lpstr>
      <vt:lpstr>Multi-view geometry problems</vt:lpstr>
      <vt:lpstr>Multi-view geometry problems</vt:lpstr>
      <vt:lpstr>Multi-view geometry problems</vt:lpstr>
      <vt:lpstr>Multi-view geometry problems</vt:lpstr>
      <vt:lpstr>Outline</vt:lpstr>
      <vt:lpstr>Typical Perspective Model</vt:lpstr>
      <vt:lpstr>Camera Calibration</vt:lpstr>
      <vt:lpstr>Camera Calibration</vt:lpstr>
      <vt:lpstr>Camera Calibration Targets</vt:lpstr>
      <vt:lpstr>Camera Calibration Targets</vt:lpstr>
      <vt:lpstr>Camera Calibration Targets</vt:lpstr>
      <vt:lpstr>Camera calibration</vt:lpstr>
      <vt:lpstr>Camera Calibration: Linear Method</vt:lpstr>
      <vt:lpstr>Camera Calibration: Linear Method</vt:lpstr>
      <vt:lpstr>Camera Calibration: Linear Method</vt:lpstr>
      <vt:lpstr>Camera Calibration: Linear Method</vt:lpstr>
      <vt:lpstr>In Practice</vt:lpstr>
      <vt:lpstr>In Practice</vt:lpstr>
      <vt:lpstr>In Practice</vt:lpstr>
      <vt:lpstr>What Does This Get You?</vt:lpstr>
      <vt:lpstr>Triangulation</vt:lpstr>
      <vt:lpstr>Triangulation</vt:lpstr>
      <vt:lpstr>Triangulation – Geometry</vt:lpstr>
      <vt:lpstr>Triangulation – Non-linear Optim.</vt:lpstr>
      <vt:lpstr>Triangulation – Linear Optimization</vt:lpstr>
      <vt:lpstr>Summarizing</vt:lpstr>
      <vt:lpstr>Bonus Fun</vt:lpstr>
      <vt:lpstr>Single-view Ambiguity</vt:lpstr>
      <vt:lpstr>Pictorial Cues – Texture</vt:lpstr>
      <vt:lpstr>Human eyes fixate on point in space – rotate so that corresponding images form in centers of fovea. </vt:lpstr>
      <vt:lpstr>PowerPoint Presentation</vt:lpstr>
      <vt:lpstr>Projection Matrix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335</cp:revision>
  <dcterms:created xsi:type="dcterms:W3CDTF">2018-12-05T18:14:01Z</dcterms:created>
  <dcterms:modified xsi:type="dcterms:W3CDTF">2021-04-01T06:13:27Z</dcterms:modified>
</cp:coreProperties>
</file>