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369" r:id="rId3"/>
    <p:sldId id="370" r:id="rId4"/>
    <p:sldId id="377" r:id="rId5"/>
    <p:sldId id="375" r:id="rId6"/>
    <p:sldId id="376" r:id="rId7"/>
    <p:sldId id="367" r:id="rId8"/>
    <p:sldId id="365" r:id="rId9"/>
    <p:sldId id="366" r:id="rId10"/>
    <p:sldId id="286" r:id="rId11"/>
    <p:sldId id="287" r:id="rId12"/>
    <p:sldId id="343" r:id="rId13"/>
    <p:sldId id="288" r:id="rId14"/>
    <p:sldId id="295" r:id="rId15"/>
    <p:sldId id="289" r:id="rId16"/>
    <p:sldId id="290" r:id="rId17"/>
    <p:sldId id="291" r:id="rId18"/>
    <p:sldId id="292" r:id="rId19"/>
    <p:sldId id="293" r:id="rId20"/>
    <p:sldId id="294" r:id="rId21"/>
    <p:sldId id="296" r:id="rId22"/>
    <p:sldId id="378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79" r:id="rId36"/>
    <p:sldId id="380" r:id="rId37"/>
    <p:sldId id="381" r:id="rId38"/>
    <p:sldId id="382" r:id="rId39"/>
    <p:sldId id="383" r:id="rId40"/>
    <p:sldId id="342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93A13C-E2E7-7B4A-99DF-36C78B1D1406}">
          <p14:sldIdLst>
            <p14:sldId id="257"/>
            <p14:sldId id="369"/>
            <p14:sldId id="370"/>
            <p14:sldId id="377"/>
            <p14:sldId id="375"/>
            <p14:sldId id="376"/>
            <p14:sldId id="367"/>
            <p14:sldId id="365"/>
            <p14:sldId id="366"/>
            <p14:sldId id="286"/>
            <p14:sldId id="287"/>
            <p14:sldId id="343"/>
            <p14:sldId id="288"/>
            <p14:sldId id="295"/>
            <p14:sldId id="289"/>
            <p14:sldId id="290"/>
            <p14:sldId id="291"/>
            <p14:sldId id="292"/>
            <p14:sldId id="293"/>
            <p14:sldId id="294"/>
            <p14:sldId id="296"/>
            <p14:sldId id="378"/>
          </p14:sldIdLst>
        </p14:section>
        <p14:section name="Human Study" id="{B4941807-AF91-354A-9AC4-6B7CC4E6D08F}">
          <p14:sldIdLst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79"/>
            <p14:sldId id="380"/>
            <p14:sldId id="381"/>
            <p14:sldId id="382"/>
            <p14:sldId id="383"/>
            <p14:sldId id="342"/>
          </p14:sldIdLst>
        </p14:section>
        <p14:section name="Closing" id="{B08057D8-C23C-D54F-BA99-0B12CCC3400B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son Corso" initials="JC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022"/>
    <a:srgbClr val="830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99" autoAdjust="0"/>
  </p:normalViewPr>
  <p:slideViewPr>
    <p:cSldViewPr snapToGrid="0" snapToObjects="1">
      <p:cViewPr varScale="1">
        <p:scale>
          <a:sx n="151" d="100"/>
          <a:sy n="151" d="100"/>
        </p:scale>
        <p:origin x="-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05B6C-95A1-C744-8B48-7A515B6EF2B0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F0E16-288C-8A48-9EBA-D7A184D81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the ICLR 2013 Call: </a:t>
            </a:r>
            <a:r>
              <a:rPr lang="en-US" sz="1400" b="1" dirty="0" smtClean="0"/>
              <a:t>It is well understood that the performance of machine learning methods is heavily dependent on the choice of data representation </a:t>
            </a:r>
            <a:r>
              <a:rPr lang="en-US" dirty="0" smtClean="0"/>
              <a:t>(or features) on which they are applied. The rapidly developing field of representation learning is concerned with questions surrounding how we can best learn meaningful and useful representations of data. We take a broad view of the field, and include in it topics such as deep learning and feature learning, metric learning, kernel learning, compositional models, non-linear structured prediction, and issues regarding non-convex optimization.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AA3B6-A899-D843-9434-F75F3E924D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57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AA3B6-A899-D843-9434-F75F3E924D4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51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AA3B6-A899-D843-9434-F75F3E924D4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5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AA3B6-A899-D843-9434-F75F3E924D4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51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Framework for other methods…</a:t>
            </a:r>
          </a:p>
          <a:p>
            <a:r>
              <a:rPr lang="en-US" dirty="0" smtClean="0"/>
              <a:t>Full Hierarchy…</a:t>
            </a:r>
          </a:p>
          <a:p>
            <a:r>
              <a:rPr lang="en-US" dirty="0" smtClean="0"/>
              <a:t>Fewer Parameters…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Demonstrate results outperforming raw GBH and state of the art segmentation merging method, SAS.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AA3B6-A899-D843-9434-F75F3E924D4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97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Pose computed using state of the art Yang and </a:t>
            </a:r>
            <a:r>
              <a:rPr lang="en-US" sz="1200" dirty="0" err="1" smtClean="0"/>
              <a:t>Ramanan</a:t>
            </a:r>
            <a:r>
              <a:rPr lang="en-US" sz="1200" dirty="0" smtClean="0"/>
              <a:t> method independently on each frame. 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Notice the </a:t>
            </a:r>
            <a:r>
              <a:rPr lang="en-US" sz="1200" b="1" i="1" dirty="0" smtClean="0"/>
              <a:t>jittery</a:t>
            </a:r>
            <a:r>
              <a:rPr lang="en-US" sz="1200" dirty="0" smtClean="0"/>
              <a:t> character of the pose due to local variation.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charset="0"/>
              </a:rPr>
              <a:t> --- even with stable backgrounds.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AA3B6-A899-D843-9434-F75F3E924D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92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Where we’d clearly want to note that there has not been any work we are aware of that does segmentation initially followed by activity recognition.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86B9-0FF7-2C4D-A7C6-1388D52434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8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main rationale behind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superpixel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oversegmentation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twofold: (1) pixels are not natural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elements but merely a consequence of the discrete sampling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digital images and (2) the number of pixels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very high making optimization over sophisticated models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intractable.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86B9-0FF7-2C4D-A7C6-1388D52434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0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main rationale behind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superpixel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oversegmentation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twofold: (1) pixels are not natural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elements but merely a consequence of the discrete sampling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digital images and (2) the number of pixels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very high making optimization over sophisticated models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intractable.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86B9-0FF7-2C4D-A7C6-1388D52434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0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3DUE: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metric measures what fraction of voxels exceed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 boundary of the ground-truth segment when mapping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supervoxels onto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86B9-0FF7-2C4D-A7C6-1388D52434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2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Clearly, they exhaust memory resources on all typical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 some quite large machines (e.g., consider these loading a 320 240 video: 3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seconds of video requires 21MB of memory; 2 minutes: 840 MB; 30 minutes: 12.6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GB; 2h: 50GB, and so on).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486B9-0FF7-2C4D-A7C6-1388D52434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40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AA3B6-A899-D843-9434-F75F3E924D4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98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AA3B6-A899-D843-9434-F75F3E924D4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9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69663"/>
            <a:ext cx="7772400" cy="162173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13011"/>
            <a:ext cx="6400800" cy="212578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8DE1-5B0B-DD4F-89A9-EF10D4F8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7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8DE1-5B0B-DD4F-89A9-EF10D4F8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8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272" y="1030813"/>
            <a:ext cx="4286528" cy="53025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30813"/>
            <a:ext cx="4286528" cy="53025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8DE1-5B0B-DD4F-89A9-EF10D4F8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4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8DE1-5B0B-DD4F-89A9-EF10D4F8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3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8DE1-5B0B-DD4F-89A9-EF10D4F8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5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8DE1-5B0B-DD4F-89A9-EF10D4F8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0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271" y="1055553"/>
            <a:ext cx="8725458" cy="52760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8DE1-5B0B-DD4F-89A9-EF10D4F8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4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2172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271" y="274638"/>
            <a:ext cx="655337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C8DE1-5B0B-DD4F-89A9-EF10D4F88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271" y="164931"/>
            <a:ext cx="8725458" cy="692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271" y="1055553"/>
            <a:ext cx="8725458" cy="5276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272" y="6448767"/>
            <a:ext cx="4359636" cy="272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68907" y="6448767"/>
            <a:ext cx="4365821" cy="2727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C8DE1-5B0B-DD4F-89A9-EF10D4F882E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lide Number Placeholder 8"/>
          <p:cNvSpPr txBox="1">
            <a:spLocks/>
          </p:cNvSpPr>
          <p:nvPr userDrawn="1"/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B2A462C-86ED-224B-9313-1A2CA4762CFC}" type="slidenum">
              <a:rPr lang="en-US" sz="1400" b="1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  <p:sldLayoutId id="2147483658" r:id="rId7"/>
    <p:sldLayoutId id="2147483659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5.png"/><Relationship Id="rId1" Type="http://schemas.microsoft.com/office/2007/relationships/media" Target="file://localhost/Users/jcorso/jjc/research/2012/libsvx/20120606_eccv_video/StreamGBH_ski.mp4" TargetMode="External"/><Relationship Id="rId2" Type="http://schemas.openxmlformats.org/officeDocument/2006/relationships/video" Target="file://localhost/Users/jcorso/jjc/research/2012/libsvx/20120606_eccv_video/StreamGBH_ski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1" Type="http://schemas.microsoft.com/office/2007/relationships/media" Target="file://localhost/Users/jcorso/jjc/research/2012/libsvx/20120605_cvpr_video/SegTrack_montage_video/cheetah.mp4" TargetMode="External"/><Relationship Id="rId12" Type="http://schemas.openxmlformats.org/officeDocument/2006/relationships/video" Target="file://localhost/Users/jcorso/jjc/research/2012/libsvx/20120605_cvpr_video/SegTrack_montage_video/cheetah.mp4" TargetMode="External"/><Relationship Id="rId13" Type="http://schemas.openxmlformats.org/officeDocument/2006/relationships/slideLayout" Target="../slideLayouts/slideLayout5.xml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microsoft.com/office/2007/relationships/media" Target="file://localhost/Users/jcorso/jjc/research/2012/libsvx/20120605_cvpr_video/Chen_montage_video/bus.mp4" TargetMode="External"/><Relationship Id="rId2" Type="http://schemas.openxmlformats.org/officeDocument/2006/relationships/video" Target="file://localhost/Users/jcorso/jjc/research/2012/libsvx/20120605_cvpr_video/Chen_montage_video/bus.mp4" TargetMode="External"/><Relationship Id="rId3" Type="http://schemas.microsoft.com/office/2007/relationships/media" Target="file://localhost/Users/jcorso/jjc/research/2012/libsvx/20120605_cvpr_video/Chen_montage_video/garden.mp4" TargetMode="External"/><Relationship Id="rId4" Type="http://schemas.openxmlformats.org/officeDocument/2006/relationships/video" Target="file://localhost/Users/jcorso/jjc/research/2012/libsvx/20120605_cvpr_video/Chen_montage_video/garden.mp4" TargetMode="External"/><Relationship Id="rId5" Type="http://schemas.microsoft.com/office/2007/relationships/media" Target="file://localhost/Users/jcorso/jjc/research/2012/libsvx/20120605_cvpr_video/Gatech_montage_video/nocountryforoldmen.mp4" TargetMode="External"/><Relationship Id="rId6" Type="http://schemas.openxmlformats.org/officeDocument/2006/relationships/video" Target="file://localhost/Users/jcorso/jjc/research/2012/libsvx/20120605_cvpr_video/Gatech_montage_video/nocountryforoldmen.mp4" TargetMode="External"/><Relationship Id="rId7" Type="http://schemas.microsoft.com/office/2007/relationships/media" Target="file://localhost/Users/jcorso/jjc/research/2012/libsvx/20120605_cvpr_video/Gatech_montage_video/waterski.mp4" TargetMode="External"/><Relationship Id="rId8" Type="http://schemas.openxmlformats.org/officeDocument/2006/relationships/video" Target="file://localhost/Users/jcorso/jjc/research/2012/libsvx/20120605_cvpr_video/Gatech_montage_video/waterski.mp4" TargetMode="External"/><Relationship Id="rId9" Type="http://schemas.microsoft.com/office/2007/relationships/media" Target="file://localhost/Users/jcorso/jjc/research/2012/libsvx/20120605_cvpr_video/SegTrack_montage_video/parachute.mp4" TargetMode="External"/><Relationship Id="rId10" Type="http://schemas.openxmlformats.org/officeDocument/2006/relationships/video" Target="file://localhost/Users/jcorso/jjc/research/2012/libsvx/20120605_cvpr_video/SegTrack_montage_video/parachute.mp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file://localhost/Users/jcorso/jjc/talks/2012/aug24_bupt_vlc/local_videos/garden_6fps_montage.mp4" TargetMode="External"/><Relationship Id="rId2" Type="http://schemas.openxmlformats.org/officeDocument/2006/relationships/video" Target="file://localhost/Users/jcorso/jjc/talks/2012/aug24_bupt_vlc/local_videos/garden_6fps_montage.mp4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emf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" Type="http://schemas.microsoft.com/office/2007/relationships/media" Target="../media/media13.mp4"/><Relationship Id="rId2" Type="http://schemas.openxmlformats.org/officeDocument/2006/relationships/video" Target="../media/media13.mp4"/><Relationship Id="rId3" Type="http://schemas.microsoft.com/office/2007/relationships/media" Target="../media/media14.mp4"/><Relationship Id="rId4" Type="http://schemas.openxmlformats.org/officeDocument/2006/relationships/video" Target="../media/media14.mp4"/><Relationship Id="rId5" Type="http://schemas.microsoft.com/office/2007/relationships/media" Target="../media/media15.mp4"/><Relationship Id="rId6" Type="http://schemas.openxmlformats.org/officeDocument/2006/relationships/video" Target="../media/media15.mp4"/><Relationship Id="rId7" Type="http://schemas.microsoft.com/office/2007/relationships/media" Target="../media/media16.mp4"/><Relationship Id="rId8" Type="http://schemas.openxmlformats.org/officeDocument/2006/relationships/video" Target="../media/media16.mp4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emf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" Type="http://schemas.microsoft.com/office/2007/relationships/media" Target="../media/media17.mp4"/><Relationship Id="rId2" Type="http://schemas.openxmlformats.org/officeDocument/2006/relationships/video" Target="../media/media17.mp4"/><Relationship Id="rId3" Type="http://schemas.microsoft.com/office/2007/relationships/media" Target="../media/media18.mp4"/><Relationship Id="rId4" Type="http://schemas.openxmlformats.org/officeDocument/2006/relationships/video" Target="../media/media18.mp4"/><Relationship Id="rId5" Type="http://schemas.microsoft.com/office/2007/relationships/media" Target="../media/media19.mp4"/><Relationship Id="rId6" Type="http://schemas.openxmlformats.org/officeDocument/2006/relationships/video" Target="../media/media19.mp4"/><Relationship Id="rId7" Type="http://schemas.microsoft.com/office/2007/relationships/media" Target="../media/media20.mp4"/><Relationship Id="rId8" Type="http://schemas.openxmlformats.org/officeDocument/2006/relationships/video" Target="../media/media20.mp4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7" Type="http://schemas.openxmlformats.org/officeDocument/2006/relationships/image" Target="../media/image56.emf"/><Relationship Id="rId8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" Type="http://schemas.microsoft.com/office/2007/relationships/media" Target="file://localhost/Users/jcorso/jjc/talks/2012/aug24_bupt_vlc/local_videos/samplevideowpose/baseball.mp4" TargetMode="External"/><Relationship Id="rId2" Type="http://schemas.openxmlformats.org/officeDocument/2006/relationships/video" Target="file://localhost/Users/jcorso/jjc/talks/2012/aug24_bupt_vlc/local_videos/samplevideowpose/baseball.mp4" TargetMode="External"/><Relationship Id="rId3" Type="http://schemas.microsoft.com/office/2007/relationships/media" Target="file://localhost/Users/jcorso/jjc/talks/2012/aug24_bupt_vlc/local_videos/samplevideowpose/cleanandJerk.mp4" TargetMode="External"/><Relationship Id="rId4" Type="http://schemas.openxmlformats.org/officeDocument/2006/relationships/video" Target="file://localhost/Users/jcorso/jjc/talks/2012/aug24_bupt_vlc/local_videos/samplevideowpose/cleanandJerk.mp4" TargetMode="External"/><Relationship Id="rId5" Type="http://schemas.microsoft.com/office/2007/relationships/media" Target="file://localhost/Users/jcorso/jjc/talks/2012/aug24_bupt_vlc/local_videos/samplevideowpose/fencing1.mp4" TargetMode="External"/><Relationship Id="rId6" Type="http://schemas.openxmlformats.org/officeDocument/2006/relationships/video" Target="file://localhost/Users/jcorso/jjc/talks/2012/aug24_bupt_vlc/local_videos/samplevideowpose/fencing1.mp4" TargetMode="External"/><Relationship Id="rId7" Type="http://schemas.microsoft.com/office/2007/relationships/media" Target="file://localhost/Users/jcorso/jjc/talks/2012/aug24_bupt_vlc/local_videos/samplevideowpose/jumprope2.mp4" TargetMode="External"/><Relationship Id="rId8" Type="http://schemas.openxmlformats.org/officeDocument/2006/relationships/video" Target="file://localhost/Users/jcorso/jjc/talks/2012/aug24_bupt_vlc/local_videos/samplevideowpose/jumprope2.mp4" TargetMode="Externa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1.png"/><Relationship Id="rId1" Type="http://schemas.microsoft.com/office/2007/relationships/media" Target="../media/media4.mp4"/><Relationship Id="rId2" Type="http://schemas.openxmlformats.org/officeDocument/2006/relationships/video" Target="../media/media4.mp4"/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microsoft.com/office/2007/relationships/media" Target="../media/media6.mp4"/><Relationship Id="rId6" Type="http://schemas.openxmlformats.org/officeDocument/2006/relationships/video" Target="../media/media6.mp4"/><Relationship Id="rId7" Type="http://schemas.microsoft.com/office/2007/relationships/media" Target="../media/media3.mp4"/><Relationship Id="rId8" Type="http://schemas.openxmlformats.org/officeDocument/2006/relationships/video" Target="../media/media3.mp4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1470"/>
            <a:ext cx="7772400" cy="786300"/>
          </a:xfrm>
        </p:spPr>
        <p:txBody>
          <a:bodyPr>
            <a:noAutofit/>
          </a:bodyPr>
          <a:lstStyle/>
          <a:p>
            <a:r>
              <a:rPr lang="en-US" sz="4800" dirty="0" smtClean="0"/>
              <a:t>Video Segmentation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96108"/>
            <a:ext cx="2775770" cy="2882576"/>
          </a:xfrm>
        </p:spPr>
        <p:txBody>
          <a:bodyPr>
            <a:normAutofit/>
          </a:bodyPr>
          <a:lstStyle/>
          <a:p>
            <a:r>
              <a:rPr lang="en-US" b="1" dirty="0" smtClean="0"/>
              <a:t>Jason J. Corso</a:t>
            </a:r>
          </a:p>
          <a:p>
            <a:r>
              <a:rPr lang="en-US" b="1" dirty="0" err="1" smtClean="0"/>
              <a:t>Chenliang</a:t>
            </a:r>
            <a:r>
              <a:rPr lang="en-US" b="1" dirty="0" smtClean="0"/>
              <a:t> </a:t>
            </a:r>
            <a:r>
              <a:rPr lang="en-US" b="1" dirty="0" err="1" smtClean="0"/>
              <a:t>Xu</a:t>
            </a:r>
            <a:endParaRPr lang="en-US" b="1" dirty="0" smtClean="0"/>
          </a:p>
          <a:p>
            <a:r>
              <a:rPr lang="en-US" sz="2000" dirty="0" smtClean="0"/>
              <a:t>University of Michigan </a:t>
            </a:r>
          </a:p>
          <a:p>
            <a:r>
              <a:rPr lang="en-US" sz="1800" dirty="0" err="1" smtClean="0"/>
              <a:t>jjcorso@eecs.umich.edu</a:t>
            </a:r>
            <a:endParaRPr lang="en-US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369917" y="2197770"/>
            <a:ext cx="240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CVPR 2014 Tutorial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524" y="35616"/>
            <a:ext cx="3094917" cy="1389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2821556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 smtClean="0"/>
              <a:t>www.supervoxel.com</a:t>
            </a:r>
            <a:r>
              <a:rPr lang="en-US" dirty="0" smtClean="0"/>
              <a:t>/</a:t>
            </a:r>
            <a:r>
              <a:rPr lang="en-US" dirty="0"/>
              <a:t>CVPR14_videoseg/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900155" y="3705612"/>
            <a:ext cx="3556414" cy="2542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Matthias </a:t>
            </a:r>
            <a:r>
              <a:rPr lang="en-US" b="1" dirty="0" err="1" smtClean="0"/>
              <a:t>Grundmann</a:t>
            </a:r>
            <a:endParaRPr lang="en-US" b="1" dirty="0" smtClean="0"/>
          </a:p>
          <a:p>
            <a:r>
              <a:rPr lang="en-US" sz="2000" dirty="0" smtClean="0"/>
              <a:t>Google Research</a:t>
            </a:r>
          </a:p>
          <a:p>
            <a:r>
              <a:rPr lang="en-US" sz="1800" dirty="0" err="1" smtClean="0"/>
              <a:t>grundman@cc.gatech.edu</a:t>
            </a:r>
            <a:endParaRPr lang="en-US" sz="1800" dirty="0" smtClean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80955" y="3705612"/>
            <a:ext cx="2775770" cy="2542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/>
              <a:t>Irfan</a:t>
            </a:r>
            <a:r>
              <a:rPr lang="en-US" b="1" dirty="0" smtClean="0"/>
              <a:t> </a:t>
            </a:r>
            <a:r>
              <a:rPr lang="en-US" b="1" dirty="0" err="1" smtClean="0"/>
              <a:t>Essa</a:t>
            </a:r>
            <a:endParaRPr lang="en-US" b="1" dirty="0" smtClean="0"/>
          </a:p>
          <a:p>
            <a:r>
              <a:rPr lang="en-US" sz="2000" dirty="0" smtClean="0"/>
              <a:t>Georgia Tech </a:t>
            </a:r>
          </a:p>
          <a:p>
            <a:r>
              <a:rPr lang="en-US" sz="1800" dirty="0" err="1" smtClean="0"/>
              <a:t>irfan@cc.gatech.edu</a:t>
            </a:r>
            <a:endParaRPr lang="en-US" sz="18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141" y="5242160"/>
            <a:ext cx="3028443" cy="1113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577" y="5373003"/>
            <a:ext cx="2867423" cy="852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85" y="5336606"/>
            <a:ext cx="25400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Supervoxels: A Complementary “Feature”?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1" y="1055553"/>
            <a:ext cx="8725458" cy="4599507"/>
          </a:xfrm>
        </p:spPr>
        <p:txBody>
          <a:bodyPr>
            <a:normAutofit/>
          </a:bodyPr>
          <a:lstStyle/>
          <a:p>
            <a:r>
              <a:rPr lang="en-US" dirty="0" smtClean="0"/>
              <a:t>Want to establish a representation that is suitable for rich understanding in images and video.</a:t>
            </a:r>
          </a:p>
          <a:p>
            <a:pPr lvl="1"/>
            <a:r>
              <a:rPr lang="en-US" dirty="0" smtClean="0"/>
              <a:t>Points, trajectories and other features may be limited.</a:t>
            </a:r>
          </a:p>
          <a:p>
            <a:pPr lvl="1"/>
            <a:r>
              <a:rPr lang="en-US" dirty="0" smtClean="0"/>
              <a:t>Cannot provide spatial or spatiotemporal boundaries.</a:t>
            </a:r>
          </a:p>
          <a:p>
            <a:pPr lvl="1"/>
            <a:r>
              <a:rPr lang="en-US" dirty="0" smtClean="0"/>
              <a:t>Superpixels, supervoxels.</a:t>
            </a:r>
          </a:p>
          <a:p>
            <a:r>
              <a:rPr lang="en-US" dirty="0" smtClean="0"/>
              <a:t>Discuss an evaluation of methods in space-time segmentation</a:t>
            </a:r>
            <a:r>
              <a:rPr lang="en-US" dirty="0"/>
              <a:t> </a:t>
            </a:r>
            <a:r>
              <a:rPr lang="en-US" dirty="0" smtClean="0"/>
              <a:t>to justify why we talk about the methods we do.</a:t>
            </a:r>
            <a:endParaRPr lang="en-US" dirty="0"/>
          </a:p>
          <a:p>
            <a:r>
              <a:rPr lang="en-US" dirty="0" smtClean="0"/>
              <a:t>Present end-game experimental results showing that </a:t>
            </a:r>
            <a:r>
              <a:rPr lang="en-US" dirty="0" err="1" smtClean="0"/>
              <a:t>supervoxel</a:t>
            </a:r>
            <a:r>
              <a:rPr lang="en-US" dirty="0" smtClean="0"/>
              <a:t> segmentations retain sufficient semantic information for classification tasks.</a:t>
            </a:r>
          </a:p>
        </p:txBody>
      </p:sp>
      <p:pic>
        <p:nvPicPr>
          <p:cNvPr id="4" name="StreamGBH_sk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364" y="857637"/>
            <a:ext cx="7400699" cy="557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0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a good spatial segmentation method?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1" y="1055553"/>
            <a:ext cx="8725458" cy="56868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Rationale for </a:t>
            </a:r>
            <a:r>
              <a:rPr lang="en-US" dirty="0" err="1" smtClean="0"/>
              <a:t>oversegmentation</a:t>
            </a:r>
            <a:endParaRPr lang="en-US" dirty="0" smtClean="0"/>
          </a:p>
          <a:p>
            <a:pPr lvl="1"/>
            <a:r>
              <a:rPr lang="en-US" dirty="0" smtClean="0"/>
              <a:t>Pixels are not natural elements in images.</a:t>
            </a:r>
          </a:p>
          <a:p>
            <a:pPr lvl="1"/>
            <a:r>
              <a:rPr lang="en-US" dirty="0" smtClean="0"/>
              <a:t>The number of pixels is very high.</a:t>
            </a:r>
          </a:p>
          <a:p>
            <a:r>
              <a:rPr lang="en-US" b="1" dirty="0" smtClean="0"/>
              <a:t>Spatial uniformity</a:t>
            </a:r>
            <a:r>
              <a:rPr lang="en-US" dirty="0" smtClean="0"/>
              <a:t> – prefers compact and uniformly shaped superpixels.</a:t>
            </a:r>
          </a:p>
          <a:p>
            <a:pPr lvl="1"/>
            <a:r>
              <a:rPr lang="en-US" dirty="0" smtClean="0"/>
              <a:t>Embeds basic Gestalt principles of continuity, closure, etc.</a:t>
            </a:r>
          </a:p>
          <a:p>
            <a:r>
              <a:rPr lang="en-US" b="1" dirty="0" smtClean="0"/>
              <a:t>Spatial boundary preservation –</a:t>
            </a:r>
            <a:r>
              <a:rPr lang="en-US" dirty="0" smtClean="0"/>
              <a:t> as superpixel boundaries should align with perceptual boundaries when present and should be stable when they are not.</a:t>
            </a:r>
          </a:p>
          <a:p>
            <a:r>
              <a:rPr lang="en-US" b="1" dirty="0" smtClean="0"/>
              <a:t>Computation –</a:t>
            </a:r>
            <a:r>
              <a:rPr lang="en-US" dirty="0" smtClean="0"/>
              <a:t> the overall computational cost for a particular application should be reduced via superpixels.</a:t>
            </a:r>
          </a:p>
          <a:p>
            <a:r>
              <a:rPr lang="en-US" b="1" dirty="0" smtClean="0"/>
              <a:t>Performance –</a:t>
            </a:r>
            <a:r>
              <a:rPr lang="en-US" dirty="0" smtClean="0"/>
              <a:t> the overall performance of a method should be increased.</a:t>
            </a:r>
          </a:p>
          <a:p>
            <a:r>
              <a:rPr lang="en-US" b="1" dirty="0" smtClean="0"/>
              <a:t>Parsimony – </a:t>
            </a:r>
            <a:r>
              <a:rPr lang="en-US" dirty="0" smtClean="0"/>
              <a:t>The above properties should be maintained with as few superpixels as 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1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52" y="164931"/>
            <a:ext cx="9143999" cy="6927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makes a good space-time segmentation method?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1" y="1055553"/>
            <a:ext cx="8725458" cy="56868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Rationale for </a:t>
            </a:r>
            <a:r>
              <a:rPr lang="en-US" dirty="0" err="1" smtClean="0"/>
              <a:t>oversegmentation</a:t>
            </a:r>
            <a:endParaRPr lang="en-US" dirty="0" smtClean="0"/>
          </a:p>
          <a:p>
            <a:pPr lvl="1"/>
            <a:r>
              <a:rPr lang="en-US" dirty="0" smtClean="0"/>
              <a:t>Voxels are not natural elements in video.</a:t>
            </a:r>
          </a:p>
          <a:p>
            <a:pPr lvl="1"/>
            <a:r>
              <a:rPr lang="en-US" dirty="0" smtClean="0"/>
              <a:t>The number of voxels is very high.</a:t>
            </a:r>
          </a:p>
          <a:p>
            <a:r>
              <a:rPr lang="en-US" b="1" dirty="0" smtClean="0"/>
              <a:t>Spatiotemporal uniformity</a:t>
            </a:r>
            <a:r>
              <a:rPr lang="en-US" dirty="0" smtClean="0"/>
              <a:t> – prefers compact and uniformly shaped supervoxels.</a:t>
            </a:r>
          </a:p>
          <a:p>
            <a:pPr lvl="1"/>
            <a:r>
              <a:rPr lang="en-US" dirty="0" smtClean="0"/>
              <a:t>Embeds basic Gestalt principles of continuity, closure, etc.</a:t>
            </a:r>
          </a:p>
          <a:p>
            <a:r>
              <a:rPr lang="en-US" b="1" dirty="0" smtClean="0"/>
              <a:t>Spatiotemporal boundary preservation –</a:t>
            </a:r>
            <a:r>
              <a:rPr lang="en-US" dirty="0" smtClean="0"/>
              <a:t> as </a:t>
            </a:r>
            <a:r>
              <a:rPr lang="en-US" dirty="0" err="1" smtClean="0"/>
              <a:t>supervoxel</a:t>
            </a:r>
            <a:r>
              <a:rPr lang="en-US" dirty="0" smtClean="0"/>
              <a:t> boundaries should align with perceptual boundaries when present and should be stable when they are not.</a:t>
            </a:r>
          </a:p>
          <a:p>
            <a:r>
              <a:rPr lang="en-US" b="1" dirty="0" smtClean="0"/>
              <a:t>Computation –</a:t>
            </a:r>
            <a:r>
              <a:rPr lang="en-US" dirty="0" smtClean="0"/>
              <a:t> the overall computational cost for a particular application should be reduced via supervoxels.</a:t>
            </a:r>
          </a:p>
          <a:p>
            <a:r>
              <a:rPr lang="en-US" b="1" dirty="0" smtClean="0"/>
              <a:t>Performance –</a:t>
            </a:r>
            <a:r>
              <a:rPr lang="en-US" dirty="0" smtClean="0"/>
              <a:t> the overall performance of a method should be increased.</a:t>
            </a:r>
          </a:p>
          <a:p>
            <a:r>
              <a:rPr lang="en-US" b="1" dirty="0" smtClean="0"/>
              <a:t>Parsimony – </a:t>
            </a:r>
            <a:r>
              <a:rPr lang="en-US" dirty="0" smtClean="0"/>
              <a:t>The above properties should be maintained with as few supervoxels as 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0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Standard Methods.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Meanshift</a:t>
            </a:r>
            <a:endParaRPr lang="en-US" dirty="0" smtClean="0"/>
          </a:p>
          <a:p>
            <a:pPr lvl="1"/>
            <a:r>
              <a:rPr lang="en-US" dirty="0" err="1" smtClean="0"/>
              <a:t>Fukunaga</a:t>
            </a:r>
            <a:r>
              <a:rPr lang="en-US" dirty="0" smtClean="0"/>
              <a:t> and Hostetler, </a:t>
            </a:r>
            <a:r>
              <a:rPr lang="en-US" dirty="0" err="1" smtClean="0"/>
              <a:t>Comaniciu</a:t>
            </a:r>
            <a:r>
              <a:rPr lang="en-US" dirty="0" smtClean="0"/>
              <a:t> and Meer, Wang et al.</a:t>
            </a:r>
          </a:p>
          <a:p>
            <a:r>
              <a:rPr lang="en-US" dirty="0" smtClean="0"/>
              <a:t>Graph-based / Minimum Spanning Forest</a:t>
            </a:r>
          </a:p>
          <a:p>
            <a:pPr lvl="1"/>
            <a:r>
              <a:rPr lang="en-US" dirty="0" err="1" smtClean="0"/>
              <a:t>Felzenswalb</a:t>
            </a:r>
            <a:r>
              <a:rPr lang="en-US" dirty="0" smtClean="0"/>
              <a:t> and </a:t>
            </a:r>
            <a:r>
              <a:rPr lang="en-US" dirty="0" err="1" smtClean="0"/>
              <a:t>Huttenlocher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Arguably the most popular </a:t>
            </a:r>
            <a:r>
              <a:rPr lang="en-US" dirty="0" err="1" smtClean="0"/>
              <a:t>superpixel</a:t>
            </a:r>
            <a:r>
              <a:rPr lang="en-US" dirty="0" smtClean="0"/>
              <a:t> method.</a:t>
            </a:r>
          </a:p>
          <a:p>
            <a:r>
              <a:rPr lang="en-US" dirty="0" smtClean="0"/>
              <a:t>Hierarchical graph-based</a:t>
            </a:r>
          </a:p>
          <a:p>
            <a:pPr lvl="1"/>
            <a:r>
              <a:rPr lang="en-US" dirty="0" err="1" smtClean="0"/>
              <a:t>Grundmann</a:t>
            </a:r>
            <a:r>
              <a:rPr lang="en-US" dirty="0" smtClean="0"/>
              <a:t> et al.</a:t>
            </a:r>
          </a:p>
          <a:p>
            <a:r>
              <a:rPr lang="en-US" dirty="0" err="1" smtClean="0"/>
              <a:t>Nyström</a:t>
            </a:r>
            <a:r>
              <a:rPr lang="en-US" dirty="0" smtClean="0"/>
              <a:t> normalized cuts.</a:t>
            </a:r>
          </a:p>
          <a:p>
            <a:pPr lvl="1"/>
            <a:r>
              <a:rPr lang="en-US" dirty="0" smtClean="0"/>
              <a:t>Shi and Malik, </a:t>
            </a:r>
            <a:r>
              <a:rPr lang="en-US" dirty="0" err="1" smtClean="0"/>
              <a:t>Fowlkes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Segmentation by weighted aggregation</a:t>
            </a:r>
          </a:p>
          <a:p>
            <a:pPr lvl="1"/>
            <a:r>
              <a:rPr lang="en-US" dirty="0" smtClean="0"/>
              <a:t>Sharon et al., Corso et al.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lang="en-US" sz="1200" kern="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200" kern="0" dirty="0" smtClean="0">
                <a:latin typeface="Arial"/>
                <a:ea typeface="ＭＳ Ｐゴシック" charset="-128"/>
                <a:cs typeface="Arial"/>
              </a:rPr>
              <a:t>and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Corso CVPR 2012]</a:t>
            </a:r>
          </a:p>
        </p:txBody>
      </p:sp>
    </p:spTree>
    <p:extLst>
      <p:ext uri="{BB962C8B-B14F-4D97-AF65-F5344CB8AC3E}">
        <p14:creationId xmlns:p14="http://schemas.microsoft.com/office/powerpoint/2010/main" val="267183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501922"/>
            <a:ext cx="9144000" cy="1009650"/>
          </a:xfrm>
          <a:prstGeom prst="rect">
            <a:avLst/>
          </a:prstGeom>
        </p:spPr>
      </p:pic>
      <p:pic>
        <p:nvPicPr>
          <p:cNvPr id="5" name="garde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1511572"/>
            <a:ext cx="9144000" cy="1009650"/>
          </a:xfrm>
          <a:prstGeom prst="rect">
            <a:avLst/>
          </a:prstGeom>
        </p:spPr>
      </p:pic>
      <p:pic>
        <p:nvPicPr>
          <p:cNvPr id="6" name="nocountryforoldmen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2521222"/>
            <a:ext cx="9144000" cy="1009650"/>
          </a:xfrm>
          <a:prstGeom prst="rect">
            <a:avLst/>
          </a:prstGeom>
        </p:spPr>
      </p:pic>
      <p:pic>
        <p:nvPicPr>
          <p:cNvPr id="7" name="waterski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3530872"/>
            <a:ext cx="9144000" cy="1009650"/>
          </a:xfrm>
          <a:prstGeom prst="rect">
            <a:avLst/>
          </a:prstGeom>
        </p:spPr>
      </p:pic>
      <p:pic>
        <p:nvPicPr>
          <p:cNvPr id="8" name="parachute.mp4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4540522"/>
            <a:ext cx="9144000" cy="1009650"/>
          </a:xfrm>
          <a:prstGeom prst="rect">
            <a:avLst/>
          </a:prstGeom>
        </p:spPr>
      </p:pic>
      <p:pic>
        <p:nvPicPr>
          <p:cNvPr id="9" name="cheetah.mp4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0" y="5575144"/>
            <a:ext cx="9144000" cy="1009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3735" y="132590"/>
            <a:ext cx="7610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SWA                 GB                  GBH            </a:t>
            </a:r>
            <a:r>
              <a:rPr lang="en-US" dirty="0" err="1" smtClean="0"/>
              <a:t>MeanShift</a:t>
            </a:r>
            <a:r>
              <a:rPr lang="en-US" dirty="0" smtClean="0"/>
              <a:t>         </a:t>
            </a:r>
            <a:r>
              <a:rPr lang="en-US" dirty="0" err="1" smtClean="0"/>
              <a:t>Nyström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lang="en-US" sz="1200" kern="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200" kern="0" dirty="0" smtClean="0">
                <a:latin typeface="Arial"/>
                <a:ea typeface="ＭＳ Ｐゴシック" charset="-128"/>
                <a:cs typeface="Arial"/>
              </a:rPr>
              <a:t>and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Corso CVPR 2012]</a:t>
            </a:r>
          </a:p>
        </p:txBody>
      </p:sp>
    </p:spTree>
    <p:extLst>
      <p:ext uri="{BB962C8B-B14F-4D97-AF65-F5344CB8AC3E}">
        <p14:creationId xmlns:p14="http://schemas.microsoft.com/office/powerpoint/2010/main" val="4086709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LIBSVX: Library and Benchmark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1" y="1055553"/>
            <a:ext cx="8725458" cy="3287782"/>
          </a:xfrm>
        </p:spPr>
        <p:txBody>
          <a:bodyPr/>
          <a:lstStyle/>
          <a:p>
            <a:r>
              <a:rPr lang="en-US" dirty="0"/>
              <a:t>We implemented a set of quantitative evaluation benchmarks to assess these five methods against the properties discussed earlier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3D </a:t>
            </a:r>
            <a:r>
              <a:rPr lang="en-US" dirty="0" err="1"/>
              <a:t>u</a:t>
            </a:r>
            <a:r>
              <a:rPr lang="en-US" dirty="0" err="1" smtClean="0"/>
              <a:t>ndersegmentation</a:t>
            </a:r>
            <a:r>
              <a:rPr lang="en-US" dirty="0" smtClean="0"/>
              <a:t> error.</a:t>
            </a:r>
          </a:p>
          <a:p>
            <a:pPr lvl="1"/>
            <a:r>
              <a:rPr lang="en-US" dirty="0" smtClean="0"/>
              <a:t>3D boundary recall.</a:t>
            </a:r>
          </a:p>
          <a:p>
            <a:pPr lvl="1"/>
            <a:r>
              <a:rPr lang="en-US" dirty="0" smtClean="0"/>
              <a:t>3D segmentation accuracy.</a:t>
            </a:r>
          </a:p>
          <a:p>
            <a:pPr lvl="1"/>
            <a:r>
              <a:rPr lang="en-US" dirty="0" smtClean="0"/>
              <a:t>Explained variation (human independent).</a:t>
            </a:r>
          </a:p>
          <a:p>
            <a:r>
              <a:rPr lang="en-US" dirty="0" smtClean="0"/>
              <a:t>Three data sets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67740"/>
              </p:ext>
            </p:extLst>
          </p:nvPr>
        </p:nvGraphicFramePr>
        <p:xfrm>
          <a:off x="209272" y="4500037"/>
          <a:ext cx="8725456" cy="19114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2048"/>
                <a:gridCol w="2690680"/>
                <a:gridCol w="2181364"/>
                <a:gridCol w="2181364"/>
              </a:tblGrid>
              <a:tr h="47786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Human Annotation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</a:t>
                      </a:r>
                      <a:r>
                        <a:rPr lang="en-US" baseline="0" dirty="0" smtClean="0"/>
                        <a:t> Videos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 FPV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86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SegTrack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Single Object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86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GaTech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8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Chen </a:t>
                      </a:r>
                      <a:r>
                        <a:rPr lang="en-US" dirty="0" err="1" smtClean="0"/>
                        <a:t>Xiph.org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 Scene Segments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lang="en-US" sz="1200" kern="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200" kern="0" dirty="0" smtClean="0">
                <a:latin typeface="Arial"/>
                <a:ea typeface="ＭＳ Ｐゴシック" charset="-128"/>
                <a:cs typeface="Arial"/>
              </a:rPr>
              <a:t>and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Corso CVPR 2012]</a:t>
            </a:r>
          </a:p>
        </p:txBody>
      </p:sp>
    </p:spTree>
    <p:extLst>
      <p:ext uri="{BB962C8B-B14F-4D97-AF65-F5344CB8AC3E}">
        <p14:creationId xmlns:p14="http://schemas.microsoft.com/office/powerpoint/2010/main" val="309356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Chen </a:t>
            </a:r>
            <a:r>
              <a:rPr lang="en-US" dirty="0" err="1" smtClean="0"/>
              <a:t>Xiph.org</a:t>
            </a:r>
            <a:r>
              <a:rPr lang="en-US" dirty="0" smtClean="0"/>
              <a:t> Video Example</a:t>
            </a:r>
            <a:endParaRPr lang="en-US" dirty="0"/>
          </a:p>
        </p:txBody>
      </p:sp>
      <p:pic>
        <p:nvPicPr>
          <p:cNvPr id="4" name="garden_6fps_montag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2690813"/>
            <a:ext cx="8724900" cy="2003425"/>
          </a:xfrm>
        </p:spPr>
      </p:pic>
      <p:sp>
        <p:nvSpPr>
          <p:cNvPr id="5" name="TextBox 4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lang="en-US" sz="1200" kern="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200" kern="0" dirty="0" smtClean="0">
                <a:latin typeface="Arial"/>
                <a:ea typeface="ＭＳ Ｐゴシック" charset="-128"/>
                <a:cs typeface="Arial"/>
              </a:rPr>
              <a:t>and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Corso CVPR 2012]</a:t>
            </a:r>
          </a:p>
        </p:txBody>
      </p:sp>
    </p:spTree>
    <p:extLst>
      <p:ext uri="{BB962C8B-B14F-4D97-AF65-F5344CB8AC3E}">
        <p14:creationId xmlns:p14="http://schemas.microsoft.com/office/powerpoint/2010/main" val="239295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Evaluation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Segmentation Accuracy</a:t>
            </a:r>
            <a:endParaRPr lang="en-US" dirty="0"/>
          </a:p>
        </p:txBody>
      </p:sp>
      <p:pic>
        <p:nvPicPr>
          <p:cNvPr id="4" name="Picture 3" descr="Chen_ACCU3D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51" y="2079278"/>
            <a:ext cx="4080510" cy="3033395"/>
          </a:xfrm>
          <a:prstGeom prst="rect">
            <a:avLst/>
          </a:prstGeom>
        </p:spPr>
      </p:pic>
      <p:pic>
        <p:nvPicPr>
          <p:cNvPr id="6" name="Picture 5" descr="SegTrack_ACCU3D_cr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2" y="2079278"/>
            <a:ext cx="4048125" cy="30333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809" y="5231761"/>
            <a:ext cx="11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SegTrack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09179" y="5231761"/>
            <a:ext cx="175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Chen </a:t>
            </a:r>
            <a:r>
              <a:rPr lang="en-US" dirty="0" err="1" smtClean="0"/>
              <a:t>Xiph.org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lang="en-US" sz="1200" kern="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200" kern="0" dirty="0" smtClean="0">
                <a:latin typeface="Arial"/>
                <a:ea typeface="ＭＳ Ｐゴシック" charset="-128"/>
                <a:cs typeface="Arial"/>
              </a:rPr>
              <a:t>and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Corso CVPR 2012]</a:t>
            </a:r>
          </a:p>
        </p:txBody>
      </p:sp>
    </p:spTree>
    <p:extLst>
      <p:ext uri="{BB962C8B-B14F-4D97-AF65-F5344CB8AC3E}">
        <p14:creationId xmlns:p14="http://schemas.microsoft.com/office/powerpoint/2010/main" val="278119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6992"/>
            <a:ext cx="9144000" cy="68210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3D Boundary Recall (Top) and 3D </a:t>
            </a:r>
            <a:r>
              <a:rPr lang="en-US" sz="2000" dirty="0" err="1" smtClean="0"/>
              <a:t>Undersegmentation</a:t>
            </a:r>
            <a:r>
              <a:rPr lang="en-US" sz="2000" dirty="0" smtClean="0"/>
              <a:t> Error (Bottom)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943809" y="3472495"/>
            <a:ext cx="11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3"/>
                </a:solidFill>
              </a:rPr>
              <a:t>SegTrack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9179" y="3478483"/>
            <a:ext cx="175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Chen </a:t>
            </a:r>
            <a:r>
              <a:rPr lang="en-US" dirty="0" err="1" smtClean="0">
                <a:solidFill>
                  <a:schemeClr val="accent3"/>
                </a:solidFill>
              </a:rPr>
              <a:t>Xiph.org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" name="Picture 4" descr="Chen_BR3D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457200"/>
            <a:ext cx="4069715" cy="3033395"/>
          </a:xfrm>
          <a:prstGeom prst="rect">
            <a:avLst/>
          </a:prstGeom>
        </p:spPr>
      </p:pic>
      <p:pic>
        <p:nvPicPr>
          <p:cNvPr id="9" name="Picture 8" descr="SegTrack_BR3D_cr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4091305" cy="3054985"/>
          </a:xfrm>
          <a:prstGeom prst="rect">
            <a:avLst/>
          </a:prstGeom>
        </p:spPr>
      </p:pic>
      <p:pic>
        <p:nvPicPr>
          <p:cNvPr id="10" name="Picture 9" descr="SegTrack_UE3D_cro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30" y="3824605"/>
            <a:ext cx="3961765" cy="3033395"/>
          </a:xfrm>
          <a:prstGeom prst="rect">
            <a:avLst/>
          </a:prstGeom>
        </p:spPr>
      </p:pic>
      <p:pic>
        <p:nvPicPr>
          <p:cNvPr id="11" name="Picture 10" descr="Chen_UE3D_crop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55" y="3824605"/>
            <a:ext cx="3983355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1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Evaluation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err="1" smtClean="0"/>
              <a:t>Undersegmentation</a:t>
            </a:r>
            <a:r>
              <a:rPr lang="en-US" dirty="0" smtClean="0"/>
              <a:t> Error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3809" y="5231761"/>
            <a:ext cx="11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SegTrack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09179" y="5231761"/>
            <a:ext cx="175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Chen </a:t>
            </a:r>
            <a:r>
              <a:rPr lang="en-US" dirty="0" err="1" smtClean="0"/>
              <a:t>Xiph.org</a:t>
            </a:r>
            <a:endParaRPr lang="en-US" dirty="0"/>
          </a:p>
        </p:txBody>
      </p:sp>
      <p:pic>
        <p:nvPicPr>
          <p:cNvPr id="5" name="Picture 4" descr="SegTrack_UE3D_c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30" y="2063906"/>
            <a:ext cx="3961765" cy="3033395"/>
          </a:xfrm>
          <a:prstGeom prst="rect">
            <a:avLst/>
          </a:prstGeom>
        </p:spPr>
      </p:pic>
      <p:pic>
        <p:nvPicPr>
          <p:cNvPr id="9" name="Picture 8" descr="Chen_UE3D_cro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55" y="2063906"/>
            <a:ext cx="3983355" cy="302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lang="en-US" sz="1200" kern="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200" kern="0" dirty="0" smtClean="0">
                <a:latin typeface="Arial"/>
                <a:ea typeface="ＭＳ Ｐゴシック" charset="-128"/>
                <a:cs typeface="Arial"/>
              </a:rPr>
              <a:t>and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Corso CVPR 2012]</a:t>
            </a:r>
          </a:p>
        </p:txBody>
      </p:sp>
    </p:spTree>
    <p:extLst>
      <p:ext uri="{BB962C8B-B14F-4D97-AF65-F5344CB8AC3E}">
        <p14:creationId xmlns:p14="http://schemas.microsoft.com/office/powerpoint/2010/main" val="259000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Video Content	</a:t>
            </a:r>
            <a:endParaRPr lang="en-US" dirty="0"/>
          </a:p>
        </p:txBody>
      </p:sp>
      <p:pic>
        <p:nvPicPr>
          <p:cNvPr id="4" name="Isaac_stip_blan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3657600"/>
          </a:xfrm>
        </p:spPr>
      </p:pic>
      <p:sp>
        <p:nvSpPr>
          <p:cNvPr id="6" name="TextBox 5"/>
          <p:cNvSpPr txBox="1"/>
          <p:nvPr/>
        </p:nvSpPr>
        <p:spPr>
          <a:xfrm>
            <a:off x="2133600" y="5257800"/>
            <a:ext cx="487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Method: Laptev.  “On Space-Time Interest Points.” IJCV 64(2/3):107-123. 2005.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4700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Evaluation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Explained Variation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8956" y="4601715"/>
            <a:ext cx="1153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SegTrack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49756" y="4601715"/>
            <a:ext cx="175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Chen </a:t>
            </a:r>
            <a:r>
              <a:rPr lang="en-US" dirty="0" err="1" smtClean="0"/>
              <a:t>Xiph.org</a:t>
            </a:r>
            <a:endParaRPr lang="en-US" dirty="0"/>
          </a:p>
        </p:txBody>
      </p:sp>
      <p:pic>
        <p:nvPicPr>
          <p:cNvPr id="4" name="Picture 3" descr="SegTrack_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" y="2197667"/>
            <a:ext cx="3017520" cy="2268542"/>
          </a:xfrm>
          <a:prstGeom prst="rect">
            <a:avLst/>
          </a:prstGeom>
        </p:spPr>
      </p:pic>
      <p:pic>
        <p:nvPicPr>
          <p:cNvPr id="6" name="Picture 5" descr="Chen_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87" y="2197667"/>
            <a:ext cx="3017520" cy="2268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4476" y="4601715"/>
            <a:ext cx="175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GaTech</a:t>
            </a:r>
            <a:endParaRPr lang="en-US" dirty="0" smtClean="0"/>
          </a:p>
        </p:txBody>
      </p:sp>
      <p:pic>
        <p:nvPicPr>
          <p:cNvPr id="11" name="Picture 10" descr="Gatech_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52" y="2197667"/>
            <a:ext cx="3017520" cy="22685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lang="en-US" sz="1200" kern="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200" kern="0" dirty="0" smtClean="0">
                <a:latin typeface="Arial"/>
                <a:ea typeface="ＭＳ Ｐゴシック" charset="-128"/>
                <a:cs typeface="Arial"/>
              </a:rPr>
              <a:t>and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Corso CVPR 2012]</a:t>
            </a:r>
          </a:p>
        </p:txBody>
      </p:sp>
    </p:spTree>
    <p:extLst>
      <p:ext uri="{BB962C8B-B14F-4D97-AF65-F5344CB8AC3E}">
        <p14:creationId xmlns:p14="http://schemas.microsoft.com/office/powerpoint/2010/main" val="372036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Finding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1" y="1055553"/>
            <a:ext cx="8725458" cy="5678418"/>
          </a:xfrm>
        </p:spPr>
        <p:txBody>
          <a:bodyPr/>
          <a:lstStyle/>
          <a:p>
            <a:r>
              <a:rPr lang="en-US" dirty="0" smtClean="0"/>
              <a:t>SWA and GBH systematically outperform the other three methods, despite sharing some similarities.  E.g.,</a:t>
            </a:r>
          </a:p>
          <a:p>
            <a:pPr lvl="1"/>
            <a:r>
              <a:rPr lang="en-US" dirty="0" smtClean="0"/>
              <a:t>SWA and </a:t>
            </a:r>
            <a:r>
              <a:rPr lang="en-US" dirty="0" err="1" smtClean="0"/>
              <a:t>Nyström</a:t>
            </a:r>
            <a:r>
              <a:rPr lang="en-US" dirty="0" smtClean="0"/>
              <a:t> both minimize the normalized cut function.</a:t>
            </a:r>
          </a:p>
          <a:p>
            <a:pPr lvl="1"/>
            <a:r>
              <a:rPr lang="en-US" dirty="0" smtClean="0"/>
              <a:t>GB and GBH are both based on the MST grouping method.</a:t>
            </a:r>
          </a:p>
          <a:p>
            <a:pPr lvl="1"/>
            <a:r>
              <a:rPr lang="en-US" dirty="0" smtClean="0"/>
              <a:t>SWA, GBH, </a:t>
            </a:r>
            <a:r>
              <a:rPr lang="en-US" dirty="0" err="1" smtClean="0"/>
              <a:t>MeanShift</a:t>
            </a:r>
            <a:r>
              <a:rPr lang="en-US" dirty="0" smtClean="0"/>
              <a:t> are all hierarchical.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Why?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characteristic that separates them is that they </a:t>
            </a:r>
            <a:r>
              <a:rPr lang="en-US" b="1" dirty="0" err="1" smtClean="0">
                <a:solidFill>
                  <a:srgbClr val="000000"/>
                </a:solidFill>
              </a:rPr>
              <a:t>recompute</a:t>
            </a:r>
            <a:r>
              <a:rPr lang="en-US" b="1" dirty="0" smtClean="0">
                <a:solidFill>
                  <a:srgbClr val="000000"/>
                </a:solidFill>
              </a:rPr>
              <a:t> similarity/affinity at multiple scales </a:t>
            </a:r>
            <a:r>
              <a:rPr lang="en-US" dirty="0" smtClean="0">
                <a:solidFill>
                  <a:srgbClr val="000000"/>
                </a:solidFill>
              </a:rPr>
              <a:t>as the hierarchy increases incorporating coarse and fine information.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lang="en-US" sz="1200" kern="0" dirty="0">
                <a:latin typeface="Arial"/>
                <a:ea typeface="ＭＳ Ｐゴシック" charset="-128"/>
                <a:cs typeface="Arial"/>
              </a:rPr>
              <a:t> </a:t>
            </a:r>
            <a:r>
              <a:rPr lang="en-US" sz="1200" kern="0" dirty="0" smtClean="0">
                <a:latin typeface="Arial"/>
                <a:ea typeface="ＭＳ Ｐゴシック" charset="-128"/>
                <a:cs typeface="Arial"/>
              </a:rPr>
              <a:t>and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Corso CVPR 2012]</a:t>
            </a:r>
          </a:p>
        </p:txBody>
      </p:sp>
    </p:spTree>
    <p:extLst>
      <p:ext uri="{BB962C8B-B14F-4D97-AF65-F5344CB8AC3E}">
        <p14:creationId xmlns:p14="http://schemas.microsoft.com/office/powerpoint/2010/main" val="164353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Methods to the Discussed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1" y="1055552"/>
            <a:ext cx="8725458" cy="5802447"/>
          </a:xfrm>
        </p:spPr>
        <p:txBody>
          <a:bodyPr>
            <a:normAutofit/>
          </a:bodyPr>
          <a:lstStyle/>
          <a:p>
            <a:r>
              <a:rPr lang="en-US" dirty="0" smtClean="0"/>
              <a:t>Hence, we will focus on two methods in detail in the tutorial</a:t>
            </a:r>
          </a:p>
          <a:p>
            <a:pPr lvl="1"/>
            <a:r>
              <a:rPr lang="en-US" dirty="0" smtClean="0"/>
              <a:t>Graph-based hierarchical segmentation</a:t>
            </a:r>
          </a:p>
          <a:p>
            <a:pPr lvl="1"/>
            <a:r>
              <a:rPr lang="en-US" dirty="0" smtClean="0"/>
              <a:t>Segmentation by Weighted Aggregation</a:t>
            </a:r>
            <a:endParaRPr lang="en-US" dirty="0"/>
          </a:p>
          <a:p>
            <a:r>
              <a:rPr lang="en-US" dirty="0" smtClean="0"/>
              <a:t>We will discuss other variants and applications of these.</a:t>
            </a:r>
            <a:endParaRPr lang="en-US" dirty="0"/>
          </a:p>
          <a:p>
            <a:r>
              <a:rPr lang="en-US" dirty="0" smtClean="0"/>
              <a:t>Disclaimer: this is not to say there are no other methods we should also be discussing.  But, given time and goals, this is what we choose.  Examples you may consider reading:</a:t>
            </a:r>
          </a:p>
          <a:p>
            <a:pPr lvl="1"/>
            <a:r>
              <a:rPr lang="en-US" dirty="0" err="1" smtClean="0"/>
              <a:t>Galasso</a:t>
            </a:r>
            <a:r>
              <a:rPr lang="en-US" dirty="0" smtClean="0"/>
              <a:t> et al. ACCV 12</a:t>
            </a:r>
            <a:endParaRPr lang="en-US" dirty="0"/>
          </a:p>
          <a:p>
            <a:pPr lvl="1"/>
            <a:r>
              <a:rPr lang="en-US" dirty="0" smtClean="0"/>
              <a:t>TSP Chang et al. CVPR 13</a:t>
            </a:r>
          </a:p>
          <a:p>
            <a:pPr lvl="1"/>
            <a:r>
              <a:rPr lang="en-US" dirty="0" smtClean="0"/>
              <a:t>Video Seeds, Van der Bergh et al. ICCV 13</a:t>
            </a:r>
          </a:p>
          <a:p>
            <a:pPr lvl="1"/>
            <a:r>
              <a:rPr lang="en-US" dirty="0" smtClean="0"/>
              <a:t>Trajectory Binary Partition Tree, Palou and </a:t>
            </a:r>
            <a:r>
              <a:rPr lang="en-US" dirty="0" err="1" smtClean="0"/>
              <a:t>Salembier</a:t>
            </a:r>
            <a:r>
              <a:rPr lang="en-US" dirty="0" smtClean="0"/>
              <a:t> CVPR13</a:t>
            </a:r>
          </a:p>
          <a:p>
            <a:r>
              <a:rPr lang="en-US" dirty="0" smtClean="0"/>
              <a:t>However, first, some results on why you should care of supervoxels as a feature.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3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64198"/>
            <a:ext cx="7772400" cy="1621735"/>
          </a:xfrm>
        </p:spPr>
        <p:txBody>
          <a:bodyPr/>
          <a:lstStyle/>
          <a:p>
            <a:r>
              <a:rPr lang="en-US" dirty="0" smtClean="0"/>
              <a:t>A Study on </a:t>
            </a:r>
            <a:br>
              <a:rPr lang="en-US" dirty="0" smtClean="0"/>
            </a:br>
            <a:r>
              <a:rPr lang="en-US" dirty="0" smtClean="0"/>
              <a:t>Human Supervoxel Perception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99163"/>
            <a:ext cx="6400800" cy="1209991"/>
          </a:xfrm>
        </p:spPr>
        <p:txBody>
          <a:bodyPr/>
          <a:lstStyle/>
          <a:p>
            <a:r>
              <a:rPr lang="en-US" dirty="0"/>
              <a:t>Are Actor and Action Semantics Retained</a:t>
            </a:r>
          </a:p>
          <a:p>
            <a:r>
              <a:rPr lang="en-US" dirty="0"/>
              <a:t>in Video Supervoxel Segmentation?</a:t>
            </a:r>
          </a:p>
        </p:txBody>
      </p:sp>
    </p:spTree>
    <p:extLst>
      <p:ext uri="{BB962C8B-B14F-4D97-AF65-F5344CB8AC3E}">
        <p14:creationId xmlns:p14="http://schemas.microsoft.com/office/powerpoint/2010/main" val="319698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Humans Perceive Action from Supervoxels?</a:t>
            </a:r>
            <a:endParaRPr lang="en-US" dirty="0"/>
          </a:p>
        </p:txBody>
      </p:sp>
      <p:pic>
        <p:nvPicPr>
          <p:cNvPr id="4" name="H_C_S_1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88" y="1055688"/>
            <a:ext cx="7034212" cy="5275262"/>
          </a:xfrm>
        </p:spPr>
      </p:pic>
    </p:spTree>
    <p:extLst>
      <p:ext uri="{BB962C8B-B14F-4D97-AF65-F5344CB8AC3E}">
        <p14:creationId xmlns:p14="http://schemas.microsoft.com/office/powerpoint/2010/main" val="68871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Humans Perceive Action from Supervoxels?</a:t>
            </a:r>
            <a:endParaRPr lang="en-US" dirty="0"/>
          </a:p>
        </p:txBody>
      </p:sp>
      <p:pic>
        <p:nvPicPr>
          <p:cNvPr id="5" name="Human_Crawling_Stati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375" y="1055688"/>
            <a:ext cx="6446838" cy="5275262"/>
          </a:xfrm>
        </p:spPr>
      </p:pic>
    </p:spTree>
    <p:extLst>
      <p:ext uri="{BB962C8B-B14F-4D97-AF65-F5344CB8AC3E}">
        <p14:creationId xmlns:p14="http://schemas.microsoft.com/office/powerpoint/2010/main" val="383000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Humans Perceive Action from Supervoxels?</a:t>
            </a:r>
            <a:endParaRPr lang="en-US" dirty="0"/>
          </a:p>
        </p:txBody>
      </p:sp>
      <p:pic>
        <p:nvPicPr>
          <p:cNvPr id="7" name="A_Cl_M_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88" y="1055688"/>
            <a:ext cx="7034212" cy="5275262"/>
          </a:xfrm>
        </p:spPr>
      </p:pic>
    </p:spTree>
    <p:extLst>
      <p:ext uri="{BB962C8B-B14F-4D97-AF65-F5344CB8AC3E}">
        <p14:creationId xmlns:p14="http://schemas.microsoft.com/office/powerpoint/2010/main" val="123248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Humans Perceive Action from Supervoxels?</a:t>
            </a:r>
            <a:endParaRPr lang="en-US" dirty="0"/>
          </a:p>
        </p:txBody>
      </p:sp>
      <p:pic>
        <p:nvPicPr>
          <p:cNvPr id="7" name="Animal_Climbing_Mov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375" y="1055688"/>
            <a:ext cx="6446838" cy="5275262"/>
          </a:xfrm>
        </p:spPr>
      </p:pic>
    </p:spTree>
    <p:extLst>
      <p:ext uri="{BB962C8B-B14F-4D97-AF65-F5344CB8AC3E}">
        <p14:creationId xmlns:p14="http://schemas.microsoft.com/office/powerpoint/2010/main" val="60974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Humans Perceive Action from Supervoxels?</a:t>
            </a:r>
            <a:endParaRPr lang="en-US" dirty="0"/>
          </a:p>
        </p:txBody>
      </p:sp>
      <p:pic>
        <p:nvPicPr>
          <p:cNvPr id="4" name="A_C_M_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88" y="1055688"/>
            <a:ext cx="7034212" cy="5275262"/>
          </a:xfrm>
        </p:spPr>
      </p:pic>
    </p:spTree>
    <p:extLst>
      <p:ext uri="{BB962C8B-B14F-4D97-AF65-F5344CB8AC3E}">
        <p14:creationId xmlns:p14="http://schemas.microsoft.com/office/powerpoint/2010/main" val="337852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Humans Perceive Action from Supervoxels?</a:t>
            </a:r>
            <a:endParaRPr lang="en-US" dirty="0"/>
          </a:p>
        </p:txBody>
      </p:sp>
      <p:pic>
        <p:nvPicPr>
          <p:cNvPr id="5" name="Animal_Crawling_Mov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375" y="1055688"/>
            <a:ext cx="6446838" cy="5275262"/>
          </a:xfrm>
        </p:spPr>
      </p:pic>
    </p:spTree>
    <p:extLst>
      <p:ext uri="{BB962C8B-B14F-4D97-AF65-F5344CB8AC3E}">
        <p14:creationId xmlns:p14="http://schemas.microsoft.com/office/powerpoint/2010/main" val="105726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Video Content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1421" y="1047307"/>
            <a:ext cx="788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i="1" dirty="0" smtClean="0"/>
              <a:t>good</a:t>
            </a:r>
            <a:r>
              <a:rPr lang="en-US" dirty="0" smtClean="0"/>
              <a:t> representation is paramount to </a:t>
            </a:r>
            <a:r>
              <a:rPr lang="en-US" i="1" dirty="0" smtClean="0"/>
              <a:t>good</a:t>
            </a:r>
            <a:r>
              <a:rPr lang="en-US" dirty="0" smtClean="0"/>
              <a:t> high-level video understanding.</a:t>
            </a:r>
            <a:endParaRPr lang="en-US" dirty="0"/>
          </a:p>
        </p:txBody>
      </p:sp>
      <p:pic>
        <p:nvPicPr>
          <p:cNvPr id="8" name="trimmed_Johansson_part1_human_fas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862" y="1600200"/>
            <a:ext cx="4572276" cy="3657600"/>
          </a:xfrm>
        </p:spPr>
      </p:pic>
      <p:sp>
        <p:nvSpPr>
          <p:cNvPr id="5" name="TextBox 4"/>
          <p:cNvSpPr txBox="1"/>
          <p:nvPr/>
        </p:nvSpPr>
        <p:spPr>
          <a:xfrm>
            <a:off x="2285862" y="5257800"/>
            <a:ext cx="4572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Sources: Maas 1971 with Johansson; downloaded from </a:t>
            </a:r>
            <a:r>
              <a:rPr lang="en-US" sz="1000" dirty="0" err="1" smtClean="0"/>
              <a:t>Youtube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0907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Question:</a:t>
            </a:r>
          </a:p>
          <a:p>
            <a:pPr lvl="1"/>
            <a:r>
              <a:rPr lang="en-US" dirty="0" smtClean="0"/>
              <a:t>Do the segmentation hierarchies retain enough information for the human perceiver to recognize</a:t>
            </a:r>
          </a:p>
          <a:p>
            <a:pPr lvl="2"/>
            <a:r>
              <a:rPr lang="en-US" dirty="0" smtClean="0"/>
              <a:t>Actor?   (human or animal)</a:t>
            </a:r>
          </a:p>
          <a:p>
            <a:pPr lvl="2"/>
            <a:r>
              <a:rPr lang="en-US" dirty="0" smtClean="0"/>
              <a:t>Act?   (forced-choice one of eight)</a:t>
            </a:r>
          </a:p>
          <a:p>
            <a:r>
              <a:rPr lang="en-US" dirty="0" smtClean="0"/>
              <a:t>Secondary Questions:</a:t>
            </a:r>
          </a:p>
          <a:p>
            <a:pPr lvl="1"/>
            <a:r>
              <a:rPr lang="en-US" dirty="0" smtClean="0"/>
              <a:t>How does the human performance vary with density of the supervoxels?</a:t>
            </a:r>
          </a:p>
          <a:p>
            <a:pPr lvl="1"/>
            <a:r>
              <a:rPr lang="en-US" dirty="0" smtClean="0"/>
              <a:t>How does the human performance vary with actor?</a:t>
            </a:r>
          </a:p>
          <a:p>
            <a:pPr lvl="1"/>
            <a:r>
              <a:rPr lang="en-US" dirty="0" smtClean="0"/>
              <a:t>How does human performance vary with static versus moving background?</a:t>
            </a:r>
          </a:p>
          <a:p>
            <a:pPr lvl="1"/>
            <a:r>
              <a:rPr lang="en-US" dirty="0" smtClean="0"/>
              <a:t>How does speed vary with act? </a:t>
            </a:r>
            <a:r>
              <a:rPr lang="en-US" dirty="0"/>
              <a:t>w</a:t>
            </a:r>
            <a:r>
              <a:rPr lang="en-US" dirty="0" smtClean="0"/>
              <a:t>ith correctness?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5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Setup: Participant Cohort and Data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cohort of 20 college-age </a:t>
            </a:r>
            <a:r>
              <a:rPr lang="en-US" dirty="0" smtClean="0"/>
              <a:t>participants.</a:t>
            </a:r>
            <a:endParaRPr lang="en-US" dirty="0"/>
          </a:p>
          <a:p>
            <a:pPr lvl="1"/>
            <a:r>
              <a:rPr lang="en-US" dirty="0"/>
              <a:t>No student is studying segmentation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Data Set</a:t>
            </a:r>
          </a:p>
          <a:p>
            <a:pPr lvl="1"/>
            <a:r>
              <a:rPr lang="en-US" dirty="0" smtClean="0"/>
              <a:t>Stratified according to Actors, Acts, and Background</a:t>
            </a:r>
          </a:p>
          <a:p>
            <a:pPr lvl="2"/>
            <a:r>
              <a:rPr lang="en-US" b="1" dirty="0" smtClean="0"/>
              <a:t>Actors:  </a:t>
            </a:r>
            <a:r>
              <a:rPr lang="en-US" dirty="0" smtClean="0"/>
              <a:t>human or animal</a:t>
            </a:r>
          </a:p>
          <a:p>
            <a:pPr lvl="2"/>
            <a:r>
              <a:rPr lang="en-US" b="1" dirty="0" smtClean="0"/>
              <a:t>Background: </a:t>
            </a:r>
            <a:r>
              <a:rPr lang="en-US" dirty="0" smtClean="0"/>
              <a:t>static or moving</a:t>
            </a:r>
          </a:p>
          <a:p>
            <a:pPr lvl="2"/>
            <a:r>
              <a:rPr lang="en-US" b="1" dirty="0" smtClean="0"/>
              <a:t>Acts:</a:t>
            </a:r>
            <a:r>
              <a:rPr lang="en-US" dirty="0" smtClean="0"/>
              <a:t> climbing, crawling, eating, flying, jumping, running, spinning, walking.</a:t>
            </a:r>
          </a:p>
          <a:p>
            <a:pPr lvl="1"/>
            <a:r>
              <a:rPr lang="en-US" dirty="0" smtClean="0"/>
              <a:t>Sample 3 levels of the segmentation hierarchy (coarse, medium, and fine).</a:t>
            </a:r>
          </a:p>
          <a:p>
            <a:pPr lvl="1"/>
            <a:r>
              <a:rPr lang="en-US" dirty="0" smtClean="0"/>
              <a:t>In total, we have 96 videos</a:t>
            </a:r>
          </a:p>
          <a:p>
            <a:pPr lvl="2"/>
            <a:r>
              <a:rPr lang="en-US" dirty="0" smtClean="0"/>
              <a:t>2 actors * 2 backgrounds * 8 acts * 3 levels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Setup: The Interface and Instructions</a:t>
            </a:r>
            <a:endParaRPr lang="en-US" dirty="0"/>
          </a:p>
        </p:txBody>
      </p:sp>
      <p:pic>
        <p:nvPicPr>
          <p:cNvPr id="4" name="Picture 3" descr="Main_HIT_Sc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4724"/>
            <a:ext cx="9144000" cy="4323276"/>
          </a:xfrm>
          <a:prstGeom prst="rect">
            <a:avLst/>
          </a:prstGeom>
        </p:spPr>
      </p:pic>
      <p:pic>
        <p:nvPicPr>
          <p:cNvPr id="5" name="Picture 4" descr="Load_UI_Sc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4724"/>
            <a:ext cx="9144000" cy="4323276"/>
          </a:xfrm>
          <a:prstGeom prst="rect">
            <a:avLst/>
          </a:prstGeom>
        </p:spPr>
      </p:pic>
      <p:pic>
        <p:nvPicPr>
          <p:cNvPr id="6" name="Picture 5" descr="HIT_Running_Scre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4724"/>
            <a:ext cx="9144000" cy="4323276"/>
          </a:xfrm>
          <a:prstGeom prst="rect">
            <a:avLst/>
          </a:prstGeom>
        </p:spPr>
      </p:pic>
      <p:pic>
        <p:nvPicPr>
          <p:cNvPr id="7" name="Picture 6" descr="Push_Submit_Scre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4724"/>
            <a:ext cx="9144000" cy="43232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1" y="976565"/>
            <a:ext cx="8725458" cy="5276056"/>
          </a:xfrm>
        </p:spPr>
        <p:txBody>
          <a:bodyPr/>
          <a:lstStyle/>
          <a:p>
            <a:r>
              <a:rPr lang="en-US" dirty="0" smtClean="0"/>
              <a:t>Web-based interface</a:t>
            </a:r>
          </a:p>
          <a:p>
            <a:r>
              <a:rPr lang="en-US" dirty="0" smtClean="0"/>
              <a:t>Each participant is shown 32 videos</a:t>
            </a:r>
            <a:r>
              <a:rPr lang="en-US" dirty="0"/>
              <a:t> </a:t>
            </a:r>
            <a:r>
              <a:rPr lang="en-US" dirty="0" smtClean="0"/>
              <a:t>and sees a given (input) video only once (in a single segmentation level).</a:t>
            </a:r>
          </a:p>
          <a:p>
            <a:r>
              <a:rPr lang="en-US" dirty="0" smtClean="0"/>
              <a:t>Participants never see the input RGB videos.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Doell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,… Corso ICSC 2013 and IJSC In Press]</a:t>
            </a:r>
          </a:p>
        </p:txBody>
      </p:sp>
    </p:spTree>
    <p:extLst>
      <p:ext uri="{BB962C8B-B14F-4D97-AF65-F5344CB8AC3E}">
        <p14:creationId xmlns:p14="http://schemas.microsoft.com/office/powerpoint/2010/main" val="276696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Results: Actor Discrimination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actor discrimination rate: 82.4% overall accuracy.</a:t>
            </a:r>
            <a:endParaRPr lang="en-US" dirty="0"/>
          </a:p>
        </p:txBody>
      </p:sp>
      <p:pic>
        <p:nvPicPr>
          <p:cNvPr id="4" name="Picture 3" descr="cm_actors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4" y="2581900"/>
            <a:ext cx="2997201" cy="2211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Doell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,… Corso ICSC 2013 and IJSC In Press]</a:t>
            </a:r>
          </a:p>
        </p:txBody>
      </p:sp>
    </p:spTree>
    <p:extLst>
      <p:ext uri="{BB962C8B-B14F-4D97-AF65-F5344CB8AC3E}">
        <p14:creationId xmlns:p14="http://schemas.microsoft.com/office/powerpoint/2010/main" val="138161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Results: Act Discrimination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 act discrimination rate: 70.5%.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1581775"/>
            <a:ext cx="5825492" cy="51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Results: Action Discrimination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Dominant unidirectional motion.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2" y="2115925"/>
            <a:ext cx="4057017" cy="359633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50730" y="3417258"/>
            <a:ext cx="604401" cy="474521"/>
          </a:xfrm>
          <a:prstGeom prst="ellipse">
            <a:avLst/>
          </a:prstGeom>
          <a:noFill/>
          <a:ln w="57150">
            <a:solidFill>
              <a:srgbClr val="D8AC21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05600" y="3683584"/>
            <a:ext cx="145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Human_Climbing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57681" y="3697484"/>
            <a:ext cx="1415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Human_Running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57681" y="6226526"/>
            <a:ext cx="140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Animal_Running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05600" y="6240426"/>
            <a:ext cx="1441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Animal_Climbing</a:t>
            </a:r>
            <a:endParaRPr lang="en-US" sz="1200" b="1" dirty="0"/>
          </a:p>
        </p:txBody>
      </p:sp>
      <p:sp>
        <p:nvSpPr>
          <p:cNvPr id="14" name="Oval 13"/>
          <p:cNvSpPr/>
          <p:nvPr/>
        </p:nvSpPr>
        <p:spPr>
          <a:xfrm>
            <a:off x="550730" y="4530602"/>
            <a:ext cx="604401" cy="47452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57681" y="1825719"/>
            <a:ext cx="2438400" cy="1828800"/>
          </a:xfrm>
          <a:prstGeom prst="rect">
            <a:avLst/>
          </a:prstGeom>
        </p:spPr>
      </p:pic>
      <p:pic>
        <p:nvPicPr>
          <p:cNvPr id="9" name="16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05600" y="1825719"/>
            <a:ext cx="2438400" cy="1828800"/>
          </a:xfrm>
          <a:prstGeom prst="rect">
            <a:avLst/>
          </a:prstGeom>
        </p:spPr>
      </p:pic>
      <p:pic>
        <p:nvPicPr>
          <p:cNvPr id="10" name="16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57681" y="4397726"/>
            <a:ext cx="2438400" cy="1828800"/>
          </a:xfrm>
          <a:prstGeom prst="rect">
            <a:avLst/>
          </a:prstGeom>
        </p:spPr>
      </p:pic>
      <p:pic>
        <p:nvPicPr>
          <p:cNvPr id="12" name="16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05600" y="4397726"/>
            <a:ext cx="2438401" cy="1828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782270" y="4530602"/>
            <a:ext cx="604401" cy="47452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64709" y="3417258"/>
            <a:ext cx="604401" cy="47452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2743200" y="655022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Doell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,… Corso ICSC 2013 and IJSC In Press]</a:t>
            </a:r>
          </a:p>
        </p:txBody>
      </p:sp>
    </p:spTree>
    <p:extLst>
      <p:ext uri="{BB962C8B-B14F-4D97-AF65-F5344CB8AC3E}">
        <p14:creationId xmlns:p14="http://schemas.microsoft.com/office/powerpoint/2010/main" val="212866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showWhenStopped="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16" grpId="0"/>
      <p:bldP spid="17" grpId="0"/>
      <p:bldP spid="18" grpId="0"/>
      <p:bldP spid="14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Results: Action Discrimination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Dominant unidirectional motion.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2" y="2115925"/>
            <a:ext cx="4057017" cy="359633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50730" y="3417258"/>
            <a:ext cx="604401" cy="474521"/>
          </a:xfrm>
          <a:prstGeom prst="ellipse">
            <a:avLst/>
          </a:prstGeom>
          <a:noFill/>
          <a:ln w="57150">
            <a:solidFill>
              <a:srgbClr val="D8AC21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05600" y="3683584"/>
            <a:ext cx="145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Human_Climbing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57681" y="3697484"/>
            <a:ext cx="1415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Human_Running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57681" y="6226526"/>
            <a:ext cx="140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Animal_Running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05600" y="6240426"/>
            <a:ext cx="1441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Animal_Climbing</a:t>
            </a:r>
            <a:endParaRPr lang="en-US" sz="1200" b="1" dirty="0"/>
          </a:p>
        </p:txBody>
      </p:sp>
      <p:sp>
        <p:nvSpPr>
          <p:cNvPr id="14" name="Oval 13"/>
          <p:cNvSpPr/>
          <p:nvPr/>
        </p:nvSpPr>
        <p:spPr>
          <a:xfrm>
            <a:off x="550730" y="4530602"/>
            <a:ext cx="604401" cy="47452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uman_Climbing_Moving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02552" y="1830388"/>
            <a:ext cx="2441448" cy="1828800"/>
          </a:xfrm>
          <a:prstGeom prst="rect">
            <a:avLst/>
          </a:prstGeom>
        </p:spPr>
      </p:pic>
      <p:pic>
        <p:nvPicPr>
          <p:cNvPr id="7" name="Human_Running_Static.mp4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57681" y="1825719"/>
            <a:ext cx="2441448" cy="1828800"/>
          </a:xfrm>
          <a:prstGeom prst="rect">
            <a:avLst/>
          </a:prstGeom>
        </p:spPr>
      </p:pic>
      <p:pic>
        <p:nvPicPr>
          <p:cNvPr id="11" name="Animal_Running_Moving.mp4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57681" y="4397726"/>
            <a:ext cx="2441448" cy="1828800"/>
          </a:xfrm>
          <a:prstGeom prst="rect">
            <a:avLst/>
          </a:prstGeom>
        </p:spPr>
      </p:pic>
      <p:pic>
        <p:nvPicPr>
          <p:cNvPr id="13" name="Animal_Climbing_Static.mp4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02552" y="4397726"/>
            <a:ext cx="2441448" cy="1828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782270" y="4530602"/>
            <a:ext cx="604401" cy="47452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64709" y="3417258"/>
            <a:ext cx="604401" cy="474521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Doell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,… Corso ICSC 2013 and IJSC In Press]</a:t>
            </a:r>
          </a:p>
        </p:txBody>
      </p:sp>
    </p:spTree>
    <p:extLst>
      <p:ext uri="{BB962C8B-B14F-4D97-AF65-F5344CB8AC3E}">
        <p14:creationId xmlns:p14="http://schemas.microsoft.com/office/powerpoint/2010/main" val="250037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09271" y="1055553"/>
            <a:ext cx="8725458" cy="527605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Bar figures are the response time.</a:t>
            </a:r>
          </a:p>
          <a:p>
            <a:pPr lvl="1"/>
            <a:r>
              <a:rPr lang="en-US" dirty="0" smtClean="0"/>
              <a:t>X-axis: Time at the half-frame-rate.</a:t>
            </a:r>
          </a:p>
          <a:p>
            <a:pPr lvl="1"/>
            <a:r>
              <a:rPr lang="en-US" dirty="0" smtClean="0"/>
              <a:t>Y-axis: density of responses.</a:t>
            </a:r>
          </a:p>
          <a:p>
            <a:pPr lvl="1"/>
            <a:r>
              <a:rPr lang="en-US" dirty="0" smtClean="0"/>
              <a:t>Blue bars: simple histogram.</a:t>
            </a:r>
          </a:p>
          <a:p>
            <a:pPr lvl="1"/>
            <a:r>
              <a:rPr lang="en-US" dirty="0" smtClean="0"/>
              <a:t>Red curve: Gaussian kernel density estimate.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Results: Performance by Level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1401" y="703519"/>
            <a:ext cx="6103794" cy="3480842"/>
            <a:chOff x="1481401" y="830519"/>
            <a:chExt cx="6103794" cy="3480842"/>
          </a:xfrm>
        </p:grpSpPr>
        <p:grpSp>
          <p:nvGrpSpPr>
            <p:cNvPr id="18" name="Group 17"/>
            <p:cNvGrpSpPr/>
            <p:nvPr/>
          </p:nvGrpSpPr>
          <p:grpSpPr>
            <a:xfrm>
              <a:off x="1771583" y="1287914"/>
              <a:ext cx="5813612" cy="3023447"/>
              <a:chOff x="382290" y="1760238"/>
              <a:chExt cx="8552439" cy="4407578"/>
            </a:xfrm>
          </p:grpSpPr>
          <p:pic>
            <p:nvPicPr>
              <p:cNvPr id="13" name="Picture 12" descr="time_incorrect_16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01" y="3859800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0" name="Picture 9" descr="time_incorrect_8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90" y="3881816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4" name="Picture 13" descr="time_incorrect_24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6729" y="3859800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5" name="Picture 14" descr="time_correct_8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90" y="1760238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6" name="Picture 15" descr="time_correct_16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6425" y="1760238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7" name="Picture 16" descr="time_correct_24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6729" y="1760238"/>
                <a:ext cx="3048000" cy="22860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 rot="16200000">
              <a:off x="1068467" y="3299742"/>
              <a:ext cx="12875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Incorrect</a:t>
              </a:r>
              <a:endParaRPr lang="en-US" sz="2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1133018" y="1919970"/>
              <a:ext cx="1096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</a:t>
              </a:r>
              <a:r>
                <a:rPr lang="en-US" sz="2000" b="1" dirty="0" smtClean="0"/>
                <a:t>orrect</a:t>
              </a:r>
              <a:endParaRPr lang="en-US" sz="20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43427" y="830519"/>
              <a:ext cx="71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Fine</a:t>
              </a:r>
              <a:endParaRPr lang="en-US" sz="20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07242" y="830519"/>
              <a:ext cx="1153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Medium</a:t>
              </a:r>
              <a:endParaRPr lang="en-US" sz="2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4509" y="830519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Coarse</a:t>
              </a:r>
              <a:endParaRPr lang="en-US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96151" y="1092561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62.8%</a:t>
              </a:r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28094" y="1092561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72.8%</a:t>
              </a:r>
              <a:endParaRPr lang="en-US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96908" y="1092561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76.7%</a:t>
              </a:r>
              <a:endParaRPr lang="en-US" sz="2000" b="1" dirty="0"/>
            </a:p>
          </p:txBody>
        </p:sp>
      </p:grpSp>
      <p:sp>
        <p:nvSpPr>
          <p:cNvPr id="22" name="TextBox 21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Doell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,… Corso ICSC 2013 and IJSC In Press]</a:t>
            </a:r>
          </a:p>
        </p:txBody>
      </p:sp>
    </p:spTree>
    <p:extLst>
      <p:ext uri="{BB962C8B-B14F-4D97-AF65-F5344CB8AC3E}">
        <p14:creationId xmlns:p14="http://schemas.microsoft.com/office/powerpoint/2010/main" val="181234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09271" y="1055553"/>
            <a:ext cx="8725458" cy="527605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Correct action matches: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Response distributions are early equivalent.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Heavily weighted toward the shorter end of X-axis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the participant knows the answer then typically knows it quickly.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Results: Performance by Level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1401" y="703519"/>
            <a:ext cx="6103794" cy="3480842"/>
            <a:chOff x="1481401" y="830519"/>
            <a:chExt cx="6103794" cy="3480842"/>
          </a:xfrm>
        </p:grpSpPr>
        <p:grpSp>
          <p:nvGrpSpPr>
            <p:cNvPr id="18" name="Group 17"/>
            <p:cNvGrpSpPr/>
            <p:nvPr/>
          </p:nvGrpSpPr>
          <p:grpSpPr>
            <a:xfrm>
              <a:off x="1771583" y="1287914"/>
              <a:ext cx="5813612" cy="3023447"/>
              <a:chOff x="382290" y="1760238"/>
              <a:chExt cx="8552439" cy="4407578"/>
            </a:xfrm>
          </p:grpSpPr>
          <p:pic>
            <p:nvPicPr>
              <p:cNvPr id="13" name="Picture 12" descr="time_incorrect_16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01" y="3859800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0" name="Picture 9" descr="time_incorrect_8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90" y="3881816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4" name="Picture 13" descr="time_incorrect_24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6729" y="3859800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5" name="Picture 14" descr="time_correct_8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90" y="1760238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6" name="Picture 15" descr="time_correct_16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6425" y="1760238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7" name="Picture 16" descr="time_correct_24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6729" y="1760238"/>
                <a:ext cx="3048000" cy="22860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 rot="16200000">
              <a:off x="1068467" y="3299742"/>
              <a:ext cx="12875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Incorrect</a:t>
              </a:r>
              <a:endParaRPr lang="en-US" sz="2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1133018" y="1919970"/>
              <a:ext cx="1096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</a:t>
              </a:r>
              <a:r>
                <a:rPr lang="en-US" sz="2000" b="1" dirty="0" smtClean="0"/>
                <a:t>orrect</a:t>
              </a:r>
              <a:endParaRPr lang="en-US" sz="20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43427" y="830519"/>
              <a:ext cx="71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Fine</a:t>
              </a:r>
              <a:endParaRPr lang="en-US" sz="20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07242" y="830519"/>
              <a:ext cx="1153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Medium</a:t>
              </a:r>
              <a:endParaRPr lang="en-US" sz="2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4509" y="830519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Coarse</a:t>
              </a:r>
              <a:endParaRPr lang="en-US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96151" y="1092561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62.8%</a:t>
              </a:r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28094" y="1092561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72.8%</a:t>
              </a:r>
              <a:endParaRPr lang="en-US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96908" y="1092561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76.7%</a:t>
              </a:r>
              <a:endParaRPr lang="en-US" sz="2000" b="1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384300" y="1270000"/>
            <a:ext cx="6200895" cy="1459031"/>
          </a:xfrm>
          <a:prstGeom prst="rect">
            <a:avLst/>
          </a:prstGeom>
          <a:noFill/>
          <a:ln w="44450">
            <a:solidFill>
              <a:schemeClr val="accent3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Doell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,… Corso ICSC 2013 and IJSC In Press]</a:t>
            </a:r>
          </a:p>
        </p:txBody>
      </p:sp>
    </p:spTree>
    <p:extLst>
      <p:ext uri="{BB962C8B-B14F-4D97-AF65-F5344CB8AC3E}">
        <p14:creationId xmlns:p14="http://schemas.microsoft.com/office/powerpoint/2010/main" val="197010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09271" y="1055553"/>
            <a:ext cx="8725458" cy="527605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Incorrect action matches: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Different patterns.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Fine videos peaked at about eight seconds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Participant watched the whole video and still got the wrong action perception.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Results: Performance by Level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1401" y="703519"/>
            <a:ext cx="6103794" cy="3480842"/>
            <a:chOff x="1481401" y="830519"/>
            <a:chExt cx="6103794" cy="3480842"/>
          </a:xfrm>
        </p:grpSpPr>
        <p:grpSp>
          <p:nvGrpSpPr>
            <p:cNvPr id="18" name="Group 17"/>
            <p:cNvGrpSpPr/>
            <p:nvPr/>
          </p:nvGrpSpPr>
          <p:grpSpPr>
            <a:xfrm>
              <a:off x="1771583" y="1287914"/>
              <a:ext cx="5813612" cy="3023447"/>
              <a:chOff x="382290" y="1760238"/>
              <a:chExt cx="8552439" cy="4407578"/>
            </a:xfrm>
          </p:grpSpPr>
          <p:pic>
            <p:nvPicPr>
              <p:cNvPr id="13" name="Picture 12" descr="time_incorrect_16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0501" y="3859800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0" name="Picture 9" descr="time_incorrect_8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90" y="3881816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4" name="Picture 13" descr="time_incorrect_24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6729" y="3859800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5" name="Picture 14" descr="time_correct_8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290" y="1760238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6" name="Picture 15" descr="time_correct_16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6425" y="1760238"/>
                <a:ext cx="3048000" cy="2286000"/>
              </a:xfrm>
              <a:prstGeom prst="rect">
                <a:avLst/>
              </a:prstGeom>
            </p:spPr>
          </p:pic>
          <p:pic>
            <p:nvPicPr>
              <p:cNvPr id="17" name="Picture 16" descr="time_correct_24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6729" y="1760238"/>
                <a:ext cx="3048000" cy="22860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 rot="16200000">
              <a:off x="1068467" y="3299742"/>
              <a:ext cx="12875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Incorrect</a:t>
              </a:r>
              <a:endParaRPr lang="en-US" sz="2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1133018" y="1919970"/>
              <a:ext cx="1096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C</a:t>
              </a:r>
              <a:r>
                <a:rPr lang="en-US" sz="2000" b="1" dirty="0" smtClean="0"/>
                <a:t>orrect</a:t>
              </a:r>
              <a:endParaRPr lang="en-US" sz="2000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43427" y="830519"/>
              <a:ext cx="71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Fine</a:t>
              </a:r>
              <a:endParaRPr lang="en-US" sz="20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07242" y="830519"/>
              <a:ext cx="11536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Medium</a:t>
              </a:r>
              <a:endParaRPr lang="en-US" sz="2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24509" y="830519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Coarse</a:t>
              </a:r>
              <a:endParaRPr lang="en-US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96151" y="1092561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62.8%</a:t>
              </a:r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28094" y="1092561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72.8%</a:t>
              </a:r>
              <a:endParaRPr lang="en-US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96908" y="1092561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76.7%</a:t>
              </a:r>
              <a:endParaRPr lang="en-US" sz="2000" b="1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384300" y="2717800"/>
            <a:ext cx="6200895" cy="1459031"/>
          </a:xfrm>
          <a:prstGeom prst="rect">
            <a:avLst/>
          </a:prstGeom>
          <a:noFill/>
          <a:ln w="44450">
            <a:solidFill>
              <a:schemeClr val="accent3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 bwMode="auto">
          <a:xfrm>
            <a:off x="2743200" y="6572113"/>
            <a:ext cx="640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[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Xu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Doell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,… Corso ICSC 2013 and IJSC In Press]</a:t>
            </a:r>
          </a:p>
        </p:txBody>
      </p:sp>
    </p:spTree>
    <p:extLst>
      <p:ext uri="{BB962C8B-B14F-4D97-AF65-F5344CB8AC3E}">
        <p14:creationId xmlns:p14="http://schemas.microsoft.com/office/powerpoint/2010/main" val="334989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There Yet…</a:t>
            </a:r>
            <a:endParaRPr lang="en-US" dirty="0"/>
          </a:p>
        </p:txBody>
      </p:sp>
      <p:pic>
        <p:nvPicPr>
          <p:cNvPr id="4" name="baseb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954" y="869247"/>
            <a:ext cx="3657600" cy="2743200"/>
          </a:xfrm>
          <a:prstGeom prst="rect">
            <a:avLst/>
          </a:prstGeom>
        </p:spPr>
      </p:pic>
      <p:pic>
        <p:nvPicPr>
          <p:cNvPr id="5" name="cleanandJerk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00221" y="869247"/>
            <a:ext cx="3657600" cy="2743200"/>
          </a:xfrm>
          <a:prstGeom prst="rect">
            <a:avLst/>
          </a:prstGeom>
        </p:spPr>
      </p:pic>
      <p:pic>
        <p:nvPicPr>
          <p:cNvPr id="6" name="fencing1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1954" y="3414892"/>
            <a:ext cx="3657600" cy="2743200"/>
          </a:xfrm>
          <a:prstGeom prst="rect">
            <a:avLst/>
          </a:prstGeom>
        </p:spPr>
      </p:pic>
      <p:pic>
        <p:nvPicPr>
          <p:cNvPr id="7" name="jumprope2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00221" y="3414892"/>
            <a:ext cx="3657600" cy="2743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75201" y="5912562"/>
            <a:ext cx="6342039" cy="37127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spcAft>
                <a:spcPts val="1200"/>
              </a:spcAft>
              <a:buNone/>
            </a:pPr>
            <a:r>
              <a:rPr lang="en-US" sz="1050" dirty="0"/>
              <a:t>Method: </a:t>
            </a:r>
            <a:r>
              <a:rPr lang="en-US" sz="1050" dirty="0" smtClean="0"/>
              <a:t>Yang and </a:t>
            </a:r>
            <a:r>
              <a:rPr lang="en-US" sz="1050" dirty="0" err="1" smtClean="0"/>
              <a:t>Ramanan</a:t>
            </a:r>
            <a:r>
              <a:rPr lang="en-US" sz="1050" dirty="0"/>
              <a:t>.  “Articulated Pose Estimation with Flexible Mixtures-of-</a:t>
            </a:r>
            <a:r>
              <a:rPr lang="en-US" sz="1050" dirty="0" smtClean="0"/>
              <a:t>Parts.</a:t>
            </a:r>
            <a:r>
              <a:rPr lang="en-US" sz="1050" dirty="0"/>
              <a:t>” </a:t>
            </a:r>
            <a:r>
              <a:rPr lang="en-US" sz="1050" dirty="0" smtClean="0"/>
              <a:t>CVPR 2011.</a:t>
            </a:r>
            <a:endParaRPr lang="en-US" sz="1050" dirty="0"/>
          </a:p>
          <a:p>
            <a:pPr marL="457200" indent="-457200">
              <a:spcAft>
                <a:spcPts val="1200"/>
              </a:spcAft>
              <a:buNone/>
            </a:pPr>
            <a:endParaRPr lang="en-US" sz="105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1" y="1055552"/>
            <a:ext cx="8725458" cy="5620709"/>
          </a:xfrm>
        </p:spPr>
        <p:txBody>
          <a:bodyPr>
            <a:normAutofit/>
          </a:bodyPr>
          <a:lstStyle/>
          <a:p>
            <a:r>
              <a:rPr lang="en-US" dirty="0" smtClean="0"/>
              <a:t>Segmentation hierarchies generate rich decompositions of the video content. </a:t>
            </a:r>
          </a:p>
          <a:p>
            <a:r>
              <a:rPr lang="en-US" dirty="0" smtClean="0"/>
              <a:t>They compress the signal significantly, but does enough semantic information remain to discriminative actor and act?</a:t>
            </a:r>
            <a:endParaRPr lang="en-US" b="1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Yes!   82% accuracy on actor and 70% on act.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Act discrimination increases with coarseness of the signal.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Act discrimination for human actors is better than animals.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Act discrimination for a static background is better than a moving background.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Limitation</a:t>
            </a:r>
            <a:r>
              <a:rPr lang="en-US" dirty="0"/>
              <a:t>:  </a:t>
            </a:r>
            <a:r>
              <a:rPr lang="en-US" dirty="0" smtClean="0"/>
              <a:t>20 participants on 32 input videos.  Moving to 64 input videos and Mechanical Turk.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3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Alas, what makes such a good representation?</a:t>
            </a:r>
          </a:p>
        </p:txBody>
      </p:sp>
      <p:pic>
        <p:nvPicPr>
          <p:cNvPr id="5" name="Isaac_b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417" y="1600200"/>
            <a:ext cx="4877167" cy="36576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133417" y="5274111"/>
            <a:ext cx="4877167" cy="371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Arial"/>
              <a:buNone/>
            </a:pPr>
            <a:r>
              <a:rPr lang="en-US" sz="1050" dirty="0" smtClean="0"/>
              <a:t>Method: Supervoxel segment boundaries. </a:t>
            </a:r>
            <a:r>
              <a:rPr lang="en-US" sz="1050" dirty="0" err="1" smtClean="0"/>
              <a:t>Xu</a:t>
            </a:r>
            <a:r>
              <a:rPr lang="en-US" sz="1050" dirty="0" smtClean="0"/>
              <a:t> and Corso CVPR 2012.</a:t>
            </a:r>
          </a:p>
          <a:p>
            <a:pPr marL="457200" indent="-457200">
              <a:spcAft>
                <a:spcPts val="1200"/>
              </a:spcAft>
              <a:buFont typeface="Arial"/>
              <a:buNone/>
            </a:pPr>
            <a:endParaRPr lang="en-US" sz="105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5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aa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533" y="973223"/>
            <a:ext cx="3657875" cy="2743200"/>
          </a:xfrm>
        </p:spPr>
      </p:pic>
      <p:pic>
        <p:nvPicPr>
          <p:cNvPr id="5" name="Isaac_stip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2808" y="3851175"/>
            <a:ext cx="3657600" cy="2743200"/>
          </a:xfrm>
          <a:prstGeom prst="rect">
            <a:avLst/>
          </a:prstGeom>
        </p:spPr>
      </p:pic>
      <p:pic>
        <p:nvPicPr>
          <p:cNvPr id="6" name="Isaac_seg_br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78177" y="3851175"/>
            <a:ext cx="3657600" cy="2743200"/>
          </a:xfrm>
          <a:prstGeom prst="rect">
            <a:avLst/>
          </a:prstGeom>
        </p:spPr>
      </p:pic>
      <p:pic>
        <p:nvPicPr>
          <p:cNvPr id="7" name="Isaac_br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77902" y="973223"/>
            <a:ext cx="3657875" cy="27432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9271" y="3540"/>
            <a:ext cx="8725458" cy="6927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Segmentation: Toward a Rich Representation?</a:t>
            </a:r>
            <a:endParaRPr lang="en-US" sz="28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80818" y="2447637"/>
            <a:ext cx="9305636" cy="4410364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>
            <a:solidFill>
              <a:schemeClr val="accent1"/>
            </a:solidFill>
          </a:ln>
          <a:effectLst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   Applications of Video Understanding</a:t>
            </a:r>
          </a:p>
          <a:p>
            <a:pPr lvl="1"/>
            <a:r>
              <a:rPr lang="en-US" dirty="0" smtClean="0"/>
              <a:t>Real-time / Interactive</a:t>
            </a:r>
          </a:p>
          <a:p>
            <a:pPr lvl="2"/>
            <a:r>
              <a:rPr lang="en-US" dirty="0" smtClean="0"/>
              <a:t>Mobile robotic guidance, navigation and manipulation.</a:t>
            </a:r>
          </a:p>
          <a:p>
            <a:pPr lvl="2"/>
            <a:r>
              <a:rPr lang="en-US" dirty="0" smtClean="0"/>
              <a:t>Human computer/machine/robot interaction and entertainment.</a:t>
            </a:r>
          </a:p>
          <a:p>
            <a:pPr lvl="2"/>
            <a:r>
              <a:rPr lang="en-US" dirty="0" smtClean="0"/>
              <a:t>Healthcare monitoring and surveillance.</a:t>
            </a:r>
          </a:p>
          <a:p>
            <a:pPr lvl="1"/>
            <a:r>
              <a:rPr lang="en-US" dirty="0" smtClean="0"/>
              <a:t>Off-line</a:t>
            </a:r>
          </a:p>
          <a:p>
            <a:pPr lvl="2"/>
            <a:r>
              <a:rPr lang="en-US" dirty="0" smtClean="0"/>
              <a:t>Video indexing and search.</a:t>
            </a:r>
          </a:p>
          <a:p>
            <a:pPr lvl="2"/>
            <a:r>
              <a:rPr lang="en-US" dirty="0" smtClean="0"/>
              <a:t>Video to text.</a:t>
            </a:r>
          </a:p>
          <a:p>
            <a:pPr lvl="2"/>
            <a:r>
              <a:rPr lang="en-US" dirty="0" smtClean="0"/>
              <a:t>Sports analysis.</a:t>
            </a:r>
          </a:p>
          <a:p>
            <a:pPr lvl="2"/>
            <a:r>
              <a:rPr lang="en-US" dirty="0" smtClean="0"/>
              <a:t>Advertising analytics.</a:t>
            </a:r>
          </a:p>
          <a:p>
            <a:pPr lvl="1"/>
            <a:r>
              <a:rPr lang="en-US" dirty="0" smtClean="0"/>
              <a:t>Vision meets Big Data.</a:t>
            </a:r>
          </a:p>
          <a:p>
            <a:pPr lvl="2"/>
            <a:r>
              <a:rPr lang="en-US" dirty="0" smtClean="0"/>
              <a:t>The vast majority of all visual data is video data (YouTube: 72h/min).</a:t>
            </a:r>
          </a:p>
          <a:p>
            <a:pPr lvl="2"/>
            <a:r>
              <a:rPr lang="en-US" dirty="0" smtClean="0"/>
              <a:t>Need methods for video analysis before we can handle the deluge.</a:t>
            </a:r>
          </a:p>
        </p:txBody>
      </p:sp>
    </p:spTree>
    <p:extLst>
      <p:ext uri="{BB962C8B-B14F-4D97-AF65-F5344CB8AC3E}">
        <p14:creationId xmlns:p14="http://schemas.microsoft.com/office/powerpoint/2010/main" val="158691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Spread the word on the advances of recent </a:t>
            </a:r>
            <a:r>
              <a:rPr lang="en-US" dirty="0" err="1" smtClean="0"/>
              <a:t>supervoxel</a:t>
            </a:r>
            <a:r>
              <a:rPr lang="en-US" dirty="0" smtClean="0"/>
              <a:t> methods—this tutorial is about an alternative representation of video content suitable for various subsequent inquiries.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Expose the vision audience to the how these methods can be used as an early step in various video analysis problems.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Introduce the software tools we have produced and released that are available to the community.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5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Distinct Types of Video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Shot Segmentation</a:t>
            </a:r>
          </a:p>
          <a:p>
            <a:r>
              <a:rPr lang="en-US" dirty="0" smtClean="0"/>
              <a:t>Motion Segmentation</a:t>
            </a:r>
          </a:p>
          <a:p>
            <a:r>
              <a:rPr lang="en-US" dirty="0" smtClean="0"/>
              <a:t>Supervoxel</a:t>
            </a:r>
            <a:r>
              <a:rPr lang="en-US" i="1" dirty="0" smtClean="0"/>
              <a:t> Over-Segmentation</a:t>
            </a:r>
          </a:p>
          <a:p>
            <a:r>
              <a:rPr lang="en-US" i="1" dirty="0" smtClean="0"/>
              <a:t>Video</a:t>
            </a:r>
            <a:r>
              <a:rPr lang="en-US" dirty="0" smtClean="0"/>
              <a:t> Segmentation</a:t>
            </a:r>
          </a:p>
          <a:p>
            <a:r>
              <a:rPr lang="en-US" dirty="0" smtClean="0"/>
              <a:t>Semantic Segmentation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937917"/>
            <a:ext cx="5472979" cy="471385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Plan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357981"/>
              </p:ext>
            </p:extLst>
          </p:nvPr>
        </p:nvGraphicFramePr>
        <p:xfrm>
          <a:off x="209271" y="1644919"/>
          <a:ext cx="8724899" cy="296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6305"/>
                <a:gridCol w="5467873"/>
                <a:gridCol w="18507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1:00 – 1:30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Jason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1:30 – 2:00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Graph-Based Hierarchical</a:t>
                      </a:r>
                      <a:r>
                        <a:rPr lang="en-US" baseline="0" dirty="0" smtClean="0"/>
                        <a:t> Segmentation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Matthias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2:00 – 2:30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Segmentation by Weighted Aggregation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Jason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2:30 – 3:00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 Methods/Topics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Jason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3:00 – 3:30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Coffee</a:t>
                      </a:r>
                      <a:r>
                        <a:rPr lang="en-US" baseline="0" dirty="0" smtClean="0"/>
                        <a:t> Break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3:30 – 4:15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Applications of Video Segmentation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Irfan</a:t>
                      </a:r>
                      <a:r>
                        <a:rPr lang="en-US" dirty="0" smtClean="0"/>
                        <a:t> &amp; Matthias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4:15</a:t>
                      </a:r>
                      <a:r>
                        <a:rPr lang="en-US" baseline="0" dirty="0" smtClean="0"/>
                        <a:t> – 4:45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LIBSVX and Evaluation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Chenliang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4:45 – 5:00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Wrap-Up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93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JJ Simple Colors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41A9B"/>
      </a:accent1>
      <a:accent2>
        <a:srgbClr val="D8AC21"/>
      </a:accent2>
      <a:accent3>
        <a:srgbClr val="FF0000"/>
      </a:accent3>
      <a:accent4>
        <a:srgbClr val="31FF28"/>
      </a:accent4>
      <a:accent5>
        <a:srgbClr val="4BACC6"/>
      </a:accent5>
      <a:accent6>
        <a:srgbClr val="F79646"/>
      </a:accent6>
      <a:hlink>
        <a:srgbClr val="00007B"/>
      </a:hlink>
      <a:folHlink>
        <a:srgbClr val="000065"/>
      </a:folHlink>
    </a:clrScheme>
    <a:fontScheme name="JJ Simple Fonts 1">
      <a:majorFont>
        <a:latin typeface="Franklin Gothic Medium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6011</TotalTime>
  <Words>2240</Words>
  <Application>Microsoft Macintosh PowerPoint</Application>
  <PresentationFormat>On-screen Show (4:3)</PresentationFormat>
  <Paragraphs>350</Paragraphs>
  <Slides>40</Slides>
  <Notes>13</Notes>
  <HiddenSlides>0</HiddenSlides>
  <MMClips>33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Default Theme</vt:lpstr>
      <vt:lpstr>Video Segmentation</vt:lpstr>
      <vt:lpstr>Representing Video Content </vt:lpstr>
      <vt:lpstr>Representing Video Content</vt:lpstr>
      <vt:lpstr>Not There Yet…</vt:lpstr>
      <vt:lpstr>Alas, what makes such a good representation?</vt:lpstr>
      <vt:lpstr>PowerPoint Presentation</vt:lpstr>
      <vt:lpstr>Goals of the Tutorial</vt:lpstr>
      <vt:lpstr>Distinct Types of Video Segmentation</vt:lpstr>
      <vt:lpstr>Tutorial Plan</vt:lpstr>
      <vt:lpstr>Supervoxels: A Complementary “Feature”?</vt:lpstr>
      <vt:lpstr>What makes a good spatial segmentation method?</vt:lpstr>
      <vt:lpstr>What makes a good space-time segmentation method?</vt:lpstr>
      <vt:lpstr>Evaluating Standard Methods.</vt:lpstr>
      <vt:lpstr>PowerPoint Presentation</vt:lpstr>
      <vt:lpstr>LIBSVX: Library and Benchmark</vt:lpstr>
      <vt:lpstr>Chen Xiph.org Video Example</vt:lpstr>
      <vt:lpstr>Quantitative Evaluation Results</vt:lpstr>
      <vt:lpstr>PowerPoint Presentation</vt:lpstr>
      <vt:lpstr>Quantitative Evaluation Results</vt:lpstr>
      <vt:lpstr>Quantitative Evaluation Results</vt:lpstr>
      <vt:lpstr>Key Finding</vt:lpstr>
      <vt:lpstr>Detailed Methods to the Discussed</vt:lpstr>
      <vt:lpstr>A Study on  Human Supervoxel Perception</vt:lpstr>
      <vt:lpstr>Can Humans Perceive Action from Supervoxels?</vt:lpstr>
      <vt:lpstr>Can Humans Perceive Action from Supervoxels?</vt:lpstr>
      <vt:lpstr>Can Humans Perceive Action from Supervoxels?</vt:lpstr>
      <vt:lpstr>Can Humans Perceive Action from Supervoxels?</vt:lpstr>
      <vt:lpstr>Can Humans Perceive Action from Supervoxels?</vt:lpstr>
      <vt:lpstr>Can Humans Perceive Action from Supervoxels?</vt:lpstr>
      <vt:lpstr>Study Questions</vt:lpstr>
      <vt:lpstr>Study Setup: Participant Cohort and Data Set</vt:lpstr>
      <vt:lpstr>Study Setup: The Interface and Instructions</vt:lpstr>
      <vt:lpstr>Study Results: Actor Discrimination</vt:lpstr>
      <vt:lpstr>Study Results: Act Discrimination</vt:lpstr>
      <vt:lpstr>Study Results: Action Discrimination</vt:lpstr>
      <vt:lpstr>Study Results: Action Discrimination</vt:lpstr>
      <vt:lpstr>Study Results: Performance by Level</vt:lpstr>
      <vt:lpstr>Study Results: Performance by Level</vt:lpstr>
      <vt:lpstr>Study Results: Performance by Level</vt:lpstr>
      <vt:lpstr>Summary of Study</vt:lpstr>
    </vt:vector>
  </TitlesOfParts>
  <Company>SUNY at Buffalo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Low-Level Features and Descriptors in Video</dc:title>
  <dc:creator>Jason Corso</dc:creator>
  <cp:lastModifiedBy>Jason Corso</cp:lastModifiedBy>
  <cp:revision>161</cp:revision>
  <dcterms:created xsi:type="dcterms:W3CDTF">2013-07-22T19:13:35Z</dcterms:created>
  <dcterms:modified xsi:type="dcterms:W3CDTF">2014-10-14T16:00:37Z</dcterms:modified>
</cp:coreProperties>
</file>