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74"/>
  </p:notesMasterIdLst>
  <p:handoutMasterIdLst>
    <p:handoutMasterId r:id="rId75"/>
  </p:handoutMasterIdLst>
  <p:sldIdLst>
    <p:sldId id="510" r:id="rId2"/>
    <p:sldId id="427" r:id="rId3"/>
    <p:sldId id="428" r:id="rId4"/>
    <p:sldId id="436" r:id="rId5"/>
    <p:sldId id="435" r:id="rId6"/>
    <p:sldId id="422" r:id="rId7"/>
    <p:sldId id="426" r:id="rId8"/>
    <p:sldId id="431" r:id="rId9"/>
    <p:sldId id="430" r:id="rId10"/>
    <p:sldId id="429" r:id="rId11"/>
    <p:sldId id="433" r:id="rId12"/>
    <p:sldId id="437" r:id="rId13"/>
    <p:sldId id="432" r:id="rId14"/>
    <p:sldId id="434" r:id="rId15"/>
    <p:sldId id="440" r:id="rId16"/>
    <p:sldId id="441" r:id="rId17"/>
    <p:sldId id="439" r:id="rId18"/>
    <p:sldId id="443" r:id="rId19"/>
    <p:sldId id="442" r:id="rId20"/>
    <p:sldId id="504" r:id="rId21"/>
    <p:sldId id="505" r:id="rId22"/>
    <p:sldId id="509" r:id="rId23"/>
    <p:sldId id="438" r:id="rId24"/>
    <p:sldId id="461" r:id="rId25"/>
    <p:sldId id="501" r:id="rId26"/>
    <p:sldId id="460" r:id="rId27"/>
    <p:sldId id="462" r:id="rId28"/>
    <p:sldId id="464" r:id="rId29"/>
    <p:sldId id="477" r:id="rId30"/>
    <p:sldId id="444" r:id="rId31"/>
    <p:sldId id="445" r:id="rId32"/>
    <p:sldId id="420" r:id="rId33"/>
    <p:sldId id="478" r:id="rId34"/>
    <p:sldId id="459" r:id="rId35"/>
    <p:sldId id="480" r:id="rId36"/>
    <p:sldId id="421" r:id="rId37"/>
    <p:sldId id="507" r:id="rId38"/>
    <p:sldId id="418" r:id="rId39"/>
    <p:sldId id="456" r:id="rId40"/>
    <p:sldId id="458" r:id="rId41"/>
    <p:sldId id="455" r:id="rId42"/>
    <p:sldId id="483" r:id="rId43"/>
    <p:sldId id="482" r:id="rId44"/>
    <p:sldId id="481" r:id="rId45"/>
    <p:sldId id="484" r:id="rId46"/>
    <p:sldId id="485" r:id="rId47"/>
    <p:sldId id="486" r:id="rId48"/>
    <p:sldId id="487" r:id="rId49"/>
    <p:sldId id="488" r:id="rId50"/>
    <p:sldId id="489" r:id="rId51"/>
    <p:sldId id="490" r:id="rId52"/>
    <p:sldId id="491" r:id="rId53"/>
    <p:sldId id="492" r:id="rId54"/>
    <p:sldId id="494" r:id="rId55"/>
    <p:sldId id="493" r:id="rId56"/>
    <p:sldId id="495" r:id="rId57"/>
    <p:sldId id="496" r:id="rId58"/>
    <p:sldId id="506" r:id="rId59"/>
    <p:sldId id="502" r:id="rId60"/>
    <p:sldId id="397" r:id="rId61"/>
    <p:sldId id="503" r:id="rId62"/>
    <p:sldId id="465" r:id="rId63"/>
    <p:sldId id="470" r:id="rId64"/>
    <p:sldId id="469" r:id="rId65"/>
    <p:sldId id="468" r:id="rId66"/>
    <p:sldId id="467" r:id="rId67"/>
    <p:sldId id="466" r:id="rId68"/>
    <p:sldId id="471" r:id="rId69"/>
    <p:sldId id="472" r:id="rId70"/>
    <p:sldId id="473" r:id="rId71"/>
    <p:sldId id="474" r:id="rId72"/>
    <p:sldId id="476" r:id="rId7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7723"/>
    <p:restoredTop sz="96327"/>
  </p:normalViewPr>
  <p:slideViewPr>
    <p:cSldViewPr snapToGrid="0" snapToObjects="1">
      <p:cViewPr varScale="1">
        <p:scale>
          <a:sx n="130" d="100"/>
          <a:sy n="130" d="100"/>
        </p:scale>
        <p:origin x="672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Sheet1!$C$9</c:f>
              <c:strCache>
                <c:ptCount val="1"/>
                <c:pt idx="0">
                  <c:v>MSFT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Sheet1!$D$8:$L$8</c:f>
              <c:strCache>
                <c:ptCount val="9"/>
                <c:pt idx="0">
                  <c:v>All</c:v>
                </c:pt>
                <c:pt idx="1">
                  <c:v>Female</c:v>
                </c:pt>
                <c:pt idx="2">
                  <c:v>Male</c:v>
                </c:pt>
                <c:pt idx="3">
                  <c:v>Dark Skin</c:v>
                </c:pt>
                <c:pt idx="4">
                  <c:v>Light Skin</c:v>
                </c:pt>
                <c:pt idx="5">
                  <c:v>Dark Female</c:v>
                </c:pt>
                <c:pt idx="6">
                  <c:v>Dark Male</c:v>
                </c:pt>
                <c:pt idx="7">
                  <c:v>Light Female</c:v>
                </c:pt>
                <c:pt idx="8">
                  <c:v>Light Male</c:v>
                </c:pt>
              </c:strCache>
            </c:strRef>
          </c:cat>
          <c:val>
            <c:numRef>
              <c:f>Sheet1!$D$9:$L$9</c:f>
              <c:numCache>
                <c:formatCode>0.0</c:formatCode>
                <c:ptCount val="9"/>
                <c:pt idx="0">
                  <c:v>6.3</c:v>
                </c:pt>
                <c:pt idx="1">
                  <c:v>10.7</c:v>
                </c:pt>
                <c:pt idx="2">
                  <c:v>2.6</c:v>
                </c:pt>
                <c:pt idx="3">
                  <c:v>12.9</c:v>
                </c:pt>
                <c:pt idx="4">
                  <c:v>0.7</c:v>
                </c:pt>
                <c:pt idx="5">
                  <c:v>20.8</c:v>
                </c:pt>
                <c:pt idx="6">
                  <c:v>6</c:v>
                </c:pt>
                <c:pt idx="7">
                  <c:v>1.7</c:v>
                </c:pt>
                <c:pt idx="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1CF-FC47-A9C8-3F9D201E2235}"/>
            </c:ext>
          </c:extLst>
        </c:ser>
        <c:ser>
          <c:idx val="1"/>
          <c:order val="1"/>
          <c:tx>
            <c:strRef>
              <c:f>Sheet1!$C$10</c:f>
              <c:strCache>
                <c:ptCount val="1"/>
                <c:pt idx="0">
                  <c:v>Face++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Sheet1!$D$8:$L$8</c:f>
              <c:strCache>
                <c:ptCount val="9"/>
                <c:pt idx="0">
                  <c:v>All</c:v>
                </c:pt>
                <c:pt idx="1">
                  <c:v>Female</c:v>
                </c:pt>
                <c:pt idx="2">
                  <c:v>Male</c:v>
                </c:pt>
                <c:pt idx="3">
                  <c:v>Dark Skin</c:v>
                </c:pt>
                <c:pt idx="4">
                  <c:v>Light Skin</c:v>
                </c:pt>
                <c:pt idx="5">
                  <c:v>Dark Female</c:v>
                </c:pt>
                <c:pt idx="6">
                  <c:v>Dark Male</c:v>
                </c:pt>
                <c:pt idx="7">
                  <c:v>Light Female</c:v>
                </c:pt>
                <c:pt idx="8">
                  <c:v>Light Male</c:v>
                </c:pt>
              </c:strCache>
            </c:strRef>
          </c:cat>
          <c:val>
            <c:numRef>
              <c:f>Sheet1!$D$10:$L$10</c:f>
              <c:numCache>
                <c:formatCode>0.0</c:formatCode>
                <c:ptCount val="9"/>
                <c:pt idx="0">
                  <c:v>10</c:v>
                </c:pt>
                <c:pt idx="1">
                  <c:v>21.3</c:v>
                </c:pt>
                <c:pt idx="2">
                  <c:v>0.7</c:v>
                </c:pt>
                <c:pt idx="3">
                  <c:v>16.5</c:v>
                </c:pt>
                <c:pt idx="4">
                  <c:v>4.7</c:v>
                </c:pt>
                <c:pt idx="5">
                  <c:v>34.5</c:v>
                </c:pt>
                <c:pt idx="6">
                  <c:v>0.7</c:v>
                </c:pt>
                <c:pt idx="7">
                  <c:v>6</c:v>
                </c:pt>
                <c:pt idx="8">
                  <c:v>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1CF-FC47-A9C8-3F9D201E2235}"/>
            </c:ext>
          </c:extLst>
        </c:ser>
        <c:ser>
          <c:idx val="2"/>
          <c:order val="2"/>
          <c:tx>
            <c:strRef>
              <c:f>Sheet1!$C$11</c:f>
              <c:strCache>
                <c:ptCount val="1"/>
                <c:pt idx="0">
                  <c:v>IBM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Sheet1!$D$8:$L$8</c:f>
              <c:strCache>
                <c:ptCount val="9"/>
                <c:pt idx="0">
                  <c:v>All</c:v>
                </c:pt>
                <c:pt idx="1">
                  <c:v>Female</c:v>
                </c:pt>
                <c:pt idx="2">
                  <c:v>Male</c:v>
                </c:pt>
                <c:pt idx="3">
                  <c:v>Dark Skin</c:v>
                </c:pt>
                <c:pt idx="4">
                  <c:v>Light Skin</c:v>
                </c:pt>
                <c:pt idx="5">
                  <c:v>Dark Female</c:v>
                </c:pt>
                <c:pt idx="6">
                  <c:v>Dark Male</c:v>
                </c:pt>
                <c:pt idx="7">
                  <c:v>Light Female</c:v>
                </c:pt>
                <c:pt idx="8">
                  <c:v>Light Male</c:v>
                </c:pt>
              </c:strCache>
            </c:strRef>
          </c:cat>
          <c:val>
            <c:numRef>
              <c:f>Sheet1!$D$11:$L$11</c:f>
              <c:numCache>
                <c:formatCode>0.0</c:formatCode>
                <c:ptCount val="9"/>
                <c:pt idx="0">
                  <c:v>12.1</c:v>
                </c:pt>
                <c:pt idx="1">
                  <c:v>20.3</c:v>
                </c:pt>
                <c:pt idx="2">
                  <c:v>5.6</c:v>
                </c:pt>
                <c:pt idx="3">
                  <c:v>22.4</c:v>
                </c:pt>
                <c:pt idx="4">
                  <c:v>3.2</c:v>
                </c:pt>
                <c:pt idx="5">
                  <c:v>34.700000000000003</c:v>
                </c:pt>
                <c:pt idx="6">
                  <c:v>12</c:v>
                </c:pt>
                <c:pt idx="7">
                  <c:v>7.1</c:v>
                </c:pt>
                <c:pt idx="8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1CF-FC47-A9C8-3F9D201E22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69733600"/>
        <c:axId val="969735248"/>
      </c:barChart>
      <c:catAx>
        <c:axId val="969733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69735248"/>
        <c:crosses val="autoZero"/>
        <c:auto val="1"/>
        <c:lblAlgn val="ctr"/>
        <c:lblOffset val="100"/>
        <c:noMultiLvlLbl val="0"/>
      </c:catAx>
      <c:valAx>
        <c:axId val="9697352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800" dirty="0"/>
                  <a:t>Error Rate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697336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Sheet1!$C$9</c:f>
              <c:strCache>
                <c:ptCount val="1"/>
                <c:pt idx="0">
                  <c:v>MSFT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Sheet1!$D$8:$L$8</c:f>
              <c:strCache>
                <c:ptCount val="9"/>
                <c:pt idx="0">
                  <c:v>All</c:v>
                </c:pt>
                <c:pt idx="1">
                  <c:v>Female</c:v>
                </c:pt>
                <c:pt idx="2">
                  <c:v>Male</c:v>
                </c:pt>
                <c:pt idx="3">
                  <c:v>Dark Skin</c:v>
                </c:pt>
                <c:pt idx="4">
                  <c:v>Light Skin</c:v>
                </c:pt>
                <c:pt idx="5">
                  <c:v>Dark Female</c:v>
                </c:pt>
                <c:pt idx="6">
                  <c:v>Dark Male</c:v>
                </c:pt>
                <c:pt idx="7">
                  <c:v>Light Female</c:v>
                </c:pt>
                <c:pt idx="8">
                  <c:v>Light Male</c:v>
                </c:pt>
              </c:strCache>
            </c:strRef>
          </c:cat>
          <c:val>
            <c:numRef>
              <c:f>Sheet1!$D$9:$L$9</c:f>
              <c:numCache>
                <c:formatCode>0.0</c:formatCode>
                <c:ptCount val="9"/>
                <c:pt idx="0">
                  <c:v>6.3</c:v>
                </c:pt>
                <c:pt idx="1">
                  <c:v>10.7</c:v>
                </c:pt>
                <c:pt idx="2">
                  <c:v>2.6</c:v>
                </c:pt>
                <c:pt idx="3">
                  <c:v>12.9</c:v>
                </c:pt>
                <c:pt idx="4">
                  <c:v>0.7</c:v>
                </c:pt>
                <c:pt idx="5">
                  <c:v>20.8</c:v>
                </c:pt>
                <c:pt idx="6">
                  <c:v>6</c:v>
                </c:pt>
                <c:pt idx="7">
                  <c:v>1.7</c:v>
                </c:pt>
                <c:pt idx="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1CF-FC47-A9C8-3F9D201E2235}"/>
            </c:ext>
          </c:extLst>
        </c:ser>
        <c:ser>
          <c:idx val="1"/>
          <c:order val="1"/>
          <c:tx>
            <c:strRef>
              <c:f>Sheet1!$C$10</c:f>
              <c:strCache>
                <c:ptCount val="1"/>
                <c:pt idx="0">
                  <c:v>Face++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Sheet1!$D$8:$L$8</c:f>
              <c:strCache>
                <c:ptCount val="9"/>
                <c:pt idx="0">
                  <c:v>All</c:v>
                </c:pt>
                <c:pt idx="1">
                  <c:v>Female</c:v>
                </c:pt>
                <c:pt idx="2">
                  <c:v>Male</c:v>
                </c:pt>
                <c:pt idx="3">
                  <c:v>Dark Skin</c:v>
                </c:pt>
                <c:pt idx="4">
                  <c:v>Light Skin</c:v>
                </c:pt>
                <c:pt idx="5">
                  <c:v>Dark Female</c:v>
                </c:pt>
                <c:pt idx="6">
                  <c:v>Dark Male</c:v>
                </c:pt>
                <c:pt idx="7">
                  <c:v>Light Female</c:v>
                </c:pt>
                <c:pt idx="8">
                  <c:v>Light Male</c:v>
                </c:pt>
              </c:strCache>
            </c:strRef>
          </c:cat>
          <c:val>
            <c:numRef>
              <c:f>Sheet1!$D$10:$L$10</c:f>
              <c:numCache>
                <c:formatCode>0.0</c:formatCode>
                <c:ptCount val="9"/>
                <c:pt idx="0">
                  <c:v>10</c:v>
                </c:pt>
                <c:pt idx="1">
                  <c:v>21.3</c:v>
                </c:pt>
                <c:pt idx="2">
                  <c:v>0.7</c:v>
                </c:pt>
                <c:pt idx="3">
                  <c:v>16.5</c:v>
                </c:pt>
                <c:pt idx="4">
                  <c:v>4.7</c:v>
                </c:pt>
                <c:pt idx="5">
                  <c:v>34.5</c:v>
                </c:pt>
                <c:pt idx="6">
                  <c:v>0.7</c:v>
                </c:pt>
                <c:pt idx="7">
                  <c:v>6</c:v>
                </c:pt>
                <c:pt idx="8">
                  <c:v>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1CF-FC47-A9C8-3F9D201E2235}"/>
            </c:ext>
          </c:extLst>
        </c:ser>
        <c:ser>
          <c:idx val="2"/>
          <c:order val="2"/>
          <c:tx>
            <c:strRef>
              <c:f>Sheet1!$C$11</c:f>
              <c:strCache>
                <c:ptCount val="1"/>
                <c:pt idx="0">
                  <c:v>IBM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Sheet1!$D$8:$L$8</c:f>
              <c:strCache>
                <c:ptCount val="9"/>
                <c:pt idx="0">
                  <c:v>All</c:v>
                </c:pt>
                <c:pt idx="1">
                  <c:v>Female</c:v>
                </c:pt>
                <c:pt idx="2">
                  <c:v>Male</c:v>
                </c:pt>
                <c:pt idx="3">
                  <c:v>Dark Skin</c:v>
                </c:pt>
                <c:pt idx="4">
                  <c:v>Light Skin</c:v>
                </c:pt>
                <c:pt idx="5">
                  <c:v>Dark Female</c:v>
                </c:pt>
                <c:pt idx="6">
                  <c:v>Dark Male</c:v>
                </c:pt>
                <c:pt idx="7">
                  <c:v>Light Female</c:v>
                </c:pt>
                <c:pt idx="8">
                  <c:v>Light Male</c:v>
                </c:pt>
              </c:strCache>
            </c:strRef>
          </c:cat>
          <c:val>
            <c:numRef>
              <c:f>Sheet1!$D$11:$L$11</c:f>
              <c:numCache>
                <c:formatCode>0.0</c:formatCode>
                <c:ptCount val="9"/>
                <c:pt idx="0">
                  <c:v>12.1</c:v>
                </c:pt>
                <c:pt idx="1">
                  <c:v>20.3</c:v>
                </c:pt>
                <c:pt idx="2">
                  <c:v>5.6</c:v>
                </c:pt>
                <c:pt idx="3">
                  <c:v>22.4</c:v>
                </c:pt>
                <c:pt idx="4">
                  <c:v>3.2</c:v>
                </c:pt>
                <c:pt idx="5">
                  <c:v>34.700000000000003</c:v>
                </c:pt>
                <c:pt idx="6">
                  <c:v>12</c:v>
                </c:pt>
                <c:pt idx="7">
                  <c:v>7.1</c:v>
                </c:pt>
                <c:pt idx="8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1CF-FC47-A9C8-3F9D201E22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69733600"/>
        <c:axId val="969735248"/>
      </c:barChart>
      <c:catAx>
        <c:axId val="969733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69735248"/>
        <c:crosses val="autoZero"/>
        <c:auto val="1"/>
        <c:lblAlgn val="ctr"/>
        <c:lblOffset val="100"/>
        <c:noMultiLvlLbl val="0"/>
      </c:catAx>
      <c:valAx>
        <c:axId val="9697352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800" dirty="0"/>
                  <a:t>Error Rate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697336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Sheet1!$C$9</c:f>
              <c:strCache>
                <c:ptCount val="1"/>
                <c:pt idx="0">
                  <c:v>MSFT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Sheet1!$D$8:$L$8</c:f>
              <c:strCache>
                <c:ptCount val="9"/>
                <c:pt idx="0">
                  <c:v>All</c:v>
                </c:pt>
                <c:pt idx="1">
                  <c:v>Female</c:v>
                </c:pt>
                <c:pt idx="2">
                  <c:v>Male</c:v>
                </c:pt>
                <c:pt idx="3">
                  <c:v>Dark Skin</c:v>
                </c:pt>
                <c:pt idx="4">
                  <c:v>Light Skin</c:v>
                </c:pt>
                <c:pt idx="5">
                  <c:v>Dark Female</c:v>
                </c:pt>
                <c:pt idx="6">
                  <c:v>Dark Male</c:v>
                </c:pt>
                <c:pt idx="7">
                  <c:v>Light Female</c:v>
                </c:pt>
                <c:pt idx="8">
                  <c:v>Light Male</c:v>
                </c:pt>
              </c:strCache>
            </c:strRef>
          </c:cat>
          <c:val>
            <c:numRef>
              <c:f>Sheet1!$D$9:$L$9</c:f>
              <c:numCache>
                <c:formatCode>0.0</c:formatCode>
                <c:ptCount val="9"/>
                <c:pt idx="0">
                  <c:v>6.3</c:v>
                </c:pt>
                <c:pt idx="1">
                  <c:v>10.7</c:v>
                </c:pt>
                <c:pt idx="2">
                  <c:v>2.6</c:v>
                </c:pt>
                <c:pt idx="3">
                  <c:v>12.9</c:v>
                </c:pt>
                <c:pt idx="4">
                  <c:v>0.7</c:v>
                </c:pt>
                <c:pt idx="5">
                  <c:v>20.8</c:v>
                </c:pt>
                <c:pt idx="6">
                  <c:v>6</c:v>
                </c:pt>
                <c:pt idx="7">
                  <c:v>1.7</c:v>
                </c:pt>
                <c:pt idx="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1CF-FC47-A9C8-3F9D201E2235}"/>
            </c:ext>
          </c:extLst>
        </c:ser>
        <c:ser>
          <c:idx val="1"/>
          <c:order val="1"/>
          <c:tx>
            <c:strRef>
              <c:f>Sheet1!$C$10</c:f>
              <c:strCache>
                <c:ptCount val="1"/>
                <c:pt idx="0">
                  <c:v>Face++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Sheet1!$D$8:$L$8</c:f>
              <c:strCache>
                <c:ptCount val="9"/>
                <c:pt idx="0">
                  <c:v>All</c:v>
                </c:pt>
                <c:pt idx="1">
                  <c:v>Female</c:v>
                </c:pt>
                <c:pt idx="2">
                  <c:v>Male</c:v>
                </c:pt>
                <c:pt idx="3">
                  <c:v>Dark Skin</c:v>
                </c:pt>
                <c:pt idx="4">
                  <c:v>Light Skin</c:v>
                </c:pt>
                <c:pt idx="5">
                  <c:v>Dark Female</c:v>
                </c:pt>
                <c:pt idx="6">
                  <c:v>Dark Male</c:v>
                </c:pt>
                <c:pt idx="7">
                  <c:v>Light Female</c:v>
                </c:pt>
                <c:pt idx="8">
                  <c:v>Light Male</c:v>
                </c:pt>
              </c:strCache>
            </c:strRef>
          </c:cat>
          <c:val>
            <c:numRef>
              <c:f>Sheet1!$D$10:$L$10</c:f>
              <c:numCache>
                <c:formatCode>0.0</c:formatCode>
                <c:ptCount val="9"/>
                <c:pt idx="0">
                  <c:v>10</c:v>
                </c:pt>
                <c:pt idx="1">
                  <c:v>21.3</c:v>
                </c:pt>
                <c:pt idx="2">
                  <c:v>0.7</c:v>
                </c:pt>
                <c:pt idx="3">
                  <c:v>16.5</c:v>
                </c:pt>
                <c:pt idx="4">
                  <c:v>4.7</c:v>
                </c:pt>
                <c:pt idx="5">
                  <c:v>34.5</c:v>
                </c:pt>
                <c:pt idx="6">
                  <c:v>0.7</c:v>
                </c:pt>
                <c:pt idx="7">
                  <c:v>6</c:v>
                </c:pt>
                <c:pt idx="8">
                  <c:v>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1CF-FC47-A9C8-3F9D201E2235}"/>
            </c:ext>
          </c:extLst>
        </c:ser>
        <c:ser>
          <c:idx val="2"/>
          <c:order val="2"/>
          <c:tx>
            <c:strRef>
              <c:f>Sheet1!$C$11</c:f>
              <c:strCache>
                <c:ptCount val="1"/>
                <c:pt idx="0">
                  <c:v>IBM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Sheet1!$D$8:$L$8</c:f>
              <c:strCache>
                <c:ptCount val="9"/>
                <c:pt idx="0">
                  <c:v>All</c:v>
                </c:pt>
                <c:pt idx="1">
                  <c:v>Female</c:v>
                </c:pt>
                <c:pt idx="2">
                  <c:v>Male</c:v>
                </c:pt>
                <c:pt idx="3">
                  <c:v>Dark Skin</c:v>
                </c:pt>
                <c:pt idx="4">
                  <c:v>Light Skin</c:v>
                </c:pt>
                <c:pt idx="5">
                  <c:v>Dark Female</c:v>
                </c:pt>
                <c:pt idx="6">
                  <c:v>Dark Male</c:v>
                </c:pt>
                <c:pt idx="7">
                  <c:v>Light Female</c:v>
                </c:pt>
                <c:pt idx="8">
                  <c:v>Light Male</c:v>
                </c:pt>
              </c:strCache>
            </c:strRef>
          </c:cat>
          <c:val>
            <c:numRef>
              <c:f>Sheet1!$D$11:$L$11</c:f>
              <c:numCache>
                <c:formatCode>0.0</c:formatCode>
                <c:ptCount val="9"/>
                <c:pt idx="0">
                  <c:v>12.1</c:v>
                </c:pt>
                <c:pt idx="1">
                  <c:v>20.3</c:v>
                </c:pt>
                <c:pt idx="2">
                  <c:v>5.6</c:v>
                </c:pt>
                <c:pt idx="3">
                  <c:v>22.4</c:v>
                </c:pt>
                <c:pt idx="4">
                  <c:v>3.2</c:v>
                </c:pt>
                <c:pt idx="5">
                  <c:v>34.700000000000003</c:v>
                </c:pt>
                <c:pt idx="6">
                  <c:v>12</c:v>
                </c:pt>
                <c:pt idx="7">
                  <c:v>7.1</c:v>
                </c:pt>
                <c:pt idx="8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1CF-FC47-A9C8-3F9D201E22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69733600"/>
        <c:axId val="969735248"/>
      </c:barChart>
      <c:catAx>
        <c:axId val="969733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69735248"/>
        <c:crosses val="autoZero"/>
        <c:auto val="1"/>
        <c:lblAlgn val="ctr"/>
        <c:lblOffset val="100"/>
        <c:noMultiLvlLbl val="0"/>
      </c:catAx>
      <c:valAx>
        <c:axId val="9697352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800" dirty="0"/>
                  <a:t>Error Rate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697336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Sheet1!$C$9</c:f>
              <c:strCache>
                <c:ptCount val="1"/>
                <c:pt idx="0">
                  <c:v>MSFT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Sheet1!$D$8:$L$8</c:f>
              <c:strCache>
                <c:ptCount val="9"/>
                <c:pt idx="0">
                  <c:v>All</c:v>
                </c:pt>
                <c:pt idx="1">
                  <c:v>Female</c:v>
                </c:pt>
                <c:pt idx="2">
                  <c:v>Male</c:v>
                </c:pt>
                <c:pt idx="3">
                  <c:v>Dark Skin</c:v>
                </c:pt>
                <c:pt idx="4">
                  <c:v>Light Skin</c:v>
                </c:pt>
                <c:pt idx="5">
                  <c:v>Dark Female</c:v>
                </c:pt>
                <c:pt idx="6">
                  <c:v>Dark Male</c:v>
                </c:pt>
                <c:pt idx="7">
                  <c:v>Light Female</c:v>
                </c:pt>
                <c:pt idx="8">
                  <c:v>Light Male</c:v>
                </c:pt>
              </c:strCache>
            </c:strRef>
          </c:cat>
          <c:val>
            <c:numRef>
              <c:f>Sheet1!$D$9:$L$9</c:f>
              <c:numCache>
                <c:formatCode>0.0</c:formatCode>
                <c:ptCount val="9"/>
                <c:pt idx="0">
                  <c:v>6.3</c:v>
                </c:pt>
                <c:pt idx="1">
                  <c:v>10.7</c:v>
                </c:pt>
                <c:pt idx="2">
                  <c:v>2.6</c:v>
                </c:pt>
                <c:pt idx="3">
                  <c:v>12.9</c:v>
                </c:pt>
                <c:pt idx="4">
                  <c:v>0.7</c:v>
                </c:pt>
                <c:pt idx="5">
                  <c:v>20.8</c:v>
                </c:pt>
                <c:pt idx="6">
                  <c:v>6</c:v>
                </c:pt>
                <c:pt idx="7">
                  <c:v>1.7</c:v>
                </c:pt>
                <c:pt idx="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1CF-FC47-A9C8-3F9D201E2235}"/>
            </c:ext>
          </c:extLst>
        </c:ser>
        <c:ser>
          <c:idx val="1"/>
          <c:order val="1"/>
          <c:tx>
            <c:strRef>
              <c:f>Sheet1!$C$10</c:f>
              <c:strCache>
                <c:ptCount val="1"/>
                <c:pt idx="0">
                  <c:v>Face++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Sheet1!$D$8:$L$8</c:f>
              <c:strCache>
                <c:ptCount val="9"/>
                <c:pt idx="0">
                  <c:v>All</c:v>
                </c:pt>
                <c:pt idx="1">
                  <c:v>Female</c:v>
                </c:pt>
                <c:pt idx="2">
                  <c:v>Male</c:v>
                </c:pt>
                <c:pt idx="3">
                  <c:v>Dark Skin</c:v>
                </c:pt>
                <c:pt idx="4">
                  <c:v>Light Skin</c:v>
                </c:pt>
                <c:pt idx="5">
                  <c:v>Dark Female</c:v>
                </c:pt>
                <c:pt idx="6">
                  <c:v>Dark Male</c:v>
                </c:pt>
                <c:pt idx="7">
                  <c:v>Light Female</c:v>
                </c:pt>
                <c:pt idx="8">
                  <c:v>Light Male</c:v>
                </c:pt>
              </c:strCache>
            </c:strRef>
          </c:cat>
          <c:val>
            <c:numRef>
              <c:f>Sheet1!$D$10:$L$10</c:f>
              <c:numCache>
                <c:formatCode>0.0</c:formatCode>
                <c:ptCount val="9"/>
                <c:pt idx="0">
                  <c:v>10</c:v>
                </c:pt>
                <c:pt idx="1">
                  <c:v>21.3</c:v>
                </c:pt>
                <c:pt idx="2">
                  <c:v>0.7</c:v>
                </c:pt>
                <c:pt idx="3">
                  <c:v>16.5</c:v>
                </c:pt>
                <c:pt idx="4">
                  <c:v>4.7</c:v>
                </c:pt>
                <c:pt idx="5">
                  <c:v>34.5</c:v>
                </c:pt>
                <c:pt idx="6">
                  <c:v>0.7</c:v>
                </c:pt>
                <c:pt idx="7">
                  <c:v>6</c:v>
                </c:pt>
                <c:pt idx="8">
                  <c:v>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1CF-FC47-A9C8-3F9D201E2235}"/>
            </c:ext>
          </c:extLst>
        </c:ser>
        <c:ser>
          <c:idx val="2"/>
          <c:order val="2"/>
          <c:tx>
            <c:strRef>
              <c:f>Sheet1!$C$11</c:f>
              <c:strCache>
                <c:ptCount val="1"/>
                <c:pt idx="0">
                  <c:v>IBM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Sheet1!$D$8:$L$8</c:f>
              <c:strCache>
                <c:ptCount val="9"/>
                <c:pt idx="0">
                  <c:v>All</c:v>
                </c:pt>
                <c:pt idx="1">
                  <c:v>Female</c:v>
                </c:pt>
                <c:pt idx="2">
                  <c:v>Male</c:v>
                </c:pt>
                <c:pt idx="3">
                  <c:v>Dark Skin</c:v>
                </c:pt>
                <c:pt idx="4">
                  <c:v>Light Skin</c:v>
                </c:pt>
                <c:pt idx="5">
                  <c:v>Dark Female</c:v>
                </c:pt>
                <c:pt idx="6">
                  <c:v>Dark Male</c:v>
                </c:pt>
                <c:pt idx="7">
                  <c:v>Light Female</c:v>
                </c:pt>
                <c:pt idx="8">
                  <c:v>Light Male</c:v>
                </c:pt>
              </c:strCache>
            </c:strRef>
          </c:cat>
          <c:val>
            <c:numRef>
              <c:f>Sheet1!$D$11:$L$11</c:f>
              <c:numCache>
                <c:formatCode>0.0</c:formatCode>
                <c:ptCount val="9"/>
                <c:pt idx="0">
                  <c:v>12.1</c:v>
                </c:pt>
                <c:pt idx="1">
                  <c:v>20.3</c:v>
                </c:pt>
                <c:pt idx="2">
                  <c:v>5.6</c:v>
                </c:pt>
                <c:pt idx="3">
                  <c:v>22.4</c:v>
                </c:pt>
                <c:pt idx="4">
                  <c:v>3.2</c:v>
                </c:pt>
                <c:pt idx="5">
                  <c:v>34.700000000000003</c:v>
                </c:pt>
                <c:pt idx="6">
                  <c:v>12</c:v>
                </c:pt>
                <c:pt idx="7">
                  <c:v>7.1</c:v>
                </c:pt>
                <c:pt idx="8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1CF-FC47-A9C8-3F9D201E22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69733600"/>
        <c:axId val="969735248"/>
      </c:barChart>
      <c:catAx>
        <c:axId val="969733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69735248"/>
        <c:crosses val="autoZero"/>
        <c:auto val="1"/>
        <c:lblAlgn val="ctr"/>
        <c:lblOffset val="100"/>
        <c:noMultiLvlLbl val="0"/>
      </c:catAx>
      <c:valAx>
        <c:axId val="9697352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800" dirty="0"/>
                  <a:t>Error Rate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697336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Sheet1!$C$9</c:f>
              <c:strCache>
                <c:ptCount val="1"/>
                <c:pt idx="0">
                  <c:v>MSFT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Sheet1!$D$8:$L$8</c:f>
              <c:strCache>
                <c:ptCount val="9"/>
                <c:pt idx="0">
                  <c:v>All</c:v>
                </c:pt>
                <c:pt idx="1">
                  <c:v>Female</c:v>
                </c:pt>
                <c:pt idx="2">
                  <c:v>Male</c:v>
                </c:pt>
                <c:pt idx="3">
                  <c:v>Dark Skin</c:v>
                </c:pt>
                <c:pt idx="4">
                  <c:v>Light Skin</c:v>
                </c:pt>
                <c:pt idx="5">
                  <c:v>Dark Female</c:v>
                </c:pt>
                <c:pt idx="6">
                  <c:v>Dark Male</c:v>
                </c:pt>
                <c:pt idx="7">
                  <c:v>Light Female</c:v>
                </c:pt>
                <c:pt idx="8">
                  <c:v>Light Male</c:v>
                </c:pt>
              </c:strCache>
            </c:strRef>
          </c:cat>
          <c:val>
            <c:numRef>
              <c:f>Sheet1!$D$9:$L$9</c:f>
              <c:numCache>
                <c:formatCode>0.0</c:formatCode>
                <c:ptCount val="9"/>
                <c:pt idx="0">
                  <c:v>6.3</c:v>
                </c:pt>
                <c:pt idx="1">
                  <c:v>10.7</c:v>
                </c:pt>
                <c:pt idx="2">
                  <c:v>2.6</c:v>
                </c:pt>
                <c:pt idx="3">
                  <c:v>12.9</c:v>
                </c:pt>
                <c:pt idx="4">
                  <c:v>0.7</c:v>
                </c:pt>
                <c:pt idx="5">
                  <c:v>20.8</c:v>
                </c:pt>
                <c:pt idx="6">
                  <c:v>6</c:v>
                </c:pt>
                <c:pt idx="7">
                  <c:v>1.7</c:v>
                </c:pt>
                <c:pt idx="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1CF-FC47-A9C8-3F9D201E2235}"/>
            </c:ext>
          </c:extLst>
        </c:ser>
        <c:ser>
          <c:idx val="1"/>
          <c:order val="1"/>
          <c:tx>
            <c:strRef>
              <c:f>Sheet1!$C$10</c:f>
              <c:strCache>
                <c:ptCount val="1"/>
                <c:pt idx="0">
                  <c:v>Face++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Sheet1!$D$8:$L$8</c:f>
              <c:strCache>
                <c:ptCount val="9"/>
                <c:pt idx="0">
                  <c:v>All</c:v>
                </c:pt>
                <c:pt idx="1">
                  <c:v>Female</c:v>
                </c:pt>
                <c:pt idx="2">
                  <c:v>Male</c:v>
                </c:pt>
                <c:pt idx="3">
                  <c:v>Dark Skin</c:v>
                </c:pt>
                <c:pt idx="4">
                  <c:v>Light Skin</c:v>
                </c:pt>
                <c:pt idx="5">
                  <c:v>Dark Female</c:v>
                </c:pt>
                <c:pt idx="6">
                  <c:v>Dark Male</c:v>
                </c:pt>
                <c:pt idx="7">
                  <c:v>Light Female</c:v>
                </c:pt>
                <c:pt idx="8">
                  <c:v>Light Male</c:v>
                </c:pt>
              </c:strCache>
            </c:strRef>
          </c:cat>
          <c:val>
            <c:numRef>
              <c:f>Sheet1!$D$10:$L$10</c:f>
              <c:numCache>
                <c:formatCode>0.0</c:formatCode>
                <c:ptCount val="9"/>
                <c:pt idx="0">
                  <c:v>10</c:v>
                </c:pt>
                <c:pt idx="1">
                  <c:v>21.3</c:v>
                </c:pt>
                <c:pt idx="2">
                  <c:v>0.7</c:v>
                </c:pt>
                <c:pt idx="3">
                  <c:v>16.5</c:v>
                </c:pt>
                <c:pt idx="4">
                  <c:v>4.7</c:v>
                </c:pt>
                <c:pt idx="5">
                  <c:v>34.5</c:v>
                </c:pt>
                <c:pt idx="6">
                  <c:v>0.7</c:v>
                </c:pt>
                <c:pt idx="7">
                  <c:v>6</c:v>
                </c:pt>
                <c:pt idx="8">
                  <c:v>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1CF-FC47-A9C8-3F9D201E2235}"/>
            </c:ext>
          </c:extLst>
        </c:ser>
        <c:ser>
          <c:idx val="2"/>
          <c:order val="2"/>
          <c:tx>
            <c:strRef>
              <c:f>Sheet1!$C$11</c:f>
              <c:strCache>
                <c:ptCount val="1"/>
                <c:pt idx="0">
                  <c:v>IBM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Sheet1!$D$8:$L$8</c:f>
              <c:strCache>
                <c:ptCount val="9"/>
                <c:pt idx="0">
                  <c:v>All</c:v>
                </c:pt>
                <c:pt idx="1">
                  <c:v>Female</c:v>
                </c:pt>
                <c:pt idx="2">
                  <c:v>Male</c:v>
                </c:pt>
                <c:pt idx="3">
                  <c:v>Dark Skin</c:v>
                </c:pt>
                <c:pt idx="4">
                  <c:v>Light Skin</c:v>
                </c:pt>
                <c:pt idx="5">
                  <c:v>Dark Female</c:v>
                </c:pt>
                <c:pt idx="6">
                  <c:v>Dark Male</c:v>
                </c:pt>
                <c:pt idx="7">
                  <c:v>Light Female</c:v>
                </c:pt>
                <c:pt idx="8">
                  <c:v>Light Male</c:v>
                </c:pt>
              </c:strCache>
            </c:strRef>
          </c:cat>
          <c:val>
            <c:numRef>
              <c:f>Sheet1!$D$11:$L$11</c:f>
              <c:numCache>
                <c:formatCode>0.0</c:formatCode>
                <c:ptCount val="9"/>
                <c:pt idx="0">
                  <c:v>12.1</c:v>
                </c:pt>
                <c:pt idx="1">
                  <c:v>20.3</c:v>
                </c:pt>
                <c:pt idx="2">
                  <c:v>5.6</c:v>
                </c:pt>
                <c:pt idx="3">
                  <c:v>22.4</c:v>
                </c:pt>
                <c:pt idx="4">
                  <c:v>3.2</c:v>
                </c:pt>
                <c:pt idx="5">
                  <c:v>34.700000000000003</c:v>
                </c:pt>
                <c:pt idx="6">
                  <c:v>12</c:v>
                </c:pt>
                <c:pt idx="7">
                  <c:v>7.1</c:v>
                </c:pt>
                <c:pt idx="8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1CF-FC47-A9C8-3F9D201E22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69733600"/>
        <c:axId val="969735248"/>
      </c:barChart>
      <c:catAx>
        <c:axId val="969733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69735248"/>
        <c:crosses val="autoZero"/>
        <c:auto val="1"/>
        <c:lblAlgn val="ctr"/>
        <c:lblOffset val="100"/>
        <c:noMultiLvlLbl val="0"/>
      </c:catAx>
      <c:valAx>
        <c:axId val="9697352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800" dirty="0"/>
                  <a:t>Error Rate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697336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19B1C49-363C-314D-B082-A7A5D2104AB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4E2211-67EA-134A-A514-9CE9A179528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E50CFA-0297-D146-A938-4C364C464965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40015F-2496-1541-8CBA-A99DD06D7DD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4EADE0-9834-6542-9977-449D9FC193F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97FF91-BBF4-4743-82A2-7E343F6D5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278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44CA53-B8E6-0449-8950-1889572A1E38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ADA93E-6958-324F-813E-19A365E81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137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B02E3C0-59E9-9F4D-B969-10E38A6FC6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171950" y="6492240"/>
            <a:ext cx="8001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173292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025C015-926E-3145-B082-09478829E9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6492240"/>
            <a:ext cx="8001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685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1501D0B-49F0-B447-AA5C-62D16AC786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6492240"/>
            <a:ext cx="8001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800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7B447D9-C6D6-BA4A-AEE6-7715EF5345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171950" y="6492240"/>
            <a:ext cx="8001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07908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C0B21F6-3712-FC4E-869D-F87CFAFF5D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6492240"/>
            <a:ext cx="8001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2268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24398C-AA4F-4247-876C-A04EEDDC3E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6502179"/>
            <a:ext cx="8001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907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4DE9493-5A81-124C-8AEC-89127A6E87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486401" y="6492240"/>
            <a:ext cx="8001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6598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13F9CC7-C4AA-3643-BFB8-2E08EA8709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6492240"/>
            <a:ext cx="8001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420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99D047A3-590B-6D46-8863-85CDBCAC92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6492240"/>
            <a:ext cx="8001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444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AD1BB-E2BB-D044-B5BF-C478322097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6492240"/>
            <a:ext cx="8001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666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DC0167-0599-744F-972B-575CA15BBA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6492240"/>
            <a:ext cx="8001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797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82880"/>
            <a:ext cx="7886700" cy="8229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143000"/>
            <a:ext cx="7891272" cy="502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627E1BC-749C-F74E-B011-FCB2E7183D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171950" y="6492240"/>
            <a:ext cx="8001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17436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propublica.org/article/how-we-analyzed-the-compas-recidivism-algorithm" TargetMode="Externa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ropublica.org/article/how-we-analyzed-the-compas-recidivism-algorithm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ropublica.org/article/how-we-analyzed-the-compas-recidivism-algorithm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4.png"/><Relationship Id="rId4" Type="http://schemas.openxmlformats.org/officeDocument/2006/relationships/hyperlink" Target="https://www.propublica.org/article/how-we-analyzed-the-compas-recidivism-algorithm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fairmlbook.org/classification.html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fairmlbook.org/index.html" TargetMode="External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fairmlbook.org/index.html" TargetMode="External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fairmlbook.org/index.html" TargetMode="External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fairmlbook.org/index.html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fairmlbook.org/index.html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fairmlbook.org/index.html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jIXIuYdnyyk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Mym_BKWQzk" TargetMode="External"/><Relationship Id="rId2" Type="http://schemas.openxmlformats.org/officeDocument/2006/relationships/hyperlink" Target="https://sites.google.com/view/fatecv-tutorial/home?authuser=0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facctconference.org/" TargetMode="External"/><Relationship Id="rId4" Type="http://schemas.openxmlformats.org/officeDocument/2006/relationships/hyperlink" Target="https://fairmlbook.org/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ashingtonpost.com/technology/2019/10/22/ai-hiring-face-scanning-algorithm-increasingly-decides-whether-you-deserve-job/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hyperlink" Target="https://www.hirevue.com/platform/online-video-interviewing-software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ddit.com/r/europe/comments/m9uphb/hungarian_has_no_gendered_pronouns_so_google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bbc.com/news/newsbeat-32332603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Chicken3gg/status/1274314622447820801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modelcards.withgoogle.com/object-detection" TargetMode="External"/><Relationship Id="rId4" Type="http://schemas.openxmlformats.org/officeDocument/2006/relationships/hyperlink" Target="https://github.com/openai/CLIP/blob/main/model-card.md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openai/CLIP/blob/main/model-card.md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www.perpetuallineup.org/" TargetMode="Externa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ropublica.org/article/how-we-analyzed-the-compas-recidivism-algorithm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fairmlbook.org/index.html" TargetMode="External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fairmlbook.org/index.html" TargetMode="External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fairmlbook.org/index.html" TargetMode="External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fairmlbook.org/index.html" TargetMode="External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fairmlbook.org/index.html" TargetMode="External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s://fairmlbook.org/index.html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fairmlbook.org/index.html" TargetMode="Externa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fairmlbook.org/index.html" TargetMode="External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fairmlbook.org/index.html" TargetMode="External"/><Relationship Id="rId5" Type="http://schemas.openxmlformats.org/officeDocument/2006/relationships/image" Target="../media/image360.png"/><Relationship Id="rId4" Type="http://schemas.openxmlformats.org/officeDocument/2006/relationships/image" Target="../media/image3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7" Type="http://schemas.openxmlformats.org/officeDocument/2006/relationships/hyperlink" Target="https://fairmlbook.org/index.html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0.png"/><Relationship Id="rId5" Type="http://schemas.openxmlformats.org/officeDocument/2006/relationships/image" Target="../media/image380.png"/><Relationship Id="rId4" Type="http://schemas.openxmlformats.org/officeDocument/2006/relationships/image" Target="../media/image34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0.png"/><Relationship Id="rId3" Type="http://schemas.openxmlformats.org/officeDocument/2006/relationships/image" Target="../media/image370.png"/><Relationship Id="rId7" Type="http://schemas.openxmlformats.org/officeDocument/2006/relationships/image" Target="../media/image39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0.png"/><Relationship Id="rId11" Type="http://schemas.openxmlformats.org/officeDocument/2006/relationships/hyperlink" Target="https://fairmlbook.org/index.html" TargetMode="External"/><Relationship Id="rId5" Type="http://schemas.openxmlformats.org/officeDocument/2006/relationships/image" Target="../media/image380.png"/><Relationship Id="rId10" Type="http://schemas.openxmlformats.org/officeDocument/2006/relationships/image" Target="../media/image420.png"/><Relationship Id="rId4" Type="http://schemas.openxmlformats.org/officeDocument/2006/relationships/image" Target="../media/image34.png"/><Relationship Id="rId9" Type="http://schemas.openxmlformats.org/officeDocument/2006/relationships/image" Target="../media/image4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764115B-3C5A-46E2-B8A7-41D7952A67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Fairness and Ethics in AI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9F0181B1-AE11-479C-9A21-A592A54120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2910" y="3602038"/>
            <a:ext cx="8298180" cy="165576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David Fouhey, EECS 442 Winter 2023</a:t>
            </a:r>
          </a:p>
          <a:p>
            <a:r>
              <a:rPr lang="en-US" dirty="0"/>
              <a:t>https://web.eecs.umich.edu/~fouhey/teaching/EECS442_W23/</a:t>
            </a:r>
          </a:p>
          <a:p>
            <a:r>
              <a:rPr lang="en-US" dirty="0"/>
              <a:t>(but most of the slides taken from Justin Johnson’s Fairness lecture from our last joint offering in W2021)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226A3A-BD72-4E37-ACBB-EFE74F7ADC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6714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6C134-FB0E-AA4E-B4C4-767FF5F56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Error Metrics: False Negative Rate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FEBAE4C2-C036-B743-AFAE-895390733941}"/>
              </a:ext>
            </a:extLst>
          </p:cNvPr>
          <p:cNvGraphicFramePr>
            <a:graphicFrameLocks noGrp="1"/>
          </p:cNvGraphicFramePr>
          <p:nvPr/>
        </p:nvGraphicFramePr>
        <p:xfrm>
          <a:off x="1530349" y="1118778"/>
          <a:ext cx="6083301" cy="27504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7767">
                  <a:extLst>
                    <a:ext uri="{9D8B030D-6E8A-4147-A177-3AD203B41FA5}">
                      <a16:colId xmlns:a16="http://schemas.microsoft.com/office/drawing/2014/main" val="3498831427"/>
                    </a:ext>
                  </a:extLst>
                </a:gridCol>
                <a:gridCol w="2027767">
                  <a:extLst>
                    <a:ext uri="{9D8B030D-6E8A-4147-A177-3AD203B41FA5}">
                      <a16:colId xmlns:a16="http://schemas.microsoft.com/office/drawing/2014/main" val="2135161593"/>
                    </a:ext>
                  </a:extLst>
                </a:gridCol>
                <a:gridCol w="2027767">
                  <a:extLst>
                    <a:ext uri="{9D8B030D-6E8A-4147-A177-3AD203B41FA5}">
                      <a16:colId xmlns:a16="http://schemas.microsoft.com/office/drawing/2014/main" val="533022844"/>
                    </a:ext>
                  </a:extLst>
                </a:gridCol>
              </a:tblGrid>
              <a:tr h="916830">
                <a:tc>
                  <a:txBody>
                    <a:bodyPr/>
                    <a:lstStyle/>
                    <a:p>
                      <a:pPr algn="ctr"/>
                      <a:endParaRPr lang="en-US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Prediction:</a:t>
                      </a:r>
                      <a:br>
                        <a:rPr lang="en-US" sz="2200" dirty="0"/>
                      </a:br>
                      <a:r>
                        <a:rPr lang="en-US" sz="2200" dirty="0"/>
                        <a:t>Low Risk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Prediction: </a:t>
                      </a:r>
                      <a:br>
                        <a:rPr lang="en-US" sz="2200" dirty="0"/>
                      </a:br>
                      <a:r>
                        <a:rPr lang="en-US" sz="2200" dirty="0"/>
                        <a:t>High Risk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7139543"/>
                  </a:ext>
                </a:extLst>
              </a:tr>
              <a:tr h="91683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Outcome:</a:t>
                      </a:r>
                      <a:br>
                        <a:rPr lang="en-US" sz="2200" dirty="0"/>
                      </a:br>
                      <a:r>
                        <a:rPr lang="en-US" sz="2200" dirty="0"/>
                        <a:t>No Recidivism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True Negative</a:t>
                      </a:r>
                      <a:br>
                        <a:rPr lang="en-US" sz="2200" dirty="0"/>
                      </a:br>
                      <a:r>
                        <a:rPr lang="en-US" sz="2200" dirty="0"/>
                        <a:t>(TN)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False Positive</a:t>
                      </a:r>
                      <a:br>
                        <a:rPr lang="en-US" sz="2200" dirty="0"/>
                      </a:br>
                      <a:r>
                        <a:rPr lang="en-US" sz="2200" dirty="0"/>
                        <a:t>(FP)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03492113"/>
                  </a:ext>
                </a:extLst>
              </a:tr>
              <a:tr h="91683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Outcome:</a:t>
                      </a:r>
                    </a:p>
                    <a:p>
                      <a:pPr algn="ctr"/>
                      <a:r>
                        <a:rPr lang="en-US" sz="2200" dirty="0"/>
                        <a:t>Recidivated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rgbClr val="C00000"/>
                          </a:solidFill>
                        </a:rPr>
                        <a:t>False Negative (FN)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accent6"/>
                          </a:solidFill>
                        </a:rPr>
                        <a:t>True Positive (TP)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69380191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7EB380E-8453-C642-B748-3459A9E39169}"/>
                  </a:ext>
                </a:extLst>
              </p:cNvPr>
              <p:cNvSpPr txBox="1"/>
              <p:nvPr/>
            </p:nvSpPr>
            <p:spPr>
              <a:xfrm>
                <a:off x="1530349" y="4713672"/>
                <a:ext cx="4101636" cy="7040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False Positive Rate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𝐹𝑃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𝐹𝑃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𝑇𝑁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7EB380E-8453-C642-B748-3459A9E391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0349" y="4713672"/>
                <a:ext cx="4101636" cy="704039"/>
              </a:xfrm>
              <a:prstGeom prst="rect">
                <a:avLst/>
              </a:prstGeom>
              <a:blipFill>
                <a:blip r:embed="rId2"/>
                <a:stretch>
                  <a:fillRect l="-3086"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D0D4595-17A7-A24A-8BD5-867B2BDF2BF1}"/>
                  </a:ext>
                </a:extLst>
              </p:cNvPr>
              <p:cNvSpPr txBox="1"/>
              <p:nvPr/>
            </p:nvSpPr>
            <p:spPr>
              <a:xfrm>
                <a:off x="1530349" y="5547681"/>
                <a:ext cx="4251100" cy="7127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False Negative Rate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𝑭𝑵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𝑭𝑵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𝑻𝑷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D0D4595-17A7-A24A-8BD5-867B2BDF2B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0349" y="5547681"/>
                <a:ext cx="4251100" cy="712759"/>
              </a:xfrm>
              <a:prstGeom prst="rect">
                <a:avLst/>
              </a:prstGeom>
              <a:blipFill>
                <a:blip r:embed="rId3"/>
                <a:stretch>
                  <a:fillRect l="-2976"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2442DDD-ED8D-6A48-8E79-B1B1B9C6FFFA}"/>
                  </a:ext>
                </a:extLst>
              </p:cNvPr>
              <p:cNvSpPr txBox="1"/>
              <p:nvPr/>
            </p:nvSpPr>
            <p:spPr>
              <a:xfrm>
                <a:off x="1530349" y="3870943"/>
                <a:ext cx="4024628" cy="7127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chemeClr val="tx1"/>
                    </a:solidFill>
                  </a:rPr>
                  <a:t>Error Rate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𝐹𝑃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𝐹𝑁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𝑇𝑁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𝐹𝑃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𝐹𝑁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𝑇𝑃</m:t>
                        </m:r>
                      </m:den>
                    </m:f>
                  </m:oMath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2442DDD-ED8D-6A48-8E79-B1B1B9C6FF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0349" y="3870943"/>
                <a:ext cx="4024628" cy="712759"/>
              </a:xfrm>
              <a:prstGeom prst="rect">
                <a:avLst/>
              </a:prstGeom>
              <a:blipFill>
                <a:blip r:embed="rId4"/>
                <a:stretch>
                  <a:fillRect l="-3145" b="-8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6B069441-DBC2-7E47-9DD1-AAAB27B82150}"/>
              </a:ext>
            </a:extLst>
          </p:cNvPr>
          <p:cNvSpPr txBox="1"/>
          <p:nvPr/>
        </p:nvSpPr>
        <p:spPr>
          <a:xfrm>
            <a:off x="5554977" y="4042656"/>
            <a:ext cx="3467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How often is the prediction wrong?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B8B220-2CCF-E64B-966A-DF3DD83EE379}"/>
              </a:ext>
            </a:extLst>
          </p:cNvPr>
          <p:cNvSpPr txBox="1"/>
          <p:nvPr/>
        </p:nvSpPr>
        <p:spPr>
          <a:xfrm>
            <a:off x="5554977" y="4780100"/>
            <a:ext cx="3197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How often were non-offenders predicted to reoffend?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CF7EF7-94E9-6E40-A057-5FDDFE925F1C}"/>
              </a:ext>
            </a:extLst>
          </p:cNvPr>
          <p:cNvSpPr txBox="1"/>
          <p:nvPr/>
        </p:nvSpPr>
        <p:spPr>
          <a:xfrm>
            <a:off x="5781449" y="5601657"/>
            <a:ext cx="3197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How often were offenders predicted not to reoffend?</a:t>
            </a:r>
          </a:p>
        </p:txBody>
      </p:sp>
    </p:spTree>
    <p:extLst>
      <p:ext uri="{BB962C8B-B14F-4D97-AF65-F5344CB8AC3E}">
        <p14:creationId xmlns:p14="http://schemas.microsoft.com/office/powerpoint/2010/main" val="23110353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6C134-FB0E-AA4E-B4C4-767FF5F56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Error Metrics: Different Stakeholders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FEBAE4C2-C036-B743-AFAE-8953907339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2158804"/>
              </p:ext>
            </p:extLst>
          </p:nvPr>
        </p:nvGraphicFramePr>
        <p:xfrm>
          <a:off x="1530349" y="1118778"/>
          <a:ext cx="6083301" cy="27504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7767">
                  <a:extLst>
                    <a:ext uri="{9D8B030D-6E8A-4147-A177-3AD203B41FA5}">
                      <a16:colId xmlns:a16="http://schemas.microsoft.com/office/drawing/2014/main" val="3498831427"/>
                    </a:ext>
                  </a:extLst>
                </a:gridCol>
                <a:gridCol w="2027767">
                  <a:extLst>
                    <a:ext uri="{9D8B030D-6E8A-4147-A177-3AD203B41FA5}">
                      <a16:colId xmlns:a16="http://schemas.microsoft.com/office/drawing/2014/main" val="2135161593"/>
                    </a:ext>
                  </a:extLst>
                </a:gridCol>
                <a:gridCol w="2027767">
                  <a:extLst>
                    <a:ext uri="{9D8B030D-6E8A-4147-A177-3AD203B41FA5}">
                      <a16:colId xmlns:a16="http://schemas.microsoft.com/office/drawing/2014/main" val="533022844"/>
                    </a:ext>
                  </a:extLst>
                </a:gridCol>
              </a:tblGrid>
              <a:tr h="916830">
                <a:tc>
                  <a:txBody>
                    <a:bodyPr/>
                    <a:lstStyle/>
                    <a:p>
                      <a:pPr algn="ctr"/>
                      <a:endParaRPr lang="en-US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Prediction:</a:t>
                      </a:r>
                      <a:br>
                        <a:rPr lang="en-US" sz="2200" dirty="0"/>
                      </a:br>
                      <a:r>
                        <a:rPr lang="en-US" sz="2200" dirty="0"/>
                        <a:t>Low Risk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Prediction: </a:t>
                      </a:r>
                      <a:br>
                        <a:rPr lang="en-US" sz="2200" dirty="0"/>
                      </a:br>
                      <a:r>
                        <a:rPr lang="en-US" sz="2200" dirty="0"/>
                        <a:t>High Risk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7139543"/>
                  </a:ext>
                </a:extLst>
              </a:tr>
              <a:tr h="91683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Outcome:</a:t>
                      </a:r>
                      <a:br>
                        <a:rPr lang="en-US" sz="2200" dirty="0"/>
                      </a:br>
                      <a:r>
                        <a:rPr lang="en-US" sz="2200" dirty="0"/>
                        <a:t>No Recidivism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True Negative</a:t>
                      </a:r>
                      <a:br>
                        <a:rPr lang="en-US" sz="2200" dirty="0"/>
                      </a:br>
                      <a:r>
                        <a:rPr lang="en-US" sz="2200" dirty="0"/>
                        <a:t>(TN)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False Positive</a:t>
                      </a:r>
                      <a:br>
                        <a:rPr lang="en-US" sz="2200" dirty="0"/>
                      </a:br>
                      <a:r>
                        <a:rPr lang="en-US" sz="2200" dirty="0"/>
                        <a:t>(FP)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03492113"/>
                  </a:ext>
                </a:extLst>
              </a:tr>
              <a:tr h="91683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Outcome:</a:t>
                      </a:r>
                    </a:p>
                    <a:p>
                      <a:pPr algn="ctr"/>
                      <a:r>
                        <a:rPr lang="en-US" sz="2200" dirty="0"/>
                        <a:t>Recidivated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>
                          <a:solidFill>
                            <a:schemeClr val="tx1"/>
                          </a:solidFill>
                        </a:rPr>
                        <a:t>False Negative (FN)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>
                          <a:solidFill>
                            <a:schemeClr val="tx1"/>
                          </a:solidFill>
                        </a:rPr>
                        <a:t>True Positive (TP)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69380191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7EB380E-8453-C642-B748-3459A9E39169}"/>
                  </a:ext>
                </a:extLst>
              </p:cNvPr>
              <p:cNvSpPr txBox="1"/>
              <p:nvPr/>
            </p:nvSpPr>
            <p:spPr>
              <a:xfrm>
                <a:off x="1530349" y="4713672"/>
                <a:ext cx="4101636" cy="7040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False Positive Rate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𝐹𝑃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𝐹𝑃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𝑇𝑁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7EB380E-8453-C642-B748-3459A9E391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0349" y="4713672"/>
                <a:ext cx="4101636" cy="704039"/>
              </a:xfrm>
              <a:prstGeom prst="rect">
                <a:avLst/>
              </a:prstGeom>
              <a:blipFill>
                <a:blip r:embed="rId2"/>
                <a:stretch>
                  <a:fillRect l="-3086"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D0D4595-17A7-A24A-8BD5-867B2BDF2BF1}"/>
                  </a:ext>
                </a:extLst>
              </p:cNvPr>
              <p:cNvSpPr txBox="1"/>
              <p:nvPr/>
            </p:nvSpPr>
            <p:spPr>
              <a:xfrm>
                <a:off x="1530349" y="5547681"/>
                <a:ext cx="4331763" cy="7127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chemeClr val="tx1"/>
                    </a:solidFill>
                  </a:rPr>
                  <a:t>False Negative Rate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𝐹𝑁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𝐹𝑁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𝑇𝑃</m:t>
                        </m:r>
                      </m:den>
                    </m:f>
                  </m:oMath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D0D4595-17A7-A24A-8BD5-867B2BDF2B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0349" y="5547681"/>
                <a:ext cx="4331763" cy="712759"/>
              </a:xfrm>
              <a:prstGeom prst="rect">
                <a:avLst/>
              </a:prstGeom>
              <a:blipFill>
                <a:blip r:embed="rId3"/>
                <a:stretch>
                  <a:fillRect l="-2924" b="-8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2442DDD-ED8D-6A48-8E79-B1B1B9C6FFFA}"/>
                  </a:ext>
                </a:extLst>
              </p:cNvPr>
              <p:cNvSpPr txBox="1"/>
              <p:nvPr/>
            </p:nvSpPr>
            <p:spPr>
              <a:xfrm>
                <a:off x="1530349" y="3870943"/>
                <a:ext cx="4024628" cy="7127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chemeClr val="tx1"/>
                    </a:solidFill>
                  </a:rPr>
                  <a:t>Error Rate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𝐹𝑃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𝐹𝑁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𝑇𝑁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𝐹𝑃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𝐹𝑁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𝑇𝑃</m:t>
                        </m:r>
                      </m:den>
                    </m:f>
                  </m:oMath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2442DDD-ED8D-6A48-8E79-B1B1B9C6FF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0349" y="3870943"/>
                <a:ext cx="4024628" cy="712759"/>
              </a:xfrm>
              <a:prstGeom prst="rect">
                <a:avLst/>
              </a:prstGeom>
              <a:blipFill>
                <a:blip r:embed="rId4"/>
                <a:stretch>
                  <a:fillRect l="-3145" b="-8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6B069441-DBC2-7E47-9DD1-AAAB27B82150}"/>
              </a:ext>
            </a:extLst>
          </p:cNvPr>
          <p:cNvSpPr txBox="1"/>
          <p:nvPr/>
        </p:nvSpPr>
        <p:spPr>
          <a:xfrm>
            <a:off x="5554977" y="4042656"/>
            <a:ext cx="3467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How often is the prediction wrong?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B8B220-2CCF-E64B-966A-DF3DD83EE379}"/>
              </a:ext>
            </a:extLst>
          </p:cNvPr>
          <p:cNvSpPr txBox="1"/>
          <p:nvPr/>
        </p:nvSpPr>
        <p:spPr>
          <a:xfrm>
            <a:off x="5554977" y="4780100"/>
            <a:ext cx="3197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How often were non-offenders predicted to reoffend?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CF7EF7-94E9-6E40-A057-5FDDFE925F1C}"/>
              </a:ext>
            </a:extLst>
          </p:cNvPr>
          <p:cNvSpPr txBox="1"/>
          <p:nvPr/>
        </p:nvSpPr>
        <p:spPr>
          <a:xfrm>
            <a:off x="5781449" y="5601657"/>
            <a:ext cx="3197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How often were offenders predicted not to reoffend?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9B6141-1065-1E49-8BAA-6BDA93CF5B63}"/>
              </a:ext>
            </a:extLst>
          </p:cNvPr>
          <p:cNvSpPr txBox="1"/>
          <p:nvPr/>
        </p:nvSpPr>
        <p:spPr>
          <a:xfrm>
            <a:off x="0" y="4742525"/>
            <a:ext cx="1602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Defendants care about this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8BFCE66-1AE8-4F4A-B2E3-E4540820A3CA}"/>
              </a:ext>
            </a:extLst>
          </p:cNvPr>
          <p:cNvSpPr/>
          <p:nvPr/>
        </p:nvSpPr>
        <p:spPr>
          <a:xfrm>
            <a:off x="34836" y="4583702"/>
            <a:ext cx="8856617" cy="101795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4254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6C134-FB0E-AA4E-B4C4-767FF5F56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Error Metrics: Different Stakeholders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FEBAE4C2-C036-B743-AFAE-895390733941}"/>
              </a:ext>
            </a:extLst>
          </p:cNvPr>
          <p:cNvGraphicFramePr>
            <a:graphicFrameLocks noGrp="1"/>
          </p:cNvGraphicFramePr>
          <p:nvPr/>
        </p:nvGraphicFramePr>
        <p:xfrm>
          <a:off x="1530349" y="1118778"/>
          <a:ext cx="6083301" cy="27504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7767">
                  <a:extLst>
                    <a:ext uri="{9D8B030D-6E8A-4147-A177-3AD203B41FA5}">
                      <a16:colId xmlns:a16="http://schemas.microsoft.com/office/drawing/2014/main" val="3498831427"/>
                    </a:ext>
                  </a:extLst>
                </a:gridCol>
                <a:gridCol w="2027767">
                  <a:extLst>
                    <a:ext uri="{9D8B030D-6E8A-4147-A177-3AD203B41FA5}">
                      <a16:colId xmlns:a16="http://schemas.microsoft.com/office/drawing/2014/main" val="2135161593"/>
                    </a:ext>
                  </a:extLst>
                </a:gridCol>
                <a:gridCol w="2027767">
                  <a:extLst>
                    <a:ext uri="{9D8B030D-6E8A-4147-A177-3AD203B41FA5}">
                      <a16:colId xmlns:a16="http://schemas.microsoft.com/office/drawing/2014/main" val="533022844"/>
                    </a:ext>
                  </a:extLst>
                </a:gridCol>
              </a:tblGrid>
              <a:tr h="916830">
                <a:tc>
                  <a:txBody>
                    <a:bodyPr/>
                    <a:lstStyle/>
                    <a:p>
                      <a:pPr algn="ctr"/>
                      <a:endParaRPr lang="en-US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Prediction:</a:t>
                      </a:r>
                      <a:br>
                        <a:rPr lang="en-US" sz="2200" dirty="0"/>
                      </a:br>
                      <a:r>
                        <a:rPr lang="en-US" sz="2200" dirty="0"/>
                        <a:t>Low Risk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Prediction: </a:t>
                      </a:r>
                      <a:br>
                        <a:rPr lang="en-US" sz="2200" dirty="0"/>
                      </a:br>
                      <a:r>
                        <a:rPr lang="en-US" sz="2200" dirty="0"/>
                        <a:t>High Risk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7139543"/>
                  </a:ext>
                </a:extLst>
              </a:tr>
              <a:tr h="91683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Outcome:</a:t>
                      </a:r>
                      <a:br>
                        <a:rPr lang="en-US" sz="2200" dirty="0"/>
                      </a:br>
                      <a:r>
                        <a:rPr lang="en-US" sz="2200" dirty="0"/>
                        <a:t>No Recidivism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True Negative</a:t>
                      </a:r>
                      <a:br>
                        <a:rPr lang="en-US" sz="2200" dirty="0"/>
                      </a:br>
                      <a:r>
                        <a:rPr lang="en-US" sz="2200" dirty="0"/>
                        <a:t>(TN)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False Positive</a:t>
                      </a:r>
                      <a:br>
                        <a:rPr lang="en-US" sz="2200" dirty="0"/>
                      </a:br>
                      <a:r>
                        <a:rPr lang="en-US" sz="2200" dirty="0"/>
                        <a:t>(FP)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03492113"/>
                  </a:ext>
                </a:extLst>
              </a:tr>
              <a:tr h="91683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Outcome:</a:t>
                      </a:r>
                    </a:p>
                    <a:p>
                      <a:pPr algn="ctr"/>
                      <a:r>
                        <a:rPr lang="en-US" sz="2200" dirty="0"/>
                        <a:t>Recidivated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>
                          <a:solidFill>
                            <a:schemeClr val="tx1"/>
                          </a:solidFill>
                        </a:rPr>
                        <a:t>False Negative (FN)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>
                          <a:solidFill>
                            <a:schemeClr val="tx1"/>
                          </a:solidFill>
                        </a:rPr>
                        <a:t>True Positive (TP)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69380191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7EB380E-8453-C642-B748-3459A9E39169}"/>
                  </a:ext>
                </a:extLst>
              </p:cNvPr>
              <p:cNvSpPr txBox="1"/>
              <p:nvPr/>
            </p:nvSpPr>
            <p:spPr>
              <a:xfrm>
                <a:off x="1530349" y="4713672"/>
                <a:ext cx="4101636" cy="7040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False Positive Rate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𝐹𝑃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𝐹𝑃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𝑇𝑁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7EB380E-8453-C642-B748-3459A9E391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0349" y="4713672"/>
                <a:ext cx="4101636" cy="704039"/>
              </a:xfrm>
              <a:prstGeom prst="rect">
                <a:avLst/>
              </a:prstGeom>
              <a:blipFill>
                <a:blip r:embed="rId2"/>
                <a:stretch>
                  <a:fillRect l="-3086"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D0D4595-17A7-A24A-8BD5-867B2BDF2BF1}"/>
                  </a:ext>
                </a:extLst>
              </p:cNvPr>
              <p:cNvSpPr txBox="1"/>
              <p:nvPr/>
            </p:nvSpPr>
            <p:spPr>
              <a:xfrm>
                <a:off x="1530349" y="5547681"/>
                <a:ext cx="4331763" cy="7127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chemeClr val="tx1"/>
                    </a:solidFill>
                  </a:rPr>
                  <a:t>False Negative Rate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𝐹𝑁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𝐹𝑁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𝑇𝑃</m:t>
                        </m:r>
                      </m:den>
                    </m:f>
                  </m:oMath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D0D4595-17A7-A24A-8BD5-867B2BDF2B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0349" y="5547681"/>
                <a:ext cx="4331763" cy="712759"/>
              </a:xfrm>
              <a:prstGeom prst="rect">
                <a:avLst/>
              </a:prstGeom>
              <a:blipFill>
                <a:blip r:embed="rId3"/>
                <a:stretch>
                  <a:fillRect l="-2924" b="-8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2442DDD-ED8D-6A48-8E79-B1B1B9C6FFFA}"/>
                  </a:ext>
                </a:extLst>
              </p:cNvPr>
              <p:cNvSpPr txBox="1"/>
              <p:nvPr/>
            </p:nvSpPr>
            <p:spPr>
              <a:xfrm>
                <a:off x="1530349" y="3870943"/>
                <a:ext cx="4024628" cy="7127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chemeClr val="tx1"/>
                    </a:solidFill>
                  </a:rPr>
                  <a:t>Error Rate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𝐹𝑃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𝐹𝑁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𝑇𝑁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𝐹𝑃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𝐹𝑁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𝑇𝑃</m:t>
                        </m:r>
                      </m:den>
                    </m:f>
                  </m:oMath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2442DDD-ED8D-6A48-8E79-B1B1B9C6FF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0349" y="3870943"/>
                <a:ext cx="4024628" cy="712759"/>
              </a:xfrm>
              <a:prstGeom prst="rect">
                <a:avLst/>
              </a:prstGeom>
              <a:blipFill>
                <a:blip r:embed="rId4"/>
                <a:stretch>
                  <a:fillRect l="-3145" b="-8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6B069441-DBC2-7E47-9DD1-AAAB27B82150}"/>
              </a:ext>
            </a:extLst>
          </p:cNvPr>
          <p:cNvSpPr txBox="1"/>
          <p:nvPr/>
        </p:nvSpPr>
        <p:spPr>
          <a:xfrm>
            <a:off x="5554977" y="4042656"/>
            <a:ext cx="3467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How often is the prediction wrong?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B8B220-2CCF-E64B-966A-DF3DD83EE379}"/>
              </a:ext>
            </a:extLst>
          </p:cNvPr>
          <p:cNvSpPr txBox="1"/>
          <p:nvPr/>
        </p:nvSpPr>
        <p:spPr>
          <a:xfrm>
            <a:off x="5554977" y="4780100"/>
            <a:ext cx="3197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How often were non-offenders predicted to reoffend?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CF7EF7-94E9-6E40-A057-5FDDFE925F1C}"/>
              </a:ext>
            </a:extLst>
          </p:cNvPr>
          <p:cNvSpPr txBox="1"/>
          <p:nvPr/>
        </p:nvSpPr>
        <p:spPr>
          <a:xfrm>
            <a:off x="5781449" y="5601657"/>
            <a:ext cx="3197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How often were offenders predicted not to reoffend?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9B6141-1065-1E49-8BAA-6BDA93CF5B63}"/>
              </a:ext>
            </a:extLst>
          </p:cNvPr>
          <p:cNvSpPr txBox="1"/>
          <p:nvPr/>
        </p:nvSpPr>
        <p:spPr>
          <a:xfrm>
            <a:off x="0" y="4742525"/>
            <a:ext cx="1602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Defendants care about this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F54D1DC-AFD8-E04E-9673-20A4D09AB440}"/>
              </a:ext>
            </a:extLst>
          </p:cNvPr>
          <p:cNvSpPr txBox="1"/>
          <p:nvPr/>
        </p:nvSpPr>
        <p:spPr>
          <a:xfrm>
            <a:off x="104504" y="5518826"/>
            <a:ext cx="1280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Judges care about this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7CB2E6D-08C0-2C43-A040-BEB0027F731C}"/>
              </a:ext>
            </a:extLst>
          </p:cNvPr>
          <p:cNvSpPr/>
          <p:nvPr/>
        </p:nvSpPr>
        <p:spPr>
          <a:xfrm>
            <a:off x="34836" y="5431885"/>
            <a:ext cx="8856617" cy="95354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6248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6C134-FB0E-AA4E-B4C4-767FF5F56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Study: COMPAS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FEBAE4C2-C036-B743-AFAE-8953907339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8904723"/>
              </p:ext>
            </p:extLst>
          </p:nvPr>
        </p:nvGraphicFramePr>
        <p:xfrm>
          <a:off x="1530349" y="1118778"/>
          <a:ext cx="6083301" cy="27504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7767">
                  <a:extLst>
                    <a:ext uri="{9D8B030D-6E8A-4147-A177-3AD203B41FA5}">
                      <a16:colId xmlns:a16="http://schemas.microsoft.com/office/drawing/2014/main" val="3498831427"/>
                    </a:ext>
                  </a:extLst>
                </a:gridCol>
                <a:gridCol w="2027767">
                  <a:extLst>
                    <a:ext uri="{9D8B030D-6E8A-4147-A177-3AD203B41FA5}">
                      <a16:colId xmlns:a16="http://schemas.microsoft.com/office/drawing/2014/main" val="2135161593"/>
                    </a:ext>
                  </a:extLst>
                </a:gridCol>
                <a:gridCol w="2027767">
                  <a:extLst>
                    <a:ext uri="{9D8B030D-6E8A-4147-A177-3AD203B41FA5}">
                      <a16:colId xmlns:a16="http://schemas.microsoft.com/office/drawing/2014/main" val="533022844"/>
                    </a:ext>
                  </a:extLst>
                </a:gridCol>
              </a:tblGrid>
              <a:tr h="916830">
                <a:tc>
                  <a:txBody>
                    <a:bodyPr/>
                    <a:lstStyle/>
                    <a:p>
                      <a:pPr algn="ctr"/>
                      <a:endParaRPr lang="en-US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Prediction:</a:t>
                      </a:r>
                      <a:br>
                        <a:rPr lang="en-US" sz="2200" dirty="0"/>
                      </a:br>
                      <a:r>
                        <a:rPr lang="en-US" sz="2200" dirty="0"/>
                        <a:t>Low Risk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Prediction: </a:t>
                      </a:r>
                      <a:br>
                        <a:rPr lang="en-US" sz="2200" dirty="0"/>
                      </a:br>
                      <a:r>
                        <a:rPr lang="en-US" sz="2200" dirty="0"/>
                        <a:t>High Risk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7139543"/>
                  </a:ext>
                </a:extLst>
              </a:tr>
              <a:tr h="91683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Outcome:</a:t>
                      </a:r>
                      <a:br>
                        <a:rPr lang="en-US" sz="2200" dirty="0"/>
                      </a:br>
                      <a:r>
                        <a:rPr lang="en-US" sz="2200" dirty="0"/>
                        <a:t>No Recidivism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2681</a:t>
                      </a:r>
                      <a:br>
                        <a:rPr lang="en-US" sz="2200" dirty="0"/>
                      </a:br>
                      <a:r>
                        <a:rPr lang="en-US" sz="2200" dirty="0"/>
                        <a:t>(TN)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1282</a:t>
                      </a:r>
                      <a:br>
                        <a:rPr lang="en-US" sz="2200" dirty="0"/>
                      </a:br>
                      <a:r>
                        <a:rPr lang="en-US" sz="2200" dirty="0"/>
                        <a:t>(FP)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03492113"/>
                  </a:ext>
                </a:extLst>
              </a:tr>
              <a:tr h="91683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Outcome:</a:t>
                      </a:r>
                    </a:p>
                    <a:p>
                      <a:pPr algn="ctr"/>
                      <a:r>
                        <a:rPr lang="en-US" sz="2200" dirty="0"/>
                        <a:t>Recidivated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>
                          <a:solidFill>
                            <a:schemeClr val="tx1"/>
                          </a:solidFill>
                        </a:rPr>
                        <a:t>1216</a:t>
                      </a:r>
                    </a:p>
                    <a:p>
                      <a:pPr algn="ctr"/>
                      <a:r>
                        <a:rPr lang="en-US" sz="2200" b="0" dirty="0">
                          <a:solidFill>
                            <a:schemeClr val="tx1"/>
                          </a:solidFill>
                        </a:rPr>
                        <a:t>(FN)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>
                          <a:solidFill>
                            <a:schemeClr val="tx1"/>
                          </a:solidFill>
                        </a:rPr>
                        <a:t>2035</a:t>
                      </a:r>
                      <a:br>
                        <a:rPr lang="en-US" sz="22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2200" b="0" dirty="0">
                          <a:solidFill>
                            <a:schemeClr val="tx1"/>
                          </a:solidFill>
                        </a:rPr>
                        <a:t>(TP)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69380191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7EB380E-8453-C642-B748-3459A9E39169}"/>
                  </a:ext>
                </a:extLst>
              </p:cNvPr>
              <p:cNvSpPr txBox="1"/>
              <p:nvPr/>
            </p:nvSpPr>
            <p:spPr>
              <a:xfrm>
                <a:off x="1530349" y="4713672"/>
                <a:ext cx="5554726" cy="7040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chemeClr val="tx1"/>
                    </a:solidFill>
                  </a:rPr>
                  <a:t>False Positive Rate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𝐹𝑃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𝐹𝑃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𝑇𝑁</m:t>
                        </m:r>
                      </m:den>
                    </m:f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≈32.4%</m:t>
                    </m:r>
                  </m:oMath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7EB380E-8453-C642-B748-3459A9E391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0349" y="4713672"/>
                <a:ext cx="5554726" cy="704039"/>
              </a:xfrm>
              <a:prstGeom prst="rect">
                <a:avLst/>
              </a:prstGeom>
              <a:blipFill>
                <a:blip r:embed="rId2"/>
                <a:stretch>
                  <a:fillRect l="-2283"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D0D4595-17A7-A24A-8BD5-867B2BDF2BF1}"/>
                  </a:ext>
                </a:extLst>
              </p:cNvPr>
              <p:cNvSpPr txBox="1"/>
              <p:nvPr/>
            </p:nvSpPr>
            <p:spPr>
              <a:xfrm>
                <a:off x="1530349" y="5547681"/>
                <a:ext cx="5704190" cy="7040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chemeClr val="tx1"/>
                    </a:solidFill>
                  </a:rPr>
                  <a:t>False Negative Rate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𝐹𝑁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𝐹𝑁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𝑇𝑃</m:t>
                        </m:r>
                      </m:den>
                    </m:f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≈37.4%</m:t>
                    </m:r>
                  </m:oMath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D0D4595-17A7-A24A-8BD5-867B2BDF2B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0349" y="5547681"/>
                <a:ext cx="5704190" cy="704039"/>
              </a:xfrm>
              <a:prstGeom prst="rect">
                <a:avLst/>
              </a:prstGeom>
              <a:blipFill>
                <a:blip r:embed="rId3"/>
                <a:stretch>
                  <a:fillRect l="-2222" b="-8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2442DDD-ED8D-6A48-8E79-B1B1B9C6FFFA}"/>
                  </a:ext>
                </a:extLst>
              </p:cNvPr>
              <p:cNvSpPr txBox="1"/>
              <p:nvPr/>
            </p:nvSpPr>
            <p:spPr>
              <a:xfrm>
                <a:off x="1530349" y="3870943"/>
                <a:ext cx="5435719" cy="7040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chemeClr val="tx1"/>
                    </a:solidFill>
                  </a:rPr>
                  <a:t>Error Rate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𝐹𝑃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𝐹𝑁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𝑇𝑁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𝐹𝑃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𝐹𝑁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𝑇𝑃</m:t>
                        </m:r>
                      </m:den>
                    </m:f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≈34.6%</m:t>
                    </m:r>
                  </m:oMath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2442DDD-ED8D-6A48-8E79-B1B1B9C6FF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0349" y="3870943"/>
                <a:ext cx="5435719" cy="704039"/>
              </a:xfrm>
              <a:prstGeom prst="rect">
                <a:avLst/>
              </a:prstGeom>
              <a:blipFill>
                <a:blip r:embed="rId4"/>
                <a:stretch>
                  <a:fillRect l="-2331"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117388ED-B6CA-A449-B037-50DE21E5C3B4}"/>
              </a:ext>
            </a:extLst>
          </p:cNvPr>
          <p:cNvSpPr txBox="1"/>
          <p:nvPr/>
        </p:nvSpPr>
        <p:spPr>
          <a:xfrm>
            <a:off x="0" y="6260440"/>
            <a:ext cx="471795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Source: </a:t>
            </a:r>
            <a:r>
              <a:rPr lang="en-US" sz="900" dirty="0">
                <a:hlinkClick r:id="rId5"/>
              </a:rPr>
              <a:t>https://www.propublica.org/article/how-we-analyzed-the-compas-recidivism-algorithm</a:t>
            </a:r>
            <a:r>
              <a:rPr lang="en-US" sz="9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349557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6C134-FB0E-AA4E-B4C4-767FF5F56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Study: COMPAS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FEBAE4C2-C036-B743-AFAE-8953907339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4013844"/>
              </p:ext>
            </p:extLst>
          </p:nvPr>
        </p:nvGraphicFramePr>
        <p:xfrm>
          <a:off x="211911" y="1144529"/>
          <a:ext cx="3959494" cy="26229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1100">
                  <a:extLst>
                    <a:ext uri="{9D8B030D-6E8A-4147-A177-3AD203B41FA5}">
                      <a16:colId xmlns:a16="http://schemas.microsoft.com/office/drawing/2014/main" val="3498831427"/>
                    </a:ext>
                  </a:extLst>
                </a:gridCol>
                <a:gridCol w="1249194">
                  <a:extLst>
                    <a:ext uri="{9D8B030D-6E8A-4147-A177-3AD203B41FA5}">
                      <a16:colId xmlns:a16="http://schemas.microsoft.com/office/drawing/2014/main" val="213516159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533022844"/>
                    </a:ext>
                  </a:extLst>
                </a:gridCol>
              </a:tblGrid>
              <a:tr h="87430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Black Defendants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Prediction:</a:t>
                      </a:r>
                      <a:br>
                        <a:rPr lang="en-US" sz="1800" dirty="0"/>
                      </a:br>
                      <a:r>
                        <a:rPr lang="en-US" sz="1800" dirty="0"/>
                        <a:t>Low Risk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Prediction: </a:t>
                      </a:r>
                      <a:br>
                        <a:rPr lang="en-US" sz="1800" dirty="0"/>
                      </a:br>
                      <a:r>
                        <a:rPr lang="en-US" sz="1800" dirty="0"/>
                        <a:t>High Risk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7139543"/>
                  </a:ext>
                </a:extLst>
              </a:tr>
              <a:tr h="87430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Outcome:</a:t>
                      </a:r>
                      <a:br>
                        <a:rPr lang="en-US" sz="1800" dirty="0"/>
                      </a:br>
                      <a:r>
                        <a:rPr lang="en-US" sz="1800" dirty="0"/>
                        <a:t>No Recidivism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990</a:t>
                      </a:r>
                      <a:br>
                        <a:rPr lang="en-US" sz="1800" dirty="0"/>
                      </a:br>
                      <a:r>
                        <a:rPr lang="en-US" sz="1800" dirty="0"/>
                        <a:t>(TN)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805</a:t>
                      </a:r>
                      <a:br>
                        <a:rPr lang="en-US" sz="1800" dirty="0"/>
                      </a:br>
                      <a:r>
                        <a:rPr lang="en-US" sz="1800" dirty="0"/>
                        <a:t>(FP)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03492113"/>
                  </a:ext>
                </a:extLst>
              </a:tr>
              <a:tr h="87430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Outcome:</a:t>
                      </a:r>
                    </a:p>
                    <a:p>
                      <a:pPr algn="ctr"/>
                      <a:r>
                        <a:rPr lang="en-US" sz="1800" dirty="0"/>
                        <a:t>Recidivated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532</a:t>
                      </a:r>
                    </a:p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(FN)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1369</a:t>
                      </a:r>
                      <a:br>
                        <a:rPr lang="en-US" sz="18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(TP)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69380191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117388ED-B6CA-A449-B037-50DE21E5C3B4}"/>
              </a:ext>
            </a:extLst>
          </p:cNvPr>
          <p:cNvSpPr txBox="1"/>
          <p:nvPr/>
        </p:nvSpPr>
        <p:spPr>
          <a:xfrm>
            <a:off x="0" y="6260440"/>
            <a:ext cx="471795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Source: </a:t>
            </a:r>
            <a:r>
              <a:rPr lang="en-US" sz="900" dirty="0">
                <a:hlinkClick r:id="rId2"/>
              </a:rPr>
              <a:t>https://www.propublica.org/article/how-we-analyzed-the-compas-recidivism-algorithm</a:t>
            </a:r>
            <a:r>
              <a:rPr lang="en-US" sz="900" dirty="0"/>
              <a:t> </a:t>
            </a:r>
          </a:p>
        </p:txBody>
      </p:sp>
      <p:graphicFrame>
        <p:nvGraphicFramePr>
          <p:cNvPr id="12" name="Table 5">
            <a:extLst>
              <a:ext uri="{FF2B5EF4-FFF2-40B4-BE49-F238E27FC236}">
                <a16:creationId xmlns:a16="http://schemas.microsoft.com/office/drawing/2014/main" id="{5E4DFBA1-F4E5-0941-9A2C-BD9C86092D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3945288"/>
              </p:ext>
            </p:extLst>
          </p:nvPr>
        </p:nvGraphicFramePr>
        <p:xfrm>
          <a:off x="4958993" y="1144528"/>
          <a:ext cx="3959494" cy="26229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1100">
                  <a:extLst>
                    <a:ext uri="{9D8B030D-6E8A-4147-A177-3AD203B41FA5}">
                      <a16:colId xmlns:a16="http://schemas.microsoft.com/office/drawing/2014/main" val="3498831427"/>
                    </a:ext>
                  </a:extLst>
                </a:gridCol>
                <a:gridCol w="1249194">
                  <a:extLst>
                    <a:ext uri="{9D8B030D-6E8A-4147-A177-3AD203B41FA5}">
                      <a16:colId xmlns:a16="http://schemas.microsoft.com/office/drawing/2014/main" val="213516159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533022844"/>
                    </a:ext>
                  </a:extLst>
                </a:gridCol>
              </a:tblGrid>
              <a:tr h="87430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White Defendants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Prediction:</a:t>
                      </a:r>
                      <a:br>
                        <a:rPr lang="en-US" sz="1800" dirty="0"/>
                      </a:br>
                      <a:r>
                        <a:rPr lang="en-US" sz="1800" dirty="0"/>
                        <a:t>Low Risk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Prediction: </a:t>
                      </a:r>
                      <a:br>
                        <a:rPr lang="en-US" sz="1800" dirty="0"/>
                      </a:br>
                      <a:r>
                        <a:rPr lang="en-US" sz="1800" dirty="0"/>
                        <a:t>High Risk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7139543"/>
                  </a:ext>
                </a:extLst>
              </a:tr>
              <a:tr h="87430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Outcome:</a:t>
                      </a:r>
                      <a:br>
                        <a:rPr lang="en-US" sz="1800" dirty="0"/>
                      </a:br>
                      <a:r>
                        <a:rPr lang="en-US" sz="1800" dirty="0"/>
                        <a:t>No Recidivism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1139</a:t>
                      </a:r>
                      <a:br>
                        <a:rPr lang="en-US" sz="1800" dirty="0"/>
                      </a:br>
                      <a:r>
                        <a:rPr lang="en-US" sz="1800" dirty="0"/>
                        <a:t>(TN)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349</a:t>
                      </a:r>
                      <a:br>
                        <a:rPr lang="en-US" sz="1800" dirty="0"/>
                      </a:br>
                      <a:r>
                        <a:rPr lang="en-US" sz="1800" dirty="0"/>
                        <a:t>(FP)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03492113"/>
                  </a:ext>
                </a:extLst>
              </a:tr>
              <a:tr h="87430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Outcome:</a:t>
                      </a:r>
                    </a:p>
                    <a:p>
                      <a:pPr algn="ctr"/>
                      <a:r>
                        <a:rPr lang="en-US" sz="1800" dirty="0"/>
                        <a:t>Recidivated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461</a:t>
                      </a:r>
                    </a:p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(FN)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505</a:t>
                      </a:r>
                      <a:br>
                        <a:rPr lang="en-US" sz="18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(TP)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693801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443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6C134-FB0E-AA4E-B4C4-767FF5F56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Study: COMPAS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FEBAE4C2-C036-B743-AFAE-895390733941}"/>
              </a:ext>
            </a:extLst>
          </p:cNvPr>
          <p:cNvGraphicFramePr>
            <a:graphicFrameLocks noGrp="1"/>
          </p:cNvGraphicFramePr>
          <p:nvPr/>
        </p:nvGraphicFramePr>
        <p:xfrm>
          <a:off x="211911" y="1144529"/>
          <a:ext cx="3959494" cy="26229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1100">
                  <a:extLst>
                    <a:ext uri="{9D8B030D-6E8A-4147-A177-3AD203B41FA5}">
                      <a16:colId xmlns:a16="http://schemas.microsoft.com/office/drawing/2014/main" val="3498831427"/>
                    </a:ext>
                  </a:extLst>
                </a:gridCol>
                <a:gridCol w="1249194">
                  <a:extLst>
                    <a:ext uri="{9D8B030D-6E8A-4147-A177-3AD203B41FA5}">
                      <a16:colId xmlns:a16="http://schemas.microsoft.com/office/drawing/2014/main" val="213516159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533022844"/>
                    </a:ext>
                  </a:extLst>
                </a:gridCol>
              </a:tblGrid>
              <a:tr h="87430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Black Defendants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Prediction:</a:t>
                      </a:r>
                      <a:br>
                        <a:rPr lang="en-US" sz="1800" dirty="0"/>
                      </a:br>
                      <a:r>
                        <a:rPr lang="en-US" sz="1800" dirty="0"/>
                        <a:t>Low Risk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Prediction: </a:t>
                      </a:r>
                      <a:br>
                        <a:rPr lang="en-US" sz="1800" dirty="0"/>
                      </a:br>
                      <a:r>
                        <a:rPr lang="en-US" sz="1800" dirty="0"/>
                        <a:t>High Risk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7139543"/>
                  </a:ext>
                </a:extLst>
              </a:tr>
              <a:tr h="87430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Outcome:</a:t>
                      </a:r>
                      <a:br>
                        <a:rPr lang="en-US" sz="1800" dirty="0"/>
                      </a:br>
                      <a:r>
                        <a:rPr lang="en-US" sz="1800" dirty="0"/>
                        <a:t>No Recidivism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990</a:t>
                      </a:r>
                      <a:br>
                        <a:rPr lang="en-US" sz="1800" dirty="0"/>
                      </a:br>
                      <a:r>
                        <a:rPr lang="en-US" sz="1800" dirty="0"/>
                        <a:t>(TN)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805</a:t>
                      </a:r>
                      <a:br>
                        <a:rPr lang="en-US" sz="1800" dirty="0"/>
                      </a:br>
                      <a:r>
                        <a:rPr lang="en-US" sz="1800" dirty="0"/>
                        <a:t>(FP)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03492113"/>
                  </a:ext>
                </a:extLst>
              </a:tr>
              <a:tr h="87430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Outcome:</a:t>
                      </a:r>
                    </a:p>
                    <a:p>
                      <a:pPr algn="ctr"/>
                      <a:r>
                        <a:rPr lang="en-US" sz="1800" dirty="0"/>
                        <a:t>Recidivated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532</a:t>
                      </a:r>
                    </a:p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(FN)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1369</a:t>
                      </a:r>
                      <a:br>
                        <a:rPr lang="en-US" sz="18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(TP)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69380191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2442DDD-ED8D-6A48-8E79-B1B1B9C6FFFA}"/>
                  </a:ext>
                </a:extLst>
              </p:cNvPr>
              <p:cNvSpPr txBox="1"/>
              <p:nvPr/>
            </p:nvSpPr>
            <p:spPr>
              <a:xfrm>
                <a:off x="132256" y="3992153"/>
                <a:ext cx="2889317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600" dirty="0">
                    <a:solidFill>
                      <a:schemeClr val="tx1"/>
                    </a:solidFill>
                  </a:rPr>
                  <a:t>Error Rate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≈36.2%</m:t>
                    </m:r>
                  </m:oMath>
                </a14:m>
                <a:endParaRPr lang="en-US" sz="2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2442DDD-ED8D-6A48-8E79-B1B1B9C6FF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256" y="3992153"/>
                <a:ext cx="2889317" cy="492443"/>
              </a:xfrm>
              <a:prstGeom prst="rect">
                <a:avLst/>
              </a:prstGeom>
              <a:blipFill>
                <a:blip r:embed="rId2"/>
                <a:stretch>
                  <a:fillRect l="-3930" t="-10000" b="-2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117388ED-B6CA-A449-B037-50DE21E5C3B4}"/>
              </a:ext>
            </a:extLst>
          </p:cNvPr>
          <p:cNvSpPr txBox="1"/>
          <p:nvPr/>
        </p:nvSpPr>
        <p:spPr>
          <a:xfrm>
            <a:off x="0" y="6260440"/>
            <a:ext cx="471795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Source: </a:t>
            </a:r>
            <a:r>
              <a:rPr lang="en-US" sz="900" dirty="0">
                <a:hlinkClick r:id="rId3"/>
              </a:rPr>
              <a:t>https://www.propublica.org/article/how-we-analyzed-the-compas-recidivism-algorithm</a:t>
            </a:r>
            <a:r>
              <a:rPr lang="en-US" sz="900" dirty="0"/>
              <a:t> </a:t>
            </a:r>
          </a:p>
        </p:txBody>
      </p:sp>
      <p:graphicFrame>
        <p:nvGraphicFramePr>
          <p:cNvPr id="12" name="Table 5">
            <a:extLst>
              <a:ext uri="{FF2B5EF4-FFF2-40B4-BE49-F238E27FC236}">
                <a16:creationId xmlns:a16="http://schemas.microsoft.com/office/drawing/2014/main" id="{5E4DFBA1-F4E5-0941-9A2C-BD9C86092D54}"/>
              </a:ext>
            </a:extLst>
          </p:cNvPr>
          <p:cNvGraphicFramePr>
            <a:graphicFrameLocks noGrp="1"/>
          </p:cNvGraphicFramePr>
          <p:nvPr/>
        </p:nvGraphicFramePr>
        <p:xfrm>
          <a:off x="4958993" y="1144528"/>
          <a:ext cx="3959494" cy="26229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1100">
                  <a:extLst>
                    <a:ext uri="{9D8B030D-6E8A-4147-A177-3AD203B41FA5}">
                      <a16:colId xmlns:a16="http://schemas.microsoft.com/office/drawing/2014/main" val="3498831427"/>
                    </a:ext>
                  </a:extLst>
                </a:gridCol>
                <a:gridCol w="1249194">
                  <a:extLst>
                    <a:ext uri="{9D8B030D-6E8A-4147-A177-3AD203B41FA5}">
                      <a16:colId xmlns:a16="http://schemas.microsoft.com/office/drawing/2014/main" val="213516159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533022844"/>
                    </a:ext>
                  </a:extLst>
                </a:gridCol>
              </a:tblGrid>
              <a:tr h="87430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White Defendants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Prediction:</a:t>
                      </a:r>
                      <a:br>
                        <a:rPr lang="en-US" sz="1800" dirty="0"/>
                      </a:br>
                      <a:r>
                        <a:rPr lang="en-US" sz="1800" dirty="0"/>
                        <a:t>Low Risk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Prediction: </a:t>
                      </a:r>
                      <a:br>
                        <a:rPr lang="en-US" sz="1800" dirty="0"/>
                      </a:br>
                      <a:r>
                        <a:rPr lang="en-US" sz="1800" dirty="0"/>
                        <a:t>High Risk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7139543"/>
                  </a:ext>
                </a:extLst>
              </a:tr>
              <a:tr h="87430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Outcome:</a:t>
                      </a:r>
                      <a:br>
                        <a:rPr lang="en-US" sz="1800" dirty="0"/>
                      </a:br>
                      <a:r>
                        <a:rPr lang="en-US" sz="1800" dirty="0"/>
                        <a:t>No Recidivism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1139</a:t>
                      </a:r>
                      <a:br>
                        <a:rPr lang="en-US" sz="1800" dirty="0"/>
                      </a:br>
                      <a:r>
                        <a:rPr lang="en-US" sz="1800" dirty="0"/>
                        <a:t>(TN)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349</a:t>
                      </a:r>
                      <a:br>
                        <a:rPr lang="en-US" sz="1800" dirty="0"/>
                      </a:br>
                      <a:r>
                        <a:rPr lang="en-US" sz="1800" dirty="0"/>
                        <a:t>(FP)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03492113"/>
                  </a:ext>
                </a:extLst>
              </a:tr>
              <a:tr h="87430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Outcome:</a:t>
                      </a:r>
                    </a:p>
                    <a:p>
                      <a:pPr algn="ctr"/>
                      <a:r>
                        <a:rPr lang="en-US" sz="1800" dirty="0"/>
                        <a:t>Recidivated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461</a:t>
                      </a:r>
                    </a:p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(FN)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505</a:t>
                      </a:r>
                      <a:br>
                        <a:rPr lang="en-US" sz="18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(TP)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69380191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991C340-F029-B648-88B5-89A8890DFF21}"/>
                  </a:ext>
                </a:extLst>
              </p:cNvPr>
              <p:cNvSpPr txBox="1"/>
              <p:nvPr/>
            </p:nvSpPr>
            <p:spPr>
              <a:xfrm>
                <a:off x="4865737" y="3992153"/>
                <a:ext cx="2889317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600" dirty="0">
                    <a:solidFill>
                      <a:schemeClr val="tx1"/>
                    </a:solidFill>
                  </a:rPr>
                  <a:t>Error Rate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≈33.0%</m:t>
                    </m:r>
                  </m:oMath>
                </a14:m>
                <a:endParaRPr lang="en-US" sz="2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991C340-F029-B648-88B5-89A8890DFF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5737" y="3992153"/>
                <a:ext cx="2889317" cy="492443"/>
              </a:xfrm>
              <a:prstGeom prst="rect">
                <a:avLst/>
              </a:prstGeom>
              <a:blipFill>
                <a:blip r:embed="rId4"/>
                <a:stretch>
                  <a:fillRect l="-3947" t="-10000" r="-439" b="-2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9FCE4C0E-8BE8-8746-92DD-EF5CF0D68622}"/>
              </a:ext>
            </a:extLst>
          </p:cNvPr>
          <p:cNvSpPr txBox="1"/>
          <p:nvPr/>
        </p:nvSpPr>
        <p:spPr>
          <a:xfrm>
            <a:off x="517749" y="5025786"/>
            <a:ext cx="81085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Roughly similar error rates between white and black defendants</a:t>
            </a:r>
          </a:p>
        </p:txBody>
      </p:sp>
    </p:spTree>
    <p:extLst>
      <p:ext uri="{BB962C8B-B14F-4D97-AF65-F5344CB8AC3E}">
        <p14:creationId xmlns:p14="http://schemas.microsoft.com/office/powerpoint/2010/main" val="205213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6C134-FB0E-AA4E-B4C4-767FF5F56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Study: COMPAS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FEBAE4C2-C036-B743-AFAE-895390733941}"/>
              </a:ext>
            </a:extLst>
          </p:cNvPr>
          <p:cNvGraphicFramePr>
            <a:graphicFrameLocks noGrp="1"/>
          </p:cNvGraphicFramePr>
          <p:nvPr/>
        </p:nvGraphicFramePr>
        <p:xfrm>
          <a:off x="211911" y="1144529"/>
          <a:ext cx="3959494" cy="26229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1100">
                  <a:extLst>
                    <a:ext uri="{9D8B030D-6E8A-4147-A177-3AD203B41FA5}">
                      <a16:colId xmlns:a16="http://schemas.microsoft.com/office/drawing/2014/main" val="3498831427"/>
                    </a:ext>
                  </a:extLst>
                </a:gridCol>
                <a:gridCol w="1249194">
                  <a:extLst>
                    <a:ext uri="{9D8B030D-6E8A-4147-A177-3AD203B41FA5}">
                      <a16:colId xmlns:a16="http://schemas.microsoft.com/office/drawing/2014/main" val="213516159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533022844"/>
                    </a:ext>
                  </a:extLst>
                </a:gridCol>
              </a:tblGrid>
              <a:tr h="87430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Black Defendants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Prediction:</a:t>
                      </a:r>
                      <a:br>
                        <a:rPr lang="en-US" sz="1800" dirty="0"/>
                      </a:br>
                      <a:r>
                        <a:rPr lang="en-US" sz="1800" dirty="0"/>
                        <a:t>Low Risk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Prediction: </a:t>
                      </a:r>
                      <a:br>
                        <a:rPr lang="en-US" sz="1800" dirty="0"/>
                      </a:br>
                      <a:r>
                        <a:rPr lang="en-US" sz="1800" dirty="0"/>
                        <a:t>High Risk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7139543"/>
                  </a:ext>
                </a:extLst>
              </a:tr>
              <a:tr h="87430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Outcome:</a:t>
                      </a:r>
                      <a:br>
                        <a:rPr lang="en-US" sz="1800" dirty="0"/>
                      </a:br>
                      <a:r>
                        <a:rPr lang="en-US" sz="1800" dirty="0"/>
                        <a:t>No Recidivism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990</a:t>
                      </a:r>
                      <a:br>
                        <a:rPr lang="en-US" sz="1800" dirty="0"/>
                      </a:br>
                      <a:r>
                        <a:rPr lang="en-US" sz="1800" dirty="0"/>
                        <a:t>(TN)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805</a:t>
                      </a:r>
                      <a:br>
                        <a:rPr lang="en-US" sz="1800" dirty="0"/>
                      </a:br>
                      <a:r>
                        <a:rPr lang="en-US" sz="1800" dirty="0"/>
                        <a:t>(FP)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03492113"/>
                  </a:ext>
                </a:extLst>
              </a:tr>
              <a:tr h="87430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Outcome:</a:t>
                      </a:r>
                    </a:p>
                    <a:p>
                      <a:pPr algn="ctr"/>
                      <a:r>
                        <a:rPr lang="en-US" sz="1800" dirty="0"/>
                        <a:t>Recidivated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532</a:t>
                      </a:r>
                    </a:p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(FN)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1369</a:t>
                      </a:r>
                      <a:br>
                        <a:rPr lang="en-US" sz="18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(TP)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69380191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7EB380E-8453-C642-B748-3459A9E39169}"/>
                  </a:ext>
                </a:extLst>
              </p:cNvPr>
              <p:cNvSpPr txBox="1"/>
              <p:nvPr/>
            </p:nvSpPr>
            <p:spPr>
              <a:xfrm>
                <a:off x="132256" y="4767717"/>
                <a:ext cx="4005905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600" dirty="0">
                    <a:solidFill>
                      <a:schemeClr val="tx1"/>
                    </a:solidFill>
                  </a:rPr>
                  <a:t>False Positive Rate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≈44.9%</m:t>
                    </m:r>
                  </m:oMath>
                </a14:m>
                <a:endParaRPr lang="en-US" sz="2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7EB380E-8453-C642-B748-3459A9E391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256" y="4767717"/>
                <a:ext cx="4005905" cy="492443"/>
              </a:xfrm>
              <a:prstGeom prst="rect">
                <a:avLst/>
              </a:prstGeom>
              <a:blipFill>
                <a:blip r:embed="rId2"/>
                <a:stretch>
                  <a:fillRect l="-2848" t="-10000" b="-2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2442DDD-ED8D-6A48-8E79-B1B1B9C6FFFA}"/>
                  </a:ext>
                </a:extLst>
              </p:cNvPr>
              <p:cNvSpPr txBox="1"/>
              <p:nvPr/>
            </p:nvSpPr>
            <p:spPr>
              <a:xfrm>
                <a:off x="132256" y="3992153"/>
                <a:ext cx="2889317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600" dirty="0">
                    <a:solidFill>
                      <a:schemeClr val="tx1"/>
                    </a:solidFill>
                  </a:rPr>
                  <a:t>Error Rate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≈36.2%</m:t>
                    </m:r>
                  </m:oMath>
                </a14:m>
                <a:endParaRPr lang="en-US" sz="2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2442DDD-ED8D-6A48-8E79-B1B1B9C6FF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256" y="3992153"/>
                <a:ext cx="2889317" cy="492443"/>
              </a:xfrm>
              <a:prstGeom prst="rect">
                <a:avLst/>
              </a:prstGeom>
              <a:blipFill>
                <a:blip r:embed="rId3"/>
                <a:stretch>
                  <a:fillRect l="-3930" t="-10000" b="-2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117388ED-B6CA-A449-B037-50DE21E5C3B4}"/>
              </a:ext>
            </a:extLst>
          </p:cNvPr>
          <p:cNvSpPr txBox="1"/>
          <p:nvPr/>
        </p:nvSpPr>
        <p:spPr>
          <a:xfrm>
            <a:off x="0" y="6260440"/>
            <a:ext cx="471795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Source: </a:t>
            </a:r>
            <a:r>
              <a:rPr lang="en-US" sz="900" dirty="0">
                <a:hlinkClick r:id="rId4"/>
              </a:rPr>
              <a:t>https://www.propublica.org/article/how-we-analyzed-the-compas-recidivism-algorithm</a:t>
            </a:r>
            <a:r>
              <a:rPr lang="en-US" sz="900" dirty="0"/>
              <a:t> </a:t>
            </a:r>
          </a:p>
        </p:txBody>
      </p:sp>
      <p:graphicFrame>
        <p:nvGraphicFramePr>
          <p:cNvPr id="12" name="Table 5">
            <a:extLst>
              <a:ext uri="{FF2B5EF4-FFF2-40B4-BE49-F238E27FC236}">
                <a16:creationId xmlns:a16="http://schemas.microsoft.com/office/drawing/2014/main" id="{5E4DFBA1-F4E5-0941-9A2C-BD9C86092D54}"/>
              </a:ext>
            </a:extLst>
          </p:cNvPr>
          <p:cNvGraphicFramePr>
            <a:graphicFrameLocks noGrp="1"/>
          </p:cNvGraphicFramePr>
          <p:nvPr/>
        </p:nvGraphicFramePr>
        <p:xfrm>
          <a:off x="4958993" y="1144528"/>
          <a:ext cx="3959494" cy="26229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1100">
                  <a:extLst>
                    <a:ext uri="{9D8B030D-6E8A-4147-A177-3AD203B41FA5}">
                      <a16:colId xmlns:a16="http://schemas.microsoft.com/office/drawing/2014/main" val="3498831427"/>
                    </a:ext>
                  </a:extLst>
                </a:gridCol>
                <a:gridCol w="1249194">
                  <a:extLst>
                    <a:ext uri="{9D8B030D-6E8A-4147-A177-3AD203B41FA5}">
                      <a16:colId xmlns:a16="http://schemas.microsoft.com/office/drawing/2014/main" val="213516159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533022844"/>
                    </a:ext>
                  </a:extLst>
                </a:gridCol>
              </a:tblGrid>
              <a:tr h="87430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White Defendants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Prediction:</a:t>
                      </a:r>
                      <a:br>
                        <a:rPr lang="en-US" sz="1800" dirty="0"/>
                      </a:br>
                      <a:r>
                        <a:rPr lang="en-US" sz="1800" dirty="0"/>
                        <a:t>Low Risk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Prediction: </a:t>
                      </a:r>
                      <a:br>
                        <a:rPr lang="en-US" sz="1800" dirty="0"/>
                      </a:br>
                      <a:r>
                        <a:rPr lang="en-US" sz="1800" dirty="0"/>
                        <a:t>High Risk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7139543"/>
                  </a:ext>
                </a:extLst>
              </a:tr>
              <a:tr h="87430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Outcome:</a:t>
                      </a:r>
                      <a:br>
                        <a:rPr lang="en-US" sz="1800" dirty="0"/>
                      </a:br>
                      <a:r>
                        <a:rPr lang="en-US" sz="1800" dirty="0"/>
                        <a:t>No Recidivism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1139</a:t>
                      </a:r>
                      <a:br>
                        <a:rPr lang="en-US" sz="1800" dirty="0"/>
                      </a:br>
                      <a:r>
                        <a:rPr lang="en-US" sz="1800" dirty="0"/>
                        <a:t>(TN)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349</a:t>
                      </a:r>
                      <a:br>
                        <a:rPr lang="en-US" sz="1800" dirty="0"/>
                      </a:br>
                      <a:r>
                        <a:rPr lang="en-US" sz="1800" dirty="0"/>
                        <a:t>(FP)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03492113"/>
                  </a:ext>
                </a:extLst>
              </a:tr>
              <a:tr h="87430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Outcome:</a:t>
                      </a:r>
                    </a:p>
                    <a:p>
                      <a:pPr algn="ctr"/>
                      <a:r>
                        <a:rPr lang="en-US" sz="1800" dirty="0"/>
                        <a:t>Recidivated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461</a:t>
                      </a:r>
                    </a:p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(FN)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505</a:t>
                      </a:r>
                      <a:br>
                        <a:rPr lang="en-US" sz="18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(TP)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69380191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8FAA858-2CD2-7347-9ADC-3DC0C2E2E263}"/>
                  </a:ext>
                </a:extLst>
              </p:cNvPr>
              <p:cNvSpPr txBox="1"/>
              <p:nvPr/>
            </p:nvSpPr>
            <p:spPr>
              <a:xfrm>
                <a:off x="4865737" y="4767717"/>
                <a:ext cx="4005905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600" dirty="0">
                    <a:solidFill>
                      <a:schemeClr val="tx1"/>
                    </a:solidFill>
                  </a:rPr>
                  <a:t>False Positive Rate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≈23.5%</m:t>
                    </m:r>
                  </m:oMath>
                </a14:m>
                <a:endParaRPr lang="en-US" sz="2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8FAA858-2CD2-7347-9ADC-3DC0C2E2E2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5737" y="4767717"/>
                <a:ext cx="4005905" cy="492443"/>
              </a:xfrm>
              <a:prstGeom prst="rect">
                <a:avLst/>
              </a:prstGeom>
              <a:blipFill>
                <a:blip r:embed="rId5"/>
                <a:stretch>
                  <a:fillRect l="-2848" t="-10000" b="-2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991C340-F029-B648-88B5-89A8890DFF21}"/>
                  </a:ext>
                </a:extLst>
              </p:cNvPr>
              <p:cNvSpPr txBox="1"/>
              <p:nvPr/>
            </p:nvSpPr>
            <p:spPr>
              <a:xfrm>
                <a:off x="4865737" y="3992153"/>
                <a:ext cx="2889317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600" dirty="0">
                    <a:solidFill>
                      <a:schemeClr val="tx1"/>
                    </a:solidFill>
                  </a:rPr>
                  <a:t>Error Rate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≈33.0%</m:t>
                    </m:r>
                  </m:oMath>
                </a14:m>
                <a:endParaRPr lang="en-US" sz="2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991C340-F029-B648-88B5-89A8890DFF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5737" y="3992153"/>
                <a:ext cx="2889317" cy="492443"/>
              </a:xfrm>
              <a:prstGeom prst="rect">
                <a:avLst/>
              </a:prstGeom>
              <a:blipFill>
                <a:blip r:embed="rId6"/>
                <a:stretch>
                  <a:fillRect l="-3947" t="-10000" r="-439" b="-2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C68F49E1-20D8-934E-AD95-A2FDB4BD46A7}"/>
              </a:ext>
            </a:extLst>
          </p:cNvPr>
          <p:cNvSpPr txBox="1"/>
          <p:nvPr/>
        </p:nvSpPr>
        <p:spPr>
          <a:xfrm>
            <a:off x="1146318" y="5601823"/>
            <a:ext cx="68513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Black defendants have 1.9x higher False Positive Rate!</a:t>
            </a:r>
          </a:p>
        </p:txBody>
      </p:sp>
    </p:spTree>
    <p:extLst>
      <p:ext uri="{BB962C8B-B14F-4D97-AF65-F5344CB8AC3E}">
        <p14:creationId xmlns:p14="http://schemas.microsoft.com/office/powerpoint/2010/main" val="22542484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6C134-FB0E-AA4E-B4C4-767FF5F56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Study: COMPAS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FEBAE4C2-C036-B743-AFAE-895390733941}"/>
              </a:ext>
            </a:extLst>
          </p:cNvPr>
          <p:cNvGraphicFramePr>
            <a:graphicFrameLocks noGrp="1"/>
          </p:cNvGraphicFramePr>
          <p:nvPr/>
        </p:nvGraphicFramePr>
        <p:xfrm>
          <a:off x="211911" y="1144529"/>
          <a:ext cx="3959494" cy="26229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1100">
                  <a:extLst>
                    <a:ext uri="{9D8B030D-6E8A-4147-A177-3AD203B41FA5}">
                      <a16:colId xmlns:a16="http://schemas.microsoft.com/office/drawing/2014/main" val="3498831427"/>
                    </a:ext>
                  </a:extLst>
                </a:gridCol>
                <a:gridCol w="1249194">
                  <a:extLst>
                    <a:ext uri="{9D8B030D-6E8A-4147-A177-3AD203B41FA5}">
                      <a16:colId xmlns:a16="http://schemas.microsoft.com/office/drawing/2014/main" val="213516159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533022844"/>
                    </a:ext>
                  </a:extLst>
                </a:gridCol>
              </a:tblGrid>
              <a:tr h="87430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Black Defendants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Prediction:</a:t>
                      </a:r>
                      <a:br>
                        <a:rPr lang="en-US" sz="1800" dirty="0"/>
                      </a:br>
                      <a:r>
                        <a:rPr lang="en-US" sz="1800" dirty="0"/>
                        <a:t>Low Risk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Prediction: </a:t>
                      </a:r>
                      <a:br>
                        <a:rPr lang="en-US" sz="1800" dirty="0"/>
                      </a:br>
                      <a:r>
                        <a:rPr lang="en-US" sz="1800" dirty="0"/>
                        <a:t>High Risk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7139543"/>
                  </a:ext>
                </a:extLst>
              </a:tr>
              <a:tr h="87430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Outcome:</a:t>
                      </a:r>
                      <a:br>
                        <a:rPr lang="en-US" sz="1800" dirty="0"/>
                      </a:br>
                      <a:r>
                        <a:rPr lang="en-US" sz="1800" dirty="0"/>
                        <a:t>No Recidivism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990</a:t>
                      </a:r>
                      <a:br>
                        <a:rPr lang="en-US" sz="1800" dirty="0"/>
                      </a:br>
                      <a:r>
                        <a:rPr lang="en-US" sz="1800" dirty="0"/>
                        <a:t>(TN)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805</a:t>
                      </a:r>
                      <a:br>
                        <a:rPr lang="en-US" sz="1800" dirty="0"/>
                      </a:br>
                      <a:r>
                        <a:rPr lang="en-US" sz="1800" dirty="0"/>
                        <a:t>(FP)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03492113"/>
                  </a:ext>
                </a:extLst>
              </a:tr>
              <a:tr h="87430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Outcome:</a:t>
                      </a:r>
                    </a:p>
                    <a:p>
                      <a:pPr algn="ctr"/>
                      <a:r>
                        <a:rPr lang="en-US" sz="1800" dirty="0"/>
                        <a:t>Recidivated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532</a:t>
                      </a:r>
                    </a:p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(FN)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1369</a:t>
                      </a:r>
                      <a:br>
                        <a:rPr lang="en-US" sz="18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(TP)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69380191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7EB380E-8453-C642-B748-3459A9E39169}"/>
                  </a:ext>
                </a:extLst>
              </p:cNvPr>
              <p:cNvSpPr txBox="1"/>
              <p:nvPr/>
            </p:nvSpPr>
            <p:spPr>
              <a:xfrm>
                <a:off x="132256" y="4767717"/>
                <a:ext cx="4005905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600" dirty="0">
                    <a:solidFill>
                      <a:schemeClr val="tx1"/>
                    </a:solidFill>
                  </a:rPr>
                  <a:t>False Positive Rate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≈44.9%</m:t>
                    </m:r>
                  </m:oMath>
                </a14:m>
                <a:endParaRPr lang="en-US" sz="2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7EB380E-8453-C642-B748-3459A9E391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256" y="4767717"/>
                <a:ext cx="4005905" cy="492443"/>
              </a:xfrm>
              <a:prstGeom prst="rect">
                <a:avLst/>
              </a:prstGeom>
              <a:blipFill>
                <a:blip r:embed="rId2"/>
                <a:stretch>
                  <a:fillRect l="-2848" t="-10000" b="-2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D0D4595-17A7-A24A-8BD5-867B2BDF2BF1}"/>
                  </a:ext>
                </a:extLst>
              </p:cNvPr>
              <p:cNvSpPr txBox="1"/>
              <p:nvPr/>
            </p:nvSpPr>
            <p:spPr>
              <a:xfrm>
                <a:off x="132256" y="5484876"/>
                <a:ext cx="4146007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600" dirty="0">
                    <a:solidFill>
                      <a:schemeClr val="tx1"/>
                    </a:solidFill>
                  </a:rPr>
                  <a:t>False Negative Rate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≈28.0%</m:t>
                    </m:r>
                  </m:oMath>
                </a14:m>
                <a:endParaRPr lang="en-US" sz="2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D0D4595-17A7-A24A-8BD5-867B2BDF2B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256" y="5484876"/>
                <a:ext cx="4146007" cy="492443"/>
              </a:xfrm>
              <a:prstGeom prst="rect">
                <a:avLst/>
              </a:prstGeom>
              <a:blipFill>
                <a:blip r:embed="rId3"/>
                <a:stretch>
                  <a:fillRect l="-2752" t="-12821" b="-3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2442DDD-ED8D-6A48-8E79-B1B1B9C6FFFA}"/>
                  </a:ext>
                </a:extLst>
              </p:cNvPr>
              <p:cNvSpPr txBox="1"/>
              <p:nvPr/>
            </p:nvSpPr>
            <p:spPr>
              <a:xfrm>
                <a:off x="132256" y="3992153"/>
                <a:ext cx="2889317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600" dirty="0">
                    <a:solidFill>
                      <a:schemeClr val="tx1"/>
                    </a:solidFill>
                  </a:rPr>
                  <a:t>Error Rate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≈36.2%</m:t>
                    </m:r>
                  </m:oMath>
                </a14:m>
                <a:endParaRPr lang="en-US" sz="2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2442DDD-ED8D-6A48-8E79-B1B1B9C6FF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256" y="3992153"/>
                <a:ext cx="2889317" cy="492443"/>
              </a:xfrm>
              <a:prstGeom prst="rect">
                <a:avLst/>
              </a:prstGeom>
              <a:blipFill>
                <a:blip r:embed="rId4"/>
                <a:stretch>
                  <a:fillRect l="-3930" t="-10000" b="-2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2" name="Table 5">
            <a:extLst>
              <a:ext uri="{FF2B5EF4-FFF2-40B4-BE49-F238E27FC236}">
                <a16:creationId xmlns:a16="http://schemas.microsoft.com/office/drawing/2014/main" id="{5E4DFBA1-F4E5-0941-9A2C-BD9C86092D54}"/>
              </a:ext>
            </a:extLst>
          </p:cNvPr>
          <p:cNvGraphicFramePr>
            <a:graphicFrameLocks noGrp="1"/>
          </p:cNvGraphicFramePr>
          <p:nvPr/>
        </p:nvGraphicFramePr>
        <p:xfrm>
          <a:off x="4958993" y="1144528"/>
          <a:ext cx="3959494" cy="26229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1100">
                  <a:extLst>
                    <a:ext uri="{9D8B030D-6E8A-4147-A177-3AD203B41FA5}">
                      <a16:colId xmlns:a16="http://schemas.microsoft.com/office/drawing/2014/main" val="3498831427"/>
                    </a:ext>
                  </a:extLst>
                </a:gridCol>
                <a:gridCol w="1249194">
                  <a:extLst>
                    <a:ext uri="{9D8B030D-6E8A-4147-A177-3AD203B41FA5}">
                      <a16:colId xmlns:a16="http://schemas.microsoft.com/office/drawing/2014/main" val="213516159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533022844"/>
                    </a:ext>
                  </a:extLst>
                </a:gridCol>
              </a:tblGrid>
              <a:tr h="87430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White Defendants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Prediction:</a:t>
                      </a:r>
                      <a:br>
                        <a:rPr lang="en-US" sz="1800" dirty="0"/>
                      </a:br>
                      <a:r>
                        <a:rPr lang="en-US" sz="1800" dirty="0"/>
                        <a:t>Low Risk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Prediction: </a:t>
                      </a:r>
                      <a:br>
                        <a:rPr lang="en-US" sz="1800" dirty="0"/>
                      </a:br>
                      <a:r>
                        <a:rPr lang="en-US" sz="1800" dirty="0"/>
                        <a:t>High Risk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7139543"/>
                  </a:ext>
                </a:extLst>
              </a:tr>
              <a:tr h="87430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Outcome:</a:t>
                      </a:r>
                      <a:br>
                        <a:rPr lang="en-US" sz="1800" dirty="0"/>
                      </a:br>
                      <a:r>
                        <a:rPr lang="en-US" sz="1800" dirty="0"/>
                        <a:t>No Recidivism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1139</a:t>
                      </a:r>
                      <a:br>
                        <a:rPr lang="en-US" sz="1800" dirty="0"/>
                      </a:br>
                      <a:r>
                        <a:rPr lang="en-US" sz="1800" dirty="0"/>
                        <a:t>(TN)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349</a:t>
                      </a:r>
                      <a:br>
                        <a:rPr lang="en-US" sz="1800" dirty="0"/>
                      </a:br>
                      <a:r>
                        <a:rPr lang="en-US" sz="1800" dirty="0"/>
                        <a:t>(FP)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03492113"/>
                  </a:ext>
                </a:extLst>
              </a:tr>
              <a:tr h="87430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Outcome:</a:t>
                      </a:r>
                    </a:p>
                    <a:p>
                      <a:pPr algn="ctr"/>
                      <a:r>
                        <a:rPr lang="en-US" sz="1800" dirty="0"/>
                        <a:t>Recidivated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461</a:t>
                      </a:r>
                    </a:p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(FN)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505</a:t>
                      </a:r>
                      <a:br>
                        <a:rPr lang="en-US" sz="18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(TP)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69380191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8FAA858-2CD2-7347-9ADC-3DC0C2E2E263}"/>
                  </a:ext>
                </a:extLst>
              </p:cNvPr>
              <p:cNvSpPr txBox="1"/>
              <p:nvPr/>
            </p:nvSpPr>
            <p:spPr>
              <a:xfrm>
                <a:off x="4865737" y="4767717"/>
                <a:ext cx="4005905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600" dirty="0">
                    <a:solidFill>
                      <a:schemeClr val="tx1"/>
                    </a:solidFill>
                  </a:rPr>
                  <a:t>False Positive Rate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≈23.5%</m:t>
                    </m:r>
                  </m:oMath>
                </a14:m>
                <a:endParaRPr lang="en-US" sz="2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8FAA858-2CD2-7347-9ADC-3DC0C2E2E2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5737" y="4767717"/>
                <a:ext cx="4005905" cy="492443"/>
              </a:xfrm>
              <a:prstGeom prst="rect">
                <a:avLst/>
              </a:prstGeom>
              <a:blipFill>
                <a:blip r:embed="rId5"/>
                <a:stretch>
                  <a:fillRect l="-2848" t="-10000" b="-2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211F300-0E13-3D46-947D-2456787AC6D3}"/>
                  </a:ext>
                </a:extLst>
              </p:cNvPr>
              <p:cNvSpPr txBox="1"/>
              <p:nvPr/>
            </p:nvSpPr>
            <p:spPr>
              <a:xfrm>
                <a:off x="4865737" y="5484876"/>
                <a:ext cx="4146007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600" dirty="0">
                    <a:solidFill>
                      <a:schemeClr val="tx1"/>
                    </a:solidFill>
                  </a:rPr>
                  <a:t>False Negative Rate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≈47.7%</m:t>
                    </m:r>
                  </m:oMath>
                </a14:m>
                <a:endParaRPr lang="en-US" sz="2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211F300-0E13-3D46-947D-2456787AC6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5737" y="5484876"/>
                <a:ext cx="4146007" cy="492443"/>
              </a:xfrm>
              <a:prstGeom prst="rect">
                <a:avLst/>
              </a:prstGeom>
              <a:blipFill>
                <a:blip r:embed="rId6"/>
                <a:stretch>
                  <a:fillRect l="-2752" t="-12821" b="-3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991C340-F029-B648-88B5-89A8890DFF21}"/>
                  </a:ext>
                </a:extLst>
              </p:cNvPr>
              <p:cNvSpPr txBox="1"/>
              <p:nvPr/>
            </p:nvSpPr>
            <p:spPr>
              <a:xfrm>
                <a:off x="4865737" y="3992153"/>
                <a:ext cx="2889317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600" dirty="0">
                    <a:solidFill>
                      <a:schemeClr val="tx1"/>
                    </a:solidFill>
                  </a:rPr>
                  <a:t>Error Rate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≈33.0%</m:t>
                    </m:r>
                  </m:oMath>
                </a14:m>
                <a:endParaRPr lang="en-US" sz="2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991C340-F029-B648-88B5-89A8890DFF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5737" y="3992153"/>
                <a:ext cx="2889317" cy="492443"/>
              </a:xfrm>
              <a:prstGeom prst="rect">
                <a:avLst/>
              </a:prstGeom>
              <a:blipFill>
                <a:blip r:embed="rId7"/>
                <a:stretch>
                  <a:fillRect l="-3947" t="-10000" r="-439" b="-2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F19E134A-98B6-6F4F-AD2C-047D284AA1EC}"/>
              </a:ext>
            </a:extLst>
          </p:cNvPr>
          <p:cNvSpPr txBox="1"/>
          <p:nvPr/>
        </p:nvSpPr>
        <p:spPr>
          <a:xfrm>
            <a:off x="1053024" y="6003947"/>
            <a:ext cx="70379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White defendants have 1.7x higher False Negative Rate</a:t>
            </a:r>
          </a:p>
        </p:txBody>
      </p:sp>
    </p:spTree>
    <p:extLst>
      <p:ext uri="{BB962C8B-B14F-4D97-AF65-F5344CB8AC3E}">
        <p14:creationId xmlns:p14="http://schemas.microsoft.com/office/powerpoint/2010/main" val="21550613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6C134-FB0E-AA4E-B4C4-767FF5F56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Study: COMPAS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FEBAE4C2-C036-B743-AFAE-895390733941}"/>
              </a:ext>
            </a:extLst>
          </p:cNvPr>
          <p:cNvGraphicFramePr>
            <a:graphicFrameLocks noGrp="1"/>
          </p:cNvGraphicFramePr>
          <p:nvPr/>
        </p:nvGraphicFramePr>
        <p:xfrm>
          <a:off x="211911" y="1144529"/>
          <a:ext cx="3959494" cy="26229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1100">
                  <a:extLst>
                    <a:ext uri="{9D8B030D-6E8A-4147-A177-3AD203B41FA5}">
                      <a16:colId xmlns:a16="http://schemas.microsoft.com/office/drawing/2014/main" val="3498831427"/>
                    </a:ext>
                  </a:extLst>
                </a:gridCol>
                <a:gridCol w="1249194">
                  <a:extLst>
                    <a:ext uri="{9D8B030D-6E8A-4147-A177-3AD203B41FA5}">
                      <a16:colId xmlns:a16="http://schemas.microsoft.com/office/drawing/2014/main" val="213516159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533022844"/>
                    </a:ext>
                  </a:extLst>
                </a:gridCol>
              </a:tblGrid>
              <a:tr h="87430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Black Defendants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Prediction:</a:t>
                      </a:r>
                      <a:br>
                        <a:rPr lang="en-US" sz="1800" dirty="0"/>
                      </a:br>
                      <a:r>
                        <a:rPr lang="en-US" sz="1800" dirty="0"/>
                        <a:t>Low Risk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Prediction: </a:t>
                      </a:r>
                      <a:br>
                        <a:rPr lang="en-US" sz="1800" dirty="0"/>
                      </a:br>
                      <a:r>
                        <a:rPr lang="en-US" sz="1800" dirty="0"/>
                        <a:t>High Risk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7139543"/>
                  </a:ext>
                </a:extLst>
              </a:tr>
              <a:tr h="87430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Outcome:</a:t>
                      </a:r>
                      <a:br>
                        <a:rPr lang="en-US" sz="1800" dirty="0"/>
                      </a:br>
                      <a:r>
                        <a:rPr lang="en-US" sz="1800" dirty="0"/>
                        <a:t>No Recidivism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990</a:t>
                      </a:r>
                      <a:br>
                        <a:rPr lang="en-US" sz="1800" dirty="0"/>
                      </a:br>
                      <a:r>
                        <a:rPr lang="en-US" sz="1800" dirty="0"/>
                        <a:t>(TN)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805</a:t>
                      </a:r>
                      <a:br>
                        <a:rPr lang="en-US" sz="1800" dirty="0"/>
                      </a:br>
                      <a:r>
                        <a:rPr lang="en-US" sz="1800" dirty="0"/>
                        <a:t>(FP)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03492113"/>
                  </a:ext>
                </a:extLst>
              </a:tr>
              <a:tr h="87430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Outcome:</a:t>
                      </a:r>
                    </a:p>
                    <a:p>
                      <a:pPr algn="ctr"/>
                      <a:r>
                        <a:rPr lang="en-US" sz="1800" dirty="0"/>
                        <a:t>Recidivated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532</a:t>
                      </a:r>
                    </a:p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(FN)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1369</a:t>
                      </a:r>
                      <a:br>
                        <a:rPr lang="en-US" sz="18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(TP)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69380191"/>
                  </a:ext>
                </a:extLst>
              </a:tr>
            </a:tbl>
          </a:graphicData>
        </a:graphic>
      </p:graphicFrame>
      <p:graphicFrame>
        <p:nvGraphicFramePr>
          <p:cNvPr id="12" name="Table 5">
            <a:extLst>
              <a:ext uri="{FF2B5EF4-FFF2-40B4-BE49-F238E27FC236}">
                <a16:creationId xmlns:a16="http://schemas.microsoft.com/office/drawing/2014/main" id="{5E4DFBA1-F4E5-0941-9A2C-BD9C86092D54}"/>
              </a:ext>
            </a:extLst>
          </p:cNvPr>
          <p:cNvGraphicFramePr>
            <a:graphicFrameLocks noGrp="1"/>
          </p:cNvGraphicFramePr>
          <p:nvPr/>
        </p:nvGraphicFramePr>
        <p:xfrm>
          <a:off x="4958993" y="1144528"/>
          <a:ext cx="3959494" cy="26229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1100">
                  <a:extLst>
                    <a:ext uri="{9D8B030D-6E8A-4147-A177-3AD203B41FA5}">
                      <a16:colId xmlns:a16="http://schemas.microsoft.com/office/drawing/2014/main" val="3498831427"/>
                    </a:ext>
                  </a:extLst>
                </a:gridCol>
                <a:gridCol w="1249194">
                  <a:extLst>
                    <a:ext uri="{9D8B030D-6E8A-4147-A177-3AD203B41FA5}">
                      <a16:colId xmlns:a16="http://schemas.microsoft.com/office/drawing/2014/main" val="213516159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533022844"/>
                    </a:ext>
                  </a:extLst>
                </a:gridCol>
              </a:tblGrid>
              <a:tr h="87430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White Defendants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Prediction:</a:t>
                      </a:r>
                      <a:br>
                        <a:rPr lang="en-US" sz="1800" dirty="0"/>
                      </a:br>
                      <a:r>
                        <a:rPr lang="en-US" sz="1800" dirty="0"/>
                        <a:t>Low Risk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Prediction: </a:t>
                      </a:r>
                      <a:br>
                        <a:rPr lang="en-US" sz="1800" dirty="0"/>
                      </a:br>
                      <a:r>
                        <a:rPr lang="en-US" sz="1800" dirty="0"/>
                        <a:t>High Risk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7139543"/>
                  </a:ext>
                </a:extLst>
              </a:tr>
              <a:tr h="87430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Outcome:</a:t>
                      </a:r>
                      <a:br>
                        <a:rPr lang="en-US" sz="1800" dirty="0"/>
                      </a:br>
                      <a:r>
                        <a:rPr lang="en-US" sz="1800" dirty="0"/>
                        <a:t>No Recidivism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1139</a:t>
                      </a:r>
                      <a:br>
                        <a:rPr lang="en-US" sz="1800" dirty="0"/>
                      </a:br>
                      <a:r>
                        <a:rPr lang="en-US" sz="1800" dirty="0"/>
                        <a:t>(TN)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349</a:t>
                      </a:r>
                      <a:br>
                        <a:rPr lang="en-US" sz="1800" dirty="0"/>
                      </a:br>
                      <a:r>
                        <a:rPr lang="en-US" sz="1800" dirty="0"/>
                        <a:t>(FP)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03492113"/>
                  </a:ext>
                </a:extLst>
              </a:tr>
              <a:tr h="87430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Outcome:</a:t>
                      </a:r>
                    </a:p>
                    <a:p>
                      <a:pPr algn="ctr"/>
                      <a:r>
                        <a:rPr lang="en-US" sz="1800" dirty="0"/>
                        <a:t>Recidivated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461</a:t>
                      </a:r>
                    </a:p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(FN)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505</a:t>
                      </a:r>
                      <a:br>
                        <a:rPr lang="en-US" sz="18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(TP)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69380191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A47F687-EBCD-8F42-9952-2E2A532DA69E}"/>
              </a:ext>
            </a:extLst>
          </p:cNvPr>
          <p:cNvSpPr txBox="1"/>
          <p:nvPr/>
        </p:nvSpPr>
        <p:spPr>
          <a:xfrm>
            <a:off x="871673" y="4437989"/>
            <a:ext cx="740065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Surprising fact: COMPAS gives very different outcomes for white vs black defendants, but it does not use race as an input to the algorithm!</a:t>
            </a:r>
          </a:p>
        </p:txBody>
      </p:sp>
    </p:spTree>
    <p:extLst>
      <p:ext uri="{BB962C8B-B14F-4D97-AF65-F5344CB8AC3E}">
        <p14:creationId xmlns:p14="http://schemas.microsoft.com/office/powerpoint/2010/main" val="17619003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71683-0085-2249-A4BF-D41F11048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No Fairness Through Unawareness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E4C4A5-8620-554C-B157-91413B06A4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Even if a sensitive feature (e.g. race) is not an input to the algorithm, other features (e.g. zip code) may correlate with the sensitive feature</a:t>
            </a:r>
          </a:p>
        </p:txBody>
      </p:sp>
      <p:sp>
        <p:nvSpPr>
          <p:cNvPr id="7" name="AutoShape 6">
            <a:extLst>
              <a:ext uri="{FF2B5EF4-FFF2-40B4-BE49-F238E27FC236}">
                <a16:creationId xmlns:a16="http://schemas.microsoft.com/office/drawing/2014/main" id="{E25EDD32-E411-B240-B68B-1E76E74A9EC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A895AB5-EB03-334C-8E3F-971104614D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197" y="2601859"/>
            <a:ext cx="7519606" cy="347563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CAAD2C2-2801-E24E-8B6F-B6EA926F6623}"/>
              </a:ext>
            </a:extLst>
          </p:cNvPr>
          <p:cNvSpPr txBox="1"/>
          <p:nvPr/>
        </p:nvSpPr>
        <p:spPr>
          <a:xfrm>
            <a:off x="0" y="6201415"/>
            <a:ext cx="52026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Source: </a:t>
            </a:r>
            <a:r>
              <a:rPr lang="en-US" sz="1100" dirty="0">
                <a:hlinkClick r:id="rId3"/>
              </a:rPr>
              <a:t>https://fairmlbook.org/classification.html</a:t>
            </a:r>
            <a:r>
              <a:rPr lang="en-US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65607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81221-D403-C644-9E35-7FDB5AA4F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Disclaimers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4D692B-E0C1-394C-B54E-E1016945AF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973" y="1713346"/>
            <a:ext cx="8466054" cy="4268003"/>
          </a:xfrm>
        </p:spPr>
        <p:txBody>
          <a:bodyPr>
            <a:normAutofit/>
          </a:bodyPr>
          <a:lstStyle/>
          <a:p>
            <a:r>
              <a:rPr lang="en-US" dirty="0"/>
              <a:t>This lecture goes beyond Computer Vision</a:t>
            </a:r>
          </a:p>
          <a:p>
            <a:r>
              <a:rPr lang="en-US" dirty="0"/>
              <a:t>I’m not an expert at this but I think it’s really important</a:t>
            </a:r>
          </a:p>
          <a:p>
            <a:r>
              <a:rPr lang="en-US" dirty="0"/>
              <a:t>I’m not part of any marginalized group</a:t>
            </a:r>
          </a:p>
          <a:p>
            <a:r>
              <a:rPr lang="en-US" dirty="0"/>
              <a:t>We can only begin to scratch the surface in one lecture</a:t>
            </a:r>
          </a:p>
          <a:p>
            <a:r>
              <a:rPr lang="en-US" dirty="0"/>
              <a:t>There are generally more problems than solutions</a:t>
            </a:r>
          </a:p>
        </p:txBody>
      </p:sp>
    </p:spTree>
    <p:extLst>
      <p:ext uri="{BB962C8B-B14F-4D97-AF65-F5344CB8AC3E}">
        <p14:creationId xmlns:p14="http://schemas.microsoft.com/office/powerpoint/2010/main" val="3241694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30287-64D2-4380-A8F0-055647008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Practice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D819F6-41DC-4191-BC80-B8B070EAC7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DAFF6A-4E55-4E13-85F2-AA8385B8F5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9832"/>
            <a:ext cx="9144000" cy="41405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BD30163-E9B3-4782-B23B-4CAE055B13B6}"/>
              </a:ext>
            </a:extLst>
          </p:cNvPr>
          <p:cNvSpPr txBox="1"/>
          <p:nvPr/>
        </p:nvSpPr>
        <p:spPr>
          <a:xfrm>
            <a:off x="207817" y="6354374"/>
            <a:ext cx="87283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Deep Learning Applied to Chest X-Rays: Exploiting and Preventing Shortcuts.</a:t>
            </a:r>
            <a:r>
              <a:rPr lang="en-US" sz="1200" dirty="0"/>
              <a:t> S. </a:t>
            </a:r>
            <a:r>
              <a:rPr lang="en-US" sz="1200" dirty="0" err="1"/>
              <a:t>Jabbour</a:t>
            </a:r>
            <a:r>
              <a:rPr lang="en-US" sz="1200" dirty="0"/>
              <a:t> et al. MLHC 2020.</a:t>
            </a:r>
          </a:p>
        </p:txBody>
      </p:sp>
    </p:spTree>
    <p:extLst>
      <p:ext uri="{BB962C8B-B14F-4D97-AF65-F5344CB8AC3E}">
        <p14:creationId xmlns:p14="http://schemas.microsoft.com/office/powerpoint/2010/main" val="42236017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2A540-E803-46EA-BE41-3D3088977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Practice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84C6BF-1023-4138-B79A-8DDC85E578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280704-DFB6-4054-990B-E4FD1AC1BA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37" y="2431409"/>
            <a:ext cx="8312727" cy="30234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3D9903-0CE5-4339-841D-B0D033F37B56}"/>
              </a:ext>
            </a:extLst>
          </p:cNvPr>
          <p:cNvSpPr txBox="1"/>
          <p:nvPr/>
        </p:nvSpPr>
        <p:spPr>
          <a:xfrm>
            <a:off x="207817" y="6354374"/>
            <a:ext cx="87283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Deep Learning Applied to Chest X-Rays: Exploiting and Preventing Shortcuts.</a:t>
            </a:r>
            <a:r>
              <a:rPr lang="en-US" sz="1200" dirty="0"/>
              <a:t> S. </a:t>
            </a:r>
            <a:r>
              <a:rPr lang="en-US" sz="1200" dirty="0" err="1"/>
              <a:t>Jabbour</a:t>
            </a:r>
            <a:r>
              <a:rPr lang="en-US" sz="1200" dirty="0"/>
              <a:t> et al. MLHC 2020.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151859-229F-4BD4-9B55-5D00653FA6B6}"/>
              </a:ext>
            </a:extLst>
          </p:cNvPr>
          <p:cNvSpPr txBox="1"/>
          <p:nvPr/>
        </p:nvSpPr>
        <p:spPr>
          <a:xfrm>
            <a:off x="478172" y="1241571"/>
            <a:ext cx="82501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Neural networks love taking shortcuts!</a:t>
            </a:r>
          </a:p>
          <a:p>
            <a:r>
              <a:rPr lang="en-US" sz="2800" dirty="0"/>
              <a:t>Are there shortcuts in our data?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1C8AE7-270C-4EB5-A051-8FC3A910D01D}"/>
              </a:ext>
            </a:extLst>
          </p:cNvPr>
          <p:cNvSpPr txBox="1"/>
          <p:nvPr/>
        </p:nvSpPr>
        <p:spPr>
          <a:xfrm>
            <a:off x="478172" y="5616429"/>
            <a:ext cx="81630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Do I want to get diagnosed by an AI? Stay tuned. </a:t>
            </a:r>
          </a:p>
        </p:txBody>
      </p:sp>
    </p:spTree>
    <p:extLst>
      <p:ext uri="{BB962C8B-B14F-4D97-AF65-F5344CB8AC3E}">
        <p14:creationId xmlns:p14="http://schemas.microsoft.com/office/powerpoint/2010/main" val="1788530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5F549-BFC6-4390-8B7B-DCAF0B7B2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Practice</a:t>
            </a: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583F7215-BB28-4D5D-8803-03FF8A3A0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23" y="1074869"/>
            <a:ext cx="3903423" cy="2530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FA4F4705-1BD9-4C33-813C-1F9BBCD2B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454" y="1074869"/>
            <a:ext cx="3903423" cy="2530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6B8384F-9CC3-403B-A8F6-4DDA6E43991B}"/>
              </a:ext>
            </a:extLst>
          </p:cNvPr>
          <p:cNvGrpSpPr/>
          <p:nvPr/>
        </p:nvGrpSpPr>
        <p:grpSpPr>
          <a:xfrm>
            <a:off x="1310144" y="3605587"/>
            <a:ext cx="6642554" cy="431531"/>
            <a:chOff x="1310144" y="3424324"/>
            <a:chExt cx="6642554" cy="43153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110FDFA-7DC5-438A-B56A-0DAFDAB68424}"/>
                </a:ext>
              </a:extLst>
            </p:cNvPr>
            <p:cNvSpPr txBox="1"/>
            <p:nvPr/>
          </p:nvSpPr>
          <p:spPr>
            <a:xfrm>
              <a:off x="1310144" y="3486523"/>
              <a:ext cx="22033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dirty="0">
                  <a:latin typeface="Arial" panose="020B0604020202020204" pitchFamily="34" charset="0"/>
                  <a:cs typeface="Arial" panose="020B0604020202020204" pitchFamily="34" charset="0"/>
                </a:rPr>
                <a:t>σ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= 0.5px</a:t>
              </a:r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75AFF2F-5A02-4193-A2DB-56658D7B0866}"/>
                </a:ext>
              </a:extLst>
            </p:cNvPr>
            <p:cNvSpPr txBox="1"/>
            <p:nvPr/>
          </p:nvSpPr>
          <p:spPr>
            <a:xfrm>
              <a:off x="5749318" y="3424324"/>
              <a:ext cx="22033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dirty="0">
                  <a:latin typeface="Arial" panose="020B0604020202020204" pitchFamily="34" charset="0"/>
                  <a:cs typeface="Arial" panose="020B0604020202020204" pitchFamily="34" charset="0"/>
                </a:rPr>
                <a:t>σ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= 0.4px</a:t>
              </a:r>
              <a:endParaRPr lang="en-US" dirty="0"/>
            </a:p>
          </p:txBody>
        </p:sp>
      </p:grpSp>
      <p:pic>
        <p:nvPicPr>
          <p:cNvPr id="2058" name="Picture 10">
            <a:extLst>
              <a:ext uri="{FF2B5EF4-FFF2-40B4-BE49-F238E27FC236}">
                <a16:creationId xmlns:a16="http://schemas.microsoft.com/office/drawing/2014/main" id="{E6D2709E-C831-437F-B57B-7E5CD25A3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7717" y="4073756"/>
            <a:ext cx="3548566" cy="2300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7AC3875-A76C-4BE5-B996-7C599F328B10}"/>
              </a:ext>
            </a:extLst>
          </p:cNvPr>
          <p:cNvSpPr txBox="1"/>
          <p:nvPr/>
        </p:nvSpPr>
        <p:spPr>
          <a:xfrm>
            <a:off x="1741285" y="4685473"/>
            <a:ext cx="5634993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Why might this be an issue for medical diagnosis?</a:t>
            </a:r>
          </a:p>
        </p:txBody>
      </p:sp>
    </p:spTree>
    <p:extLst>
      <p:ext uri="{BB962C8B-B14F-4D97-AF65-F5344CB8AC3E}">
        <p14:creationId xmlns:p14="http://schemas.microsoft.com/office/powerpoint/2010/main" val="980477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0BB17-8930-F544-8398-492336471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Formalizing Fairness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E247AB7-5EB0-2A43-9E4C-D99B5D83886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dirty="0"/>
                  <a:t>: Target variable (e.g. recidivism)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dirty="0"/>
                  <a:t>: Classifier response (e.g. predicted recidivism)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dirty="0"/>
                  <a:t>: Sensitive attribute (e.g. race)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E247AB7-5EB0-2A43-9E4C-D99B5D83886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321" t="-20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CDA2FFAF-6FF4-A148-B9B8-0E2E18B8DD9C}"/>
              </a:ext>
            </a:extLst>
          </p:cNvPr>
          <p:cNvSpPr txBox="1"/>
          <p:nvPr/>
        </p:nvSpPr>
        <p:spPr>
          <a:xfrm>
            <a:off x="0" y="6220328"/>
            <a:ext cx="54457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/>
              <a:t>Barocas</a:t>
            </a:r>
            <a:r>
              <a:rPr lang="en-US" sz="1000" dirty="0"/>
              <a:t>, Hardt, and Narayanan. “Fairness and Machine Learning”, </a:t>
            </a:r>
            <a:r>
              <a:rPr lang="en-US" sz="1000" dirty="0">
                <a:hlinkClick r:id="rId3"/>
              </a:rPr>
              <a:t>https://fairmlbook.org/index.html</a:t>
            </a:r>
            <a:r>
              <a:rPr lang="en-US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578868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0BB17-8930-F544-8398-492336471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Formalizing Fairness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E247AB7-5EB0-2A43-9E4C-D99B5D83886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dirty="0"/>
                  <a:t>: Target variable (e.g. recidivism)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dirty="0"/>
                  <a:t>: Classifier response (e.g. predicted recidivism)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dirty="0"/>
                  <a:t>: Sensitive attribute (e.g. race)</a:t>
                </a:r>
              </a:p>
              <a:p>
                <a:pPr marL="0" indent="0">
                  <a:buNone/>
                </a:pPr>
                <a:endParaRPr lang="en-US" sz="800" dirty="0"/>
              </a:p>
              <a:p>
                <a:pPr marL="0" indent="0">
                  <a:buNone/>
                </a:pPr>
                <a:r>
                  <a:rPr lang="en-US" b="1" dirty="0"/>
                  <a:t>Fairness Definition 1: Independence</a:t>
                </a: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The classifier response is </a:t>
                </a:r>
                <a:r>
                  <a:rPr lang="en-US" i="1" dirty="0"/>
                  <a:t>independent</a:t>
                </a:r>
                <a:r>
                  <a:rPr lang="en-US" b="1" i="1" dirty="0"/>
                  <a:t> </a:t>
                </a:r>
                <a:r>
                  <a:rPr lang="en-US" dirty="0"/>
                  <a:t>(as a random variable) from the sensitive attribute</a:t>
                </a:r>
              </a:p>
              <a:p>
                <a:pPr marL="0" indent="0">
                  <a:buNone/>
                </a:pPr>
                <a:endParaRPr lang="en-US" sz="8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E247AB7-5EB0-2A43-9E4C-D99B5D83886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605" t="-20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F8775223-FF2F-E748-9174-C5AD5B13DC6E}"/>
              </a:ext>
            </a:extLst>
          </p:cNvPr>
          <p:cNvSpPr txBox="1"/>
          <p:nvPr/>
        </p:nvSpPr>
        <p:spPr>
          <a:xfrm>
            <a:off x="0" y="6220328"/>
            <a:ext cx="54457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/>
              <a:t>Barocas</a:t>
            </a:r>
            <a:r>
              <a:rPr lang="en-US" sz="1000" dirty="0"/>
              <a:t>, Hardt, and Narayanan. “Fairness and Machine Learning”, </a:t>
            </a:r>
            <a:r>
              <a:rPr lang="en-US" sz="1000" dirty="0">
                <a:hlinkClick r:id="rId3"/>
              </a:rPr>
              <a:t>https://fairmlbook.org/index.html</a:t>
            </a:r>
            <a:r>
              <a:rPr lang="en-US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69900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0BB17-8930-F544-8398-492336471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Formalizing Fairness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E247AB7-5EB0-2A43-9E4C-D99B5D83886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dirty="0"/>
                  <a:t>: Target variable (e.g. recidivism)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dirty="0"/>
                  <a:t>: Classifier response (e.g. predicted recidivism)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dirty="0"/>
                  <a:t>: Sensitive attribute (e.g. race)</a:t>
                </a:r>
              </a:p>
              <a:p>
                <a:pPr marL="0" indent="0">
                  <a:buNone/>
                </a:pPr>
                <a:endParaRPr lang="en-US" sz="800" dirty="0"/>
              </a:p>
              <a:p>
                <a:pPr marL="0" indent="0">
                  <a:buNone/>
                </a:pPr>
                <a:r>
                  <a:rPr lang="en-US" b="1" dirty="0"/>
                  <a:t>Fairness Definition 1: Independence</a:t>
                </a: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The classifier response is </a:t>
                </a:r>
                <a:r>
                  <a:rPr lang="en-US" i="1" dirty="0"/>
                  <a:t>independent</a:t>
                </a:r>
                <a:r>
                  <a:rPr lang="en-US" b="1" i="1" dirty="0"/>
                  <a:t> </a:t>
                </a:r>
                <a:r>
                  <a:rPr lang="en-US" dirty="0"/>
                  <a:t>(as a random variable) from the sensitive attribute</a:t>
                </a:r>
              </a:p>
              <a:p>
                <a:pPr marL="0" indent="0">
                  <a:buNone/>
                </a:pPr>
                <a:endParaRPr lang="en-US" sz="8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b="0" dirty="0"/>
                  <a:t>                                   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  <a:r>
                  <a:rPr lang="en-US" sz="2400" dirty="0">
                    <a:solidFill>
                      <a:schemeClr val="accent6"/>
                    </a:solidFill>
                  </a:rPr>
                  <a:t>(Chain Rule)</a:t>
                </a:r>
              </a:p>
              <a:p>
                <a:pPr marL="0" indent="0">
                  <a:buNone/>
                </a:pPr>
                <a:r>
                  <a:rPr lang="en-US" b="0" dirty="0">
                    <a:solidFill>
                      <a:schemeClr val="tx1"/>
                    </a:solidFill>
                  </a:rPr>
                  <a:t>            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⟹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endChr m:val="|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)=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E247AB7-5EB0-2A43-9E4C-D99B5D83886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605" t="-20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F8775223-FF2F-E748-9174-C5AD5B13DC6E}"/>
              </a:ext>
            </a:extLst>
          </p:cNvPr>
          <p:cNvSpPr txBox="1"/>
          <p:nvPr/>
        </p:nvSpPr>
        <p:spPr>
          <a:xfrm>
            <a:off x="0" y="6220328"/>
            <a:ext cx="54457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/>
              <a:t>Barocas</a:t>
            </a:r>
            <a:r>
              <a:rPr lang="en-US" sz="1000" dirty="0"/>
              <a:t>, Hardt, and Narayanan. “Fairness and Machine Learning”, </a:t>
            </a:r>
            <a:r>
              <a:rPr lang="en-US" sz="1000" dirty="0">
                <a:hlinkClick r:id="rId3"/>
              </a:rPr>
              <a:t>https://fairmlbook.org/index.html</a:t>
            </a:r>
            <a:r>
              <a:rPr lang="en-US" sz="1000" dirty="0"/>
              <a:t>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FAEEF8-D60C-BB4E-8F86-EAB8A2F29A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171950" y="6492240"/>
            <a:ext cx="800100" cy="365760"/>
          </a:xfrm>
        </p:spPr>
        <p:txBody>
          <a:bodyPr/>
          <a:lstStyle/>
          <a:p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2439494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0BB17-8930-F544-8398-492336471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Formalizing Fairness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E247AB7-5EB0-2A43-9E4C-D99B5D83886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dirty="0"/>
                  <a:t>: Target variable (e.g. recidivism)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dirty="0"/>
                  <a:t>: Classifier response (e.g. predicted recidivism)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dirty="0"/>
                  <a:t>: Sensitive attribute (e.g. race)</a:t>
                </a:r>
              </a:p>
              <a:p>
                <a:pPr marL="0" indent="0">
                  <a:buNone/>
                </a:pPr>
                <a:endParaRPr lang="en-US" sz="800" dirty="0"/>
              </a:p>
              <a:p>
                <a:pPr marL="0" indent="0">
                  <a:buNone/>
                </a:pPr>
                <a:r>
                  <a:rPr lang="en-US" b="1" dirty="0"/>
                  <a:t>Fairness Definition 1: Independence</a:t>
                </a: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The classifier response is </a:t>
                </a:r>
                <a:r>
                  <a:rPr lang="en-US" i="1" dirty="0"/>
                  <a:t>independent</a:t>
                </a:r>
                <a:r>
                  <a:rPr lang="en-US" b="1" i="1" dirty="0"/>
                  <a:t> </a:t>
                </a:r>
                <a:r>
                  <a:rPr lang="en-US" dirty="0"/>
                  <a:t>(as a random variable) from the sensitive attribute</a:t>
                </a:r>
              </a:p>
              <a:p>
                <a:pPr marL="0" indent="0">
                  <a:buNone/>
                </a:pPr>
                <a:endParaRPr lang="en-US" sz="8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⟹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endChr m:val="|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E247AB7-5EB0-2A43-9E4C-D99B5D83886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605" t="-20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2">
            <a:extLst>
              <a:ext uri="{FF2B5EF4-FFF2-40B4-BE49-F238E27FC236}">
                <a16:creationId xmlns:a16="http://schemas.microsoft.com/office/drawing/2014/main" id="{D7A27DA3-31D9-4146-9ABF-DC85BBCEB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704" y="4899049"/>
            <a:ext cx="3449722" cy="139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9D86C7-2AF2-3547-B4A1-DF79A6DE9211}"/>
              </a:ext>
            </a:extLst>
          </p:cNvPr>
          <p:cNvSpPr txBox="1"/>
          <p:nvPr/>
        </p:nvSpPr>
        <p:spPr>
          <a:xfrm>
            <a:off x="426490" y="5033595"/>
            <a:ext cx="41455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COMPAS predictions are not independent – different distributions for black vs white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326479-10AC-704E-885E-42C49EA23CBC}"/>
              </a:ext>
            </a:extLst>
          </p:cNvPr>
          <p:cNvSpPr txBox="1"/>
          <p:nvPr/>
        </p:nvSpPr>
        <p:spPr>
          <a:xfrm>
            <a:off x="0" y="6220328"/>
            <a:ext cx="54457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/>
              <a:t>Barocas</a:t>
            </a:r>
            <a:r>
              <a:rPr lang="en-US" sz="1000" dirty="0"/>
              <a:t>, Hardt, and Narayanan. “Fairness and Machine Learning”, </a:t>
            </a:r>
            <a:r>
              <a:rPr lang="en-US" sz="1000" dirty="0">
                <a:hlinkClick r:id="rId4"/>
              </a:rPr>
              <a:t>https://fairmlbook.org/index.html</a:t>
            </a:r>
            <a:r>
              <a:rPr lang="en-US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385663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0BB17-8930-F544-8398-492336471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Formalizing Fairness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E247AB7-5EB0-2A43-9E4C-D99B5D83886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143000"/>
                <a:ext cx="7891272" cy="1624263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dirty="0"/>
                  <a:t>: Target variable (e.g. recidivism)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dirty="0"/>
                  <a:t>: Classifier response (e.g. predicted recidivism)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dirty="0"/>
                  <a:t>: Sensitive attribute (e.g. race)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E247AB7-5EB0-2A43-9E4C-D99B5D83886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143000"/>
                <a:ext cx="7891272" cy="1624263"/>
              </a:xfrm>
              <a:blipFill>
                <a:blip r:embed="rId2"/>
                <a:stretch>
                  <a:fillRect l="-321" t="-6250" b="-23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F41BF7B6-01EC-7B42-89D3-521A534B09D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2821" y="2942923"/>
                <a:ext cx="8662737" cy="211033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b="1" dirty="0"/>
                  <a:t>Fairness Definition #2: Separation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dirty="0"/>
                  <a:t>The classifier response is </a:t>
                </a:r>
                <a:r>
                  <a:rPr lang="en-US" i="1" dirty="0"/>
                  <a:t>conditionally independent</a:t>
                </a:r>
                <a:r>
                  <a:rPr lang="en-US" dirty="0"/>
                  <a:t> from the sensitive attribute given the target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sz="800" dirty="0"/>
              </a:p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d>
                      <m:r>
                        <a:rPr lang="en-US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endChr m:val="|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US" i="1" smtClean="0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endChr m:val="|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US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F41BF7B6-01EC-7B42-89D3-521A534B09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821" y="2942923"/>
                <a:ext cx="8662737" cy="2110339"/>
              </a:xfrm>
              <a:prstGeom prst="rect">
                <a:avLst/>
              </a:prstGeom>
              <a:blipFill>
                <a:blip r:embed="rId3"/>
                <a:stretch>
                  <a:fillRect l="-1464" t="-47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84FC3151-DB3F-A142-9B1F-B7FB3DBE3D53}"/>
              </a:ext>
            </a:extLst>
          </p:cNvPr>
          <p:cNvSpPr txBox="1"/>
          <p:nvPr/>
        </p:nvSpPr>
        <p:spPr>
          <a:xfrm>
            <a:off x="0" y="6220328"/>
            <a:ext cx="54457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/>
              <a:t>Barocas</a:t>
            </a:r>
            <a:r>
              <a:rPr lang="en-US" sz="1000" dirty="0"/>
              <a:t>, Hardt, and Narayanan. “Fairness and Machine Learning”, </a:t>
            </a:r>
            <a:r>
              <a:rPr lang="en-US" sz="1000" dirty="0">
                <a:hlinkClick r:id="rId4"/>
              </a:rPr>
              <a:t>https://fairmlbook.org/index.html</a:t>
            </a:r>
            <a:r>
              <a:rPr lang="en-US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512080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0BB17-8930-F544-8398-492336471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Formalizing Fairness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E247AB7-5EB0-2A43-9E4C-D99B5D83886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12821" y="1005840"/>
                <a:ext cx="8662737" cy="5486400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b="1" dirty="0"/>
                  <a:t>Fairness Definition #2: Separation</a:t>
                </a:r>
              </a:p>
              <a:p>
                <a:pPr marL="0" indent="0">
                  <a:buNone/>
                </a:pPr>
                <a:r>
                  <a:rPr lang="en-US" dirty="0"/>
                  <a:t>The classifier response is </a:t>
                </a:r>
                <a:r>
                  <a:rPr lang="en-US" i="1" dirty="0"/>
                  <a:t>conditionally independent</a:t>
                </a:r>
                <a:r>
                  <a:rPr lang="en-US" dirty="0"/>
                  <a:t> from the sensitive attribute given the target</a:t>
                </a:r>
              </a:p>
              <a:p>
                <a:pPr marL="0" indent="0">
                  <a:buNone/>
                </a:pPr>
                <a:endParaRPr lang="en-US" sz="8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endChr m:val="|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endChr m:val="|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By chain rule:                 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     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Which implies that: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sz="800" dirty="0"/>
              </a:p>
              <a:p>
                <a:pPr marL="0" indent="0">
                  <a:buNone/>
                </a:pPr>
                <a:r>
                  <a:rPr lang="en-US" b="1" dirty="0"/>
                  <a:t>Same False Positive Rates between groups: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endChr m:val="|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 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=0,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endChr m:val="|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 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=0,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b="0" dirty="0"/>
              </a:p>
              <a:p>
                <a:pPr marL="0" indent="0">
                  <a:buNone/>
                </a:pPr>
                <a:endParaRPr lang="en-US" sz="800" b="0" dirty="0"/>
              </a:p>
              <a:p>
                <a:pPr marL="0" indent="0">
                  <a:buNone/>
                </a:pPr>
                <a:r>
                  <a:rPr lang="en-US" b="1" dirty="0"/>
                  <a:t>Same False Negative Rates between groups: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endChr m:val="|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=0 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=1,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endChr m:val="|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=0 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=1,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E247AB7-5EB0-2A43-9E4C-D99B5D83886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12821" y="1005840"/>
                <a:ext cx="8662737" cy="5486400"/>
              </a:xfrm>
              <a:blipFill>
                <a:blip r:embed="rId2"/>
                <a:stretch>
                  <a:fillRect l="-1464" t="-18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6B81BDC8-9DF8-3A4D-8A95-C859907B2F6E}"/>
              </a:ext>
            </a:extLst>
          </p:cNvPr>
          <p:cNvSpPr txBox="1"/>
          <p:nvPr/>
        </p:nvSpPr>
        <p:spPr>
          <a:xfrm>
            <a:off x="5613706" y="365760"/>
            <a:ext cx="33618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COMPAS scores do not satisfy separation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C8EECF-C446-5C47-BFE6-9827523CB6E6}"/>
              </a:ext>
            </a:extLst>
          </p:cNvPr>
          <p:cNvSpPr txBox="1"/>
          <p:nvPr/>
        </p:nvSpPr>
        <p:spPr>
          <a:xfrm>
            <a:off x="0" y="6220328"/>
            <a:ext cx="54457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/>
              <a:t>Barocas</a:t>
            </a:r>
            <a:r>
              <a:rPr lang="en-US" sz="1000" dirty="0"/>
              <a:t>, Hardt, and Narayanan. “Fairness and Machine Learning”, </a:t>
            </a:r>
            <a:r>
              <a:rPr lang="en-US" sz="1000" dirty="0">
                <a:hlinkClick r:id="rId3"/>
              </a:rPr>
              <a:t>https://fairmlbook.org/index.html</a:t>
            </a:r>
            <a:r>
              <a:rPr lang="en-US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24181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82606-4C4B-E446-87FD-82FCDB4FE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Formalizing Fairness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09D8C11-08E9-9B4B-A041-E2CEB3E76B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483" y="1234440"/>
            <a:ext cx="8395034" cy="50292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There are </a:t>
            </a:r>
            <a:r>
              <a:rPr lang="en-US" b="1" dirty="0"/>
              <a:t>multiple ways</a:t>
            </a:r>
            <a:r>
              <a:rPr lang="en-US" dirty="0"/>
              <a:t> to formalize notions of fairness mathematically</a:t>
            </a:r>
          </a:p>
          <a:p>
            <a:pPr marL="0" indent="0">
              <a:buNone/>
            </a:pPr>
            <a:endParaRPr lang="en-US" sz="900" dirty="0"/>
          </a:p>
          <a:p>
            <a:pPr marL="0" indent="0">
              <a:buNone/>
            </a:pPr>
            <a:r>
              <a:rPr lang="en-US" dirty="0"/>
              <a:t>We’ve seen two (independence, separation) but there are many more!</a:t>
            </a:r>
          </a:p>
          <a:p>
            <a:pPr marL="0" indent="0">
              <a:buNone/>
            </a:pPr>
            <a:r>
              <a:rPr lang="en-US" sz="2400" dirty="0"/>
              <a:t>Arvind Narayanan, “21 fairness definitions and their politics” </a:t>
            </a:r>
            <a:r>
              <a:rPr lang="en-US" sz="2400" dirty="0">
                <a:hlinkClick r:id="rId2"/>
              </a:rPr>
              <a:t>https://www.youtube.com/watch?v=jIXIuYdnyyk</a:t>
            </a:r>
            <a:r>
              <a:rPr lang="en-US" sz="2400" dirty="0"/>
              <a:t> </a:t>
            </a:r>
          </a:p>
          <a:p>
            <a:pPr marL="0" indent="0">
              <a:buNone/>
            </a:pPr>
            <a:endParaRPr lang="en-US" sz="900" dirty="0"/>
          </a:p>
          <a:p>
            <a:pPr marL="0" indent="0">
              <a:buNone/>
            </a:pPr>
            <a:r>
              <a:rPr lang="en-US" dirty="0"/>
              <a:t>It may be </a:t>
            </a:r>
            <a:r>
              <a:rPr lang="en-US" b="1" dirty="0"/>
              <a:t>impossible</a:t>
            </a:r>
            <a:r>
              <a:rPr lang="en-US" dirty="0"/>
              <a:t> to achieve all notions of fairness at the same time</a:t>
            </a:r>
          </a:p>
          <a:p>
            <a:pPr marL="0" indent="0">
              <a:buNone/>
            </a:pPr>
            <a:endParaRPr lang="en-US" sz="900" dirty="0"/>
          </a:p>
          <a:p>
            <a:pPr marL="0" indent="0">
              <a:buNone/>
            </a:pPr>
            <a:r>
              <a:rPr lang="en-US" dirty="0"/>
              <a:t>Conclusion: Fairness in ML </a:t>
            </a:r>
            <a:r>
              <a:rPr lang="en-US" b="1" dirty="0"/>
              <a:t>is not (purely) a technical problem! We need to think about context, stakeholders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362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8CFFA-48D7-A948-A8EF-BCAF80916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A65272-EC51-304D-906A-DC156DFCB4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2289" y="1005840"/>
            <a:ext cx="7399421" cy="524576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 err="1"/>
              <a:t>Timnit</a:t>
            </a:r>
            <a:r>
              <a:rPr lang="en-US" dirty="0"/>
              <a:t> </a:t>
            </a:r>
            <a:r>
              <a:rPr lang="en-US" dirty="0" err="1"/>
              <a:t>Gebru</a:t>
            </a:r>
            <a:r>
              <a:rPr lang="en-US" dirty="0"/>
              <a:t> and Emily Denton, </a:t>
            </a:r>
          </a:p>
          <a:p>
            <a:pPr marL="0" indent="0">
              <a:buNone/>
            </a:pPr>
            <a:r>
              <a:rPr lang="en-US" dirty="0"/>
              <a:t>CVPR 2020 Tutorial on FATE/CV</a:t>
            </a:r>
          </a:p>
          <a:p>
            <a:pPr marL="0" indent="0">
              <a:buNone/>
            </a:pPr>
            <a:r>
              <a:rPr lang="en-US" sz="2000" dirty="0">
                <a:hlinkClick r:id="rId2"/>
              </a:rPr>
              <a:t>https://sites.google.com/view/fatecv-tutorial/home?authuser=0</a:t>
            </a:r>
            <a:endParaRPr lang="en-US" sz="2000" dirty="0"/>
          </a:p>
          <a:p>
            <a:pPr marL="0" indent="0">
              <a:buNone/>
            </a:pPr>
            <a:endParaRPr lang="en-US" sz="900" dirty="0"/>
          </a:p>
          <a:p>
            <a:pPr marL="0" indent="0">
              <a:buNone/>
            </a:pPr>
            <a:r>
              <a:rPr lang="en-US" dirty="0"/>
              <a:t>Kate Crawford, “The Trouble with Bias”, </a:t>
            </a:r>
            <a:br>
              <a:rPr lang="en-US" dirty="0"/>
            </a:br>
            <a:r>
              <a:rPr lang="en-US" dirty="0" err="1"/>
              <a:t>NeurIPS</a:t>
            </a:r>
            <a:r>
              <a:rPr lang="en-US" dirty="0"/>
              <a:t> 2017 Keynote</a:t>
            </a:r>
          </a:p>
          <a:p>
            <a:pPr marL="0" indent="0">
              <a:buNone/>
            </a:pPr>
            <a:r>
              <a:rPr lang="en-US" sz="2000" dirty="0">
                <a:hlinkClick r:id="rId3"/>
              </a:rPr>
              <a:t>https://www.youtube.com/watch?v=fMym_BKWQzk</a:t>
            </a:r>
            <a:endParaRPr lang="en-US" sz="2000" dirty="0"/>
          </a:p>
          <a:p>
            <a:pPr marL="0" indent="0">
              <a:buNone/>
            </a:pPr>
            <a:endParaRPr lang="en-US" sz="900" dirty="0"/>
          </a:p>
          <a:p>
            <a:pPr marL="0" indent="0">
              <a:buNone/>
            </a:pPr>
            <a:r>
              <a:rPr lang="en-US" dirty="0"/>
              <a:t>Solon </a:t>
            </a:r>
            <a:r>
              <a:rPr lang="en-US" dirty="0" err="1"/>
              <a:t>Barocas</a:t>
            </a:r>
            <a:r>
              <a:rPr lang="en-US" dirty="0"/>
              <a:t>, Moritz Hardt, Arvind Narayanan, “</a:t>
            </a:r>
            <a:r>
              <a:rPr lang="en-US" i="1" dirty="0"/>
              <a:t>Fairness and machine learning”, </a:t>
            </a:r>
            <a:r>
              <a:rPr lang="en-US" sz="2000" dirty="0">
                <a:hlinkClick r:id="rId4"/>
              </a:rPr>
              <a:t>https://fairmlbook.org/</a:t>
            </a:r>
            <a:r>
              <a:rPr lang="en-US" sz="2000" dirty="0"/>
              <a:t> </a:t>
            </a:r>
          </a:p>
          <a:p>
            <a:pPr marL="0" indent="0">
              <a:buNone/>
            </a:pPr>
            <a:endParaRPr lang="en-US" sz="900" dirty="0"/>
          </a:p>
          <a:p>
            <a:pPr marL="0" indent="0">
              <a:buNone/>
            </a:pPr>
            <a:r>
              <a:rPr lang="en-US" dirty="0"/>
              <a:t>ACM Conference on Fairness, Accountability, and Transparency</a:t>
            </a:r>
            <a:br>
              <a:rPr lang="en-US" sz="2000" dirty="0"/>
            </a:br>
            <a:r>
              <a:rPr lang="en-US" sz="2000" dirty="0">
                <a:hlinkClick r:id="rId5"/>
              </a:rPr>
              <a:t>https://facctconference.org/</a:t>
            </a:r>
            <a:r>
              <a:rPr lang="en-US" sz="2000" dirty="0"/>
              <a:t> </a:t>
            </a:r>
            <a:endParaRPr lang="en-US" sz="16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40045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37783-CC68-414B-BD90-B1118DD85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Allocative Harms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4C50E0-B55B-8E48-B430-54E9704193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system decides how to </a:t>
            </a:r>
            <a:r>
              <a:rPr lang="en-US" i="1" dirty="0"/>
              <a:t>allocate resources</a:t>
            </a:r>
            <a:endParaRPr lang="en-US" dirty="0"/>
          </a:p>
          <a:p>
            <a:r>
              <a:rPr lang="en-US" dirty="0"/>
              <a:t>If the system is biased, it may allocate resources unfairly or perpetuate inequality</a:t>
            </a:r>
          </a:p>
          <a:p>
            <a:r>
              <a:rPr lang="en-US" dirty="0"/>
              <a:t>Examples:</a:t>
            </a:r>
          </a:p>
          <a:p>
            <a:pPr lvl="1"/>
            <a:r>
              <a:rPr lang="en-US" dirty="0"/>
              <a:t>Sentencing criminals</a:t>
            </a:r>
          </a:p>
          <a:p>
            <a:pPr lvl="1"/>
            <a:r>
              <a:rPr lang="en-US" dirty="0"/>
              <a:t>Loan applications</a:t>
            </a:r>
          </a:p>
          <a:p>
            <a:pPr lvl="1"/>
            <a:r>
              <a:rPr lang="en-US" dirty="0"/>
              <a:t>Mortgage applications</a:t>
            </a:r>
          </a:p>
          <a:p>
            <a:pPr lvl="1"/>
            <a:r>
              <a:rPr lang="en-US" dirty="0"/>
              <a:t>Insurance rates</a:t>
            </a:r>
          </a:p>
          <a:p>
            <a:pPr lvl="1"/>
            <a:r>
              <a:rPr lang="en-US" dirty="0"/>
              <a:t>College admissions</a:t>
            </a:r>
          </a:p>
          <a:p>
            <a:pPr lvl="1"/>
            <a:r>
              <a:rPr lang="en-US" dirty="0"/>
              <a:t>Job applications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F06CB0-4047-7243-96CE-D8F39BBD3703}"/>
              </a:ext>
            </a:extLst>
          </p:cNvPr>
          <p:cNvSpPr txBox="1"/>
          <p:nvPr/>
        </p:nvSpPr>
        <p:spPr>
          <a:xfrm>
            <a:off x="0" y="5994479"/>
            <a:ext cx="73926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Barocas</a:t>
            </a:r>
            <a:r>
              <a:rPr lang="en-US" sz="1200" dirty="0"/>
              <a:t> et al, “The Problem With Bias: Allocative Versus Representational Harms in Machine Learning”, SIGCIS 2017</a:t>
            </a:r>
          </a:p>
          <a:p>
            <a:r>
              <a:rPr lang="en-US" sz="1200" dirty="0"/>
              <a:t>Kate Crawford, “The Trouble with Bias”, </a:t>
            </a:r>
            <a:r>
              <a:rPr lang="en-US" sz="1200" dirty="0" err="1"/>
              <a:t>NeurIPS</a:t>
            </a:r>
            <a:r>
              <a:rPr lang="en-US" sz="1200" dirty="0"/>
              <a:t> 2017 Keynote</a:t>
            </a:r>
          </a:p>
        </p:txBody>
      </p:sp>
    </p:spTree>
    <p:extLst>
      <p:ext uri="{BB962C8B-B14F-4D97-AF65-F5344CB8AC3E}">
        <p14:creationId xmlns:p14="http://schemas.microsoft.com/office/powerpoint/2010/main" val="3636758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44482-1A35-7447-A63B-947DDF6D2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Video Interviewing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444CC2-B818-4746-A21B-6B1513D922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947" y="1005840"/>
            <a:ext cx="8422105" cy="21055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B6C376-382A-224D-B5F4-8325955ED5F2}"/>
              </a:ext>
            </a:extLst>
          </p:cNvPr>
          <p:cNvSpPr txBox="1"/>
          <p:nvPr/>
        </p:nvSpPr>
        <p:spPr>
          <a:xfrm>
            <a:off x="0" y="5935716"/>
            <a:ext cx="87830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Source: </a:t>
            </a:r>
            <a:r>
              <a:rPr lang="en-US" sz="1000" dirty="0">
                <a:hlinkClick r:id="rId3"/>
              </a:rPr>
              <a:t>https://www.washingtonpost.com/technology/2019/10/22/ai-hiring-face-scanning-algorithm-increasingly-decides-whether-you-deserve-job/</a:t>
            </a:r>
            <a:r>
              <a:rPr lang="en-US" sz="1000" dirty="0"/>
              <a:t> </a:t>
            </a:r>
          </a:p>
          <a:p>
            <a:r>
              <a:rPr lang="en-US" sz="1000" dirty="0">
                <a:hlinkClick r:id="rId4"/>
              </a:rPr>
              <a:t>https://www.hirevue.com/platform/online-video-interviewing-software</a:t>
            </a:r>
            <a:endParaRPr lang="en-US" sz="1000" dirty="0"/>
          </a:p>
          <a:p>
            <a:r>
              <a:rPr lang="en-US" sz="1000" dirty="0"/>
              <a:t>Example Credit: </a:t>
            </a:r>
            <a:r>
              <a:rPr lang="en-US" sz="1000" dirty="0" err="1"/>
              <a:t>Timnit</a:t>
            </a:r>
            <a:r>
              <a:rPr lang="en-US" sz="1000" dirty="0"/>
              <a:t> </a:t>
            </a:r>
            <a:r>
              <a:rPr lang="en-US" sz="1000" dirty="0" err="1"/>
              <a:t>Gebru</a:t>
            </a:r>
            <a:endParaRPr lang="en-US" sz="1000" dirty="0"/>
          </a:p>
        </p:txBody>
      </p:sp>
      <p:pic>
        <p:nvPicPr>
          <p:cNvPr id="5122" name="Picture 2" descr="man interview candidate">
            <a:extLst>
              <a:ext uri="{FF2B5EF4-FFF2-40B4-BE49-F238E27FC236}">
                <a16:creationId xmlns:a16="http://schemas.microsoft.com/office/drawing/2014/main" id="{76E41522-ED3E-E54B-817C-26A91223DB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5" t="6408" r="14211" b="25812"/>
          <a:stretch/>
        </p:blipFill>
        <p:spPr bwMode="auto">
          <a:xfrm>
            <a:off x="4042612" y="2961649"/>
            <a:ext cx="4869780" cy="2854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91758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3FC10-AF9B-E947-A9E7-979CF26C8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Hungarian -&gt; English Translation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62CA77D-B637-1045-A1B1-6A920845F7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49"/>
          <a:stretch/>
        </p:blipFill>
        <p:spPr bwMode="auto">
          <a:xfrm>
            <a:off x="628650" y="1212592"/>
            <a:ext cx="3835066" cy="4795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1F2D8CA-9F85-8C4F-9049-D9935846E3D7}"/>
              </a:ext>
            </a:extLst>
          </p:cNvPr>
          <p:cNvSpPr/>
          <p:nvPr/>
        </p:nvSpPr>
        <p:spPr>
          <a:xfrm>
            <a:off x="0" y="6215241"/>
            <a:ext cx="77724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>
                <a:hlinkClick r:id="rId3"/>
              </a:rPr>
              <a:t>https://</a:t>
            </a:r>
            <a:r>
              <a:rPr lang="en-US" sz="1200" dirty="0" err="1">
                <a:hlinkClick r:id="rId3"/>
              </a:rPr>
              <a:t>www.reddit.com</a:t>
            </a:r>
            <a:r>
              <a:rPr lang="en-US" sz="1200" dirty="0">
                <a:hlinkClick r:id="rId3"/>
              </a:rPr>
              <a:t>/r/</a:t>
            </a:r>
            <a:r>
              <a:rPr lang="en-US" sz="1200" dirty="0" err="1">
                <a:hlinkClick r:id="rId3"/>
              </a:rPr>
              <a:t>europe</a:t>
            </a:r>
            <a:r>
              <a:rPr lang="en-US" sz="1200" dirty="0">
                <a:hlinkClick r:id="rId3"/>
              </a:rPr>
              <a:t>/comments/m9uphb/</a:t>
            </a:r>
            <a:r>
              <a:rPr lang="en-US" sz="1200" dirty="0" err="1">
                <a:hlinkClick r:id="rId3"/>
              </a:rPr>
              <a:t>hungarian_has_no_gendered_pronouns_so_google</a:t>
            </a:r>
            <a:endParaRPr lang="en-US" sz="1200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64A67B0-E142-874A-ADE5-617B77F91B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51" r="-1234"/>
          <a:stretch/>
        </p:blipFill>
        <p:spPr bwMode="auto">
          <a:xfrm>
            <a:off x="4463716" y="1212592"/>
            <a:ext cx="3937334" cy="4795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3B453A-07EC-4548-B852-C3B3D002E0D4}"/>
              </a:ext>
            </a:extLst>
          </p:cNvPr>
          <p:cNvSpPr txBox="1"/>
          <p:nvPr/>
        </p:nvSpPr>
        <p:spPr>
          <a:xfrm>
            <a:off x="742950" y="4668252"/>
            <a:ext cx="34410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Hungarian does not use gendered pronouns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83D49F-6FCA-C649-A8D1-BE352CE6EBD7}"/>
              </a:ext>
            </a:extLst>
          </p:cNvPr>
          <p:cNvSpPr txBox="1"/>
          <p:nvPr/>
        </p:nvSpPr>
        <p:spPr>
          <a:xfrm>
            <a:off x="4132849" y="956800"/>
            <a:ext cx="27071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English translation makes assumptions</a:t>
            </a:r>
          </a:p>
        </p:txBody>
      </p:sp>
    </p:spTree>
    <p:extLst>
      <p:ext uri="{BB962C8B-B14F-4D97-AF65-F5344CB8AC3E}">
        <p14:creationId xmlns:p14="http://schemas.microsoft.com/office/powerpoint/2010/main" val="1507017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DC6CC-5738-CF4F-AEFE-9358A3AFA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Hungarian -&gt; English Translation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3F1121-F1DB-2246-83D7-35215332DF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103845"/>
            <a:ext cx="7886700" cy="52903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5489DEC-8F79-4744-AB59-14BB784974F6}"/>
              </a:ext>
            </a:extLst>
          </p:cNvPr>
          <p:cNvSpPr txBox="1"/>
          <p:nvPr/>
        </p:nvSpPr>
        <p:spPr>
          <a:xfrm>
            <a:off x="1121945" y="4006516"/>
            <a:ext cx="29326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</a:rPr>
              <a:t>Possible solution: Change the task; offer multiple suggestions</a:t>
            </a:r>
          </a:p>
        </p:txBody>
      </p:sp>
    </p:spTree>
    <p:extLst>
      <p:ext uri="{BB962C8B-B14F-4D97-AF65-F5344CB8AC3E}">
        <p14:creationId xmlns:p14="http://schemas.microsoft.com/office/powerpoint/2010/main" val="397473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4B97314-E7FF-EC41-93FF-91563B3D6E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244"/>
          <a:stretch/>
        </p:blipFill>
        <p:spPr>
          <a:xfrm>
            <a:off x="95979" y="48128"/>
            <a:ext cx="8952042" cy="938461"/>
          </a:xfrm>
          <a:prstGeom prst="rect">
            <a:avLst/>
          </a:prstGeom>
        </p:spPr>
      </p:pic>
      <p:pic>
        <p:nvPicPr>
          <p:cNvPr id="28674" name="Picture 2">
            <a:extLst>
              <a:ext uri="{FF2B5EF4-FFF2-40B4-BE49-F238E27FC236}">
                <a16:creationId xmlns:a16="http://schemas.microsoft.com/office/drawing/2014/main" id="{A430882D-6CD7-C64B-B034-CE0983932A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4" b="2690"/>
          <a:stretch/>
        </p:blipFill>
        <p:spPr bwMode="auto">
          <a:xfrm>
            <a:off x="95979" y="986589"/>
            <a:ext cx="8952088" cy="477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F210629-EAA4-FD4B-B1AF-97A98909D291}"/>
              </a:ext>
            </a:extLst>
          </p:cNvPr>
          <p:cNvSpPr txBox="1"/>
          <p:nvPr/>
        </p:nvSpPr>
        <p:spPr>
          <a:xfrm>
            <a:off x="0" y="6246019"/>
            <a:ext cx="32335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Source: </a:t>
            </a:r>
            <a:r>
              <a:rPr lang="en-US" sz="1000" dirty="0">
                <a:hlinkClick r:id="rId4"/>
              </a:rPr>
              <a:t>https://www.bbc.com/news/newsbeat-32332603</a:t>
            </a:r>
            <a:r>
              <a:rPr lang="en-US" sz="1000" dirty="0"/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B0B81B-3C66-C349-AF42-2586A32F0A80}"/>
              </a:ext>
            </a:extLst>
          </p:cNvPr>
          <p:cNvSpPr txBox="1"/>
          <p:nvPr/>
        </p:nvSpPr>
        <p:spPr>
          <a:xfrm>
            <a:off x="4030579" y="5832287"/>
            <a:ext cx="47218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First woman: CEO Barbie =(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CBF1BAE-C75D-D449-8353-87FAC625000A}"/>
              </a:ext>
            </a:extLst>
          </p:cNvPr>
          <p:cNvSpPr/>
          <p:nvPr/>
        </p:nvSpPr>
        <p:spPr>
          <a:xfrm>
            <a:off x="7844589" y="4549432"/>
            <a:ext cx="1203432" cy="1207678"/>
          </a:xfrm>
          <a:prstGeom prst="rect">
            <a:avLst/>
          </a:prstGeom>
          <a:noFill/>
          <a:ln w="666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981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4B97314-E7FF-EC41-93FF-91563B3D6E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79" y="48128"/>
            <a:ext cx="8952042" cy="63598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3B5134-C011-6847-9C67-9133061D7958}"/>
              </a:ext>
            </a:extLst>
          </p:cNvPr>
          <p:cNvSpPr txBox="1"/>
          <p:nvPr/>
        </p:nvSpPr>
        <p:spPr>
          <a:xfrm>
            <a:off x="1781339" y="132351"/>
            <a:ext cx="34523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</a:rPr>
              <a:t>2021 results more diverse</a:t>
            </a:r>
          </a:p>
        </p:txBody>
      </p:sp>
    </p:spTree>
    <p:extLst>
      <p:ext uri="{BB962C8B-B14F-4D97-AF65-F5344CB8AC3E}">
        <p14:creationId xmlns:p14="http://schemas.microsoft.com/office/powerpoint/2010/main" val="24832991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53B81-FEDC-BB44-AD92-89C6EAF2E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Super-Resolution</a:t>
            </a:r>
          </a:p>
        </p:txBody>
      </p:sp>
      <p:pic>
        <p:nvPicPr>
          <p:cNvPr id="2050" name="Picture 2" descr="Image">
            <a:extLst>
              <a:ext uri="{FF2B5EF4-FFF2-40B4-BE49-F238E27FC236}">
                <a16:creationId xmlns:a16="http://schemas.microsoft.com/office/drawing/2014/main" id="{1540FDEB-16AD-1543-9D41-699BF0379C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1" t="11754" r="50672" b="11965"/>
          <a:stretch/>
        </p:blipFill>
        <p:spPr bwMode="auto">
          <a:xfrm>
            <a:off x="628650" y="2066918"/>
            <a:ext cx="3081868" cy="305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4301E9-A019-524B-AF40-50B0931CB6CF}"/>
              </a:ext>
            </a:extLst>
          </p:cNvPr>
          <p:cNvSpPr txBox="1"/>
          <p:nvPr/>
        </p:nvSpPr>
        <p:spPr>
          <a:xfrm>
            <a:off x="3008" y="6030575"/>
            <a:ext cx="78195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Menon et al, “PULSE: Self-Supervised Photo </a:t>
            </a:r>
            <a:r>
              <a:rPr lang="en-US" sz="1200" dirty="0" err="1"/>
              <a:t>Upsampling</a:t>
            </a:r>
            <a:r>
              <a:rPr lang="en-US" sz="1200" dirty="0"/>
              <a:t> via Latent Space Exploration of Generative Models”, CVPR 2020</a:t>
            </a:r>
          </a:p>
          <a:p>
            <a:r>
              <a:rPr lang="en-US" sz="1200" dirty="0"/>
              <a:t>Example source: </a:t>
            </a:r>
            <a:r>
              <a:rPr lang="en-US" sz="1200" dirty="0">
                <a:hlinkClick r:id="rId3"/>
              </a:rPr>
              <a:t>https://twitter.com/Chicken3gg/status/1274314622447820801</a:t>
            </a:r>
            <a:r>
              <a:rPr lang="en-US" sz="1200" dirty="0"/>
              <a:t> </a:t>
            </a:r>
          </a:p>
        </p:txBody>
      </p:sp>
      <p:pic>
        <p:nvPicPr>
          <p:cNvPr id="6" name="Picture 2" descr="Image">
            <a:extLst>
              <a:ext uri="{FF2B5EF4-FFF2-40B4-BE49-F238E27FC236}">
                <a16:creationId xmlns:a16="http://schemas.microsoft.com/office/drawing/2014/main" id="{F8A6A99F-CCAB-274A-8D13-4A2B88ECD0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76" t="11859" r="3877" b="11859"/>
          <a:stretch/>
        </p:blipFill>
        <p:spPr bwMode="auto">
          <a:xfrm>
            <a:off x="5003801" y="2066918"/>
            <a:ext cx="3081868" cy="305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7EF75B-4AF7-0545-985E-B9024A7397B0}"/>
              </a:ext>
            </a:extLst>
          </p:cNvPr>
          <p:cNvSpPr txBox="1"/>
          <p:nvPr/>
        </p:nvSpPr>
        <p:spPr>
          <a:xfrm>
            <a:off x="628650" y="1540932"/>
            <a:ext cx="30010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Input: Low-Resolution Face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06E7BC-02AF-B248-BE06-BCA7232F4E10}"/>
              </a:ext>
            </a:extLst>
          </p:cNvPr>
          <p:cNvSpPr txBox="1"/>
          <p:nvPr/>
        </p:nvSpPr>
        <p:spPr>
          <a:xfrm>
            <a:off x="5003801" y="1537866"/>
            <a:ext cx="32494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Output: High-Resolution Face</a:t>
            </a:r>
          </a:p>
        </p:txBody>
      </p:sp>
    </p:spTree>
    <p:extLst>
      <p:ext uri="{BB962C8B-B14F-4D97-AF65-F5344CB8AC3E}">
        <p14:creationId xmlns:p14="http://schemas.microsoft.com/office/powerpoint/2010/main" val="203359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D2DBF-CD08-4897-892E-87BD50FD8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Pre-AI Photos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390A1F9-188E-49ED-AB9F-1FDFC4823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78" y="1205079"/>
            <a:ext cx="3566210" cy="5152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0EB5F4-1800-45F4-8228-40451229B831}"/>
              </a:ext>
            </a:extLst>
          </p:cNvPr>
          <p:cNvSpPr txBox="1"/>
          <p:nvPr/>
        </p:nvSpPr>
        <p:spPr>
          <a:xfrm>
            <a:off x="4006188" y="1205079"/>
            <a:ext cx="497842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What does this photo do?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Back in the day you got your photos printed. Kodak had print shops calibrate their settings via “Shirley Cards”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Calibration settings totally off for people with darker skin!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B478F8-D0A6-4011-B38C-3123A38D59D3}"/>
              </a:ext>
            </a:extLst>
          </p:cNvPr>
          <p:cNvSpPr txBox="1"/>
          <p:nvPr/>
        </p:nvSpPr>
        <p:spPr>
          <a:xfrm>
            <a:off x="3008" y="6396335"/>
            <a:ext cx="18854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Photo credit: NYTimes.com</a:t>
            </a:r>
          </a:p>
        </p:txBody>
      </p:sp>
    </p:spTree>
    <p:extLst>
      <p:ext uri="{BB962C8B-B14F-4D97-AF65-F5344CB8AC3E}">
        <p14:creationId xmlns:p14="http://schemas.microsoft.com/office/powerpoint/2010/main" val="2463829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33D2DC1-4679-564F-BEC0-D49D45201B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929" r="71"/>
          <a:stretch/>
        </p:blipFill>
        <p:spPr>
          <a:xfrm>
            <a:off x="784066" y="899824"/>
            <a:ext cx="2787193" cy="27615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053935-5CE9-3E47-BC75-C33534992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Economic Bias in Visual Classifiers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AB5A75-887C-294E-B27B-EF26149A04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5572741" y="899824"/>
            <a:ext cx="2787193" cy="27615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E4857F-5B46-484F-9BE3-D04D6EFCCD13}"/>
              </a:ext>
            </a:extLst>
          </p:cNvPr>
          <p:cNvSpPr txBox="1"/>
          <p:nvPr/>
        </p:nvSpPr>
        <p:spPr>
          <a:xfrm>
            <a:off x="107172" y="3843808"/>
            <a:ext cx="4140980" cy="2008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Ground-Truth</a:t>
            </a:r>
            <a:r>
              <a:rPr lang="en-US" sz="1400" dirty="0"/>
              <a:t>: Soap</a:t>
            </a:r>
          </a:p>
          <a:p>
            <a:r>
              <a:rPr lang="en-US" sz="1400" b="1" dirty="0"/>
              <a:t>Source</a:t>
            </a:r>
            <a:r>
              <a:rPr lang="en-US" sz="1400" dirty="0"/>
              <a:t>: UK, $1890/month</a:t>
            </a:r>
          </a:p>
          <a:p>
            <a:endParaRPr lang="en-US" sz="1350" dirty="0"/>
          </a:p>
          <a:p>
            <a:r>
              <a:rPr lang="en-US" sz="1200" b="1" dirty="0"/>
              <a:t>Azure</a:t>
            </a:r>
            <a:r>
              <a:rPr lang="en-US" sz="1200" dirty="0"/>
              <a:t>: toilet, design, art, sink</a:t>
            </a:r>
          </a:p>
          <a:p>
            <a:r>
              <a:rPr lang="en-US" sz="1200" b="1" dirty="0" err="1"/>
              <a:t>Clarifai</a:t>
            </a:r>
            <a:r>
              <a:rPr lang="en-US" sz="1200" dirty="0"/>
              <a:t>: people, faucet, healthcare, lavatory, wash closet</a:t>
            </a:r>
          </a:p>
          <a:p>
            <a:r>
              <a:rPr lang="en-US" sz="1200" b="1" dirty="0"/>
              <a:t>Google</a:t>
            </a:r>
            <a:r>
              <a:rPr lang="en-US" sz="1200" dirty="0"/>
              <a:t>: product, liquid, water, fluid, bathroom accessory</a:t>
            </a:r>
          </a:p>
          <a:p>
            <a:r>
              <a:rPr lang="en-US" sz="1200" b="1" dirty="0"/>
              <a:t>Amazon</a:t>
            </a:r>
            <a:r>
              <a:rPr lang="en-US" sz="1200" dirty="0"/>
              <a:t>: sink, indoors, bottle, sink faucet</a:t>
            </a:r>
          </a:p>
          <a:p>
            <a:r>
              <a:rPr lang="en-US" sz="1200" b="1" dirty="0"/>
              <a:t>Watson</a:t>
            </a:r>
            <a:r>
              <a:rPr lang="en-US" sz="1200" dirty="0"/>
              <a:t>: gas tank, storage tank, toiletry, dispenser, soap dispenser</a:t>
            </a:r>
          </a:p>
          <a:p>
            <a:r>
              <a:rPr lang="en-US" sz="1200" b="1" dirty="0"/>
              <a:t>Tencent</a:t>
            </a:r>
            <a:r>
              <a:rPr lang="en-US" sz="1200" dirty="0"/>
              <a:t>: lotion, toiletry, soap dispenser, dispenser, after shave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3E5A51-E208-3F46-96D9-2CD5F7541889}"/>
              </a:ext>
            </a:extLst>
          </p:cNvPr>
          <p:cNvSpPr txBox="1"/>
          <p:nvPr/>
        </p:nvSpPr>
        <p:spPr>
          <a:xfrm>
            <a:off x="5014716" y="3843808"/>
            <a:ext cx="390324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Ground-Truth</a:t>
            </a:r>
            <a:r>
              <a:rPr lang="en-US" sz="1400" dirty="0"/>
              <a:t>: Soap</a:t>
            </a:r>
          </a:p>
          <a:p>
            <a:r>
              <a:rPr lang="en-US" sz="1400" b="1" dirty="0"/>
              <a:t>Source</a:t>
            </a:r>
            <a:r>
              <a:rPr lang="en-US" sz="1400" dirty="0"/>
              <a:t>: Nepal, $288/month</a:t>
            </a:r>
          </a:p>
          <a:p>
            <a:endParaRPr lang="en-US" sz="1400" dirty="0"/>
          </a:p>
          <a:p>
            <a:r>
              <a:rPr lang="en-US" sz="1400" b="1" dirty="0"/>
              <a:t>Azure</a:t>
            </a:r>
            <a:r>
              <a:rPr lang="en-US" sz="1400" dirty="0"/>
              <a:t>: food, cheese, bread, cake, sandwich</a:t>
            </a:r>
          </a:p>
          <a:p>
            <a:r>
              <a:rPr lang="en-US" sz="1400" b="1" dirty="0" err="1"/>
              <a:t>Clarifai</a:t>
            </a:r>
            <a:r>
              <a:rPr lang="en-US" sz="1400" dirty="0"/>
              <a:t>: food, wood, cooking, delicious, healthy</a:t>
            </a:r>
          </a:p>
          <a:p>
            <a:r>
              <a:rPr lang="en-US" sz="1400" b="1" dirty="0"/>
              <a:t>Google</a:t>
            </a:r>
            <a:r>
              <a:rPr lang="en-US" sz="1400" dirty="0"/>
              <a:t>: food, dish, cuisine, comfort food, spam</a:t>
            </a:r>
          </a:p>
          <a:p>
            <a:r>
              <a:rPr lang="en-US" sz="1400" b="1" dirty="0"/>
              <a:t>Amazon</a:t>
            </a:r>
            <a:r>
              <a:rPr lang="en-US" sz="1400" dirty="0"/>
              <a:t>: food, confectionary, sweets, burger</a:t>
            </a:r>
          </a:p>
          <a:p>
            <a:r>
              <a:rPr lang="en-US" sz="1400" b="1" dirty="0"/>
              <a:t>Watson</a:t>
            </a:r>
            <a:r>
              <a:rPr lang="en-US" sz="1400" dirty="0"/>
              <a:t>: food, food product, turmeric, seasoning</a:t>
            </a:r>
          </a:p>
          <a:p>
            <a:r>
              <a:rPr lang="en-US" sz="1400" b="1" dirty="0"/>
              <a:t>Tencent</a:t>
            </a:r>
            <a:r>
              <a:rPr lang="en-US" sz="1400" dirty="0"/>
              <a:t>: food, dish, matter, fast food, nutriment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CEF383-44B3-A444-9A43-653EC255950E}"/>
              </a:ext>
            </a:extLst>
          </p:cNvPr>
          <p:cNvSpPr txBox="1"/>
          <p:nvPr/>
        </p:nvSpPr>
        <p:spPr>
          <a:xfrm>
            <a:off x="-46383" y="6221382"/>
            <a:ext cx="418736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DeVries et al, “Does Object Recognition Work for Everyone?”, CVPR Workshops, 2019</a:t>
            </a:r>
          </a:p>
        </p:txBody>
      </p:sp>
    </p:spTree>
    <p:extLst>
      <p:ext uri="{BB962C8B-B14F-4D97-AF65-F5344CB8AC3E}">
        <p14:creationId xmlns:p14="http://schemas.microsoft.com/office/powerpoint/2010/main" val="3016542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3F535-33D2-6243-9029-1C37BCB43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Problem: Datasets are Biased</a:t>
            </a:r>
          </a:p>
        </p:txBody>
      </p:sp>
      <p:pic>
        <p:nvPicPr>
          <p:cNvPr id="29698" name="Picture 2">
            <a:extLst>
              <a:ext uri="{FF2B5EF4-FFF2-40B4-BE49-F238E27FC236}">
                <a16:creationId xmlns:a16="http://schemas.microsoft.com/office/drawing/2014/main" id="{2AF7DCA1-C044-724E-B00D-5D41BB6EB2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9" b="15894"/>
          <a:stretch/>
        </p:blipFill>
        <p:spPr bwMode="auto">
          <a:xfrm>
            <a:off x="912194" y="1712210"/>
            <a:ext cx="3038617" cy="247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D8F9A3-AA19-0F46-8CEA-701F1DA7654A}"/>
              </a:ext>
            </a:extLst>
          </p:cNvPr>
          <p:cNvSpPr txBox="1"/>
          <p:nvPr/>
        </p:nvSpPr>
        <p:spPr>
          <a:xfrm>
            <a:off x="2318585" y="1048262"/>
            <a:ext cx="45068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Example: COCO Dataset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9E4F8A-06DF-4942-99A3-E3272F884F0B}"/>
              </a:ext>
            </a:extLst>
          </p:cNvPr>
          <p:cNvSpPr txBox="1"/>
          <p:nvPr/>
        </p:nvSpPr>
        <p:spPr>
          <a:xfrm>
            <a:off x="5399325" y="1634818"/>
            <a:ext cx="2359172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/>
              <a:t>Multilabel </a:t>
            </a:r>
          </a:p>
          <a:p>
            <a:r>
              <a:rPr lang="en-US" sz="3200" u="sng" dirty="0"/>
              <a:t>Classification</a:t>
            </a:r>
          </a:p>
          <a:p>
            <a:r>
              <a:rPr lang="en-US" sz="3200" dirty="0"/>
              <a:t>Person</a:t>
            </a:r>
          </a:p>
          <a:p>
            <a:r>
              <a:rPr lang="en-US" sz="3200" dirty="0"/>
              <a:t>Umbrella</a:t>
            </a:r>
          </a:p>
          <a:p>
            <a:r>
              <a:rPr lang="en-US" sz="3200" dirty="0"/>
              <a:t>Cat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370D52A-C833-E542-8323-51D9AB8BFA7C}"/>
              </a:ext>
            </a:extLst>
          </p:cNvPr>
          <p:cNvCxnSpPr/>
          <p:nvPr/>
        </p:nvCxnSpPr>
        <p:spPr>
          <a:xfrm>
            <a:off x="4249297" y="2950787"/>
            <a:ext cx="998620" cy="0"/>
          </a:xfrm>
          <a:prstGeom prst="straightConnector1">
            <a:avLst/>
          </a:prstGeom>
          <a:ln w="889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A59661A-0001-8146-A2C1-3B06704C10A0}"/>
              </a:ext>
            </a:extLst>
          </p:cNvPr>
          <p:cNvSpPr txBox="1"/>
          <p:nvPr/>
        </p:nvSpPr>
        <p:spPr>
          <a:xfrm>
            <a:off x="0" y="6188208"/>
            <a:ext cx="695895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Zhao et al, “Men Also Like Shopping: Reducing Gender Bias Amplification using Corpus-level Constraints”, EMNLP 2017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314FB0-5CBA-7546-8000-760F9F06F924}"/>
              </a:ext>
            </a:extLst>
          </p:cNvPr>
          <p:cNvSpPr txBox="1"/>
          <p:nvPr/>
        </p:nvSpPr>
        <p:spPr>
          <a:xfrm>
            <a:off x="326415" y="4434870"/>
            <a:ext cx="38612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Define “gender bias” of object category C as: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DE0DC7A-4132-2F4A-9F5A-EB793CBB3533}"/>
                  </a:ext>
                </a:extLst>
              </p:cNvPr>
              <p:cNvSpPr txBox="1"/>
              <p:nvPr/>
            </p:nvSpPr>
            <p:spPr>
              <a:xfrm>
                <a:off x="4571999" y="4369788"/>
                <a:ext cx="4245586" cy="8971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#(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𝑀𝑎𝑛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#(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𝑀𝑎𝑛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)+#(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𝑊𝑜𝑚𝑎𝑛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DE0DC7A-4132-2F4A-9F5A-EB793CBB35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1999" y="4369788"/>
                <a:ext cx="4245586" cy="897105"/>
              </a:xfrm>
              <a:prstGeom prst="rect">
                <a:avLst/>
              </a:prstGeom>
              <a:blipFill>
                <a:blip r:embed="rId3"/>
                <a:stretch>
                  <a:fillRect l="-1493" t="-4225" r="-2388" b="-169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B008963E-2673-EE4D-AE8D-9AEFBA7C2418}"/>
              </a:ext>
            </a:extLst>
          </p:cNvPr>
          <p:cNvSpPr txBox="1"/>
          <p:nvPr/>
        </p:nvSpPr>
        <p:spPr>
          <a:xfrm>
            <a:off x="578272" y="5540440"/>
            <a:ext cx="7987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Example: “Snowboards” are 90% biased towards men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E42B62-A851-2745-B86F-4DF473DB41D7}"/>
              </a:ext>
            </a:extLst>
          </p:cNvPr>
          <p:cNvSpPr txBox="1"/>
          <p:nvPr/>
        </p:nvSpPr>
        <p:spPr>
          <a:xfrm>
            <a:off x="7758497" y="0"/>
            <a:ext cx="13855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*This analysis conflates gender with sex, and assumes that it is binary.</a:t>
            </a:r>
          </a:p>
        </p:txBody>
      </p:sp>
    </p:spTree>
    <p:extLst>
      <p:ext uri="{BB962C8B-B14F-4D97-AF65-F5344CB8AC3E}">
        <p14:creationId xmlns:p14="http://schemas.microsoft.com/office/powerpoint/2010/main" val="777783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B512A-C99F-D246-8C9D-03A4BB0A8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 we build ML systems?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D9703-6C0E-0E4D-96D2-FCA7FFFA15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53277"/>
            <a:ext cx="7612983" cy="375144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Automate decision making, so machines can make decision instead of people.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Ideal</a:t>
            </a:r>
            <a:r>
              <a:rPr lang="en-US" dirty="0"/>
              <a:t>: Automated decisions can be cheaper, more accurate, more impartial, improve our lives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Reality</a:t>
            </a:r>
            <a:r>
              <a:rPr lang="en-US" dirty="0"/>
              <a:t>: If we aren’t careful, automated decisions can encode bias, harm people, make lives worse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37480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D7379-A7C6-DC41-8FDB-39151853F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Problem: Bias Amplification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1B2BA6-228B-814C-9D3E-F655DE2E5F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3897" y="2017771"/>
            <a:ext cx="6116199" cy="42074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E47384-B1E9-DD44-BBC1-A1FEEE7276A3}"/>
              </a:ext>
            </a:extLst>
          </p:cNvPr>
          <p:cNvSpPr txBox="1"/>
          <p:nvPr/>
        </p:nvSpPr>
        <p:spPr>
          <a:xfrm>
            <a:off x="873134" y="1124379"/>
            <a:ext cx="7397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CNN predictions are </a:t>
            </a:r>
            <a:r>
              <a:rPr lang="en-US" sz="2400" b="1" dirty="0"/>
              <a:t>more biased</a:t>
            </a:r>
            <a:r>
              <a:rPr lang="en-US" sz="2400" dirty="0"/>
              <a:t> than their training data!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29911A-B551-6445-BBE0-E1D2E9FF692E}"/>
              </a:ext>
            </a:extLst>
          </p:cNvPr>
          <p:cNvSpPr txBox="1"/>
          <p:nvPr/>
        </p:nvSpPr>
        <p:spPr>
          <a:xfrm>
            <a:off x="2014695" y="1556106"/>
            <a:ext cx="51146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Reducing bias in datasets is </a:t>
            </a:r>
            <a:r>
              <a:rPr lang="en-US" sz="2400" b="1" dirty="0"/>
              <a:t>not enough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9F165E-D900-7348-996F-93E9E3D98CAA}"/>
              </a:ext>
            </a:extLst>
          </p:cNvPr>
          <p:cNvSpPr txBox="1"/>
          <p:nvPr/>
        </p:nvSpPr>
        <p:spPr>
          <a:xfrm>
            <a:off x="0" y="6061353"/>
            <a:ext cx="41629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Zhao et al, “Men Also Like Shopping: Reducing Gender Bias Amplification using Corpus-level Constraints”, EMNLP 2017</a:t>
            </a:r>
          </a:p>
        </p:txBody>
      </p:sp>
    </p:spTree>
    <p:extLst>
      <p:ext uri="{BB962C8B-B14F-4D97-AF65-F5344CB8AC3E}">
        <p14:creationId xmlns:p14="http://schemas.microsoft.com/office/powerpoint/2010/main" val="23858098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A11DE-44E0-0D41-A9F7-134F54A78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Gender Shades: Intersectionality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DE1252-6177-9D44-A6EA-8A9D5059730E}"/>
              </a:ext>
            </a:extLst>
          </p:cNvPr>
          <p:cNvSpPr txBox="1"/>
          <p:nvPr/>
        </p:nvSpPr>
        <p:spPr>
          <a:xfrm>
            <a:off x="0" y="6124073"/>
            <a:ext cx="79606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Buolamwini</a:t>
            </a:r>
            <a:r>
              <a:rPr lang="en-US" sz="1200" dirty="0"/>
              <a:t> and </a:t>
            </a:r>
            <a:r>
              <a:rPr lang="en-US" sz="1200" dirty="0" err="1"/>
              <a:t>Gebru</a:t>
            </a:r>
            <a:r>
              <a:rPr lang="en-US" sz="1200" dirty="0"/>
              <a:t>, “Gender Shades: Intersectional Accuracy Disparities in Commercial Gender Classification”, FAT* 2018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B946EA95-11B7-FF46-A5E6-F833DFFF613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27185300"/>
              </p:ext>
            </p:extLst>
          </p:nvPr>
        </p:nvGraphicFramePr>
        <p:xfrm>
          <a:off x="0" y="1097009"/>
          <a:ext cx="9144000" cy="49358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B1EF35B3-90CD-B142-B619-EF382EDE7DC2}"/>
              </a:ext>
            </a:extLst>
          </p:cNvPr>
          <p:cNvSpPr/>
          <p:nvPr/>
        </p:nvSpPr>
        <p:spPr>
          <a:xfrm>
            <a:off x="2057401" y="1684421"/>
            <a:ext cx="7086600" cy="43484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4E3615-EEA9-B341-AC36-FA95DA58CAC1}"/>
              </a:ext>
            </a:extLst>
          </p:cNvPr>
          <p:cNvSpPr txBox="1"/>
          <p:nvPr/>
        </p:nvSpPr>
        <p:spPr>
          <a:xfrm>
            <a:off x="2743200" y="2644170"/>
            <a:ext cx="590719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Task: Gender Classification</a:t>
            </a:r>
          </a:p>
          <a:p>
            <a:r>
              <a:rPr lang="en-US" sz="3200" dirty="0"/>
              <a:t>Input: RGB Image</a:t>
            </a:r>
          </a:p>
          <a:p>
            <a:r>
              <a:rPr lang="en-US" sz="3200" dirty="0"/>
              <a:t>Output: {Man, Woman} Prediction</a:t>
            </a:r>
          </a:p>
        </p:txBody>
      </p:sp>
    </p:spTree>
    <p:extLst>
      <p:ext uri="{BB962C8B-B14F-4D97-AF65-F5344CB8AC3E}">
        <p14:creationId xmlns:p14="http://schemas.microsoft.com/office/powerpoint/2010/main" val="41392851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A11DE-44E0-0D41-A9F7-134F54A78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Gender Shades: Intersectionality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DE1252-6177-9D44-A6EA-8A9D5059730E}"/>
              </a:ext>
            </a:extLst>
          </p:cNvPr>
          <p:cNvSpPr txBox="1"/>
          <p:nvPr/>
        </p:nvSpPr>
        <p:spPr>
          <a:xfrm>
            <a:off x="0" y="6124073"/>
            <a:ext cx="79606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Buolamwini</a:t>
            </a:r>
            <a:r>
              <a:rPr lang="en-US" sz="1200" dirty="0"/>
              <a:t> and </a:t>
            </a:r>
            <a:r>
              <a:rPr lang="en-US" sz="1200" dirty="0" err="1"/>
              <a:t>Gebru</a:t>
            </a:r>
            <a:r>
              <a:rPr lang="en-US" sz="1200" dirty="0"/>
              <a:t>, “Gender Shades: Intersectional Accuracy Disparities in Commercial Gender Classification”, FAT* 2018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B946EA95-11B7-FF46-A5E6-F833DFFF6135}"/>
              </a:ext>
            </a:extLst>
          </p:cNvPr>
          <p:cNvGraphicFramePr>
            <a:graphicFrameLocks/>
          </p:cNvGraphicFramePr>
          <p:nvPr/>
        </p:nvGraphicFramePr>
        <p:xfrm>
          <a:off x="0" y="1097009"/>
          <a:ext cx="9144000" cy="49358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B1EF35B3-90CD-B142-B619-EF382EDE7DC2}"/>
              </a:ext>
            </a:extLst>
          </p:cNvPr>
          <p:cNvSpPr/>
          <p:nvPr/>
        </p:nvSpPr>
        <p:spPr>
          <a:xfrm>
            <a:off x="3922295" y="1684421"/>
            <a:ext cx="5221705" cy="43484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160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A11DE-44E0-0D41-A9F7-134F54A78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Gender Shades: Intersectionality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DE1252-6177-9D44-A6EA-8A9D5059730E}"/>
              </a:ext>
            </a:extLst>
          </p:cNvPr>
          <p:cNvSpPr txBox="1"/>
          <p:nvPr/>
        </p:nvSpPr>
        <p:spPr>
          <a:xfrm>
            <a:off x="0" y="6124073"/>
            <a:ext cx="79606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Buolamwini</a:t>
            </a:r>
            <a:r>
              <a:rPr lang="en-US" sz="1200" dirty="0"/>
              <a:t> and </a:t>
            </a:r>
            <a:r>
              <a:rPr lang="en-US" sz="1200" dirty="0" err="1"/>
              <a:t>Gebru</a:t>
            </a:r>
            <a:r>
              <a:rPr lang="en-US" sz="1200" dirty="0"/>
              <a:t>, “Gender Shades: Intersectional Accuracy Disparities in Commercial Gender Classification”, FAT* 2018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B946EA95-11B7-FF46-A5E6-F833DFFF6135}"/>
              </a:ext>
            </a:extLst>
          </p:cNvPr>
          <p:cNvGraphicFramePr>
            <a:graphicFrameLocks/>
          </p:cNvGraphicFramePr>
          <p:nvPr/>
        </p:nvGraphicFramePr>
        <p:xfrm>
          <a:off x="0" y="1097009"/>
          <a:ext cx="9144000" cy="49358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B1EF35B3-90CD-B142-B619-EF382EDE7DC2}"/>
              </a:ext>
            </a:extLst>
          </p:cNvPr>
          <p:cNvSpPr/>
          <p:nvPr/>
        </p:nvSpPr>
        <p:spPr>
          <a:xfrm>
            <a:off x="5486401" y="1684421"/>
            <a:ext cx="3657599" cy="43484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6564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A11DE-44E0-0D41-A9F7-134F54A78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Gender Shades: Intersectionality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DE1252-6177-9D44-A6EA-8A9D5059730E}"/>
              </a:ext>
            </a:extLst>
          </p:cNvPr>
          <p:cNvSpPr txBox="1"/>
          <p:nvPr/>
        </p:nvSpPr>
        <p:spPr>
          <a:xfrm>
            <a:off x="0" y="6124073"/>
            <a:ext cx="79606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Buolamwini</a:t>
            </a:r>
            <a:r>
              <a:rPr lang="en-US" sz="1200" dirty="0"/>
              <a:t> and </a:t>
            </a:r>
            <a:r>
              <a:rPr lang="en-US" sz="1200" dirty="0" err="1"/>
              <a:t>Gebru</a:t>
            </a:r>
            <a:r>
              <a:rPr lang="en-US" sz="1200" dirty="0"/>
              <a:t>, “Gender Shades: Intersectional Accuracy Disparities in Commercial Gender Classification”, FAT* 2018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B946EA95-11B7-FF46-A5E6-F833DFFF6135}"/>
              </a:ext>
            </a:extLst>
          </p:cNvPr>
          <p:cNvGraphicFramePr>
            <a:graphicFrameLocks/>
          </p:cNvGraphicFramePr>
          <p:nvPr/>
        </p:nvGraphicFramePr>
        <p:xfrm>
          <a:off x="0" y="1097009"/>
          <a:ext cx="9144000" cy="49358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960644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A11DE-44E0-0D41-A9F7-134F54A78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Gender Shades: Intersectionality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DE1252-6177-9D44-A6EA-8A9D5059730E}"/>
              </a:ext>
            </a:extLst>
          </p:cNvPr>
          <p:cNvSpPr txBox="1"/>
          <p:nvPr/>
        </p:nvSpPr>
        <p:spPr>
          <a:xfrm>
            <a:off x="0" y="6124073"/>
            <a:ext cx="79606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Buolamwini</a:t>
            </a:r>
            <a:r>
              <a:rPr lang="en-US" sz="1200" dirty="0"/>
              <a:t> and </a:t>
            </a:r>
            <a:r>
              <a:rPr lang="en-US" sz="1200" dirty="0" err="1"/>
              <a:t>Gebru</a:t>
            </a:r>
            <a:r>
              <a:rPr lang="en-US" sz="1200" dirty="0"/>
              <a:t>, “Gender Shades: Intersectional Accuracy Disparities in Commercial Gender Classification”, FAT* 2018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B946EA95-11B7-FF46-A5E6-F833DFFF613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23948306"/>
              </p:ext>
            </p:extLst>
          </p:nvPr>
        </p:nvGraphicFramePr>
        <p:xfrm>
          <a:off x="0" y="1097009"/>
          <a:ext cx="9144000" cy="29335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CFEEEE3-1EC5-DC4A-8665-2F07C5CA2FC0}"/>
              </a:ext>
            </a:extLst>
          </p:cNvPr>
          <p:cNvSpPr txBox="1"/>
          <p:nvPr/>
        </p:nvSpPr>
        <p:spPr>
          <a:xfrm>
            <a:off x="292239" y="4235365"/>
            <a:ext cx="85750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Problem</a:t>
            </a:r>
            <a:r>
              <a:rPr lang="en-US" sz="2800" dirty="0"/>
              <a:t>: Much higher error rate for dark-skinned women</a:t>
            </a:r>
          </a:p>
          <a:p>
            <a:endParaRPr lang="en-US" sz="2800" dirty="0"/>
          </a:p>
          <a:p>
            <a:r>
              <a:rPr lang="en-US" sz="2800" b="1" dirty="0"/>
              <a:t>Bigger Problem</a:t>
            </a:r>
            <a:r>
              <a:rPr lang="en-US" sz="2800" dirty="0"/>
              <a:t>: Why are we classifying gender at all? Why does an automated system care? If it does, ask!</a:t>
            </a:r>
          </a:p>
        </p:txBody>
      </p:sp>
    </p:spTree>
    <p:extLst>
      <p:ext uri="{BB962C8B-B14F-4D97-AF65-F5344CB8AC3E}">
        <p14:creationId xmlns:p14="http://schemas.microsoft.com/office/powerpoint/2010/main" val="4010148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Word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B096B-DBBF-0B4F-B6B9-AA07CFEC0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Think Critically about Datasets</a:t>
            </a:r>
          </a:p>
        </p:txBody>
      </p:sp>
      <p:pic>
        <p:nvPicPr>
          <p:cNvPr id="31746" name="Picture 2">
            <a:extLst>
              <a:ext uri="{FF2B5EF4-FFF2-40B4-BE49-F238E27FC236}">
                <a16:creationId xmlns:a16="http://schemas.microsoft.com/office/drawing/2014/main" id="{640F2094-7968-FD46-84E9-DFCA74BCD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759" y="1423128"/>
            <a:ext cx="6850481" cy="4662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ED8F0F-E75B-BD43-AD3A-0156F2E0DACC}"/>
              </a:ext>
            </a:extLst>
          </p:cNvPr>
          <p:cNvSpPr txBox="1"/>
          <p:nvPr/>
        </p:nvSpPr>
        <p:spPr>
          <a:xfrm>
            <a:off x="628650" y="951155"/>
            <a:ext cx="79360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CelebA</a:t>
            </a:r>
            <a:r>
              <a:rPr lang="en-US" sz="2400" dirty="0"/>
              <a:t> Dataset: 202k images labeled with 40 binary attributes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8ED604-7986-1146-88AF-5529782AA5D8}"/>
              </a:ext>
            </a:extLst>
          </p:cNvPr>
          <p:cNvSpPr txBox="1"/>
          <p:nvPr/>
        </p:nvSpPr>
        <p:spPr>
          <a:xfrm>
            <a:off x="0" y="6153686"/>
            <a:ext cx="54891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Liu et al, “Deep Learning Face Attributes in the Wild”, ICCV 2015</a:t>
            </a:r>
          </a:p>
        </p:txBody>
      </p:sp>
    </p:spTree>
    <p:extLst>
      <p:ext uri="{BB962C8B-B14F-4D97-AF65-F5344CB8AC3E}">
        <p14:creationId xmlns:p14="http://schemas.microsoft.com/office/powerpoint/2010/main" val="34185181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B096B-DBBF-0B4F-B6B9-AA07CFEC0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Think Critically about Datasets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C4D2358-7109-324A-A30D-3FC5199B02FA}"/>
              </a:ext>
            </a:extLst>
          </p:cNvPr>
          <p:cNvSpPr/>
          <p:nvPr/>
        </p:nvSpPr>
        <p:spPr>
          <a:xfrm>
            <a:off x="809124" y="1488611"/>
            <a:ext cx="232209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5_o_Clock_Shadow</a:t>
            </a:r>
          </a:p>
          <a:p>
            <a:r>
              <a:rPr lang="en-US" sz="2000" dirty="0" err="1"/>
              <a:t>Arched_Eyebrows</a:t>
            </a:r>
            <a:endParaRPr lang="en-US" sz="2000" dirty="0"/>
          </a:p>
          <a:p>
            <a:r>
              <a:rPr lang="en-US" sz="2000" dirty="0"/>
              <a:t>Attractive</a:t>
            </a:r>
          </a:p>
          <a:p>
            <a:r>
              <a:rPr lang="en-US" sz="2000" dirty="0" err="1"/>
              <a:t>Bags_Under_Eyes</a:t>
            </a:r>
            <a:endParaRPr lang="en-US" sz="2000" dirty="0"/>
          </a:p>
          <a:p>
            <a:r>
              <a:rPr lang="en-US" sz="2000" dirty="0"/>
              <a:t>Bald</a:t>
            </a:r>
          </a:p>
          <a:p>
            <a:r>
              <a:rPr lang="en-US" sz="2000" dirty="0"/>
              <a:t>Bangs</a:t>
            </a:r>
          </a:p>
          <a:p>
            <a:r>
              <a:rPr lang="en-US" sz="2000" dirty="0" err="1"/>
              <a:t>Big_Lips</a:t>
            </a:r>
            <a:endParaRPr lang="en-US" sz="2000" dirty="0"/>
          </a:p>
          <a:p>
            <a:r>
              <a:rPr lang="en-US" sz="2000" dirty="0" err="1"/>
              <a:t>Big_Nose</a:t>
            </a:r>
            <a:endParaRPr lang="en-US" sz="2000" dirty="0"/>
          </a:p>
          <a:p>
            <a:r>
              <a:rPr lang="en-US" sz="2000" dirty="0" err="1"/>
              <a:t>Black_Hair</a:t>
            </a:r>
            <a:endParaRPr lang="en-US" sz="2000" dirty="0"/>
          </a:p>
          <a:p>
            <a:r>
              <a:rPr lang="en-US" sz="2000" dirty="0" err="1"/>
              <a:t>Blond_Hair</a:t>
            </a:r>
            <a:endParaRPr lang="en-US" sz="2000" dirty="0"/>
          </a:p>
          <a:p>
            <a:r>
              <a:rPr lang="en-US" sz="2000" dirty="0"/>
              <a:t>Blurry</a:t>
            </a:r>
          </a:p>
          <a:p>
            <a:r>
              <a:rPr lang="en-US" sz="2000" dirty="0" err="1"/>
              <a:t>Brown_Hair</a:t>
            </a:r>
            <a:endParaRPr lang="en-US" sz="2000" dirty="0"/>
          </a:p>
          <a:p>
            <a:r>
              <a:rPr lang="en-US" sz="2000" dirty="0" err="1"/>
              <a:t>Bushy_Eyebrows</a:t>
            </a:r>
            <a:endParaRPr lang="en-US" sz="2000" dirty="0"/>
          </a:p>
          <a:p>
            <a:r>
              <a:rPr lang="en-US" sz="2000" dirty="0"/>
              <a:t>Chubby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9A044A-B6F8-ED4A-AF7B-CB7C627BD59E}"/>
              </a:ext>
            </a:extLst>
          </p:cNvPr>
          <p:cNvSpPr/>
          <p:nvPr/>
        </p:nvSpPr>
        <p:spPr>
          <a:xfrm>
            <a:off x="3323725" y="1488710"/>
            <a:ext cx="265597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/>
              <a:t>Double_Chin</a:t>
            </a:r>
            <a:endParaRPr lang="en-US" sz="2000" dirty="0"/>
          </a:p>
          <a:p>
            <a:r>
              <a:rPr lang="en-US" sz="2000" dirty="0"/>
              <a:t>Eyeglasses</a:t>
            </a:r>
          </a:p>
          <a:p>
            <a:r>
              <a:rPr lang="en-US" sz="2000" dirty="0"/>
              <a:t>Goatee</a:t>
            </a:r>
          </a:p>
          <a:p>
            <a:r>
              <a:rPr lang="en-US" sz="2000" dirty="0" err="1"/>
              <a:t>Gray_Hair</a:t>
            </a:r>
            <a:endParaRPr lang="en-US" sz="2000" dirty="0"/>
          </a:p>
          <a:p>
            <a:r>
              <a:rPr lang="en-US" sz="2000" dirty="0" err="1"/>
              <a:t>Heavy_Makeup</a:t>
            </a:r>
            <a:endParaRPr lang="en-US" sz="2000" dirty="0"/>
          </a:p>
          <a:p>
            <a:r>
              <a:rPr lang="en-US" sz="2000" dirty="0" err="1"/>
              <a:t>High_Cheekbones</a:t>
            </a:r>
            <a:endParaRPr lang="en-US" sz="2000" dirty="0"/>
          </a:p>
          <a:p>
            <a:r>
              <a:rPr lang="en-US" sz="2000" dirty="0"/>
              <a:t>Male</a:t>
            </a:r>
          </a:p>
          <a:p>
            <a:r>
              <a:rPr lang="en-US" sz="2000" dirty="0" err="1"/>
              <a:t>Mouth_Slightly_Open</a:t>
            </a:r>
            <a:endParaRPr lang="en-US" sz="2000" dirty="0"/>
          </a:p>
          <a:p>
            <a:r>
              <a:rPr lang="en-US" sz="2000" dirty="0"/>
              <a:t>Mustache</a:t>
            </a:r>
          </a:p>
          <a:p>
            <a:r>
              <a:rPr lang="en-US" sz="2000" dirty="0" err="1"/>
              <a:t>Narrow_Eyes</a:t>
            </a:r>
            <a:endParaRPr lang="en-US" sz="2000" dirty="0"/>
          </a:p>
          <a:p>
            <a:r>
              <a:rPr lang="en-US" sz="2000" dirty="0" err="1"/>
              <a:t>No_Beard</a:t>
            </a:r>
            <a:endParaRPr lang="en-US" sz="2000" dirty="0"/>
          </a:p>
          <a:p>
            <a:r>
              <a:rPr lang="en-US" sz="2000" dirty="0" err="1"/>
              <a:t>Oval_Face</a:t>
            </a:r>
            <a:endParaRPr lang="en-US" sz="2000" dirty="0"/>
          </a:p>
          <a:p>
            <a:r>
              <a:rPr lang="en-US" sz="2000" dirty="0" err="1"/>
              <a:t>Pale_Skin</a:t>
            </a:r>
            <a:endParaRPr lang="en-US" sz="2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8222FA-286D-A942-B274-4AAC62ACDF69}"/>
              </a:ext>
            </a:extLst>
          </p:cNvPr>
          <p:cNvSpPr/>
          <p:nvPr/>
        </p:nvSpPr>
        <p:spPr>
          <a:xfrm>
            <a:off x="5919542" y="1488611"/>
            <a:ext cx="232209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/>
              <a:t>Pointy_Nose</a:t>
            </a:r>
            <a:endParaRPr lang="en-US" sz="2000" dirty="0"/>
          </a:p>
          <a:p>
            <a:r>
              <a:rPr lang="en-US" sz="2000" dirty="0" err="1"/>
              <a:t>Receding_Hairline</a:t>
            </a:r>
            <a:endParaRPr lang="en-US" sz="2000" dirty="0"/>
          </a:p>
          <a:p>
            <a:r>
              <a:rPr lang="en-US" sz="2000" dirty="0" err="1"/>
              <a:t>Rosy_Cheeks</a:t>
            </a:r>
            <a:endParaRPr lang="en-US" sz="2000" dirty="0"/>
          </a:p>
          <a:p>
            <a:r>
              <a:rPr lang="en-US" sz="2000" dirty="0"/>
              <a:t>Sideburns</a:t>
            </a:r>
          </a:p>
          <a:p>
            <a:r>
              <a:rPr lang="en-US" sz="2000" dirty="0"/>
              <a:t>Smiling</a:t>
            </a:r>
          </a:p>
          <a:p>
            <a:r>
              <a:rPr lang="en-US" sz="2000" dirty="0" err="1"/>
              <a:t>Straight_Hair</a:t>
            </a:r>
            <a:endParaRPr lang="en-US" sz="2000" dirty="0"/>
          </a:p>
          <a:p>
            <a:r>
              <a:rPr lang="en-US" sz="2000" dirty="0" err="1"/>
              <a:t>Wavy_Hair</a:t>
            </a:r>
            <a:endParaRPr lang="en-US" sz="2000" dirty="0"/>
          </a:p>
          <a:p>
            <a:r>
              <a:rPr lang="en-US" sz="2000" dirty="0" err="1"/>
              <a:t>Wearing_Earrings</a:t>
            </a:r>
            <a:endParaRPr lang="en-US" sz="2000" dirty="0"/>
          </a:p>
          <a:p>
            <a:r>
              <a:rPr lang="en-US" sz="2000" dirty="0" err="1"/>
              <a:t>Wearing_Hat</a:t>
            </a:r>
            <a:endParaRPr lang="en-US" sz="2000" dirty="0"/>
          </a:p>
          <a:p>
            <a:r>
              <a:rPr lang="en-US" sz="2000" dirty="0" err="1"/>
              <a:t>Wearing_Lipstick</a:t>
            </a:r>
            <a:endParaRPr lang="en-US" sz="2000" dirty="0"/>
          </a:p>
          <a:p>
            <a:r>
              <a:rPr lang="en-US" sz="2000" dirty="0" err="1"/>
              <a:t>Wearing_Necklace</a:t>
            </a:r>
            <a:endParaRPr lang="en-US" sz="2000" dirty="0"/>
          </a:p>
          <a:p>
            <a:r>
              <a:rPr lang="en-US" sz="2000" dirty="0" err="1"/>
              <a:t>Wearing_Necktie</a:t>
            </a:r>
            <a:endParaRPr lang="en-US" sz="2000" dirty="0"/>
          </a:p>
          <a:p>
            <a:r>
              <a:rPr lang="en-US" sz="2000" dirty="0"/>
              <a:t>Young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D758D5-2CB5-3C4B-86BE-3B17BC3C6C86}"/>
              </a:ext>
            </a:extLst>
          </p:cNvPr>
          <p:cNvSpPr txBox="1"/>
          <p:nvPr/>
        </p:nvSpPr>
        <p:spPr>
          <a:xfrm>
            <a:off x="628650" y="951155"/>
            <a:ext cx="79360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CelebA</a:t>
            </a:r>
            <a:r>
              <a:rPr lang="en-US" sz="2400" dirty="0"/>
              <a:t> Dataset: 202k images labeled with 40 binary attributes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CA2F74-3210-7649-AA0D-59C2B1BF599B}"/>
              </a:ext>
            </a:extLst>
          </p:cNvPr>
          <p:cNvSpPr txBox="1"/>
          <p:nvPr/>
        </p:nvSpPr>
        <p:spPr>
          <a:xfrm>
            <a:off x="0" y="5824954"/>
            <a:ext cx="1840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Liu et al, “Deep Learning Face Attributes in the Wild”, ICCV 2015</a:t>
            </a:r>
          </a:p>
        </p:txBody>
      </p:sp>
    </p:spTree>
    <p:extLst>
      <p:ext uri="{BB962C8B-B14F-4D97-AF65-F5344CB8AC3E}">
        <p14:creationId xmlns:p14="http://schemas.microsoft.com/office/powerpoint/2010/main" val="33550649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B096B-DBBF-0B4F-B6B9-AA07CFEC0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Think Critically about Datasets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C4D2358-7109-324A-A30D-3FC5199B02FA}"/>
              </a:ext>
            </a:extLst>
          </p:cNvPr>
          <p:cNvSpPr/>
          <p:nvPr/>
        </p:nvSpPr>
        <p:spPr>
          <a:xfrm>
            <a:off x="809124" y="1488611"/>
            <a:ext cx="232209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5_o_Clock_Shadow</a:t>
            </a:r>
          </a:p>
          <a:p>
            <a:r>
              <a:rPr lang="en-US" sz="2000" dirty="0" err="1"/>
              <a:t>Arched_Eyebrows</a:t>
            </a:r>
            <a:endParaRPr lang="en-US" sz="2000" dirty="0"/>
          </a:p>
          <a:p>
            <a:r>
              <a:rPr lang="en-US" sz="2000" b="1" dirty="0">
                <a:solidFill>
                  <a:srgbClr val="C00000"/>
                </a:solidFill>
              </a:rPr>
              <a:t>Attractive</a:t>
            </a:r>
          </a:p>
          <a:p>
            <a:r>
              <a:rPr lang="en-US" sz="2000" dirty="0" err="1"/>
              <a:t>Bags_Under_Eyes</a:t>
            </a:r>
            <a:endParaRPr lang="en-US" sz="2000" dirty="0"/>
          </a:p>
          <a:p>
            <a:r>
              <a:rPr lang="en-US" sz="2000" dirty="0"/>
              <a:t>Bald</a:t>
            </a:r>
          </a:p>
          <a:p>
            <a:r>
              <a:rPr lang="en-US" sz="2000" dirty="0"/>
              <a:t>Bangs</a:t>
            </a:r>
          </a:p>
          <a:p>
            <a:r>
              <a:rPr lang="en-US" sz="2000" b="1" dirty="0" err="1">
                <a:solidFill>
                  <a:srgbClr val="C00000"/>
                </a:solidFill>
              </a:rPr>
              <a:t>Big_Lips</a:t>
            </a:r>
            <a:endParaRPr lang="en-US" sz="2000" b="1" dirty="0">
              <a:solidFill>
                <a:srgbClr val="C00000"/>
              </a:solidFill>
            </a:endParaRPr>
          </a:p>
          <a:p>
            <a:r>
              <a:rPr lang="en-US" sz="2000" b="1" dirty="0" err="1">
                <a:solidFill>
                  <a:srgbClr val="C00000"/>
                </a:solidFill>
              </a:rPr>
              <a:t>Big_Nose</a:t>
            </a:r>
            <a:endParaRPr lang="en-US" sz="2000" b="1" dirty="0">
              <a:solidFill>
                <a:srgbClr val="C00000"/>
              </a:solidFill>
            </a:endParaRPr>
          </a:p>
          <a:p>
            <a:r>
              <a:rPr lang="en-US" sz="2000" dirty="0" err="1"/>
              <a:t>Black_Hair</a:t>
            </a:r>
            <a:endParaRPr lang="en-US" sz="2000" dirty="0"/>
          </a:p>
          <a:p>
            <a:r>
              <a:rPr lang="en-US" sz="2000" dirty="0" err="1"/>
              <a:t>Blond_Hair</a:t>
            </a:r>
            <a:endParaRPr lang="en-US" sz="2000" dirty="0"/>
          </a:p>
          <a:p>
            <a:r>
              <a:rPr lang="en-US" sz="2000" dirty="0"/>
              <a:t>Blurry</a:t>
            </a:r>
          </a:p>
          <a:p>
            <a:r>
              <a:rPr lang="en-US" sz="2000" dirty="0" err="1"/>
              <a:t>Brown_Hair</a:t>
            </a:r>
            <a:endParaRPr lang="en-US" sz="2000" dirty="0"/>
          </a:p>
          <a:p>
            <a:r>
              <a:rPr lang="en-US" sz="2000" b="1" dirty="0" err="1">
                <a:solidFill>
                  <a:srgbClr val="C00000"/>
                </a:solidFill>
              </a:rPr>
              <a:t>Bushy_Eyebrows</a:t>
            </a:r>
            <a:endParaRPr lang="en-US" sz="2000" b="1" dirty="0">
              <a:solidFill>
                <a:srgbClr val="C00000"/>
              </a:solidFill>
            </a:endParaRPr>
          </a:p>
          <a:p>
            <a:r>
              <a:rPr lang="en-US" sz="2000" b="1" dirty="0">
                <a:solidFill>
                  <a:srgbClr val="C00000"/>
                </a:solidFill>
              </a:rPr>
              <a:t>Chubby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9A044A-B6F8-ED4A-AF7B-CB7C627BD59E}"/>
              </a:ext>
            </a:extLst>
          </p:cNvPr>
          <p:cNvSpPr/>
          <p:nvPr/>
        </p:nvSpPr>
        <p:spPr>
          <a:xfrm>
            <a:off x="3323725" y="1488710"/>
            <a:ext cx="265597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C00000"/>
                </a:solidFill>
              </a:rPr>
              <a:t>Double_Chin</a:t>
            </a:r>
            <a:endParaRPr lang="en-US" sz="2000" b="1" dirty="0">
              <a:solidFill>
                <a:srgbClr val="C00000"/>
              </a:solidFill>
            </a:endParaRPr>
          </a:p>
          <a:p>
            <a:r>
              <a:rPr lang="en-US" sz="2000" dirty="0"/>
              <a:t>Eyeglasses</a:t>
            </a:r>
          </a:p>
          <a:p>
            <a:r>
              <a:rPr lang="en-US" sz="2000" dirty="0"/>
              <a:t>Goatee</a:t>
            </a:r>
          </a:p>
          <a:p>
            <a:r>
              <a:rPr lang="en-US" sz="2000" dirty="0" err="1"/>
              <a:t>Gray_Hair</a:t>
            </a:r>
            <a:endParaRPr lang="en-US" sz="2000" dirty="0"/>
          </a:p>
          <a:p>
            <a:r>
              <a:rPr lang="en-US" sz="2000" b="1" dirty="0" err="1">
                <a:solidFill>
                  <a:srgbClr val="C00000"/>
                </a:solidFill>
              </a:rPr>
              <a:t>Heavy_Makeup</a:t>
            </a:r>
            <a:endParaRPr lang="en-US" sz="2000" b="1" dirty="0">
              <a:solidFill>
                <a:srgbClr val="C00000"/>
              </a:solidFill>
            </a:endParaRPr>
          </a:p>
          <a:p>
            <a:r>
              <a:rPr lang="en-US" sz="2000" dirty="0" err="1"/>
              <a:t>High_Cheekbones</a:t>
            </a:r>
            <a:endParaRPr lang="en-US" sz="2000" dirty="0"/>
          </a:p>
          <a:p>
            <a:r>
              <a:rPr lang="en-US" sz="2000" dirty="0"/>
              <a:t>Male</a:t>
            </a:r>
          </a:p>
          <a:p>
            <a:r>
              <a:rPr lang="en-US" sz="2000" dirty="0" err="1"/>
              <a:t>Mouth_Slightly_Open</a:t>
            </a:r>
            <a:endParaRPr lang="en-US" sz="2000" dirty="0"/>
          </a:p>
          <a:p>
            <a:r>
              <a:rPr lang="en-US" sz="2000" dirty="0"/>
              <a:t>Mustache</a:t>
            </a:r>
          </a:p>
          <a:p>
            <a:r>
              <a:rPr lang="en-US" sz="2000" dirty="0" err="1"/>
              <a:t>Narrow_Eyes</a:t>
            </a:r>
            <a:endParaRPr lang="en-US" sz="2000" dirty="0"/>
          </a:p>
          <a:p>
            <a:r>
              <a:rPr lang="en-US" sz="2000" dirty="0" err="1"/>
              <a:t>No_Beard</a:t>
            </a:r>
            <a:endParaRPr lang="en-US" sz="2000" dirty="0"/>
          </a:p>
          <a:p>
            <a:r>
              <a:rPr lang="en-US" sz="2000" dirty="0" err="1"/>
              <a:t>Oval_Face</a:t>
            </a:r>
            <a:endParaRPr lang="en-US" sz="2000" dirty="0"/>
          </a:p>
          <a:p>
            <a:r>
              <a:rPr lang="en-US" sz="2000" b="1" dirty="0" err="1">
                <a:solidFill>
                  <a:srgbClr val="C00000"/>
                </a:solidFill>
              </a:rPr>
              <a:t>Pale_Skin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8222FA-286D-A942-B274-4AAC62ACDF69}"/>
              </a:ext>
            </a:extLst>
          </p:cNvPr>
          <p:cNvSpPr/>
          <p:nvPr/>
        </p:nvSpPr>
        <p:spPr>
          <a:xfrm>
            <a:off x="5919542" y="1488611"/>
            <a:ext cx="232209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C00000"/>
                </a:solidFill>
              </a:rPr>
              <a:t>Pointy_Nose</a:t>
            </a:r>
            <a:endParaRPr lang="en-US" sz="2000" b="1" dirty="0">
              <a:solidFill>
                <a:srgbClr val="C00000"/>
              </a:solidFill>
            </a:endParaRPr>
          </a:p>
          <a:p>
            <a:r>
              <a:rPr lang="en-US" sz="2000" dirty="0" err="1"/>
              <a:t>Receding_Hairline</a:t>
            </a:r>
            <a:endParaRPr lang="en-US" sz="2000" dirty="0"/>
          </a:p>
          <a:p>
            <a:r>
              <a:rPr lang="en-US" sz="2000" dirty="0" err="1"/>
              <a:t>Rosy_Cheeks</a:t>
            </a:r>
            <a:endParaRPr lang="en-US" sz="2000" dirty="0"/>
          </a:p>
          <a:p>
            <a:r>
              <a:rPr lang="en-US" sz="2000" dirty="0"/>
              <a:t>Sideburns</a:t>
            </a:r>
          </a:p>
          <a:p>
            <a:r>
              <a:rPr lang="en-US" sz="2000" dirty="0"/>
              <a:t>Smiling</a:t>
            </a:r>
          </a:p>
          <a:p>
            <a:r>
              <a:rPr lang="en-US" sz="2000" dirty="0" err="1"/>
              <a:t>Straight_Hair</a:t>
            </a:r>
            <a:endParaRPr lang="en-US" sz="2000" dirty="0"/>
          </a:p>
          <a:p>
            <a:r>
              <a:rPr lang="en-US" sz="2000" dirty="0" err="1"/>
              <a:t>Wavy_Hair</a:t>
            </a:r>
            <a:endParaRPr lang="en-US" sz="2000" dirty="0"/>
          </a:p>
          <a:p>
            <a:r>
              <a:rPr lang="en-US" sz="2000" dirty="0" err="1"/>
              <a:t>Wearing_Earrings</a:t>
            </a:r>
            <a:endParaRPr lang="en-US" sz="2000" dirty="0"/>
          </a:p>
          <a:p>
            <a:r>
              <a:rPr lang="en-US" sz="2000" dirty="0" err="1"/>
              <a:t>Wearing_Hat</a:t>
            </a:r>
            <a:endParaRPr lang="en-US" sz="2000" dirty="0"/>
          </a:p>
          <a:p>
            <a:r>
              <a:rPr lang="en-US" sz="2000" dirty="0" err="1"/>
              <a:t>Wearing_Lipstick</a:t>
            </a:r>
            <a:endParaRPr lang="en-US" sz="2000" dirty="0"/>
          </a:p>
          <a:p>
            <a:r>
              <a:rPr lang="en-US" sz="2000" dirty="0" err="1"/>
              <a:t>Wearing_Necklace</a:t>
            </a:r>
            <a:endParaRPr lang="en-US" sz="2000" dirty="0"/>
          </a:p>
          <a:p>
            <a:r>
              <a:rPr lang="en-US" sz="2000" dirty="0" err="1"/>
              <a:t>Wearing_Necktie</a:t>
            </a:r>
            <a:endParaRPr lang="en-US" sz="2000" dirty="0"/>
          </a:p>
          <a:p>
            <a:r>
              <a:rPr lang="en-US" sz="2000" b="1" dirty="0">
                <a:solidFill>
                  <a:srgbClr val="C00000"/>
                </a:solidFill>
              </a:rPr>
              <a:t>Young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D758D5-2CB5-3C4B-86BE-3B17BC3C6C86}"/>
              </a:ext>
            </a:extLst>
          </p:cNvPr>
          <p:cNvSpPr txBox="1"/>
          <p:nvPr/>
        </p:nvSpPr>
        <p:spPr>
          <a:xfrm>
            <a:off x="628650" y="951155"/>
            <a:ext cx="79360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CelebA</a:t>
            </a:r>
            <a:r>
              <a:rPr lang="en-US" sz="2400" dirty="0"/>
              <a:t> Dataset: 202k images labeled with 40 binary attributes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853C56-786A-4447-9421-B3400045F212}"/>
              </a:ext>
            </a:extLst>
          </p:cNvPr>
          <p:cNvSpPr txBox="1"/>
          <p:nvPr/>
        </p:nvSpPr>
        <p:spPr>
          <a:xfrm>
            <a:off x="1840832" y="5636981"/>
            <a:ext cx="71166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Many attributes seem subjective. Who chose the attributes? Why? How are they defined? Who labeled the images?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103EF7-85C2-0449-8698-FFE7E6DFD329}"/>
              </a:ext>
            </a:extLst>
          </p:cNvPr>
          <p:cNvSpPr txBox="1"/>
          <p:nvPr/>
        </p:nvSpPr>
        <p:spPr>
          <a:xfrm>
            <a:off x="0" y="5824954"/>
            <a:ext cx="1840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Liu et al, “Deep Learning Face Attributes in the Wild”, ICCV 2015</a:t>
            </a:r>
          </a:p>
        </p:txBody>
      </p:sp>
    </p:spTree>
    <p:extLst>
      <p:ext uri="{BB962C8B-B14F-4D97-AF65-F5344CB8AC3E}">
        <p14:creationId xmlns:p14="http://schemas.microsoft.com/office/powerpoint/2010/main" val="22227461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B096B-DBBF-0B4F-B6B9-AA07CFEC0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Think Critically about Datasets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C4D2358-7109-324A-A30D-3FC5199B02FA}"/>
              </a:ext>
            </a:extLst>
          </p:cNvPr>
          <p:cNvSpPr/>
          <p:nvPr/>
        </p:nvSpPr>
        <p:spPr>
          <a:xfrm>
            <a:off x="809124" y="1488611"/>
            <a:ext cx="232209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5_o_Clock_Shadow</a:t>
            </a:r>
          </a:p>
          <a:p>
            <a:r>
              <a:rPr lang="en-US" sz="2000" dirty="0" err="1"/>
              <a:t>Arched_Eyebrows</a:t>
            </a:r>
            <a:endParaRPr lang="en-US" sz="2000" dirty="0"/>
          </a:p>
          <a:p>
            <a:r>
              <a:rPr lang="en-US" sz="2000" b="1" dirty="0">
                <a:solidFill>
                  <a:srgbClr val="C00000"/>
                </a:solidFill>
              </a:rPr>
              <a:t>Attractive</a:t>
            </a:r>
          </a:p>
          <a:p>
            <a:r>
              <a:rPr lang="en-US" sz="2000" dirty="0" err="1"/>
              <a:t>Bags_Under_Eyes</a:t>
            </a:r>
            <a:endParaRPr lang="en-US" sz="2000" dirty="0"/>
          </a:p>
          <a:p>
            <a:r>
              <a:rPr lang="en-US" sz="2000" dirty="0"/>
              <a:t>Bald</a:t>
            </a:r>
          </a:p>
          <a:p>
            <a:r>
              <a:rPr lang="en-US" sz="2000" dirty="0"/>
              <a:t>Bangs</a:t>
            </a:r>
          </a:p>
          <a:p>
            <a:r>
              <a:rPr lang="en-US" sz="2000" b="1" dirty="0" err="1">
                <a:solidFill>
                  <a:srgbClr val="C00000"/>
                </a:solidFill>
              </a:rPr>
              <a:t>Big_Lips</a:t>
            </a:r>
            <a:endParaRPr lang="en-US" sz="2000" b="1" dirty="0">
              <a:solidFill>
                <a:srgbClr val="C00000"/>
              </a:solidFill>
            </a:endParaRPr>
          </a:p>
          <a:p>
            <a:r>
              <a:rPr lang="en-US" sz="2000" b="1" dirty="0" err="1">
                <a:solidFill>
                  <a:srgbClr val="C00000"/>
                </a:solidFill>
              </a:rPr>
              <a:t>Big_Nose</a:t>
            </a:r>
            <a:endParaRPr lang="en-US" sz="2000" b="1" dirty="0">
              <a:solidFill>
                <a:srgbClr val="C00000"/>
              </a:solidFill>
            </a:endParaRPr>
          </a:p>
          <a:p>
            <a:r>
              <a:rPr lang="en-US" sz="2000" dirty="0" err="1"/>
              <a:t>Black_Hair</a:t>
            </a:r>
            <a:endParaRPr lang="en-US" sz="2000" dirty="0"/>
          </a:p>
          <a:p>
            <a:r>
              <a:rPr lang="en-US" sz="2000" dirty="0" err="1"/>
              <a:t>Blond_Hair</a:t>
            </a:r>
            <a:endParaRPr lang="en-US" sz="2000" dirty="0"/>
          </a:p>
          <a:p>
            <a:r>
              <a:rPr lang="en-US" sz="2000" dirty="0"/>
              <a:t>Blurry</a:t>
            </a:r>
          </a:p>
          <a:p>
            <a:r>
              <a:rPr lang="en-US" sz="2000" dirty="0" err="1"/>
              <a:t>Brown_Hair</a:t>
            </a:r>
            <a:endParaRPr lang="en-US" sz="2000" dirty="0"/>
          </a:p>
          <a:p>
            <a:r>
              <a:rPr lang="en-US" sz="2000" b="1" dirty="0" err="1">
                <a:solidFill>
                  <a:srgbClr val="C00000"/>
                </a:solidFill>
              </a:rPr>
              <a:t>Bushy_Eyebrows</a:t>
            </a:r>
            <a:endParaRPr lang="en-US" sz="2000" b="1" dirty="0">
              <a:solidFill>
                <a:srgbClr val="C00000"/>
              </a:solidFill>
            </a:endParaRPr>
          </a:p>
          <a:p>
            <a:r>
              <a:rPr lang="en-US" sz="2000" b="1" dirty="0">
                <a:solidFill>
                  <a:srgbClr val="C00000"/>
                </a:solidFill>
              </a:rPr>
              <a:t>Chubby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9A044A-B6F8-ED4A-AF7B-CB7C627BD59E}"/>
              </a:ext>
            </a:extLst>
          </p:cNvPr>
          <p:cNvSpPr/>
          <p:nvPr/>
        </p:nvSpPr>
        <p:spPr>
          <a:xfrm>
            <a:off x="3323725" y="1488710"/>
            <a:ext cx="265597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C00000"/>
                </a:solidFill>
              </a:rPr>
              <a:t>Double_Chin</a:t>
            </a:r>
            <a:endParaRPr lang="en-US" sz="2000" b="1" dirty="0">
              <a:solidFill>
                <a:srgbClr val="C00000"/>
              </a:solidFill>
            </a:endParaRPr>
          </a:p>
          <a:p>
            <a:r>
              <a:rPr lang="en-US" sz="2000" dirty="0"/>
              <a:t>Eyeglasses</a:t>
            </a:r>
          </a:p>
          <a:p>
            <a:r>
              <a:rPr lang="en-US" sz="2000" dirty="0"/>
              <a:t>Goatee</a:t>
            </a:r>
          </a:p>
          <a:p>
            <a:r>
              <a:rPr lang="en-US" sz="2000" dirty="0" err="1"/>
              <a:t>Gray_Hair</a:t>
            </a:r>
            <a:endParaRPr lang="en-US" sz="2000" dirty="0"/>
          </a:p>
          <a:p>
            <a:r>
              <a:rPr lang="en-US" sz="2000" b="1" dirty="0" err="1">
                <a:solidFill>
                  <a:srgbClr val="C00000"/>
                </a:solidFill>
              </a:rPr>
              <a:t>Heavy_Makeup</a:t>
            </a:r>
            <a:endParaRPr lang="en-US" sz="2000" b="1" dirty="0">
              <a:solidFill>
                <a:srgbClr val="C00000"/>
              </a:solidFill>
            </a:endParaRPr>
          </a:p>
          <a:p>
            <a:r>
              <a:rPr lang="en-US" sz="2000" dirty="0" err="1"/>
              <a:t>High_Cheekbones</a:t>
            </a:r>
            <a:endParaRPr lang="en-US" sz="2000" dirty="0"/>
          </a:p>
          <a:p>
            <a:r>
              <a:rPr lang="en-US" sz="2000" dirty="0"/>
              <a:t>Male</a:t>
            </a:r>
          </a:p>
          <a:p>
            <a:r>
              <a:rPr lang="en-US" sz="2000" dirty="0" err="1"/>
              <a:t>Mouth_Slightly_Open</a:t>
            </a:r>
            <a:endParaRPr lang="en-US" sz="2000" dirty="0"/>
          </a:p>
          <a:p>
            <a:r>
              <a:rPr lang="en-US" sz="2000" dirty="0"/>
              <a:t>Mustache</a:t>
            </a:r>
          </a:p>
          <a:p>
            <a:r>
              <a:rPr lang="en-US" sz="2000" dirty="0" err="1"/>
              <a:t>Narrow_Eyes</a:t>
            </a:r>
            <a:endParaRPr lang="en-US" sz="2000" dirty="0"/>
          </a:p>
          <a:p>
            <a:r>
              <a:rPr lang="en-US" sz="2000" dirty="0" err="1"/>
              <a:t>No_Beard</a:t>
            </a:r>
            <a:endParaRPr lang="en-US" sz="2000" dirty="0"/>
          </a:p>
          <a:p>
            <a:r>
              <a:rPr lang="en-US" sz="2000" dirty="0" err="1"/>
              <a:t>Oval_Face</a:t>
            </a:r>
            <a:endParaRPr lang="en-US" sz="2000" dirty="0"/>
          </a:p>
          <a:p>
            <a:r>
              <a:rPr lang="en-US" sz="2000" b="1" dirty="0" err="1">
                <a:solidFill>
                  <a:srgbClr val="C00000"/>
                </a:solidFill>
              </a:rPr>
              <a:t>Pale_Skin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8222FA-286D-A942-B274-4AAC62ACDF69}"/>
              </a:ext>
            </a:extLst>
          </p:cNvPr>
          <p:cNvSpPr/>
          <p:nvPr/>
        </p:nvSpPr>
        <p:spPr>
          <a:xfrm>
            <a:off x="5919542" y="1488611"/>
            <a:ext cx="232209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C00000"/>
                </a:solidFill>
              </a:rPr>
              <a:t>Pointy_Nose</a:t>
            </a:r>
            <a:endParaRPr lang="en-US" sz="2000" b="1" dirty="0">
              <a:solidFill>
                <a:srgbClr val="C00000"/>
              </a:solidFill>
            </a:endParaRPr>
          </a:p>
          <a:p>
            <a:r>
              <a:rPr lang="en-US" sz="2000" dirty="0" err="1"/>
              <a:t>Receding_Hairline</a:t>
            </a:r>
            <a:endParaRPr lang="en-US" sz="2000" dirty="0"/>
          </a:p>
          <a:p>
            <a:r>
              <a:rPr lang="en-US" sz="2000" dirty="0" err="1"/>
              <a:t>Rosy_Cheeks</a:t>
            </a:r>
            <a:endParaRPr lang="en-US" sz="2000" dirty="0"/>
          </a:p>
          <a:p>
            <a:r>
              <a:rPr lang="en-US" sz="2000" dirty="0"/>
              <a:t>Sideburns</a:t>
            </a:r>
          </a:p>
          <a:p>
            <a:r>
              <a:rPr lang="en-US" sz="2000" dirty="0"/>
              <a:t>Smiling</a:t>
            </a:r>
          </a:p>
          <a:p>
            <a:r>
              <a:rPr lang="en-US" sz="2000" dirty="0" err="1"/>
              <a:t>Straight_Hair</a:t>
            </a:r>
            <a:endParaRPr lang="en-US" sz="2000" dirty="0"/>
          </a:p>
          <a:p>
            <a:r>
              <a:rPr lang="en-US" sz="2000" dirty="0" err="1"/>
              <a:t>Wavy_Hair</a:t>
            </a:r>
            <a:endParaRPr lang="en-US" sz="2000" dirty="0"/>
          </a:p>
          <a:p>
            <a:r>
              <a:rPr lang="en-US" sz="2000" dirty="0" err="1"/>
              <a:t>Wearing_Earrings</a:t>
            </a:r>
            <a:endParaRPr lang="en-US" sz="2000" dirty="0"/>
          </a:p>
          <a:p>
            <a:r>
              <a:rPr lang="en-US" sz="2000" dirty="0" err="1"/>
              <a:t>Wearing_Hat</a:t>
            </a:r>
            <a:endParaRPr lang="en-US" sz="2000" dirty="0"/>
          </a:p>
          <a:p>
            <a:r>
              <a:rPr lang="en-US" sz="2000" dirty="0" err="1"/>
              <a:t>Wearing_Lipstick</a:t>
            </a:r>
            <a:endParaRPr lang="en-US" sz="2000" dirty="0"/>
          </a:p>
          <a:p>
            <a:r>
              <a:rPr lang="en-US" sz="2000" dirty="0" err="1"/>
              <a:t>Wearing_Necklace</a:t>
            </a:r>
            <a:endParaRPr lang="en-US" sz="2000" dirty="0"/>
          </a:p>
          <a:p>
            <a:r>
              <a:rPr lang="en-US" sz="2000" dirty="0" err="1"/>
              <a:t>Wearing_Necktie</a:t>
            </a:r>
            <a:endParaRPr lang="en-US" sz="2000" dirty="0"/>
          </a:p>
          <a:p>
            <a:r>
              <a:rPr lang="en-US" sz="2000" b="1" dirty="0">
                <a:solidFill>
                  <a:srgbClr val="C00000"/>
                </a:solidFill>
              </a:rPr>
              <a:t>Young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D758D5-2CB5-3C4B-86BE-3B17BC3C6C86}"/>
              </a:ext>
            </a:extLst>
          </p:cNvPr>
          <p:cNvSpPr txBox="1"/>
          <p:nvPr/>
        </p:nvSpPr>
        <p:spPr>
          <a:xfrm>
            <a:off x="628650" y="951155"/>
            <a:ext cx="79360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CelebA</a:t>
            </a:r>
            <a:r>
              <a:rPr lang="en-US" sz="2400" dirty="0"/>
              <a:t> Dataset: 202k images labeled with 40 binary attributes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853C56-786A-4447-9421-B3400045F212}"/>
              </a:ext>
            </a:extLst>
          </p:cNvPr>
          <p:cNvSpPr txBox="1"/>
          <p:nvPr/>
        </p:nvSpPr>
        <p:spPr>
          <a:xfrm>
            <a:off x="1840832" y="5636981"/>
            <a:ext cx="71166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Many attributes seem subjective. Who chose the attributes? Why? How are they defined? Who labeled the images?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FB5EE8-12AC-F24A-B693-8B7EA71DC6EE}"/>
              </a:ext>
            </a:extLst>
          </p:cNvPr>
          <p:cNvSpPr txBox="1"/>
          <p:nvPr/>
        </p:nvSpPr>
        <p:spPr>
          <a:xfrm>
            <a:off x="0" y="5824954"/>
            <a:ext cx="1840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Liu et al, “Deep Learning Face Attributes in the Wild”, ICCV 2015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63756EF-0060-C945-A094-6DC2A4FEA53B}"/>
              </a:ext>
            </a:extLst>
          </p:cNvPr>
          <p:cNvSpPr/>
          <p:nvPr/>
        </p:nvSpPr>
        <p:spPr>
          <a:xfrm>
            <a:off x="348916" y="1488611"/>
            <a:ext cx="8215753" cy="414837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0314DE-7B7F-6A46-A9C4-EDC2811CA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630" y="2610037"/>
            <a:ext cx="7175500" cy="901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D13E16-0DC2-3545-BCFF-80C5EE820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630" y="3372555"/>
            <a:ext cx="7162800" cy="1143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67D2A5F-4ACB-1D41-A975-55A5B0D0F925}"/>
              </a:ext>
            </a:extLst>
          </p:cNvPr>
          <p:cNvSpPr txBox="1"/>
          <p:nvPr/>
        </p:nvSpPr>
        <p:spPr>
          <a:xfrm>
            <a:off x="1996556" y="2076264"/>
            <a:ext cx="50347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Almost no detail in the paper</a:t>
            </a:r>
          </a:p>
        </p:txBody>
      </p:sp>
    </p:spTree>
    <p:extLst>
      <p:ext uri="{BB962C8B-B14F-4D97-AF65-F5344CB8AC3E}">
        <p14:creationId xmlns:p14="http://schemas.microsoft.com/office/powerpoint/2010/main" val="13846820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82AF9-C231-4F4F-A87D-E1CB9E595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Study: COMPAS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5E1CF5-0F59-6942-8F9C-BB93BA89CF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34440"/>
            <a:ext cx="7886700" cy="5029200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dirty="0"/>
              <a:t>Person commits a crime, is arrested</a:t>
            </a:r>
          </a:p>
          <a:p>
            <a:pPr marL="514350" indent="-514350">
              <a:buAutoNum type="arabicPeriod"/>
            </a:pPr>
            <a:r>
              <a:rPr lang="en-US" dirty="0"/>
              <a:t>COMPAS software predicts the chance that the person will commit another crime in the future (</a:t>
            </a:r>
            <a:r>
              <a:rPr lang="en-US" i="1" dirty="0"/>
              <a:t>recidivism)</a:t>
            </a:r>
          </a:p>
          <a:p>
            <a:pPr marL="514350" indent="-514350">
              <a:buAutoNum type="arabicPeriod"/>
            </a:pPr>
            <a:r>
              <a:rPr lang="en-US" dirty="0"/>
              <a:t>Recidivism scores impact criminal sentences: if a person is likely to commit another crime, shouldn’t they get a longer sentence?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Real system that has been used in New York, Wisconsin, California, Florida, </a:t>
            </a:r>
            <a:r>
              <a:rPr lang="en-US" dirty="0" err="1"/>
              <a:t>etc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281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DF819-8B9A-4D4A-A4D0-F1F4A5591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Datasheets for Datasets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522CC2-88F7-A14E-9880-49D31C58BECC}"/>
              </a:ext>
            </a:extLst>
          </p:cNvPr>
          <p:cNvSpPr txBox="1"/>
          <p:nvPr/>
        </p:nvSpPr>
        <p:spPr>
          <a:xfrm>
            <a:off x="0" y="6148139"/>
            <a:ext cx="38570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Gebru</a:t>
            </a:r>
            <a:r>
              <a:rPr lang="en-US" sz="1400" dirty="0"/>
              <a:t> et al, “Datasheets for Datasets”, </a:t>
            </a:r>
            <a:r>
              <a:rPr lang="en-US" sz="1400" dirty="0" err="1"/>
              <a:t>FAccT</a:t>
            </a:r>
            <a:r>
              <a:rPr lang="en-US" sz="1400" dirty="0"/>
              <a:t> 2018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56163A-148B-7A48-99F2-95E1E71D5739}"/>
              </a:ext>
            </a:extLst>
          </p:cNvPr>
          <p:cNvSpPr txBox="1"/>
          <p:nvPr/>
        </p:nvSpPr>
        <p:spPr>
          <a:xfrm>
            <a:off x="216568" y="1191125"/>
            <a:ext cx="8710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Idea: A standard list of questions to answer when releasing a dataset. Who created it? Why? What is in it? How was it labeled?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A1A01F-82FD-DD41-A0DC-97BD9927C9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39806"/>
          <a:stretch/>
        </p:blipFill>
        <p:spPr>
          <a:xfrm>
            <a:off x="950494" y="2064233"/>
            <a:ext cx="7243011" cy="404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74334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FC767-066B-954F-98BE-29240AD89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Cards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BBC446-146C-F745-88B6-C527DB24A7E3}"/>
              </a:ext>
            </a:extLst>
          </p:cNvPr>
          <p:cNvSpPr txBox="1"/>
          <p:nvPr/>
        </p:nvSpPr>
        <p:spPr>
          <a:xfrm>
            <a:off x="216568" y="1191125"/>
            <a:ext cx="8710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Idea: A standard list of questions to answer when releasing a trained model. Who created it? What data was it trained on? What should it be used for? What should it </a:t>
            </a:r>
            <a:r>
              <a:rPr lang="en-US" sz="2400" b="1" dirty="0"/>
              <a:t>not</a:t>
            </a:r>
            <a:r>
              <a:rPr lang="en-US" sz="2400" dirty="0"/>
              <a:t> be used for?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AE5895-E881-9448-8812-756E72619A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918" b="49608"/>
          <a:stretch/>
        </p:blipFill>
        <p:spPr>
          <a:xfrm>
            <a:off x="794084" y="2328465"/>
            <a:ext cx="3465544" cy="35188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838A99-B54E-C14A-9120-8FA18D7FF0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644" b="28"/>
          <a:stretch/>
        </p:blipFill>
        <p:spPr>
          <a:xfrm>
            <a:off x="4837144" y="2464493"/>
            <a:ext cx="3465544" cy="33828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79BA606-EDE4-D344-8A5D-A2BFAB31623E}"/>
              </a:ext>
            </a:extLst>
          </p:cNvPr>
          <p:cNvSpPr txBox="1"/>
          <p:nvPr/>
        </p:nvSpPr>
        <p:spPr>
          <a:xfrm>
            <a:off x="0" y="6184463"/>
            <a:ext cx="47141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Mitchell et al, “Model Cards for Model Reporting”, </a:t>
            </a:r>
            <a:r>
              <a:rPr lang="en-US" sz="1400" dirty="0" err="1"/>
              <a:t>FAccT</a:t>
            </a:r>
            <a:r>
              <a:rPr lang="en-US" sz="1400" dirty="0"/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257382771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3E631-1542-1F41-A551-3A1791D84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Cards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D923EC-8982-A34A-8D1D-8B28D2D94C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-1016"/>
          <a:stretch/>
        </p:blipFill>
        <p:spPr>
          <a:xfrm>
            <a:off x="219682" y="1282568"/>
            <a:ext cx="4284631" cy="43474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28EF11-B1B9-1242-BC6A-A7E9C442D6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9688" y="1282568"/>
            <a:ext cx="4620398" cy="482988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0BCFF71-AA7B-AC4A-AE84-C186F6B16C7D}"/>
              </a:ext>
            </a:extLst>
          </p:cNvPr>
          <p:cNvSpPr/>
          <p:nvPr/>
        </p:nvSpPr>
        <p:spPr>
          <a:xfrm>
            <a:off x="5131468" y="6128888"/>
            <a:ext cx="394335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4"/>
              </a:rPr>
              <a:t>https://github.com/openai/CLIP/blob/main/model-card.md</a:t>
            </a:r>
            <a:r>
              <a:rPr lang="en-US" sz="1200" dirty="0"/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D1BBE5-32D1-0344-95AA-FD745DB3A2AD}"/>
              </a:ext>
            </a:extLst>
          </p:cNvPr>
          <p:cNvSpPr/>
          <p:nvPr/>
        </p:nvSpPr>
        <p:spPr>
          <a:xfrm>
            <a:off x="385010" y="6128887"/>
            <a:ext cx="350118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5"/>
              </a:rPr>
              <a:t>https://modelcards.withgoogle.com/object-detection</a:t>
            </a:r>
            <a:r>
              <a:rPr lang="en-US" sz="1200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6B7F04-CF7E-D34C-963A-198F8736DA08}"/>
              </a:ext>
            </a:extLst>
          </p:cNvPr>
          <p:cNvSpPr txBox="1"/>
          <p:nvPr/>
        </p:nvSpPr>
        <p:spPr>
          <a:xfrm>
            <a:off x="4264635" y="359374"/>
            <a:ext cx="42507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Adopted by Google, </a:t>
            </a:r>
            <a:r>
              <a:rPr lang="en-US" sz="2800" dirty="0" err="1"/>
              <a:t>OpenAI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3781696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3E631-1542-1F41-A551-3A1791D84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Cards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D923EC-8982-A34A-8D1D-8B28D2D94C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-1016"/>
          <a:stretch/>
        </p:blipFill>
        <p:spPr>
          <a:xfrm>
            <a:off x="219682" y="1282568"/>
            <a:ext cx="4284631" cy="434742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0BCFF71-AA7B-AC4A-AE84-C186F6B16C7D}"/>
              </a:ext>
            </a:extLst>
          </p:cNvPr>
          <p:cNvSpPr/>
          <p:nvPr/>
        </p:nvSpPr>
        <p:spPr>
          <a:xfrm>
            <a:off x="5131468" y="6128888"/>
            <a:ext cx="394335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https://github.com/openai/CLIP/blob/main/model-card.md</a:t>
            </a:r>
            <a:r>
              <a:rPr lang="en-US" sz="1200" dirty="0"/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ECF1EC-9013-1546-B5DF-A81E41CF6A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82568"/>
            <a:ext cx="9144000" cy="4628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DA56991-F755-F044-AF9C-46243D85AB95}"/>
              </a:ext>
            </a:extLst>
          </p:cNvPr>
          <p:cNvSpPr txBox="1"/>
          <p:nvPr/>
        </p:nvSpPr>
        <p:spPr>
          <a:xfrm>
            <a:off x="3909239" y="665782"/>
            <a:ext cx="49789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Some models are just for research and not to be deployed. Make it clear!</a:t>
            </a:r>
          </a:p>
        </p:txBody>
      </p:sp>
    </p:spTree>
    <p:extLst>
      <p:ext uri="{BB962C8B-B14F-4D97-AF65-F5344CB8AC3E}">
        <p14:creationId xmlns:p14="http://schemas.microsoft.com/office/powerpoint/2010/main" val="299371789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6B34A-F8F2-B746-A0B8-F9D9FFF11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Re-Examining Vision Datasets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33F176-B7AE-5942-84FE-A790144508C3}"/>
              </a:ext>
            </a:extLst>
          </p:cNvPr>
          <p:cNvSpPr txBox="1"/>
          <p:nvPr/>
        </p:nvSpPr>
        <p:spPr>
          <a:xfrm>
            <a:off x="0" y="5895703"/>
            <a:ext cx="70224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Birhane</a:t>
            </a:r>
            <a:r>
              <a:rPr lang="en-US" sz="1400" dirty="0"/>
              <a:t> and Prabhu, “Large Image Datasets: A Pyrrhic Win for Computer Vision?”, WACV 2021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3FCE85-94C3-FA48-AE8A-23ECA76A1296}"/>
              </a:ext>
            </a:extLst>
          </p:cNvPr>
          <p:cNvSpPr txBox="1"/>
          <p:nvPr/>
        </p:nvSpPr>
        <p:spPr>
          <a:xfrm>
            <a:off x="628650" y="2300077"/>
            <a:ext cx="78867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Tiny Images Dataset: 80M images collected semi-automatically from a dictionary plus image search</a:t>
            </a:r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Turns out it contains offensive category labels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26B0DD-34BD-B349-80C9-CA1998B2E029}"/>
              </a:ext>
            </a:extLst>
          </p:cNvPr>
          <p:cNvSpPr txBox="1"/>
          <p:nvPr/>
        </p:nvSpPr>
        <p:spPr>
          <a:xfrm>
            <a:off x="0" y="6167384"/>
            <a:ext cx="86806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Torralba et al, “80 million tiny images: A large data set for nonparametric object and scene recognition”, TPAMI 2008</a:t>
            </a:r>
          </a:p>
        </p:txBody>
      </p:sp>
    </p:spTree>
    <p:extLst>
      <p:ext uri="{BB962C8B-B14F-4D97-AF65-F5344CB8AC3E}">
        <p14:creationId xmlns:p14="http://schemas.microsoft.com/office/powerpoint/2010/main" val="291654101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6B34A-F8F2-B746-A0B8-F9D9FFF11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Re-Examining Vision Datasets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3FCE85-94C3-FA48-AE8A-23ECA76A1296}"/>
              </a:ext>
            </a:extLst>
          </p:cNvPr>
          <p:cNvSpPr txBox="1"/>
          <p:nvPr/>
        </p:nvSpPr>
        <p:spPr>
          <a:xfrm>
            <a:off x="555003" y="1148225"/>
            <a:ext cx="80339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Tiny Images dataset contains offensive category labels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26B0DD-34BD-B349-80C9-CA1998B2E029}"/>
              </a:ext>
            </a:extLst>
          </p:cNvPr>
          <p:cNvSpPr txBox="1"/>
          <p:nvPr/>
        </p:nvSpPr>
        <p:spPr>
          <a:xfrm>
            <a:off x="0" y="6167384"/>
            <a:ext cx="86806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Torralba et al, “80 million tiny images: A large data set for nonparametric object and scene recognition”, TPAMI 2008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4C8F70-78FF-7B4A-8E19-1915CBEA48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" y="1688524"/>
            <a:ext cx="7086600" cy="37719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29FFB6E-4D42-5346-B8A2-B4C1F1E49CBC}"/>
              </a:ext>
            </a:extLst>
          </p:cNvPr>
          <p:cNvSpPr txBox="1"/>
          <p:nvPr/>
        </p:nvSpPr>
        <p:spPr>
          <a:xfrm>
            <a:off x="555003" y="5486809"/>
            <a:ext cx="77092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Result: Tiny Images Dataset taken offline by authors</a:t>
            </a:r>
          </a:p>
        </p:txBody>
      </p:sp>
    </p:spTree>
    <p:extLst>
      <p:ext uri="{BB962C8B-B14F-4D97-AF65-F5344CB8AC3E}">
        <p14:creationId xmlns:p14="http://schemas.microsoft.com/office/powerpoint/2010/main" val="150878431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6B34A-F8F2-B746-A0B8-F9D9FFF11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Consent vs Copyright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2673EA-10DD-AF47-9CA8-CEE21E8C225E}"/>
              </a:ext>
            </a:extLst>
          </p:cNvPr>
          <p:cNvSpPr txBox="1"/>
          <p:nvPr/>
        </p:nvSpPr>
        <p:spPr>
          <a:xfrm>
            <a:off x="0" y="6148369"/>
            <a:ext cx="70224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Birhane</a:t>
            </a:r>
            <a:r>
              <a:rPr lang="en-US" sz="1400" dirty="0"/>
              <a:t> and Prabhu, “Large Image Datasets: A Pyrrhic Win for Computer Vision?”, WACV 2021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329D45-517A-1643-BEE9-4A79B4BBEE5D}"/>
              </a:ext>
            </a:extLst>
          </p:cNvPr>
          <p:cNvSpPr txBox="1"/>
          <p:nvPr/>
        </p:nvSpPr>
        <p:spPr>
          <a:xfrm>
            <a:off x="659967" y="994990"/>
            <a:ext cx="79038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Image copyright != Consent to use in a dataset</a:t>
            </a:r>
          </a:p>
        </p:txBody>
      </p:sp>
    </p:spTree>
    <p:extLst>
      <p:ext uri="{BB962C8B-B14F-4D97-AF65-F5344CB8AC3E}">
        <p14:creationId xmlns:p14="http://schemas.microsoft.com/office/powerpoint/2010/main" val="375563115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6B34A-F8F2-B746-A0B8-F9D9FFF11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Consent vs Copyright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2673EA-10DD-AF47-9CA8-CEE21E8C225E}"/>
              </a:ext>
            </a:extLst>
          </p:cNvPr>
          <p:cNvSpPr txBox="1"/>
          <p:nvPr/>
        </p:nvSpPr>
        <p:spPr>
          <a:xfrm>
            <a:off x="0" y="6148369"/>
            <a:ext cx="70224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Birhane</a:t>
            </a:r>
            <a:r>
              <a:rPr lang="en-US" sz="1400" dirty="0"/>
              <a:t> and Prabhu, “Large Image Datasets: A Pyrrhic Win for Computer Vision?”, WACV 2021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329D45-517A-1643-BEE9-4A79B4BBEE5D}"/>
              </a:ext>
            </a:extLst>
          </p:cNvPr>
          <p:cNvSpPr txBox="1"/>
          <p:nvPr/>
        </p:nvSpPr>
        <p:spPr>
          <a:xfrm>
            <a:off x="659967" y="994990"/>
            <a:ext cx="79038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Image copyright != Consent to use in a dataset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E8C273-0D70-5246-B053-B805B3A01A12}"/>
              </a:ext>
            </a:extLst>
          </p:cNvPr>
          <p:cNvSpPr txBox="1"/>
          <p:nvPr/>
        </p:nvSpPr>
        <p:spPr>
          <a:xfrm>
            <a:off x="0" y="5876688"/>
            <a:ext cx="71692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Garvie</a:t>
            </a:r>
            <a:r>
              <a:rPr lang="en-US" sz="1400" dirty="0"/>
              <a:t>, Bedoya, and </a:t>
            </a:r>
            <a:r>
              <a:rPr lang="en-US" sz="1400" dirty="0" err="1"/>
              <a:t>Frankle</a:t>
            </a:r>
            <a:r>
              <a:rPr lang="en-US" sz="1400" dirty="0"/>
              <a:t>: “The Perpetual Line-Up”, 2016, </a:t>
            </a:r>
            <a:r>
              <a:rPr lang="en-US" sz="1400" dirty="0">
                <a:hlinkClick r:id="rId2"/>
              </a:rPr>
              <a:t>https://www.perpetuallineup.org/</a:t>
            </a:r>
            <a:r>
              <a:rPr lang="en-US" sz="1400" dirty="0"/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D7E0000-1D26-C04C-A884-B9AD941665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2801" y="1599688"/>
            <a:ext cx="4838397" cy="312249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91B7A20-2A03-C149-A755-72DE399D587D}"/>
              </a:ext>
            </a:extLst>
          </p:cNvPr>
          <p:cNvSpPr txBox="1"/>
          <p:nvPr/>
        </p:nvSpPr>
        <p:spPr>
          <a:xfrm>
            <a:off x="1567522" y="4846464"/>
            <a:ext cx="60089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“One in two American adults is in a law enforcement face recognition network.”</a:t>
            </a:r>
          </a:p>
        </p:txBody>
      </p:sp>
    </p:spTree>
    <p:extLst>
      <p:ext uri="{BB962C8B-B14F-4D97-AF65-F5344CB8AC3E}">
        <p14:creationId xmlns:p14="http://schemas.microsoft.com/office/powerpoint/2010/main" val="377683661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505111D-8947-4BBE-A447-18D1A2923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Bigger Picture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36198DE-F053-4FEF-844C-C616AD394D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988" y="2346852"/>
            <a:ext cx="6870023" cy="39360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F262D0-CE07-4338-B567-047534D22E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4101" y="1005840"/>
            <a:ext cx="6870023" cy="134101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019D798-4533-4133-AFBC-268704F5D9E7}"/>
              </a:ext>
            </a:extLst>
          </p:cNvPr>
          <p:cNvSpPr txBox="1"/>
          <p:nvPr/>
        </p:nvSpPr>
        <p:spPr>
          <a:xfrm>
            <a:off x="0" y="6282928"/>
            <a:ext cx="38163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DeGrave et al. Nature Machine Intelligence, 2021.</a:t>
            </a:r>
          </a:p>
        </p:txBody>
      </p:sp>
    </p:spTree>
    <p:extLst>
      <p:ext uri="{BB962C8B-B14F-4D97-AF65-F5344CB8AC3E}">
        <p14:creationId xmlns:p14="http://schemas.microsoft.com/office/powerpoint/2010/main" val="686231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426F9-3C44-B045-9008-B13BA88B0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Takeaways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B66344-2D70-D14F-A997-7A35B8D094CF}"/>
              </a:ext>
            </a:extLst>
          </p:cNvPr>
          <p:cNvSpPr txBox="1"/>
          <p:nvPr/>
        </p:nvSpPr>
        <p:spPr>
          <a:xfrm>
            <a:off x="303075" y="1144409"/>
            <a:ext cx="808293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Thinking about bias and fairness in automated systems goes far beyond computer vision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People in many fields are thinking about these issues, not just CS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It’s important that the next generation of engineers and scientists (you all!) spend some time thinking about the implications of their work on people and society</a:t>
            </a:r>
          </a:p>
        </p:txBody>
      </p:sp>
    </p:spTree>
    <p:extLst>
      <p:ext uri="{BB962C8B-B14F-4D97-AF65-F5344CB8AC3E}">
        <p14:creationId xmlns:p14="http://schemas.microsoft.com/office/powerpoint/2010/main" val="2587614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43E2F-03D0-C84D-9949-84F4729F2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Study: COMPAS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95F6E60-0D54-2948-A127-4949689D0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97" y="1968287"/>
            <a:ext cx="8492225" cy="3424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E40480C-8282-C243-863A-25AB4731ECFB}"/>
              </a:ext>
            </a:extLst>
          </p:cNvPr>
          <p:cNvSpPr txBox="1"/>
          <p:nvPr/>
        </p:nvSpPr>
        <p:spPr>
          <a:xfrm>
            <a:off x="0" y="6182836"/>
            <a:ext cx="61904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>
                <a:hlinkClick r:id="rId3"/>
              </a:rPr>
              <a:t>https://www.propublica.org/article/how-we-analyzed-the-compas-recidivism-algorithm</a:t>
            </a:r>
            <a:r>
              <a:rPr lang="en-US" sz="1200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6CD0A2-ED9E-4149-9DE1-08F8EDFEEBEF}"/>
              </a:ext>
            </a:extLst>
          </p:cNvPr>
          <p:cNvSpPr txBox="1"/>
          <p:nvPr/>
        </p:nvSpPr>
        <p:spPr>
          <a:xfrm>
            <a:off x="1036319" y="962296"/>
            <a:ext cx="70713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2016 ProPublica article analyzed COMPAS scores for &gt;7000 people arrested in Broward county, Florida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35969C-CD2D-D147-8DA8-95B0853CC79A}"/>
              </a:ext>
            </a:extLst>
          </p:cNvPr>
          <p:cNvSpPr txBox="1"/>
          <p:nvPr/>
        </p:nvSpPr>
        <p:spPr>
          <a:xfrm>
            <a:off x="401658" y="5612636"/>
            <a:ext cx="8340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Question</a:t>
            </a:r>
            <a:r>
              <a:rPr lang="en-US" dirty="0"/>
              <a:t>: How many of these people ended up committing new crimes within 2 years?</a:t>
            </a:r>
          </a:p>
        </p:txBody>
      </p:sp>
    </p:spTree>
    <p:extLst>
      <p:ext uri="{BB962C8B-B14F-4D97-AF65-F5344CB8AC3E}">
        <p14:creationId xmlns:p14="http://schemas.microsoft.com/office/powerpoint/2010/main" val="1806750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0404" y="2543719"/>
            <a:ext cx="7603192" cy="1770562"/>
          </a:xfrm>
        </p:spPr>
        <p:txBody>
          <a:bodyPr>
            <a:normAutofit/>
          </a:bodyPr>
          <a:lstStyle/>
          <a:p>
            <a:r>
              <a:rPr lang="en-US" dirty="0"/>
              <a:t>Next Time:</a:t>
            </a:r>
            <a:br>
              <a:rPr lang="en-US" dirty="0"/>
            </a:br>
            <a:r>
              <a:rPr lang="en-US" dirty="0"/>
              <a:t>AI For Science</a:t>
            </a:r>
          </a:p>
        </p:txBody>
      </p:sp>
    </p:spTree>
    <p:extLst>
      <p:ext uri="{BB962C8B-B14F-4D97-AF65-F5344CB8AC3E}">
        <p14:creationId xmlns:p14="http://schemas.microsoft.com/office/powerpoint/2010/main" val="73575668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356CE-A5F8-4C82-A6B6-A9E154263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1D3A01-5CAA-48B9-BF9B-1B5F639DC8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660ABE-4DD7-4DEE-AB2E-C53248F919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160470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82606-4C4B-E446-87FD-82FCDB4FE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Formalizing Fairness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0201E20-7269-F644-888F-019544DDFC0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36884" y="1143000"/>
                <a:ext cx="8807116" cy="502920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b="1" dirty="0"/>
                  <a:t>Independence: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</m:oMath>
                </a14:m>
                <a:endParaRPr lang="en-US" b="1" dirty="0"/>
              </a:p>
              <a:p>
                <a:pPr marL="0" indent="0">
                  <a:buNone/>
                </a:pPr>
                <a:r>
                  <a:rPr lang="en-US" b="1" dirty="0"/>
                  <a:t>Separation: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b="0" dirty="0"/>
              </a:p>
              <a:p>
                <a:pPr marL="0" indent="0">
                  <a:buNone/>
                </a:pPr>
                <a:r>
                  <a:rPr lang="en-US" dirty="0"/>
                  <a:t>What happens if a binary classifier satisfies both?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0201E20-7269-F644-888F-019544DDFC0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36884" y="1143000"/>
                <a:ext cx="8807116" cy="5029200"/>
              </a:xfrm>
              <a:blipFill>
                <a:blip r:embed="rId2"/>
                <a:stretch>
                  <a:fillRect l="-1441" t="-20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D76B3991-5676-024C-B62A-D2CADAD6C6A4}"/>
              </a:ext>
            </a:extLst>
          </p:cNvPr>
          <p:cNvSpPr txBox="1"/>
          <p:nvPr/>
        </p:nvSpPr>
        <p:spPr>
          <a:xfrm>
            <a:off x="0" y="6220328"/>
            <a:ext cx="54457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/>
              <a:t>Barocas</a:t>
            </a:r>
            <a:r>
              <a:rPr lang="en-US" sz="1000" dirty="0"/>
              <a:t>, Hardt, and Narayanan. “Fairness and Machine Learning”, </a:t>
            </a:r>
            <a:r>
              <a:rPr lang="en-US" sz="1000" dirty="0">
                <a:hlinkClick r:id="rId3"/>
              </a:rPr>
              <a:t>https://fairmlbook.org/index.html</a:t>
            </a:r>
            <a:r>
              <a:rPr lang="en-US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0587290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82606-4C4B-E446-87FD-82FCDB4FE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Formalizing Fairness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0201E20-7269-F644-888F-019544DDFC0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36884" y="1143000"/>
                <a:ext cx="8807116" cy="502920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b="1" dirty="0"/>
                  <a:t>Independence: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b="1" dirty="0"/>
              </a:p>
              <a:p>
                <a:pPr marL="0" indent="0">
                  <a:buNone/>
                </a:pPr>
                <a:r>
                  <a:rPr lang="en-US" b="1" dirty="0"/>
                  <a:t>Separation: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b="0" dirty="0"/>
              </a:p>
              <a:p>
                <a:pPr marL="0" indent="0">
                  <a:buNone/>
                </a:pPr>
                <a:r>
                  <a:rPr lang="en-US" dirty="0"/>
                  <a:t>What happens if a binary classifier satisfies both?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endChr m:val="|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)=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</m:oMath>
                </a14:m>
                <a:r>
                  <a:rPr lang="en-US" sz="2400" dirty="0"/>
                  <a:t>   </a:t>
                </a:r>
                <a:r>
                  <a:rPr lang="en-US" sz="2400" dirty="0">
                    <a:solidFill>
                      <a:schemeClr val="accent6"/>
                    </a:solidFill>
                  </a:rPr>
                  <a:t>(Independence)</a:t>
                </a:r>
                <a:endParaRPr lang="en-US" sz="2400" b="0" i="1" dirty="0">
                  <a:solidFill>
                    <a:schemeClr val="accent6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0201E20-7269-F644-888F-019544DDFC0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36884" y="1143000"/>
                <a:ext cx="8807116" cy="5029200"/>
              </a:xfrm>
              <a:blipFill>
                <a:blip r:embed="rId2"/>
                <a:stretch>
                  <a:fillRect l="-1441" t="-20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17070B78-E150-164D-89B5-18989C3D0DDA}"/>
              </a:ext>
            </a:extLst>
          </p:cNvPr>
          <p:cNvSpPr txBox="1"/>
          <p:nvPr/>
        </p:nvSpPr>
        <p:spPr>
          <a:xfrm>
            <a:off x="0" y="6220328"/>
            <a:ext cx="54457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/>
              <a:t>Barocas</a:t>
            </a:r>
            <a:r>
              <a:rPr lang="en-US" sz="1000" dirty="0"/>
              <a:t>, Hardt, and Narayanan. “Fairness and Machine Learning”, </a:t>
            </a:r>
            <a:r>
              <a:rPr lang="en-US" sz="1000" dirty="0">
                <a:hlinkClick r:id="rId3"/>
              </a:rPr>
              <a:t>https://fairmlbook.org/index.html</a:t>
            </a:r>
            <a:r>
              <a:rPr lang="en-US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2644920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82606-4C4B-E446-87FD-82FCDB4FE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Formalizing Fairness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0201E20-7269-F644-888F-019544DDFC0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36884" y="1143000"/>
                <a:ext cx="8807116" cy="502920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b="1" dirty="0"/>
                  <a:t>Independence: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b="1" dirty="0"/>
              </a:p>
              <a:p>
                <a:pPr marL="0" indent="0">
                  <a:buNone/>
                </a:pPr>
                <a:r>
                  <a:rPr lang="en-US" b="1" dirty="0"/>
                  <a:t>Separation: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b="0" dirty="0"/>
              </a:p>
              <a:p>
                <a:pPr marL="0" indent="0">
                  <a:buNone/>
                </a:pPr>
                <a:r>
                  <a:rPr lang="en-US" dirty="0"/>
                  <a:t>What happens if a binary classifier satisfies both?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endChr m:val="|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)=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</m:oMath>
                </a14:m>
                <a:r>
                  <a:rPr lang="en-US" sz="2400" dirty="0"/>
                  <a:t>   </a:t>
                </a:r>
                <a:r>
                  <a:rPr lang="en-US" sz="2400" dirty="0">
                    <a:solidFill>
                      <a:schemeClr val="accent6"/>
                    </a:solidFill>
                  </a:rPr>
                  <a:t>(Independence)</a:t>
                </a:r>
                <a:endParaRPr lang="en-US" sz="2400" b="0" i="1" dirty="0">
                  <a:solidFill>
                    <a:schemeClr val="accent6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sz="2400" b="0" dirty="0"/>
                  <a:t>                              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US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  <m:sup/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endChr m:val="|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sz="2400" b="0" i="1" dirty="0">
                    <a:latin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0201E20-7269-F644-888F-019544DDFC0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36884" y="1143000"/>
                <a:ext cx="8807116" cy="5029200"/>
              </a:xfrm>
              <a:blipFill>
                <a:blip r:embed="rId2"/>
                <a:stretch>
                  <a:fillRect l="-1441" t="-20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2C9C1FBD-C6E1-CA46-9B35-47CD65DC327D}"/>
              </a:ext>
            </a:extLst>
          </p:cNvPr>
          <p:cNvSpPr txBox="1"/>
          <p:nvPr/>
        </p:nvSpPr>
        <p:spPr>
          <a:xfrm>
            <a:off x="156411" y="3621504"/>
            <a:ext cx="23927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</a:rPr>
              <a:t>(Total probability)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6A5DF2-4403-A347-A35C-B4840C8B7C0D}"/>
              </a:ext>
            </a:extLst>
          </p:cNvPr>
          <p:cNvSpPr txBox="1"/>
          <p:nvPr/>
        </p:nvSpPr>
        <p:spPr>
          <a:xfrm>
            <a:off x="0" y="6220328"/>
            <a:ext cx="54457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/>
              <a:t>Barocas</a:t>
            </a:r>
            <a:r>
              <a:rPr lang="en-US" sz="1000" dirty="0"/>
              <a:t>, Hardt, and Narayanan. “Fairness and Machine Learning”, </a:t>
            </a:r>
            <a:r>
              <a:rPr lang="en-US" sz="1000" dirty="0">
                <a:hlinkClick r:id="rId3"/>
              </a:rPr>
              <a:t>https://fairmlbook.org/index.html</a:t>
            </a:r>
            <a:r>
              <a:rPr lang="en-US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3886105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82606-4C4B-E446-87FD-82FCDB4FE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Formalizing Fairness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0201E20-7269-F644-888F-019544DDFC0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36884" y="1143000"/>
                <a:ext cx="8807116" cy="502920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b="1" dirty="0"/>
                  <a:t>Independence: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b="1" dirty="0"/>
              </a:p>
              <a:p>
                <a:pPr marL="0" indent="0">
                  <a:buNone/>
                </a:pPr>
                <a:r>
                  <a:rPr lang="en-US" b="1" dirty="0"/>
                  <a:t>Separation: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b="0" dirty="0"/>
              </a:p>
              <a:p>
                <a:pPr marL="0" indent="0">
                  <a:buNone/>
                </a:pPr>
                <a:r>
                  <a:rPr lang="en-US" dirty="0"/>
                  <a:t>What happens if a binary classifier satisfies both?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endChr m:val="|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)=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</m:oMath>
                </a14:m>
                <a:r>
                  <a:rPr lang="en-US" sz="2400" dirty="0"/>
                  <a:t>   </a:t>
                </a:r>
                <a:r>
                  <a:rPr lang="en-US" sz="2400" dirty="0">
                    <a:solidFill>
                      <a:schemeClr val="accent6"/>
                    </a:solidFill>
                  </a:rPr>
                  <a:t>(Independence)</a:t>
                </a:r>
                <a:endParaRPr lang="en-US" sz="2400" b="0" i="1" dirty="0">
                  <a:solidFill>
                    <a:schemeClr val="accent6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sz="2400" b="0" dirty="0"/>
                  <a:t>                              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US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  <m:sup/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endChr m:val="|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sz="2400" b="0" i="1" dirty="0">
                    <a:latin typeface="Cambria Math" panose="02040503050406030204" pitchFamily="18" charset="0"/>
                  </a:rPr>
                  <a:t> </a:t>
                </a:r>
              </a:p>
              <a:p>
                <a:pPr marL="0" indent="0">
                  <a:buNone/>
                </a:pPr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endChr m:val="|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)=</m:t>
                    </m:r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US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  <m:sup/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endChr m:val="|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endChr m:val="|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0201E20-7269-F644-888F-019544DDFC0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36884" y="1143000"/>
                <a:ext cx="8807116" cy="5029200"/>
              </a:xfrm>
              <a:blipFill>
                <a:blip r:embed="rId2"/>
                <a:stretch>
                  <a:fillRect l="-1441" t="-20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2C9C1FBD-C6E1-CA46-9B35-47CD65DC327D}"/>
              </a:ext>
            </a:extLst>
          </p:cNvPr>
          <p:cNvSpPr txBox="1"/>
          <p:nvPr/>
        </p:nvSpPr>
        <p:spPr>
          <a:xfrm>
            <a:off x="156411" y="3621504"/>
            <a:ext cx="23927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</a:rPr>
              <a:t>(Total probability)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DDEDA7-C1E9-A141-8F76-052E51528903}"/>
              </a:ext>
            </a:extLst>
          </p:cNvPr>
          <p:cNvSpPr txBox="1"/>
          <p:nvPr/>
        </p:nvSpPr>
        <p:spPr>
          <a:xfrm>
            <a:off x="6748222" y="4174957"/>
            <a:ext cx="2392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</a:rPr>
              <a:t>(Total probability)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88BDD1-00DE-494C-AA78-0E0DC1288F60}"/>
              </a:ext>
            </a:extLst>
          </p:cNvPr>
          <p:cNvSpPr txBox="1"/>
          <p:nvPr/>
        </p:nvSpPr>
        <p:spPr>
          <a:xfrm>
            <a:off x="0" y="6220328"/>
            <a:ext cx="54457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/>
              <a:t>Barocas</a:t>
            </a:r>
            <a:r>
              <a:rPr lang="en-US" sz="1000" dirty="0"/>
              <a:t>, Hardt, and Narayanan. “Fairness and Machine Learning”, </a:t>
            </a:r>
            <a:r>
              <a:rPr lang="en-US" sz="1000" dirty="0">
                <a:hlinkClick r:id="rId3"/>
              </a:rPr>
              <a:t>https://fairmlbook.org/index.html</a:t>
            </a:r>
            <a:r>
              <a:rPr lang="en-US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1350034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82606-4C4B-E446-87FD-82FCDB4FE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Formalizing Fairness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0201E20-7269-F644-888F-019544DDFC0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36884" y="1143000"/>
                <a:ext cx="8807116" cy="502920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b="1" dirty="0"/>
                  <a:t>Independence: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b="1" dirty="0"/>
              </a:p>
              <a:p>
                <a:pPr marL="0" indent="0">
                  <a:buNone/>
                </a:pPr>
                <a:r>
                  <a:rPr lang="en-US" b="1" dirty="0"/>
                  <a:t>Separation: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b="0" dirty="0"/>
              </a:p>
              <a:p>
                <a:pPr marL="0" indent="0">
                  <a:buNone/>
                </a:pPr>
                <a:r>
                  <a:rPr lang="en-US" dirty="0"/>
                  <a:t>What happens if a binary classifier satisfies both?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endChr m:val="|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)=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</m:oMath>
                </a14:m>
                <a:r>
                  <a:rPr lang="en-US" sz="2400" dirty="0"/>
                  <a:t>   </a:t>
                </a:r>
                <a:r>
                  <a:rPr lang="en-US" sz="2400" dirty="0">
                    <a:solidFill>
                      <a:schemeClr val="accent6"/>
                    </a:solidFill>
                  </a:rPr>
                  <a:t>(Independence)</a:t>
                </a:r>
                <a:endParaRPr lang="en-US" sz="2400" b="0" i="1" dirty="0">
                  <a:solidFill>
                    <a:schemeClr val="accent6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sz="2400" b="0" dirty="0"/>
                  <a:t>                              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US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  <m:sup/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endChr m:val="|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sz="2400" b="0" i="1" dirty="0">
                    <a:latin typeface="Cambria Math" panose="02040503050406030204" pitchFamily="18" charset="0"/>
                  </a:rPr>
                  <a:t> </a:t>
                </a:r>
              </a:p>
              <a:p>
                <a:pPr marL="0" indent="0">
                  <a:buNone/>
                </a:pPr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endChr m:val="|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)=</m:t>
                    </m:r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US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  <m:sup/>
                      <m:e>
                        <m:r>
                          <a:rPr lang="en-US" sz="24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𝑷</m:t>
                        </m:r>
                        <m:d>
                          <m:dPr>
                            <m:endChr m:val="|"/>
                            <m:ctrlPr>
                              <a:rPr lang="en-US" sz="2400" b="1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1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𝑹</m:t>
                            </m:r>
                            <m:r>
                              <a:rPr lang="en-US" sz="2400" b="1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2400" b="1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𝒓</m:t>
                            </m:r>
                            <m:r>
                              <a:rPr lang="en-US" sz="2400" b="1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d>
                        <m:r>
                          <a:rPr lang="en-US" sz="24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  <m:r>
                          <a:rPr lang="en-US" sz="24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sz="24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𝒀</m:t>
                        </m:r>
                        <m:r>
                          <a:rPr lang="en-US" sz="24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sz="24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endChr m:val="|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dirty="0"/>
                  <a:t> </a:t>
                </a:r>
              </a:p>
              <a:p>
                <a:pPr marL="0" indent="0">
                  <a:buNone/>
                </a:pPr>
                <a:r>
                  <a:rPr lang="en-US" sz="2400" b="0" dirty="0">
                    <a:solidFill>
                      <a:schemeClr val="accent6"/>
                    </a:solidFill>
                  </a:rPr>
                  <a:t>(Separation)</a:t>
                </a:r>
                <a:r>
                  <a:rPr lang="en-US" sz="2400" b="0" dirty="0"/>
                  <a:t>        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US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  <m:sup/>
                      <m:e>
                        <m:r>
                          <a:rPr lang="en-US" sz="24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𝑷</m:t>
                        </m:r>
                        <m:d>
                          <m:dPr>
                            <m:endChr m:val="|"/>
                            <m:ctrlPr>
                              <a:rPr lang="en-US" sz="2400" b="1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1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𝑹</m:t>
                            </m:r>
                            <m:r>
                              <a:rPr lang="en-US" sz="2400" b="1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2400" b="1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𝒓</m:t>
                            </m:r>
                            <m:r>
                              <a:rPr lang="en-US" sz="2400" b="1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d>
                        <m:r>
                          <a:rPr lang="en-US" sz="24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𝒀</m:t>
                        </m:r>
                        <m:r>
                          <a:rPr lang="en-US" sz="24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sz="24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 | 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d>
                      </m:e>
                    </m:nary>
                  </m:oMath>
                </a14:m>
                <a:endParaRPr lang="en-US" sz="2400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0201E20-7269-F644-888F-019544DDFC0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36884" y="1143000"/>
                <a:ext cx="8807116" cy="5029200"/>
              </a:xfrm>
              <a:blipFill>
                <a:blip r:embed="rId2"/>
                <a:stretch>
                  <a:fillRect l="-1441" t="-2015" b="-47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2C9C1FBD-C6E1-CA46-9B35-47CD65DC327D}"/>
              </a:ext>
            </a:extLst>
          </p:cNvPr>
          <p:cNvSpPr txBox="1"/>
          <p:nvPr/>
        </p:nvSpPr>
        <p:spPr>
          <a:xfrm>
            <a:off x="156411" y="3621504"/>
            <a:ext cx="23927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</a:rPr>
              <a:t>(Total probability)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DDEDA7-C1E9-A141-8F76-052E51528903}"/>
              </a:ext>
            </a:extLst>
          </p:cNvPr>
          <p:cNvSpPr txBox="1"/>
          <p:nvPr/>
        </p:nvSpPr>
        <p:spPr>
          <a:xfrm>
            <a:off x="6748222" y="4174957"/>
            <a:ext cx="2392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</a:rPr>
              <a:t>(Total probability)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7DE2ED-4FA4-1244-B7A0-7DEE54F9576B}"/>
              </a:ext>
            </a:extLst>
          </p:cNvPr>
          <p:cNvSpPr txBox="1"/>
          <p:nvPr/>
        </p:nvSpPr>
        <p:spPr>
          <a:xfrm>
            <a:off x="0" y="6220328"/>
            <a:ext cx="54457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/>
              <a:t>Barocas</a:t>
            </a:r>
            <a:r>
              <a:rPr lang="en-US" sz="1000" dirty="0"/>
              <a:t>, Hardt, and Narayanan. “Fairness and Machine Learning”, </a:t>
            </a:r>
            <a:r>
              <a:rPr lang="en-US" sz="1000" dirty="0">
                <a:hlinkClick r:id="rId3"/>
              </a:rPr>
              <a:t>https://fairmlbook.org/index.html</a:t>
            </a:r>
            <a:r>
              <a:rPr lang="en-US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7347382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82606-4C4B-E446-87FD-82FCDB4FE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Formalizing Fairness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0201E20-7269-F644-888F-019544DDFC0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36884" y="1143000"/>
                <a:ext cx="8807116" cy="502920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b="1" dirty="0"/>
                  <a:t>Independence: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b="1" dirty="0"/>
              </a:p>
              <a:p>
                <a:pPr marL="0" indent="0">
                  <a:buNone/>
                </a:pPr>
                <a:r>
                  <a:rPr lang="en-US" b="1" dirty="0"/>
                  <a:t>Separation: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b="0" dirty="0"/>
              </a:p>
              <a:p>
                <a:pPr marL="0" indent="0">
                  <a:buNone/>
                </a:pPr>
                <a:r>
                  <a:rPr lang="en-US" dirty="0"/>
                  <a:t>What happens if a binary classifier satisfies both?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endChr m:val="|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)=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</m:oMath>
                </a14:m>
                <a:r>
                  <a:rPr lang="en-US" sz="2400" dirty="0"/>
                  <a:t>   </a:t>
                </a:r>
                <a:r>
                  <a:rPr lang="en-US" sz="2400" dirty="0">
                    <a:solidFill>
                      <a:schemeClr val="accent6"/>
                    </a:solidFill>
                  </a:rPr>
                  <a:t>(Independence)</a:t>
                </a:r>
                <a:endParaRPr lang="en-US" sz="2400" b="0" i="1" dirty="0">
                  <a:solidFill>
                    <a:schemeClr val="accent6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sz="2400" b="0" dirty="0"/>
                  <a:t>                              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sz="24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US" sz="24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</m:sub>
                      <m:sup/>
                      <m:e>
                        <m:r>
                          <a:rPr lang="en-US" sz="24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𝑷</m:t>
                        </m:r>
                        <m:d>
                          <m:dPr>
                            <m:endChr m:val="|"/>
                            <m:ctrlPr>
                              <a:rPr lang="en-US" sz="2400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𝑹</m:t>
                            </m:r>
                            <m:r>
                              <a:rPr lang="en-US" sz="2400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2400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𝒓</m:t>
                            </m:r>
                            <m:r>
                              <a:rPr lang="en-US" sz="2400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d>
                        <m:r>
                          <a:rPr lang="en-US" sz="24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𝒀</m:t>
                        </m:r>
                        <m:r>
                          <a:rPr lang="en-US" sz="24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sz="24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a:rPr lang="en-US" sz="24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𝑷</m:t>
                        </m:r>
                        <m:r>
                          <a:rPr lang="en-US" sz="24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𝒀</m:t>
                        </m:r>
                        <m:r>
                          <a:rPr lang="en-US" sz="24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sz="24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sz="2400" b="0" i="1" dirty="0">
                    <a:latin typeface="Cambria Math" panose="02040503050406030204" pitchFamily="18" charset="0"/>
                  </a:rPr>
                  <a:t> </a:t>
                </a:r>
              </a:p>
              <a:p>
                <a:pPr marL="0" indent="0">
                  <a:buNone/>
                </a:pPr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endChr m:val="|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)=</m:t>
                    </m:r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US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  <m:sup/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endChr m:val="|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endChr m:val="|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dirty="0"/>
                  <a:t> </a:t>
                </a:r>
              </a:p>
              <a:p>
                <a:pPr marL="0" indent="0">
                  <a:buNone/>
                </a:pPr>
                <a:r>
                  <a:rPr lang="en-US" sz="2400" b="0" dirty="0">
                    <a:solidFill>
                      <a:schemeClr val="accent6"/>
                    </a:solidFill>
                  </a:rPr>
                  <a:t>(Separation)</a:t>
                </a:r>
                <a:r>
                  <a:rPr lang="en-US" sz="2400" b="0" dirty="0"/>
                  <a:t>        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sz="24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US" sz="24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</m:sub>
                      <m:sup/>
                      <m:e>
                        <m:r>
                          <a:rPr lang="en-US" sz="24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𝑷</m:t>
                        </m:r>
                        <m:d>
                          <m:dPr>
                            <m:endChr m:val="|"/>
                            <m:ctrlPr>
                              <a:rPr lang="en-US" sz="2400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𝑹</m:t>
                            </m:r>
                            <m:r>
                              <a:rPr lang="en-US" sz="2400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2400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𝒓</m:t>
                            </m:r>
                            <m:r>
                              <a:rPr lang="en-US" sz="2400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d>
                        <m:r>
                          <a:rPr lang="en-US" sz="24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𝒀</m:t>
                        </m:r>
                        <m:r>
                          <a:rPr lang="en-US" sz="24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sz="24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a:rPr lang="en-US" sz="24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𝑷</m:t>
                        </m:r>
                        <m:d>
                          <m:dPr>
                            <m:ctrlPr>
                              <a:rPr lang="en-US" sz="2400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𝒀</m:t>
                            </m:r>
                            <m:r>
                              <a:rPr lang="en-US" sz="2400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2400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  <m:r>
                              <a:rPr lang="en-US" sz="2400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 | </m:t>
                            </m:r>
                            <m:r>
                              <a:rPr lang="en-US" sz="2400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  <m:r>
                              <a:rPr lang="en-US" sz="2400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2400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𝒂</m:t>
                            </m:r>
                          </m:e>
                        </m:d>
                      </m:e>
                    </m:nary>
                  </m:oMath>
                </a14:m>
                <a:endParaRPr lang="en-US" sz="2400" b="1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0201E20-7269-F644-888F-019544DDFC0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36884" y="1143000"/>
                <a:ext cx="8807116" cy="5029200"/>
              </a:xfrm>
              <a:blipFill>
                <a:blip r:embed="rId2"/>
                <a:stretch>
                  <a:fillRect l="-1441" t="-2015" b="-50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2C9C1FBD-C6E1-CA46-9B35-47CD65DC327D}"/>
              </a:ext>
            </a:extLst>
          </p:cNvPr>
          <p:cNvSpPr txBox="1"/>
          <p:nvPr/>
        </p:nvSpPr>
        <p:spPr>
          <a:xfrm>
            <a:off x="156411" y="3621504"/>
            <a:ext cx="23927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</a:rPr>
              <a:t>(Total probability)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DDEDA7-C1E9-A141-8F76-052E51528903}"/>
              </a:ext>
            </a:extLst>
          </p:cNvPr>
          <p:cNvSpPr txBox="1"/>
          <p:nvPr/>
        </p:nvSpPr>
        <p:spPr>
          <a:xfrm>
            <a:off x="6748222" y="4174957"/>
            <a:ext cx="2392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</a:rPr>
              <a:t>(Total probability)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1CB757-70F8-8F4F-8AE5-E5B188233F55}"/>
              </a:ext>
            </a:extLst>
          </p:cNvPr>
          <p:cNvSpPr txBox="1"/>
          <p:nvPr/>
        </p:nvSpPr>
        <p:spPr>
          <a:xfrm>
            <a:off x="0" y="6220328"/>
            <a:ext cx="54457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/>
              <a:t>Barocas</a:t>
            </a:r>
            <a:r>
              <a:rPr lang="en-US" sz="1000" dirty="0"/>
              <a:t>, Hardt, and Narayanan. “Fairness and Machine Learning”, </a:t>
            </a:r>
            <a:r>
              <a:rPr lang="en-US" sz="1000" dirty="0">
                <a:hlinkClick r:id="rId3"/>
              </a:rPr>
              <a:t>https://fairmlbook.org/index.html</a:t>
            </a:r>
            <a:r>
              <a:rPr lang="en-US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7682674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82606-4C4B-E446-87FD-82FCDB4FE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Formalizing Fairness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0201E20-7269-F644-888F-019544DDFC0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36884" y="1143000"/>
                <a:ext cx="8807116" cy="2033337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b="1" dirty="0"/>
                  <a:t>Independence: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b="1" dirty="0"/>
              </a:p>
              <a:p>
                <a:pPr marL="0" indent="0">
                  <a:buNone/>
                </a:pPr>
                <a:r>
                  <a:rPr lang="en-US" b="1" dirty="0"/>
                  <a:t>Separation: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b="0" dirty="0"/>
              </a:p>
              <a:p>
                <a:pPr marL="0" indent="0">
                  <a:buNone/>
                </a:pPr>
                <a:r>
                  <a:rPr lang="en-US" dirty="0"/>
                  <a:t>What happens if a binary classifier satisfies both?</a:t>
                </a:r>
              </a:p>
              <a:p>
                <a:pPr marL="0" indent="0">
                  <a:buNone/>
                </a:pPr>
                <a:r>
                  <a:rPr lang="en-US" dirty="0"/>
                  <a:t>For all values a of A, and all values r of R, we must have: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0201E20-7269-F644-888F-019544DDFC0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36884" y="1143000"/>
                <a:ext cx="8807116" cy="2033337"/>
              </a:xfrm>
              <a:blipFill>
                <a:blip r:embed="rId2"/>
                <a:stretch>
                  <a:fillRect l="-1441" t="-4969" b="-68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8E3F81E-527A-694C-92D1-C771FD037536}"/>
                  </a:ext>
                </a:extLst>
              </p:cNvPr>
              <p:cNvSpPr/>
              <p:nvPr/>
            </p:nvSpPr>
            <p:spPr>
              <a:xfrm>
                <a:off x="171981" y="3279579"/>
                <a:ext cx="8910131" cy="7560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US" sz="2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lang="en-US" sz="22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  <m:sup/>
                        <m:e>
                          <m:r>
                            <a:rPr lang="en-US" sz="22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endChr m:val="|"/>
                              <m:ctrlPr>
                                <a:rPr lang="en-US" sz="2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en-US" sz="22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2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sz="22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  <m:r>
                            <a:rPr lang="en-US" sz="22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2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sz="22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2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2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sz="22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sz="2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en-US" sz="22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2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lang="en-US" sz="2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9"/>
                                </m:rPr>
                                <a:rPr lang="en-US" sz="22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  <m:sup/>
                            <m:e>
                              <m:r>
                                <a:rPr lang="en-US" sz="22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endChr m:val="|"/>
                                  <m:ctrlPr>
                                    <a:rPr lang="en-US" sz="2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2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  <m:r>
                                    <a:rPr lang="en-US" sz="22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en-US" sz="22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en-US" sz="22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d>
                              <m:r>
                                <a:rPr lang="en-US" sz="22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2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en-US" sz="22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2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2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a:rPr lang="en-US" sz="22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sz="2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2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  <m:r>
                                    <a:rPr lang="en-US" sz="22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en-US" sz="22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| </m:t>
                                  </m:r>
                                  <m:r>
                                    <a:rPr lang="en-US" sz="22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  <m:r>
                                    <a:rPr lang="en-US" sz="22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en-US" sz="22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d>
                            </m:e>
                          </m:nary>
                        </m:e>
                      </m:nary>
                    </m:oMath>
                  </m:oMathPara>
                </a14:m>
                <a:endParaRPr lang="en-US" sz="2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8E3F81E-527A-694C-92D1-C771FD0375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981" y="3279579"/>
                <a:ext cx="8910131" cy="756041"/>
              </a:xfrm>
              <a:prstGeom prst="rect">
                <a:avLst/>
              </a:prstGeom>
              <a:blipFill>
                <a:blip r:embed="rId3"/>
                <a:stretch>
                  <a:fillRect l="-10100" t="-163333" b="-2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62CAC581-549F-AE42-9DD4-222A393AC2F0}"/>
              </a:ext>
            </a:extLst>
          </p:cNvPr>
          <p:cNvSpPr txBox="1"/>
          <p:nvPr/>
        </p:nvSpPr>
        <p:spPr>
          <a:xfrm>
            <a:off x="0" y="6220328"/>
            <a:ext cx="54457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/>
              <a:t>Barocas</a:t>
            </a:r>
            <a:r>
              <a:rPr lang="en-US" sz="1000" dirty="0"/>
              <a:t>, Hardt, and Narayanan. “Fairness and Machine Learning”, </a:t>
            </a:r>
            <a:r>
              <a:rPr lang="en-US" sz="1000" dirty="0">
                <a:hlinkClick r:id="rId4"/>
              </a:rPr>
              <a:t>https://fairmlbook.org/index.html</a:t>
            </a:r>
            <a:r>
              <a:rPr lang="en-US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9583744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82606-4C4B-E446-87FD-82FCDB4FE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Formalizing Fairness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0201E20-7269-F644-888F-019544DDFC0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36884" y="1143000"/>
                <a:ext cx="8807116" cy="2033337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b="1" dirty="0"/>
                  <a:t>Independence: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b="1" dirty="0"/>
              </a:p>
              <a:p>
                <a:pPr marL="0" indent="0">
                  <a:buNone/>
                </a:pPr>
                <a:r>
                  <a:rPr lang="en-US" b="1" dirty="0"/>
                  <a:t>Separation: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b="0" dirty="0"/>
              </a:p>
              <a:p>
                <a:pPr marL="0" indent="0">
                  <a:buNone/>
                </a:pPr>
                <a:r>
                  <a:rPr lang="en-US" dirty="0"/>
                  <a:t>What happens if a binary classifier satisfies both?</a:t>
                </a:r>
              </a:p>
              <a:p>
                <a:pPr marL="0" indent="0">
                  <a:buNone/>
                </a:pPr>
                <a:r>
                  <a:rPr lang="en-US" dirty="0"/>
                  <a:t>For all values a of A, and all values r of R, we must have: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0201E20-7269-F644-888F-019544DDFC0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36884" y="1143000"/>
                <a:ext cx="8807116" cy="2033337"/>
              </a:xfrm>
              <a:blipFill>
                <a:blip r:embed="rId2"/>
                <a:stretch>
                  <a:fillRect l="-1441" t="-4969" b="-68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8E3F81E-527A-694C-92D1-C771FD037536}"/>
                  </a:ext>
                </a:extLst>
              </p:cNvPr>
              <p:cNvSpPr/>
              <p:nvPr/>
            </p:nvSpPr>
            <p:spPr>
              <a:xfrm>
                <a:off x="171981" y="3279579"/>
                <a:ext cx="8947706" cy="7560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US" sz="2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lang="en-US" sz="22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  <m:sup/>
                        <m:e>
                          <m:r>
                            <a:rPr lang="en-US" sz="22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endChr m:val="|"/>
                              <m:ctrlPr>
                                <a:rPr lang="en-US" sz="2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en-US" sz="22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2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sz="22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  <m:r>
                            <a:rPr lang="en-US" sz="22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2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sz="22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2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2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sz="22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sz="2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en-US" sz="22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2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lang="en-US" sz="2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9"/>
                                </m:rPr>
                                <a:rPr lang="en-US" sz="22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  <m:sup/>
                            <m:e>
                              <m:r>
                                <a:rPr lang="en-US" sz="22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endChr m:val="|"/>
                                  <m:ctrlPr>
                                    <a:rPr lang="en-US" sz="2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2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  <m:r>
                                    <a:rPr lang="en-US" sz="22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en-US" sz="22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en-US" sz="22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d>
                              <m:r>
                                <a:rPr lang="en-US" sz="22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2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en-US" sz="22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2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2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a:rPr lang="en-US" sz="22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  <m:d>
                                <m:dPr>
                                  <m:ctrlPr>
                                    <a:rPr lang="en-US" sz="2200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200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𝒀</m:t>
                                  </m:r>
                                  <m:r>
                                    <a:rPr lang="en-US" sz="2200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en-US" sz="2200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𝒚</m:t>
                                  </m:r>
                                  <m:r>
                                    <a:rPr lang="en-US" sz="2200" b="1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 | </m:t>
                                  </m:r>
                                  <m:r>
                                    <a:rPr lang="en-US" sz="2200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𝑨</m:t>
                                  </m:r>
                                  <m:r>
                                    <a:rPr lang="en-US" sz="2200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en-US" sz="2200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e>
                              </m:d>
                            </m:e>
                          </m:nary>
                        </m:e>
                      </m:nary>
                    </m:oMath>
                  </m:oMathPara>
                </a14:m>
                <a:endParaRPr lang="en-US" sz="2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8E3F81E-527A-694C-92D1-C771FD0375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981" y="3279579"/>
                <a:ext cx="8947706" cy="756041"/>
              </a:xfrm>
              <a:prstGeom prst="rect">
                <a:avLst/>
              </a:prstGeom>
              <a:blipFill>
                <a:blip r:embed="rId3"/>
                <a:stretch>
                  <a:fillRect l="-10057" t="-163333" b="-2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7639CE1-F45A-D84A-8C10-906831B6F586}"/>
                  </a:ext>
                </a:extLst>
              </p:cNvPr>
              <p:cNvSpPr txBox="1"/>
              <p:nvPr/>
            </p:nvSpPr>
            <p:spPr>
              <a:xfrm>
                <a:off x="5587844" y="3898231"/>
                <a:ext cx="351827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  <m:d>
                            <m:dPr>
                              <m:ctrlPr>
                                <a:rPr lang="en-US" sz="22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𝒀</m:t>
                              </m:r>
                              <m:r>
                                <a:rPr lang="en-US" sz="22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2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sz="22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22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2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  <m:r>
                                <a:rPr lang="en-US" sz="22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2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e>
                          </m:d>
                          <m:r>
                            <a:rPr lang="en-US" sz="22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2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22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sub>
                      </m:sSub>
                    </m:oMath>
                  </m:oMathPara>
                </a14:m>
                <a:endParaRPr lang="en-US" sz="2200" b="1" dirty="0">
                  <a:solidFill>
                    <a:schemeClr val="accent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  <m:d>
                            <m:dPr>
                              <m:ctrlPr>
                                <a:rPr lang="en-US" sz="2200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𝒀</m:t>
                              </m:r>
                              <m:r>
                                <a:rPr lang="en-US" sz="2200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2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sz="2200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2200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200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  <m:r>
                                <a:rPr lang="en-US" sz="2200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200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e>
                          </m:d>
                          <m:r>
                            <a:rPr lang="en-US" sz="2200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2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22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200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2200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sub>
                      </m:sSub>
                    </m:oMath>
                  </m:oMathPara>
                </a14:m>
                <a:endParaRPr lang="en-US" sz="2200" b="1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7639CE1-F45A-D84A-8C10-906831B6F5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7844" y="3898231"/>
                <a:ext cx="3518271" cy="769441"/>
              </a:xfrm>
              <a:prstGeom prst="rect">
                <a:avLst/>
              </a:prstGeom>
              <a:blipFill>
                <a:blip r:embed="rId4"/>
                <a:stretch>
                  <a:fillRect l="-360"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344E14A3-90FB-1344-8F4F-3B9D0E67DBC2}"/>
              </a:ext>
            </a:extLst>
          </p:cNvPr>
          <p:cNvSpPr txBox="1"/>
          <p:nvPr/>
        </p:nvSpPr>
        <p:spPr>
          <a:xfrm>
            <a:off x="0" y="6220328"/>
            <a:ext cx="54457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/>
              <a:t>Barocas</a:t>
            </a:r>
            <a:r>
              <a:rPr lang="en-US" sz="1000" dirty="0"/>
              <a:t>, Hardt, and Narayanan. “Fairness and Machine Learning”, </a:t>
            </a:r>
            <a:r>
              <a:rPr lang="en-US" sz="1000" dirty="0">
                <a:hlinkClick r:id="rId5"/>
              </a:rPr>
              <a:t>https://fairmlbook.org/index.html</a:t>
            </a:r>
            <a:r>
              <a:rPr lang="en-US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890050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6C134-FB0E-AA4E-B4C4-767FF5F56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Error Metrics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FEBAE4C2-C036-B743-AFAE-8953907339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7192672"/>
              </p:ext>
            </p:extLst>
          </p:nvPr>
        </p:nvGraphicFramePr>
        <p:xfrm>
          <a:off x="1530349" y="1118778"/>
          <a:ext cx="6083301" cy="27504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7767">
                  <a:extLst>
                    <a:ext uri="{9D8B030D-6E8A-4147-A177-3AD203B41FA5}">
                      <a16:colId xmlns:a16="http://schemas.microsoft.com/office/drawing/2014/main" val="3498831427"/>
                    </a:ext>
                  </a:extLst>
                </a:gridCol>
                <a:gridCol w="2027767">
                  <a:extLst>
                    <a:ext uri="{9D8B030D-6E8A-4147-A177-3AD203B41FA5}">
                      <a16:colId xmlns:a16="http://schemas.microsoft.com/office/drawing/2014/main" val="2135161593"/>
                    </a:ext>
                  </a:extLst>
                </a:gridCol>
                <a:gridCol w="2027767">
                  <a:extLst>
                    <a:ext uri="{9D8B030D-6E8A-4147-A177-3AD203B41FA5}">
                      <a16:colId xmlns:a16="http://schemas.microsoft.com/office/drawing/2014/main" val="533022844"/>
                    </a:ext>
                  </a:extLst>
                </a:gridCol>
              </a:tblGrid>
              <a:tr h="916830">
                <a:tc>
                  <a:txBody>
                    <a:bodyPr/>
                    <a:lstStyle/>
                    <a:p>
                      <a:pPr algn="ctr"/>
                      <a:endParaRPr lang="en-US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Prediction:</a:t>
                      </a:r>
                      <a:br>
                        <a:rPr lang="en-US" sz="2200" dirty="0"/>
                      </a:br>
                      <a:r>
                        <a:rPr lang="en-US" sz="2200" dirty="0"/>
                        <a:t>Low Risk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Prediction: </a:t>
                      </a:r>
                      <a:br>
                        <a:rPr lang="en-US" sz="2200" dirty="0"/>
                      </a:br>
                      <a:r>
                        <a:rPr lang="en-US" sz="2200" dirty="0"/>
                        <a:t>High Risk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7139543"/>
                  </a:ext>
                </a:extLst>
              </a:tr>
              <a:tr h="91683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Outcome:</a:t>
                      </a:r>
                      <a:br>
                        <a:rPr lang="en-US" sz="2200" dirty="0"/>
                      </a:br>
                      <a:r>
                        <a:rPr lang="en-US" sz="2200" dirty="0"/>
                        <a:t>No Recidivism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>
                          <a:solidFill>
                            <a:schemeClr val="tx1"/>
                          </a:solidFill>
                        </a:rPr>
                        <a:t>True Negative</a:t>
                      </a:r>
                      <a:br>
                        <a:rPr lang="en-US" sz="22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2200" b="0" dirty="0">
                          <a:solidFill>
                            <a:schemeClr val="tx1"/>
                          </a:solidFill>
                        </a:rPr>
                        <a:t>(TN)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>
                          <a:solidFill>
                            <a:schemeClr val="tx1"/>
                          </a:solidFill>
                        </a:rPr>
                        <a:t>False Positive</a:t>
                      </a:r>
                      <a:br>
                        <a:rPr lang="en-US" sz="22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2200" b="0" dirty="0">
                          <a:solidFill>
                            <a:schemeClr val="tx1"/>
                          </a:solidFill>
                        </a:rPr>
                        <a:t>(FP)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03492113"/>
                  </a:ext>
                </a:extLst>
              </a:tr>
              <a:tr h="91683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Outcome:</a:t>
                      </a:r>
                    </a:p>
                    <a:p>
                      <a:pPr algn="ctr"/>
                      <a:r>
                        <a:rPr lang="en-US" sz="2200" dirty="0"/>
                        <a:t>Recidivated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>
                          <a:solidFill>
                            <a:schemeClr val="tx1"/>
                          </a:solidFill>
                        </a:rPr>
                        <a:t>False Negative (FN)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>
                          <a:solidFill>
                            <a:schemeClr val="tx1"/>
                          </a:solidFill>
                        </a:rPr>
                        <a:t>True Positive (TP)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693801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238190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82606-4C4B-E446-87FD-82FCDB4FE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Formalizing Fairness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0201E20-7269-F644-888F-019544DDFC0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36884" y="1143000"/>
                <a:ext cx="8807116" cy="2033337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b="1" dirty="0"/>
                  <a:t>Independence: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b="1" dirty="0"/>
              </a:p>
              <a:p>
                <a:pPr marL="0" indent="0">
                  <a:buNone/>
                </a:pPr>
                <a:r>
                  <a:rPr lang="en-US" b="1" dirty="0"/>
                  <a:t>Separation: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b="0" dirty="0"/>
              </a:p>
              <a:p>
                <a:pPr marL="0" indent="0">
                  <a:buNone/>
                </a:pPr>
                <a:r>
                  <a:rPr lang="en-US" dirty="0"/>
                  <a:t>What happens if a binary classifier satisfies both?</a:t>
                </a:r>
              </a:p>
              <a:p>
                <a:pPr marL="0" indent="0">
                  <a:buNone/>
                </a:pPr>
                <a:r>
                  <a:rPr lang="en-US" dirty="0"/>
                  <a:t>For all values a of A, and all values r of R, we must have: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0201E20-7269-F644-888F-019544DDFC0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36884" y="1143000"/>
                <a:ext cx="8807116" cy="2033337"/>
              </a:xfrm>
              <a:blipFill>
                <a:blip r:embed="rId2"/>
                <a:stretch>
                  <a:fillRect l="-1441" t="-4969" b="-68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8E3F81E-527A-694C-92D1-C771FD037536}"/>
                  </a:ext>
                </a:extLst>
              </p:cNvPr>
              <p:cNvSpPr/>
              <p:nvPr/>
            </p:nvSpPr>
            <p:spPr>
              <a:xfrm>
                <a:off x="171981" y="3279579"/>
                <a:ext cx="8899872" cy="7560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US" sz="2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lang="en-US" sz="22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  <m:sup/>
                        <m:e>
                          <m:r>
                            <a:rPr lang="en-US" sz="22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endChr m:val="|"/>
                              <m:ctrlPr>
                                <a:rPr lang="en-US" sz="2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en-US" sz="22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2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sz="22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  <m:r>
                            <a:rPr lang="en-US" sz="22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2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sz="22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2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2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sz="2200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  <m:d>
                            <m:dPr>
                              <m:ctrlPr>
                                <a:rPr lang="en-US" sz="2200" b="1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1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𝒀</m:t>
                              </m:r>
                              <m:r>
                                <a:rPr lang="en-US" sz="2200" b="1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200" b="1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</m:e>
                          </m:d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lang="en-US" sz="2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9"/>
                                </m:rPr>
                                <a:rPr lang="en-US" sz="22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  <m:sup/>
                            <m:e>
                              <m:r>
                                <a:rPr lang="en-US" sz="22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endChr m:val="|"/>
                                  <m:ctrlPr>
                                    <a:rPr lang="en-US" sz="2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2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  <m:r>
                                    <a:rPr lang="en-US" sz="22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en-US" sz="22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en-US" sz="22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d>
                              <m:r>
                                <a:rPr lang="en-US" sz="22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2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en-US" sz="22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2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2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a:rPr lang="en-US" sz="22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  <m:d>
                                <m:dPr>
                                  <m:ctrlPr>
                                    <a:rPr lang="en-US" sz="2200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200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𝒀</m:t>
                                  </m:r>
                                  <m:r>
                                    <a:rPr lang="en-US" sz="2200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en-US" sz="2200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𝒚</m:t>
                                  </m:r>
                                  <m:r>
                                    <a:rPr lang="en-US" sz="2200" b="1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 | </m:t>
                                  </m:r>
                                  <m:r>
                                    <a:rPr lang="en-US" sz="2200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𝑨</m:t>
                                  </m:r>
                                  <m:r>
                                    <a:rPr lang="en-US" sz="2200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en-US" sz="2200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e>
                              </m:d>
                            </m:e>
                          </m:nary>
                        </m:e>
                      </m:nary>
                    </m:oMath>
                  </m:oMathPara>
                </a14:m>
                <a:endParaRPr lang="en-US" sz="2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8E3F81E-527A-694C-92D1-C771FD0375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981" y="3279579"/>
                <a:ext cx="8899872" cy="756041"/>
              </a:xfrm>
              <a:prstGeom prst="rect">
                <a:avLst/>
              </a:prstGeom>
              <a:blipFill>
                <a:blip r:embed="rId3"/>
                <a:stretch>
                  <a:fillRect l="-10541" t="-163333" b="-2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ECE3EEC-4FFF-F54D-87C7-7D665E3F81FC}"/>
                  </a:ext>
                </a:extLst>
              </p:cNvPr>
              <p:cNvSpPr txBox="1"/>
              <p:nvPr/>
            </p:nvSpPr>
            <p:spPr>
              <a:xfrm>
                <a:off x="5587844" y="3898231"/>
                <a:ext cx="351827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  <m:d>
                            <m:dPr>
                              <m:ctrlPr>
                                <a:rPr lang="en-US" sz="22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𝒀</m:t>
                              </m:r>
                              <m:r>
                                <a:rPr lang="en-US" sz="22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2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sz="22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22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2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  <m:r>
                                <a:rPr lang="en-US" sz="22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2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e>
                          </m:d>
                          <m:r>
                            <a:rPr lang="en-US" sz="22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2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22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sub>
                      </m:sSub>
                    </m:oMath>
                  </m:oMathPara>
                </a14:m>
                <a:endParaRPr lang="en-US" sz="2200" b="1" dirty="0">
                  <a:solidFill>
                    <a:schemeClr val="accent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  <m:d>
                            <m:dPr>
                              <m:ctrlPr>
                                <a:rPr lang="en-US" sz="2200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𝒀</m:t>
                              </m:r>
                              <m:r>
                                <a:rPr lang="en-US" sz="2200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2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sz="2200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2200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200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  <m:r>
                                <a:rPr lang="en-US" sz="2200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200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e>
                          </m:d>
                          <m:r>
                            <a:rPr lang="en-US" sz="2200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2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22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200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2200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sub>
                      </m:sSub>
                    </m:oMath>
                  </m:oMathPara>
                </a14:m>
                <a:endParaRPr lang="en-US" sz="2200" b="1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ECE3EEC-4FFF-F54D-87C7-7D665E3F81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7844" y="3898231"/>
                <a:ext cx="3518271" cy="769441"/>
              </a:xfrm>
              <a:prstGeom prst="rect">
                <a:avLst/>
              </a:prstGeom>
              <a:blipFill>
                <a:blip r:embed="rId4"/>
                <a:stretch>
                  <a:fillRect l="-360"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F460E69-B1C4-0047-A3A7-89CAA304651A}"/>
                  </a:ext>
                </a:extLst>
              </p:cNvPr>
              <p:cNvSpPr txBox="1"/>
              <p:nvPr/>
            </p:nvSpPr>
            <p:spPr>
              <a:xfrm>
                <a:off x="3121060" y="3898230"/>
                <a:ext cx="2436629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2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𝑷</m:t>
                      </m:r>
                      <m:d>
                        <m:dPr>
                          <m:ctrlPr>
                            <a:rPr lang="en-US" sz="2200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𝒀</m:t>
                          </m:r>
                          <m:r>
                            <a:rPr lang="en-US" sz="2200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200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e>
                      </m:d>
                      <m:r>
                        <a:rPr lang="en-US" sz="22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lang="en-US" sz="2200" b="1" dirty="0">
                  <a:solidFill>
                    <a:schemeClr val="accent6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200" b="1" i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𝑷</m:t>
                      </m:r>
                      <m:d>
                        <m:dPr>
                          <m:ctrlPr>
                            <a:rPr lang="en-US" sz="2200" b="1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1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𝒀</m:t>
                          </m:r>
                          <m:r>
                            <a:rPr lang="en-US" sz="2200" b="1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200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e>
                      </m:d>
                      <m:r>
                        <a:rPr lang="en-US" sz="2200" b="1" i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22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200" b="1" i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lang="en-US" sz="2200" b="1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F460E69-B1C4-0047-A3A7-89CAA30465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1060" y="3898230"/>
                <a:ext cx="2436629" cy="769441"/>
              </a:xfrm>
              <a:prstGeom prst="rect">
                <a:avLst/>
              </a:prstGeom>
              <a:blipFill>
                <a:blip r:embed="rId5"/>
                <a:stretch>
                  <a:fillRect b="-48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68E27613-417C-8D4B-95D2-0631D1C38F38}"/>
              </a:ext>
            </a:extLst>
          </p:cNvPr>
          <p:cNvSpPr txBox="1"/>
          <p:nvPr/>
        </p:nvSpPr>
        <p:spPr>
          <a:xfrm>
            <a:off x="0" y="6220328"/>
            <a:ext cx="54457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/>
              <a:t>Barocas</a:t>
            </a:r>
            <a:r>
              <a:rPr lang="en-US" sz="1000" dirty="0"/>
              <a:t>, Hardt, and Narayanan. “Fairness and Machine Learning”, </a:t>
            </a:r>
            <a:r>
              <a:rPr lang="en-US" sz="1000" dirty="0">
                <a:hlinkClick r:id="rId6"/>
              </a:rPr>
              <a:t>https://fairmlbook.org/index.html</a:t>
            </a:r>
            <a:r>
              <a:rPr lang="en-US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9339802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82606-4C4B-E446-87FD-82FCDB4FE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Formalizing Fairness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0201E20-7269-F644-888F-019544DDFC0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36884" y="1143000"/>
                <a:ext cx="8807116" cy="2033337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b="1" dirty="0"/>
                  <a:t>Independence: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b="1" dirty="0"/>
              </a:p>
              <a:p>
                <a:pPr marL="0" indent="0">
                  <a:buNone/>
                </a:pPr>
                <a:r>
                  <a:rPr lang="en-US" b="1" dirty="0"/>
                  <a:t>Separation: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b="0" dirty="0"/>
              </a:p>
              <a:p>
                <a:pPr marL="0" indent="0">
                  <a:buNone/>
                </a:pPr>
                <a:r>
                  <a:rPr lang="en-US" dirty="0"/>
                  <a:t>What happens if a binary classifier satisfies both?</a:t>
                </a:r>
              </a:p>
              <a:p>
                <a:pPr marL="0" indent="0">
                  <a:buNone/>
                </a:pPr>
                <a:r>
                  <a:rPr lang="en-US" dirty="0"/>
                  <a:t>For all values a of A, and all values r of R, we must have: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0201E20-7269-F644-888F-019544DDFC0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36884" y="1143000"/>
                <a:ext cx="8807116" cy="2033337"/>
              </a:xfrm>
              <a:blipFill>
                <a:blip r:embed="rId2"/>
                <a:stretch>
                  <a:fillRect l="-1441" t="-4969" b="-68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8E3F81E-527A-694C-92D1-C771FD037536}"/>
                  </a:ext>
                </a:extLst>
              </p:cNvPr>
              <p:cNvSpPr/>
              <p:nvPr/>
            </p:nvSpPr>
            <p:spPr>
              <a:xfrm>
                <a:off x="171981" y="3279579"/>
                <a:ext cx="8988165" cy="7560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US" sz="2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lang="en-US" sz="22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  <m:sup/>
                        <m:e>
                          <m:r>
                            <a:rPr lang="en-US" sz="22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  <m:d>
                            <m:dPr>
                              <m:endChr m:val="|"/>
                              <m:ctrlPr>
                                <a:rPr lang="en-US" sz="2200" b="1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1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  <m:r>
                                <a:rPr lang="en-US" sz="2200" b="1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200" b="1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  <m:r>
                                <a:rPr lang="en-US" sz="2200" b="1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  <m:r>
                            <a:rPr lang="en-US" sz="2200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200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𝒀</m:t>
                          </m:r>
                          <m:r>
                            <a:rPr lang="en-US" sz="2200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200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  <m:r>
                            <a:rPr lang="en-US" sz="2200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sz="2200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  <m:d>
                            <m:dPr>
                              <m:ctrlPr>
                                <a:rPr lang="en-US" sz="2200" b="1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1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𝒀</m:t>
                              </m:r>
                              <m:r>
                                <a:rPr lang="en-US" sz="2200" b="1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200" b="1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</m:e>
                          </m:d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lang="en-US" sz="2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9"/>
                                </m:rPr>
                                <a:rPr lang="en-US" sz="22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  <m:sup/>
                            <m:e>
                              <m:r>
                                <a:rPr lang="en-US" sz="2200" b="1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  <m:d>
                                <m:dPr>
                                  <m:endChr m:val="|"/>
                                  <m:ctrlPr>
                                    <a:rPr lang="en-US" sz="2200" b="1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200" b="1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𝑹</m:t>
                                  </m:r>
                                  <m:r>
                                    <a:rPr lang="en-US" sz="2200" b="1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en-US" sz="2200" b="1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𝒓</m:t>
                                  </m:r>
                                  <m:r>
                                    <a:rPr lang="en-US" sz="2200" b="1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d>
                              <m:r>
                                <a:rPr lang="en-US" sz="2200" b="1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200" b="1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𝒀</m:t>
                              </m:r>
                              <m:r>
                                <a:rPr lang="en-US" sz="2200" b="1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200" b="1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  <m:r>
                                <a:rPr lang="en-US" sz="2200" b="1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a:rPr lang="en-US" sz="22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  <m:d>
                                <m:dPr>
                                  <m:ctrlPr>
                                    <a:rPr lang="en-US" sz="2200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200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𝒀</m:t>
                                  </m:r>
                                  <m:r>
                                    <a:rPr lang="en-US" sz="2200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en-US" sz="2200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𝒚</m:t>
                                  </m:r>
                                  <m:r>
                                    <a:rPr lang="en-US" sz="2200" b="1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 | </m:t>
                                  </m:r>
                                  <m:r>
                                    <a:rPr lang="en-US" sz="2200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𝑨</m:t>
                                  </m:r>
                                  <m:r>
                                    <a:rPr lang="en-US" sz="2200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en-US" sz="2200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e>
                              </m:d>
                            </m:e>
                          </m:nary>
                        </m:e>
                      </m:nary>
                    </m:oMath>
                  </m:oMathPara>
                </a14:m>
                <a:endParaRPr lang="en-US" sz="2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8E3F81E-527A-694C-92D1-C771FD0375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981" y="3279579"/>
                <a:ext cx="8988165" cy="756041"/>
              </a:xfrm>
              <a:prstGeom prst="rect">
                <a:avLst/>
              </a:prstGeom>
              <a:blipFill>
                <a:blip r:embed="rId3"/>
                <a:stretch>
                  <a:fillRect l="-10437" t="-163333" b="-2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C7767AF-3F4F-BC4C-B40C-1D99DBDAB867}"/>
                  </a:ext>
                </a:extLst>
              </p:cNvPr>
              <p:cNvSpPr txBox="1"/>
              <p:nvPr/>
            </p:nvSpPr>
            <p:spPr>
              <a:xfrm>
                <a:off x="5587844" y="3898231"/>
                <a:ext cx="351827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  <m:d>
                            <m:dPr>
                              <m:ctrlPr>
                                <a:rPr lang="en-US" sz="22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𝒀</m:t>
                              </m:r>
                              <m:r>
                                <a:rPr lang="en-US" sz="22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2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sz="22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22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2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  <m:r>
                                <a:rPr lang="en-US" sz="22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2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e>
                          </m:d>
                          <m:r>
                            <a:rPr lang="en-US" sz="22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2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22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sub>
                      </m:sSub>
                    </m:oMath>
                  </m:oMathPara>
                </a14:m>
                <a:endParaRPr lang="en-US" sz="2200" b="1" dirty="0">
                  <a:solidFill>
                    <a:schemeClr val="accent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  <m:d>
                            <m:dPr>
                              <m:ctrlPr>
                                <a:rPr lang="en-US" sz="2200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𝒀</m:t>
                              </m:r>
                              <m:r>
                                <a:rPr lang="en-US" sz="2200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2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sz="2200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2200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200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  <m:r>
                                <a:rPr lang="en-US" sz="2200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200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e>
                          </m:d>
                          <m:r>
                            <a:rPr lang="en-US" sz="2200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2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22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200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2200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sub>
                      </m:sSub>
                    </m:oMath>
                  </m:oMathPara>
                </a14:m>
                <a:endParaRPr lang="en-US" sz="2200" b="1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C7767AF-3F4F-BC4C-B40C-1D99DBDAB8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7844" y="3898231"/>
                <a:ext cx="3518271" cy="769441"/>
              </a:xfrm>
              <a:prstGeom prst="rect">
                <a:avLst/>
              </a:prstGeom>
              <a:blipFill>
                <a:blip r:embed="rId4"/>
                <a:stretch>
                  <a:fillRect l="-360"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CE1802E-84A7-B541-B34A-CD8D228E4ECB}"/>
                  </a:ext>
                </a:extLst>
              </p:cNvPr>
              <p:cNvSpPr txBox="1"/>
              <p:nvPr/>
            </p:nvSpPr>
            <p:spPr>
              <a:xfrm>
                <a:off x="116199" y="3898231"/>
                <a:ext cx="2972865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  <m:d>
                            <m:dPr>
                              <m:ctrlPr>
                                <a:rPr lang="en-US" sz="2200" b="1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1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  <m:r>
                                <a:rPr lang="en-US" sz="2200" b="1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200" b="1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  <m:r>
                                <a:rPr lang="en-US" sz="2200" b="1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2200" b="1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200" b="1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𝒀</m:t>
                              </m:r>
                              <m:r>
                                <a:rPr lang="en-US" sz="2200" b="1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200" b="1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d>
                          <m:r>
                            <a:rPr lang="en-US" sz="22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2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  <m:sub>
                          <m:r>
                            <a:rPr lang="en-US" sz="22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en-US" sz="2200" b="1" dirty="0">
                  <a:solidFill>
                    <a:schemeClr val="accent2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  <m:d>
                            <m:dPr>
                              <m:ctrlPr>
                                <a:rPr lang="en-US" sz="2200" b="1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1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  <m:r>
                                <a:rPr lang="en-US" sz="2200" b="1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200" b="1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  <m:r>
                                <a:rPr lang="en-US" sz="2200" b="1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2200" b="1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200" b="1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𝒀</m:t>
                              </m:r>
                              <m:r>
                                <a:rPr lang="en-US" sz="2200" b="1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200" b="1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e>
                          </m:d>
                          <m:r>
                            <a:rPr lang="en-US" sz="2200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2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  <m:sub>
                          <m:r>
                            <a:rPr lang="en-US" sz="22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US" sz="2200" b="1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CE1802E-84A7-B541-B34A-CD8D228E4E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199" y="3898231"/>
                <a:ext cx="2972865" cy="769441"/>
              </a:xfrm>
              <a:prstGeom prst="rect">
                <a:avLst/>
              </a:prstGeom>
              <a:blipFill>
                <a:blip r:embed="rId5"/>
                <a:stretch>
                  <a:fillRect l="-426"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7F0D07A-0EB9-0C4D-B01A-F7D58BD49774}"/>
                  </a:ext>
                </a:extLst>
              </p:cNvPr>
              <p:cNvSpPr txBox="1"/>
              <p:nvPr/>
            </p:nvSpPr>
            <p:spPr>
              <a:xfrm>
                <a:off x="3121060" y="3898230"/>
                <a:ext cx="2436629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2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𝑷</m:t>
                      </m:r>
                      <m:d>
                        <m:dPr>
                          <m:ctrlPr>
                            <a:rPr lang="en-US" sz="2200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𝒀</m:t>
                          </m:r>
                          <m:r>
                            <a:rPr lang="en-US" sz="2200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200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e>
                      </m:d>
                      <m:r>
                        <a:rPr lang="en-US" sz="22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lang="en-US" sz="2200" b="1" dirty="0">
                  <a:solidFill>
                    <a:schemeClr val="accent6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200" b="1" i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𝑷</m:t>
                      </m:r>
                      <m:d>
                        <m:dPr>
                          <m:ctrlPr>
                            <a:rPr lang="en-US" sz="2200" b="1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1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𝒀</m:t>
                          </m:r>
                          <m:r>
                            <a:rPr lang="en-US" sz="2200" b="1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200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e>
                      </m:d>
                      <m:r>
                        <a:rPr lang="en-US" sz="2200" b="1" i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22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200" b="1" i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lang="en-US" sz="2200" b="1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7F0D07A-0EB9-0C4D-B01A-F7D58BD497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1060" y="3898230"/>
                <a:ext cx="2436629" cy="769441"/>
              </a:xfrm>
              <a:prstGeom prst="rect">
                <a:avLst/>
              </a:prstGeom>
              <a:blipFill>
                <a:blip r:embed="rId6"/>
                <a:stretch>
                  <a:fillRect b="-48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93BC8372-F59F-C340-98F7-96C90B5E5D7A}"/>
              </a:ext>
            </a:extLst>
          </p:cNvPr>
          <p:cNvSpPr txBox="1"/>
          <p:nvPr/>
        </p:nvSpPr>
        <p:spPr>
          <a:xfrm>
            <a:off x="0" y="6220328"/>
            <a:ext cx="54457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/>
              <a:t>Barocas</a:t>
            </a:r>
            <a:r>
              <a:rPr lang="en-US" sz="1000" dirty="0"/>
              <a:t>, Hardt, and Narayanan. “Fairness and Machine Learning”, </a:t>
            </a:r>
            <a:r>
              <a:rPr lang="en-US" sz="1000" dirty="0">
                <a:hlinkClick r:id="rId7"/>
              </a:rPr>
              <a:t>https://fairmlbook.org/index.html</a:t>
            </a:r>
            <a:r>
              <a:rPr lang="en-US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0243759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82606-4C4B-E446-87FD-82FCDB4FE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Formalizing Fairness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0201E20-7269-F644-888F-019544DDFC0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36884" y="1143000"/>
                <a:ext cx="8807116" cy="2033337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b="1" dirty="0"/>
                  <a:t>Independence: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b="1" dirty="0"/>
              </a:p>
              <a:p>
                <a:pPr marL="0" indent="0">
                  <a:buNone/>
                </a:pPr>
                <a:r>
                  <a:rPr lang="en-US" b="1" dirty="0"/>
                  <a:t>Separation: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b="0" dirty="0"/>
              </a:p>
              <a:p>
                <a:pPr marL="0" indent="0">
                  <a:buNone/>
                </a:pPr>
                <a:r>
                  <a:rPr lang="en-US" dirty="0"/>
                  <a:t>What happens if a binary classifier satisfies both?</a:t>
                </a:r>
              </a:p>
              <a:p>
                <a:pPr marL="0" indent="0">
                  <a:buNone/>
                </a:pPr>
                <a:r>
                  <a:rPr lang="en-US" dirty="0"/>
                  <a:t>For all values a of A, and all values r of R, we must have: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0201E20-7269-F644-888F-019544DDFC0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36884" y="1143000"/>
                <a:ext cx="8807116" cy="2033337"/>
              </a:xfrm>
              <a:blipFill>
                <a:blip r:embed="rId2"/>
                <a:stretch>
                  <a:fillRect l="-1441" t="-4969" b="-68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8E3F81E-527A-694C-92D1-C771FD037536}"/>
                  </a:ext>
                </a:extLst>
              </p:cNvPr>
              <p:cNvSpPr/>
              <p:nvPr/>
            </p:nvSpPr>
            <p:spPr>
              <a:xfrm>
                <a:off x="171981" y="3279579"/>
                <a:ext cx="8988165" cy="7560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US" sz="2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lang="en-US" sz="22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  <m:sup/>
                        <m:e>
                          <m:r>
                            <a:rPr lang="en-US" sz="22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  <m:d>
                            <m:dPr>
                              <m:endChr m:val="|"/>
                              <m:ctrlPr>
                                <a:rPr lang="en-US" sz="2200" b="1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1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  <m:r>
                                <a:rPr lang="en-US" sz="2200" b="1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200" b="1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  <m:r>
                                <a:rPr lang="en-US" sz="2200" b="1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  <m:r>
                            <a:rPr lang="en-US" sz="2200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200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𝒀</m:t>
                          </m:r>
                          <m:r>
                            <a:rPr lang="en-US" sz="2200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200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  <m:r>
                            <a:rPr lang="en-US" sz="2200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sz="2200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  <m:d>
                            <m:dPr>
                              <m:ctrlPr>
                                <a:rPr lang="en-US" sz="2200" b="1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1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𝒀</m:t>
                              </m:r>
                              <m:r>
                                <a:rPr lang="en-US" sz="2200" b="1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200" b="1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</m:e>
                          </m:d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lang="en-US" sz="2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9"/>
                                </m:rPr>
                                <a:rPr lang="en-US" sz="22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  <m:sup/>
                            <m:e>
                              <m:r>
                                <a:rPr lang="en-US" sz="2200" b="1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  <m:d>
                                <m:dPr>
                                  <m:endChr m:val="|"/>
                                  <m:ctrlPr>
                                    <a:rPr lang="en-US" sz="2200" b="1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200" b="1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𝑹</m:t>
                                  </m:r>
                                  <m:r>
                                    <a:rPr lang="en-US" sz="2200" b="1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en-US" sz="2200" b="1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𝒓</m:t>
                                  </m:r>
                                  <m:r>
                                    <a:rPr lang="en-US" sz="2200" b="1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d>
                              <m:r>
                                <a:rPr lang="en-US" sz="2200" b="1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200" b="1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𝒀</m:t>
                              </m:r>
                              <m:r>
                                <a:rPr lang="en-US" sz="2200" b="1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200" b="1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  <m:r>
                                <a:rPr lang="en-US" sz="2200" b="1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a:rPr lang="en-US" sz="22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  <m:d>
                                <m:dPr>
                                  <m:ctrlPr>
                                    <a:rPr lang="en-US" sz="2200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200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𝒀</m:t>
                                  </m:r>
                                  <m:r>
                                    <a:rPr lang="en-US" sz="2200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en-US" sz="2200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𝒚</m:t>
                                  </m:r>
                                  <m:r>
                                    <a:rPr lang="en-US" sz="2200" b="1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 | </m:t>
                                  </m:r>
                                  <m:r>
                                    <a:rPr lang="en-US" sz="2200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𝑨</m:t>
                                  </m:r>
                                  <m:r>
                                    <a:rPr lang="en-US" sz="2200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en-US" sz="2200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e>
                              </m:d>
                            </m:e>
                          </m:nary>
                        </m:e>
                      </m:nary>
                    </m:oMath>
                  </m:oMathPara>
                </a14:m>
                <a:endParaRPr lang="en-US" sz="2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8E3F81E-527A-694C-92D1-C771FD0375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981" y="3279579"/>
                <a:ext cx="8988165" cy="756041"/>
              </a:xfrm>
              <a:prstGeom prst="rect">
                <a:avLst/>
              </a:prstGeom>
              <a:blipFill>
                <a:blip r:embed="rId3"/>
                <a:stretch>
                  <a:fillRect l="-10437" t="-163333" b="-2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090C0D9-28DD-2E40-A9F7-870DC91C1796}"/>
                  </a:ext>
                </a:extLst>
              </p:cNvPr>
              <p:cNvSpPr txBox="1"/>
              <p:nvPr/>
            </p:nvSpPr>
            <p:spPr>
              <a:xfrm>
                <a:off x="5587844" y="3898231"/>
                <a:ext cx="351827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  <m:d>
                            <m:dPr>
                              <m:ctrlPr>
                                <a:rPr lang="en-US" sz="22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𝒀</m:t>
                              </m:r>
                              <m:r>
                                <a:rPr lang="en-US" sz="22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2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sz="22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22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2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  <m:r>
                                <a:rPr lang="en-US" sz="22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2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e>
                          </m:d>
                          <m:r>
                            <a:rPr lang="en-US" sz="22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2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22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sub>
                      </m:sSub>
                    </m:oMath>
                  </m:oMathPara>
                </a14:m>
                <a:endParaRPr lang="en-US" sz="2200" b="1" dirty="0">
                  <a:solidFill>
                    <a:schemeClr val="accent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  <m:d>
                            <m:dPr>
                              <m:ctrlPr>
                                <a:rPr lang="en-US" sz="2200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𝒀</m:t>
                              </m:r>
                              <m:r>
                                <a:rPr lang="en-US" sz="2200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2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sz="2200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2200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200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  <m:r>
                                <a:rPr lang="en-US" sz="2200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200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e>
                          </m:d>
                          <m:r>
                            <a:rPr lang="en-US" sz="2200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2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22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200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2200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sub>
                      </m:sSub>
                    </m:oMath>
                  </m:oMathPara>
                </a14:m>
                <a:endParaRPr lang="en-US" sz="2200" b="1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090C0D9-28DD-2E40-A9F7-870DC91C17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7844" y="3898231"/>
                <a:ext cx="3518271" cy="769441"/>
              </a:xfrm>
              <a:prstGeom prst="rect">
                <a:avLst/>
              </a:prstGeom>
              <a:blipFill>
                <a:blip r:embed="rId4"/>
                <a:stretch>
                  <a:fillRect l="-360"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3279D54-3837-6143-9ED6-4D24D7BAB354}"/>
                  </a:ext>
                </a:extLst>
              </p:cNvPr>
              <p:cNvSpPr txBox="1"/>
              <p:nvPr/>
            </p:nvSpPr>
            <p:spPr>
              <a:xfrm>
                <a:off x="116199" y="3898231"/>
                <a:ext cx="2972865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  <m:d>
                            <m:dPr>
                              <m:ctrlPr>
                                <a:rPr lang="en-US" sz="2200" b="1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1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  <m:r>
                                <a:rPr lang="en-US" sz="2200" b="1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200" b="1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  <m:r>
                                <a:rPr lang="en-US" sz="2200" b="1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2200" b="1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200" b="1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𝒀</m:t>
                              </m:r>
                              <m:r>
                                <a:rPr lang="en-US" sz="2200" b="1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200" b="1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d>
                          <m:r>
                            <a:rPr lang="en-US" sz="22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2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  <m:sub>
                          <m:r>
                            <a:rPr lang="en-US" sz="22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en-US" sz="2200" b="1" dirty="0">
                  <a:solidFill>
                    <a:schemeClr val="accent2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  <m:d>
                            <m:dPr>
                              <m:ctrlPr>
                                <a:rPr lang="en-US" sz="2200" b="1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1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  <m:r>
                                <a:rPr lang="en-US" sz="2200" b="1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200" b="1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  <m:r>
                                <a:rPr lang="en-US" sz="2200" b="1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2200" b="1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200" b="1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𝒀</m:t>
                              </m:r>
                              <m:r>
                                <a:rPr lang="en-US" sz="2200" b="1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200" b="1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e>
                          </m:d>
                          <m:r>
                            <a:rPr lang="en-US" sz="2200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2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  <m:sub>
                          <m:r>
                            <a:rPr lang="en-US" sz="22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US" sz="2200" b="1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3279D54-3837-6143-9ED6-4D24D7BAB3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199" y="3898231"/>
                <a:ext cx="2972865" cy="769441"/>
              </a:xfrm>
              <a:prstGeom prst="rect">
                <a:avLst/>
              </a:prstGeom>
              <a:blipFill>
                <a:blip r:embed="rId5"/>
                <a:stretch>
                  <a:fillRect l="-426"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F2DA3FF-EBFF-3041-9540-5AC55A2A023A}"/>
                  </a:ext>
                </a:extLst>
              </p:cNvPr>
              <p:cNvSpPr txBox="1"/>
              <p:nvPr/>
            </p:nvSpPr>
            <p:spPr>
              <a:xfrm>
                <a:off x="3121060" y="3898230"/>
                <a:ext cx="2436629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2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𝑷</m:t>
                      </m:r>
                      <m:d>
                        <m:dPr>
                          <m:ctrlPr>
                            <a:rPr lang="en-US" sz="2200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𝒀</m:t>
                          </m:r>
                          <m:r>
                            <a:rPr lang="en-US" sz="2200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200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e>
                      </m:d>
                      <m:r>
                        <a:rPr lang="en-US" sz="22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lang="en-US" sz="2200" b="1" dirty="0">
                  <a:solidFill>
                    <a:schemeClr val="accent6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200" b="1" i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𝑷</m:t>
                      </m:r>
                      <m:d>
                        <m:dPr>
                          <m:ctrlPr>
                            <a:rPr lang="en-US" sz="2200" b="1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1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𝒀</m:t>
                          </m:r>
                          <m:r>
                            <a:rPr lang="en-US" sz="2200" b="1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200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e>
                      </m:d>
                      <m:r>
                        <a:rPr lang="en-US" sz="2200" b="1" i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22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200" b="1" i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lang="en-US" sz="2200" b="1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F2DA3FF-EBFF-3041-9540-5AC55A2A02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1060" y="3898230"/>
                <a:ext cx="2436629" cy="769441"/>
              </a:xfrm>
              <a:prstGeom prst="rect">
                <a:avLst/>
              </a:prstGeom>
              <a:blipFill>
                <a:blip r:embed="rId6"/>
                <a:stretch>
                  <a:fillRect b="-48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CFC8156-461F-624F-9FC5-F8085F0FAB50}"/>
                  </a:ext>
                </a:extLst>
              </p:cNvPr>
              <p:cNvSpPr txBox="1"/>
              <p:nvPr/>
            </p:nvSpPr>
            <p:spPr>
              <a:xfrm>
                <a:off x="69949" y="4795125"/>
                <a:ext cx="576837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CFC8156-461F-624F-9FC5-F8085F0FAB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49" y="4795125"/>
                <a:ext cx="5768374" cy="523220"/>
              </a:xfrm>
              <a:prstGeom prst="rect">
                <a:avLst/>
              </a:prstGeom>
              <a:blipFill>
                <a:blip r:embed="rId7"/>
                <a:stretch>
                  <a:fillRect b="-9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08B3D33-C841-0B46-B424-6962EA77156D}"/>
                  </a:ext>
                </a:extLst>
              </p:cNvPr>
              <p:cNvSpPr txBox="1"/>
              <p:nvPr/>
            </p:nvSpPr>
            <p:spPr>
              <a:xfrm>
                <a:off x="68071" y="5453390"/>
                <a:ext cx="394063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08B3D33-C841-0B46-B424-6962EA7715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71" y="5453390"/>
                <a:ext cx="3940631" cy="523220"/>
              </a:xfrm>
              <a:prstGeom prst="rect">
                <a:avLst/>
              </a:prstGeom>
              <a:blipFill>
                <a:blip r:embed="rId8"/>
                <a:stretch>
                  <a:fillRect b="-9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3C836C5-6CB6-5F46-9B3D-F0AFBE87A56A}"/>
                  </a:ext>
                </a:extLst>
              </p:cNvPr>
              <p:cNvSpPr txBox="1"/>
              <p:nvPr/>
            </p:nvSpPr>
            <p:spPr>
              <a:xfrm>
                <a:off x="4037800" y="5456475"/>
                <a:ext cx="2553904" cy="8925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600" b="1" dirty="0"/>
                  <a:t>Option 1: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2600" dirty="0"/>
              </a:p>
              <a:p>
                <a:r>
                  <a:rPr lang="en-US" sz="2600" dirty="0"/>
                  <a:t>Useless classifier!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3C836C5-6CB6-5F46-9B3D-F0AFBE87A5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7800" y="5456475"/>
                <a:ext cx="2553904" cy="892552"/>
              </a:xfrm>
              <a:prstGeom prst="rect">
                <a:avLst/>
              </a:prstGeom>
              <a:blipFill>
                <a:blip r:embed="rId9"/>
                <a:stretch>
                  <a:fillRect l="-3960" t="-5556" r="-3465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8370C89-A585-3B41-AE1A-81DB5426935E}"/>
                  </a:ext>
                </a:extLst>
              </p:cNvPr>
              <p:cNvSpPr txBox="1"/>
              <p:nvPr/>
            </p:nvSpPr>
            <p:spPr>
              <a:xfrm>
                <a:off x="6591704" y="4766461"/>
                <a:ext cx="2738251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600" b="1" dirty="0"/>
                  <a:t>Option 2: </a:t>
                </a:r>
                <a14:m>
                  <m:oMath xmlns:m="http://schemas.openxmlformats.org/officeDocument/2006/math">
                    <m:r>
                      <a:rPr lang="en-US" sz="260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endParaRPr lang="en-US" sz="2600" dirty="0"/>
              </a:p>
              <a:p>
                <a:r>
                  <a:rPr lang="en-US" sz="2600" dirty="0"/>
                  <a:t>Target, attribute are independent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8370C89-A585-3B41-AE1A-81DB542693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1704" y="4766461"/>
                <a:ext cx="2738251" cy="1292662"/>
              </a:xfrm>
              <a:prstGeom prst="rect">
                <a:avLst/>
              </a:prstGeom>
              <a:blipFill>
                <a:blip r:embed="rId10"/>
                <a:stretch>
                  <a:fillRect l="-3687" t="-3883" b="-106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9AA8F53E-3026-464D-BA0D-7A516BE89232}"/>
              </a:ext>
            </a:extLst>
          </p:cNvPr>
          <p:cNvSpPr txBox="1"/>
          <p:nvPr/>
        </p:nvSpPr>
        <p:spPr>
          <a:xfrm>
            <a:off x="0" y="6220328"/>
            <a:ext cx="54457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/>
              <a:t>Barocas</a:t>
            </a:r>
            <a:r>
              <a:rPr lang="en-US" sz="1000" dirty="0"/>
              <a:t>, Hardt, and Narayanan. “Fairness and Machine Learning”, </a:t>
            </a:r>
            <a:r>
              <a:rPr lang="en-US" sz="1000" dirty="0">
                <a:hlinkClick r:id="rId11"/>
              </a:rPr>
              <a:t>https://fairmlbook.org/index.html</a:t>
            </a:r>
            <a:r>
              <a:rPr lang="en-US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01026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9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6C134-FB0E-AA4E-B4C4-767FF5F56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Error Metrics: Error Rate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FEBAE4C2-C036-B743-AFAE-895390733941}"/>
              </a:ext>
            </a:extLst>
          </p:cNvPr>
          <p:cNvGraphicFramePr>
            <a:graphicFrameLocks noGrp="1"/>
          </p:cNvGraphicFramePr>
          <p:nvPr/>
        </p:nvGraphicFramePr>
        <p:xfrm>
          <a:off x="1530349" y="1118778"/>
          <a:ext cx="6083301" cy="27504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7767">
                  <a:extLst>
                    <a:ext uri="{9D8B030D-6E8A-4147-A177-3AD203B41FA5}">
                      <a16:colId xmlns:a16="http://schemas.microsoft.com/office/drawing/2014/main" val="3498831427"/>
                    </a:ext>
                  </a:extLst>
                </a:gridCol>
                <a:gridCol w="2027767">
                  <a:extLst>
                    <a:ext uri="{9D8B030D-6E8A-4147-A177-3AD203B41FA5}">
                      <a16:colId xmlns:a16="http://schemas.microsoft.com/office/drawing/2014/main" val="2135161593"/>
                    </a:ext>
                  </a:extLst>
                </a:gridCol>
                <a:gridCol w="2027767">
                  <a:extLst>
                    <a:ext uri="{9D8B030D-6E8A-4147-A177-3AD203B41FA5}">
                      <a16:colId xmlns:a16="http://schemas.microsoft.com/office/drawing/2014/main" val="533022844"/>
                    </a:ext>
                  </a:extLst>
                </a:gridCol>
              </a:tblGrid>
              <a:tr h="916830">
                <a:tc>
                  <a:txBody>
                    <a:bodyPr/>
                    <a:lstStyle/>
                    <a:p>
                      <a:pPr algn="ctr"/>
                      <a:endParaRPr lang="en-US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Prediction:</a:t>
                      </a:r>
                      <a:br>
                        <a:rPr lang="en-US" sz="2200" dirty="0"/>
                      </a:br>
                      <a:r>
                        <a:rPr lang="en-US" sz="2200" dirty="0"/>
                        <a:t>Low Risk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Prediction: </a:t>
                      </a:r>
                      <a:br>
                        <a:rPr lang="en-US" sz="2200" dirty="0"/>
                      </a:br>
                      <a:r>
                        <a:rPr lang="en-US" sz="2200" dirty="0"/>
                        <a:t>High Risk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7139543"/>
                  </a:ext>
                </a:extLst>
              </a:tr>
              <a:tr h="91683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Outcome:</a:t>
                      </a:r>
                      <a:br>
                        <a:rPr lang="en-US" sz="2200" dirty="0"/>
                      </a:br>
                      <a:r>
                        <a:rPr lang="en-US" sz="2200" dirty="0"/>
                        <a:t>No Recidivism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accent6"/>
                          </a:solidFill>
                        </a:rPr>
                        <a:t>True Negative</a:t>
                      </a:r>
                      <a:br>
                        <a:rPr lang="en-US" sz="2200" b="1" dirty="0">
                          <a:solidFill>
                            <a:schemeClr val="accent6"/>
                          </a:solidFill>
                        </a:rPr>
                      </a:br>
                      <a:r>
                        <a:rPr lang="en-US" sz="2200" b="1" dirty="0">
                          <a:solidFill>
                            <a:schemeClr val="accent6"/>
                          </a:solidFill>
                        </a:rPr>
                        <a:t>(TN)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rgbClr val="C00000"/>
                          </a:solidFill>
                        </a:rPr>
                        <a:t>False Positive</a:t>
                      </a:r>
                      <a:br>
                        <a:rPr lang="en-US" sz="2200" b="1" dirty="0">
                          <a:solidFill>
                            <a:srgbClr val="C00000"/>
                          </a:solidFill>
                        </a:rPr>
                      </a:br>
                      <a:r>
                        <a:rPr lang="en-US" sz="2200" b="1" dirty="0">
                          <a:solidFill>
                            <a:srgbClr val="C00000"/>
                          </a:solidFill>
                        </a:rPr>
                        <a:t>(FP)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03492113"/>
                  </a:ext>
                </a:extLst>
              </a:tr>
              <a:tr h="91683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Outcome:</a:t>
                      </a:r>
                    </a:p>
                    <a:p>
                      <a:pPr algn="ctr"/>
                      <a:r>
                        <a:rPr lang="en-US" sz="2200" dirty="0"/>
                        <a:t>Recidivated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rgbClr val="C00000"/>
                          </a:solidFill>
                        </a:rPr>
                        <a:t>False Negative (FN)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accent6"/>
                          </a:solidFill>
                        </a:rPr>
                        <a:t>True Positive (TP)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69380191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2442DDD-ED8D-6A48-8E79-B1B1B9C6FFFA}"/>
                  </a:ext>
                </a:extLst>
              </p:cNvPr>
              <p:cNvSpPr txBox="1"/>
              <p:nvPr/>
            </p:nvSpPr>
            <p:spPr>
              <a:xfrm>
                <a:off x="1530349" y="3870943"/>
                <a:ext cx="4024628" cy="7127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chemeClr val="tx1"/>
                    </a:solidFill>
                  </a:rPr>
                  <a:t>Error Rate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𝑭𝑷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𝑭𝑵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𝑻𝑵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𝑭𝑷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𝑭𝑵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𝑻𝑷</m:t>
                        </m:r>
                      </m:den>
                    </m:f>
                  </m:oMath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2442DDD-ED8D-6A48-8E79-B1B1B9C6FF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0349" y="3870943"/>
                <a:ext cx="4024628" cy="712759"/>
              </a:xfrm>
              <a:prstGeom prst="rect">
                <a:avLst/>
              </a:prstGeom>
              <a:blipFill>
                <a:blip r:embed="rId2"/>
                <a:stretch>
                  <a:fillRect l="-3145"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5EA6213B-DD80-3A48-A167-B414670AF6D3}"/>
              </a:ext>
            </a:extLst>
          </p:cNvPr>
          <p:cNvSpPr txBox="1"/>
          <p:nvPr/>
        </p:nvSpPr>
        <p:spPr>
          <a:xfrm>
            <a:off x="5554977" y="4042656"/>
            <a:ext cx="3467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How often is the prediction wrong?</a:t>
            </a:r>
          </a:p>
        </p:txBody>
      </p:sp>
    </p:spTree>
    <p:extLst>
      <p:ext uri="{BB962C8B-B14F-4D97-AF65-F5344CB8AC3E}">
        <p14:creationId xmlns:p14="http://schemas.microsoft.com/office/powerpoint/2010/main" val="5173484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6C134-FB0E-AA4E-B4C4-767FF5F56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Error Metrics: False Positive Rate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FEBAE4C2-C036-B743-AFAE-895390733941}"/>
              </a:ext>
            </a:extLst>
          </p:cNvPr>
          <p:cNvGraphicFramePr>
            <a:graphicFrameLocks noGrp="1"/>
          </p:cNvGraphicFramePr>
          <p:nvPr/>
        </p:nvGraphicFramePr>
        <p:xfrm>
          <a:off x="1530349" y="1118778"/>
          <a:ext cx="6083301" cy="27504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7767">
                  <a:extLst>
                    <a:ext uri="{9D8B030D-6E8A-4147-A177-3AD203B41FA5}">
                      <a16:colId xmlns:a16="http://schemas.microsoft.com/office/drawing/2014/main" val="3498831427"/>
                    </a:ext>
                  </a:extLst>
                </a:gridCol>
                <a:gridCol w="2027767">
                  <a:extLst>
                    <a:ext uri="{9D8B030D-6E8A-4147-A177-3AD203B41FA5}">
                      <a16:colId xmlns:a16="http://schemas.microsoft.com/office/drawing/2014/main" val="2135161593"/>
                    </a:ext>
                  </a:extLst>
                </a:gridCol>
                <a:gridCol w="2027767">
                  <a:extLst>
                    <a:ext uri="{9D8B030D-6E8A-4147-A177-3AD203B41FA5}">
                      <a16:colId xmlns:a16="http://schemas.microsoft.com/office/drawing/2014/main" val="533022844"/>
                    </a:ext>
                  </a:extLst>
                </a:gridCol>
              </a:tblGrid>
              <a:tr h="916830">
                <a:tc>
                  <a:txBody>
                    <a:bodyPr/>
                    <a:lstStyle/>
                    <a:p>
                      <a:pPr algn="ctr"/>
                      <a:endParaRPr lang="en-US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Prediction:</a:t>
                      </a:r>
                      <a:br>
                        <a:rPr lang="en-US" sz="2200" dirty="0"/>
                      </a:br>
                      <a:r>
                        <a:rPr lang="en-US" sz="2200" dirty="0"/>
                        <a:t>Low Risk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Prediction: </a:t>
                      </a:r>
                      <a:br>
                        <a:rPr lang="en-US" sz="2200" dirty="0"/>
                      </a:br>
                      <a:r>
                        <a:rPr lang="en-US" sz="2200" dirty="0"/>
                        <a:t>High Risk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7139543"/>
                  </a:ext>
                </a:extLst>
              </a:tr>
              <a:tr h="91683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Outcome:</a:t>
                      </a:r>
                      <a:br>
                        <a:rPr lang="en-US" sz="2200" dirty="0"/>
                      </a:br>
                      <a:r>
                        <a:rPr lang="en-US" sz="2200" dirty="0"/>
                        <a:t>No Recidivism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accent6"/>
                          </a:solidFill>
                        </a:rPr>
                        <a:t>True Negative</a:t>
                      </a:r>
                      <a:br>
                        <a:rPr lang="en-US" sz="2200" b="1" dirty="0">
                          <a:solidFill>
                            <a:schemeClr val="accent6"/>
                          </a:solidFill>
                        </a:rPr>
                      </a:br>
                      <a:r>
                        <a:rPr lang="en-US" sz="2200" b="1" dirty="0">
                          <a:solidFill>
                            <a:schemeClr val="accent6"/>
                          </a:solidFill>
                        </a:rPr>
                        <a:t>(TN)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rgbClr val="C00000"/>
                          </a:solidFill>
                        </a:rPr>
                        <a:t>False Positive</a:t>
                      </a:r>
                      <a:br>
                        <a:rPr lang="en-US" sz="2200" b="1" dirty="0">
                          <a:solidFill>
                            <a:srgbClr val="C00000"/>
                          </a:solidFill>
                        </a:rPr>
                      </a:br>
                      <a:r>
                        <a:rPr lang="en-US" sz="2200" b="1" dirty="0">
                          <a:solidFill>
                            <a:srgbClr val="C00000"/>
                          </a:solidFill>
                        </a:rPr>
                        <a:t>(FP)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03492113"/>
                  </a:ext>
                </a:extLst>
              </a:tr>
              <a:tr h="91683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Outcome:</a:t>
                      </a:r>
                    </a:p>
                    <a:p>
                      <a:pPr algn="ctr"/>
                      <a:r>
                        <a:rPr lang="en-US" sz="2200" dirty="0"/>
                        <a:t>Recidivated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>
                          <a:solidFill>
                            <a:schemeClr val="tx1"/>
                          </a:solidFill>
                        </a:rPr>
                        <a:t>False Negative (FN)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>
                          <a:solidFill>
                            <a:schemeClr val="tx1"/>
                          </a:solidFill>
                        </a:rPr>
                        <a:t>True Positive (TP)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69380191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7EB380E-8453-C642-B748-3459A9E39169}"/>
                  </a:ext>
                </a:extLst>
              </p:cNvPr>
              <p:cNvSpPr txBox="1"/>
              <p:nvPr/>
            </p:nvSpPr>
            <p:spPr>
              <a:xfrm>
                <a:off x="1530349" y="4713672"/>
                <a:ext cx="4101636" cy="7127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False Positive Rate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𝑭𝑷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𝑭𝑷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𝑻𝑵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7EB380E-8453-C642-B748-3459A9E391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0349" y="4713672"/>
                <a:ext cx="4101636" cy="712759"/>
              </a:xfrm>
              <a:prstGeom prst="rect">
                <a:avLst/>
              </a:prstGeom>
              <a:blipFill>
                <a:blip r:embed="rId2"/>
                <a:stretch>
                  <a:fillRect l="-3086" b="-8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2442DDD-ED8D-6A48-8E79-B1B1B9C6FFFA}"/>
                  </a:ext>
                </a:extLst>
              </p:cNvPr>
              <p:cNvSpPr txBox="1"/>
              <p:nvPr/>
            </p:nvSpPr>
            <p:spPr>
              <a:xfrm>
                <a:off x="1530349" y="3870943"/>
                <a:ext cx="4024628" cy="7127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chemeClr val="tx1"/>
                    </a:solidFill>
                  </a:rPr>
                  <a:t>Error Rate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𝐹𝑃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𝐹𝑁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𝑇𝑁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𝐹𝑃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𝐹𝑁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𝑇𝑃</m:t>
                        </m:r>
                      </m:den>
                    </m:f>
                  </m:oMath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2442DDD-ED8D-6A48-8E79-B1B1B9C6FF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0349" y="3870943"/>
                <a:ext cx="4024628" cy="712759"/>
              </a:xfrm>
              <a:prstGeom prst="rect">
                <a:avLst/>
              </a:prstGeom>
              <a:blipFill>
                <a:blip r:embed="rId3"/>
                <a:stretch>
                  <a:fillRect l="-3145" b="-8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10B093B8-6678-6E4C-B6F6-B9B7B99008C0}"/>
              </a:ext>
            </a:extLst>
          </p:cNvPr>
          <p:cNvSpPr txBox="1"/>
          <p:nvPr/>
        </p:nvSpPr>
        <p:spPr>
          <a:xfrm>
            <a:off x="5554977" y="4042656"/>
            <a:ext cx="3467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How often is the prediction wrong?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395B35-C615-0548-ABEC-CB3516C92170}"/>
              </a:ext>
            </a:extLst>
          </p:cNvPr>
          <p:cNvSpPr txBox="1"/>
          <p:nvPr/>
        </p:nvSpPr>
        <p:spPr>
          <a:xfrm>
            <a:off x="5554977" y="4780100"/>
            <a:ext cx="3197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How often were non-offenders predicted to reoffend?</a:t>
            </a:r>
          </a:p>
        </p:txBody>
      </p:sp>
    </p:spTree>
    <p:extLst>
      <p:ext uri="{BB962C8B-B14F-4D97-AF65-F5344CB8AC3E}">
        <p14:creationId xmlns:p14="http://schemas.microsoft.com/office/powerpoint/2010/main" val="38412272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8447</TotalTime>
  <Words>4866</Words>
  <Application>Microsoft Office PowerPoint</Application>
  <PresentationFormat>On-screen Show (4:3)</PresentationFormat>
  <Paragraphs>748</Paragraphs>
  <Slides>72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7" baseType="lpstr">
      <vt:lpstr>Arial</vt:lpstr>
      <vt:lpstr>Calibri</vt:lpstr>
      <vt:lpstr>Calibri Light</vt:lpstr>
      <vt:lpstr>Cambria Math</vt:lpstr>
      <vt:lpstr>Office Theme</vt:lpstr>
      <vt:lpstr>Fairness and Ethics in AI</vt:lpstr>
      <vt:lpstr>Disclaimers</vt:lpstr>
      <vt:lpstr>Additional Resources</vt:lpstr>
      <vt:lpstr>Why do we build ML systems?</vt:lpstr>
      <vt:lpstr>Case Study: COMPAS</vt:lpstr>
      <vt:lpstr>Case Study: COMPAS</vt:lpstr>
      <vt:lpstr>Error Metrics</vt:lpstr>
      <vt:lpstr>Error Metrics: Error Rate</vt:lpstr>
      <vt:lpstr>Error Metrics: False Positive Rate</vt:lpstr>
      <vt:lpstr>Error Metrics: False Negative Rate</vt:lpstr>
      <vt:lpstr>Error Metrics: Different Stakeholders</vt:lpstr>
      <vt:lpstr>Error Metrics: Different Stakeholders</vt:lpstr>
      <vt:lpstr>Case Study: COMPAS</vt:lpstr>
      <vt:lpstr>Case Study: COMPAS</vt:lpstr>
      <vt:lpstr>Case Study: COMPAS</vt:lpstr>
      <vt:lpstr>Case Study: COMPAS</vt:lpstr>
      <vt:lpstr>Case Study: COMPAS</vt:lpstr>
      <vt:lpstr>Case Study: COMPAS</vt:lpstr>
      <vt:lpstr>No Fairness Through Unawareness</vt:lpstr>
      <vt:lpstr>In Practice</vt:lpstr>
      <vt:lpstr>In Practice</vt:lpstr>
      <vt:lpstr>In Practice</vt:lpstr>
      <vt:lpstr>Formalizing Fairness</vt:lpstr>
      <vt:lpstr>Formalizing Fairness</vt:lpstr>
      <vt:lpstr>Formalizing Fairness</vt:lpstr>
      <vt:lpstr>Formalizing Fairness</vt:lpstr>
      <vt:lpstr>Formalizing Fairness</vt:lpstr>
      <vt:lpstr>Formalizing Fairness</vt:lpstr>
      <vt:lpstr>Formalizing Fairness</vt:lpstr>
      <vt:lpstr>Allocative Harms</vt:lpstr>
      <vt:lpstr>Example: Video Interviewing</vt:lpstr>
      <vt:lpstr>Hungarian -&gt; English Translation</vt:lpstr>
      <vt:lpstr>Hungarian -&gt; English Translation</vt:lpstr>
      <vt:lpstr>PowerPoint Presentation</vt:lpstr>
      <vt:lpstr>PowerPoint Presentation</vt:lpstr>
      <vt:lpstr>Image Super-Resolution</vt:lpstr>
      <vt:lpstr>Pre-AI Photos</vt:lpstr>
      <vt:lpstr>Economic Bias in Visual Classifiers</vt:lpstr>
      <vt:lpstr>Problem: Datasets are Biased</vt:lpstr>
      <vt:lpstr>Problem: Bias Amplification</vt:lpstr>
      <vt:lpstr>Gender Shades: Intersectionality</vt:lpstr>
      <vt:lpstr>Gender Shades: Intersectionality</vt:lpstr>
      <vt:lpstr>Gender Shades: Intersectionality</vt:lpstr>
      <vt:lpstr>Gender Shades: Intersectionality</vt:lpstr>
      <vt:lpstr>Gender Shades: Intersectionality</vt:lpstr>
      <vt:lpstr>Think Critically about Datasets</vt:lpstr>
      <vt:lpstr>Think Critically about Datasets</vt:lpstr>
      <vt:lpstr>Think Critically about Datasets</vt:lpstr>
      <vt:lpstr>Think Critically about Datasets</vt:lpstr>
      <vt:lpstr>Datasheets for Datasets</vt:lpstr>
      <vt:lpstr>Model Cards</vt:lpstr>
      <vt:lpstr>Model Cards</vt:lpstr>
      <vt:lpstr>Model Cards</vt:lpstr>
      <vt:lpstr>Re-Examining Vision Datasets</vt:lpstr>
      <vt:lpstr>Re-Examining Vision Datasets</vt:lpstr>
      <vt:lpstr>Consent vs Copyright</vt:lpstr>
      <vt:lpstr>Consent vs Copyright</vt:lpstr>
      <vt:lpstr>Bigger Picture</vt:lpstr>
      <vt:lpstr>Takeaways</vt:lpstr>
      <vt:lpstr>Next Time: AI For Science</vt:lpstr>
      <vt:lpstr>PowerPoint Presentation</vt:lpstr>
      <vt:lpstr>Formalizing Fairness</vt:lpstr>
      <vt:lpstr>Formalizing Fairness</vt:lpstr>
      <vt:lpstr>Formalizing Fairness</vt:lpstr>
      <vt:lpstr>Formalizing Fairness</vt:lpstr>
      <vt:lpstr>Formalizing Fairness</vt:lpstr>
      <vt:lpstr>Formalizing Fairness</vt:lpstr>
      <vt:lpstr>Formalizing Fairness</vt:lpstr>
      <vt:lpstr>Formalizing Fairness</vt:lpstr>
      <vt:lpstr>Formalizing Fairness</vt:lpstr>
      <vt:lpstr>Formalizing Fairness</vt:lpstr>
      <vt:lpstr>Formalizing Fairness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EECS 442</dc:title>
  <dc:creator>Justin Johnson</dc:creator>
  <cp:lastModifiedBy>Fouhey, David</cp:lastModifiedBy>
  <cp:revision>177</cp:revision>
  <cp:lastPrinted>2021-03-24T20:54:12Z</cp:lastPrinted>
  <dcterms:created xsi:type="dcterms:W3CDTF">2020-01-09T00:27:39Z</dcterms:created>
  <dcterms:modified xsi:type="dcterms:W3CDTF">2023-04-12T14:17:55Z</dcterms:modified>
</cp:coreProperties>
</file>