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256" r:id="rId2"/>
    <p:sldId id="432" r:id="rId3"/>
    <p:sldId id="438" r:id="rId4"/>
    <p:sldId id="492" r:id="rId5"/>
    <p:sldId id="437" r:id="rId6"/>
    <p:sldId id="532" r:id="rId7"/>
    <p:sldId id="561" r:id="rId8"/>
    <p:sldId id="565" r:id="rId9"/>
    <p:sldId id="566" r:id="rId10"/>
    <p:sldId id="533" r:id="rId11"/>
    <p:sldId id="440" r:id="rId12"/>
    <p:sldId id="476" r:id="rId13"/>
    <p:sldId id="495" r:id="rId14"/>
    <p:sldId id="489" r:id="rId15"/>
    <p:sldId id="491" r:id="rId16"/>
    <p:sldId id="490" r:id="rId17"/>
    <p:sldId id="494" r:id="rId18"/>
    <p:sldId id="493" r:id="rId19"/>
    <p:sldId id="527" r:id="rId20"/>
    <p:sldId id="439" r:id="rId21"/>
    <p:sldId id="571" r:id="rId22"/>
    <p:sldId id="485" r:id="rId23"/>
    <p:sldId id="484" r:id="rId24"/>
    <p:sldId id="544" r:id="rId25"/>
    <p:sldId id="572" r:id="rId26"/>
    <p:sldId id="486" r:id="rId27"/>
    <p:sldId id="488" r:id="rId28"/>
    <p:sldId id="562" r:id="rId29"/>
    <p:sldId id="496" r:id="rId30"/>
    <p:sldId id="497" r:id="rId31"/>
    <p:sldId id="570" r:id="rId32"/>
    <p:sldId id="567" r:id="rId33"/>
    <p:sldId id="542" r:id="rId34"/>
    <p:sldId id="546" r:id="rId35"/>
    <p:sldId id="518" r:id="rId36"/>
    <p:sldId id="545" r:id="rId37"/>
    <p:sldId id="520" r:id="rId38"/>
    <p:sldId id="526" r:id="rId39"/>
    <p:sldId id="528" r:id="rId40"/>
    <p:sldId id="547" r:id="rId41"/>
    <p:sldId id="548" r:id="rId42"/>
    <p:sldId id="519" r:id="rId43"/>
    <p:sldId id="549" r:id="rId44"/>
    <p:sldId id="550" r:id="rId45"/>
    <p:sldId id="553" r:id="rId46"/>
    <p:sldId id="578" r:id="rId47"/>
    <p:sldId id="499" r:id="rId48"/>
    <p:sldId id="500" r:id="rId49"/>
    <p:sldId id="516" r:id="rId50"/>
    <p:sldId id="501" r:id="rId51"/>
    <p:sldId id="498" r:id="rId52"/>
    <p:sldId id="443" r:id="rId53"/>
    <p:sldId id="511" r:id="rId54"/>
    <p:sldId id="563" r:id="rId55"/>
    <p:sldId id="514" r:id="rId56"/>
    <p:sldId id="556" r:id="rId57"/>
    <p:sldId id="557" r:id="rId58"/>
    <p:sldId id="575" r:id="rId59"/>
    <p:sldId id="576" r:id="rId60"/>
    <p:sldId id="554" r:id="rId61"/>
    <p:sldId id="524" r:id="rId62"/>
    <p:sldId id="568" r:id="rId63"/>
    <p:sldId id="569" r:id="rId64"/>
    <p:sldId id="558" r:id="rId65"/>
    <p:sldId id="560" r:id="rId66"/>
    <p:sldId id="512" r:id="rId67"/>
    <p:sldId id="513" r:id="rId68"/>
    <p:sldId id="502" r:id="rId69"/>
    <p:sldId id="503" r:id="rId70"/>
    <p:sldId id="507" r:id="rId71"/>
    <p:sldId id="505" r:id="rId72"/>
    <p:sldId id="522" r:id="rId73"/>
    <p:sldId id="541" r:id="rId74"/>
    <p:sldId id="559" r:id="rId75"/>
    <p:sldId id="551" r:id="rId76"/>
    <p:sldId id="523" r:id="rId77"/>
    <p:sldId id="552" r:id="rId78"/>
    <p:sldId id="580" r:id="rId79"/>
    <p:sldId id="579" r:id="rId80"/>
    <p:sldId id="534" r:id="rId81"/>
    <p:sldId id="536" r:id="rId82"/>
    <p:sldId id="537" r:id="rId83"/>
    <p:sldId id="538" r:id="rId84"/>
    <p:sldId id="539" r:id="rId85"/>
    <p:sldId id="540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432"/>
            <p14:sldId id="438"/>
            <p14:sldId id="492"/>
            <p14:sldId id="437"/>
            <p14:sldId id="532"/>
            <p14:sldId id="561"/>
            <p14:sldId id="565"/>
            <p14:sldId id="566"/>
            <p14:sldId id="533"/>
            <p14:sldId id="440"/>
            <p14:sldId id="476"/>
            <p14:sldId id="495"/>
            <p14:sldId id="489"/>
            <p14:sldId id="491"/>
            <p14:sldId id="490"/>
            <p14:sldId id="494"/>
            <p14:sldId id="493"/>
            <p14:sldId id="527"/>
            <p14:sldId id="439"/>
            <p14:sldId id="571"/>
            <p14:sldId id="485"/>
            <p14:sldId id="484"/>
            <p14:sldId id="544"/>
            <p14:sldId id="572"/>
            <p14:sldId id="486"/>
            <p14:sldId id="488"/>
            <p14:sldId id="562"/>
            <p14:sldId id="496"/>
            <p14:sldId id="497"/>
            <p14:sldId id="570"/>
            <p14:sldId id="567"/>
            <p14:sldId id="542"/>
            <p14:sldId id="546"/>
            <p14:sldId id="518"/>
            <p14:sldId id="545"/>
            <p14:sldId id="520"/>
            <p14:sldId id="526"/>
            <p14:sldId id="528"/>
            <p14:sldId id="547"/>
            <p14:sldId id="548"/>
            <p14:sldId id="519"/>
            <p14:sldId id="549"/>
            <p14:sldId id="550"/>
            <p14:sldId id="553"/>
            <p14:sldId id="578"/>
            <p14:sldId id="499"/>
            <p14:sldId id="500"/>
            <p14:sldId id="516"/>
            <p14:sldId id="501"/>
            <p14:sldId id="498"/>
            <p14:sldId id="443"/>
            <p14:sldId id="511"/>
            <p14:sldId id="563"/>
            <p14:sldId id="514"/>
            <p14:sldId id="556"/>
            <p14:sldId id="557"/>
            <p14:sldId id="575"/>
            <p14:sldId id="576"/>
            <p14:sldId id="554"/>
            <p14:sldId id="524"/>
            <p14:sldId id="568"/>
            <p14:sldId id="569"/>
            <p14:sldId id="558"/>
            <p14:sldId id="560"/>
            <p14:sldId id="512"/>
            <p14:sldId id="513"/>
            <p14:sldId id="502"/>
            <p14:sldId id="503"/>
            <p14:sldId id="507"/>
            <p14:sldId id="505"/>
            <p14:sldId id="522"/>
            <p14:sldId id="541"/>
            <p14:sldId id="559"/>
            <p14:sldId id="551"/>
            <p14:sldId id="523"/>
            <p14:sldId id="552"/>
            <p14:sldId id="580"/>
            <p14:sldId id="579"/>
            <p14:sldId id="534"/>
            <p14:sldId id="536"/>
            <p14:sldId id="537"/>
            <p14:sldId id="538"/>
            <p14:sldId id="539"/>
            <p14:sldId id="54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" initials="d" lastIdx="1" clrIdx="0">
    <p:extLst>
      <p:ext uri="{19B8F6BF-5375-455C-9EA6-DF929625EA0E}">
        <p15:presenceInfo xmlns:p15="http://schemas.microsoft.com/office/powerpoint/2012/main" userId="da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BCBC00"/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paperswithcode.com/sota/image-classification-on-imagenet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Convolutional Neural Nets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Fouhey</a:t>
            </a:r>
          </a:p>
          <a:p>
            <a:r>
              <a:rPr lang="en-US" sz="3200" dirty="0"/>
              <a:t>Winter 2022, University of Michigan</a:t>
            </a:r>
          </a:p>
          <a:p>
            <a:r>
              <a:rPr lang="en-US" sz="1800" dirty="0"/>
              <a:t>http://web.eecs.umich.edu/~fouhey/teaching/EECS442_W22/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FF7A0-9AB4-41BF-9EE7-0C0D66024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For Your Head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BB3EC3-7245-4286-BED7-6A20BE3368DF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225A6C7-6EEB-4891-9C6B-72EEB29F9D61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B1C824-BBA4-43D8-90D1-86E2DB8E923C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8C9D95C2-B705-4DB4-B407-7815809BA52E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2C91C6-D765-47B7-88E7-718DB5461F91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64CEE1-5147-450E-A2DE-8130870CCDB6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245AA2-22E6-4F9D-963B-19AA6C589934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8CBECC-DEFB-4E34-B653-AB8506A625E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A3ABEEDC-FBBE-4C4C-9A8F-E0D7CF2E6BF1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BB05A2-1CC6-47A3-9EF1-90C03AEF0E15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E705F0-E2AD-44FC-B2D2-28B72AE43B73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2BE1DF-4C20-42F0-83B1-87E79F3561FA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5B84DC-2E39-4C9C-BC0D-4EEFF5615762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5E2BB1-DFC2-4E0B-BD9E-E018F86BFF89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22633C3-72F0-4C59-A2FF-4A53B5ECAD29}"/>
              </a:ext>
            </a:extLst>
          </p:cNvPr>
          <p:cNvSpPr txBox="1"/>
          <p:nvPr/>
        </p:nvSpPr>
        <p:spPr>
          <a:xfrm>
            <a:off x="234315" y="3852471"/>
            <a:ext cx="8675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Provide: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Examples of images and desired outputs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Sequence of layers producing a 1x1xF output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 </a:t>
            </a:r>
            <a:r>
              <a:rPr lang="en-US" sz="2800" i="1" dirty="0"/>
              <a:t>loss</a:t>
            </a:r>
            <a:r>
              <a:rPr lang="en-US" sz="2800" dirty="0"/>
              <a:t> function that measures success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Train the network -&gt; network figures out the parameters that makes this work</a:t>
            </a:r>
          </a:p>
        </p:txBody>
      </p:sp>
    </p:spTree>
    <p:extLst>
      <p:ext uri="{BB962C8B-B14F-4D97-AF65-F5344CB8AC3E}">
        <p14:creationId xmlns:p14="http://schemas.microsoft.com/office/powerpoint/2010/main" val="6973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DDC6-ACCF-45DF-B11B-B65D3AF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Collection</a:t>
            </a:r>
          </a:p>
        </p:txBody>
      </p:sp>
      <p:pic>
        <p:nvPicPr>
          <p:cNvPr id="1026" name="Picture 2" descr="https://lc-www-live-s.legocdn.com/r/www/r/catalogs/-/media/catalogs/articles/family/articles/build%20a%20foundation/building_content-image_3.jpg?l.r2=1844532179">
            <a:extLst>
              <a:ext uri="{FF2B5EF4-FFF2-40B4-BE49-F238E27FC236}">
                <a16:creationId xmlns:a16="http://schemas.microsoft.com/office/drawing/2014/main" id="{AAE9CD2A-0282-4E18-9160-65EB087F9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7"/>
          <a:stretch/>
        </p:blipFill>
        <p:spPr bwMode="auto">
          <a:xfrm>
            <a:off x="1633963" y="3158980"/>
            <a:ext cx="5020399" cy="31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4AB5D-0196-4FD4-A116-6E6CE704B16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lego.com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F6BB64-58E5-4D36-B53A-8DE7F83BEF36}"/>
              </a:ext>
            </a:extLst>
          </p:cNvPr>
          <p:cNvSpPr txBox="1"/>
          <p:nvPr/>
        </p:nvSpPr>
        <p:spPr>
          <a:xfrm>
            <a:off x="234315" y="1690689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 can construct functions out of layers. The only requirement is the layers “fit” together. Optimization figures out what the parameters of the layers are.</a:t>
            </a:r>
          </a:p>
        </p:txBody>
      </p:sp>
    </p:spTree>
    <p:extLst>
      <p:ext uri="{BB962C8B-B14F-4D97-AF65-F5344CB8AC3E}">
        <p14:creationId xmlns:p14="http://schemas.microsoft.com/office/powerpoint/2010/main" val="2458323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473A-3C8B-4FF7-9ED0-3581D04C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– Pooling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D3B1D49-3299-4285-BCA6-239C23A8A484}"/>
              </a:ext>
            </a:extLst>
          </p:cNvPr>
          <p:cNvSpPr txBox="1"/>
          <p:nvPr/>
        </p:nvSpPr>
        <p:spPr>
          <a:xfrm>
            <a:off x="279308" y="1579215"/>
            <a:ext cx="8585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Idea: just want spatial resolution of activations / images smaller; applied per-channel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BFC2053-8761-46B8-9560-3635C8F7A791}"/>
              </a:ext>
            </a:extLst>
          </p:cNvPr>
          <p:cNvSpPr/>
          <p:nvPr/>
        </p:nvSpPr>
        <p:spPr>
          <a:xfrm>
            <a:off x="628654" y="3203577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CA2FD57-6BDD-4C50-8411-2F779CB36F86}"/>
              </a:ext>
            </a:extLst>
          </p:cNvPr>
          <p:cNvSpPr/>
          <p:nvPr/>
        </p:nvSpPr>
        <p:spPr>
          <a:xfrm>
            <a:off x="1383001" y="3203576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7EB9DF5-FD42-4616-8E27-EFD9E9E7A21F}"/>
              </a:ext>
            </a:extLst>
          </p:cNvPr>
          <p:cNvSpPr/>
          <p:nvPr/>
        </p:nvSpPr>
        <p:spPr>
          <a:xfrm>
            <a:off x="2137348" y="3203576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29070B3-8001-43CB-8098-4618025F1A36}"/>
              </a:ext>
            </a:extLst>
          </p:cNvPr>
          <p:cNvSpPr/>
          <p:nvPr/>
        </p:nvSpPr>
        <p:spPr>
          <a:xfrm>
            <a:off x="628653" y="3940781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407E3B9-D470-4204-BDE7-1799880F09A3}"/>
              </a:ext>
            </a:extLst>
          </p:cNvPr>
          <p:cNvSpPr/>
          <p:nvPr/>
        </p:nvSpPr>
        <p:spPr>
          <a:xfrm>
            <a:off x="1383000" y="3940780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1B9EF4F-F430-47D0-9849-C0E792A5F500}"/>
              </a:ext>
            </a:extLst>
          </p:cNvPr>
          <p:cNvSpPr/>
          <p:nvPr/>
        </p:nvSpPr>
        <p:spPr>
          <a:xfrm>
            <a:off x="2137346" y="3940780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CAC78BF-8394-46F7-8791-97AE5F2B8067}"/>
              </a:ext>
            </a:extLst>
          </p:cNvPr>
          <p:cNvSpPr/>
          <p:nvPr/>
        </p:nvSpPr>
        <p:spPr>
          <a:xfrm>
            <a:off x="628653" y="4671622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DAA8842-9D8F-4881-8301-5BBD3E7C0ECD}"/>
              </a:ext>
            </a:extLst>
          </p:cNvPr>
          <p:cNvSpPr/>
          <p:nvPr/>
        </p:nvSpPr>
        <p:spPr>
          <a:xfrm>
            <a:off x="1383000" y="4671621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8CC8BB1-035D-4091-8C8E-822A1167859F}"/>
              </a:ext>
            </a:extLst>
          </p:cNvPr>
          <p:cNvSpPr/>
          <p:nvPr/>
        </p:nvSpPr>
        <p:spPr>
          <a:xfrm>
            <a:off x="2137346" y="4671621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B1A3497-F64F-47B5-9489-D6AAC03D798E}"/>
              </a:ext>
            </a:extLst>
          </p:cNvPr>
          <p:cNvSpPr/>
          <p:nvPr/>
        </p:nvSpPr>
        <p:spPr>
          <a:xfrm>
            <a:off x="2891693" y="3203576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7089304-631D-4D3E-B13D-D9E091BF042B}"/>
              </a:ext>
            </a:extLst>
          </p:cNvPr>
          <p:cNvSpPr/>
          <p:nvPr/>
        </p:nvSpPr>
        <p:spPr>
          <a:xfrm>
            <a:off x="2891692" y="3940780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120F27C-BDAE-4234-B317-5467AC96160C}"/>
              </a:ext>
            </a:extLst>
          </p:cNvPr>
          <p:cNvSpPr/>
          <p:nvPr/>
        </p:nvSpPr>
        <p:spPr>
          <a:xfrm>
            <a:off x="2891692" y="4671621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E5B4C2F-DCE1-4CA2-A093-82B95E3C8612}"/>
              </a:ext>
            </a:extLst>
          </p:cNvPr>
          <p:cNvSpPr/>
          <p:nvPr/>
        </p:nvSpPr>
        <p:spPr>
          <a:xfrm>
            <a:off x="628654" y="5425969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40CED49-A4AB-43A9-A162-FED16C521033}"/>
              </a:ext>
            </a:extLst>
          </p:cNvPr>
          <p:cNvSpPr/>
          <p:nvPr/>
        </p:nvSpPr>
        <p:spPr>
          <a:xfrm>
            <a:off x="1383001" y="5425968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F9BA29B-2EC3-4F2E-BD25-65633918E6E9}"/>
              </a:ext>
            </a:extLst>
          </p:cNvPr>
          <p:cNvSpPr/>
          <p:nvPr/>
        </p:nvSpPr>
        <p:spPr>
          <a:xfrm>
            <a:off x="2137348" y="5425968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129E58F-2E1C-45F8-8394-4AF45BCC784D}"/>
              </a:ext>
            </a:extLst>
          </p:cNvPr>
          <p:cNvSpPr/>
          <p:nvPr/>
        </p:nvSpPr>
        <p:spPr>
          <a:xfrm>
            <a:off x="2891693" y="5425968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2EC8CA-980C-4459-8854-D794DB54C8ED}"/>
              </a:ext>
            </a:extLst>
          </p:cNvPr>
          <p:cNvGrpSpPr/>
          <p:nvPr/>
        </p:nvGrpSpPr>
        <p:grpSpPr>
          <a:xfrm>
            <a:off x="3858935" y="3203576"/>
            <a:ext cx="3789978" cy="2245899"/>
            <a:chOff x="3858935" y="3203576"/>
            <a:chExt cx="3789978" cy="2245899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4D7A4217-32AD-43E5-BFBD-B396A4EBEAAF}"/>
                </a:ext>
              </a:extLst>
            </p:cNvPr>
            <p:cNvGrpSpPr/>
            <p:nvPr/>
          </p:nvGrpSpPr>
          <p:grpSpPr>
            <a:xfrm>
              <a:off x="6140218" y="3957923"/>
              <a:ext cx="1508695" cy="1491552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DC707612-B994-4843-BF73-DFF394E143FE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DA239066-53EB-4225-90FD-B4D8389A04C9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9DE7B85-919B-4231-A830-F144AE7F0732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91FC349-A7F3-44A7-A8B6-789586A9469E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847CBF-7826-4CF6-8CFB-2C943607EE9F}"/>
                </a:ext>
              </a:extLst>
            </p:cNvPr>
            <p:cNvGrpSpPr/>
            <p:nvPr/>
          </p:nvGrpSpPr>
          <p:grpSpPr>
            <a:xfrm>
              <a:off x="3858935" y="3203576"/>
              <a:ext cx="1677799" cy="1468045"/>
              <a:chOff x="3858935" y="3203576"/>
              <a:chExt cx="1677799" cy="1468045"/>
            </a:xfrm>
          </p:grpSpPr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881F646A-40FC-47C7-908C-CD06B4AE28AC}"/>
                  </a:ext>
                </a:extLst>
              </p:cNvPr>
              <p:cNvCxnSpPr/>
              <p:nvPr/>
            </p:nvCxnSpPr>
            <p:spPr>
              <a:xfrm>
                <a:off x="3858936" y="4671621"/>
                <a:ext cx="1677798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2678B8EA-A313-4B08-B745-38818EADA48C}"/>
                  </a:ext>
                </a:extLst>
              </p:cNvPr>
              <p:cNvSpPr txBox="1"/>
              <p:nvPr/>
            </p:nvSpPr>
            <p:spPr>
              <a:xfrm>
                <a:off x="3858935" y="3203576"/>
                <a:ext cx="167779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Max-pool</a:t>
                </a:r>
              </a:p>
              <a:p>
                <a:pPr algn="ctr"/>
                <a:r>
                  <a:rPr lang="en-US" sz="2800" dirty="0"/>
                  <a:t>2x2 Filter</a:t>
                </a:r>
              </a:p>
              <a:p>
                <a:pPr algn="ctr"/>
                <a:r>
                  <a:rPr lang="en-US" sz="2800" dirty="0"/>
                  <a:t>Stride 2</a:t>
                </a:r>
              </a:p>
            </p:txBody>
          </p:sp>
        </p:grp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2D59F89B-9080-41F4-A962-8FC90D7234C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 err="1"/>
              <a:t>Karpathy</a:t>
            </a:r>
            <a:r>
              <a:rPr lang="en-US" sz="12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333273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32C2C-1ABF-4B32-9A15-FBB7D335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– Pooling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E4E32D6-C633-4716-8F5E-936498196A49}"/>
              </a:ext>
            </a:extLst>
          </p:cNvPr>
          <p:cNvGrpSpPr/>
          <p:nvPr/>
        </p:nvGrpSpPr>
        <p:grpSpPr>
          <a:xfrm>
            <a:off x="184000" y="1883325"/>
            <a:ext cx="2784306" cy="1373699"/>
            <a:chOff x="611872" y="1883325"/>
            <a:chExt cx="2784306" cy="137369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534112B-EA87-4513-8D40-71ECF1471CE5}"/>
                </a:ext>
              </a:extLst>
            </p:cNvPr>
            <p:cNvGrpSpPr/>
            <p:nvPr/>
          </p:nvGrpSpPr>
          <p:grpSpPr>
            <a:xfrm>
              <a:off x="611872" y="1902203"/>
              <a:ext cx="1292429" cy="1354821"/>
              <a:chOff x="611872" y="1902203"/>
              <a:chExt cx="1292429" cy="1354821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A515A48A-2546-447C-9A61-380EA376A82B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1B9161DA-CA7C-4DEE-AD69-A46D9CBBBCB1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Cube 3">
                <a:extLst>
                  <a:ext uri="{FF2B5EF4-FFF2-40B4-BE49-F238E27FC236}">
                    <a16:creationId xmlns:a16="http://schemas.microsoft.com/office/drawing/2014/main" id="{E690D249-19D1-44D9-BE34-6D3C5BDB942D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Cube 2">
                <a:extLst>
                  <a:ext uri="{FF2B5EF4-FFF2-40B4-BE49-F238E27FC236}">
                    <a16:creationId xmlns:a16="http://schemas.microsoft.com/office/drawing/2014/main" id="{D2769D0B-8D5E-46CA-9122-FF97A99E584E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CE2F3A2-6F5D-4083-A426-AA7D52615ECC}"/>
                </a:ext>
              </a:extLst>
            </p:cNvPr>
            <p:cNvGrpSpPr/>
            <p:nvPr/>
          </p:nvGrpSpPr>
          <p:grpSpPr>
            <a:xfrm>
              <a:off x="1584823" y="1902203"/>
              <a:ext cx="797947" cy="1354821"/>
              <a:chOff x="1584823" y="1902203"/>
              <a:chExt cx="797947" cy="1354821"/>
            </a:xfrm>
          </p:grpSpPr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84EB348A-1EAE-462B-83C9-DD5B3447700D}"/>
                  </a:ext>
                </a:extLst>
              </p:cNvPr>
              <p:cNvSpPr/>
              <p:nvPr/>
            </p:nvSpPr>
            <p:spPr>
              <a:xfrm>
                <a:off x="1743818" y="2415993"/>
                <a:ext cx="638952" cy="671119"/>
              </a:xfrm>
              <a:prstGeom prst="cube">
                <a:avLst/>
              </a:prstGeom>
              <a:solidFill>
                <a:schemeClr val="accent4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4B53ADB1-5FD4-4AE8-9229-0AF6E8439CD0}"/>
                  </a:ext>
                </a:extLst>
              </p:cNvPr>
              <p:cNvSpPr/>
              <p:nvPr/>
            </p:nvSpPr>
            <p:spPr>
              <a:xfrm>
                <a:off x="1584823" y="2585905"/>
                <a:ext cx="638952" cy="671119"/>
              </a:xfrm>
              <a:prstGeom prst="cube">
                <a:avLst/>
              </a:prstGeom>
              <a:solidFill>
                <a:schemeClr val="accent3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3EFBE6FA-69B2-453F-94EA-4D32EA059FFD}"/>
                  </a:ext>
                </a:extLst>
              </p:cNvPr>
              <p:cNvSpPr/>
              <p:nvPr/>
            </p:nvSpPr>
            <p:spPr>
              <a:xfrm>
                <a:off x="1743818" y="1902203"/>
                <a:ext cx="638952" cy="671119"/>
              </a:xfrm>
              <a:prstGeom prst="cube">
                <a:avLst/>
              </a:prstGeom>
              <a:solidFill>
                <a:schemeClr val="accent2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41A68EB3-AF06-4134-B0F3-003A49B81AA6}"/>
                  </a:ext>
                </a:extLst>
              </p:cNvPr>
              <p:cNvSpPr/>
              <p:nvPr/>
            </p:nvSpPr>
            <p:spPr>
              <a:xfrm>
                <a:off x="1584825" y="2072080"/>
                <a:ext cx="638952" cy="671119"/>
              </a:xfrm>
              <a:prstGeom prst="cub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1A7E507-0ED5-4A3C-9283-CE3CCDF7CBB6}"/>
                </a:ext>
              </a:extLst>
            </p:cNvPr>
            <p:cNvGrpSpPr/>
            <p:nvPr/>
          </p:nvGrpSpPr>
          <p:grpSpPr>
            <a:xfrm>
              <a:off x="2103749" y="1883325"/>
              <a:ext cx="1292429" cy="1354821"/>
              <a:chOff x="611872" y="1902203"/>
              <a:chExt cx="1292429" cy="1354821"/>
            </a:xfrm>
          </p:grpSpPr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F32052F7-33F1-400C-8C1B-7F19DEF5EE80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C0D5D357-0683-4BEE-B286-7DC15F384B91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A72FFA08-927E-4B92-89A5-B1E6C1FDC09C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36B8D35F-FC21-4141-839D-789668D82DF7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EF1F94-7104-4507-AAE8-785D41BDE5E0}"/>
              </a:ext>
            </a:extLst>
          </p:cNvPr>
          <p:cNvGrpSpPr/>
          <p:nvPr/>
        </p:nvGrpSpPr>
        <p:grpSpPr>
          <a:xfrm>
            <a:off x="3774053" y="3203576"/>
            <a:ext cx="3010654" cy="2410973"/>
            <a:chOff x="3774053" y="3203576"/>
            <a:chExt cx="3010654" cy="241097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6AAEC41-2C3A-4534-AD9A-4D6C6AC60B29}"/>
                </a:ext>
              </a:extLst>
            </p:cNvPr>
            <p:cNvGrpSpPr/>
            <p:nvPr/>
          </p:nvGrpSpPr>
          <p:grpSpPr>
            <a:xfrm>
              <a:off x="5537852" y="4381862"/>
              <a:ext cx="1246855" cy="1232687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C25AE3C-95DB-48A5-BA27-D810553ADEC0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8A39042-DB59-453F-AC36-7BC66D4B6E14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D285E1B-4852-4FA1-B813-1469B735B5F4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A653212-B010-43DC-8372-E30163F06B94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456E0A8-B2DC-4FD5-B24F-9F05C0AD6C08}"/>
                </a:ext>
              </a:extLst>
            </p:cNvPr>
            <p:cNvCxnSpPr/>
            <p:nvPr/>
          </p:nvCxnSpPr>
          <p:spPr>
            <a:xfrm>
              <a:off x="3948885" y="4998206"/>
              <a:ext cx="126055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79EE04E-5467-49C5-BBE7-AD6AC81140F4}"/>
                </a:ext>
              </a:extLst>
            </p:cNvPr>
            <p:cNvSpPr txBox="1"/>
            <p:nvPr/>
          </p:nvSpPr>
          <p:spPr>
            <a:xfrm>
              <a:off x="3774053" y="3203576"/>
              <a:ext cx="16777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Max-pool</a:t>
              </a:r>
            </a:p>
            <a:p>
              <a:pPr algn="ctr"/>
              <a:r>
                <a:rPr lang="en-US" sz="2800" dirty="0"/>
                <a:t>2x2 Filter</a:t>
              </a:r>
            </a:p>
            <a:p>
              <a:pPr algn="ctr"/>
              <a:r>
                <a:rPr lang="en-US" sz="2800" dirty="0"/>
                <a:t>Stride 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E43E66-DE88-4D2D-98D8-60AC506AED3C}"/>
              </a:ext>
            </a:extLst>
          </p:cNvPr>
          <p:cNvGrpSpPr/>
          <p:nvPr/>
        </p:nvGrpSpPr>
        <p:grpSpPr>
          <a:xfrm>
            <a:off x="1327045" y="3363985"/>
            <a:ext cx="2293427" cy="2495278"/>
            <a:chOff x="1327045" y="3363985"/>
            <a:chExt cx="2293427" cy="249527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559048-19FF-428A-B3C5-F9720EDF20BD}"/>
                </a:ext>
              </a:extLst>
            </p:cNvPr>
            <p:cNvGrpSpPr/>
            <p:nvPr/>
          </p:nvGrpSpPr>
          <p:grpSpPr>
            <a:xfrm>
              <a:off x="1917236" y="4178969"/>
              <a:ext cx="1703236" cy="1680294"/>
              <a:chOff x="628652" y="3203577"/>
              <a:chExt cx="3017388" cy="297674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91D157-13BD-4378-975D-A2357F6A73F4}"/>
                  </a:ext>
                </a:extLst>
              </p:cNvPr>
              <p:cNvSpPr/>
              <p:nvPr/>
            </p:nvSpPr>
            <p:spPr>
              <a:xfrm>
                <a:off x="628654" y="3203581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70AC25-0D3D-4CC9-934E-0A9ACAF411AE}"/>
                  </a:ext>
                </a:extLst>
              </p:cNvPr>
              <p:cNvSpPr/>
              <p:nvPr/>
            </p:nvSpPr>
            <p:spPr>
              <a:xfrm>
                <a:off x="1382999" y="3203579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2D3B1E-6249-4F19-926E-807FCE77C49B}"/>
                  </a:ext>
                </a:extLst>
              </p:cNvPr>
              <p:cNvSpPr/>
              <p:nvPr/>
            </p:nvSpPr>
            <p:spPr>
              <a:xfrm>
                <a:off x="2137346" y="3203579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0CCCE2-3594-4F3E-81D7-A6CC5C5B1989}"/>
                  </a:ext>
                </a:extLst>
              </p:cNvPr>
              <p:cNvSpPr/>
              <p:nvPr/>
            </p:nvSpPr>
            <p:spPr>
              <a:xfrm>
                <a:off x="628652" y="3940784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5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9023F77-B9BD-40A1-95BD-3D88411EBA20}"/>
                  </a:ext>
                </a:extLst>
              </p:cNvPr>
              <p:cNvSpPr/>
              <p:nvPr/>
            </p:nvSpPr>
            <p:spPr>
              <a:xfrm>
                <a:off x="1382999" y="3940782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F6CFAF-CD94-4D55-9CB8-B63E04A37DC4}"/>
                  </a:ext>
                </a:extLst>
              </p:cNvPr>
              <p:cNvSpPr/>
              <p:nvPr/>
            </p:nvSpPr>
            <p:spPr>
              <a:xfrm>
                <a:off x="2137344" y="3940782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7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8E07EEA-942C-4AC7-95B8-9F5AD8545F5D}"/>
                  </a:ext>
                </a:extLst>
              </p:cNvPr>
              <p:cNvSpPr/>
              <p:nvPr/>
            </p:nvSpPr>
            <p:spPr>
              <a:xfrm>
                <a:off x="628652" y="4671626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925F522-A327-41D5-8D59-AAD5AD993B0F}"/>
                  </a:ext>
                </a:extLst>
              </p:cNvPr>
              <p:cNvSpPr/>
              <p:nvPr/>
            </p:nvSpPr>
            <p:spPr>
              <a:xfrm>
                <a:off x="1382999" y="4671624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02CFE01-D37C-4872-981C-7570622FD8BC}"/>
                  </a:ext>
                </a:extLst>
              </p:cNvPr>
              <p:cNvSpPr/>
              <p:nvPr/>
            </p:nvSpPr>
            <p:spPr>
              <a:xfrm>
                <a:off x="2137344" y="4671624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F628818-D77C-4424-A4EA-096874029D33}"/>
                  </a:ext>
                </a:extLst>
              </p:cNvPr>
              <p:cNvSpPr/>
              <p:nvPr/>
            </p:nvSpPr>
            <p:spPr>
              <a:xfrm>
                <a:off x="2891691" y="3203577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FEA0F6E-9BF5-4490-923A-3048217281D1}"/>
                  </a:ext>
                </a:extLst>
              </p:cNvPr>
              <p:cNvSpPr/>
              <p:nvPr/>
            </p:nvSpPr>
            <p:spPr>
              <a:xfrm>
                <a:off x="2891691" y="3940781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2CE7D5F-2C8C-4190-BFA6-37EC8EF3254E}"/>
                  </a:ext>
                </a:extLst>
              </p:cNvPr>
              <p:cNvSpPr/>
              <p:nvPr/>
            </p:nvSpPr>
            <p:spPr>
              <a:xfrm>
                <a:off x="2891691" y="4671623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68C1EA3-3F8E-4230-A9BA-63A6FED39385}"/>
                  </a:ext>
                </a:extLst>
              </p:cNvPr>
              <p:cNvSpPr/>
              <p:nvPr/>
            </p:nvSpPr>
            <p:spPr>
              <a:xfrm>
                <a:off x="628654" y="5425975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8C49488-3C2C-4177-B4A3-AB78D1A81A7E}"/>
                  </a:ext>
                </a:extLst>
              </p:cNvPr>
              <p:cNvSpPr/>
              <p:nvPr/>
            </p:nvSpPr>
            <p:spPr>
              <a:xfrm>
                <a:off x="1382999" y="5425972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374979F-006C-49EB-99FA-71D8C285378B}"/>
                  </a:ext>
                </a:extLst>
              </p:cNvPr>
              <p:cNvSpPr/>
              <p:nvPr/>
            </p:nvSpPr>
            <p:spPr>
              <a:xfrm>
                <a:off x="2137346" y="5425970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D3C2B6F-350B-401D-AB1E-8354FE5496C9}"/>
                  </a:ext>
                </a:extLst>
              </p:cNvPr>
              <p:cNvSpPr/>
              <p:nvPr/>
            </p:nvSpPr>
            <p:spPr>
              <a:xfrm>
                <a:off x="2891693" y="5425968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DCCEFA5-F7E8-404D-8410-88A9A039D4BA}"/>
                </a:ext>
              </a:extLst>
            </p:cNvPr>
            <p:cNvSpPr/>
            <p:nvPr/>
          </p:nvSpPr>
          <p:spPr>
            <a:xfrm>
              <a:off x="1327045" y="3363985"/>
              <a:ext cx="459810" cy="1692729"/>
            </a:xfrm>
            <a:custGeom>
              <a:avLst/>
              <a:gdLst>
                <a:gd name="connsiteX0" fmla="*/ 40361 w 459810"/>
                <a:gd name="connsiteY0" fmla="*/ 0 h 1692729"/>
                <a:gd name="connsiteX1" fmla="*/ 40361 w 459810"/>
                <a:gd name="connsiteY1" fmla="*/ 1434518 h 1692729"/>
                <a:gd name="connsiteX2" fmla="*/ 459810 w 459810"/>
                <a:gd name="connsiteY2" fmla="*/ 1686187 h 169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810" h="1692729">
                  <a:moveTo>
                    <a:pt x="40361" y="0"/>
                  </a:moveTo>
                  <a:cubicBezTo>
                    <a:pt x="5407" y="576743"/>
                    <a:pt x="-29547" y="1153487"/>
                    <a:pt x="40361" y="1434518"/>
                  </a:cubicBezTo>
                  <a:cubicBezTo>
                    <a:pt x="110269" y="1715549"/>
                    <a:pt x="285039" y="1700868"/>
                    <a:pt x="459810" y="1686187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667717-AA32-4FCE-B725-8DD55308597F}"/>
              </a:ext>
            </a:extLst>
          </p:cNvPr>
          <p:cNvGrpSpPr/>
          <p:nvPr/>
        </p:nvGrpSpPr>
        <p:grpSpPr>
          <a:xfrm>
            <a:off x="6879768" y="2186040"/>
            <a:ext cx="1571668" cy="2810641"/>
            <a:chOff x="6879768" y="2186040"/>
            <a:chExt cx="1571668" cy="28106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8A4C5AC-33EE-4F58-8A96-F5725BF83F01}"/>
                </a:ext>
              </a:extLst>
            </p:cNvPr>
            <p:cNvGrpSpPr/>
            <p:nvPr/>
          </p:nvGrpSpPr>
          <p:grpSpPr>
            <a:xfrm>
              <a:off x="6879768" y="2186040"/>
              <a:ext cx="1571668" cy="775417"/>
              <a:chOff x="5840799" y="1700861"/>
              <a:chExt cx="2784306" cy="1373699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95C20BF6-EC7E-4DA6-BD79-41144D390F2A}"/>
                  </a:ext>
                </a:extLst>
              </p:cNvPr>
              <p:cNvGrpSpPr/>
              <p:nvPr/>
            </p:nvGrpSpPr>
            <p:grpSpPr>
              <a:xfrm>
                <a:off x="5840799" y="1719739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69" name="Cube 68">
                  <a:extLst>
                    <a:ext uri="{FF2B5EF4-FFF2-40B4-BE49-F238E27FC236}">
                      <a16:creationId xmlns:a16="http://schemas.microsoft.com/office/drawing/2014/main" id="{2D2C5BD6-1500-4871-A51A-6170849D83FA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>
                  <a:extLst>
                    <a:ext uri="{FF2B5EF4-FFF2-40B4-BE49-F238E27FC236}">
                      <a16:creationId xmlns:a16="http://schemas.microsoft.com/office/drawing/2014/main" id="{DC350D62-02F0-4396-BF3C-1018D9EEAE2F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>
                  <a:extLst>
                    <a:ext uri="{FF2B5EF4-FFF2-40B4-BE49-F238E27FC236}">
                      <a16:creationId xmlns:a16="http://schemas.microsoft.com/office/drawing/2014/main" id="{CCF3AB6A-E007-4C45-A679-5A49E548D8AF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>
                  <a:extLst>
                    <a:ext uri="{FF2B5EF4-FFF2-40B4-BE49-F238E27FC236}">
                      <a16:creationId xmlns:a16="http://schemas.microsoft.com/office/drawing/2014/main" id="{695FF1D2-3D0E-43FD-8ABF-EC8F94E35B05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1DBC7754-A574-4C8F-AD14-335893286C1F}"/>
                  </a:ext>
                </a:extLst>
              </p:cNvPr>
              <p:cNvGrpSpPr/>
              <p:nvPr/>
            </p:nvGrpSpPr>
            <p:grpSpPr>
              <a:xfrm>
                <a:off x="6813750" y="1719739"/>
                <a:ext cx="797947" cy="1354821"/>
                <a:chOff x="1584823" y="1902203"/>
                <a:chExt cx="797947" cy="1354821"/>
              </a:xfrm>
            </p:grpSpPr>
            <p:sp>
              <p:nvSpPr>
                <p:cNvPr id="74" name="Cube 73">
                  <a:extLst>
                    <a:ext uri="{FF2B5EF4-FFF2-40B4-BE49-F238E27FC236}">
                      <a16:creationId xmlns:a16="http://schemas.microsoft.com/office/drawing/2014/main" id="{B32C0C6A-046D-4436-A0D9-B6CBB6C5331C}"/>
                    </a:ext>
                  </a:extLst>
                </p:cNvPr>
                <p:cNvSpPr/>
                <p:nvPr/>
              </p:nvSpPr>
              <p:spPr>
                <a:xfrm>
                  <a:off x="1743818" y="2415993"/>
                  <a:ext cx="638952" cy="671119"/>
                </a:xfrm>
                <a:prstGeom prst="cube">
                  <a:avLst/>
                </a:prstGeom>
                <a:solidFill>
                  <a:schemeClr val="accent4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6AFD43FE-6E18-4BAD-A5B3-975699A3FFA1}"/>
                    </a:ext>
                  </a:extLst>
                </p:cNvPr>
                <p:cNvSpPr/>
                <p:nvPr/>
              </p:nvSpPr>
              <p:spPr>
                <a:xfrm>
                  <a:off x="1584823" y="2585905"/>
                  <a:ext cx="638952" cy="671119"/>
                </a:xfrm>
                <a:prstGeom prst="cube">
                  <a:avLst/>
                </a:prstGeom>
                <a:solidFill>
                  <a:schemeClr val="accent3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>
                  <a:extLst>
                    <a:ext uri="{FF2B5EF4-FFF2-40B4-BE49-F238E27FC236}">
                      <a16:creationId xmlns:a16="http://schemas.microsoft.com/office/drawing/2014/main" id="{FEE82C8A-154E-48C0-BE95-8E8EE081C7B2}"/>
                    </a:ext>
                  </a:extLst>
                </p:cNvPr>
                <p:cNvSpPr/>
                <p:nvPr/>
              </p:nvSpPr>
              <p:spPr>
                <a:xfrm>
                  <a:off x="1743818" y="1902203"/>
                  <a:ext cx="638952" cy="671119"/>
                </a:xfrm>
                <a:prstGeom prst="cube">
                  <a:avLst/>
                </a:prstGeom>
                <a:solidFill>
                  <a:schemeClr val="accent2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>
                  <a:extLst>
                    <a:ext uri="{FF2B5EF4-FFF2-40B4-BE49-F238E27FC236}">
                      <a16:creationId xmlns:a16="http://schemas.microsoft.com/office/drawing/2014/main" id="{D8628B4E-3153-453A-9FF0-C46ED02E45D6}"/>
                    </a:ext>
                  </a:extLst>
                </p:cNvPr>
                <p:cNvSpPr/>
                <p:nvPr/>
              </p:nvSpPr>
              <p:spPr>
                <a:xfrm>
                  <a:off x="1584825" y="2072080"/>
                  <a:ext cx="638952" cy="671119"/>
                </a:xfrm>
                <a:prstGeom prst="cube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B8E9783-B396-48E8-83AF-AF426767DC88}"/>
                  </a:ext>
                </a:extLst>
              </p:cNvPr>
              <p:cNvGrpSpPr/>
              <p:nvPr/>
            </p:nvGrpSpPr>
            <p:grpSpPr>
              <a:xfrm>
                <a:off x="7332676" y="1700861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DCEAE422-F56E-4719-85A7-C6132A380D67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C3C24C6D-6FCA-4E7D-8740-08841C7D356D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65DA793B-B6E2-4C08-B5A7-2282DB01034B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>
                  <a:extLst>
                    <a:ext uri="{FF2B5EF4-FFF2-40B4-BE49-F238E27FC236}">
                      <a16:creationId xmlns:a16="http://schemas.microsoft.com/office/drawing/2014/main" id="{AA348F44-0668-4BB7-964A-1EB79457B558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BC04520-462B-453A-8F12-13461417DC2C}"/>
                </a:ext>
              </a:extLst>
            </p:cNvPr>
            <p:cNvSpPr/>
            <p:nvPr/>
          </p:nvSpPr>
          <p:spPr>
            <a:xfrm>
              <a:off x="6929306" y="3129094"/>
              <a:ext cx="685903" cy="1867587"/>
            </a:xfrm>
            <a:custGeom>
              <a:avLst/>
              <a:gdLst>
                <a:gd name="connsiteX0" fmla="*/ 0 w 673560"/>
                <a:gd name="connsiteY0" fmla="*/ 1837189 h 1912297"/>
                <a:gd name="connsiteX1" fmla="*/ 570452 w 673560"/>
                <a:gd name="connsiteY1" fmla="*/ 1694576 h 1912297"/>
                <a:gd name="connsiteX2" fmla="*/ 671120 w 673560"/>
                <a:gd name="connsiteY2" fmla="*/ 0 h 1912297"/>
                <a:gd name="connsiteX0" fmla="*/ 0 w 685903"/>
                <a:gd name="connsiteY0" fmla="*/ 1837189 h 1867587"/>
                <a:gd name="connsiteX1" fmla="*/ 612397 w 685903"/>
                <a:gd name="connsiteY1" fmla="*/ 1535185 h 1867587"/>
                <a:gd name="connsiteX2" fmla="*/ 671120 w 685903"/>
                <a:gd name="connsiteY2" fmla="*/ 0 h 18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903" h="1867587">
                  <a:moveTo>
                    <a:pt x="0" y="1837189"/>
                  </a:moveTo>
                  <a:cubicBezTo>
                    <a:pt x="229299" y="1918981"/>
                    <a:pt x="500544" y="1841383"/>
                    <a:pt x="612397" y="1535185"/>
                  </a:cubicBezTo>
                  <a:cubicBezTo>
                    <a:pt x="724250" y="1228987"/>
                    <a:pt x="676712" y="694189"/>
                    <a:pt x="671120" y="0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561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4DFB-9C55-4C27-B65C-42D1E699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Layers – Fully Connected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4F26F-8794-411F-817D-E93277B7495F}"/>
              </a:ext>
            </a:extLst>
          </p:cNvPr>
          <p:cNvSpPr txBox="1"/>
          <p:nvPr/>
        </p:nvSpPr>
        <p:spPr>
          <a:xfrm>
            <a:off x="1540012" y="1395605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1x1xC</a:t>
            </a: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BCB1EA35-D3F9-4CD2-B3F6-935731389CF9}"/>
              </a:ext>
            </a:extLst>
          </p:cNvPr>
          <p:cNvSpPr/>
          <p:nvPr/>
        </p:nvSpPr>
        <p:spPr>
          <a:xfrm>
            <a:off x="171554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4DDF884A-EADB-4CC1-9941-3B1CE95F803D}"/>
              </a:ext>
            </a:extLst>
          </p:cNvPr>
          <p:cNvSpPr/>
          <p:nvPr/>
        </p:nvSpPr>
        <p:spPr>
          <a:xfrm>
            <a:off x="581776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80E0F-478A-4EEB-B976-36B48FB14E4D}"/>
              </a:ext>
            </a:extLst>
          </p:cNvPr>
          <p:cNvSpPr txBox="1"/>
          <p:nvPr/>
        </p:nvSpPr>
        <p:spPr>
          <a:xfrm>
            <a:off x="5642231" y="1395604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34FBC-DB8E-4BEF-96BB-1D0E39BE3BD1}"/>
              </a:ext>
            </a:extLst>
          </p:cNvPr>
          <p:cNvSpPr txBox="1"/>
          <p:nvPr/>
        </p:nvSpPr>
        <p:spPr>
          <a:xfrm>
            <a:off x="369619" y="3010857"/>
            <a:ext cx="8404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Map C-dimensional feature to F-dimensional feature using linear transformation </a:t>
            </a:r>
          </a:p>
          <a:p>
            <a:pPr algn="ctr"/>
            <a:r>
              <a:rPr lang="en-US" sz="3200" dirty="0"/>
              <a:t>W (</a:t>
            </a:r>
            <a:r>
              <a:rPr lang="en-US" sz="3200" dirty="0" err="1"/>
              <a:t>FxC</a:t>
            </a:r>
            <a:r>
              <a:rPr lang="en-US" sz="3200" dirty="0"/>
              <a:t> matrix) + b (Fx1 vector)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138644-551D-43DF-A02F-0452527D520B}"/>
              </a:ext>
            </a:extLst>
          </p:cNvPr>
          <p:cNvSpPr txBox="1"/>
          <p:nvPr/>
        </p:nvSpPr>
        <p:spPr>
          <a:xfrm>
            <a:off x="378006" y="4768664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can we write this as a convolution?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AB83B8-6667-4486-A64B-4D61D10F7B40}"/>
              </a:ext>
            </a:extLst>
          </p:cNvPr>
          <p:cNvCxnSpPr/>
          <p:nvPr/>
        </p:nvCxnSpPr>
        <p:spPr>
          <a:xfrm>
            <a:off x="4106851" y="2403272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09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8C3C-2F16-4B1C-93DC-F958A047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Everything’s a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CFA72-A064-4523-9740-E77D3F6A0222}"/>
              </a:ext>
            </a:extLst>
          </p:cNvPr>
          <p:cNvSpPr txBox="1"/>
          <p:nvPr/>
        </p:nvSpPr>
        <p:spPr>
          <a:xfrm>
            <a:off x="369619" y="3711781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 Convolution with F Filters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B83480-372B-404F-A477-34B9CCEDCEF8}"/>
              </a:ext>
            </a:extLst>
          </p:cNvPr>
          <p:cNvSpPr txBox="1"/>
          <p:nvPr/>
        </p:nvSpPr>
        <p:spPr>
          <a:xfrm>
            <a:off x="1540012" y="1395605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1x1xC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80033EB6-A152-4BDA-91E0-2D2D34F403B0}"/>
              </a:ext>
            </a:extLst>
          </p:cNvPr>
          <p:cNvSpPr/>
          <p:nvPr/>
        </p:nvSpPr>
        <p:spPr>
          <a:xfrm>
            <a:off x="171554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1B547459-1CBE-4FA1-AF85-1BC431AB2480}"/>
              </a:ext>
            </a:extLst>
          </p:cNvPr>
          <p:cNvSpPr/>
          <p:nvPr/>
        </p:nvSpPr>
        <p:spPr>
          <a:xfrm>
            <a:off x="581776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51119-EB23-4DF1-BF5F-EB263094D8E7}"/>
              </a:ext>
            </a:extLst>
          </p:cNvPr>
          <p:cNvSpPr txBox="1"/>
          <p:nvPr/>
        </p:nvSpPr>
        <p:spPr>
          <a:xfrm>
            <a:off x="5642231" y="1395604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1C6A93-9507-4F20-8237-8AF3512D96A0}"/>
              </a:ext>
            </a:extLst>
          </p:cNvPr>
          <p:cNvCxnSpPr/>
          <p:nvPr/>
        </p:nvCxnSpPr>
        <p:spPr>
          <a:xfrm>
            <a:off x="4106851" y="2403272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85A2F-05E4-46B8-A802-4D6FE952A9C5}"/>
              </a:ext>
            </a:extLst>
          </p:cNvPr>
          <p:cNvGrpSpPr/>
          <p:nvPr/>
        </p:nvGrpSpPr>
        <p:grpSpPr>
          <a:xfrm>
            <a:off x="108266" y="4310674"/>
            <a:ext cx="8187417" cy="1260345"/>
            <a:chOff x="108266" y="4310674"/>
            <a:chExt cx="8187417" cy="12603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6C730D-1BE9-4C43-AFD4-419EE428663C}"/>
                    </a:ext>
                  </a:extLst>
                </p:cNvPr>
                <p:cNvSpPr txBox="1"/>
                <p:nvPr/>
              </p:nvSpPr>
              <p:spPr>
                <a:xfrm>
                  <a:off x="108266" y="4310674"/>
                  <a:ext cx="4735591" cy="1260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sup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6C730D-1BE9-4C43-AFD4-419EE4286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266" y="4310674"/>
                  <a:ext cx="4735591" cy="126034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180E8DD-05A6-4FAD-8AC6-D42603007B0C}"/>
                    </a:ext>
                  </a:extLst>
                </p:cNvPr>
                <p:cNvSpPr txBox="1"/>
                <p:nvPr/>
              </p:nvSpPr>
              <p:spPr>
                <a:xfrm>
                  <a:off x="6032243" y="4352737"/>
                  <a:ext cx="2263440" cy="1176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180E8DD-05A6-4FAD-8AC6-D42603007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2243" y="4352737"/>
                  <a:ext cx="2263440" cy="117621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53E552B-91EB-4A4C-9EBA-D7CDAF1599AB}"/>
                </a:ext>
              </a:extLst>
            </p:cNvPr>
            <p:cNvCxnSpPr/>
            <p:nvPr/>
          </p:nvCxnSpPr>
          <p:spPr>
            <a:xfrm>
              <a:off x="4870694" y="4940846"/>
              <a:ext cx="94707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DB53D49-2CFB-4317-BE69-BF19880FB2AC}"/>
              </a:ext>
            </a:extLst>
          </p:cNvPr>
          <p:cNvSpPr txBox="1"/>
          <p:nvPr/>
        </p:nvSpPr>
        <p:spPr>
          <a:xfrm>
            <a:off x="378006" y="3076263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Set </a:t>
            </a:r>
            <a:r>
              <a:rPr lang="en-US" sz="3200" dirty="0" err="1"/>
              <a:t>Fh</a:t>
            </a:r>
            <a:r>
              <a:rPr lang="en-US" sz="3200" dirty="0"/>
              <a:t>=1, </a:t>
            </a:r>
            <a:r>
              <a:rPr lang="en-US" sz="3200" dirty="0" err="1"/>
              <a:t>Fw</a:t>
            </a:r>
            <a:r>
              <a:rPr lang="en-US" sz="3200" dirty="0"/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279149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1E8B-94ED-48E4-BBEE-12C78A33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a Vector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56393ADE-BF4A-41BA-A169-AE6C1C129DEF}"/>
              </a:ext>
            </a:extLst>
          </p:cNvPr>
          <p:cNvSpPr/>
          <p:nvPr/>
        </p:nvSpPr>
        <p:spPr>
          <a:xfrm>
            <a:off x="2670597" y="2135085"/>
            <a:ext cx="489191" cy="1250722"/>
          </a:xfrm>
          <a:prstGeom prst="cube">
            <a:avLst>
              <a:gd name="adj" fmla="val 59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57C20-C901-4CE5-9808-EB833E214AD1}"/>
              </a:ext>
            </a:extLst>
          </p:cNvPr>
          <p:cNvSpPr txBox="1"/>
          <p:nvPr/>
        </p:nvSpPr>
        <p:spPr>
          <a:xfrm>
            <a:off x="1934314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HxWxC</a:t>
            </a:r>
            <a:endParaRPr lang="en-US" sz="32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D00A236B-46CB-4AF7-BCE4-09ED1AD12055}"/>
              </a:ext>
            </a:extLst>
          </p:cNvPr>
          <p:cNvSpPr/>
          <p:nvPr/>
        </p:nvSpPr>
        <p:spPr>
          <a:xfrm>
            <a:off x="5795492" y="2532108"/>
            <a:ext cx="866631" cy="456676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6A9A9-99D3-4AFD-9258-A64E9061503F}"/>
              </a:ext>
            </a:extLst>
          </p:cNvPr>
          <p:cNvSpPr txBox="1"/>
          <p:nvPr/>
        </p:nvSpPr>
        <p:spPr>
          <a:xfrm>
            <a:off x="5247928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831F34-C125-40CB-95DC-90CF518831D2}"/>
              </a:ext>
            </a:extLst>
          </p:cNvPr>
          <p:cNvCxnSpPr/>
          <p:nvPr/>
        </p:nvCxnSpPr>
        <p:spPr>
          <a:xfrm>
            <a:off x="4004103" y="2760446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B78C09F-EB90-431C-88D1-87F4251E2312}"/>
              </a:ext>
            </a:extLst>
          </p:cNvPr>
          <p:cNvSpPr txBox="1"/>
          <p:nvPr/>
        </p:nvSpPr>
        <p:spPr>
          <a:xfrm>
            <a:off x="378006" y="3970468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can we do this?</a:t>
            </a:r>
          </a:p>
        </p:txBody>
      </p:sp>
    </p:spTree>
    <p:extLst>
      <p:ext uri="{BB962C8B-B14F-4D97-AF65-F5344CB8AC3E}">
        <p14:creationId xmlns:p14="http://schemas.microsoft.com/office/powerpoint/2010/main" val="41056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1E8B-94ED-48E4-BBEE-12C78A33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a Vector* – Pool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56393ADE-BF4A-41BA-A169-AE6C1C129DEF}"/>
              </a:ext>
            </a:extLst>
          </p:cNvPr>
          <p:cNvSpPr/>
          <p:nvPr/>
        </p:nvSpPr>
        <p:spPr>
          <a:xfrm>
            <a:off x="2670597" y="2135085"/>
            <a:ext cx="489191" cy="1250722"/>
          </a:xfrm>
          <a:prstGeom prst="cube">
            <a:avLst>
              <a:gd name="adj" fmla="val 59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57C20-C901-4CE5-9808-EB833E214AD1}"/>
              </a:ext>
            </a:extLst>
          </p:cNvPr>
          <p:cNvSpPr txBox="1"/>
          <p:nvPr/>
        </p:nvSpPr>
        <p:spPr>
          <a:xfrm>
            <a:off x="1934314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HxWxC</a:t>
            </a:r>
            <a:endParaRPr lang="en-US" sz="32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D00A236B-46CB-4AF7-BCE4-09ED1AD12055}"/>
              </a:ext>
            </a:extLst>
          </p:cNvPr>
          <p:cNvSpPr/>
          <p:nvPr/>
        </p:nvSpPr>
        <p:spPr>
          <a:xfrm>
            <a:off x="5795492" y="2532108"/>
            <a:ext cx="866631" cy="456676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6A9A9-99D3-4AFD-9258-A64E9061503F}"/>
              </a:ext>
            </a:extLst>
          </p:cNvPr>
          <p:cNvSpPr txBox="1"/>
          <p:nvPr/>
        </p:nvSpPr>
        <p:spPr>
          <a:xfrm>
            <a:off x="5247928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831F34-C125-40CB-95DC-90CF518831D2}"/>
              </a:ext>
            </a:extLst>
          </p:cNvPr>
          <p:cNvCxnSpPr/>
          <p:nvPr/>
        </p:nvCxnSpPr>
        <p:spPr>
          <a:xfrm>
            <a:off x="4004103" y="2760446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2C429-C97A-4BAE-BBF6-74ACFCFC2DE7}"/>
              </a:ext>
            </a:extLst>
          </p:cNvPr>
          <p:cNvGrpSpPr/>
          <p:nvPr/>
        </p:nvGrpSpPr>
        <p:grpSpPr>
          <a:xfrm>
            <a:off x="754488" y="3516135"/>
            <a:ext cx="3017387" cy="2976740"/>
            <a:chOff x="754488" y="3516135"/>
            <a:chExt cx="3017387" cy="29767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D8A61F-F6D4-4199-81C3-06744B3C7931}"/>
                </a:ext>
              </a:extLst>
            </p:cNvPr>
            <p:cNvSpPr/>
            <p:nvPr/>
          </p:nvSpPr>
          <p:spPr>
            <a:xfrm>
              <a:off x="754489" y="3516136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D3CB9B-7A99-41F5-A576-C0A3EFBA0A7B}"/>
                </a:ext>
              </a:extLst>
            </p:cNvPr>
            <p:cNvSpPr/>
            <p:nvPr/>
          </p:nvSpPr>
          <p:spPr>
            <a:xfrm>
              <a:off x="1508836" y="3516135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9270AC4-8BD3-4B13-94F2-A6922C44299F}"/>
                </a:ext>
              </a:extLst>
            </p:cNvPr>
            <p:cNvSpPr/>
            <p:nvPr/>
          </p:nvSpPr>
          <p:spPr>
            <a:xfrm>
              <a:off x="2263183" y="3516135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259033-7DFC-4435-80E7-11438BCDD21A}"/>
                </a:ext>
              </a:extLst>
            </p:cNvPr>
            <p:cNvSpPr/>
            <p:nvPr/>
          </p:nvSpPr>
          <p:spPr>
            <a:xfrm>
              <a:off x="754488" y="425334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E3E0C4-B09C-416C-AAD3-112B9F467EBD}"/>
                </a:ext>
              </a:extLst>
            </p:cNvPr>
            <p:cNvSpPr/>
            <p:nvPr/>
          </p:nvSpPr>
          <p:spPr>
            <a:xfrm>
              <a:off x="1508835" y="425333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A9D5B4-A6AD-4ED9-A27F-B4B54236F450}"/>
                </a:ext>
              </a:extLst>
            </p:cNvPr>
            <p:cNvSpPr/>
            <p:nvPr/>
          </p:nvSpPr>
          <p:spPr>
            <a:xfrm>
              <a:off x="2263181" y="425333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7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C5AD45-FA48-4947-8EC9-55EE353F5815}"/>
                </a:ext>
              </a:extLst>
            </p:cNvPr>
            <p:cNvSpPr/>
            <p:nvPr/>
          </p:nvSpPr>
          <p:spPr>
            <a:xfrm>
              <a:off x="754488" y="498418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3C4A63-F5D6-4BAE-B2EE-E38E17653C6F}"/>
                </a:ext>
              </a:extLst>
            </p:cNvPr>
            <p:cNvSpPr/>
            <p:nvPr/>
          </p:nvSpPr>
          <p:spPr>
            <a:xfrm>
              <a:off x="1508835" y="498418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58A62B-4742-4BEE-98C4-B91B8BE608F1}"/>
                </a:ext>
              </a:extLst>
            </p:cNvPr>
            <p:cNvSpPr/>
            <p:nvPr/>
          </p:nvSpPr>
          <p:spPr>
            <a:xfrm>
              <a:off x="2263181" y="498418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C9A175-5E7E-4D02-AE69-994F1CF52C4C}"/>
                </a:ext>
              </a:extLst>
            </p:cNvPr>
            <p:cNvSpPr/>
            <p:nvPr/>
          </p:nvSpPr>
          <p:spPr>
            <a:xfrm>
              <a:off x="3017528" y="3516135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C5B7E41-65A9-4483-B058-650E1567F94A}"/>
                </a:ext>
              </a:extLst>
            </p:cNvPr>
            <p:cNvSpPr/>
            <p:nvPr/>
          </p:nvSpPr>
          <p:spPr>
            <a:xfrm>
              <a:off x="3017527" y="425333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5B2D4C-1ADF-4CB0-8A25-8B04CB594679}"/>
                </a:ext>
              </a:extLst>
            </p:cNvPr>
            <p:cNvSpPr/>
            <p:nvPr/>
          </p:nvSpPr>
          <p:spPr>
            <a:xfrm>
              <a:off x="3017527" y="498418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86C91B-9CDE-45F8-9E62-362DCBC1A387}"/>
                </a:ext>
              </a:extLst>
            </p:cNvPr>
            <p:cNvSpPr/>
            <p:nvPr/>
          </p:nvSpPr>
          <p:spPr>
            <a:xfrm>
              <a:off x="754489" y="573852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5A809FB-836A-429E-BD7B-4D2E6144092F}"/>
                </a:ext>
              </a:extLst>
            </p:cNvPr>
            <p:cNvSpPr/>
            <p:nvPr/>
          </p:nvSpPr>
          <p:spPr>
            <a:xfrm>
              <a:off x="1508836" y="573852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A6EF51-0E42-45B4-80C8-AC3C2E7CD114}"/>
                </a:ext>
              </a:extLst>
            </p:cNvPr>
            <p:cNvSpPr/>
            <p:nvPr/>
          </p:nvSpPr>
          <p:spPr>
            <a:xfrm>
              <a:off x="2263183" y="573852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C5DF88-9A06-4D6B-98F3-E7C60312F89E}"/>
                </a:ext>
              </a:extLst>
            </p:cNvPr>
            <p:cNvSpPr/>
            <p:nvPr/>
          </p:nvSpPr>
          <p:spPr>
            <a:xfrm>
              <a:off x="3017528" y="573852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4656A3-C704-46FF-A4F4-6968219D7356}"/>
              </a:ext>
            </a:extLst>
          </p:cNvPr>
          <p:cNvGrpSpPr/>
          <p:nvPr/>
        </p:nvGrpSpPr>
        <p:grpSpPr>
          <a:xfrm>
            <a:off x="3900880" y="3516135"/>
            <a:ext cx="3119521" cy="1868724"/>
            <a:chOff x="3900880" y="3516135"/>
            <a:chExt cx="3119521" cy="186872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D669872-0095-41D6-B3CA-6F0A7D374467}"/>
                </a:ext>
              </a:extLst>
            </p:cNvPr>
            <p:cNvSpPr/>
            <p:nvPr/>
          </p:nvSpPr>
          <p:spPr>
            <a:xfrm>
              <a:off x="6266054" y="4630512"/>
              <a:ext cx="754347" cy="754347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</a:rPr>
                <a:t>3.1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64D7A8-44FF-4DD8-A37D-504F85A77789}"/>
                </a:ext>
              </a:extLst>
            </p:cNvPr>
            <p:cNvGrpSpPr/>
            <p:nvPr/>
          </p:nvGrpSpPr>
          <p:grpSpPr>
            <a:xfrm>
              <a:off x="3900880" y="3516135"/>
              <a:ext cx="1845578" cy="1468045"/>
              <a:chOff x="3775045" y="3203576"/>
              <a:chExt cx="1845578" cy="1468045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32DEFA7-E130-4B9E-9835-D586360E30B9}"/>
                  </a:ext>
                </a:extLst>
              </p:cNvPr>
              <p:cNvCxnSpPr/>
              <p:nvPr/>
            </p:nvCxnSpPr>
            <p:spPr>
              <a:xfrm>
                <a:off x="3858936" y="4671621"/>
                <a:ext cx="1677798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4B4FE3-ED4D-421C-AD58-37A2A7531965}"/>
                  </a:ext>
                </a:extLst>
              </p:cNvPr>
              <p:cNvSpPr txBox="1"/>
              <p:nvPr/>
            </p:nvSpPr>
            <p:spPr>
              <a:xfrm>
                <a:off x="3775045" y="3203576"/>
                <a:ext cx="184557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Avg Pool</a:t>
                </a:r>
              </a:p>
              <a:p>
                <a:pPr algn="ctr"/>
                <a:r>
                  <a:rPr lang="en-US" sz="2800" dirty="0" err="1"/>
                  <a:t>HxW</a:t>
                </a:r>
                <a:r>
                  <a:rPr lang="en-US" sz="2800" dirty="0"/>
                  <a:t> Filter</a:t>
                </a:r>
              </a:p>
              <a:p>
                <a:pPr algn="ctr"/>
                <a:r>
                  <a:rPr lang="en-US" sz="2800" dirty="0"/>
                  <a:t>Stride 1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2581CC7-3CD9-4F86-96E9-37531AA71C18}"/>
              </a:ext>
            </a:extLst>
          </p:cNvPr>
          <p:cNvSpPr txBox="1"/>
          <p:nvPr/>
        </p:nvSpPr>
        <p:spPr>
          <a:xfrm>
            <a:off x="6266054" y="5908099"/>
            <a:ext cx="2506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*(If F == C)</a:t>
            </a:r>
          </a:p>
        </p:txBody>
      </p:sp>
    </p:spTree>
    <p:extLst>
      <p:ext uri="{BB962C8B-B14F-4D97-AF65-F5344CB8AC3E}">
        <p14:creationId xmlns:p14="http://schemas.microsoft.com/office/powerpoint/2010/main" val="339790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6334F-D8B4-40AD-8A54-D047872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a Vector – Convolve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C0AE06-24D6-4FDC-BBEB-60C01E5DE5BC}"/>
              </a:ext>
            </a:extLst>
          </p:cNvPr>
          <p:cNvGrpSpPr/>
          <p:nvPr/>
        </p:nvGrpSpPr>
        <p:grpSpPr>
          <a:xfrm>
            <a:off x="369619" y="3499497"/>
            <a:ext cx="8404763" cy="2206789"/>
            <a:chOff x="369619" y="3499497"/>
            <a:chExt cx="8404763" cy="22067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CD2A7-E0E2-42F1-B633-E46A644743C5}"/>
                </a:ext>
              </a:extLst>
            </p:cNvPr>
            <p:cNvSpPr txBox="1"/>
            <p:nvPr/>
          </p:nvSpPr>
          <p:spPr>
            <a:xfrm>
              <a:off x="369619" y="3499497"/>
              <a:ext cx="8404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HxW</a:t>
              </a:r>
              <a:r>
                <a:rPr lang="en-US" sz="3200" dirty="0"/>
                <a:t> Convolution with F Filters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73DDB-E366-4391-B748-D00A611C2ACD}"/>
                </a:ext>
              </a:extLst>
            </p:cNvPr>
            <p:cNvGrpSpPr/>
            <p:nvPr/>
          </p:nvGrpSpPr>
          <p:grpSpPr>
            <a:xfrm>
              <a:off x="2007391" y="4455564"/>
              <a:ext cx="1485811" cy="1250722"/>
              <a:chOff x="1505925" y="4453991"/>
              <a:chExt cx="1485811" cy="1250722"/>
            </a:xfrm>
          </p:grpSpPr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05987185-7AD9-438A-9518-DD381CBC3738}"/>
                  </a:ext>
                </a:extLst>
              </p:cNvPr>
              <p:cNvSpPr/>
              <p:nvPr/>
            </p:nvSpPr>
            <p:spPr>
              <a:xfrm>
                <a:off x="1505925" y="4453991"/>
                <a:ext cx="489191" cy="1250722"/>
              </a:xfrm>
              <a:prstGeom prst="cube">
                <a:avLst>
                  <a:gd name="adj" fmla="val 59557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4734FFE3-8D9E-4247-9FD6-0E08F71E6661}"/>
                  </a:ext>
                </a:extLst>
              </p:cNvPr>
              <p:cNvSpPr/>
              <p:nvPr/>
            </p:nvSpPr>
            <p:spPr>
              <a:xfrm>
                <a:off x="2502545" y="4453991"/>
                <a:ext cx="489191" cy="1250722"/>
              </a:xfrm>
              <a:prstGeom prst="cube">
                <a:avLst>
                  <a:gd name="adj" fmla="val 59557"/>
                </a:avLst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1FBF35C-C2F0-497D-9FAC-D990521D4815}"/>
                      </a:ext>
                    </a:extLst>
                  </p:cNvPr>
                  <p:cNvSpPr txBox="1"/>
                  <p:nvPr/>
                </p:nvSpPr>
                <p:spPr>
                  <a:xfrm>
                    <a:off x="2014792" y="4710020"/>
                    <a:ext cx="468077" cy="73866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oMath>
                      </m:oMathPara>
                    </a14:m>
                    <a:endParaRPr lang="en-US" sz="48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1FBF35C-C2F0-497D-9FAC-D990521D48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4792" y="4710020"/>
                    <a:ext cx="468077" cy="73866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C6D6D3D-3351-45D8-B58F-9623F1770310}"/>
                </a:ext>
              </a:extLst>
            </p:cNvPr>
            <p:cNvCxnSpPr/>
            <p:nvPr/>
          </p:nvCxnSpPr>
          <p:spPr>
            <a:xfrm>
              <a:off x="3995238" y="4998901"/>
              <a:ext cx="94707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F5E68B-615A-447A-8A00-1242012D2218}"/>
                </a:ext>
              </a:extLst>
            </p:cNvPr>
            <p:cNvSpPr txBox="1"/>
            <p:nvPr/>
          </p:nvSpPr>
          <p:spPr>
            <a:xfrm>
              <a:off x="4946129" y="4460292"/>
              <a:ext cx="25653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Single value</a:t>
              </a:r>
            </a:p>
            <a:p>
              <a:pPr algn="ctr"/>
              <a:r>
                <a:rPr lang="en-US" sz="3200" dirty="0"/>
                <a:t>Per-filter</a:t>
              </a:r>
            </a:p>
          </p:txBody>
        </p:sp>
      </p:grpSp>
      <p:sp>
        <p:nvSpPr>
          <p:cNvPr id="11" name="Cube 10">
            <a:extLst>
              <a:ext uri="{FF2B5EF4-FFF2-40B4-BE49-F238E27FC236}">
                <a16:creationId xmlns:a16="http://schemas.microsoft.com/office/drawing/2014/main" id="{D07C4AE0-F0D7-477F-812E-E038C1011674}"/>
              </a:ext>
            </a:extLst>
          </p:cNvPr>
          <p:cNvSpPr/>
          <p:nvPr/>
        </p:nvSpPr>
        <p:spPr>
          <a:xfrm>
            <a:off x="2670597" y="2135085"/>
            <a:ext cx="489191" cy="1250722"/>
          </a:xfrm>
          <a:prstGeom prst="cube">
            <a:avLst>
              <a:gd name="adj" fmla="val 59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BB581-4B89-42B9-937E-1A1813D2662A}"/>
              </a:ext>
            </a:extLst>
          </p:cNvPr>
          <p:cNvSpPr txBox="1"/>
          <p:nvPr/>
        </p:nvSpPr>
        <p:spPr>
          <a:xfrm>
            <a:off x="1934314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HxWxC</a:t>
            </a:r>
            <a:endParaRPr lang="en-US" sz="3200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F63A8B1C-FB76-4640-A291-2A3E7DB831B4}"/>
              </a:ext>
            </a:extLst>
          </p:cNvPr>
          <p:cNvSpPr/>
          <p:nvPr/>
        </p:nvSpPr>
        <p:spPr>
          <a:xfrm>
            <a:off x="5795492" y="2532108"/>
            <a:ext cx="866631" cy="456676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1FD88F-0680-4600-9042-FC57101DFBDE}"/>
              </a:ext>
            </a:extLst>
          </p:cNvPr>
          <p:cNvSpPr txBox="1"/>
          <p:nvPr/>
        </p:nvSpPr>
        <p:spPr>
          <a:xfrm>
            <a:off x="5247928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C79519-7C17-4874-BE81-42FAC0FB0F39}"/>
              </a:ext>
            </a:extLst>
          </p:cNvPr>
          <p:cNvCxnSpPr/>
          <p:nvPr/>
        </p:nvCxnSpPr>
        <p:spPr>
          <a:xfrm>
            <a:off x="4004103" y="2760446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8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45E5-A5DE-4A81-8D25-64FD968D7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B6770-C25E-4FAE-B586-13FCF6A6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look at 3 landmark networks, each trained to solve a 1000-way classification output (</a:t>
            </a:r>
            <a:r>
              <a:rPr lang="en-US" dirty="0" err="1"/>
              <a:t>Imagenet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Alexnet</a:t>
            </a:r>
            <a:r>
              <a:rPr lang="en-US" dirty="0"/>
              <a:t> (2012)</a:t>
            </a:r>
          </a:p>
          <a:p>
            <a:pPr lvl="1"/>
            <a:r>
              <a:rPr lang="en-US" dirty="0"/>
              <a:t>VGG-16 (2014)</a:t>
            </a:r>
          </a:p>
          <a:p>
            <a:pPr lvl="1"/>
            <a:r>
              <a:rPr lang="en-US" dirty="0"/>
              <a:t>Resnet (2015)</a:t>
            </a:r>
          </a:p>
        </p:txBody>
      </p:sp>
    </p:spTree>
    <p:extLst>
      <p:ext uri="{BB962C8B-B14F-4D97-AF65-F5344CB8AC3E}">
        <p14:creationId xmlns:p14="http://schemas.microsoft.com/office/powerpoint/2010/main" val="12739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F36BE-C2C6-43A1-AB9E-59D2B0C0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Fully Connected Network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CEA9D8F-8268-4BA2-8653-02EB8A3CAB2C}"/>
              </a:ext>
            </a:extLst>
          </p:cNvPr>
          <p:cNvGrpSpPr/>
          <p:nvPr/>
        </p:nvGrpSpPr>
        <p:grpSpPr>
          <a:xfrm>
            <a:off x="2357680" y="1372822"/>
            <a:ext cx="3692441" cy="2255779"/>
            <a:chOff x="1301309" y="2185648"/>
            <a:chExt cx="6541383" cy="399625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FA52C34-F39B-439B-A5D1-01B9BE2FAD4B}"/>
                </a:ext>
              </a:extLst>
            </p:cNvPr>
            <p:cNvGrpSpPr/>
            <p:nvPr/>
          </p:nvGrpSpPr>
          <p:grpSpPr>
            <a:xfrm>
              <a:off x="7004424" y="2711979"/>
              <a:ext cx="838268" cy="2943589"/>
              <a:chOff x="4411526" y="2590732"/>
              <a:chExt cx="838268" cy="2943589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7632F4E-78FD-4C47-B88D-542A6FC429CF}"/>
                  </a:ext>
                </a:extLst>
              </p:cNvPr>
              <p:cNvSpPr/>
              <p:nvPr/>
            </p:nvSpPr>
            <p:spPr>
              <a:xfrm>
                <a:off x="4411526" y="259073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y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8FD23608-B35D-409D-838E-6377FFB3C51F}"/>
                  </a:ext>
                </a:extLst>
              </p:cNvPr>
              <p:cNvSpPr/>
              <p:nvPr/>
            </p:nvSpPr>
            <p:spPr>
              <a:xfrm>
                <a:off x="4411526" y="364339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y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D546FC7-992C-4F37-88B2-36F1EFD6F524}"/>
                  </a:ext>
                </a:extLst>
              </p:cNvPr>
              <p:cNvSpPr/>
              <p:nvPr/>
            </p:nvSpPr>
            <p:spPr>
              <a:xfrm>
                <a:off x="4411526" y="4696053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y</a:t>
                </a:r>
                <a:r>
                  <a:rPr lang="en-US" sz="1200" baseline="-25000" dirty="0"/>
                  <a:t>3</a:t>
                </a:r>
              </a:p>
            </p:txBody>
          </p:sp>
        </p:grp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A39D343-75A9-45CB-A16C-F18EC358D2B7}"/>
                </a:ext>
              </a:extLst>
            </p:cNvPr>
            <p:cNvCxnSpPr>
              <a:cxnSpLocks/>
              <a:stCxn id="145" idx="6"/>
              <a:endCxn id="140" idx="2"/>
            </p:cNvCxnSpPr>
            <p:nvPr/>
          </p:nvCxnSpPr>
          <p:spPr>
            <a:xfrm flipV="1">
              <a:off x="2139577" y="2604782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D35E4CF-33DD-4FEB-A145-8806E5318633}"/>
                </a:ext>
              </a:extLst>
            </p:cNvPr>
            <p:cNvCxnSpPr>
              <a:cxnSpLocks/>
              <a:stCxn id="145" idx="6"/>
              <a:endCxn id="141" idx="2"/>
            </p:cNvCxnSpPr>
            <p:nvPr/>
          </p:nvCxnSpPr>
          <p:spPr>
            <a:xfrm>
              <a:off x="2139577" y="3657443"/>
              <a:ext cx="9478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DBACB5D7-AB95-4852-99DB-54BE546C87FA}"/>
                </a:ext>
              </a:extLst>
            </p:cNvPr>
            <p:cNvCxnSpPr>
              <a:cxnSpLocks/>
              <a:stCxn id="145" idx="6"/>
              <a:endCxn id="142" idx="2"/>
            </p:cNvCxnSpPr>
            <p:nvPr/>
          </p:nvCxnSpPr>
          <p:spPr>
            <a:xfrm>
              <a:off x="2139577" y="365744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8FC12384-562D-4AFB-9274-7DA04E2B3C02}"/>
                </a:ext>
              </a:extLst>
            </p:cNvPr>
            <p:cNvCxnSpPr>
              <a:cxnSpLocks/>
              <a:stCxn id="145" idx="6"/>
              <a:endCxn id="143" idx="2"/>
            </p:cNvCxnSpPr>
            <p:nvPr/>
          </p:nvCxnSpPr>
          <p:spPr>
            <a:xfrm>
              <a:off x="2139577" y="3657443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D2E9B48-3948-4D6F-A5AC-9F8FC4A89610}"/>
                </a:ext>
              </a:extLst>
            </p:cNvPr>
            <p:cNvGrpSpPr/>
            <p:nvPr/>
          </p:nvGrpSpPr>
          <p:grpSpPr>
            <a:xfrm>
              <a:off x="1301309" y="3238309"/>
              <a:ext cx="838268" cy="1890928"/>
              <a:chOff x="2454095" y="3238309"/>
              <a:chExt cx="838268" cy="1890928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DCEC333E-0F0E-4B0C-9E9C-86C6BC603D87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x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2951687A-F0B6-4485-A5FD-0D3646FB5372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x</a:t>
                </a:r>
                <a:r>
                  <a:rPr lang="en-US" sz="1200" baseline="-25000" dirty="0"/>
                  <a:t>1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FFCE946-1256-4D28-8EFA-AB9F7F055939}"/>
                </a:ext>
              </a:extLst>
            </p:cNvPr>
            <p:cNvGrpSpPr/>
            <p:nvPr/>
          </p:nvGrpSpPr>
          <p:grpSpPr>
            <a:xfrm>
              <a:off x="3087465" y="2185648"/>
              <a:ext cx="838268" cy="3996250"/>
              <a:chOff x="4074568" y="2185648"/>
              <a:chExt cx="838268" cy="3996250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0C8ACD31-DE34-4B46-841B-12B27032A5D6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A0501122-510E-44F4-8289-9F844632B29E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574A1930-96AD-4EA0-B16E-D643040FAFF0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3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A1EBAA16-E2AB-4519-A0DC-49B6CDFEE46D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4</a:t>
                </a:r>
              </a:p>
            </p:txBody>
          </p:sp>
        </p:grp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C2E1480C-77A1-4615-81A2-D4DE3810B28D}"/>
                </a:ext>
              </a:extLst>
            </p:cNvPr>
            <p:cNvCxnSpPr>
              <a:cxnSpLocks/>
              <a:stCxn id="144" idx="6"/>
              <a:endCxn id="141" idx="2"/>
            </p:cNvCxnSpPr>
            <p:nvPr/>
          </p:nvCxnSpPr>
          <p:spPr>
            <a:xfrm flipV="1">
              <a:off x="2139577" y="3657443"/>
              <a:ext cx="947888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EEE216E4-D6E5-4834-A5A2-2DA5F4A8CAA4}"/>
                </a:ext>
              </a:extLst>
            </p:cNvPr>
            <p:cNvCxnSpPr>
              <a:cxnSpLocks/>
              <a:stCxn id="144" idx="6"/>
              <a:endCxn id="140" idx="2"/>
            </p:cNvCxnSpPr>
            <p:nvPr/>
          </p:nvCxnSpPr>
          <p:spPr>
            <a:xfrm flipV="1">
              <a:off x="2139577" y="2604782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FECC7E7-9DD2-4744-B2E8-D2E8F8894D2B}"/>
                </a:ext>
              </a:extLst>
            </p:cNvPr>
            <p:cNvCxnSpPr>
              <a:cxnSpLocks/>
              <a:stCxn id="144" idx="6"/>
              <a:endCxn id="142" idx="2"/>
            </p:cNvCxnSpPr>
            <p:nvPr/>
          </p:nvCxnSpPr>
          <p:spPr>
            <a:xfrm>
              <a:off x="2139577" y="4710103"/>
              <a:ext cx="94788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03296E46-40DA-4693-8213-72345565B537}"/>
                </a:ext>
              </a:extLst>
            </p:cNvPr>
            <p:cNvCxnSpPr>
              <a:cxnSpLocks/>
              <a:stCxn id="144" idx="6"/>
              <a:endCxn id="143" idx="2"/>
            </p:cNvCxnSpPr>
            <p:nvPr/>
          </p:nvCxnSpPr>
          <p:spPr>
            <a:xfrm>
              <a:off x="2139577" y="471010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A72B372D-0983-4CEB-9DD1-46F638F815E0}"/>
                </a:ext>
              </a:extLst>
            </p:cNvPr>
            <p:cNvCxnSpPr>
              <a:cxnSpLocks/>
              <a:stCxn id="136" idx="6"/>
              <a:endCxn id="146" idx="2"/>
            </p:cNvCxnSpPr>
            <p:nvPr/>
          </p:nvCxnSpPr>
          <p:spPr>
            <a:xfrm>
              <a:off x="5797876" y="2604782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EF8BC5F1-2797-47B1-8CA2-77CA8B538FFE}"/>
                </a:ext>
              </a:extLst>
            </p:cNvPr>
            <p:cNvCxnSpPr>
              <a:cxnSpLocks/>
              <a:stCxn id="137" idx="6"/>
              <a:endCxn id="146" idx="2"/>
            </p:cNvCxnSpPr>
            <p:nvPr/>
          </p:nvCxnSpPr>
          <p:spPr>
            <a:xfrm flipV="1">
              <a:off x="5797876" y="313111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5A252EF-9BE7-4B2A-8D0B-637E39E58E68}"/>
                </a:ext>
              </a:extLst>
            </p:cNvPr>
            <p:cNvCxnSpPr>
              <a:cxnSpLocks/>
              <a:stCxn id="138" idx="6"/>
              <a:endCxn id="146" idx="2"/>
            </p:cNvCxnSpPr>
            <p:nvPr/>
          </p:nvCxnSpPr>
          <p:spPr>
            <a:xfrm flipV="1">
              <a:off x="5797876" y="313111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2083FFE-99B3-4CE2-9F3C-A07EE5B2FA6A}"/>
                </a:ext>
              </a:extLst>
            </p:cNvPr>
            <p:cNvCxnSpPr>
              <a:cxnSpLocks/>
              <a:stCxn id="139" idx="6"/>
              <a:endCxn id="146" idx="2"/>
            </p:cNvCxnSpPr>
            <p:nvPr/>
          </p:nvCxnSpPr>
          <p:spPr>
            <a:xfrm flipV="1">
              <a:off x="5797876" y="3131113"/>
              <a:ext cx="1206548" cy="26316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CCEFD6C8-0DA8-4942-9A4F-CAEFDF532A98}"/>
                </a:ext>
              </a:extLst>
            </p:cNvPr>
            <p:cNvCxnSpPr>
              <a:cxnSpLocks/>
              <a:stCxn id="136" idx="6"/>
              <a:endCxn id="147" idx="2"/>
            </p:cNvCxnSpPr>
            <p:nvPr/>
          </p:nvCxnSpPr>
          <p:spPr>
            <a:xfrm>
              <a:off x="5797876" y="2604782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FF86834D-B047-4CE3-AFC5-90C2A3217585}"/>
                </a:ext>
              </a:extLst>
            </p:cNvPr>
            <p:cNvCxnSpPr>
              <a:cxnSpLocks/>
              <a:stCxn id="137" idx="6"/>
              <a:endCxn id="147" idx="2"/>
            </p:cNvCxnSpPr>
            <p:nvPr/>
          </p:nvCxnSpPr>
          <p:spPr>
            <a:xfrm>
              <a:off x="5797876" y="365744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9E04E987-B04E-4D57-B33C-DA542B0088C8}"/>
                </a:ext>
              </a:extLst>
            </p:cNvPr>
            <p:cNvCxnSpPr>
              <a:cxnSpLocks/>
              <a:stCxn id="138" idx="6"/>
              <a:endCxn id="147" idx="2"/>
            </p:cNvCxnSpPr>
            <p:nvPr/>
          </p:nvCxnSpPr>
          <p:spPr>
            <a:xfrm flipV="1">
              <a:off x="5797876" y="4183773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9D382C35-C50F-4996-BE62-30F4C2443790}"/>
                </a:ext>
              </a:extLst>
            </p:cNvPr>
            <p:cNvCxnSpPr>
              <a:cxnSpLocks/>
              <a:stCxn id="139" idx="6"/>
              <a:endCxn id="147" idx="2"/>
            </p:cNvCxnSpPr>
            <p:nvPr/>
          </p:nvCxnSpPr>
          <p:spPr>
            <a:xfrm flipV="1">
              <a:off x="5797876" y="418377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174C1C3-BCED-4DB0-9298-66F43952E38D}"/>
                </a:ext>
              </a:extLst>
            </p:cNvPr>
            <p:cNvCxnSpPr>
              <a:cxnSpLocks/>
              <a:stCxn id="136" idx="6"/>
              <a:endCxn id="148" idx="2"/>
            </p:cNvCxnSpPr>
            <p:nvPr/>
          </p:nvCxnSpPr>
          <p:spPr>
            <a:xfrm>
              <a:off x="5797876" y="2604782"/>
              <a:ext cx="1206548" cy="26316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0D313F66-09DD-4F85-BD87-963F4AED2ABA}"/>
                </a:ext>
              </a:extLst>
            </p:cNvPr>
            <p:cNvCxnSpPr>
              <a:cxnSpLocks/>
              <a:stCxn id="137" idx="6"/>
              <a:endCxn id="148" idx="2"/>
            </p:cNvCxnSpPr>
            <p:nvPr/>
          </p:nvCxnSpPr>
          <p:spPr>
            <a:xfrm>
              <a:off x="5797876" y="365744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7B40BAFE-E1AC-48E4-ABC1-AE30DA956741}"/>
                </a:ext>
              </a:extLst>
            </p:cNvPr>
            <p:cNvCxnSpPr>
              <a:cxnSpLocks/>
              <a:stCxn id="138" idx="6"/>
              <a:endCxn id="148" idx="2"/>
            </p:cNvCxnSpPr>
            <p:nvPr/>
          </p:nvCxnSpPr>
          <p:spPr>
            <a:xfrm>
              <a:off x="5797876" y="471010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A7DDF09C-6F06-4A28-82C3-E4301BF58DA9}"/>
                </a:ext>
              </a:extLst>
            </p:cNvPr>
            <p:cNvCxnSpPr>
              <a:cxnSpLocks/>
              <a:stCxn id="139" idx="6"/>
              <a:endCxn id="148" idx="2"/>
            </p:cNvCxnSpPr>
            <p:nvPr/>
          </p:nvCxnSpPr>
          <p:spPr>
            <a:xfrm flipV="1">
              <a:off x="5797876" y="523643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3C0BC07-9075-4C9D-80E2-8DBD564997B0}"/>
                </a:ext>
              </a:extLst>
            </p:cNvPr>
            <p:cNvGrpSpPr/>
            <p:nvPr/>
          </p:nvGrpSpPr>
          <p:grpSpPr>
            <a:xfrm>
              <a:off x="4959608" y="2185648"/>
              <a:ext cx="838268" cy="3996250"/>
              <a:chOff x="4074568" y="2185648"/>
              <a:chExt cx="838268" cy="3996250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4FA19142-013A-4BA1-9631-85DA86257BCE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B254294D-512D-48B0-96DB-6B7C650570AC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079AF486-D72C-4EBE-B445-28B32F439598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3</a:t>
                </a: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2BF3685A-BEFA-4C3D-B4AF-908B4DC8B324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4</a:t>
                </a:r>
              </a:p>
            </p:txBody>
          </p:sp>
        </p:grp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06F7FEB-7C01-4A73-B184-034EA329BEA8}"/>
                </a:ext>
              </a:extLst>
            </p:cNvPr>
            <p:cNvCxnSpPr>
              <a:cxnSpLocks/>
              <a:stCxn id="140" idx="6"/>
              <a:endCxn id="136" idx="2"/>
            </p:cNvCxnSpPr>
            <p:nvPr/>
          </p:nvCxnSpPr>
          <p:spPr>
            <a:xfrm>
              <a:off x="3925733" y="2604782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B4856776-5399-4E9B-83DF-B6C69734CFF9}"/>
                </a:ext>
              </a:extLst>
            </p:cNvPr>
            <p:cNvCxnSpPr>
              <a:cxnSpLocks/>
              <a:stCxn id="140" idx="6"/>
              <a:endCxn id="137" idx="2"/>
            </p:cNvCxnSpPr>
            <p:nvPr/>
          </p:nvCxnSpPr>
          <p:spPr>
            <a:xfrm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0D26BAEB-08EE-4583-B67E-FB931E4FA460}"/>
                </a:ext>
              </a:extLst>
            </p:cNvPr>
            <p:cNvCxnSpPr>
              <a:cxnSpLocks/>
              <a:stCxn id="140" idx="6"/>
              <a:endCxn id="138" idx="2"/>
            </p:cNvCxnSpPr>
            <p:nvPr/>
          </p:nvCxnSpPr>
          <p:spPr>
            <a:xfrm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5CFF2D8F-4914-4931-A92B-86BF4AF651F3}"/>
                </a:ext>
              </a:extLst>
            </p:cNvPr>
            <p:cNvCxnSpPr>
              <a:cxnSpLocks/>
              <a:stCxn id="140" idx="6"/>
              <a:endCxn id="139" idx="2"/>
            </p:cNvCxnSpPr>
            <p:nvPr/>
          </p:nvCxnSpPr>
          <p:spPr>
            <a:xfrm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537C4025-79E4-4AB6-BD66-CCAFF9C665B8}"/>
                </a:ext>
              </a:extLst>
            </p:cNvPr>
            <p:cNvCxnSpPr>
              <a:cxnSpLocks/>
              <a:stCxn id="141" idx="6"/>
              <a:endCxn id="139" idx="2"/>
            </p:cNvCxnSpPr>
            <p:nvPr/>
          </p:nvCxnSpPr>
          <p:spPr>
            <a:xfrm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6667BB5B-8CE7-47F2-873B-221D46483AA4}"/>
                </a:ext>
              </a:extLst>
            </p:cNvPr>
            <p:cNvCxnSpPr>
              <a:cxnSpLocks/>
              <a:stCxn id="141" idx="6"/>
              <a:endCxn id="138" idx="2"/>
            </p:cNvCxnSpPr>
            <p:nvPr/>
          </p:nvCxnSpPr>
          <p:spPr>
            <a:xfrm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BCB236BF-4A58-4759-8469-C93974F63B99}"/>
                </a:ext>
              </a:extLst>
            </p:cNvPr>
            <p:cNvCxnSpPr>
              <a:cxnSpLocks/>
              <a:stCxn id="141" idx="6"/>
              <a:endCxn id="137" idx="2"/>
            </p:cNvCxnSpPr>
            <p:nvPr/>
          </p:nvCxnSpPr>
          <p:spPr>
            <a:xfrm>
              <a:off x="3925733" y="3657443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E5507629-E98D-406B-B9F4-034FEA2C6FFD}"/>
                </a:ext>
              </a:extLst>
            </p:cNvPr>
            <p:cNvCxnSpPr>
              <a:cxnSpLocks/>
              <a:stCxn id="141" idx="6"/>
              <a:endCxn id="136" idx="2"/>
            </p:cNvCxnSpPr>
            <p:nvPr/>
          </p:nvCxnSpPr>
          <p:spPr>
            <a:xfrm flipV="1"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87DCB966-4B2F-455F-8B00-642A0B35D48D}"/>
                </a:ext>
              </a:extLst>
            </p:cNvPr>
            <p:cNvCxnSpPr>
              <a:cxnSpLocks/>
              <a:stCxn id="142" idx="6"/>
              <a:endCxn id="136" idx="2"/>
            </p:cNvCxnSpPr>
            <p:nvPr/>
          </p:nvCxnSpPr>
          <p:spPr>
            <a:xfrm flipV="1"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830C3FA7-77AE-429D-9C05-2C3E00E40A5A}"/>
                </a:ext>
              </a:extLst>
            </p:cNvPr>
            <p:cNvCxnSpPr>
              <a:cxnSpLocks/>
              <a:stCxn id="142" idx="6"/>
              <a:endCxn id="137" idx="2"/>
            </p:cNvCxnSpPr>
            <p:nvPr/>
          </p:nvCxnSpPr>
          <p:spPr>
            <a:xfrm flipV="1"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3AC8525F-E577-4CA2-8579-7BFC0E30D3BC}"/>
                </a:ext>
              </a:extLst>
            </p:cNvPr>
            <p:cNvCxnSpPr>
              <a:cxnSpLocks/>
              <a:stCxn id="142" idx="6"/>
              <a:endCxn id="138" idx="2"/>
            </p:cNvCxnSpPr>
            <p:nvPr/>
          </p:nvCxnSpPr>
          <p:spPr>
            <a:xfrm>
              <a:off x="3925733" y="471010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1C2B5D6E-3C1A-4DC9-B206-3A89AA552615}"/>
                </a:ext>
              </a:extLst>
            </p:cNvPr>
            <p:cNvCxnSpPr>
              <a:cxnSpLocks/>
              <a:stCxn id="142" idx="6"/>
              <a:endCxn id="139" idx="2"/>
            </p:cNvCxnSpPr>
            <p:nvPr/>
          </p:nvCxnSpPr>
          <p:spPr>
            <a:xfrm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016212C-CB79-459D-A8CB-C5570A8D1052}"/>
                </a:ext>
              </a:extLst>
            </p:cNvPr>
            <p:cNvCxnSpPr>
              <a:cxnSpLocks/>
              <a:stCxn id="143" idx="6"/>
              <a:endCxn id="139" idx="2"/>
            </p:cNvCxnSpPr>
            <p:nvPr/>
          </p:nvCxnSpPr>
          <p:spPr>
            <a:xfrm>
              <a:off x="3925733" y="576276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A7403337-0ED5-4385-9921-4D1C50F8E68F}"/>
                </a:ext>
              </a:extLst>
            </p:cNvPr>
            <p:cNvCxnSpPr>
              <a:cxnSpLocks/>
              <a:stCxn id="143" idx="6"/>
              <a:endCxn id="138" idx="2"/>
            </p:cNvCxnSpPr>
            <p:nvPr/>
          </p:nvCxnSpPr>
          <p:spPr>
            <a:xfrm flipV="1"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322A1ECE-FF41-41BE-B9E0-8C6A7244D268}"/>
                </a:ext>
              </a:extLst>
            </p:cNvPr>
            <p:cNvCxnSpPr>
              <a:cxnSpLocks/>
              <a:stCxn id="143" idx="6"/>
              <a:endCxn id="137" idx="2"/>
            </p:cNvCxnSpPr>
            <p:nvPr/>
          </p:nvCxnSpPr>
          <p:spPr>
            <a:xfrm flipV="1"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C14E7596-7135-4B4C-A246-F7AA8D4ACE5E}"/>
                </a:ext>
              </a:extLst>
            </p:cNvPr>
            <p:cNvCxnSpPr>
              <a:cxnSpLocks/>
              <a:stCxn id="143" idx="6"/>
              <a:endCxn id="136" idx="2"/>
            </p:cNvCxnSpPr>
            <p:nvPr/>
          </p:nvCxnSpPr>
          <p:spPr>
            <a:xfrm flipV="1"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677B1BA-2648-49B6-A00F-0957A918EEC0}"/>
              </a:ext>
            </a:extLst>
          </p:cNvPr>
          <p:cNvGrpSpPr/>
          <p:nvPr/>
        </p:nvGrpSpPr>
        <p:grpSpPr>
          <a:xfrm>
            <a:off x="890011" y="3758142"/>
            <a:ext cx="7484116" cy="2048901"/>
            <a:chOff x="890011" y="4555097"/>
            <a:chExt cx="7484116" cy="2048901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D6EBC4E-37E1-4937-9C90-173348233983}"/>
                </a:ext>
              </a:extLst>
            </p:cNvPr>
            <p:cNvSpPr/>
            <p:nvPr/>
          </p:nvSpPr>
          <p:spPr>
            <a:xfrm>
              <a:off x="890011" y="5815232"/>
              <a:ext cx="372422" cy="77724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BA74414-5649-4B28-9235-398A6C5C38B5}"/>
                </a:ext>
              </a:extLst>
            </p:cNvPr>
            <p:cNvSpPr/>
            <p:nvPr/>
          </p:nvSpPr>
          <p:spPr>
            <a:xfrm>
              <a:off x="1846217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1904A85-CE0B-4207-9104-9F5A94B68777}"/>
                </a:ext>
              </a:extLst>
            </p:cNvPr>
            <p:cNvSpPr/>
            <p:nvPr/>
          </p:nvSpPr>
          <p:spPr>
            <a:xfrm>
              <a:off x="2866404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999CA453-2E99-4A64-92E7-2074CFCA782F}"/>
                </a:ext>
              </a:extLst>
            </p:cNvPr>
            <p:cNvCxnSpPr>
              <a:cxnSpLocks/>
            </p:cNvCxnSpPr>
            <p:nvPr/>
          </p:nvCxnSpPr>
          <p:spPr>
            <a:xfrm>
              <a:off x="2381412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762C7B8F-8486-41E5-9676-4E8179A81E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2694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C7DD601F-F569-483C-A56E-FF604D2E9395}"/>
                </a:ext>
              </a:extLst>
            </p:cNvPr>
            <p:cNvCxnSpPr>
              <a:cxnSpLocks/>
            </p:cNvCxnSpPr>
            <p:nvPr/>
          </p:nvCxnSpPr>
          <p:spPr>
            <a:xfrm>
              <a:off x="1308050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C9D9A164-9A75-4EB0-B0A4-59BA8CEB26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6635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5104F910-3409-4726-A037-2B43E2F73B5B}"/>
                </a:ext>
              </a:extLst>
            </p:cNvPr>
            <p:cNvSpPr/>
            <p:nvPr/>
          </p:nvSpPr>
          <p:spPr>
            <a:xfrm>
              <a:off x="1165781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95C47C7-415B-4FF0-AFCC-D559DE59E18C}"/>
                </a:ext>
              </a:extLst>
            </p:cNvPr>
            <p:cNvSpPr/>
            <p:nvPr/>
          </p:nvSpPr>
          <p:spPr>
            <a:xfrm>
              <a:off x="2159442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E4A7CD3E-8F18-4717-BE08-C89DD6C0E879}"/>
                </a:ext>
              </a:extLst>
            </p:cNvPr>
            <p:cNvCxnSpPr>
              <a:cxnSpLocks/>
              <a:endCxn id="152" idx="0"/>
            </p:cNvCxnSpPr>
            <p:nvPr/>
          </p:nvCxnSpPr>
          <p:spPr>
            <a:xfrm>
              <a:off x="1669970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54DD0722-A570-4F70-9247-136665A9F5B4}"/>
                </a:ext>
              </a:extLst>
            </p:cNvPr>
            <p:cNvCxnSpPr>
              <a:cxnSpLocks/>
              <a:stCxn id="159" idx="2"/>
              <a:endCxn id="152" idx="0"/>
            </p:cNvCxnSpPr>
            <p:nvPr/>
          </p:nvCxnSpPr>
          <p:spPr>
            <a:xfrm flipH="1">
              <a:off x="2084159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18EECE3A-8D74-4198-BE53-95971D4539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9278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2532A1D8-F43A-490F-8854-5AD73BC9B3C7}"/>
                </a:ext>
              </a:extLst>
            </p:cNvPr>
            <p:cNvCxnSpPr>
              <a:cxnSpLocks/>
              <a:endCxn id="158" idx="2"/>
            </p:cNvCxnSpPr>
            <p:nvPr/>
          </p:nvCxnSpPr>
          <p:spPr>
            <a:xfrm flipH="1" flipV="1">
              <a:off x="1419294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B134656-A236-45ED-8CCD-A301B8190313}"/>
                </a:ext>
              </a:extLst>
            </p:cNvPr>
            <p:cNvSpPr/>
            <p:nvPr/>
          </p:nvSpPr>
          <p:spPr>
            <a:xfrm>
              <a:off x="4213310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D2E0C2FE-C06A-48CC-862B-067B7DC08741}"/>
                </a:ext>
              </a:extLst>
            </p:cNvPr>
            <p:cNvSpPr/>
            <p:nvPr/>
          </p:nvSpPr>
          <p:spPr>
            <a:xfrm>
              <a:off x="5233497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64B299A3-262B-43F1-8B81-A4706CAEE8F1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05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0160A5DA-2D8E-4201-867C-DD20701C7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9787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A3CE2F32-870E-4E1B-9840-282181CCEEB5}"/>
                </a:ext>
              </a:extLst>
            </p:cNvPr>
            <p:cNvCxnSpPr>
              <a:cxnSpLocks/>
            </p:cNvCxnSpPr>
            <p:nvPr/>
          </p:nvCxnSpPr>
          <p:spPr>
            <a:xfrm>
              <a:off x="3675143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547075E7-85C5-439B-B100-404158EC5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3728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0CFFD799-C0CD-45EA-B8B5-993B66E4D166}"/>
                </a:ext>
              </a:extLst>
            </p:cNvPr>
            <p:cNvSpPr/>
            <p:nvPr/>
          </p:nvSpPr>
          <p:spPr>
            <a:xfrm>
              <a:off x="3532874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527741C8-5871-4FAB-A39C-F3C58D875D66}"/>
                </a:ext>
              </a:extLst>
            </p:cNvPr>
            <p:cNvSpPr/>
            <p:nvPr/>
          </p:nvSpPr>
          <p:spPr>
            <a:xfrm>
              <a:off x="4526535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A168DD4-58D2-43C9-9558-E21E3DFF6AB0}"/>
                </a:ext>
              </a:extLst>
            </p:cNvPr>
            <p:cNvCxnSpPr>
              <a:cxnSpLocks/>
              <a:endCxn id="177" idx="0"/>
            </p:cNvCxnSpPr>
            <p:nvPr/>
          </p:nvCxnSpPr>
          <p:spPr>
            <a:xfrm>
              <a:off x="4037063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6043A628-6E60-4580-B9D6-2463BAF9F008}"/>
                </a:ext>
              </a:extLst>
            </p:cNvPr>
            <p:cNvCxnSpPr>
              <a:cxnSpLocks/>
              <a:stCxn id="184" idx="2"/>
              <a:endCxn id="177" idx="0"/>
            </p:cNvCxnSpPr>
            <p:nvPr/>
          </p:nvCxnSpPr>
          <p:spPr>
            <a:xfrm flipH="1">
              <a:off x="4451252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974C0081-B6AF-4CAA-BCAA-FC04931181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6371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E28A6EAB-D2B3-46D8-8571-C08260F3B973}"/>
                </a:ext>
              </a:extLst>
            </p:cNvPr>
            <p:cNvCxnSpPr>
              <a:cxnSpLocks/>
              <a:endCxn id="183" idx="2"/>
            </p:cNvCxnSpPr>
            <p:nvPr/>
          </p:nvCxnSpPr>
          <p:spPr>
            <a:xfrm flipH="1" flipV="1">
              <a:off x="3786387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DC3EDAD8-D7FB-477C-8953-C3AD1400B6EC}"/>
                </a:ext>
              </a:extLst>
            </p:cNvPr>
            <p:cNvSpPr/>
            <p:nvPr/>
          </p:nvSpPr>
          <p:spPr>
            <a:xfrm>
              <a:off x="6597182" y="5826758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D34C8F0-82D1-4956-887B-A4F1CEFEF927}"/>
                </a:ext>
              </a:extLst>
            </p:cNvPr>
            <p:cNvSpPr/>
            <p:nvPr/>
          </p:nvSpPr>
          <p:spPr>
            <a:xfrm>
              <a:off x="7617369" y="5826758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7580E63D-9EA0-4214-A4F4-C7D04E9EDA10}"/>
                </a:ext>
              </a:extLst>
            </p:cNvPr>
            <p:cNvCxnSpPr>
              <a:cxnSpLocks/>
            </p:cNvCxnSpPr>
            <p:nvPr/>
          </p:nvCxnSpPr>
          <p:spPr>
            <a:xfrm>
              <a:off x="7132377" y="5906839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39286D63-460B-4352-A484-EF16974580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3659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A5CF994B-3910-4A4A-9A3F-2F2B754DC4ED}"/>
                </a:ext>
              </a:extLst>
            </p:cNvPr>
            <p:cNvCxnSpPr>
              <a:cxnSpLocks/>
            </p:cNvCxnSpPr>
            <p:nvPr/>
          </p:nvCxnSpPr>
          <p:spPr>
            <a:xfrm>
              <a:off x="6059015" y="5906839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60819CBD-F113-42C6-BC85-BE6BDEB9B4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7600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8C1ECCB3-42B9-4A40-A787-F5DA4C7355C0}"/>
                </a:ext>
              </a:extLst>
            </p:cNvPr>
            <p:cNvSpPr/>
            <p:nvPr/>
          </p:nvSpPr>
          <p:spPr>
            <a:xfrm>
              <a:off x="5916746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19BA4BA-8C1B-459B-A7DA-7AAF5624DDAD}"/>
                </a:ext>
              </a:extLst>
            </p:cNvPr>
            <p:cNvSpPr/>
            <p:nvPr/>
          </p:nvSpPr>
          <p:spPr>
            <a:xfrm>
              <a:off x="6910407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5A51010E-D5D8-4A32-996B-8C251A791305}"/>
                </a:ext>
              </a:extLst>
            </p:cNvPr>
            <p:cNvCxnSpPr>
              <a:cxnSpLocks/>
              <a:endCxn id="202" idx="0"/>
            </p:cNvCxnSpPr>
            <p:nvPr/>
          </p:nvCxnSpPr>
          <p:spPr>
            <a:xfrm>
              <a:off x="6420935" y="5347900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332636D8-C40A-461C-A29C-C64DE7B85FFC}"/>
                </a:ext>
              </a:extLst>
            </p:cNvPr>
            <p:cNvCxnSpPr>
              <a:cxnSpLocks/>
              <a:stCxn id="209" idx="2"/>
              <a:endCxn id="202" idx="0"/>
            </p:cNvCxnSpPr>
            <p:nvPr/>
          </p:nvCxnSpPr>
          <p:spPr>
            <a:xfrm flipH="1">
              <a:off x="6835124" y="5343863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760194CA-0750-4DA3-9461-E3BD8F9694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0243" y="5323843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2C9BFBEF-49EB-4990-9578-8EF10CC21085}"/>
                </a:ext>
              </a:extLst>
            </p:cNvPr>
            <p:cNvCxnSpPr>
              <a:cxnSpLocks/>
              <a:endCxn id="208" idx="2"/>
            </p:cNvCxnSpPr>
            <p:nvPr/>
          </p:nvCxnSpPr>
          <p:spPr>
            <a:xfrm flipH="1" flipV="1">
              <a:off x="6170259" y="5343863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2113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8DF01C-7984-43C0-8F2A-6CC2637BBFC3}"/>
              </a:ext>
            </a:extLst>
          </p:cNvPr>
          <p:cNvSpPr txBox="1"/>
          <p:nvPr/>
        </p:nvSpPr>
        <p:spPr>
          <a:xfrm>
            <a:off x="167875" y="5521670"/>
            <a:ext cx="8757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block is a </a:t>
            </a:r>
            <a:r>
              <a:rPr lang="en-US" sz="2800" dirty="0" err="1"/>
              <a:t>HxWxC</a:t>
            </a:r>
            <a:r>
              <a:rPr lang="en-US" sz="2800" dirty="0"/>
              <a:t> volume.</a:t>
            </a:r>
          </a:p>
          <a:p>
            <a:pPr algn="ctr"/>
            <a:r>
              <a:rPr lang="en-US" sz="2800" dirty="0"/>
              <a:t>You transform one volume to another with convolution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56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Terminology 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1D3135-0795-4489-939B-6D661F56A2E9}"/>
              </a:ext>
            </a:extLst>
          </p:cNvPr>
          <p:cNvSpPr txBox="1"/>
          <p:nvPr/>
        </p:nvSpPr>
        <p:spPr>
          <a:xfrm>
            <a:off x="392552" y="5521670"/>
            <a:ext cx="8386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entry is called an </a:t>
            </a:r>
          </a:p>
          <a:p>
            <a:pPr algn="ctr"/>
            <a:r>
              <a:rPr lang="en-US" sz="2800" dirty="0"/>
              <a:t>“activation”/“neuron”/“feature”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30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9FB6EB6-1CA7-4D99-9DE3-1431D3A522AA}"/>
              </a:ext>
            </a:extLst>
          </p:cNvPr>
          <p:cNvSpPr/>
          <p:nvPr/>
        </p:nvSpPr>
        <p:spPr>
          <a:xfrm>
            <a:off x="175410" y="3045515"/>
            <a:ext cx="2120877" cy="30784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79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6456BD0-34BE-461C-82AB-C0808A15EA6A}"/>
              </a:ext>
            </a:extLst>
          </p:cNvPr>
          <p:cNvSpPr/>
          <p:nvPr/>
        </p:nvSpPr>
        <p:spPr>
          <a:xfrm>
            <a:off x="175410" y="3045515"/>
            <a:ext cx="2120877" cy="30784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9AFB1F-03BC-4319-8819-ECAF7DA97D7B}"/>
              </a:ext>
            </a:extLst>
          </p:cNvPr>
          <p:cNvGrpSpPr/>
          <p:nvPr/>
        </p:nvGrpSpPr>
        <p:grpSpPr>
          <a:xfrm>
            <a:off x="2809521" y="2168586"/>
            <a:ext cx="1449463" cy="2783849"/>
            <a:chOff x="2809521" y="2168586"/>
            <a:chExt cx="1449463" cy="278384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798B8F23-9E84-4EF4-9858-0D1F2BBE8F78}"/>
                </a:ext>
              </a:extLst>
            </p:cNvPr>
            <p:cNvSpPr/>
            <p:nvPr/>
          </p:nvSpPr>
          <p:spPr>
            <a:xfrm>
              <a:off x="2875405" y="3429000"/>
              <a:ext cx="1317694" cy="1523435"/>
            </a:xfrm>
            <a:prstGeom prst="cube">
              <a:avLst>
                <a:gd name="adj" fmla="val 34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0DA7AA-D2C5-421F-9607-FC5283232DFB}"/>
                </a:ext>
              </a:extLst>
            </p:cNvPr>
            <p:cNvSpPr txBox="1"/>
            <p:nvPr/>
          </p:nvSpPr>
          <p:spPr>
            <a:xfrm>
              <a:off x="2809521" y="2168586"/>
              <a:ext cx="1449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227x227</a:t>
              </a:r>
            </a:p>
            <a:p>
              <a:pPr algn="ctr"/>
              <a:r>
                <a:rPr lang="en-US" sz="2200" dirty="0"/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7AE668-1281-49AC-ADF9-48F1CE5E44FE}"/>
              </a:ext>
            </a:extLst>
          </p:cNvPr>
          <p:cNvGrpSpPr/>
          <p:nvPr/>
        </p:nvGrpSpPr>
        <p:grpSpPr>
          <a:xfrm>
            <a:off x="4374592" y="2171053"/>
            <a:ext cx="1449463" cy="2492629"/>
            <a:chOff x="4374592" y="2171053"/>
            <a:chExt cx="1449463" cy="2492629"/>
          </a:xfrm>
        </p:grpSpPr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C02B296E-4B18-480F-85BC-60C9157AE48B}"/>
                </a:ext>
              </a:extLst>
            </p:cNvPr>
            <p:cNvSpPr/>
            <p:nvPr/>
          </p:nvSpPr>
          <p:spPr>
            <a:xfrm>
              <a:off x="4664797" y="3717749"/>
              <a:ext cx="900004" cy="945933"/>
            </a:xfrm>
            <a:prstGeom prst="cube">
              <a:avLst>
                <a:gd name="adj" fmla="val 34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37C5B5A-17FC-495E-9E0B-E4D4EB94632B}"/>
                </a:ext>
              </a:extLst>
            </p:cNvPr>
            <p:cNvSpPr txBox="1"/>
            <p:nvPr/>
          </p:nvSpPr>
          <p:spPr>
            <a:xfrm>
              <a:off x="4374592" y="2171053"/>
              <a:ext cx="1449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55x55</a:t>
              </a:r>
            </a:p>
            <a:p>
              <a:pPr algn="ctr"/>
              <a:r>
                <a:rPr lang="en-US" sz="2200" dirty="0"/>
                <a:t>96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1767E-8009-4B6A-BCB0-C1F91DB315C5}"/>
              </a:ext>
            </a:extLst>
          </p:cNvPr>
          <p:cNvGrpSpPr/>
          <p:nvPr/>
        </p:nvGrpSpPr>
        <p:grpSpPr>
          <a:xfrm>
            <a:off x="3511593" y="4663682"/>
            <a:ext cx="5531739" cy="1416538"/>
            <a:chOff x="3511593" y="4663682"/>
            <a:chExt cx="5531739" cy="1416538"/>
          </a:xfrm>
        </p:grpSpPr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655D36F2-6D35-467E-A44E-47C86435144D}"/>
                </a:ext>
              </a:extLst>
            </p:cNvPr>
            <p:cNvCxnSpPr>
              <a:stCxn id="9" idx="3"/>
              <a:endCxn id="41" idx="3"/>
            </p:cNvCxnSpPr>
            <p:nvPr/>
          </p:nvCxnSpPr>
          <p:spPr>
            <a:xfrm rot="5400000" flipH="1" flipV="1">
              <a:off x="4161081" y="4014194"/>
              <a:ext cx="288753" cy="1587729"/>
            </a:xfrm>
            <a:prstGeom prst="curvedConnector3">
              <a:avLst>
                <a:gd name="adj1" fmla="val -79168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1A4A7AAA-7E17-480D-9395-A28390AF03F2}"/>
                </a:ext>
              </a:extLst>
            </p:cNvPr>
            <p:cNvSpPr/>
            <p:nvPr/>
          </p:nvSpPr>
          <p:spPr>
            <a:xfrm>
              <a:off x="4149532" y="5258742"/>
              <a:ext cx="558832" cy="587350"/>
            </a:xfrm>
            <a:prstGeom prst="cube">
              <a:avLst>
                <a:gd name="adj" fmla="val 3439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C5DDB5D-FDE4-4BA1-AA4A-45D6481A8658}"/>
                </a:ext>
              </a:extLst>
            </p:cNvPr>
            <p:cNvSpPr txBox="1"/>
            <p:nvPr/>
          </p:nvSpPr>
          <p:spPr>
            <a:xfrm>
              <a:off x="4905954" y="5126113"/>
              <a:ext cx="41373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11x11 filter, stride of 4</a:t>
              </a:r>
            </a:p>
            <a:p>
              <a:r>
                <a:rPr lang="en-US" sz="2800" dirty="0"/>
                <a:t>(227-11)/4+1 = 55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5F8A41-4C0A-4864-B092-70062CA85575}"/>
              </a:ext>
            </a:extLst>
          </p:cNvPr>
          <p:cNvGrpSpPr/>
          <p:nvPr/>
        </p:nvGrpSpPr>
        <p:grpSpPr>
          <a:xfrm>
            <a:off x="6354490" y="2173389"/>
            <a:ext cx="1449463" cy="2490293"/>
            <a:chOff x="6354490" y="2173389"/>
            <a:chExt cx="1449463" cy="2490293"/>
          </a:xfrm>
        </p:grpSpPr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667EEDD0-7DF6-4FFA-951F-82E2D4759A59}"/>
                </a:ext>
              </a:extLst>
            </p:cNvPr>
            <p:cNvSpPr/>
            <p:nvPr/>
          </p:nvSpPr>
          <p:spPr>
            <a:xfrm>
              <a:off x="6629219" y="3717749"/>
              <a:ext cx="900004" cy="945933"/>
            </a:xfrm>
            <a:prstGeom prst="cube">
              <a:avLst>
                <a:gd name="adj" fmla="val 34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3732A14-6B9F-4325-8984-0A8A938B113D}"/>
                </a:ext>
              </a:extLst>
            </p:cNvPr>
            <p:cNvSpPr txBox="1"/>
            <p:nvPr/>
          </p:nvSpPr>
          <p:spPr>
            <a:xfrm>
              <a:off x="6354490" y="2173389"/>
              <a:ext cx="1449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55x55</a:t>
              </a:r>
            </a:p>
            <a:p>
              <a:pPr algn="ctr"/>
              <a:r>
                <a:rPr lang="en-US" sz="2200" dirty="0"/>
                <a:t>96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61030F-2F43-4BA1-BABE-7E0B1A3D4E68}"/>
              </a:ext>
            </a:extLst>
          </p:cNvPr>
          <p:cNvGrpSpPr/>
          <p:nvPr/>
        </p:nvGrpSpPr>
        <p:grpSpPr>
          <a:xfrm>
            <a:off x="5488814" y="3188460"/>
            <a:ext cx="1140405" cy="1311595"/>
            <a:chOff x="5488814" y="3188460"/>
            <a:chExt cx="1140405" cy="1311595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D06F34F-CD7F-433A-A5AA-A783F99502F1}"/>
                </a:ext>
              </a:extLst>
            </p:cNvPr>
            <p:cNvCxnSpPr>
              <a:cxnSpLocks/>
              <a:stCxn id="41" idx="4"/>
              <a:endCxn id="51" idx="2"/>
            </p:cNvCxnSpPr>
            <p:nvPr/>
          </p:nvCxnSpPr>
          <p:spPr>
            <a:xfrm>
              <a:off x="5533850" y="4206191"/>
              <a:ext cx="1095369" cy="0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3577FC9-A3C8-4E0F-95C5-01D30B116306}"/>
                </a:ext>
              </a:extLst>
            </p:cNvPr>
            <p:cNvGrpSpPr/>
            <p:nvPr/>
          </p:nvGrpSpPr>
          <p:grpSpPr>
            <a:xfrm>
              <a:off x="5705462" y="3881374"/>
              <a:ext cx="618681" cy="618681"/>
              <a:chOff x="-1149292" y="1788463"/>
              <a:chExt cx="905810" cy="90581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2C917B7-8A4A-4153-B086-39464BFBD4DF}"/>
                  </a:ext>
                </a:extLst>
              </p:cNvPr>
              <p:cNvSpPr/>
              <p:nvPr/>
            </p:nvSpPr>
            <p:spPr>
              <a:xfrm>
                <a:off x="-1149292" y="1788463"/>
                <a:ext cx="905810" cy="90581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0083771-5746-4547-83E9-E0A1191D3C1B}"/>
                  </a:ext>
                </a:extLst>
              </p:cNvPr>
              <p:cNvCxnSpPr/>
              <p:nvPr/>
            </p:nvCxnSpPr>
            <p:spPr>
              <a:xfrm>
                <a:off x="-989901" y="2332139"/>
                <a:ext cx="327171" cy="0"/>
              </a:xfrm>
              <a:prstGeom prst="line">
                <a:avLst/>
              </a:prstGeom>
              <a:ln w="38100" cap="rnd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D8F3F14-316A-46B3-B2FB-BA60975E79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62730" y="2046914"/>
                <a:ext cx="226502" cy="285225"/>
              </a:xfrm>
              <a:prstGeom prst="line">
                <a:avLst/>
              </a:prstGeom>
              <a:ln w="38100" cap="rnd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9EDAAF-BCAE-4ADB-8A25-1E052BA40771}"/>
                </a:ext>
              </a:extLst>
            </p:cNvPr>
            <p:cNvSpPr txBox="1"/>
            <p:nvPr/>
          </p:nvSpPr>
          <p:spPr>
            <a:xfrm>
              <a:off x="5488814" y="3188460"/>
              <a:ext cx="10953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ReLU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368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8DF01C-7984-43C0-8F2A-6CC2637BBFC3}"/>
              </a:ext>
            </a:extLst>
          </p:cNvPr>
          <p:cNvSpPr txBox="1"/>
          <p:nvPr/>
        </p:nvSpPr>
        <p:spPr>
          <a:xfrm>
            <a:off x="1328396" y="5222277"/>
            <a:ext cx="7012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All layers followed by </a:t>
            </a:r>
            <a:r>
              <a:rPr lang="en-US" sz="3200" dirty="0" err="1"/>
              <a:t>ReLU</a:t>
            </a:r>
            <a:endParaRPr lang="en-US" sz="3200" dirty="0"/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Red</a:t>
            </a:r>
            <a:r>
              <a:rPr lang="en-US" sz="3200" dirty="0">
                <a:solidFill>
                  <a:sysClr val="windowText" lastClr="000000"/>
                </a:solidFill>
              </a:rPr>
              <a:t> layers are followed by </a:t>
            </a:r>
            <a:r>
              <a:rPr lang="en-US" sz="3200" dirty="0" err="1">
                <a:solidFill>
                  <a:sysClr val="windowText" lastClr="000000"/>
                </a:solidFill>
              </a:rPr>
              <a:t>maxpool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Early layers have “normalization”</a:t>
            </a:r>
          </a:p>
        </p:txBody>
      </p:sp>
    </p:spTree>
    <p:extLst>
      <p:ext uri="{BB962C8B-B14F-4D97-AF65-F5344CB8AC3E}">
        <p14:creationId xmlns:p14="http://schemas.microsoft.com/office/powerpoint/2010/main" val="414980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Details 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642C6B-D004-4A07-BDF3-084232E6109A}"/>
              </a:ext>
            </a:extLst>
          </p:cNvPr>
          <p:cNvSpPr txBox="1"/>
          <p:nvPr/>
        </p:nvSpPr>
        <p:spPr>
          <a:xfrm>
            <a:off x="774078" y="4842115"/>
            <a:ext cx="87396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 11</a:t>
            </a:r>
          </a:p>
          <a:p>
            <a:pPr algn="ctr"/>
            <a:r>
              <a:rPr lang="en-US" sz="2400" spc="-150" dirty="0"/>
              <a:t>P: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FDE4B0-B608-4DFF-A426-FBDAD12EBC72}"/>
              </a:ext>
            </a:extLst>
          </p:cNvPr>
          <p:cNvSpPr txBox="1"/>
          <p:nvPr/>
        </p:nvSpPr>
        <p:spPr>
          <a:xfrm>
            <a:off x="2026143" y="4842115"/>
            <a:ext cx="6263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C:5</a:t>
            </a:r>
          </a:p>
          <a:p>
            <a:pPr algn="ctr"/>
            <a:r>
              <a:rPr lang="en-US" sz="2400" spc="-150" dirty="0"/>
              <a:t>P:3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18FCB3-FD17-44E7-8D24-4E9ED61628FC}"/>
              </a:ext>
            </a:extLst>
          </p:cNvPr>
          <p:cNvSpPr txBox="1"/>
          <p:nvPr/>
        </p:nvSpPr>
        <p:spPr>
          <a:xfrm>
            <a:off x="3054934" y="4842115"/>
            <a:ext cx="6202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0810E7-6479-484C-B516-62C2B5653811}"/>
              </a:ext>
            </a:extLst>
          </p:cNvPr>
          <p:cNvSpPr txBox="1"/>
          <p:nvPr/>
        </p:nvSpPr>
        <p:spPr>
          <a:xfrm>
            <a:off x="4007688" y="4842115"/>
            <a:ext cx="6202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97F42F-ECC8-49E6-9C24-CB0CA7E1A328}"/>
              </a:ext>
            </a:extLst>
          </p:cNvPr>
          <p:cNvSpPr txBox="1"/>
          <p:nvPr/>
        </p:nvSpPr>
        <p:spPr>
          <a:xfrm>
            <a:off x="4864708" y="4842115"/>
            <a:ext cx="6202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C:3</a:t>
            </a:r>
          </a:p>
          <a:p>
            <a:pPr algn="ctr"/>
            <a:r>
              <a:rPr lang="en-US" sz="2400" spc="-150" dirty="0"/>
              <a:t>P:3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AC3454-CFAB-4F7D-8AA3-DD2766C09BF3}"/>
              </a:ext>
            </a:extLst>
          </p:cNvPr>
          <p:cNvSpPr txBox="1"/>
          <p:nvPr/>
        </p:nvSpPr>
        <p:spPr>
          <a:xfrm>
            <a:off x="6491484" y="5455528"/>
            <a:ext cx="250990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/>
              <a:t>C: Size of conv</a:t>
            </a:r>
          </a:p>
          <a:p>
            <a:pPr algn="ctr"/>
            <a:r>
              <a:rPr lang="en-US" sz="2800" spc="-150" dirty="0"/>
              <a:t>P: Size of pool</a:t>
            </a:r>
          </a:p>
        </p:txBody>
      </p:sp>
    </p:spTree>
    <p:extLst>
      <p:ext uri="{BB962C8B-B14F-4D97-AF65-F5344CB8AC3E}">
        <p14:creationId xmlns:p14="http://schemas.microsoft.com/office/powerpoint/2010/main" val="3089060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EE56885A-E412-4C79-8D41-5E6FCA22277E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DCF05-EBCF-46D9-BA93-330E1924A67A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9AD846-17E5-4362-8D34-34D4449BB2EE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0CE678FC-EF97-4B14-BBA1-82209BA8C8AD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39F1BE-0B9E-497E-91E8-60D92F0425F3}"/>
              </a:ext>
            </a:extLst>
          </p:cNvPr>
          <p:cNvSpPr txBox="1"/>
          <p:nvPr/>
        </p:nvSpPr>
        <p:spPr>
          <a:xfrm>
            <a:off x="8038355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B7197A-A261-46CC-BF0E-FC6A9734CBFF}"/>
              </a:ext>
            </a:extLst>
          </p:cNvPr>
          <p:cNvSpPr txBox="1"/>
          <p:nvPr/>
        </p:nvSpPr>
        <p:spPr>
          <a:xfrm>
            <a:off x="8038355" y="223496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1000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56BD0-34BE-461C-82AB-C0808A15EA6A}"/>
              </a:ext>
            </a:extLst>
          </p:cNvPr>
          <p:cNvSpPr/>
          <p:nvPr/>
        </p:nvSpPr>
        <p:spPr>
          <a:xfrm>
            <a:off x="5167105" y="3868246"/>
            <a:ext cx="1844067" cy="14141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5E12B0-7F0A-4473-91DB-8817FB3149B9}"/>
              </a:ext>
            </a:extLst>
          </p:cNvPr>
          <p:cNvSpPr txBox="1"/>
          <p:nvPr/>
        </p:nvSpPr>
        <p:spPr>
          <a:xfrm>
            <a:off x="1936894" y="5378960"/>
            <a:ext cx="5795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13x13 Input, 1x1 output. How? 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44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72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F0B53C-3B38-42CA-936E-EAEDA0D5EA09}"/>
              </a:ext>
            </a:extLst>
          </p:cNvPr>
          <p:cNvSpPr/>
          <p:nvPr/>
        </p:nvSpPr>
        <p:spPr>
          <a:xfrm>
            <a:off x="175410" y="3045515"/>
            <a:ext cx="2120877" cy="30784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B21627-333D-42DE-882E-69BA1DA09D39}"/>
              </a:ext>
            </a:extLst>
          </p:cNvPr>
          <p:cNvGrpSpPr/>
          <p:nvPr/>
        </p:nvGrpSpPr>
        <p:grpSpPr>
          <a:xfrm>
            <a:off x="1208015" y="4773335"/>
            <a:ext cx="7935985" cy="1225389"/>
            <a:chOff x="1208015" y="4773335"/>
            <a:chExt cx="7935985" cy="1225389"/>
          </a:xfrm>
        </p:grpSpPr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AC1C4498-8AB6-4CFB-9D3B-EC7433BE96FD}"/>
                </a:ext>
              </a:extLst>
            </p:cNvPr>
            <p:cNvSpPr/>
            <p:nvPr/>
          </p:nvSpPr>
          <p:spPr>
            <a:xfrm>
              <a:off x="2463968" y="5411374"/>
              <a:ext cx="558832" cy="587350"/>
            </a:xfrm>
            <a:prstGeom prst="cube">
              <a:avLst>
                <a:gd name="adj" fmla="val 3439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E5697B-905B-402F-A7E2-E113338F581F}"/>
                </a:ext>
              </a:extLst>
            </p:cNvPr>
            <p:cNvSpPr txBox="1"/>
            <p:nvPr/>
          </p:nvSpPr>
          <p:spPr>
            <a:xfrm>
              <a:off x="3153278" y="5149764"/>
              <a:ext cx="5990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</a:rPr>
                <a:t>96</a:t>
              </a:r>
              <a:r>
                <a:rPr lang="en-US" sz="2800" dirty="0"/>
                <a:t> </a:t>
              </a:r>
              <a:r>
                <a:rPr lang="en-US" sz="2800" b="1" dirty="0">
                  <a:solidFill>
                    <a:schemeClr val="accent2"/>
                  </a:solidFill>
                </a:rPr>
                <a:t>11x11</a:t>
              </a:r>
              <a:r>
                <a:rPr lang="en-US" sz="2800" dirty="0"/>
                <a:t> filters on </a:t>
              </a:r>
              <a:r>
                <a:rPr lang="en-US" sz="2800" b="1" dirty="0">
                  <a:solidFill>
                    <a:schemeClr val="accent4"/>
                  </a:solidFill>
                </a:rPr>
                <a:t>3</a:t>
              </a:r>
              <a:r>
                <a:rPr lang="en-US" sz="2800" dirty="0"/>
                <a:t>-channel input 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B689EBC-E729-403A-84C1-926C22651783}"/>
                </a:ext>
              </a:extLst>
            </p:cNvPr>
            <p:cNvSpPr/>
            <p:nvPr/>
          </p:nvSpPr>
          <p:spPr>
            <a:xfrm>
              <a:off x="1208015" y="4773335"/>
              <a:ext cx="1224792" cy="958345"/>
            </a:xfrm>
            <a:custGeom>
              <a:avLst/>
              <a:gdLst>
                <a:gd name="connsiteX0" fmla="*/ 1224792 w 1224792"/>
                <a:gd name="connsiteY0" fmla="*/ 931178 h 995722"/>
                <a:gd name="connsiteX1" fmla="*/ 327170 w 1224792"/>
                <a:gd name="connsiteY1" fmla="*/ 897622 h 995722"/>
                <a:gd name="connsiteX2" fmla="*/ 0 w 1224792"/>
                <a:gd name="connsiteY2" fmla="*/ 0 h 995722"/>
                <a:gd name="connsiteX0" fmla="*/ 1224792 w 1224792"/>
                <a:gd name="connsiteY0" fmla="*/ 931178 h 958345"/>
                <a:gd name="connsiteX1" fmla="*/ 293614 w 1224792"/>
                <a:gd name="connsiteY1" fmla="*/ 796954 h 958345"/>
                <a:gd name="connsiteX2" fmla="*/ 0 w 1224792"/>
                <a:gd name="connsiteY2" fmla="*/ 0 h 95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4792" h="958345">
                  <a:moveTo>
                    <a:pt x="1224792" y="931178"/>
                  </a:moveTo>
                  <a:cubicBezTo>
                    <a:pt x="878047" y="991998"/>
                    <a:pt x="497746" y="952150"/>
                    <a:pt x="293614" y="796954"/>
                  </a:cubicBezTo>
                  <a:cubicBezTo>
                    <a:pt x="89482" y="641758"/>
                    <a:pt x="61519" y="371213"/>
                    <a:pt x="0" y="0"/>
                  </a:cubicBezTo>
                </a:path>
              </a:pathLst>
            </a:custGeom>
            <a:noFill/>
            <a:ln w="6350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2C70291-9C4D-40B2-A601-DD0825185878}"/>
              </a:ext>
            </a:extLst>
          </p:cNvPr>
          <p:cNvSpPr txBox="1"/>
          <p:nvPr/>
        </p:nvSpPr>
        <p:spPr>
          <a:xfrm>
            <a:off x="3153277" y="5706540"/>
            <a:ext cx="4782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11x11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4"/>
                </a:solidFill>
              </a:rPr>
              <a:t>3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1"/>
                </a:solidFill>
              </a:rPr>
              <a:t>96+96 </a:t>
            </a:r>
            <a:r>
              <a:rPr lang="en-US" sz="2800" dirty="0"/>
              <a:t>= 34,944</a:t>
            </a:r>
          </a:p>
        </p:txBody>
      </p:sp>
    </p:spTree>
    <p:extLst>
      <p:ext uri="{BB962C8B-B14F-4D97-AF65-F5344CB8AC3E}">
        <p14:creationId xmlns:p14="http://schemas.microsoft.com/office/powerpoint/2010/main" val="16207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C70291-9C4D-40B2-A601-DD0825185878}"/>
              </a:ext>
            </a:extLst>
          </p:cNvPr>
          <p:cNvSpPr txBox="1"/>
          <p:nvPr/>
        </p:nvSpPr>
        <p:spPr>
          <a:xfrm>
            <a:off x="2014933" y="5874758"/>
            <a:ext cx="63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6x6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4"/>
                </a:solidFill>
              </a:rPr>
              <a:t>256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1"/>
                </a:solidFill>
              </a:rPr>
              <a:t>4096+4096 </a:t>
            </a:r>
            <a:r>
              <a:rPr lang="en-US" sz="2800" dirty="0"/>
              <a:t>= 38 million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E5697B-905B-402F-A7E2-E113338F581F}"/>
              </a:ext>
            </a:extLst>
          </p:cNvPr>
          <p:cNvSpPr txBox="1"/>
          <p:nvPr/>
        </p:nvSpPr>
        <p:spPr>
          <a:xfrm>
            <a:off x="2014933" y="5336149"/>
            <a:ext cx="712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4096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/>
                </a:solidFill>
              </a:rPr>
              <a:t>6x6</a:t>
            </a:r>
            <a:r>
              <a:rPr lang="en-US" sz="2800" dirty="0"/>
              <a:t> filters on </a:t>
            </a:r>
            <a:r>
              <a:rPr lang="en-US" sz="2800" b="1" dirty="0">
                <a:solidFill>
                  <a:schemeClr val="accent4"/>
                </a:solidFill>
              </a:rPr>
              <a:t>256</a:t>
            </a:r>
            <a:r>
              <a:rPr lang="en-US" sz="2800" dirty="0"/>
              <a:t>-channel input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2EC3D6-4CA7-47AD-9857-F245E5859165}"/>
              </a:ext>
            </a:extLst>
          </p:cNvPr>
          <p:cNvGrpSpPr/>
          <p:nvPr/>
        </p:nvGrpSpPr>
        <p:grpSpPr>
          <a:xfrm>
            <a:off x="3798668" y="3213174"/>
            <a:ext cx="4371367" cy="1936590"/>
            <a:chOff x="3798668" y="3213174"/>
            <a:chExt cx="4371367" cy="193659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F0B53C-3B38-42CA-936E-EAEDA0D5EA09}"/>
                </a:ext>
              </a:extLst>
            </p:cNvPr>
            <p:cNvSpPr/>
            <p:nvPr/>
          </p:nvSpPr>
          <p:spPr>
            <a:xfrm>
              <a:off x="5111632" y="3972923"/>
              <a:ext cx="1745440" cy="1176841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D170F-37FB-4A3D-AF9F-BC221948A615}"/>
                </a:ext>
              </a:extLst>
            </p:cNvPr>
            <p:cNvSpPr txBox="1"/>
            <p:nvPr/>
          </p:nvSpPr>
          <p:spPr>
            <a:xfrm>
              <a:off x="3798668" y="3213174"/>
              <a:ext cx="4371367" cy="52322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/>
                  </a:solidFill>
                </a:rPr>
                <a:t>Note: max pool to 6x6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18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E7D0-4CF5-445B-8155-6C1829C2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77AB8-B13E-41E5-A7BB-E02998CE32AF}"/>
              </a:ext>
            </a:extLst>
          </p:cNvPr>
          <p:cNvSpPr txBox="1"/>
          <p:nvPr/>
        </p:nvSpPr>
        <p:spPr>
          <a:xfrm>
            <a:off x="322950" y="1690689"/>
            <a:ext cx="858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New Block: 2D Convolution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A0E30-A4C1-4D35-888B-81F620D7FE28}"/>
              </a:ext>
            </a:extLst>
          </p:cNvPr>
          <p:cNvGrpSpPr/>
          <p:nvPr/>
        </p:nvGrpSpPr>
        <p:grpSpPr>
          <a:xfrm>
            <a:off x="1420734" y="2755955"/>
            <a:ext cx="6721941" cy="2037375"/>
            <a:chOff x="1309461" y="3229637"/>
            <a:chExt cx="6721941" cy="203737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8761C4-D86A-46C7-B2D4-0460D49165AA}"/>
                </a:ext>
              </a:extLst>
            </p:cNvPr>
            <p:cNvGrpSpPr/>
            <p:nvPr/>
          </p:nvGrpSpPr>
          <p:grpSpPr>
            <a:xfrm>
              <a:off x="1309461" y="3229637"/>
              <a:ext cx="1776457" cy="2037375"/>
              <a:chOff x="1309461" y="3229637"/>
              <a:chExt cx="1776457" cy="203737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B433FB5-4CA4-42A5-8D36-DF9CBC9F3F98}"/>
                  </a:ext>
                </a:extLst>
              </p:cNvPr>
              <p:cNvSpPr/>
              <p:nvPr/>
            </p:nvSpPr>
            <p:spPr>
              <a:xfrm>
                <a:off x="1309461" y="4489772"/>
                <a:ext cx="372422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n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DCC56BB-9388-444E-85A5-FA33D92DE11C}"/>
                  </a:ext>
                </a:extLst>
              </p:cNvPr>
              <p:cNvSpPr/>
              <p:nvPr/>
            </p:nvSpPr>
            <p:spPr>
              <a:xfrm>
                <a:off x="2265667" y="4489772"/>
                <a:ext cx="475883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572B43F-0C50-46F9-8292-386A47EDD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7500" y="4569853"/>
                <a:ext cx="538167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1FFCF28-68F0-41EB-A440-EA73DDE5E3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66085" y="5158371"/>
                <a:ext cx="538167" cy="0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E4E6E6-984B-4CB0-B135-BE57DDD277F6}"/>
                  </a:ext>
                </a:extLst>
              </p:cNvPr>
              <p:cNvSpPr/>
              <p:nvPr/>
            </p:nvSpPr>
            <p:spPr>
              <a:xfrm>
                <a:off x="1585231" y="3229637"/>
                <a:ext cx="507026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W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7E35EF-6B2D-4C49-ABB2-3BE52FA53D84}"/>
                  </a:ext>
                </a:extLst>
              </p:cNvPr>
              <p:cNvSpPr/>
              <p:nvPr/>
            </p:nvSpPr>
            <p:spPr>
              <a:xfrm>
                <a:off x="2578892" y="3229637"/>
                <a:ext cx="507026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4F8591F-F249-451A-BC8C-EA5E2BC8CE84}"/>
                  </a:ext>
                </a:extLst>
              </p:cNvPr>
              <p:cNvCxnSpPr>
                <a:cxnSpLocks/>
                <a:endCxn id="6" idx="0"/>
              </p:cNvCxnSpPr>
              <p:nvPr/>
            </p:nvCxnSpPr>
            <p:spPr>
              <a:xfrm>
                <a:off x="2089420" y="4010914"/>
                <a:ext cx="414189" cy="478858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41A59B1-66B1-48BD-BCCD-FA99CC3654E9}"/>
                  </a:ext>
                </a:extLst>
              </p:cNvPr>
              <p:cNvCxnSpPr>
                <a:cxnSpLocks/>
                <a:stCxn id="13" idx="2"/>
                <a:endCxn id="6" idx="0"/>
              </p:cNvCxnSpPr>
              <p:nvPr/>
            </p:nvCxnSpPr>
            <p:spPr>
              <a:xfrm flipH="1">
                <a:off x="2503609" y="4006877"/>
                <a:ext cx="328796" cy="482895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66A5A6F-BA2F-4395-B871-47A77B2953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8728" y="3986857"/>
                <a:ext cx="336756" cy="495545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679CEB0-34FC-42D5-B77D-92F15187659F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H="1" flipV="1">
                <a:off x="1838744" y="4006877"/>
                <a:ext cx="451786" cy="498086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FFDEB7-6067-409F-9D1A-92545AA89FDA}"/>
                    </a:ext>
                  </a:extLst>
                </p:cNvPr>
                <p:cNvSpPr txBox="1"/>
                <p:nvPr/>
              </p:nvSpPr>
              <p:spPr>
                <a:xfrm>
                  <a:off x="3279717" y="3878992"/>
                  <a:ext cx="475168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FFDEB7-6067-409F-9D1A-92545AA89F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9717" y="3878992"/>
                  <a:ext cx="4751685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492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F0B53C-3B38-42CA-936E-EAEDA0D5EA09}"/>
              </a:ext>
            </a:extLst>
          </p:cNvPr>
          <p:cNvSpPr/>
          <p:nvPr/>
        </p:nvSpPr>
        <p:spPr>
          <a:xfrm>
            <a:off x="6111228" y="3972923"/>
            <a:ext cx="1745440" cy="117684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E5697B-905B-402F-A7E2-E113338F581F}"/>
              </a:ext>
            </a:extLst>
          </p:cNvPr>
          <p:cNvSpPr txBox="1"/>
          <p:nvPr/>
        </p:nvSpPr>
        <p:spPr>
          <a:xfrm>
            <a:off x="2014933" y="5336149"/>
            <a:ext cx="712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4096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/>
                </a:solidFill>
              </a:rPr>
              <a:t>1x1</a:t>
            </a:r>
            <a:r>
              <a:rPr lang="en-US" sz="2800" dirty="0"/>
              <a:t> filters on </a:t>
            </a:r>
            <a:r>
              <a:rPr lang="en-US" sz="2800" b="1" dirty="0">
                <a:solidFill>
                  <a:schemeClr val="accent4"/>
                </a:solidFill>
              </a:rPr>
              <a:t>4096</a:t>
            </a:r>
            <a:r>
              <a:rPr lang="en-US" sz="2800" dirty="0"/>
              <a:t>-channel input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C70291-9C4D-40B2-A601-DD0825185878}"/>
              </a:ext>
            </a:extLst>
          </p:cNvPr>
          <p:cNvSpPr txBox="1"/>
          <p:nvPr/>
        </p:nvSpPr>
        <p:spPr>
          <a:xfrm>
            <a:off x="2014933" y="5874758"/>
            <a:ext cx="63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1x1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4"/>
                </a:solidFill>
              </a:rPr>
              <a:t>4096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1"/>
                </a:solidFill>
              </a:rPr>
              <a:t>4096+4096 </a:t>
            </a:r>
            <a:r>
              <a:rPr lang="en-US" sz="2800" dirty="0"/>
              <a:t>= 17 million</a:t>
            </a:r>
          </a:p>
        </p:txBody>
      </p:sp>
    </p:spTree>
    <p:extLst>
      <p:ext uri="{BB962C8B-B14F-4D97-AF65-F5344CB8AC3E}">
        <p14:creationId xmlns:p14="http://schemas.microsoft.com/office/powerpoint/2010/main" val="14752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CF07-5AAE-400F-A686-2D9E8D19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B9AC3-0646-4E11-8271-8DA08BEB1AE7}"/>
              </a:ext>
            </a:extLst>
          </p:cNvPr>
          <p:cNvSpPr txBox="1"/>
          <p:nvPr/>
        </p:nvSpPr>
        <p:spPr>
          <a:xfrm>
            <a:off x="792498" y="3615811"/>
            <a:ext cx="75590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62.4 million parameters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i="1" dirty="0"/>
              <a:t>Vast majority in fully connected layers</a:t>
            </a:r>
            <a:r>
              <a:rPr lang="en-US" sz="2800" dirty="0"/>
              <a:t> 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But... paper notes that removing the convolutions is disastrous for performance.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E7047-5C70-4721-BF0D-6B2BDEA16595}"/>
              </a:ext>
            </a:extLst>
          </p:cNvPr>
          <p:cNvSpPr txBox="1"/>
          <p:nvPr/>
        </p:nvSpPr>
        <p:spPr>
          <a:xfrm>
            <a:off x="792498" y="1490079"/>
            <a:ext cx="7559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long would it take you to list the parameters of </a:t>
            </a:r>
            <a:r>
              <a:rPr lang="en-US" sz="2800" dirty="0" err="1"/>
              <a:t>Alexnet</a:t>
            </a:r>
            <a:r>
              <a:rPr lang="en-US" sz="2800" dirty="0"/>
              <a:t> at 4s / parameter?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8FB4D-4DC5-45AD-8024-ACCA4A96B600}"/>
              </a:ext>
            </a:extLst>
          </p:cNvPr>
          <p:cNvSpPr txBox="1"/>
          <p:nvPr/>
        </p:nvSpPr>
        <p:spPr>
          <a:xfrm>
            <a:off x="950407" y="2648164"/>
            <a:ext cx="124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 year?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13F4F-8D10-40E6-83B5-680787DA7827}"/>
              </a:ext>
            </a:extLst>
          </p:cNvPr>
          <p:cNvSpPr txBox="1"/>
          <p:nvPr/>
        </p:nvSpPr>
        <p:spPr>
          <a:xfrm>
            <a:off x="2727219" y="2648164"/>
            <a:ext cx="13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 years?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6896F-3501-4AAA-A3F9-7B1386F6C2BB}"/>
              </a:ext>
            </a:extLst>
          </p:cNvPr>
          <p:cNvSpPr txBox="1"/>
          <p:nvPr/>
        </p:nvSpPr>
        <p:spPr>
          <a:xfrm>
            <a:off x="4628966" y="2648164"/>
            <a:ext cx="13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 years?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482B1-CCDB-4185-A825-2B0BA16C299F}"/>
              </a:ext>
            </a:extLst>
          </p:cNvPr>
          <p:cNvSpPr txBox="1"/>
          <p:nvPr/>
        </p:nvSpPr>
        <p:spPr>
          <a:xfrm>
            <a:off x="6530712" y="2648164"/>
            <a:ext cx="1662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16 years?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8E78A2-79E8-4E88-9FFC-78E543EA0C35}"/>
              </a:ext>
            </a:extLst>
          </p:cNvPr>
          <p:cNvSpPr/>
          <p:nvPr/>
        </p:nvSpPr>
        <p:spPr>
          <a:xfrm>
            <a:off x="4572001" y="2648164"/>
            <a:ext cx="1431248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5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9" grpId="0"/>
      <p:bldP spid="10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0DD6-7154-4F2A-A8FE-0351BC1C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– ILSVRC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FAC6B-1F40-4A5C-B7D2-0A2A4E1B4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Imagenet</a:t>
            </a:r>
            <a:r>
              <a:rPr lang="en-US" dirty="0"/>
              <a:t> Largescale Visual Recognition Challenge</a:t>
            </a:r>
          </a:p>
          <a:p>
            <a:r>
              <a:rPr lang="en-US" dirty="0"/>
              <a:t>1.4M images</a:t>
            </a:r>
          </a:p>
          <a:p>
            <a:r>
              <a:rPr lang="en-US" dirty="0"/>
              <a:t>1000 Categories, often ridiculously precise</a:t>
            </a:r>
          </a:p>
        </p:txBody>
      </p:sp>
    </p:spTree>
    <p:extLst>
      <p:ext uri="{BB962C8B-B14F-4D97-AF65-F5344CB8AC3E}">
        <p14:creationId xmlns:p14="http://schemas.microsoft.com/office/powerpoint/2010/main" val="1209761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0E76-DD13-47FD-85C0-6BC3C38F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– ILSVRC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63A362-9B14-45CD-B999-FEC6CDF8AD2A}"/>
              </a:ext>
            </a:extLst>
          </p:cNvPr>
          <p:cNvGrpSpPr/>
          <p:nvPr/>
        </p:nvGrpSpPr>
        <p:grpSpPr>
          <a:xfrm>
            <a:off x="279133" y="1280139"/>
            <a:ext cx="8585733" cy="5212735"/>
            <a:chOff x="2782603" y="2401069"/>
            <a:chExt cx="7095647" cy="4308045"/>
          </a:xfrm>
        </p:grpSpPr>
        <p:pic>
          <p:nvPicPr>
            <p:cNvPr id="7" name="Picture 6" descr="compare_pascal.png">
              <a:extLst>
                <a:ext uri="{FF2B5EF4-FFF2-40B4-BE49-F238E27FC236}">
                  <a16:creationId xmlns:a16="http://schemas.microsoft.com/office/drawing/2014/main" id="{1F27E348-56C9-49AE-A5B6-10C0F6150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9" r="94410"/>
            <a:stretch/>
          </p:blipFill>
          <p:spPr>
            <a:xfrm>
              <a:off x="2782603" y="2401069"/>
              <a:ext cx="505881" cy="4308045"/>
            </a:xfrm>
            <a:prstGeom prst="rect">
              <a:avLst/>
            </a:prstGeom>
          </p:spPr>
        </p:pic>
        <p:pic>
          <p:nvPicPr>
            <p:cNvPr id="8" name="Picture 7" descr="compare_pascal.png">
              <a:extLst>
                <a:ext uri="{FF2B5EF4-FFF2-40B4-BE49-F238E27FC236}">
                  <a16:creationId xmlns:a16="http://schemas.microsoft.com/office/drawing/2014/main" id="{1CAE2D28-B41B-4125-84DE-B8378C529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0" t="9220"/>
            <a:stretch/>
          </p:blipFill>
          <p:spPr>
            <a:xfrm>
              <a:off x="3288484" y="2465613"/>
              <a:ext cx="6589766" cy="424350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08EA44-CFE4-4B67-A49B-D19AA1662EB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O. </a:t>
            </a:r>
            <a:r>
              <a:rPr lang="en-US" sz="1200" dirty="0" err="1"/>
              <a:t>Russakovsky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2050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B2F1-F22C-49E2-951F-863D3E07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Filters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82799B3-E385-4579-B318-A81197E61D6B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18AE7-AC3F-4364-BC98-3A3D0CF8B10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BAD22-6ADD-4EFA-8052-5AB5DA34406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FC3E9-4C83-42F0-BA2B-CB453B1757D2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A0EAB5C-0753-4D72-83C9-0E89E5B8913D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6D2443-DC6B-4D64-AA8E-C4216A35F702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020436-1624-4FE7-A382-461787D0FB11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04554-69E1-4D07-9330-0BE6CA6E491D}"/>
              </a:ext>
            </a:extLst>
          </p:cNvPr>
          <p:cNvSpPr/>
          <p:nvPr/>
        </p:nvSpPr>
        <p:spPr>
          <a:xfrm>
            <a:off x="196028" y="3019970"/>
            <a:ext cx="2100259" cy="320466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87389F-9411-4E70-A4A4-DDC28A097458}"/>
              </a:ext>
            </a:extLst>
          </p:cNvPr>
          <p:cNvSpPr txBox="1"/>
          <p:nvPr/>
        </p:nvSpPr>
        <p:spPr>
          <a:xfrm>
            <a:off x="3431097" y="3283472"/>
            <a:ext cx="5402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+mj-lt"/>
              </a:rPr>
              <a:t>Conv 1 Filters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Q. How many input dimensions?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A: 3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What does the input mean?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R, G, B, duh.</a:t>
            </a:r>
          </a:p>
        </p:txBody>
      </p:sp>
    </p:spTree>
    <p:extLst>
      <p:ext uri="{BB962C8B-B14F-4D97-AF65-F5344CB8AC3E}">
        <p14:creationId xmlns:p14="http://schemas.microsoft.com/office/powerpoint/2010/main" val="212693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0C28-AEB9-4111-BF7B-D6BF654AB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Learned – Recap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AB644-0049-461D-9292-3B138D5D1D37}"/>
              </a:ext>
            </a:extLst>
          </p:cNvPr>
          <p:cNvSpPr txBox="1"/>
          <p:nvPr/>
        </p:nvSpPr>
        <p:spPr>
          <a:xfrm>
            <a:off x="5031223" y="1820453"/>
            <a:ext cx="38334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First layer filters of a network trained to distinguish 1000 categories of objects</a:t>
            </a:r>
          </a:p>
          <a:p>
            <a:pPr algn="ctr"/>
            <a:endParaRPr lang="en-US" sz="2800" dirty="0">
              <a:latin typeface="+mj-lt"/>
            </a:endParaRPr>
          </a:p>
          <a:p>
            <a:pPr algn="ctr"/>
            <a:r>
              <a:rPr lang="en-US" sz="2800" dirty="0">
                <a:latin typeface="+mj-lt"/>
              </a:rPr>
              <a:t>Remember these filters go over color. </a:t>
            </a:r>
          </a:p>
          <a:p>
            <a:pPr algn="ctr"/>
            <a:endParaRPr lang="en-US" sz="2800" dirty="0">
              <a:latin typeface="+mj-lt"/>
            </a:endParaRPr>
          </a:p>
        </p:txBody>
      </p:sp>
      <p:pic>
        <p:nvPicPr>
          <p:cNvPr id="4" name="Picture 2" descr="http://cs231n.github.io/assets/cnnvis/filt1.jpeg">
            <a:extLst>
              <a:ext uri="{FF2B5EF4-FFF2-40B4-BE49-F238E27FC236}">
                <a16:creationId xmlns:a16="http://schemas.microsoft.com/office/drawing/2014/main" id="{F4CA8A86-FE3A-4517-A98E-6A9DC99B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8" y="1820453"/>
            <a:ext cx="4408265" cy="439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52E42E-A637-47A9-9915-82735494CBB0}"/>
              </a:ext>
            </a:extLst>
          </p:cNvPr>
          <p:cNvSpPr/>
          <p:nvPr/>
        </p:nvSpPr>
        <p:spPr>
          <a:xfrm>
            <a:off x="989901" y="3093440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6F1204-BC00-43AF-92CB-E5CD0C5A67E6}"/>
              </a:ext>
            </a:extLst>
          </p:cNvPr>
          <p:cNvSpPr/>
          <p:nvPr/>
        </p:nvSpPr>
        <p:spPr>
          <a:xfrm>
            <a:off x="3626216" y="3093440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F7EB17-381A-4AD5-B3DA-D6F896892A2D}"/>
              </a:ext>
            </a:extLst>
          </p:cNvPr>
          <p:cNvSpPr/>
          <p:nvPr/>
        </p:nvSpPr>
        <p:spPr>
          <a:xfrm>
            <a:off x="3216554" y="3950516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EE7954-4BE3-4379-A764-B73A4B31EB31}"/>
              </a:ext>
            </a:extLst>
          </p:cNvPr>
          <p:cNvSpPr/>
          <p:nvPr/>
        </p:nvSpPr>
        <p:spPr>
          <a:xfrm>
            <a:off x="1905225" y="3950516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546A83-4489-4D25-8198-C3B60ED0436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</a:t>
            </a:r>
            <a:r>
              <a:rPr lang="en-US" sz="1200" dirty="0" err="1"/>
              <a:t>Karpathy</a:t>
            </a:r>
            <a:r>
              <a:rPr lang="en-US" sz="12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153112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B2F1-F22C-49E2-951F-863D3E07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Later Filters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88E0FB5A-E6AF-467A-BF73-69D79D2BF90F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3BBCA-F5D1-493A-A2B1-B2F775D419D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7615D-5B3A-4C2A-A5E1-41DE3186AFD8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82799B3-E385-4579-B318-A81197E61D6B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18AE7-AC3F-4364-BC98-3A3D0CF8B10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BAD22-6ADD-4EFA-8052-5AB5DA34406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FC3E9-4C83-42F0-BA2B-CB453B1757D2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A0EAB5C-0753-4D72-83C9-0E89E5B8913D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6D2443-DC6B-4D64-AA8E-C4216A35F702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020436-1624-4FE7-A382-461787D0FB11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04554-69E1-4D07-9330-0BE6CA6E491D}"/>
              </a:ext>
            </a:extLst>
          </p:cNvPr>
          <p:cNvSpPr/>
          <p:nvPr/>
        </p:nvSpPr>
        <p:spPr>
          <a:xfrm>
            <a:off x="1300313" y="3553329"/>
            <a:ext cx="1780763" cy="211712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52C134-F6E8-420D-A8EC-D312E513AEA2}"/>
              </a:ext>
            </a:extLst>
          </p:cNvPr>
          <p:cNvSpPr txBox="1"/>
          <p:nvPr/>
        </p:nvSpPr>
        <p:spPr>
          <a:xfrm>
            <a:off x="3431097" y="3283472"/>
            <a:ext cx="5402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+mj-lt"/>
              </a:rPr>
              <a:t>Conv 2 Filters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Q. How many input dimensions?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A: 96…. hmmm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What does the input mean?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Uh, the uh,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289758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7EC5-BC4E-420F-BD68-DAB1CADD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Later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2F38F-F350-458A-9854-93D26BCAC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Understanding the meaning of the later filters </a:t>
            </a:r>
            <a:r>
              <a:rPr lang="en-US" i="1" dirty="0"/>
              <a:t>from their values </a:t>
            </a:r>
            <a:r>
              <a:rPr lang="en-US" dirty="0"/>
              <a:t>is typically impossible: too many input dimensions, not even clear what the input means.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94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11C5-573D-41C9-AD7C-A508E2DB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D483A9FA-3C47-47F0-87F9-280CDC1B59F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D082512-794F-4B38-A2E8-9C5637CAB44D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7824533B-77DD-41D9-9B4B-4B5F9AB67E6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2DEDA7C-E72B-4709-BF93-1FC25029238C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47D323BD-DCBD-41D4-B375-9E7975A6A6C3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374312E3-A9D4-4C78-913F-5F8E2F3F016E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514AEA01-AD72-48B6-B96A-01DA811303CA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33E49887-62A9-471E-A36A-FCA19B629307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1A77FA0A-79A1-47A7-9558-EF0875AA48F4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549ED0-13A3-42AF-A067-F7FF329A04AB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C19177-3F52-4D52-AC56-E0C6451ED42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EF65AA-48B3-4793-90BC-8EB22DB0D3CD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BAD423-BDC0-4066-A3E8-D5AFE2012BA7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DBFC6A-3D4B-4898-8208-558352D55B26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17EEF2-E318-4575-9CCE-395555F7D5B5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53648-BB3C-4736-80B0-95AA33CAD3CF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6C26C5-BF55-4AA2-A327-6DF8DFE0C4F7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0BDC8-C020-4DEF-BA76-650B66729BD0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10E19D-23A0-4762-AA7B-B351BE1112D8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40D3FE-5A8D-41E2-8AB9-157AFBBF854A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A17389-B74B-47D9-990B-77477595A37A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EDBC7F-A8CE-4066-81E8-E6701AA08CD5}"/>
              </a:ext>
            </a:extLst>
          </p:cNvPr>
          <p:cNvSpPr txBox="1"/>
          <p:nvPr/>
        </p:nvSpPr>
        <p:spPr>
          <a:xfrm>
            <a:off x="8038355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D6F53F-9412-45A5-BBDF-0E0297D8EE90}"/>
              </a:ext>
            </a:extLst>
          </p:cNvPr>
          <p:cNvSpPr txBox="1"/>
          <p:nvPr/>
        </p:nvSpPr>
        <p:spPr>
          <a:xfrm>
            <a:off x="8038355" y="223496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1000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9DA76F-23C8-4BCB-9EA5-A446F88EB369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66B10C-9EFF-4BAD-A01F-7BCB101AE9CC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8A9734-8C0F-43E6-A8F0-0F3A73DD7B44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144CEA-82C1-40A9-AB1B-7874E38D506C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8098255-33E2-4350-B0B8-19FBB551D0AB}"/>
              </a:ext>
            </a:extLst>
          </p:cNvPr>
          <p:cNvSpPr txBox="1"/>
          <p:nvPr/>
        </p:nvSpPr>
        <p:spPr>
          <a:xfrm>
            <a:off x="888177" y="5186330"/>
            <a:ext cx="499250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CNN that extracts a 13x13x256 output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CFFF42-E1A9-43AA-8906-01E2A285E9C3}"/>
              </a:ext>
            </a:extLst>
          </p:cNvPr>
          <p:cNvSpPr txBox="1"/>
          <p:nvPr/>
        </p:nvSpPr>
        <p:spPr>
          <a:xfrm>
            <a:off x="5971006" y="5186330"/>
            <a:ext cx="295419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2-hidden layer Neural network </a:t>
            </a:r>
          </a:p>
        </p:txBody>
      </p:sp>
    </p:spTree>
    <p:extLst>
      <p:ext uri="{BB962C8B-B14F-4D97-AF65-F5344CB8AC3E}">
        <p14:creationId xmlns:p14="http://schemas.microsoft.com/office/powerpoint/2010/main" val="1199919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11C5-573D-41C9-AD7C-A508E2DB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D483A9FA-3C47-47F0-87F9-280CDC1B59F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D082512-794F-4B38-A2E8-9C5637CAB44D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7824533B-77DD-41D9-9B4B-4B5F9AB67E6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2DEDA7C-E72B-4709-BF93-1FC25029238C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47D323BD-DCBD-41D4-B375-9E7975A6A6C3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374312E3-A9D4-4C78-913F-5F8E2F3F016E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514AEA01-AD72-48B6-B96A-01DA811303CA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33E49887-62A9-471E-A36A-FCA19B629307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1A77FA0A-79A1-47A7-9558-EF0875AA48F4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549ED0-13A3-42AF-A067-F7FF329A04AB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C19177-3F52-4D52-AC56-E0C6451ED42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EF65AA-48B3-4793-90BC-8EB22DB0D3CD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BAD423-BDC0-4066-A3E8-D5AFE2012BA7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DBFC6A-3D4B-4898-8208-558352D55B26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17EEF2-E318-4575-9CCE-395555F7D5B5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53648-BB3C-4736-80B0-95AA33CAD3CF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6C26C5-BF55-4AA2-A327-6DF8DFE0C4F7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0BDC8-C020-4DEF-BA76-650B66729BD0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10E19D-23A0-4762-AA7B-B351BE1112D8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40D3FE-5A8D-41E2-8AB9-157AFBBF854A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A17389-B74B-47D9-990B-77477595A37A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EDBC7F-A8CE-4066-81E8-E6701AA08CD5}"/>
              </a:ext>
            </a:extLst>
          </p:cNvPr>
          <p:cNvSpPr txBox="1"/>
          <p:nvPr/>
        </p:nvSpPr>
        <p:spPr>
          <a:xfrm>
            <a:off x="8038355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D6F53F-9412-45A5-BBDF-0E0297D8EE90}"/>
              </a:ext>
            </a:extLst>
          </p:cNvPr>
          <p:cNvSpPr txBox="1"/>
          <p:nvPr/>
        </p:nvSpPr>
        <p:spPr>
          <a:xfrm>
            <a:off x="8038355" y="223496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1000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9DA76F-23C8-4BCB-9EA5-A446F88EB369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66B10C-9EFF-4BAD-A01F-7BCB101AE9CC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8A9734-8C0F-43E6-A8F0-0F3A73DD7B44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144CEA-82C1-40A9-AB1B-7874E38D506C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8098255-33E2-4350-B0B8-19FBB551D0AB}"/>
              </a:ext>
            </a:extLst>
          </p:cNvPr>
          <p:cNvSpPr txBox="1"/>
          <p:nvPr/>
        </p:nvSpPr>
        <p:spPr>
          <a:xfrm>
            <a:off x="888177" y="5186330"/>
            <a:ext cx="598240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CNN that extracts a </a:t>
            </a:r>
          </a:p>
          <a:p>
            <a:pPr algn="ctr"/>
            <a:r>
              <a:rPr lang="en-US" sz="2800" dirty="0"/>
              <a:t>1x1x4096 feature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CFFF42-E1A9-43AA-8906-01E2A285E9C3}"/>
              </a:ext>
            </a:extLst>
          </p:cNvPr>
          <p:cNvSpPr txBox="1"/>
          <p:nvPr/>
        </p:nvSpPr>
        <p:spPr>
          <a:xfrm>
            <a:off x="7011172" y="5186330"/>
            <a:ext cx="191402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1-hidden layer NN</a:t>
            </a:r>
          </a:p>
        </p:txBody>
      </p:sp>
    </p:spTree>
    <p:extLst>
      <p:ext uri="{BB962C8B-B14F-4D97-AF65-F5344CB8AC3E}">
        <p14:creationId xmlns:p14="http://schemas.microsoft.com/office/powerpoint/2010/main" val="2733038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712D-FC35-4C1A-A68B-ACE1435D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4" name="Shape 268">
            <a:extLst>
              <a:ext uri="{FF2B5EF4-FFF2-40B4-BE49-F238E27FC236}">
                <a16:creationId xmlns:a16="http://schemas.microsoft.com/office/drawing/2014/main" id="{B54AB45E-CC4B-4079-92AA-FB1CFD5FC277}"/>
              </a:ext>
            </a:extLst>
          </p:cNvPr>
          <p:cNvSpPr/>
          <p:nvPr/>
        </p:nvSpPr>
        <p:spPr>
          <a:xfrm>
            <a:off x="2473717" y="2798065"/>
            <a:ext cx="282299" cy="376499"/>
          </a:xfrm>
          <a:prstGeom prst="ellipse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271">
            <a:extLst>
              <a:ext uri="{FF2B5EF4-FFF2-40B4-BE49-F238E27FC236}">
                <a16:creationId xmlns:a16="http://schemas.microsoft.com/office/drawing/2014/main" id="{AEF21958-2F75-4127-9176-D9DC44F5B399}"/>
              </a:ext>
            </a:extLst>
          </p:cNvPr>
          <p:cNvSpPr txBox="1"/>
          <p:nvPr/>
        </p:nvSpPr>
        <p:spPr>
          <a:xfrm>
            <a:off x="1152415" y="4935785"/>
            <a:ext cx="719898" cy="41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32</a:t>
            </a:r>
          </a:p>
        </p:txBody>
      </p:sp>
      <p:sp>
        <p:nvSpPr>
          <p:cNvPr id="6" name="Shape 272">
            <a:extLst>
              <a:ext uri="{FF2B5EF4-FFF2-40B4-BE49-F238E27FC236}">
                <a16:creationId xmlns:a16="http://schemas.microsoft.com/office/drawing/2014/main" id="{CCECEAF4-FCC8-4E61-95EB-F3FB7411B435}"/>
              </a:ext>
            </a:extLst>
          </p:cNvPr>
          <p:cNvSpPr txBox="1"/>
          <p:nvPr/>
        </p:nvSpPr>
        <p:spPr>
          <a:xfrm>
            <a:off x="1592915" y="2273152"/>
            <a:ext cx="719898" cy="37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32</a:t>
            </a:r>
          </a:p>
        </p:txBody>
      </p:sp>
      <p:sp>
        <p:nvSpPr>
          <p:cNvPr id="7" name="Shape 273">
            <a:extLst>
              <a:ext uri="{FF2B5EF4-FFF2-40B4-BE49-F238E27FC236}">
                <a16:creationId xmlns:a16="http://schemas.microsoft.com/office/drawing/2014/main" id="{D7CC26DD-7BE0-4C13-8955-B1E127020619}"/>
              </a:ext>
            </a:extLst>
          </p:cNvPr>
          <p:cNvSpPr txBox="1"/>
          <p:nvPr/>
        </p:nvSpPr>
        <p:spPr>
          <a:xfrm>
            <a:off x="481802" y="5457962"/>
            <a:ext cx="719898" cy="24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3</a:t>
            </a:r>
          </a:p>
        </p:txBody>
      </p:sp>
      <p:sp>
        <p:nvSpPr>
          <p:cNvPr id="8" name="Shape 274">
            <a:extLst>
              <a:ext uri="{FF2B5EF4-FFF2-40B4-BE49-F238E27FC236}">
                <a16:creationId xmlns:a16="http://schemas.microsoft.com/office/drawing/2014/main" id="{F1C49B77-12A2-4D36-9523-D718BFFB53DE}"/>
              </a:ext>
            </a:extLst>
          </p:cNvPr>
          <p:cNvSpPr/>
          <p:nvPr/>
        </p:nvSpPr>
        <p:spPr>
          <a:xfrm>
            <a:off x="877467" y="2443665"/>
            <a:ext cx="282299" cy="1085099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275">
            <a:extLst>
              <a:ext uri="{FF2B5EF4-FFF2-40B4-BE49-F238E27FC236}">
                <a16:creationId xmlns:a16="http://schemas.microsoft.com/office/drawing/2014/main" id="{17D04E1E-FF74-4C82-AD0A-717A0F2FB074}"/>
              </a:ext>
            </a:extLst>
          </p:cNvPr>
          <p:cNvSpPr/>
          <p:nvPr/>
        </p:nvSpPr>
        <p:spPr>
          <a:xfrm>
            <a:off x="653889" y="1869119"/>
            <a:ext cx="956400" cy="36771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0" name="Shape 276">
            <a:extLst>
              <a:ext uri="{FF2B5EF4-FFF2-40B4-BE49-F238E27FC236}">
                <a16:creationId xmlns:a16="http://schemas.microsoft.com/office/drawing/2014/main" id="{D7617C54-640C-49B2-9497-DDE6DA7DC66B}"/>
              </a:ext>
            </a:extLst>
          </p:cNvPr>
          <p:cNvCxnSpPr/>
          <p:nvPr/>
        </p:nvCxnSpPr>
        <p:spPr>
          <a:xfrm rot="10800000" flipH="1">
            <a:off x="984217" y="2986365"/>
            <a:ext cx="1489500" cy="5319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" name="Shape 278">
            <a:extLst>
              <a:ext uri="{FF2B5EF4-FFF2-40B4-BE49-F238E27FC236}">
                <a16:creationId xmlns:a16="http://schemas.microsoft.com/office/drawing/2014/main" id="{6AC63D6A-82F0-4367-9BC3-C751813C607A}"/>
              </a:ext>
            </a:extLst>
          </p:cNvPr>
          <p:cNvCxnSpPr/>
          <p:nvPr/>
        </p:nvCxnSpPr>
        <p:spPr>
          <a:xfrm>
            <a:off x="1003717" y="2669865"/>
            <a:ext cx="1470000" cy="3165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" name="Shape 279">
            <a:extLst>
              <a:ext uri="{FF2B5EF4-FFF2-40B4-BE49-F238E27FC236}">
                <a16:creationId xmlns:a16="http://schemas.microsoft.com/office/drawing/2014/main" id="{20E4A60F-DBD4-4CAD-B063-94BAD580DF3A}"/>
              </a:ext>
            </a:extLst>
          </p:cNvPr>
          <p:cNvCxnSpPr/>
          <p:nvPr/>
        </p:nvCxnSpPr>
        <p:spPr>
          <a:xfrm>
            <a:off x="1139917" y="2470665"/>
            <a:ext cx="1333800" cy="515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" name="Shape 280">
            <a:extLst>
              <a:ext uri="{FF2B5EF4-FFF2-40B4-BE49-F238E27FC236}">
                <a16:creationId xmlns:a16="http://schemas.microsoft.com/office/drawing/2014/main" id="{D151D9E7-FC96-4664-90AE-50BE6710BDAD}"/>
              </a:ext>
            </a:extLst>
          </p:cNvPr>
          <p:cNvCxnSpPr/>
          <p:nvPr/>
        </p:nvCxnSpPr>
        <p:spPr>
          <a:xfrm rot="10800000" flipH="1">
            <a:off x="1165892" y="2986498"/>
            <a:ext cx="1307700" cy="332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1C59DA-4475-4E8A-9936-8C8DD88D79BC}"/>
                  </a:ext>
                </a:extLst>
              </p:cNvPr>
              <p:cNvSpPr txBox="1"/>
              <p:nvPr/>
            </p:nvSpPr>
            <p:spPr>
              <a:xfrm>
                <a:off x="3164703" y="4273532"/>
                <a:ext cx="5404108" cy="1440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1C59DA-4475-4E8A-9936-8C8DD88D7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703" y="4273532"/>
                <a:ext cx="5404108" cy="14404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11159A9-A22C-4516-904F-7D059284FB97}"/>
              </a:ext>
            </a:extLst>
          </p:cNvPr>
          <p:cNvGrpSpPr/>
          <p:nvPr/>
        </p:nvGrpSpPr>
        <p:grpSpPr>
          <a:xfrm>
            <a:off x="1015959" y="2461401"/>
            <a:ext cx="558945" cy="2375741"/>
            <a:chOff x="1015959" y="3006587"/>
            <a:chExt cx="558945" cy="237574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279F661-4AC9-43DD-9DFF-86338F1A71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4129" y="3006587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886EFBF-9B99-4D4C-A701-0CAA29A72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0528" y="3562609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89CE04F-5366-4CF9-A0F0-654E5C4CC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959" y="4024943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DE0C85B-C77B-46A0-9A5E-DC0EABFED1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959" y="4461901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582B288-FF31-4CF0-8A11-33A69BDD2F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6558" y="4898859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D75A19-5BAD-4006-B306-2E1E1EC6F59A}"/>
              </a:ext>
            </a:extLst>
          </p:cNvPr>
          <p:cNvGrpSpPr/>
          <p:nvPr/>
        </p:nvGrpSpPr>
        <p:grpSpPr>
          <a:xfrm>
            <a:off x="4808429" y="1690689"/>
            <a:ext cx="2742656" cy="2415071"/>
            <a:chOff x="5068480" y="2250942"/>
            <a:chExt cx="2742656" cy="24150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3D1E10-F2BF-45B3-A5BB-51ECEC700643}"/>
                </a:ext>
              </a:extLst>
            </p:cNvPr>
            <p:cNvGrpSpPr/>
            <p:nvPr/>
          </p:nvGrpSpPr>
          <p:grpSpPr>
            <a:xfrm>
              <a:off x="5932587" y="2818338"/>
              <a:ext cx="1878549" cy="1085099"/>
              <a:chOff x="5100364" y="3974276"/>
              <a:chExt cx="1878549" cy="1085099"/>
            </a:xfrm>
          </p:grpSpPr>
          <p:sp>
            <p:nvSpPr>
              <p:cNvPr id="29" name="Shape 268">
                <a:extLst>
                  <a:ext uri="{FF2B5EF4-FFF2-40B4-BE49-F238E27FC236}">
                    <a16:creationId xmlns:a16="http://schemas.microsoft.com/office/drawing/2014/main" id="{7F45E578-8A88-4125-9C54-2F460EE0C983}"/>
                  </a:ext>
                </a:extLst>
              </p:cNvPr>
              <p:cNvSpPr/>
              <p:nvPr/>
            </p:nvSpPr>
            <p:spPr>
              <a:xfrm>
                <a:off x="6696614" y="4328676"/>
                <a:ext cx="282299" cy="376499"/>
              </a:xfrm>
              <a:prstGeom prst="ellipse">
                <a:avLst/>
              </a:prstGeom>
              <a:solidFill>
                <a:srgbClr val="C9DAF8"/>
              </a:solidFill>
              <a:ln w="1905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" name="Shape 274">
                <a:extLst>
                  <a:ext uri="{FF2B5EF4-FFF2-40B4-BE49-F238E27FC236}">
                    <a16:creationId xmlns:a16="http://schemas.microsoft.com/office/drawing/2014/main" id="{DA69848A-2915-45BD-B50B-C3B9771DF216}"/>
                  </a:ext>
                </a:extLst>
              </p:cNvPr>
              <p:cNvSpPr/>
              <p:nvPr/>
            </p:nvSpPr>
            <p:spPr>
              <a:xfrm>
                <a:off x="5100364" y="3974276"/>
                <a:ext cx="282299" cy="1085099"/>
              </a:xfrm>
              <a:prstGeom prst="cube">
                <a:avLst>
                  <a:gd name="adj" fmla="val 53382"/>
                </a:avLst>
              </a:prstGeom>
              <a:solidFill>
                <a:srgbClr val="F4CCCC"/>
              </a:solidFill>
              <a:ln w="1905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cxnSp>
            <p:nvCxnSpPr>
              <p:cNvPr id="31" name="Shape 276">
                <a:extLst>
                  <a:ext uri="{FF2B5EF4-FFF2-40B4-BE49-F238E27FC236}">
                    <a16:creationId xmlns:a16="http://schemas.microsoft.com/office/drawing/2014/main" id="{ADBD79DE-EF75-46FE-92D8-77D85F9A2639}"/>
                  </a:ext>
                </a:extLst>
              </p:cNvPr>
              <p:cNvCxnSpPr/>
              <p:nvPr/>
            </p:nvCxnSpPr>
            <p:spPr>
              <a:xfrm rot="10800000" flipH="1">
                <a:off x="5207114" y="4516976"/>
                <a:ext cx="1489500" cy="5319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2" name="Shape 278">
                <a:extLst>
                  <a:ext uri="{FF2B5EF4-FFF2-40B4-BE49-F238E27FC236}">
                    <a16:creationId xmlns:a16="http://schemas.microsoft.com/office/drawing/2014/main" id="{476D8B4D-CA98-4394-973B-07DF2F5F03BD}"/>
                  </a:ext>
                </a:extLst>
              </p:cNvPr>
              <p:cNvCxnSpPr/>
              <p:nvPr/>
            </p:nvCxnSpPr>
            <p:spPr>
              <a:xfrm>
                <a:off x="5226614" y="4200476"/>
                <a:ext cx="1470000" cy="3165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3" name="Shape 279">
                <a:extLst>
                  <a:ext uri="{FF2B5EF4-FFF2-40B4-BE49-F238E27FC236}">
                    <a16:creationId xmlns:a16="http://schemas.microsoft.com/office/drawing/2014/main" id="{9A81B25E-2B2E-461D-BBBD-668C39288B83}"/>
                  </a:ext>
                </a:extLst>
              </p:cNvPr>
              <p:cNvCxnSpPr/>
              <p:nvPr/>
            </p:nvCxnSpPr>
            <p:spPr>
              <a:xfrm>
                <a:off x="5362814" y="4001276"/>
                <a:ext cx="1333800" cy="5157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4" name="Shape 280">
                <a:extLst>
                  <a:ext uri="{FF2B5EF4-FFF2-40B4-BE49-F238E27FC236}">
                    <a16:creationId xmlns:a16="http://schemas.microsoft.com/office/drawing/2014/main" id="{9F70F221-8E7E-479A-BE93-903B94794F2D}"/>
                  </a:ext>
                </a:extLst>
              </p:cNvPr>
              <p:cNvCxnSpPr/>
              <p:nvPr/>
            </p:nvCxnSpPr>
            <p:spPr>
              <a:xfrm rot="10800000" flipH="1">
                <a:off x="5388789" y="4517109"/>
                <a:ext cx="1307700" cy="3327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6AFEE0B-B280-4E15-A815-E7C78A4B6941}"/>
                </a:ext>
              </a:extLst>
            </p:cNvPr>
            <p:cNvCxnSpPr/>
            <p:nvPr/>
          </p:nvCxnSpPr>
          <p:spPr>
            <a:xfrm>
              <a:off x="5812299" y="2957608"/>
              <a:ext cx="0" cy="93056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BD3E78-FAA2-4FD8-9CBA-0D44685DBA18}"/>
                </a:ext>
              </a:extLst>
            </p:cNvPr>
            <p:cNvSpPr txBox="1"/>
            <p:nvPr/>
          </p:nvSpPr>
          <p:spPr>
            <a:xfrm>
              <a:off x="5068480" y="3172738"/>
              <a:ext cx="666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err="1"/>
                <a:t>F</a:t>
              </a:r>
              <a:r>
                <a:rPr lang="en-US" sz="3200" baseline="-25000" dirty="0" err="1"/>
                <a:t>h</a:t>
              </a:r>
              <a:endParaRPr lang="en-US" sz="3200" baseline="-25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F93AFD-C02B-4A51-AF0E-011CA68A32CC}"/>
                </a:ext>
              </a:extLst>
            </p:cNvPr>
            <p:cNvSpPr txBox="1"/>
            <p:nvPr/>
          </p:nvSpPr>
          <p:spPr>
            <a:xfrm>
              <a:off x="5798199" y="4081238"/>
              <a:ext cx="666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  <a:endParaRPr lang="en-US" sz="3200" baseline="-25000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95F6797-0DD0-4802-8187-F75A7F583B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0311" y="4037531"/>
              <a:ext cx="418051" cy="304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3B679A0-3933-461A-83E9-843E530520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0311" y="2555443"/>
              <a:ext cx="364726" cy="40216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604CCA-1746-4591-8CBD-76D7BEADE9EA}"/>
                </a:ext>
              </a:extLst>
            </p:cNvPr>
            <p:cNvSpPr txBox="1"/>
            <p:nvPr/>
          </p:nvSpPr>
          <p:spPr>
            <a:xfrm>
              <a:off x="5345911" y="2250942"/>
              <a:ext cx="666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err="1"/>
                <a:t>F</a:t>
              </a:r>
              <a:r>
                <a:rPr lang="en-US" sz="3200" baseline="-25000" dirty="0" err="1"/>
                <a:t>w</a:t>
              </a:r>
              <a:endParaRPr lang="en-US" sz="3200" baseline="-250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2D69C6B-3FFE-4DA8-9086-119A661729B9}"/>
              </a:ext>
            </a:extLst>
          </p:cNvPr>
          <p:cNvSpPr txBox="1"/>
          <p:nvPr/>
        </p:nvSpPr>
        <p:spPr>
          <a:xfrm>
            <a:off x="357404" y="6513896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 err="1"/>
              <a:t>Karpathy</a:t>
            </a:r>
            <a:r>
              <a:rPr lang="en-US" sz="12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411798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C492-41F5-475A-91AF-EA59F41E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CEFAC24C-2023-41E7-ABC0-F530C91F16D6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A0A8116-7577-41C0-8DA9-A7BA519C849A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06D694F7-095E-4EB3-9CE5-9494DFC9C76B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492C4B72-DAEC-44AC-9E5C-77D731569BDA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C27B67DA-98E6-4CCA-9906-293D437F74C1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7C39B98-0371-40D5-BD4F-8F86E11182E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E1D33-7A9E-45A5-A72B-A5462B2D4832}"/>
              </a:ext>
            </a:extLst>
          </p:cNvPr>
          <p:cNvSpPr txBox="1"/>
          <p:nvPr/>
        </p:nvSpPr>
        <p:spPr>
          <a:xfrm>
            <a:off x="888177" y="5186330"/>
            <a:ext cx="499250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CNN that extracts a 13x13x256 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A3A97-5FF8-499E-B026-AC36FD2EF8A3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9DBA6-DA92-4EF5-AE81-CDA68C5B60D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2DF7D8-AEC0-499B-8F43-4A2B03F9A93D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F14DB0-562D-4DF4-8A02-B84DFB414040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62C4E-C707-4130-AE91-1563F4AB5317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87FA44-4C47-41D7-8804-41ACB7EC3FEC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FE7593-606A-4445-9BBB-6F41FD4133BD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C8C50-36A1-4A97-B20C-AC76D9AF7777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489BDC-AE6C-41C1-A06C-96DD72556136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4CE647-9EE2-4BE5-B2C9-6DAEB1244290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E184FA-EC06-47B4-B035-277533EB282D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A42284-D492-46E4-9E7C-F0B10884014C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</p:spTree>
    <p:extLst>
      <p:ext uri="{BB962C8B-B14F-4D97-AF65-F5344CB8AC3E}">
        <p14:creationId xmlns:p14="http://schemas.microsoft.com/office/powerpoint/2010/main" val="119664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4B457-DD92-49AB-B6B4-77B4E377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7C0E64-70C6-4A5B-98B1-738FE8002133}"/>
              </a:ext>
            </a:extLst>
          </p:cNvPr>
          <p:cNvGrpSpPr/>
          <p:nvPr/>
        </p:nvGrpSpPr>
        <p:grpSpPr>
          <a:xfrm>
            <a:off x="793397" y="3041208"/>
            <a:ext cx="7772287" cy="1746504"/>
            <a:chOff x="793397" y="3041208"/>
            <a:chExt cx="7772287" cy="17465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50C968-1792-4376-9BCC-A9B2DC360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97" y="3041208"/>
              <a:ext cx="1746504" cy="17465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711583B-F5E9-40FA-882D-7882122E169A}"/>
                </a:ext>
              </a:extLst>
            </p:cNvPr>
            <p:cNvGrpSpPr/>
            <p:nvPr/>
          </p:nvGrpSpPr>
          <p:grpSpPr>
            <a:xfrm>
              <a:off x="3560638" y="3043186"/>
              <a:ext cx="2995847" cy="1589523"/>
              <a:chOff x="392552" y="3182789"/>
              <a:chExt cx="5307326" cy="2815935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1163228C-D09C-4796-86DB-DE949A640D1B}"/>
                  </a:ext>
                </a:extLst>
              </p:cNvPr>
              <p:cNvSpPr/>
              <p:nvPr/>
            </p:nvSpPr>
            <p:spPr>
              <a:xfrm>
                <a:off x="2442104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E54C18AC-9B72-44E0-B869-8AAA29DDAAE8}"/>
                  </a:ext>
                </a:extLst>
              </p:cNvPr>
              <p:cNvSpPr/>
              <p:nvPr/>
            </p:nvSpPr>
            <p:spPr>
              <a:xfrm>
                <a:off x="1550461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D520F905-7658-49D7-B0DA-A56B30E1CB0F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468CAF44-7927-46F5-9CE4-774019050E6D}"/>
                  </a:ext>
                </a:extLst>
              </p:cNvPr>
              <p:cNvSpPr/>
              <p:nvPr/>
            </p:nvSpPr>
            <p:spPr>
              <a:xfrm>
                <a:off x="5338330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75CF6597-495D-429E-AF50-9E3D47E89973}"/>
                  </a:ext>
                </a:extLst>
              </p:cNvPr>
              <p:cNvSpPr/>
              <p:nvPr/>
            </p:nvSpPr>
            <p:spPr>
              <a:xfrm>
                <a:off x="4472955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F0A0ECD0-6879-49E8-9C7C-31A16C8DF11C}"/>
                  </a:ext>
                </a:extLst>
              </p:cNvPr>
              <p:cNvSpPr/>
              <p:nvPr/>
            </p:nvSpPr>
            <p:spPr>
              <a:xfrm>
                <a:off x="3514799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C87538DA-97F2-46D0-A62B-D04D43CD6129}"/>
                </a:ext>
              </a:extLst>
            </p:cNvPr>
            <p:cNvCxnSpPr>
              <a:stCxn id="4" idx="3"/>
              <a:endCxn id="7" idx="2"/>
            </p:cNvCxnSpPr>
            <p:nvPr/>
          </p:nvCxnSpPr>
          <p:spPr>
            <a:xfrm>
              <a:off x="2539901" y="3914460"/>
              <a:ext cx="1020737" cy="80072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0E1C32D-0793-4379-8AF6-6261313462C6}"/>
                </a:ext>
              </a:extLst>
            </p:cNvPr>
            <p:cNvGrpSpPr/>
            <p:nvPr/>
          </p:nvGrpSpPr>
          <p:grpSpPr>
            <a:xfrm>
              <a:off x="6482758" y="3265302"/>
              <a:ext cx="2082926" cy="1077218"/>
              <a:chOff x="6556486" y="2076510"/>
              <a:chExt cx="2082926" cy="107721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53B58B-C901-4FE1-A4C3-93EEEAE659CC}"/>
                  </a:ext>
                </a:extLst>
              </p:cNvPr>
              <p:cNvSpPr txBox="1"/>
              <p:nvPr/>
            </p:nvSpPr>
            <p:spPr>
              <a:xfrm>
                <a:off x="7289734" y="2076510"/>
                <a:ext cx="134967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13x13</a:t>
                </a:r>
              </a:p>
              <a:p>
                <a:pPr algn="ctr"/>
                <a:r>
                  <a:rPr lang="en-US" sz="3200" dirty="0"/>
                  <a:t>256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588FF86-C306-44B4-8335-1836610DF2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6486" y="2576284"/>
                <a:ext cx="57415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CEB7F4-7882-4895-96F6-E329E51CB754}"/>
              </a:ext>
            </a:extLst>
          </p:cNvPr>
          <p:cNvGrpSpPr/>
          <p:nvPr/>
        </p:nvGrpSpPr>
        <p:grpSpPr>
          <a:xfrm>
            <a:off x="793397" y="4998040"/>
            <a:ext cx="7772287" cy="1746504"/>
            <a:chOff x="793397" y="4998040"/>
            <a:chExt cx="7772287" cy="174650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84740D-5E6F-47E5-A5D7-3378C5D53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793397" y="4998040"/>
              <a:ext cx="1746504" cy="17465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9" name="Connector: Curved 18">
              <a:extLst>
                <a:ext uri="{FF2B5EF4-FFF2-40B4-BE49-F238E27FC236}">
                  <a16:creationId xmlns:a16="http://schemas.microsoft.com/office/drawing/2014/main" id="{132E21BA-DB40-4E42-8768-AA982B35B2F6}"/>
                </a:ext>
              </a:extLst>
            </p:cNvPr>
            <p:cNvCxnSpPr>
              <a:cxnSpLocks/>
              <a:stCxn id="18" idx="3"/>
              <a:endCxn id="25" idx="2"/>
            </p:cNvCxnSpPr>
            <p:nvPr/>
          </p:nvCxnSpPr>
          <p:spPr>
            <a:xfrm>
              <a:off x="2539901" y="5871292"/>
              <a:ext cx="1020737" cy="78095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0B6C050-6D27-424A-9F23-9010AFD58882}"/>
                </a:ext>
              </a:extLst>
            </p:cNvPr>
            <p:cNvGrpSpPr/>
            <p:nvPr/>
          </p:nvGrpSpPr>
          <p:grpSpPr>
            <a:xfrm>
              <a:off x="3560638" y="4998041"/>
              <a:ext cx="2995847" cy="1589523"/>
              <a:chOff x="392552" y="3182789"/>
              <a:chExt cx="5307326" cy="2815935"/>
            </a:xfrm>
          </p:grpSpPr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89491FB1-3CFC-4E12-8830-D50157E762EA}"/>
                  </a:ext>
                </a:extLst>
              </p:cNvPr>
              <p:cNvSpPr/>
              <p:nvPr/>
            </p:nvSpPr>
            <p:spPr>
              <a:xfrm>
                <a:off x="2442104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92F040AF-7497-43F4-B321-D4A9E5E19556}"/>
                  </a:ext>
                </a:extLst>
              </p:cNvPr>
              <p:cNvSpPr/>
              <p:nvPr/>
            </p:nvSpPr>
            <p:spPr>
              <a:xfrm>
                <a:off x="1550461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B5071287-76DA-4C97-87C4-54A7AD0928D8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id="{45A84915-15BE-4A3D-AEAA-2985AC519784}"/>
                  </a:ext>
                </a:extLst>
              </p:cNvPr>
              <p:cNvSpPr/>
              <p:nvPr/>
            </p:nvSpPr>
            <p:spPr>
              <a:xfrm>
                <a:off x="5338330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FB9A4AE0-B25F-4C7C-A5BC-2E09D4E829F1}"/>
                  </a:ext>
                </a:extLst>
              </p:cNvPr>
              <p:cNvSpPr/>
              <p:nvPr/>
            </p:nvSpPr>
            <p:spPr>
              <a:xfrm>
                <a:off x="4472955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C1279510-C7C4-41E3-A506-3A152E7F305B}"/>
                  </a:ext>
                </a:extLst>
              </p:cNvPr>
              <p:cNvSpPr/>
              <p:nvPr/>
            </p:nvSpPr>
            <p:spPr>
              <a:xfrm>
                <a:off x="3514799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BF006DB-B3E0-45B5-86F7-772BDDAF31A4}"/>
                </a:ext>
              </a:extLst>
            </p:cNvPr>
            <p:cNvGrpSpPr/>
            <p:nvPr/>
          </p:nvGrpSpPr>
          <p:grpSpPr>
            <a:xfrm>
              <a:off x="6482758" y="5249969"/>
              <a:ext cx="2082926" cy="1077218"/>
              <a:chOff x="6556486" y="2076510"/>
              <a:chExt cx="2082926" cy="107721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31E0CA0-39A3-44FC-AD56-5E3EF0A719AB}"/>
                  </a:ext>
                </a:extLst>
              </p:cNvPr>
              <p:cNvSpPr txBox="1"/>
              <p:nvPr/>
            </p:nvSpPr>
            <p:spPr>
              <a:xfrm>
                <a:off x="7289734" y="2076510"/>
                <a:ext cx="134967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13x13</a:t>
                </a:r>
              </a:p>
              <a:p>
                <a:pPr algn="ctr"/>
                <a:r>
                  <a:rPr lang="en-US" sz="3200" dirty="0"/>
                  <a:t>256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27C9A1F-7290-4ABE-8CF7-7260C0685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6486" y="2576284"/>
                <a:ext cx="57415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D9663-BA41-4976-9F25-A7009946BBB1}"/>
              </a:ext>
            </a:extLst>
          </p:cNvPr>
          <p:cNvSpPr txBox="1"/>
          <p:nvPr/>
        </p:nvSpPr>
        <p:spPr>
          <a:xfrm>
            <a:off x="793397" y="1501629"/>
            <a:ext cx="7772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Feed an image in, see what score the filter gives it. A more pleasant version of a real neuroscience procedure.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9802E2-53B5-48A0-B7ED-82F7AEB590CD}"/>
              </a:ext>
            </a:extLst>
          </p:cNvPr>
          <p:cNvCxnSpPr/>
          <p:nvPr/>
        </p:nvCxnSpPr>
        <p:spPr>
          <a:xfrm>
            <a:off x="6482758" y="3765076"/>
            <a:ext cx="0" cy="1922660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6F16FD1-99C4-4F97-A5F2-74670B34337D}"/>
              </a:ext>
            </a:extLst>
          </p:cNvPr>
          <p:cNvSpPr txBox="1"/>
          <p:nvPr/>
        </p:nvSpPr>
        <p:spPr>
          <a:xfrm>
            <a:off x="3207357" y="4361041"/>
            <a:ext cx="572129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Which one’s bigger? What image makes the output biggest? </a:t>
            </a:r>
          </a:p>
        </p:txBody>
      </p:sp>
    </p:spTree>
    <p:extLst>
      <p:ext uri="{BB962C8B-B14F-4D97-AF65-F5344CB8AC3E}">
        <p14:creationId xmlns:p14="http://schemas.microsoft.com/office/powerpoint/2010/main" val="16407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DBA63-F8F4-4D01-B037-761730D57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96"/>
          <a:stretch/>
        </p:blipFill>
        <p:spPr>
          <a:xfrm>
            <a:off x="127789" y="194994"/>
            <a:ext cx="8888421" cy="6234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B55C5A-C6C6-42A2-AD33-EDB3A7ED2F7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</a:t>
            </a:r>
            <a:r>
              <a:rPr lang="en-US" sz="1200" dirty="0" err="1"/>
              <a:t>Girschick</a:t>
            </a:r>
            <a:r>
              <a:rPr lang="en-US" sz="1200" dirty="0"/>
              <a:t> et al. CVPR 2014. </a:t>
            </a:r>
          </a:p>
        </p:txBody>
      </p:sp>
    </p:spTree>
    <p:extLst>
      <p:ext uri="{BB962C8B-B14F-4D97-AF65-F5344CB8AC3E}">
        <p14:creationId xmlns:p14="http://schemas.microsoft.com/office/powerpoint/2010/main" val="1262771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FFD0-0480-429E-865D-4B3312AC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Up With the White Boxes?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A325B5-4C38-4FDD-B03B-EFB5B19FFC14}"/>
              </a:ext>
            </a:extLst>
          </p:cNvPr>
          <p:cNvCxnSpPr/>
          <p:nvPr/>
        </p:nvCxnSpPr>
        <p:spPr>
          <a:xfrm>
            <a:off x="1400134" y="6250273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30C393-AF95-4136-81C9-B2C3A1F13A7C}"/>
              </a:ext>
            </a:extLst>
          </p:cNvPr>
          <p:cNvCxnSpPr>
            <a:cxnSpLocks/>
          </p:cNvCxnSpPr>
          <p:nvPr/>
        </p:nvCxnSpPr>
        <p:spPr>
          <a:xfrm rot="16200000">
            <a:off x="34126" y="4830816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BCFA871-2499-453A-BEAD-AC78DF0A23BD}"/>
              </a:ext>
            </a:extLst>
          </p:cNvPr>
          <p:cNvSpPr txBox="1"/>
          <p:nvPr/>
        </p:nvSpPr>
        <p:spPr>
          <a:xfrm>
            <a:off x="318839" y="463185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227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573DF3-A855-4A34-8771-E67404B56A92}"/>
              </a:ext>
            </a:extLst>
          </p:cNvPr>
          <p:cNvSpPr txBox="1"/>
          <p:nvPr/>
        </p:nvSpPr>
        <p:spPr>
          <a:xfrm>
            <a:off x="2146878" y="628211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227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D46CEB-435A-4E45-B8F1-F7FF178699FD}"/>
              </a:ext>
            </a:extLst>
          </p:cNvPr>
          <p:cNvCxnSpPr>
            <a:cxnSpLocks/>
          </p:cNvCxnSpPr>
          <p:nvPr/>
        </p:nvCxnSpPr>
        <p:spPr>
          <a:xfrm flipV="1">
            <a:off x="1392371" y="3077238"/>
            <a:ext cx="449021" cy="4394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E062D0B-AD07-43DB-B574-0A34F704910E}"/>
              </a:ext>
            </a:extLst>
          </p:cNvPr>
          <p:cNvSpPr txBox="1"/>
          <p:nvPr/>
        </p:nvSpPr>
        <p:spPr>
          <a:xfrm>
            <a:off x="721300" y="2788684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3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1707322-7AC5-4F2C-AE66-845A6312AD01}"/>
              </a:ext>
            </a:extLst>
          </p:cNvPr>
          <p:cNvGrpSpPr/>
          <p:nvPr/>
        </p:nvGrpSpPr>
        <p:grpSpPr>
          <a:xfrm>
            <a:off x="1862000" y="3122876"/>
            <a:ext cx="2418710" cy="2431855"/>
            <a:chOff x="1398978" y="3367415"/>
            <a:chExt cx="2418710" cy="243185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2323F31-7AAF-4A38-A6D8-B7FFCC521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AF0321-69B8-4491-BF42-326253B8383F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D09581D-7141-4D34-A1DE-DD4313D97F1D}"/>
              </a:ext>
            </a:extLst>
          </p:cNvPr>
          <p:cNvGrpSpPr/>
          <p:nvPr/>
        </p:nvGrpSpPr>
        <p:grpSpPr>
          <a:xfrm>
            <a:off x="1630489" y="3365307"/>
            <a:ext cx="2418710" cy="2431855"/>
            <a:chOff x="1398978" y="3367415"/>
            <a:chExt cx="2418710" cy="24318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71A54E1-9344-457B-962C-1D888908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3586A64-2825-4A86-90E7-6079007E1D97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030215-57B1-4368-8ACC-160D2C048747}"/>
              </a:ext>
            </a:extLst>
          </p:cNvPr>
          <p:cNvGrpSpPr/>
          <p:nvPr/>
        </p:nvGrpSpPr>
        <p:grpSpPr>
          <a:xfrm>
            <a:off x="1398978" y="3607739"/>
            <a:ext cx="2418710" cy="2431855"/>
            <a:chOff x="1398978" y="3367415"/>
            <a:chExt cx="2418710" cy="24318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EAE7AB-A007-46C3-8A79-DAD9EEBD5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FD1BA9-F7E1-4988-8FDA-4269395B7594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2CB2E5-EA27-4C4F-A3DD-23806865B17B}"/>
              </a:ext>
            </a:extLst>
          </p:cNvPr>
          <p:cNvGrpSpPr/>
          <p:nvPr/>
        </p:nvGrpSpPr>
        <p:grpSpPr>
          <a:xfrm>
            <a:off x="4566991" y="2817923"/>
            <a:ext cx="4006762" cy="4048961"/>
            <a:chOff x="4566991" y="2817923"/>
            <a:chExt cx="4006762" cy="404896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E0856AD-90CF-4876-8453-7806F959D753}"/>
                </a:ext>
              </a:extLst>
            </p:cNvPr>
            <p:cNvSpPr txBox="1"/>
            <p:nvPr/>
          </p:nvSpPr>
          <p:spPr>
            <a:xfrm>
              <a:off x="6391897" y="6282109"/>
              <a:ext cx="924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13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900C955-3354-4BBE-84E8-E5849FF3AE06}"/>
                </a:ext>
              </a:extLst>
            </p:cNvPr>
            <p:cNvCxnSpPr/>
            <p:nvPr/>
          </p:nvCxnSpPr>
          <p:spPr>
            <a:xfrm>
              <a:off x="5645152" y="6250273"/>
              <a:ext cx="241755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C2E07DF-03D4-4318-A364-7ADF7AD934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280297" y="4830816"/>
              <a:ext cx="241755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BF4F60-D57A-4CAD-B3D4-9C3A8D3C370E}"/>
                </a:ext>
              </a:extLst>
            </p:cNvPr>
            <p:cNvSpPr txBox="1"/>
            <p:nvPr/>
          </p:nvSpPr>
          <p:spPr>
            <a:xfrm>
              <a:off x="4566991" y="4538428"/>
              <a:ext cx="924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13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880ED24-1C68-41F6-B470-6C1EA0654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6925" y="3106477"/>
              <a:ext cx="449021" cy="43946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2C95E5B-194B-49E2-A4C3-5BF6AB2A976D}"/>
                </a:ext>
              </a:extLst>
            </p:cNvPr>
            <p:cNvSpPr txBox="1"/>
            <p:nvPr/>
          </p:nvSpPr>
          <p:spPr>
            <a:xfrm>
              <a:off x="4945854" y="2817923"/>
              <a:ext cx="924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384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32BA73B-3458-401F-A490-ABB8608561AF}"/>
                </a:ext>
              </a:extLst>
            </p:cNvPr>
            <p:cNvSpPr/>
            <p:nvPr/>
          </p:nvSpPr>
          <p:spPr>
            <a:xfrm>
              <a:off x="6156198" y="3137176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93AD666-156C-48E6-9AF7-C785F6B40DC4}"/>
                </a:ext>
              </a:extLst>
            </p:cNvPr>
            <p:cNvSpPr/>
            <p:nvPr/>
          </p:nvSpPr>
          <p:spPr>
            <a:xfrm>
              <a:off x="6028435" y="3258392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FE7B497-6983-497E-AAAB-9B0BF855EFC8}"/>
                </a:ext>
              </a:extLst>
            </p:cNvPr>
            <p:cNvSpPr/>
            <p:nvPr/>
          </p:nvSpPr>
          <p:spPr>
            <a:xfrm>
              <a:off x="5900674" y="3379608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E1C819C-7032-435D-BC17-FFE2EE0E0ADB}"/>
                </a:ext>
              </a:extLst>
            </p:cNvPr>
            <p:cNvSpPr/>
            <p:nvPr/>
          </p:nvSpPr>
          <p:spPr>
            <a:xfrm>
              <a:off x="5772913" y="3500824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1A99FCB-3AC8-4FEA-94AF-22CF127736D4}"/>
                </a:ext>
              </a:extLst>
            </p:cNvPr>
            <p:cNvSpPr/>
            <p:nvPr/>
          </p:nvSpPr>
          <p:spPr>
            <a:xfrm>
              <a:off x="5645152" y="3622039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DE983-E446-4455-87AB-131E22F95795}"/>
              </a:ext>
            </a:extLst>
          </p:cNvPr>
          <p:cNvGrpSpPr/>
          <p:nvPr/>
        </p:nvGrpSpPr>
        <p:grpSpPr>
          <a:xfrm>
            <a:off x="3071350" y="1241767"/>
            <a:ext cx="4293626" cy="1895410"/>
            <a:chOff x="3071350" y="1241767"/>
            <a:chExt cx="4293626" cy="18954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A30D4A-5007-475D-B8E2-0CF62F19D6D8}"/>
                </a:ext>
              </a:extLst>
            </p:cNvPr>
            <p:cNvGrpSpPr/>
            <p:nvPr/>
          </p:nvGrpSpPr>
          <p:grpSpPr>
            <a:xfrm>
              <a:off x="3674148" y="1241767"/>
              <a:ext cx="1271776" cy="1748475"/>
              <a:chOff x="392552" y="3182789"/>
              <a:chExt cx="1862007" cy="2815935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496D9BCF-E59B-45FB-BFF0-02FFFCF33244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2907CE8E-6CED-4BEB-9CC0-7B388E2447F3}"/>
                  </a:ext>
                </a:extLst>
              </p:cNvPr>
              <p:cNvSpPr/>
              <p:nvPr/>
            </p:nvSpPr>
            <p:spPr>
              <a:xfrm>
                <a:off x="904286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1CADB282-4651-4A0F-A7AF-FFF44E4223AE}"/>
                  </a:ext>
                </a:extLst>
              </p:cNvPr>
              <p:cNvSpPr/>
              <p:nvPr/>
            </p:nvSpPr>
            <p:spPr>
              <a:xfrm>
                <a:off x="1200459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7A400053-AAC9-4298-ABCD-743192BD483C}"/>
                  </a:ext>
                </a:extLst>
              </p:cNvPr>
              <p:cNvSpPr/>
              <p:nvPr/>
            </p:nvSpPr>
            <p:spPr>
              <a:xfrm>
                <a:off x="1506514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486CD2FF-DDA4-41EE-9863-C2800E647537}"/>
                  </a:ext>
                </a:extLst>
              </p:cNvPr>
              <p:cNvSpPr/>
              <p:nvPr/>
            </p:nvSpPr>
            <p:spPr>
              <a:xfrm>
                <a:off x="1699763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81F872B5-1340-4321-A23A-85F266BD466E}"/>
                  </a:ext>
                </a:extLst>
              </p:cNvPr>
              <p:cNvSpPr/>
              <p:nvPr/>
            </p:nvSpPr>
            <p:spPr>
              <a:xfrm>
                <a:off x="1893011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5" name="Connector: Curved 64">
              <a:extLst>
                <a:ext uri="{FF2B5EF4-FFF2-40B4-BE49-F238E27FC236}">
                  <a16:creationId xmlns:a16="http://schemas.microsoft.com/office/drawing/2014/main" id="{10D179A8-4425-4114-89D3-33E99E15D588}"/>
                </a:ext>
              </a:extLst>
            </p:cNvPr>
            <p:cNvCxnSpPr>
              <a:stCxn id="57" idx="0"/>
              <a:endCxn id="6" idx="2"/>
            </p:cNvCxnSpPr>
            <p:nvPr/>
          </p:nvCxnSpPr>
          <p:spPr>
            <a:xfrm rot="5400000" flipH="1" flipV="1">
              <a:off x="2956897" y="2419926"/>
              <a:ext cx="831704" cy="602797"/>
            </a:xfrm>
            <a:prstGeom prst="curvedConnector2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or: Curved 65">
              <a:extLst>
                <a:ext uri="{FF2B5EF4-FFF2-40B4-BE49-F238E27FC236}">
                  <a16:creationId xmlns:a16="http://schemas.microsoft.com/office/drawing/2014/main" id="{4E0A5869-E1D8-4592-B46F-D395C734A5CB}"/>
                </a:ext>
              </a:extLst>
            </p:cNvPr>
            <p:cNvCxnSpPr>
              <a:cxnSpLocks/>
              <a:stCxn id="21" idx="5"/>
              <a:endCxn id="59" idx="0"/>
            </p:cNvCxnSpPr>
            <p:nvPr/>
          </p:nvCxnSpPr>
          <p:spPr>
            <a:xfrm>
              <a:off x="4945924" y="2043919"/>
              <a:ext cx="2419052" cy="1093257"/>
            </a:xfrm>
            <a:prstGeom prst="curvedConnector2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612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FFD0-0480-429E-865D-4B3312AC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Up With the White Boxes?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A30D4A-5007-475D-B8E2-0CF62F19D6D8}"/>
              </a:ext>
            </a:extLst>
          </p:cNvPr>
          <p:cNvGrpSpPr/>
          <p:nvPr/>
        </p:nvGrpSpPr>
        <p:grpSpPr>
          <a:xfrm>
            <a:off x="3674148" y="1241767"/>
            <a:ext cx="1271776" cy="1748475"/>
            <a:chOff x="392552" y="3182789"/>
            <a:chExt cx="1862007" cy="2815935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496D9BCF-E59B-45FB-BFF0-02FFFCF33244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2907CE8E-6CED-4BEB-9CC0-7B388E2447F3}"/>
                </a:ext>
              </a:extLst>
            </p:cNvPr>
            <p:cNvSpPr/>
            <p:nvPr/>
          </p:nvSpPr>
          <p:spPr>
            <a:xfrm>
              <a:off x="904286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1CADB282-4651-4A0F-A7AF-FFF44E4223AE}"/>
                </a:ext>
              </a:extLst>
            </p:cNvPr>
            <p:cNvSpPr/>
            <p:nvPr/>
          </p:nvSpPr>
          <p:spPr>
            <a:xfrm>
              <a:off x="1200459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A400053-AAC9-4298-ABCD-743192BD483C}"/>
                </a:ext>
              </a:extLst>
            </p:cNvPr>
            <p:cNvSpPr/>
            <p:nvPr/>
          </p:nvSpPr>
          <p:spPr>
            <a:xfrm>
              <a:off x="1506514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486CD2FF-DDA4-41EE-9863-C2800E647537}"/>
                </a:ext>
              </a:extLst>
            </p:cNvPr>
            <p:cNvSpPr/>
            <p:nvPr/>
          </p:nvSpPr>
          <p:spPr>
            <a:xfrm>
              <a:off x="1699763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81F872B5-1340-4321-A23A-85F266BD466E}"/>
                </a:ext>
              </a:extLst>
            </p:cNvPr>
            <p:cNvSpPr/>
            <p:nvPr/>
          </p:nvSpPr>
          <p:spPr>
            <a:xfrm>
              <a:off x="1893011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900C955-3354-4BBE-84E8-E5849FF3AE06}"/>
              </a:ext>
            </a:extLst>
          </p:cNvPr>
          <p:cNvCxnSpPr/>
          <p:nvPr/>
        </p:nvCxnSpPr>
        <p:spPr>
          <a:xfrm>
            <a:off x="5645152" y="6250273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2E07DF-03D4-4318-A364-7ADF7AD9342A}"/>
              </a:ext>
            </a:extLst>
          </p:cNvPr>
          <p:cNvCxnSpPr>
            <a:cxnSpLocks/>
          </p:cNvCxnSpPr>
          <p:nvPr/>
        </p:nvCxnSpPr>
        <p:spPr>
          <a:xfrm rot="16200000">
            <a:off x="4280297" y="4830816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A325B5-4C38-4FDD-B03B-EFB5B19FFC14}"/>
              </a:ext>
            </a:extLst>
          </p:cNvPr>
          <p:cNvCxnSpPr/>
          <p:nvPr/>
        </p:nvCxnSpPr>
        <p:spPr>
          <a:xfrm>
            <a:off x="1400134" y="6250273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30C393-AF95-4136-81C9-B2C3A1F13A7C}"/>
              </a:ext>
            </a:extLst>
          </p:cNvPr>
          <p:cNvCxnSpPr>
            <a:cxnSpLocks/>
          </p:cNvCxnSpPr>
          <p:nvPr/>
        </p:nvCxnSpPr>
        <p:spPr>
          <a:xfrm rot="16200000">
            <a:off x="34126" y="4830816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BCFA871-2499-453A-BEAD-AC78DF0A23BD}"/>
              </a:ext>
            </a:extLst>
          </p:cNvPr>
          <p:cNvSpPr txBox="1"/>
          <p:nvPr/>
        </p:nvSpPr>
        <p:spPr>
          <a:xfrm>
            <a:off x="318839" y="463185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227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573DF3-A855-4A34-8771-E67404B56A92}"/>
              </a:ext>
            </a:extLst>
          </p:cNvPr>
          <p:cNvSpPr txBox="1"/>
          <p:nvPr/>
        </p:nvSpPr>
        <p:spPr>
          <a:xfrm>
            <a:off x="2146878" y="628211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227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BF4F60-D57A-4CAD-B3D4-9C3A8D3C370E}"/>
              </a:ext>
            </a:extLst>
          </p:cNvPr>
          <p:cNvSpPr txBox="1"/>
          <p:nvPr/>
        </p:nvSpPr>
        <p:spPr>
          <a:xfrm>
            <a:off x="4566991" y="4538428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13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0856AD-90CF-4876-8453-7806F959D753}"/>
              </a:ext>
            </a:extLst>
          </p:cNvPr>
          <p:cNvSpPr txBox="1"/>
          <p:nvPr/>
        </p:nvSpPr>
        <p:spPr>
          <a:xfrm>
            <a:off x="6391897" y="6282109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13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D46CEB-435A-4E45-B8F1-F7FF178699FD}"/>
              </a:ext>
            </a:extLst>
          </p:cNvPr>
          <p:cNvCxnSpPr>
            <a:cxnSpLocks/>
          </p:cNvCxnSpPr>
          <p:nvPr/>
        </p:nvCxnSpPr>
        <p:spPr>
          <a:xfrm flipV="1">
            <a:off x="1392371" y="3077238"/>
            <a:ext cx="449021" cy="4394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E062D0B-AD07-43DB-B574-0A34F704910E}"/>
              </a:ext>
            </a:extLst>
          </p:cNvPr>
          <p:cNvSpPr txBox="1"/>
          <p:nvPr/>
        </p:nvSpPr>
        <p:spPr>
          <a:xfrm>
            <a:off x="721300" y="2788684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3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880ED24-1C68-41F6-B470-6C1EA0654CDD}"/>
              </a:ext>
            </a:extLst>
          </p:cNvPr>
          <p:cNvCxnSpPr>
            <a:cxnSpLocks/>
          </p:cNvCxnSpPr>
          <p:nvPr/>
        </p:nvCxnSpPr>
        <p:spPr>
          <a:xfrm flipV="1">
            <a:off x="5616925" y="3106477"/>
            <a:ext cx="449021" cy="4394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2C95E5B-194B-49E2-A4C3-5BF6AB2A976D}"/>
              </a:ext>
            </a:extLst>
          </p:cNvPr>
          <p:cNvSpPr txBox="1"/>
          <p:nvPr/>
        </p:nvSpPr>
        <p:spPr>
          <a:xfrm>
            <a:off x="4945854" y="2817923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384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1707322-7AC5-4F2C-AE66-845A6312AD01}"/>
              </a:ext>
            </a:extLst>
          </p:cNvPr>
          <p:cNvGrpSpPr/>
          <p:nvPr/>
        </p:nvGrpSpPr>
        <p:grpSpPr>
          <a:xfrm>
            <a:off x="1862000" y="3122876"/>
            <a:ext cx="2418710" cy="2431855"/>
            <a:chOff x="1398978" y="3367415"/>
            <a:chExt cx="2418710" cy="243185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2323F31-7AAF-4A38-A6D8-B7FFCC521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AF0321-69B8-4491-BF42-326253B8383F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D09581D-7141-4D34-A1DE-DD4313D97F1D}"/>
              </a:ext>
            </a:extLst>
          </p:cNvPr>
          <p:cNvGrpSpPr/>
          <p:nvPr/>
        </p:nvGrpSpPr>
        <p:grpSpPr>
          <a:xfrm>
            <a:off x="1630489" y="3365307"/>
            <a:ext cx="2418710" cy="2431855"/>
            <a:chOff x="1398978" y="3367415"/>
            <a:chExt cx="2418710" cy="24318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71A54E1-9344-457B-962C-1D888908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3586A64-2825-4A86-90E7-6079007E1D97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030215-57B1-4368-8ACC-160D2C048747}"/>
              </a:ext>
            </a:extLst>
          </p:cNvPr>
          <p:cNvGrpSpPr/>
          <p:nvPr/>
        </p:nvGrpSpPr>
        <p:grpSpPr>
          <a:xfrm>
            <a:off x="1398978" y="3607739"/>
            <a:ext cx="2418710" cy="2431855"/>
            <a:chOff x="1398978" y="3367415"/>
            <a:chExt cx="2418710" cy="24318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EAE7AB-A007-46C3-8A79-DAD9EEBD5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FD1BA9-F7E1-4988-8FDA-4269395B7594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32BA73B-3458-401F-A490-ABB8608561AF}"/>
              </a:ext>
            </a:extLst>
          </p:cNvPr>
          <p:cNvSpPr/>
          <p:nvPr/>
        </p:nvSpPr>
        <p:spPr>
          <a:xfrm>
            <a:off x="6156198" y="3137176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93AD666-156C-48E6-9AF7-C785F6B40DC4}"/>
              </a:ext>
            </a:extLst>
          </p:cNvPr>
          <p:cNvSpPr/>
          <p:nvPr/>
        </p:nvSpPr>
        <p:spPr>
          <a:xfrm>
            <a:off x="6028435" y="3258392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FE7B497-6983-497E-AAAB-9B0BF855EFC8}"/>
              </a:ext>
            </a:extLst>
          </p:cNvPr>
          <p:cNvSpPr/>
          <p:nvPr/>
        </p:nvSpPr>
        <p:spPr>
          <a:xfrm>
            <a:off x="5900674" y="3379608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E1C819C-7032-435D-BC17-FFE2EE0E0ADB}"/>
              </a:ext>
            </a:extLst>
          </p:cNvPr>
          <p:cNvSpPr/>
          <p:nvPr/>
        </p:nvSpPr>
        <p:spPr>
          <a:xfrm>
            <a:off x="5772913" y="3500824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A99FCB-3AC8-4FEA-94AF-22CF127736D4}"/>
              </a:ext>
            </a:extLst>
          </p:cNvPr>
          <p:cNvSpPr/>
          <p:nvPr/>
        </p:nvSpPr>
        <p:spPr>
          <a:xfrm>
            <a:off x="5645152" y="3622039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10D179A8-4425-4114-89D3-33E99E15D588}"/>
              </a:ext>
            </a:extLst>
          </p:cNvPr>
          <p:cNvCxnSpPr>
            <a:stCxn id="57" idx="0"/>
            <a:endCxn id="6" idx="2"/>
          </p:cNvCxnSpPr>
          <p:nvPr/>
        </p:nvCxnSpPr>
        <p:spPr>
          <a:xfrm rot="5400000" flipH="1" flipV="1">
            <a:off x="2956897" y="2419926"/>
            <a:ext cx="831704" cy="602797"/>
          </a:xfrm>
          <a:prstGeom prst="curved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4E0A5869-E1D8-4592-B46F-D395C734A5CB}"/>
              </a:ext>
            </a:extLst>
          </p:cNvPr>
          <p:cNvCxnSpPr>
            <a:cxnSpLocks/>
            <a:stCxn id="21" idx="5"/>
            <a:endCxn id="59" idx="0"/>
          </p:cNvCxnSpPr>
          <p:nvPr/>
        </p:nvCxnSpPr>
        <p:spPr>
          <a:xfrm>
            <a:off x="4945924" y="2043919"/>
            <a:ext cx="2419052" cy="1093257"/>
          </a:xfrm>
          <a:prstGeom prst="curved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D32B98A7-8799-4DC5-A267-74AB6196B2AD}"/>
              </a:ext>
            </a:extLst>
          </p:cNvPr>
          <p:cNvSpPr/>
          <p:nvPr/>
        </p:nvSpPr>
        <p:spPr>
          <a:xfrm>
            <a:off x="6202476" y="4165097"/>
            <a:ext cx="378843" cy="378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7649D70-482E-4930-AFFF-4D4CF870E0A7}"/>
              </a:ext>
            </a:extLst>
          </p:cNvPr>
          <p:cNvSpPr/>
          <p:nvPr/>
        </p:nvSpPr>
        <p:spPr>
          <a:xfrm>
            <a:off x="1491960" y="3757233"/>
            <a:ext cx="1868112" cy="186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Receptive</a:t>
            </a:r>
          </a:p>
          <a:p>
            <a:pPr algn="ctr"/>
            <a:r>
              <a:rPr lang="en-US" sz="2800" dirty="0"/>
              <a:t>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66971-374C-4D9B-BAE2-7CF0CC9829D3}"/>
              </a:ext>
            </a:extLst>
          </p:cNvPr>
          <p:cNvSpPr txBox="1"/>
          <p:nvPr/>
        </p:nvSpPr>
        <p:spPr>
          <a:xfrm>
            <a:off x="336230" y="5752545"/>
            <a:ext cx="847154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Due </a:t>
            </a:r>
            <a:r>
              <a:rPr lang="en-US" sz="2800"/>
              <a:t>to convolution</a:t>
            </a:r>
            <a:r>
              <a:rPr lang="en-US" sz="2800" dirty="0"/>
              <a:t>, each later layer’s value depends on / “sees” only a fraction of the input image.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77548F6-BF2C-4B8F-8B10-4269CDB1DBC7}"/>
              </a:ext>
            </a:extLst>
          </p:cNvPr>
          <p:cNvCxnSpPr>
            <a:cxnSpLocks/>
          </p:cNvCxnSpPr>
          <p:nvPr/>
        </p:nvCxnSpPr>
        <p:spPr>
          <a:xfrm flipV="1">
            <a:off x="6710269" y="4130166"/>
            <a:ext cx="0" cy="442343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495C4FF-DF5A-4C98-8657-052A273350D9}"/>
              </a:ext>
            </a:extLst>
          </p:cNvPr>
          <p:cNvSpPr txBox="1"/>
          <p:nvPr/>
        </p:nvSpPr>
        <p:spPr>
          <a:xfrm>
            <a:off x="6768911" y="4039265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91587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C157BF-9E9E-4F07-910F-E02103D981C6}"/>
              </a:ext>
            </a:extLst>
          </p:cNvPr>
          <p:cNvSpPr txBox="1"/>
          <p:nvPr/>
        </p:nvSpPr>
        <p:spPr>
          <a:xfrm>
            <a:off x="24117" y="839332"/>
            <a:ext cx="9119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use receptive fields to see where the network is “looking” to make its decisions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46164-26AC-4493-86FE-925E0727AD7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B. Zhou et al. Learning Deep Features for Discriminative Localization. CVPR 2016.</a:t>
            </a:r>
          </a:p>
        </p:txBody>
      </p:sp>
      <p:pic>
        <p:nvPicPr>
          <p:cNvPr id="9" name="What the CNN is looking-fZvOy0VXWAI">
            <a:hlinkClick r:id="" action="ppaction://media"/>
            <a:extLst>
              <a:ext uri="{FF2B5EF4-FFF2-40B4-BE49-F238E27FC236}">
                <a16:creationId xmlns:a16="http://schemas.microsoft.com/office/drawing/2014/main" id="{4117C743-1723-4A45-89EF-C16F28B4C1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58973"/>
            <a:ext cx="9144000" cy="285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58547E-FFAB-400A-8A70-74FC7D84BF54}"/>
              </a:ext>
            </a:extLst>
          </p:cNvPr>
          <p:cNvSpPr txBox="1"/>
          <p:nvPr/>
        </p:nvSpPr>
        <p:spPr>
          <a:xfrm>
            <a:off x="0" y="5277010"/>
            <a:ext cx="9119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very active area of research </a:t>
            </a:r>
          </a:p>
          <a:p>
            <a:pPr algn="ctr"/>
            <a:r>
              <a:rPr lang="en-US" sz="2800" dirty="0"/>
              <a:t>(lots of great work done by </a:t>
            </a:r>
            <a:r>
              <a:rPr lang="en-US" sz="2800" dirty="0" err="1"/>
              <a:t>Bolei</a:t>
            </a:r>
            <a:r>
              <a:rPr lang="en-US" sz="2800" dirty="0"/>
              <a:t> Zhou, MIT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now UCLA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42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B979-1EF1-48DE-B3FF-7CE87115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Tricks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E7ED88-6322-4848-9E48-D4770620B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3x3 Filters</a:t>
            </a:r>
          </a:p>
          <a:p>
            <a:r>
              <a:rPr lang="en-US" dirty="0"/>
              <a:t>Batch Normalization</a:t>
            </a:r>
          </a:p>
          <a:p>
            <a:r>
              <a:rPr lang="en-US" dirty="0"/>
              <a:t>Residual Learning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416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18DD-2C11-4286-97EE-FDB406D0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– 3x3 Filters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979ED3C-D9BE-4EBF-ABB8-59EE73FE692C}"/>
              </a:ext>
            </a:extLst>
          </p:cNvPr>
          <p:cNvGrpSpPr/>
          <p:nvPr/>
        </p:nvGrpSpPr>
        <p:grpSpPr>
          <a:xfrm>
            <a:off x="628650" y="2618514"/>
            <a:ext cx="1340533" cy="1316454"/>
            <a:chOff x="628650" y="2232620"/>
            <a:chExt cx="1340533" cy="13164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A3E03F-C103-469E-9BE1-5B2EC8238328}"/>
                </a:ext>
              </a:extLst>
            </p:cNvPr>
            <p:cNvSpPr/>
            <p:nvPr/>
          </p:nvSpPr>
          <p:spPr>
            <a:xfrm>
              <a:off x="628651" y="2232621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FDCCF7-1ADB-42C5-BBF2-34CEAECE407F}"/>
                </a:ext>
              </a:extLst>
            </p:cNvPr>
            <p:cNvSpPr/>
            <p:nvPr/>
          </p:nvSpPr>
          <p:spPr>
            <a:xfrm>
              <a:off x="1075495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53A071-48F7-437E-AEED-75B37C54AC74}"/>
                </a:ext>
              </a:extLst>
            </p:cNvPr>
            <p:cNvSpPr/>
            <p:nvPr/>
          </p:nvSpPr>
          <p:spPr>
            <a:xfrm>
              <a:off x="1522339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81F7E6-6C89-4BBC-8D4C-8F4B86616DB9}"/>
                </a:ext>
              </a:extLst>
            </p:cNvPr>
            <p:cNvSpPr/>
            <p:nvPr/>
          </p:nvSpPr>
          <p:spPr>
            <a:xfrm>
              <a:off x="628650" y="266931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1A8775-4065-4DC1-B7C2-0FFAA26027D8}"/>
                </a:ext>
              </a:extLst>
            </p:cNvPr>
            <p:cNvSpPr/>
            <p:nvPr/>
          </p:nvSpPr>
          <p:spPr>
            <a:xfrm>
              <a:off x="1075494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6A4AEF-7AA3-4779-B746-0D2C96BC8EFD}"/>
                </a:ext>
              </a:extLst>
            </p:cNvPr>
            <p:cNvSpPr/>
            <p:nvPr/>
          </p:nvSpPr>
          <p:spPr>
            <a:xfrm>
              <a:off x="1522338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FD7731-8045-4BEC-BB04-D279983C390E}"/>
                </a:ext>
              </a:extLst>
            </p:cNvPr>
            <p:cNvSpPr/>
            <p:nvPr/>
          </p:nvSpPr>
          <p:spPr>
            <a:xfrm>
              <a:off x="628650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D1DBDE-6277-411A-831D-88C455293D19}"/>
                </a:ext>
              </a:extLst>
            </p:cNvPr>
            <p:cNvSpPr/>
            <p:nvPr/>
          </p:nvSpPr>
          <p:spPr>
            <a:xfrm>
              <a:off x="1075494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1D0A74-B977-497F-BD44-86EBB5E69E77}"/>
                </a:ext>
              </a:extLst>
            </p:cNvPr>
            <p:cNvSpPr/>
            <p:nvPr/>
          </p:nvSpPr>
          <p:spPr>
            <a:xfrm>
              <a:off x="1522338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0D97F5B-D3AF-49FD-86C1-08F4E561C9C1}"/>
              </a:ext>
            </a:extLst>
          </p:cNvPr>
          <p:cNvSpPr/>
          <p:nvPr/>
        </p:nvSpPr>
        <p:spPr>
          <a:xfrm>
            <a:off x="1969183" y="261851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505428-F152-45A7-A340-E1285A4ED1AE}"/>
              </a:ext>
            </a:extLst>
          </p:cNvPr>
          <p:cNvSpPr/>
          <p:nvPr/>
        </p:nvSpPr>
        <p:spPr>
          <a:xfrm>
            <a:off x="1969182" y="3055203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DF6D85-AE73-4642-B741-EBA8C5D6E94E}"/>
              </a:ext>
            </a:extLst>
          </p:cNvPr>
          <p:cNvSpPr/>
          <p:nvPr/>
        </p:nvSpPr>
        <p:spPr>
          <a:xfrm>
            <a:off x="1969182" y="348812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366845-B1B1-4D86-BCCC-B4F416C692B6}"/>
              </a:ext>
            </a:extLst>
          </p:cNvPr>
          <p:cNvSpPr/>
          <p:nvPr/>
        </p:nvSpPr>
        <p:spPr>
          <a:xfrm>
            <a:off x="628651" y="3934969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2AF49A-374D-42DD-B17F-4BBC045CA6E9}"/>
              </a:ext>
            </a:extLst>
          </p:cNvPr>
          <p:cNvSpPr/>
          <p:nvPr/>
        </p:nvSpPr>
        <p:spPr>
          <a:xfrm>
            <a:off x="1075495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9B9D15-1F9D-4273-8C87-DB6F379A72A8}"/>
              </a:ext>
            </a:extLst>
          </p:cNvPr>
          <p:cNvSpPr/>
          <p:nvPr/>
        </p:nvSpPr>
        <p:spPr>
          <a:xfrm>
            <a:off x="1522339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50A137-F4C0-4E04-841B-E0CF0B5A7EAF}"/>
              </a:ext>
            </a:extLst>
          </p:cNvPr>
          <p:cNvSpPr/>
          <p:nvPr/>
        </p:nvSpPr>
        <p:spPr>
          <a:xfrm>
            <a:off x="1969183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E75363-B8A0-4706-9B81-C4B26418D727}"/>
              </a:ext>
            </a:extLst>
          </p:cNvPr>
          <p:cNvGrpSpPr/>
          <p:nvPr/>
        </p:nvGrpSpPr>
        <p:grpSpPr>
          <a:xfrm>
            <a:off x="2416025" y="2618514"/>
            <a:ext cx="1787377" cy="1763299"/>
            <a:chOff x="477651" y="2006117"/>
            <a:chExt cx="3017387" cy="29767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69B1C1-A169-4AF4-B337-ED4D948BBBDA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5E79C3C-EDAE-458C-A6F6-AAADF5F1969E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DEC1A3-7D3B-4DA6-A10E-A50D8AB6ACB1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483113-5488-42FD-9E63-F6936F939DD0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A3F91B-F29F-47FD-8D44-3CAE9C0632D7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6B3195-2147-4F20-86A1-B90591B30566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EC33A1-EF8F-485B-9644-521FCF7355B1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7916EF7-EE24-47CA-A5E6-066A30857CCA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97757F-99C9-4DD6-8B6F-A9F4ACE1B2E3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A96922-5821-4573-B504-C4DA92A173FA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77E2139-9301-4917-BC9B-E7582810264B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2C57C2-4A15-4F4E-9FE6-7AE64511AAE4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0AB6C21-AE6F-4EAA-8017-1AFE47F5F280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9D4BF3-F2C4-4143-9F6B-EF8608A61EC0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12E2726-3CC9-4469-BFFA-E4743C244380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6E1B543-9567-4344-8E4F-8247938AB4FF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E5E9FDD-F620-4858-BD08-722A114FDC51}"/>
              </a:ext>
            </a:extLst>
          </p:cNvPr>
          <p:cNvGrpSpPr/>
          <p:nvPr/>
        </p:nvGrpSpPr>
        <p:grpSpPr>
          <a:xfrm>
            <a:off x="628650" y="4343810"/>
            <a:ext cx="1787377" cy="1763299"/>
            <a:chOff x="477651" y="2006117"/>
            <a:chExt cx="3017387" cy="297674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215DE8D-2D7C-4805-920E-02D9633769E1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010DB43-B908-4E40-87C6-A8897A21F82D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59892B8-4603-4114-A35C-324397529759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4910C38-CE2D-4BB7-802E-1E6348A678D2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ADF158B-E947-414A-8C6C-1ECE9F894EC1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B426A17-12E9-4E80-9AB4-497B874871F1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6CB4662-A749-450B-9714-04D0C22352E5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EAAD8D2-87B3-4DE8-9504-5256ECF8AE80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49A914A-42EF-46AA-B97C-95081D3816D2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1590FD9-AD5F-4E6D-AEC7-AA7C8E3ADAB2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D47A281-EB04-4ACD-92AB-70B1C4082CAC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49F4E0A-78C3-48A1-B563-D39E8243AC78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644FE40-BAED-4A82-8252-F3E8F97EAE7E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206FA0-2CF7-4F68-840B-2F6E5FFAEEBF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D786FE7-2044-4D3C-A892-0F1DC157FBC0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CD66A78-84D5-4B64-AF4B-C7C79AC9126B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A571CBF-770A-4823-981E-16DAFAA776E1}"/>
              </a:ext>
            </a:extLst>
          </p:cNvPr>
          <p:cNvGrpSpPr/>
          <p:nvPr/>
        </p:nvGrpSpPr>
        <p:grpSpPr>
          <a:xfrm>
            <a:off x="2416024" y="4343810"/>
            <a:ext cx="1787377" cy="1763299"/>
            <a:chOff x="477651" y="2006117"/>
            <a:chExt cx="3017387" cy="297674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A8B8E58-9484-495C-A08D-39E1EE378D3B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21E7C7A-FE78-4776-86BA-3685A5146B88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24F69B-72D4-4B19-8D33-579B1FD32BB3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20091D-35DC-4639-9F1D-E6DCA1224AB7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3158E7-0A4E-4370-A0FB-E6390E56AE16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B0F850C-7007-4E30-8394-C753C80B48EE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3C9BAC9-063E-4DA9-B5F4-9A6FC86B16DF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1B28B66-B403-4EB1-8BD2-E7FFA49FF271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C8B9EE7-8ABF-438F-AD63-69D989A304B8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222BC99-7720-4E1D-9177-2D7DB49A8C3F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C09788-70A7-4DFD-9B55-8BF1547604D1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EE2B065-25B7-49C6-9054-A8038EF19E9A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61C319B-5745-4073-8BC5-1754890850C1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B5B8CFA-BA35-43A0-8D94-CF40412D8B34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C33A3E2-9374-4EF1-BC24-640FD23AD702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B12EAF0-7818-4ABB-9197-15D3E5326A14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61C2C399-7F83-421F-B2FF-88C833CDE67C}"/>
              </a:ext>
            </a:extLst>
          </p:cNvPr>
          <p:cNvSpPr txBox="1"/>
          <p:nvPr/>
        </p:nvSpPr>
        <p:spPr>
          <a:xfrm>
            <a:off x="4572000" y="2618514"/>
            <a:ext cx="4160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3x3 filter followed by</a:t>
            </a:r>
          </a:p>
          <a:p>
            <a:r>
              <a:rPr lang="en-US" sz="3200" dirty="0"/>
              <a:t>3x3 filter </a:t>
            </a:r>
          </a:p>
          <a:p>
            <a:endParaRPr lang="en-US" sz="3200" dirty="0"/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n-US" sz="3200" dirty="0"/>
          </a:p>
          <a:p>
            <a:r>
              <a:rPr lang="en-US" sz="3200" dirty="0"/>
              <a:t>Filter with 5x5 receptive field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936E59-800D-4990-B4F1-F101E8A1FA80}"/>
              </a:ext>
            </a:extLst>
          </p:cNvPr>
          <p:cNvGrpSpPr/>
          <p:nvPr/>
        </p:nvGrpSpPr>
        <p:grpSpPr>
          <a:xfrm>
            <a:off x="628649" y="1552652"/>
            <a:ext cx="2234218" cy="906744"/>
            <a:chOff x="628649" y="1552652"/>
            <a:chExt cx="2234218" cy="906744"/>
          </a:xfrm>
        </p:grpSpPr>
        <p:sp>
          <p:nvSpPr>
            <p:cNvPr id="159" name="Left Brace 158">
              <a:extLst>
                <a:ext uri="{FF2B5EF4-FFF2-40B4-BE49-F238E27FC236}">
                  <a16:creationId xmlns:a16="http://schemas.microsoft.com/office/drawing/2014/main" id="{2B1D3B7A-2D3C-43E8-B84E-EA3D950E2D56}"/>
                </a:ext>
              </a:extLst>
            </p:cNvPr>
            <p:cNvSpPr/>
            <p:nvPr/>
          </p:nvSpPr>
          <p:spPr>
            <a:xfrm rot="5400000">
              <a:off x="2256633" y="1846200"/>
              <a:ext cx="318782" cy="893686"/>
            </a:xfrm>
            <a:prstGeom prst="leftBrace">
              <a:avLst>
                <a:gd name="adj1" fmla="val 36825"/>
                <a:gd name="adj2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2F1CFF-00A4-47F9-8A6B-F41DCAF90736}"/>
                </a:ext>
              </a:extLst>
            </p:cNvPr>
            <p:cNvGrpSpPr/>
            <p:nvPr/>
          </p:nvGrpSpPr>
          <p:grpSpPr>
            <a:xfrm>
              <a:off x="628649" y="1552652"/>
              <a:ext cx="893686" cy="906744"/>
              <a:chOff x="628649" y="1552652"/>
              <a:chExt cx="893686" cy="906744"/>
            </a:xfrm>
          </p:grpSpPr>
          <p:sp>
            <p:nvSpPr>
              <p:cNvPr id="158" name="Left Brace 157">
                <a:extLst>
                  <a:ext uri="{FF2B5EF4-FFF2-40B4-BE49-F238E27FC236}">
                    <a16:creationId xmlns:a16="http://schemas.microsoft.com/office/drawing/2014/main" id="{482B30BD-4CA6-4467-9066-7F6350B10684}"/>
                  </a:ext>
                </a:extLst>
              </p:cNvPr>
              <p:cNvSpPr/>
              <p:nvPr/>
            </p:nvSpPr>
            <p:spPr>
              <a:xfrm rot="5400000">
                <a:off x="916101" y="1853162"/>
                <a:ext cx="318782" cy="893686"/>
              </a:xfrm>
              <a:prstGeom prst="leftBrace">
                <a:avLst>
                  <a:gd name="adj1" fmla="val 36825"/>
                  <a:gd name="adj2" fmla="val 50000"/>
                </a:avLst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98CC62BA-4237-474A-ABE5-5D07BBB127DD}"/>
                  </a:ext>
                </a:extLst>
              </p:cNvPr>
              <p:cNvSpPr txBox="1"/>
              <p:nvPr/>
            </p:nvSpPr>
            <p:spPr>
              <a:xfrm>
                <a:off x="798655" y="1552652"/>
                <a:ext cx="553673" cy="58477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2</a:t>
                </a:r>
              </a:p>
            </p:txBody>
          </p:sp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10B0AE96-BD3A-4847-AC76-1B9B3079E3EE}"/>
                </a:ext>
              </a:extLst>
            </p:cNvPr>
            <p:cNvSpPr txBox="1"/>
            <p:nvPr/>
          </p:nvSpPr>
          <p:spPr>
            <a:xfrm>
              <a:off x="2192601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2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7DE322CC-7B19-418D-A10E-952977CB36E1}"/>
                </a:ext>
              </a:extLst>
            </p:cNvPr>
            <p:cNvSpPr txBox="1"/>
            <p:nvPr/>
          </p:nvSpPr>
          <p:spPr>
            <a:xfrm>
              <a:off x="1495628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7F35D5C7-3544-4950-B764-C73733E8AD1C}"/>
              </a:ext>
            </a:extLst>
          </p:cNvPr>
          <p:cNvSpPr txBox="1"/>
          <p:nvPr/>
        </p:nvSpPr>
        <p:spPr>
          <a:xfrm>
            <a:off x="3756557" y="1554398"/>
            <a:ext cx="893686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→5</a:t>
            </a:r>
            <a:endParaRPr lang="en-US" sz="3200" dirty="0">
              <a:latin typeface="+mj-lt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CF7B0E4-F447-4AF4-99C4-8C3BCC09D10F}"/>
              </a:ext>
            </a:extLst>
          </p:cNvPr>
          <p:cNvGrpSpPr/>
          <p:nvPr/>
        </p:nvGrpSpPr>
        <p:grpSpPr>
          <a:xfrm>
            <a:off x="628649" y="2620790"/>
            <a:ext cx="1340533" cy="1338765"/>
            <a:chOff x="5049648" y="3116153"/>
            <a:chExt cx="1340533" cy="1338765"/>
          </a:xfrm>
          <a:noFill/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0055BC4-A39E-44D3-9D58-64A173F4206C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57649C2-A88F-494C-B93D-518D814E39BB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C9709FF-403A-44AB-B72D-DFCC5C97B38D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B0F20F8-8336-4483-97C2-E641CBC7CBF0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F8B969A-98CC-4675-9CE7-0EFE82D1C8DC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EB4B801-3807-4086-8DF0-336C4A23BB0D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892E74F-4B80-4200-900F-93E50E9EBF03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79A08C2-9BD9-4823-B0A7-9B70EF955C27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686A036-6C19-403D-B81C-816427613726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1C017E2-8AAE-4603-8D6C-46B3F1AD2806}"/>
              </a:ext>
            </a:extLst>
          </p:cNvPr>
          <p:cNvGrpSpPr/>
          <p:nvPr/>
        </p:nvGrpSpPr>
        <p:grpSpPr>
          <a:xfrm>
            <a:off x="1522335" y="2621410"/>
            <a:ext cx="1340533" cy="1338765"/>
            <a:chOff x="5049648" y="3116153"/>
            <a:chExt cx="1340533" cy="1338765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2B6DBDD-94B8-47C1-A851-EB5C81AFDA42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7D162AC0-5742-4AE0-B725-B43CA8F4338A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73EB588-BFC3-47DE-8D8C-EA330025FD38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037C4B-1E5C-4C0F-A228-2DCF1DDD6225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B16D7D9-B968-4DD8-9BA6-02045B8E6932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1F2171A-68CD-4258-BDBE-1D1926AD6702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1D4E2D1-FCFF-43EE-9BBB-55E883A82225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6DF988D-8DB6-402C-A6B2-5941A8DCC9F7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0DC0E4D-9DD1-42F8-9AFE-F71AAD05A7C7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8C1E928-84ED-4429-A562-8274A4E29D6D}"/>
              </a:ext>
            </a:extLst>
          </p:cNvPr>
          <p:cNvGrpSpPr/>
          <p:nvPr/>
        </p:nvGrpSpPr>
        <p:grpSpPr>
          <a:xfrm>
            <a:off x="1075492" y="3083952"/>
            <a:ext cx="1340533" cy="1290983"/>
            <a:chOff x="5049648" y="3116153"/>
            <a:chExt cx="1340533" cy="133876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001A32B-E340-4B23-8143-8080272EE4AA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162250ED-CAB8-4E25-82F9-F08504F08463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5332E4A-78C9-46C9-9010-CE739E97DA0F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FDB2C8C-E8CA-4FDD-B3C7-745391AF30A5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D604CD9-0C33-4955-B46C-84C2BD8A4992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0CE0974-543D-4C62-9344-5622AC094379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E3169C4-F298-4294-A48F-D066DA86AB1E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0EBA629-B8C4-4FE5-9E79-C26833AB7329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741E312-B852-4BC9-A710-9247B08E5BFC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06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6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18DD-2C11-4286-97EE-FDB406D0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– 3x3 Filters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1C2C399-7F83-421F-B2FF-88C833CDE67C}"/>
              </a:ext>
            </a:extLst>
          </p:cNvPr>
          <p:cNvSpPr txBox="1"/>
          <p:nvPr/>
        </p:nvSpPr>
        <p:spPr>
          <a:xfrm>
            <a:off x="4572000" y="2232620"/>
            <a:ext cx="41609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3x3 filter followed by</a:t>
            </a:r>
          </a:p>
          <a:p>
            <a:r>
              <a:rPr lang="en-US" sz="3200" dirty="0"/>
              <a:t>3x3 filter followed by</a:t>
            </a:r>
          </a:p>
          <a:p>
            <a:r>
              <a:rPr lang="en-US" sz="3200" dirty="0"/>
              <a:t>3x3 filter </a:t>
            </a:r>
          </a:p>
          <a:p>
            <a:endParaRPr lang="en-US" sz="3200" dirty="0"/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n-US" sz="3200" dirty="0"/>
          </a:p>
          <a:p>
            <a:r>
              <a:rPr lang="en-US" sz="3200" dirty="0"/>
              <a:t>Filter with 7x7 </a:t>
            </a:r>
          </a:p>
          <a:p>
            <a:r>
              <a:rPr lang="en-US" sz="3200" dirty="0"/>
              <a:t>receptive field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21FA4B9-7B8E-43F7-922B-F2831E7E049F}"/>
              </a:ext>
            </a:extLst>
          </p:cNvPr>
          <p:cNvGrpSpPr/>
          <p:nvPr/>
        </p:nvGrpSpPr>
        <p:grpSpPr>
          <a:xfrm>
            <a:off x="628650" y="2618514"/>
            <a:ext cx="1340533" cy="1316454"/>
            <a:chOff x="628650" y="2232620"/>
            <a:chExt cx="1340533" cy="131645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1626BC7-2D76-4268-9CDD-B37DD24ED5B6}"/>
                </a:ext>
              </a:extLst>
            </p:cNvPr>
            <p:cNvSpPr/>
            <p:nvPr/>
          </p:nvSpPr>
          <p:spPr>
            <a:xfrm>
              <a:off x="628651" y="2232621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2B497E2-0B08-478D-803E-528B23144989}"/>
                </a:ext>
              </a:extLst>
            </p:cNvPr>
            <p:cNvSpPr/>
            <p:nvPr/>
          </p:nvSpPr>
          <p:spPr>
            <a:xfrm>
              <a:off x="1075495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274C3B7-A0A1-4D1E-BC85-77F3EF905208}"/>
                </a:ext>
              </a:extLst>
            </p:cNvPr>
            <p:cNvSpPr/>
            <p:nvPr/>
          </p:nvSpPr>
          <p:spPr>
            <a:xfrm>
              <a:off x="1522339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0A16F34-3468-4AFB-90DD-FE37EB9A3088}"/>
                </a:ext>
              </a:extLst>
            </p:cNvPr>
            <p:cNvSpPr/>
            <p:nvPr/>
          </p:nvSpPr>
          <p:spPr>
            <a:xfrm>
              <a:off x="628650" y="266931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A5E0DE5-2D35-46E3-BE92-ED4325D4493A}"/>
                </a:ext>
              </a:extLst>
            </p:cNvPr>
            <p:cNvSpPr/>
            <p:nvPr/>
          </p:nvSpPr>
          <p:spPr>
            <a:xfrm>
              <a:off x="1075494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51E5A3B-56BB-4805-8659-52B826333800}"/>
                </a:ext>
              </a:extLst>
            </p:cNvPr>
            <p:cNvSpPr/>
            <p:nvPr/>
          </p:nvSpPr>
          <p:spPr>
            <a:xfrm>
              <a:off x="1522338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14DEDCB-7AE3-45B4-8718-66CB4C554880}"/>
                </a:ext>
              </a:extLst>
            </p:cNvPr>
            <p:cNvSpPr/>
            <p:nvPr/>
          </p:nvSpPr>
          <p:spPr>
            <a:xfrm>
              <a:off x="628650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49E6F2E-AAED-41C8-B144-87F0D95CCBA5}"/>
                </a:ext>
              </a:extLst>
            </p:cNvPr>
            <p:cNvSpPr/>
            <p:nvPr/>
          </p:nvSpPr>
          <p:spPr>
            <a:xfrm>
              <a:off x="1075494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992A61D-452D-44E0-A54A-E93E51F3D1FE}"/>
                </a:ext>
              </a:extLst>
            </p:cNvPr>
            <p:cNvSpPr/>
            <p:nvPr/>
          </p:nvSpPr>
          <p:spPr>
            <a:xfrm>
              <a:off x="1522338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DD012F8-74A3-4191-AF9A-598780ECBFB6}"/>
              </a:ext>
            </a:extLst>
          </p:cNvPr>
          <p:cNvSpPr/>
          <p:nvPr/>
        </p:nvSpPr>
        <p:spPr>
          <a:xfrm>
            <a:off x="1969183" y="261851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BC31627-EAA3-4C39-B0AE-7B956259E707}"/>
              </a:ext>
            </a:extLst>
          </p:cNvPr>
          <p:cNvSpPr/>
          <p:nvPr/>
        </p:nvSpPr>
        <p:spPr>
          <a:xfrm>
            <a:off x="1969182" y="3055203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4A461D5-2FA5-4931-878D-1177DD887116}"/>
              </a:ext>
            </a:extLst>
          </p:cNvPr>
          <p:cNvSpPr/>
          <p:nvPr/>
        </p:nvSpPr>
        <p:spPr>
          <a:xfrm>
            <a:off x="1969182" y="348812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007E14C-FF64-44C4-B555-6A48E15E28A8}"/>
              </a:ext>
            </a:extLst>
          </p:cNvPr>
          <p:cNvSpPr/>
          <p:nvPr/>
        </p:nvSpPr>
        <p:spPr>
          <a:xfrm>
            <a:off x="628651" y="3934969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33BADB2-FDDF-47BC-BAEB-42487254579D}"/>
              </a:ext>
            </a:extLst>
          </p:cNvPr>
          <p:cNvSpPr/>
          <p:nvPr/>
        </p:nvSpPr>
        <p:spPr>
          <a:xfrm>
            <a:off x="1075495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39BD38E-D413-45E1-8921-904459F535EE}"/>
              </a:ext>
            </a:extLst>
          </p:cNvPr>
          <p:cNvSpPr/>
          <p:nvPr/>
        </p:nvSpPr>
        <p:spPr>
          <a:xfrm>
            <a:off x="1522339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00DC475-BA31-48A1-8FCD-C9B53E0CB061}"/>
              </a:ext>
            </a:extLst>
          </p:cNvPr>
          <p:cNvSpPr/>
          <p:nvPr/>
        </p:nvSpPr>
        <p:spPr>
          <a:xfrm>
            <a:off x="1969183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9145E11-7CBE-4A6E-921F-269D1373DBCE}"/>
              </a:ext>
            </a:extLst>
          </p:cNvPr>
          <p:cNvGrpSpPr/>
          <p:nvPr/>
        </p:nvGrpSpPr>
        <p:grpSpPr>
          <a:xfrm>
            <a:off x="2416025" y="2618514"/>
            <a:ext cx="1787377" cy="1763299"/>
            <a:chOff x="477651" y="2006117"/>
            <a:chExt cx="3017387" cy="2976740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F86C630-112C-4D52-8896-29D307F59CA3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B90A8DF-5BBF-4D0D-998A-FA96235D6AB1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B994B09-930F-485F-83F3-385E07CCBA6C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AD2C96E-1649-4501-B0EF-7D3E0D904976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04812A0-1C22-4C1F-A807-029903963451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1D1BA90-CE88-4CC8-A0E8-4108B10FD383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B8942AD-0505-4019-A9D8-82E28C22D3C9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F301DAB-B8E4-4A36-BD1C-39B94DD249E5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A27ED24-CAA9-45CF-AE50-D7E1682A4A5A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F721217-16BA-444A-84D5-9E8FADDC8E20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2DFCB36-7807-44FC-9AA3-067078FD635E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7DDD83C-F155-410E-B9C6-4835C0E3034F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0F2A05F-EC5D-4378-95D9-B3CBC6AABA86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4A935FE-2469-4044-BA4B-0F004B56A2C2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52D5B24-18A9-452C-B537-C4A309C0538C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37BCD92-74D3-4CD9-A35C-44F2A3C3F534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0604C95-97D8-4A5F-AAC3-DA4847404BC5}"/>
              </a:ext>
            </a:extLst>
          </p:cNvPr>
          <p:cNvGrpSpPr/>
          <p:nvPr/>
        </p:nvGrpSpPr>
        <p:grpSpPr>
          <a:xfrm>
            <a:off x="628650" y="4343810"/>
            <a:ext cx="1787377" cy="1763299"/>
            <a:chOff x="477651" y="2006117"/>
            <a:chExt cx="3017387" cy="2976740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53AE811C-ED02-4FF6-87EF-E97CBA90A24E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0A248FA5-10BA-4A15-A3CE-869B55B79965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BBF53DB-D8C1-4AEB-BDE4-4573078040C9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B14C84F-161A-4530-AA08-9CFA5E0183D2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EFFFB3D-6058-412F-AB60-1C8AC7769544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B1DADC07-F902-4379-A295-0664C1E40772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67BD4986-A701-4F2D-A099-48FE97B2F592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31F754D-98CF-4E5A-B8EB-784C60FA7495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32B5454F-0593-4C15-BC1A-081E914BABCA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CF786CE-1D36-4727-B558-BF749031BB6A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652CA5A-FB50-433C-8323-144E4DB1702D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0FCC00B-9DE9-4D14-B087-95AD3A51CDCA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F53427AA-F3E9-4C0B-984F-867B9D080327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20AA87B-B684-4918-ABFA-FEF9E235633A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C9DEA7A-53DC-41E5-9715-29A5A8BD0E0E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73281BA-A004-4FCF-BC56-FAA04056D86A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EC59C75D-6EBC-4F1A-823C-9D7C7C0ABCCC}"/>
              </a:ext>
            </a:extLst>
          </p:cNvPr>
          <p:cNvGrpSpPr/>
          <p:nvPr/>
        </p:nvGrpSpPr>
        <p:grpSpPr>
          <a:xfrm>
            <a:off x="2416024" y="4343810"/>
            <a:ext cx="1787377" cy="1763299"/>
            <a:chOff x="477651" y="2006117"/>
            <a:chExt cx="3017387" cy="2976740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99413A6-FF26-4220-A5CA-1D6C7AAC0422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92F0C84D-4EED-465F-828B-C0DB363E76E6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DFB0E681-550A-4578-96D8-7AE7F29103F0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A1DC778-87A6-44F3-8EE5-EB3A95A28BE4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5F60616E-C826-4120-A922-DE6F94DB4A9B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53D8520-BB54-4EFC-BE10-A4B0549C6C56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56CF645-B360-4C45-B718-FCDF1197D043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A7B87E6-CD31-44FC-AD99-667BF2E2DB48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ADCDC84-DB5F-42E7-AC80-046C96371D59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7224122-27E2-4891-BB32-B08994292432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3DB09D68-FD87-443B-816D-E3ADFD94409E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7E09065-6D8B-4CB9-9218-742EB69EBB45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0B4A7885-E5D0-447F-8EF1-8D90B38DC6EA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48DB05D-3E2C-4112-84A2-1450A795B783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49626759-E468-4C60-88CF-516725A99215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1F8B17B3-8458-46D4-B2DB-5B638694E140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21BF99A3-7C68-40BD-87DE-87D7A4C0C8E1}"/>
              </a:ext>
            </a:extLst>
          </p:cNvPr>
          <p:cNvGrpSpPr/>
          <p:nvPr/>
        </p:nvGrpSpPr>
        <p:grpSpPr>
          <a:xfrm>
            <a:off x="2444784" y="2607092"/>
            <a:ext cx="1340533" cy="1338765"/>
            <a:chOff x="5049648" y="3116153"/>
            <a:chExt cx="1340533" cy="1338765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F51CA799-F5EC-40A5-BE2F-4A23F43C9742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E5822BD-6E67-45AD-8437-667E6C8F5FCB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4CB5950D-6C49-477E-9C9D-26DAB93D6F14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7EB16745-124D-400C-AF5E-22180C96E7E3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9EC54C70-1AFE-4096-87DA-4ADAB3027980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8B49F0A-B500-42F0-8582-A1B2B0F38F53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1F8733CD-74EF-4155-AE43-1AC34A56D334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ECEDF2BC-EADF-4DE6-A43B-5E568A59225C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391413E0-302E-4F11-ACF2-F504574AD0F8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D71D57-671F-440A-82DF-B3B9E3254B5E}"/>
              </a:ext>
            </a:extLst>
          </p:cNvPr>
          <p:cNvGrpSpPr/>
          <p:nvPr/>
        </p:nvGrpSpPr>
        <p:grpSpPr>
          <a:xfrm>
            <a:off x="628649" y="1552652"/>
            <a:ext cx="4021594" cy="906744"/>
            <a:chOff x="628649" y="1552652"/>
            <a:chExt cx="4021594" cy="906744"/>
          </a:xfrm>
        </p:grpSpPr>
        <p:sp>
          <p:nvSpPr>
            <p:cNvPr id="223" name="Left Brace 222">
              <a:extLst>
                <a:ext uri="{FF2B5EF4-FFF2-40B4-BE49-F238E27FC236}">
                  <a16:creationId xmlns:a16="http://schemas.microsoft.com/office/drawing/2014/main" id="{1292CAB7-E848-4119-BFB2-3DDA0FF675C2}"/>
                </a:ext>
              </a:extLst>
            </p:cNvPr>
            <p:cNvSpPr/>
            <p:nvPr/>
          </p:nvSpPr>
          <p:spPr>
            <a:xfrm rot="5400000">
              <a:off x="1139524" y="1629739"/>
              <a:ext cx="318782" cy="1340532"/>
            </a:xfrm>
            <a:prstGeom prst="leftBrace">
              <a:avLst>
                <a:gd name="adj1" fmla="val 36825"/>
                <a:gd name="adj2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Left Brace 223">
              <a:extLst>
                <a:ext uri="{FF2B5EF4-FFF2-40B4-BE49-F238E27FC236}">
                  <a16:creationId xmlns:a16="http://schemas.microsoft.com/office/drawing/2014/main" id="{17D6747D-ECD8-4AEF-B3AA-1989E27655E9}"/>
                </a:ext>
              </a:extLst>
            </p:cNvPr>
            <p:cNvSpPr/>
            <p:nvPr/>
          </p:nvSpPr>
          <p:spPr>
            <a:xfrm rot="5400000">
              <a:off x="2952576" y="1619694"/>
              <a:ext cx="318782" cy="1346697"/>
            </a:xfrm>
            <a:prstGeom prst="leftBrace">
              <a:avLst>
                <a:gd name="adj1" fmla="val 36825"/>
                <a:gd name="adj2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577BA969-DF75-43A8-B527-D931A5401297}"/>
                </a:ext>
              </a:extLst>
            </p:cNvPr>
            <p:cNvSpPr txBox="1"/>
            <p:nvPr/>
          </p:nvSpPr>
          <p:spPr>
            <a:xfrm>
              <a:off x="1022078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33D76925-11AF-4031-9CA0-D22AAAC5D46E}"/>
                </a:ext>
              </a:extLst>
            </p:cNvPr>
            <p:cNvSpPr txBox="1"/>
            <p:nvPr/>
          </p:nvSpPr>
          <p:spPr>
            <a:xfrm>
              <a:off x="2868665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B878E70E-44C1-456D-884A-599BD8EE0902}"/>
                </a:ext>
              </a:extLst>
            </p:cNvPr>
            <p:cNvSpPr txBox="1"/>
            <p:nvPr/>
          </p:nvSpPr>
          <p:spPr>
            <a:xfrm>
              <a:off x="1933557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C44A42B3-973C-46CB-86AE-AEBED037F4D0}"/>
                </a:ext>
              </a:extLst>
            </p:cNvPr>
            <p:cNvSpPr txBox="1"/>
            <p:nvPr/>
          </p:nvSpPr>
          <p:spPr>
            <a:xfrm>
              <a:off x="3756557" y="1554398"/>
              <a:ext cx="893686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+mj-lt"/>
                  <a:cs typeface="Times New Roman" panose="02020603050405020304" pitchFamily="18" charset="0"/>
                </a:rPr>
                <a:t>→7</a:t>
              </a:r>
              <a:endParaRPr lang="en-US" sz="3200" dirty="0">
                <a:latin typeface="+mj-lt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6769D55-24D1-4F6E-8C38-6F683B0A07FA}"/>
              </a:ext>
            </a:extLst>
          </p:cNvPr>
          <p:cNvGrpSpPr/>
          <p:nvPr/>
        </p:nvGrpSpPr>
        <p:grpSpPr>
          <a:xfrm>
            <a:off x="628649" y="2620790"/>
            <a:ext cx="1340533" cy="1338765"/>
            <a:chOff x="5049648" y="3116153"/>
            <a:chExt cx="1340533" cy="133876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A4BE10F-B8FA-43C9-9E5D-69351A7831B0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35BD4BEA-9B7E-4889-A32C-401EA600C000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42B6CFF-16B7-4F22-8CDA-3852784FDD09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192D498-C830-4000-8161-CBC95EA1E59F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1929234-5B72-4DAC-9333-A6A16674C5F8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B4138A2-F66D-45E9-8F13-67CF7A317AC7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3243B50-81F0-44E8-B180-98D3991B94C1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C320149D-620D-4031-A093-D5C8BED6BDE6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2A7E6E70-FF33-4A10-A1CF-9AC56CE71DAC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0053BFC9-A614-4F5F-97C7-B7118BF83711}"/>
              </a:ext>
            </a:extLst>
          </p:cNvPr>
          <p:cNvGrpSpPr/>
          <p:nvPr/>
        </p:nvGrpSpPr>
        <p:grpSpPr>
          <a:xfrm>
            <a:off x="1075493" y="3076568"/>
            <a:ext cx="1340533" cy="1338765"/>
            <a:chOff x="5049648" y="3116153"/>
            <a:chExt cx="1340533" cy="1338765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BE1C322-9173-448B-B067-0FA320262D9A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35D600BB-9F6F-4A6A-B2B6-45CD999FC551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1B2FF20-135E-44EA-8745-1B510642D29D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6D807FC3-67C0-4BD7-998C-5575C4DCF0D4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FABF6B5C-DFD5-4768-9317-B1CB486D73DF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5C17EED0-F706-4EE6-9D46-C38E86A15716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50DA7C6-F0FB-47D3-995B-EAC76EDA8355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CA4A9A0-9B84-4FC1-9017-873D864C4D4B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9754126-0D8E-4FA3-AAF1-3143A5B8ECFC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87BA0F0F-FC75-4F74-BC64-BD9A38267C87}"/>
              </a:ext>
            </a:extLst>
          </p:cNvPr>
          <p:cNvGrpSpPr/>
          <p:nvPr/>
        </p:nvGrpSpPr>
        <p:grpSpPr>
          <a:xfrm>
            <a:off x="1973241" y="3065252"/>
            <a:ext cx="1340533" cy="1338765"/>
            <a:chOff x="5049648" y="3116153"/>
            <a:chExt cx="1340533" cy="1338765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3F56271-4361-4508-A0A0-7D8B81CD1697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5AA3E2-D239-4D0F-88DE-ACF8A2509892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6EFE1C8-A5B7-4CCA-8DC3-19AE68549DB5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6D99617B-1B73-48CF-8D93-75CEC95229AB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1C0D09F9-D141-4954-8020-4AF50153CA6D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F6B4AF9-F68B-47F3-B605-F7127A90AB4C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7DFFCB9D-4496-44B2-B4CD-A254910869DE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5D3AC99B-239F-4D90-AF14-E02D6446974F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04D58DF-1BF4-4141-94F6-48C2C4C51C12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A9A9DEF-33BA-4CC0-B211-441825EB186C}"/>
              </a:ext>
            </a:extLst>
          </p:cNvPr>
          <p:cNvGrpSpPr/>
          <p:nvPr/>
        </p:nvGrpSpPr>
        <p:grpSpPr>
          <a:xfrm>
            <a:off x="1539609" y="3514400"/>
            <a:ext cx="1340533" cy="1290983"/>
            <a:chOff x="5049648" y="3116153"/>
            <a:chExt cx="1340533" cy="1338765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1697BE5-551F-48EC-AF93-F2F391F0C0EF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44CF0970-AC8F-41F0-81EF-C74170AE7F78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26C12E0-BEB6-4B7F-B894-F8B7DBB9DA39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05AB4D8A-091F-46ED-B993-417394CF34D4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1F3CD652-2DC1-4F2B-953A-ACC81F24F695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FA9ABD6F-60AF-4D9D-8ACC-272F116EA02C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D5324F3F-3C9B-470C-8923-4721E5CCB519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3D224E02-8E2A-42CF-B3E1-61AC27476BD0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5C8C9AF9-A26C-4935-BF1B-F108908C55D8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7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01501-BD5A-4B43-9639-97AE4D62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Make A Difference?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962753-7AAC-4CCD-B9B6-B98C46D2BDC1}"/>
              </a:ext>
            </a:extLst>
          </p:cNvPr>
          <p:cNvGrpSpPr/>
          <p:nvPr/>
        </p:nvGrpSpPr>
        <p:grpSpPr>
          <a:xfrm>
            <a:off x="628650" y="1942607"/>
            <a:ext cx="2136404" cy="2103514"/>
            <a:chOff x="628650" y="2933880"/>
            <a:chExt cx="2585048" cy="25452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AA3769-46E4-4F3A-BF86-F63B6FE4B98B}"/>
                </a:ext>
              </a:extLst>
            </p:cNvPr>
            <p:cNvSpPr/>
            <p:nvPr/>
          </p:nvSpPr>
          <p:spPr>
            <a:xfrm>
              <a:off x="628652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DD7845-DBC9-45FD-958E-D2C2B08062CB}"/>
                </a:ext>
              </a:extLst>
            </p:cNvPr>
            <p:cNvSpPr/>
            <p:nvPr/>
          </p:nvSpPr>
          <p:spPr>
            <a:xfrm>
              <a:off x="997944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C8EADF-5B54-49F9-8C83-F61D6D8A3C00}"/>
                </a:ext>
              </a:extLst>
            </p:cNvPr>
            <p:cNvSpPr/>
            <p:nvPr/>
          </p:nvSpPr>
          <p:spPr>
            <a:xfrm>
              <a:off x="1367237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28F4D5-4111-4E03-88B3-28D708FCE1E1}"/>
                </a:ext>
              </a:extLst>
            </p:cNvPr>
            <p:cNvSpPr/>
            <p:nvPr/>
          </p:nvSpPr>
          <p:spPr>
            <a:xfrm>
              <a:off x="1736529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53598E-AF16-4B41-B150-0429FFFE25A8}"/>
                </a:ext>
              </a:extLst>
            </p:cNvPr>
            <p:cNvSpPr/>
            <p:nvPr/>
          </p:nvSpPr>
          <p:spPr>
            <a:xfrm>
              <a:off x="628652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1FE5AB-3316-46F1-A4BA-E087121A272F}"/>
                </a:ext>
              </a:extLst>
            </p:cNvPr>
            <p:cNvSpPr/>
            <p:nvPr/>
          </p:nvSpPr>
          <p:spPr>
            <a:xfrm>
              <a:off x="997944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27A3F7-1E6E-4700-B27B-48DF596F06BB}"/>
                </a:ext>
              </a:extLst>
            </p:cNvPr>
            <p:cNvSpPr/>
            <p:nvPr/>
          </p:nvSpPr>
          <p:spPr>
            <a:xfrm>
              <a:off x="1367237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DE3587-EC38-41C9-86DE-0F6F74C223F7}"/>
                </a:ext>
              </a:extLst>
            </p:cNvPr>
            <p:cNvSpPr/>
            <p:nvPr/>
          </p:nvSpPr>
          <p:spPr>
            <a:xfrm>
              <a:off x="628651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9EBDEE0-704D-41BB-895E-F427F4C9FA96}"/>
                </a:ext>
              </a:extLst>
            </p:cNvPr>
            <p:cNvSpPr/>
            <p:nvPr/>
          </p:nvSpPr>
          <p:spPr>
            <a:xfrm>
              <a:off x="997943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6DAF02-3C6F-43AF-8455-278CA7BFAB14}"/>
                </a:ext>
              </a:extLst>
            </p:cNvPr>
            <p:cNvSpPr/>
            <p:nvPr/>
          </p:nvSpPr>
          <p:spPr>
            <a:xfrm>
              <a:off x="1367236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C87B24-F8BF-4E9F-930F-4F00D00566DD}"/>
                </a:ext>
              </a:extLst>
            </p:cNvPr>
            <p:cNvSpPr/>
            <p:nvPr/>
          </p:nvSpPr>
          <p:spPr>
            <a:xfrm>
              <a:off x="628651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421BF0-2CC1-4007-B150-CC3D606BF77F}"/>
                </a:ext>
              </a:extLst>
            </p:cNvPr>
            <p:cNvSpPr/>
            <p:nvPr/>
          </p:nvSpPr>
          <p:spPr>
            <a:xfrm>
              <a:off x="997943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E97732-3026-4846-BE10-AA2DF656CEAA}"/>
                </a:ext>
              </a:extLst>
            </p:cNvPr>
            <p:cNvSpPr/>
            <p:nvPr/>
          </p:nvSpPr>
          <p:spPr>
            <a:xfrm>
              <a:off x="1367236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6A0D92-AF8A-4B6E-B97D-0B1A369D4BF8}"/>
                </a:ext>
              </a:extLst>
            </p:cNvPr>
            <p:cNvSpPr/>
            <p:nvPr/>
          </p:nvSpPr>
          <p:spPr>
            <a:xfrm>
              <a:off x="1736529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E79931-1402-476E-ACD8-4AAEEFC5BC22}"/>
                </a:ext>
              </a:extLst>
            </p:cNvPr>
            <p:cNvSpPr/>
            <p:nvPr/>
          </p:nvSpPr>
          <p:spPr>
            <a:xfrm>
              <a:off x="1736529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F06330-D695-4005-9887-B00770EA7809}"/>
                </a:ext>
              </a:extLst>
            </p:cNvPr>
            <p:cNvSpPr/>
            <p:nvPr/>
          </p:nvSpPr>
          <p:spPr>
            <a:xfrm>
              <a:off x="173652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2DE523-C39B-41FF-95A1-5EF2BF727DC0}"/>
                </a:ext>
              </a:extLst>
            </p:cNvPr>
            <p:cNvSpPr/>
            <p:nvPr/>
          </p:nvSpPr>
          <p:spPr>
            <a:xfrm>
              <a:off x="2105820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ACC9DA-0BFD-427E-8791-0514BA175BEF}"/>
                </a:ext>
              </a:extLst>
            </p:cNvPr>
            <p:cNvSpPr/>
            <p:nvPr/>
          </p:nvSpPr>
          <p:spPr>
            <a:xfrm>
              <a:off x="2475113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459D5C-AF94-4FCC-B175-6DDD4AE8E387}"/>
                </a:ext>
              </a:extLst>
            </p:cNvPr>
            <p:cNvSpPr/>
            <p:nvPr/>
          </p:nvSpPr>
          <p:spPr>
            <a:xfrm>
              <a:off x="2844405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A78AB4-CC5B-4151-9273-98CC1268F645}"/>
                </a:ext>
              </a:extLst>
            </p:cNvPr>
            <p:cNvSpPr/>
            <p:nvPr/>
          </p:nvSpPr>
          <p:spPr>
            <a:xfrm>
              <a:off x="2105819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7D50CF0-C305-4D1E-BE2F-E2B05D25E621}"/>
                </a:ext>
              </a:extLst>
            </p:cNvPr>
            <p:cNvSpPr/>
            <p:nvPr/>
          </p:nvSpPr>
          <p:spPr>
            <a:xfrm>
              <a:off x="2475112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6FBF1C-BD34-44D8-B03F-51203DB2143F}"/>
                </a:ext>
              </a:extLst>
            </p:cNvPr>
            <p:cNvSpPr/>
            <p:nvPr/>
          </p:nvSpPr>
          <p:spPr>
            <a:xfrm>
              <a:off x="2844405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6BC75F-784C-4A03-A508-ECCAFA480EA8}"/>
                </a:ext>
              </a:extLst>
            </p:cNvPr>
            <p:cNvSpPr/>
            <p:nvPr/>
          </p:nvSpPr>
          <p:spPr>
            <a:xfrm>
              <a:off x="210581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3B64466-A3E5-49BA-B6D0-CE2D706D957B}"/>
                </a:ext>
              </a:extLst>
            </p:cNvPr>
            <p:cNvSpPr/>
            <p:nvPr/>
          </p:nvSpPr>
          <p:spPr>
            <a:xfrm>
              <a:off x="2475112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5511E9-0603-4B45-B8F1-FB7E002ECBDE}"/>
                </a:ext>
              </a:extLst>
            </p:cNvPr>
            <p:cNvSpPr/>
            <p:nvPr/>
          </p:nvSpPr>
          <p:spPr>
            <a:xfrm>
              <a:off x="2844405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904DB50-80BC-492C-BEB7-973B8357F7D9}"/>
                </a:ext>
              </a:extLst>
            </p:cNvPr>
            <p:cNvSpPr/>
            <p:nvPr/>
          </p:nvSpPr>
          <p:spPr>
            <a:xfrm>
              <a:off x="2105820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8633FB4-E740-49AC-A0F3-D0D73F2CD21B}"/>
                </a:ext>
              </a:extLst>
            </p:cNvPr>
            <p:cNvSpPr/>
            <p:nvPr/>
          </p:nvSpPr>
          <p:spPr>
            <a:xfrm>
              <a:off x="2475113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556728-30E2-445A-88EB-32F7BB42F337}"/>
                </a:ext>
              </a:extLst>
            </p:cNvPr>
            <p:cNvSpPr/>
            <p:nvPr/>
          </p:nvSpPr>
          <p:spPr>
            <a:xfrm>
              <a:off x="2844405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1C72F53-D1F5-4BFF-9B2E-454C90C66DB1}"/>
                </a:ext>
              </a:extLst>
            </p:cNvPr>
            <p:cNvGrpSpPr/>
            <p:nvPr/>
          </p:nvGrpSpPr>
          <p:grpSpPr>
            <a:xfrm>
              <a:off x="628650" y="2933880"/>
              <a:ext cx="1107879" cy="1087979"/>
              <a:chOff x="628650" y="2933880"/>
              <a:chExt cx="1107879" cy="1087979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4CF18E1-6E69-4430-ADE7-4FA8BA44A554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FA93553-C46D-4454-90BA-1D1F0BF915FB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6E61B6-3587-4508-923A-A8B5909965C6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1804E4E-B4AA-43B9-918D-DF4E97BC6202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AF86FD2-9F68-4BBF-AF5B-3341FB64FE9D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546E9A4-5053-4358-A949-83ED9CE9BC20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D23CFBD-2CDD-44B1-B810-3C36CB92A13A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2D8C6A-3913-4D55-B55E-5EA823869D89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FB1B104-9A05-4407-B2F5-940C4743B262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4DA607-B836-478E-B2E6-33FB65011A51}"/>
                </a:ext>
              </a:extLst>
            </p:cNvPr>
            <p:cNvSpPr/>
            <p:nvPr/>
          </p:nvSpPr>
          <p:spPr>
            <a:xfrm>
              <a:off x="1736529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13FAE5-7598-4F7C-8EB3-B5FC7B2BA7BB}"/>
                </a:ext>
              </a:extLst>
            </p:cNvPr>
            <p:cNvSpPr/>
            <p:nvPr/>
          </p:nvSpPr>
          <p:spPr>
            <a:xfrm>
              <a:off x="1736528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FAED544-67BB-4D03-B051-50EA4137095B}"/>
                </a:ext>
              </a:extLst>
            </p:cNvPr>
            <p:cNvSpPr/>
            <p:nvPr/>
          </p:nvSpPr>
          <p:spPr>
            <a:xfrm>
              <a:off x="1736528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926B84C-F4C2-41DD-B810-073ACCF9C5AF}"/>
                </a:ext>
              </a:extLst>
            </p:cNvPr>
            <p:cNvSpPr/>
            <p:nvPr/>
          </p:nvSpPr>
          <p:spPr>
            <a:xfrm>
              <a:off x="2105819" y="29338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3D51DB1-FF3F-4C9F-AD1C-2AE645E5E152}"/>
                </a:ext>
              </a:extLst>
            </p:cNvPr>
            <p:cNvSpPr/>
            <p:nvPr/>
          </p:nvSpPr>
          <p:spPr>
            <a:xfrm>
              <a:off x="2475112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DD23935-0003-4D7B-8953-3E75F5FBDCAA}"/>
                </a:ext>
              </a:extLst>
            </p:cNvPr>
            <p:cNvSpPr/>
            <p:nvPr/>
          </p:nvSpPr>
          <p:spPr>
            <a:xfrm>
              <a:off x="2844405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003AD7-2F54-45C3-980B-2822C0744BD0}"/>
                </a:ext>
              </a:extLst>
            </p:cNvPr>
            <p:cNvSpPr/>
            <p:nvPr/>
          </p:nvSpPr>
          <p:spPr>
            <a:xfrm>
              <a:off x="2105819" y="32947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63402A-CE78-4C38-8E7D-12470CB5D07C}"/>
                </a:ext>
              </a:extLst>
            </p:cNvPr>
            <p:cNvSpPr/>
            <p:nvPr/>
          </p:nvSpPr>
          <p:spPr>
            <a:xfrm>
              <a:off x="2475111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6ABF4F-90B0-4C77-AC45-D3C4A435D944}"/>
                </a:ext>
              </a:extLst>
            </p:cNvPr>
            <p:cNvSpPr/>
            <p:nvPr/>
          </p:nvSpPr>
          <p:spPr>
            <a:xfrm>
              <a:off x="2844404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AAF8E5D-6A47-4420-A37B-F2B51F720690}"/>
                </a:ext>
              </a:extLst>
            </p:cNvPr>
            <p:cNvSpPr/>
            <p:nvPr/>
          </p:nvSpPr>
          <p:spPr>
            <a:xfrm>
              <a:off x="2105819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9F237A-9B65-432E-8B35-2ABA7222B776}"/>
                </a:ext>
              </a:extLst>
            </p:cNvPr>
            <p:cNvSpPr/>
            <p:nvPr/>
          </p:nvSpPr>
          <p:spPr>
            <a:xfrm>
              <a:off x="2475111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0EA7D65-93F9-4BDA-8E41-BBDA132AE58F}"/>
                </a:ext>
              </a:extLst>
            </p:cNvPr>
            <p:cNvSpPr/>
            <p:nvPr/>
          </p:nvSpPr>
          <p:spPr>
            <a:xfrm>
              <a:off x="2844404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08811B-AD3A-48F5-8BAB-BAA429990CB6}"/>
              </a:ext>
            </a:extLst>
          </p:cNvPr>
          <p:cNvGrpSpPr/>
          <p:nvPr/>
        </p:nvGrpSpPr>
        <p:grpSpPr>
          <a:xfrm>
            <a:off x="933851" y="4520405"/>
            <a:ext cx="1526001" cy="1504327"/>
            <a:chOff x="4287649" y="2935436"/>
            <a:chExt cx="1846461" cy="182023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6F8EBA-B5A7-4DA5-A384-C412C1AE52AE}"/>
                </a:ext>
              </a:extLst>
            </p:cNvPr>
            <p:cNvGrpSpPr/>
            <p:nvPr/>
          </p:nvGrpSpPr>
          <p:grpSpPr>
            <a:xfrm>
              <a:off x="4287649" y="2935436"/>
              <a:ext cx="1107879" cy="1087979"/>
              <a:chOff x="628650" y="2933880"/>
              <a:chExt cx="1107879" cy="108797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F27BCEA-A349-4E7B-BE0D-05993A767CA8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06F9551-9820-4DE2-A036-42B05D43405D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70E668D-866A-44FF-AFD0-219DEDC478CA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8AC5A15-78BA-42A6-B920-19D293E5BA1C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B0CDEDF-252E-40F1-A4F7-402A2E4B0855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2CDACE7-D2F1-4F69-BF95-1BB642B25B20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B73B1EC-E352-422E-8543-A241F8E48EAB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647919-2F50-455C-8A79-A1003E400B9B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8303F44-5558-4227-8D09-61622C03828D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37F3D17-F714-484F-97BE-DCE2758C4823}"/>
                </a:ext>
              </a:extLst>
            </p:cNvPr>
            <p:cNvGrpSpPr/>
            <p:nvPr/>
          </p:nvGrpSpPr>
          <p:grpSpPr>
            <a:xfrm>
              <a:off x="4656940" y="3305147"/>
              <a:ext cx="1107879" cy="1087979"/>
              <a:chOff x="628650" y="2933880"/>
              <a:chExt cx="1107879" cy="1087979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7BB794C-1C15-4E41-9856-3D369BC097C8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252D361-9B6C-4C73-8E15-FC934F3DB081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3BCE04C-9AC7-4288-B457-644810706E7B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CEB3C04-7C9B-41A4-8AC0-95C5DE075E9E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3952E73-958B-4579-925E-29A90C3BC92D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014937B-6BE2-4823-8592-44DC33CB971E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40D4AAB-0EA9-4E31-B554-0381CE4E3FB8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035BDB1-EBE1-4B4C-A325-59C8C8EDF057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68FBBEC-78DC-4270-9605-74F6B6DE3AB9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4349128-A908-497B-923B-67794BF69B51}"/>
                </a:ext>
              </a:extLst>
            </p:cNvPr>
            <p:cNvGrpSpPr/>
            <p:nvPr/>
          </p:nvGrpSpPr>
          <p:grpSpPr>
            <a:xfrm>
              <a:off x="5026231" y="3667693"/>
              <a:ext cx="1107879" cy="1087979"/>
              <a:chOff x="628650" y="2933880"/>
              <a:chExt cx="1107879" cy="108797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1ADB81A-B515-49D7-86A2-7973749EABA1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042A698-74A2-49C7-B39A-23B92532EA3D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A2A46B9-BD0C-43AE-84C3-8EC129678967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3860B1C-5686-43B4-8DEB-2A73B5EC9D4C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658899D-C07F-4DBD-9C90-5C5B3C7F91BB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ADC13A6-47C2-4603-8AB9-849818FAE33D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513A8F5-5346-428B-B839-4B8831EB0998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EF1D84F-662C-4D1E-B670-57D1E6358556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96EBF5E-1AEF-46AD-9610-95D70417F755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8DD0017B-18ED-44F2-A8B3-A1BE1FAAAF7C}"/>
              </a:ext>
            </a:extLst>
          </p:cNvPr>
          <p:cNvSpPr txBox="1"/>
          <p:nvPr/>
        </p:nvSpPr>
        <p:spPr>
          <a:xfrm>
            <a:off x="3112316" y="1942607"/>
            <a:ext cx="5670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Empirically, repeated 3x3 filters do better compared to a 7x7 filter.</a:t>
            </a:r>
          </a:p>
          <a:p>
            <a:endParaRPr lang="en-US" sz="3200" dirty="0"/>
          </a:p>
          <a:p>
            <a:r>
              <a:rPr lang="en-US" sz="32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68809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5183-0044-44CA-A125-B5A1AA93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 (CNN)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F0BC15-14A5-4A30-94CC-416A78F60814}"/>
              </a:ext>
            </a:extLst>
          </p:cNvPr>
          <p:cNvGrpSpPr/>
          <p:nvPr/>
        </p:nvGrpSpPr>
        <p:grpSpPr>
          <a:xfrm>
            <a:off x="1782974" y="1710709"/>
            <a:ext cx="4996419" cy="1934321"/>
            <a:chOff x="1258350" y="2072081"/>
            <a:chExt cx="6045667" cy="2340528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5B15C094-4CE7-4FF0-B8FB-026732C9F9B7}"/>
                </a:ext>
              </a:extLst>
            </p:cNvPr>
            <p:cNvSpPr/>
            <p:nvPr/>
          </p:nvSpPr>
          <p:spPr>
            <a:xfrm>
              <a:off x="1258350" y="2072081"/>
              <a:ext cx="813732" cy="2340528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12D70209-6E70-4C98-9100-32D267E0B7BF}"/>
                </a:ext>
              </a:extLst>
            </p:cNvPr>
            <p:cNvSpPr/>
            <p:nvPr/>
          </p:nvSpPr>
          <p:spPr>
            <a:xfrm>
              <a:off x="3002329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BC93971-F3BB-49AB-8639-285831F213A4}"/>
                </a:ext>
              </a:extLst>
            </p:cNvPr>
            <p:cNvCxnSpPr>
              <a:cxnSpLocks/>
            </p:cNvCxnSpPr>
            <p:nvPr/>
          </p:nvCxnSpPr>
          <p:spPr>
            <a:xfrm>
              <a:off x="2265997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1389ABFB-8924-4FCB-BB70-0CC9C04025E3}"/>
                </a:ext>
              </a:extLst>
            </p:cNvPr>
            <p:cNvSpPr/>
            <p:nvPr/>
          </p:nvSpPr>
          <p:spPr>
            <a:xfrm>
              <a:off x="4746308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F6433-1537-4449-B7E3-8F494DF9B691}"/>
                </a:ext>
              </a:extLst>
            </p:cNvPr>
            <p:cNvCxnSpPr>
              <a:cxnSpLocks/>
            </p:cNvCxnSpPr>
            <p:nvPr/>
          </p:nvCxnSpPr>
          <p:spPr>
            <a:xfrm>
              <a:off x="4009976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11E7FB3-0C0E-404B-BAB2-D46E182DE291}"/>
                </a:ext>
              </a:extLst>
            </p:cNvPr>
            <p:cNvCxnSpPr>
              <a:cxnSpLocks/>
            </p:cNvCxnSpPr>
            <p:nvPr/>
          </p:nvCxnSpPr>
          <p:spPr>
            <a:xfrm>
              <a:off x="5753955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55D9EE6A-F310-4044-A15F-0F69EB7FE651}"/>
                </a:ext>
              </a:extLst>
            </p:cNvPr>
            <p:cNvSpPr/>
            <p:nvPr/>
          </p:nvSpPr>
          <p:spPr>
            <a:xfrm>
              <a:off x="6490285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C3C8BB-A607-4531-B206-225A24CBC624}"/>
              </a:ext>
            </a:extLst>
          </p:cNvPr>
          <p:cNvGrpSpPr/>
          <p:nvPr/>
        </p:nvGrpSpPr>
        <p:grpSpPr>
          <a:xfrm>
            <a:off x="890011" y="4122840"/>
            <a:ext cx="7484116" cy="2048901"/>
            <a:chOff x="890011" y="4555097"/>
            <a:chExt cx="7484116" cy="20489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CCAA88-83DC-4B75-831B-46D63C6CAD7F}"/>
                </a:ext>
              </a:extLst>
            </p:cNvPr>
            <p:cNvSpPr/>
            <p:nvPr/>
          </p:nvSpPr>
          <p:spPr>
            <a:xfrm>
              <a:off x="890011" y="5815232"/>
              <a:ext cx="372422" cy="77724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F553ED-329F-4A28-AA06-FC3AD9B300E0}"/>
                </a:ext>
              </a:extLst>
            </p:cNvPr>
            <p:cNvSpPr/>
            <p:nvPr/>
          </p:nvSpPr>
          <p:spPr>
            <a:xfrm>
              <a:off x="1846217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260914-57EA-47C1-B35C-4D3FAD2A256F}"/>
                </a:ext>
              </a:extLst>
            </p:cNvPr>
            <p:cNvSpPr/>
            <p:nvPr/>
          </p:nvSpPr>
          <p:spPr>
            <a:xfrm>
              <a:off x="2866404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0BC9AA4-6292-41B9-8E29-886F54576FF8}"/>
                </a:ext>
              </a:extLst>
            </p:cNvPr>
            <p:cNvCxnSpPr>
              <a:cxnSpLocks/>
            </p:cNvCxnSpPr>
            <p:nvPr/>
          </p:nvCxnSpPr>
          <p:spPr>
            <a:xfrm>
              <a:off x="2381412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84D1ADF-3BAC-43E3-B04A-9BE760010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2694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E893D14-654D-4B9A-9130-12AA27B2CD6D}"/>
                </a:ext>
              </a:extLst>
            </p:cNvPr>
            <p:cNvCxnSpPr>
              <a:cxnSpLocks/>
            </p:cNvCxnSpPr>
            <p:nvPr/>
          </p:nvCxnSpPr>
          <p:spPr>
            <a:xfrm>
              <a:off x="1308050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79ABBD-5819-4CE2-82D6-980CC53620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6635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EA9BB3-0621-4E6D-BF97-0D076B1BF292}"/>
                </a:ext>
              </a:extLst>
            </p:cNvPr>
            <p:cNvSpPr/>
            <p:nvPr/>
          </p:nvSpPr>
          <p:spPr>
            <a:xfrm>
              <a:off x="1165781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EE8F78-4DA9-49DF-8000-559440F3C245}"/>
                </a:ext>
              </a:extLst>
            </p:cNvPr>
            <p:cNvSpPr/>
            <p:nvPr/>
          </p:nvSpPr>
          <p:spPr>
            <a:xfrm>
              <a:off x="2159442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DD605E-9B05-4F27-A4DC-3F051B4D7A2C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1669970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F7EEB34-FE41-4F49-A9CC-1D7DF8F08B33}"/>
                </a:ext>
              </a:extLst>
            </p:cNvPr>
            <p:cNvCxnSpPr>
              <a:cxnSpLocks/>
              <a:stCxn id="22" idx="2"/>
              <a:endCxn id="15" idx="0"/>
            </p:cNvCxnSpPr>
            <p:nvPr/>
          </p:nvCxnSpPr>
          <p:spPr>
            <a:xfrm flipH="1">
              <a:off x="2084159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57EC3EC-03F7-408A-83FD-94C96B9C02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9278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F4D0334-35B7-4CD4-A142-E44F28D93996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H="1" flipV="1">
              <a:off x="1419294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4B1D0BA-EB9A-4CDF-BB0A-D783E6F5ECF1}"/>
                </a:ext>
              </a:extLst>
            </p:cNvPr>
            <p:cNvSpPr/>
            <p:nvPr/>
          </p:nvSpPr>
          <p:spPr>
            <a:xfrm>
              <a:off x="4213310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7F209D-5A81-4083-8067-999244C015F2}"/>
                </a:ext>
              </a:extLst>
            </p:cNvPr>
            <p:cNvSpPr/>
            <p:nvPr/>
          </p:nvSpPr>
          <p:spPr>
            <a:xfrm>
              <a:off x="5233497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FC1D00A-1C4C-4B52-8CE0-E6F7784BF032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05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5F5D506-032C-4501-8AE2-FF61D9D5B0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9787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8D97BB-BE8F-4250-AF49-597AD2794E36}"/>
                </a:ext>
              </a:extLst>
            </p:cNvPr>
            <p:cNvCxnSpPr>
              <a:cxnSpLocks/>
            </p:cNvCxnSpPr>
            <p:nvPr/>
          </p:nvCxnSpPr>
          <p:spPr>
            <a:xfrm>
              <a:off x="3675143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4961DE6-481E-4CA6-BAB6-9ADB95422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3728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E554EA-0FDE-4B00-921F-C882BC0ED8E3}"/>
                </a:ext>
              </a:extLst>
            </p:cNvPr>
            <p:cNvSpPr/>
            <p:nvPr/>
          </p:nvSpPr>
          <p:spPr>
            <a:xfrm>
              <a:off x="3532874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FEC1FEE-FAF6-4A0F-B906-C392796E40A8}"/>
                </a:ext>
              </a:extLst>
            </p:cNvPr>
            <p:cNvSpPr/>
            <p:nvPr/>
          </p:nvSpPr>
          <p:spPr>
            <a:xfrm>
              <a:off x="4526535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0614FC7-B3DC-45CB-919A-699EFEDBB8BC}"/>
                </a:ext>
              </a:extLst>
            </p:cNvPr>
            <p:cNvCxnSpPr>
              <a:cxnSpLocks/>
              <a:endCxn id="27" idx="0"/>
            </p:cNvCxnSpPr>
            <p:nvPr/>
          </p:nvCxnSpPr>
          <p:spPr>
            <a:xfrm>
              <a:off x="4037063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EAF51A3-9229-4BEC-BAF1-65408DECA24E}"/>
                </a:ext>
              </a:extLst>
            </p:cNvPr>
            <p:cNvCxnSpPr>
              <a:cxnSpLocks/>
              <a:stCxn id="34" idx="2"/>
              <a:endCxn id="27" idx="0"/>
            </p:cNvCxnSpPr>
            <p:nvPr/>
          </p:nvCxnSpPr>
          <p:spPr>
            <a:xfrm flipH="1">
              <a:off x="4451252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9A80AF7-D12F-485E-9EA8-9D030A3960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6371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5190D93-54EC-4C30-A5A1-EB8D25973820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H="1" flipV="1">
              <a:off x="3786387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AA9B2F-5200-4EC0-9D85-E7ACA2665352}"/>
                </a:ext>
              </a:extLst>
            </p:cNvPr>
            <p:cNvSpPr/>
            <p:nvPr/>
          </p:nvSpPr>
          <p:spPr>
            <a:xfrm>
              <a:off x="6597182" y="5826758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0B18E9-B770-459F-8942-FB40D1FB620D}"/>
                </a:ext>
              </a:extLst>
            </p:cNvPr>
            <p:cNvSpPr/>
            <p:nvPr/>
          </p:nvSpPr>
          <p:spPr>
            <a:xfrm>
              <a:off x="7617369" y="5826758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D30E2B6-1DA6-420F-B45B-2E751688AEF3}"/>
                </a:ext>
              </a:extLst>
            </p:cNvPr>
            <p:cNvCxnSpPr>
              <a:cxnSpLocks/>
            </p:cNvCxnSpPr>
            <p:nvPr/>
          </p:nvCxnSpPr>
          <p:spPr>
            <a:xfrm>
              <a:off x="7132377" y="5906839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D40E286-FC8A-4C46-B3B9-65D2F5AEBE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3659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73DD042-389F-4CA8-910E-027761E82A3B}"/>
                </a:ext>
              </a:extLst>
            </p:cNvPr>
            <p:cNvCxnSpPr>
              <a:cxnSpLocks/>
            </p:cNvCxnSpPr>
            <p:nvPr/>
          </p:nvCxnSpPr>
          <p:spPr>
            <a:xfrm>
              <a:off x="6059015" y="5906839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F800EDA-80D3-4810-A7BC-01574B45B4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7600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B7C25D0-055A-4FB9-BFD5-8152F5716714}"/>
                </a:ext>
              </a:extLst>
            </p:cNvPr>
            <p:cNvSpPr/>
            <p:nvPr/>
          </p:nvSpPr>
          <p:spPr>
            <a:xfrm>
              <a:off x="5916746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56B2A0-1013-4825-9CC5-2B7BF74C8302}"/>
                </a:ext>
              </a:extLst>
            </p:cNvPr>
            <p:cNvSpPr/>
            <p:nvPr/>
          </p:nvSpPr>
          <p:spPr>
            <a:xfrm>
              <a:off x="6910407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55A74E1-AC15-4C15-BCFB-8D9F857F36DE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6420935" y="5347900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26D33FB-B122-42D5-9351-E33858B2BF3A}"/>
                </a:ext>
              </a:extLst>
            </p:cNvPr>
            <p:cNvCxnSpPr>
              <a:cxnSpLocks/>
              <a:stCxn id="46" idx="2"/>
              <a:endCxn id="39" idx="0"/>
            </p:cNvCxnSpPr>
            <p:nvPr/>
          </p:nvCxnSpPr>
          <p:spPr>
            <a:xfrm flipH="1">
              <a:off x="6835124" y="5343863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22D62D2-1CB9-4DEC-AFDD-0F437F106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0243" y="5323843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D98BA87-FB6D-4975-94F6-45CBCD549802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 flipH="1" flipV="1">
              <a:off x="6170259" y="5343863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47090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80D35-0B9E-464A-8DF3-FB504E281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– 3x3 Filters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18288B3-CF6B-4D74-954C-899192DCD8B2}"/>
              </a:ext>
            </a:extLst>
          </p:cNvPr>
          <p:cNvGrpSpPr/>
          <p:nvPr/>
        </p:nvGrpSpPr>
        <p:grpSpPr>
          <a:xfrm>
            <a:off x="628650" y="1942607"/>
            <a:ext cx="2136404" cy="2103514"/>
            <a:chOff x="628650" y="2933880"/>
            <a:chExt cx="2585048" cy="254525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B5B994A-16AF-4B7D-8DC8-D349745BB8FD}"/>
                </a:ext>
              </a:extLst>
            </p:cNvPr>
            <p:cNvSpPr/>
            <p:nvPr/>
          </p:nvSpPr>
          <p:spPr>
            <a:xfrm>
              <a:off x="628652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A51924D-9CF2-43BD-8C16-BD7D70F5B4C4}"/>
                </a:ext>
              </a:extLst>
            </p:cNvPr>
            <p:cNvSpPr/>
            <p:nvPr/>
          </p:nvSpPr>
          <p:spPr>
            <a:xfrm>
              <a:off x="997944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84145BD-FFA3-468B-9BB0-2F90BBBBD67B}"/>
                </a:ext>
              </a:extLst>
            </p:cNvPr>
            <p:cNvSpPr/>
            <p:nvPr/>
          </p:nvSpPr>
          <p:spPr>
            <a:xfrm>
              <a:off x="1367237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D2B1D27-4A00-4F35-9F8B-110A2397250B}"/>
                </a:ext>
              </a:extLst>
            </p:cNvPr>
            <p:cNvSpPr/>
            <p:nvPr/>
          </p:nvSpPr>
          <p:spPr>
            <a:xfrm>
              <a:off x="1736529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4A10927-432F-4904-A825-990D80604EDF}"/>
                </a:ext>
              </a:extLst>
            </p:cNvPr>
            <p:cNvSpPr/>
            <p:nvPr/>
          </p:nvSpPr>
          <p:spPr>
            <a:xfrm>
              <a:off x="628652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52F6AAA-D733-4445-9552-DC9561CFF47F}"/>
                </a:ext>
              </a:extLst>
            </p:cNvPr>
            <p:cNvSpPr/>
            <p:nvPr/>
          </p:nvSpPr>
          <p:spPr>
            <a:xfrm>
              <a:off x="997944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E67C894-506A-428A-8030-64A9E9398E92}"/>
                </a:ext>
              </a:extLst>
            </p:cNvPr>
            <p:cNvSpPr/>
            <p:nvPr/>
          </p:nvSpPr>
          <p:spPr>
            <a:xfrm>
              <a:off x="1367237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DEAE838-AB86-4E06-9612-ED7BD7C1DE92}"/>
                </a:ext>
              </a:extLst>
            </p:cNvPr>
            <p:cNvSpPr/>
            <p:nvPr/>
          </p:nvSpPr>
          <p:spPr>
            <a:xfrm>
              <a:off x="628651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5EE5EF8-C061-491F-B3A0-0D86B6CF1853}"/>
                </a:ext>
              </a:extLst>
            </p:cNvPr>
            <p:cNvSpPr/>
            <p:nvPr/>
          </p:nvSpPr>
          <p:spPr>
            <a:xfrm>
              <a:off x="997943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0E8B8C5-3AC4-47D4-8898-9120D8A2ADCC}"/>
                </a:ext>
              </a:extLst>
            </p:cNvPr>
            <p:cNvSpPr/>
            <p:nvPr/>
          </p:nvSpPr>
          <p:spPr>
            <a:xfrm>
              <a:off x="1367236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EDF78CB-AEAC-4FDA-9E6E-C837F1242AFD}"/>
                </a:ext>
              </a:extLst>
            </p:cNvPr>
            <p:cNvSpPr/>
            <p:nvPr/>
          </p:nvSpPr>
          <p:spPr>
            <a:xfrm>
              <a:off x="628651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EF4460A-4C46-4685-8BF8-E0051938CADC}"/>
                </a:ext>
              </a:extLst>
            </p:cNvPr>
            <p:cNvSpPr/>
            <p:nvPr/>
          </p:nvSpPr>
          <p:spPr>
            <a:xfrm>
              <a:off x="997943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73BC61-5D12-4847-9C4F-239EA9DED9C0}"/>
                </a:ext>
              </a:extLst>
            </p:cNvPr>
            <p:cNvSpPr/>
            <p:nvPr/>
          </p:nvSpPr>
          <p:spPr>
            <a:xfrm>
              <a:off x="1367236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32DAED4-AF53-4B12-AA98-BB0A8A7A59E8}"/>
                </a:ext>
              </a:extLst>
            </p:cNvPr>
            <p:cNvSpPr/>
            <p:nvPr/>
          </p:nvSpPr>
          <p:spPr>
            <a:xfrm>
              <a:off x="1736529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F8243A7-9231-4B29-83A9-24C0DD8883C5}"/>
                </a:ext>
              </a:extLst>
            </p:cNvPr>
            <p:cNvSpPr/>
            <p:nvPr/>
          </p:nvSpPr>
          <p:spPr>
            <a:xfrm>
              <a:off x="1736529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0C12447-FF40-4776-AF90-C4CEB5F1D6C3}"/>
                </a:ext>
              </a:extLst>
            </p:cNvPr>
            <p:cNvSpPr/>
            <p:nvPr/>
          </p:nvSpPr>
          <p:spPr>
            <a:xfrm>
              <a:off x="173652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FA21F32-96DC-4EA1-B87E-CA670F76B32B}"/>
                </a:ext>
              </a:extLst>
            </p:cNvPr>
            <p:cNvSpPr/>
            <p:nvPr/>
          </p:nvSpPr>
          <p:spPr>
            <a:xfrm>
              <a:off x="2105820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152B0AD-C90B-4071-98E1-7A485F92E0CA}"/>
                </a:ext>
              </a:extLst>
            </p:cNvPr>
            <p:cNvSpPr/>
            <p:nvPr/>
          </p:nvSpPr>
          <p:spPr>
            <a:xfrm>
              <a:off x="2475113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5191F39-B1CD-45B6-A198-A294B0F317B4}"/>
                </a:ext>
              </a:extLst>
            </p:cNvPr>
            <p:cNvSpPr/>
            <p:nvPr/>
          </p:nvSpPr>
          <p:spPr>
            <a:xfrm>
              <a:off x="2844405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474B638-2856-42E1-9885-79886523F286}"/>
                </a:ext>
              </a:extLst>
            </p:cNvPr>
            <p:cNvSpPr/>
            <p:nvPr/>
          </p:nvSpPr>
          <p:spPr>
            <a:xfrm>
              <a:off x="2105819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6B0A253-F838-418D-A038-921B5F786405}"/>
                </a:ext>
              </a:extLst>
            </p:cNvPr>
            <p:cNvSpPr/>
            <p:nvPr/>
          </p:nvSpPr>
          <p:spPr>
            <a:xfrm>
              <a:off x="2475112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F9B785C-3A8F-4C50-94BC-B3916737665F}"/>
                </a:ext>
              </a:extLst>
            </p:cNvPr>
            <p:cNvSpPr/>
            <p:nvPr/>
          </p:nvSpPr>
          <p:spPr>
            <a:xfrm>
              <a:off x="2844405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5531E20-D183-4F66-BDA9-C1BA6739145B}"/>
                </a:ext>
              </a:extLst>
            </p:cNvPr>
            <p:cNvSpPr/>
            <p:nvPr/>
          </p:nvSpPr>
          <p:spPr>
            <a:xfrm>
              <a:off x="210581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937B560-03C7-47C5-8838-6C15FB751BD1}"/>
                </a:ext>
              </a:extLst>
            </p:cNvPr>
            <p:cNvSpPr/>
            <p:nvPr/>
          </p:nvSpPr>
          <p:spPr>
            <a:xfrm>
              <a:off x="2475112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0846D82-7166-49AC-815B-E4AF4C53ED0E}"/>
                </a:ext>
              </a:extLst>
            </p:cNvPr>
            <p:cNvSpPr/>
            <p:nvPr/>
          </p:nvSpPr>
          <p:spPr>
            <a:xfrm>
              <a:off x="2844405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4744816-68B9-462A-88DF-2D1A9F4201D7}"/>
                </a:ext>
              </a:extLst>
            </p:cNvPr>
            <p:cNvSpPr/>
            <p:nvPr/>
          </p:nvSpPr>
          <p:spPr>
            <a:xfrm>
              <a:off x="2105820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37B4FE-CB81-4CE3-8797-788C87381017}"/>
                </a:ext>
              </a:extLst>
            </p:cNvPr>
            <p:cNvSpPr/>
            <p:nvPr/>
          </p:nvSpPr>
          <p:spPr>
            <a:xfrm>
              <a:off x="2475113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95A34D5-F25B-4315-A0A9-54B0CFABD8F6}"/>
                </a:ext>
              </a:extLst>
            </p:cNvPr>
            <p:cNvSpPr/>
            <p:nvPr/>
          </p:nvSpPr>
          <p:spPr>
            <a:xfrm>
              <a:off x="2844405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82E5B7CA-6000-4AC2-A275-33DB5065DB4E}"/>
                </a:ext>
              </a:extLst>
            </p:cNvPr>
            <p:cNvGrpSpPr/>
            <p:nvPr/>
          </p:nvGrpSpPr>
          <p:grpSpPr>
            <a:xfrm>
              <a:off x="628650" y="2933880"/>
              <a:ext cx="1107879" cy="1087979"/>
              <a:chOff x="628650" y="2933880"/>
              <a:chExt cx="1107879" cy="108797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17AAE29-0C10-42B4-80B5-BBA47E277AD3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6F6F2E6-DB8E-435E-9997-11DCC2A568F5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715BFC8E-6FED-4DCA-865B-CB3A2DC07F1F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A77E8AC-B3B5-47C6-A918-CD8956061763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58E1D55-6ED1-4D0D-BFE7-CB8235EF49BC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0360AB8-C338-4B6F-A782-1131EE2341FD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ADDDF5D-563F-4F4E-A10B-85F9ECF247C0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C93B514-DC6B-4619-B220-A21307956595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B6F8356-6E2B-4C18-A93C-85CBB86FFEC8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8D5E26E-A87F-404E-B247-2870E541ACCA}"/>
                </a:ext>
              </a:extLst>
            </p:cNvPr>
            <p:cNvSpPr/>
            <p:nvPr/>
          </p:nvSpPr>
          <p:spPr>
            <a:xfrm>
              <a:off x="1736529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0642DFB-D8CC-4054-93F0-899D96E9E624}"/>
                </a:ext>
              </a:extLst>
            </p:cNvPr>
            <p:cNvSpPr/>
            <p:nvPr/>
          </p:nvSpPr>
          <p:spPr>
            <a:xfrm>
              <a:off x="1736528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6B554D1-57DE-40E3-8CAD-9921C14D9735}"/>
                </a:ext>
              </a:extLst>
            </p:cNvPr>
            <p:cNvSpPr/>
            <p:nvPr/>
          </p:nvSpPr>
          <p:spPr>
            <a:xfrm>
              <a:off x="1736528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EBFC81E-DA88-43A2-A010-CC8076C42166}"/>
                </a:ext>
              </a:extLst>
            </p:cNvPr>
            <p:cNvSpPr/>
            <p:nvPr/>
          </p:nvSpPr>
          <p:spPr>
            <a:xfrm>
              <a:off x="2105819" y="29338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3C976E1-2CCE-4CB0-96B8-AE935EFA5DF6}"/>
                </a:ext>
              </a:extLst>
            </p:cNvPr>
            <p:cNvSpPr/>
            <p:nvPr/>
          </p:nvSpPr>
          <p:spPr>
            <a:xfrm>
              <a:off x="2475112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7B4F9E8-FBBF-4007-B5B2-86719D06E073}"/>
                </a:ext>
              </a:extLst>
            </p:cNvPr>
            <p:cNvSpPr/>
            <p:nvPr/>
          </p:nvSpPr>
          <p:spPr>
            <a:xfrm>
              <a:off x="2844405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9741E0D-E185-4731-9897-3B67C070B4B3}"/>
                </a:ext>
              </a:extLst>
            </p:cNvPr>
            <p:cNvSpPr/>
            <p:nvPr/>
          </p:nvSpPr>
          <p:spPr>
            <a:xfrm>
              <a:off x="2105819" y="32947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24D63F-9967-4365-B0E2-AFBD05FCAE4C}"/>
                </a:ext>
              </a:extLst>
            </p:cNvPr>
            <p:cNvSpPr/>
            <p:nvPr/>
          </p:nvSpPr>
          <p:spPr>
            <a:xfrm>
              <a:off x="2475111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657CEAC-D2C1-4B1C-A671-21DE3BE93D2C}"/>
                </a:ext>
              </a:extLst>
            </p:cNvPr>
            <p:cNvSpPr/>
            <p:nvPr/>
          </p:nvSpPr>
          <p:spPr>
            <a:xfrm>
              <a:off x="2844404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B2BB067-C89A-48C9-A2C9-E67EE9D83B93}"/>
                </a:ext>
              </a:extLst>
            </p:cNvPr>
            <p:cNvSpPr/>
            <p:nvPr/>
          </p:nvSpPr>
          <p:spPr>
            <a:xfrm>
              <a:off x="2105819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2482307-B907-4652-B8A1-AD478A4BE91A}"/>
                </a:ext>
              </a:extLst>
            </p:cNvPr>
            <p:cNvSpPr/>
            <p:nvPr/>
          </p:nvSpPr>
          <p:spPr>
            <a:xfrm>
              <a:off x="2475111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00E088F-5B94-4CB2-B6FC-CC82410B1091}"/>
                </a:ext>
              </a:extLst>
            </p:cNvPr>
            <p:cNvSpPr/>
            <p:nvPr/>
          </p:nvSpPr>
          <p:spPr>
            <a:xfrm>
              <a:off x="2844404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CE95D26-DC05-471A-A12B-12326BA488C4}"/>
              </a:ext>
            </a:extLst>
          </p:cNvPr>
          <p:cNvGrpSpPr/>
          <p:nvPr/>
        </p:nvGrpSpPr>
        <p:grpSpPr>
          <a:xfrm>
            <a:off x="933851" y="4520405"/>
            <a:ext cx="1526001" cy="1504327"/>
            <a:chOff x="4287649" y="2935436"/>
            <a:chExt cx="1846461" cy="1820236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08E3EEF6-C1EC-487F-A4C5-94E73FBACEF2}"/>
                </a:ext>
              </a:extLst>
            </p:cNvPr>
            <p:cNvGrpSpPr/>
            <p:nvPr/>
          </p:nvGrpSpPr>
          <p:grpSpPr>
            <a:xfrm>
              <a:off x="4287649" y="2935436"/>
              <a:ext cx="1107879" cy="1087979"/>
              <a:chOff x="628650" y="2933880"/>
              <a:chExt cx="1107879" cy="1087979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D9A7742-37CD-4C1E-AA49-6B15601A6B72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AE6859F0-A5E7-44C6-97D4-5E58EE44B3C6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A7272CA8-A35E-459E-B499-68CAE5FD74C7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E7B2BF3-9EE1-4708-8775-9588A81778FB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1F6F47A-8386-4B45-9297-7FC07DBD8E22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DEFA9E6-D3E1-49D3-B235-3A0BDA72995A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048383B-F08E-4D50-BFFB-F205FFD72AED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334F405-5F85-41E4-8DFB-6B089C4ABF4F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5485C44-42B2-49C6-A8FA-4417D60DA9B5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766BABD2-DFC3-4A96-9FA4-202770E91A80}"/>
                </a:ext>
              </a:extLst>
            </p:cNvPr>
            <p:cNvGrpSpPr/>
            <p:nvPr/>
          </p:nvGrpSpPr>
          <p:grpSpPr>
            <a:xfrm>
              <a:off x="4656940" y="3305147"/>
              <a:ext cx="1107879" cy="1087979"/>
              <a:chOff x="628650" y="2933880"/>
              <a:chExt cx="1107879" cy="1087979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A5B68B07-EEFD-4B2F-A7AC-7912C737715E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61242CD-95D1-4D57-AD25-CB717166AA61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FD30C745-0E26-45D6-BD6C-93CE31A9ECD8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20CB50DC-6990-40D8-9E02-51FFDC3A14CF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A271B4F-C24E-4DA2-BCE0-A03C21E0B030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62D3AFF-3214-414C-9144-0BFD5605CF6A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C06A3D6-A37C-46A1-B3D7-86BD368AB0B7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51067DC-EB2E-4EA2-A1A5-E10F6E10A3B4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26BE294-3281-49C5-90F1-3F534FE9E1BF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9D159AE-298E-4BD8-A243-75CBC7DDC073}"/>
                </a:ext>
              </a:extLst>
            </p:cNvPr>
            <p:cNvGrpSpPr/>
            <p:nvPr/>
          </p:nvGrpSpPr>
          <p:grpSpPr>
            <a:xfrm>
              <a:off x="5026231" y="3667693"/>
              <a:ext cx="1107879" cy="1087979"/>
              <a:chOff x="628650" y="2933880"/>
              <a:chExt cx="1107879" cy="108797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64F14C9-2A14-448E-BC35-EC858FF5544F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774E0FAA-465D-4DE7-BD1D-4A287D0651DA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8C2DDC3F-B9C6-452A-8202-73B26D5100E9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07876C3-B592-475D-BAB8-9C0DB9D64F55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02BD64F-DE5F-43FB-8523-451960C6DC54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1A2CA625-0277-4332-B090-A76DEFCA75FB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2DA9DD39-59BA-4631-91AA-47F99ACA879A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184FD077-D668-4F81-9A5F-DD54788BFB40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929BF81-03B7-4ECB-9F86-E55DF599C91D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69D14B0-CD56-4320-B089-0116F6B0D4BE}"/>
              </a:ext>
            </a:extLst>
          </p:cNvPr>
          <p:cNvGrpSpPr/>
          <p:nvPr/>
        </p:nvGrpSpPr>
        <p:grpSpPr>
          <a:xfrm>
            <a:off x="3137482" y="1942607"/>
            <a:ext cx="4647500" cy="1711132"/>
            <a:chOff x="3137483" y="1942607"/>
            <a:chExt cx="4647500" cy="1711132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237001CD-11CF-4FB9-9117-41B3ECFBA90C}"/>
                </a:ext>
              </a:extLst>
            </p:cNvPr>
            <p:cNvSpPr txBox="1"/>
            <p:nvPr/>
          </p:nvSpPr>
          <p:spPr>
            <a:xfrm>
              <a:off x="3137483" y="1942607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Receptive Field: 7x7 pixels 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44F7E41F-4977-4AE2-9CE0-B2ADC0F5AFE3}"/>
                </a:ext>
              </a:extLst>
            </p:cNvPr>
            <p:cNvSpPr txBox="1"/>
            <p:nvPr/>
          </p:nvSpPr>
          <p:spPr>
            <a:xfrm>
              <a:off x="3137483" y="2536563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Parameters/channel: 49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E23B091D-0EF6-4FAE-94BF-A1BA7C6A07EF}"/>
                </a:ext>
              </a:extLst>
            </p:cNvPr>
            <p:cNvSpPr txBox="1"/>
            <p:nvPr/>
          </p:nvSpPr>
          <p:spPr>
            <a:xfrm>
              <a:off x="3137483" y="3130519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Number of </a:t>
              </a:r>
              <a:r>
                <a:rPr lang="en-US" sz="2800" dirty="0" err="1"/>
                <a:t>ReLUs</a:t>
              </a:r>
              <a:r>
                <a:rPr lang="en-US" sz="2800" dirty="0"/>
                <a:t>: 1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166048C-E440-45F0-86D4-90E332FB5EE1}"/>
              </a:ext>
            </a:extLst>
          </p:cNvPr>
          <p:cNvGrpSpPr/>
          <p:nvPr/>
        </p:nvGrpSpPr>
        <p:grpSpPr>
          <a:xfrm>
            <a:off x="3137482" y="4421249"/>
            <a:ext cx="5805181" cy="1711132"/>
            <a:chOff x="3137483" y="1942607"/>
            <a:chExt cx="4785819" cy="1711132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9103ABD-0713-441A-BBCC-EEAC792E702E}"/>
                </a:ext>
              </a:extLst>
            </p:cNvPr>
            <p:cNvSpPr txBox="1"/>
            <p:nvPr/>
          </p:nvSpPr>
          <p:spPr>
            <a:xfrm>
              <a:off x="3137483" y="1942607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Receptive Field: 7x7 pixels 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06312231-F779-4A7E-8312-0D0FCBD02398}"/>
                </a:ext>
              </a:extLst>
            </p:cNvPr>
            <p:cNvSpPr txBox="1"/>
            <p:nvPr/>
          </p:nvSpPr>
          <p:spPr>
            <a:xfrm>
              <a:off x="3137483" y="2536563"/>
              <a:ext cx="47858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Parameters/channel: 3x3x3=</a:t>
              </a:r>
              <a:r>
                <a:rPr lang="en-US" sz="2800" b="1" dirty="0"/>
                <a:t>27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68E0426-07C8-489B-9D27-5DF93FD48803}"/>
                </a:ext>
              </a:extLst>
            </p:cNvPr>
            <p:cNvSpPr txBox="1"/>
            <p:nvPr/>
          </p:nvSpPr>
          <p:spPr>
            <a:xfrm>
              <a:off x="3137483" y="3130519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Number of </a:t>
              </a:r>
              <a:r>
                <a:rPr lang="en-US" sz="2800" dirty="0" err="1"/>
                <a:t>ReLUs</a:t>
              </a:r>
              <a:r>
                <a:rPr lang="en-US" sz="2800" dirty="0"/>
                <a:t>: </a:t>
              </a:r>
              <a:r>
                <a:rPr lang="en-US" sz="28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674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4FFE-4938-485E-A3E2-7380D7E6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More Non-linearity!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A890A8-1BC3-4F38-A6B6-F49EBEFC73C0}"/>
              </a:ext>
            </a:extLst>
          </p:cNvPr>
          <p:cNvGrpSpPr/>
          <p:nvPr/>
        </p:nvGrpSpPr>
        <p:grpSpPr>
          <a:xfrm>
            <a:off x="5714792" y="1510887"/>
            <a:ext cx="2111977" cy="2115884"/>
            <a:chOff x="3988143" y="1872171"/>
            <a:chExt cx="4527208" cy="45355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7E7A80-F757-4AA4-B8E8-851559A397B0}"/>
                </a:ext>
              </a:extLst>
            </p:cNvPr>
            <p:cNvGrpSpPr/>
            <p:nvPr/>
          </p:nvGrpSpPr>
          <p:grpSpPr>
            <a:xfrm>
              <a:off x="3988143" y="1872171"/>
              <a:ext cx="4527208" cy="4535584"/>
              <a:chOff x="2769761" y="2114026"/>
              <a:chExt cx="3741494" cy="3748417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28FF8B85-7683-4609-A6F5-312F1BD63B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69761" y="2114026"/>
                <a:ext cx="0" cy="3741491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D4B5405D-4CB4-4F8A-A58D-9D921A1589E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640510" y="3991697"/>
                <a:ext cx="0" cy="3741491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FBB9DDD-64A7-4735-A1D0-1722F8EDD59A}"/>
                </a:ext>
              </a:extLst>
            </p:cNvPr>
            <p:cNvSpPr/>
            <p:nvPr/>
          </p:nvSpPr>
          <p:spPr>
            <a:xfrm>
              <a:off x="4681057" y="247475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1A30036-D078-4683-81EC-2D918B13C4A7}"/>
                </a:ext>
              </a:extLst>
            </p:cNvPr>
            <p:cNvSpPr/>
            <p:nvPr/>
          </p:nvSpPr>
          <p:spPr>
            <a:xfrm>
              <a:off x="4573102" y="3147199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2B5CEF-D731-4B95-9B11-33CDFC36D745}"/>
                </a:ext>
              </a:extLst>
            </p:cNvPr>
            <p:cNvSpPr/>
            <p:nvPr/>
          </p:nvSpPr>
          <p:spPr>
            <a:xfrm>
              <a:off x="5316888" y="294865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5FB5E5-CBC5-4E35-B32B-E3DE108DC9C1}"/>
                </a:ext>
              </a:extLst>
            </p:cNvPr>
            <p:cNvSpPr/>
            <p:nvPr/>
          </p:nvSpPr>
          <p:spPr>
            <a:xfrm>
              <a:off x="5118797" y="346662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496E48-30BF-4691-9803-4078AEE816F0}"/>
                </a:ext>
              </a:extLst>
            </p:cNvPr>
            <p:cNvSpPr/>
            <p:nvPr/>
          </p:nvSpPr>
          <p:spPr>
            <a:xfrm>
              <a:off x="6601709" y="445317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5E0CDE-25F0-4AB8-B5F0-5DE1E1675F20}"/>
                </a:ext>
              </a:extLst>
            </p:cNvPr>
            <p:cNvSpPr/>
            <p:nvPr/>
          </p:nvSpPr>
          <p:spPr>
            <a:xfrm>
              <a:off x="6641130" y="5011466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76AD505-713A-46AD-8F27-827C05D0FA50}"/>
                </a:ext>
              </a:extLst>
            </p:cNvPr>
            <p:cNvSpPr/>
            <p:nvPr/>
          </p:nvSpPr>
          <p:spPr>
            <a:xfrm>
              <a:off x="7292760" y="4524166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31EA7C-0C28-44C8-B952-7BD7278128CF}"/>
                </a:ext>
              </a:extLst>
            </p:cNvPr>
            <p:cNvSpPr/>
            <p:nvPr/>
          </p:nvSpPr>
          <p:spPr>
            <a:xfrm>
              <a:off x="7108331" y="5212649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02104F6-EB60-4B08-AD9A-96DFD23E89BD}"/>
                </a:ext>
              </a:extLst>
            </p:cNvPr>
            <p:cNvSpPr/>
            <p:nvPr/>
          </p:nvSpPr>
          <p:spPr>
            <a:xfrm flipV="1">
              <a:off x="6925278" y="3138649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D40678-D977-4003-9C97-497B1B801FB1}"/>
                </a:ext>
              </a:extLst>
            </p:cNvPr>
            <p:cNvSpPr/>
            <p:nvPr/>
          </p:nvSpPr>
          <p:spPr>
            <a:xfrm flipV="1">
              <a:off x="6671967" y="2461772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7C6ECD1-68ED-44BE-894B-9CE22F9338F8}"/>
                </a:ext>
              </a:extLst>
            </p:cNvPr>
            <p:cNvSpPr/>
            <p:nvPr/>
          </p:nvSpPr>
          <p:spPr>
            <a:xfrm flipV="1">
              <a:off x="7633219" y="2824011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159966-4849-47FD-92DE-43CFCD186393}"/>
                </a:ext>
              </a:extLst>
            </p:cNvPr>
            <p:cNvSpPr/>
            <p:nvPr/>
          </p:nvSpPr>
          <p:spPr>
            <a:xfrm flipV="1">
              <a:off x="7354796" y="2126763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F7AAB9-A2F6-4996-BFCA-481DA473E9F6}"/>
                </a:ext>
              </a:extLst>
            </p:cNvPr>
            <p:cNvSpPr/>
            <p:nvPr/>
          </p:nvSpPr>
          <p:spPr>
            <a:xfrm flipV="1">
              <a:off x="4496462" y="5683616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928818-2538-49EC-B056-FC9B2BF91DB9}"/>
                </a:ext>
              </a:extLst>
            </p:cNvPr>
            <p:cNvSpPr/>
            <p:nvPr/>
          </p:nvSpPr>
          <p:spPr>
            <a:xfrm flipV="1">
              <a:off x="4243151" y="5006739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34DAFA-71CA-4861-8649-099FB8F9566B}"/>
                </a:ext>
              </a:extLst>
            </p:cNvPr>
            <p:cNvSpPr/>
            <p:nvPr/>
          </p:nvSpPr>
          <p:spPr>
            <a:xfrm flipV="1">
              <a:off x="5204403" y="5368978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6F1084-C7C9-4E72-9C0F-89FE696BC4BB}"/>
                </a:ext>
              </a:extLst>
            </p:cNvPr>
            <p:cNvSpPr/>
            <p:nvPr/>
          </p:nvSpPr>
          <p:spPr>
            <a:xfrm flipV="1">
              <a:off x="4925980" y="4671730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8082CB-4684-4A10-BF62-B99CF2FB594F}"/>
              </a:ext>
            </a:extLst>
          </p:cNvPr>
          <p:cNvGrpSpPr/>
          <p:nvPr/>
        </p:nvGrpSpPr>
        <p:grpSpPr>
          <a:xfrm>
            <a:off x="3904606" y="4172771"/>
            <a:ext cx="3209512" cy="1562751"/>
            <a:chOff x="522939" y="4172771"/>
            <a:chExt cx="3209512" cy="156275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82BB79B-0702-44E1-BC81-D4FE7EAFCD79}"/>
                </a:ext>
              </a:extLst>
            </p:cNvPr>
            <p:cNvSpPr/>
            <p:nvPr/>
          </p:nvSpPr>
          <p:spPr>
            <a:xfrm>
              <a:off x="3039667" y="4607754"/>
              <a:ext cx="692784" cy="69278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y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6F53D63-A4A6-4CE3-B8A1-258FD91DAE7F}"/>
                </a:ext>
              </a:extLst>
            </p:cNvPr>
            <p:cNvCxnSpPr>
              <a:cxnSpLocks/>
              <a:stCxn id="34" idx="6"/>
              <a:endCxn id="35" idx="2"/>
            </p:cNvCxnSpPr>
            <p:nvPr/>
          </p:nvCxnSpPr>
          <p:spPr>
            <a:xfrm>
              <a:off x="1215723" y="4519163"/>
              <a:ext cx="5655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E946CEF-8EFA-4810-8BCB-773EB1831245}"/>
                </a:ext>
              </a:extLst>
            </p:cNvPr>
            <p:cNvCxnSpPr>
              <a:cxnSpLocks/>
              <a:stCxn id="34" idx="6"/>
              <a:endCxn id="36" idx="2"/>
            </p:cNvCxnSpPr>
            <p:nvPr/>
          </p:nvCxnSpPr>
          <p:spPr>
            <a:xfrm>
              <a:off x="1215723" y="4519163"/>
              <a:ext cx="565580" cy="8699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5EBEBF8-B109-4047-A2ED-F8875F887117}"/>
                </a:ext>
              </a:extLst>
            </p:cNvPr>
            <p:cNvGrpSpPr/>
            <p:nvPr/>
          </p:nvGrpSpPr>
          <p:grpSpPr>
            <a:xfrm>
              <a:off x="522939" y="4172771"/>
              <a:ext cx="692784" cy="1562750"/>
              <a:chOff x="2454095" y="3238309"/>
              <a:chExt cx="838268" cy="1890928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5F4DADC-CC85-426F-A96E-CE575EA363C7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x</a:t>
                </a:r>
                <a:r>
                  <a:rPr lang="en-US" sz="2400" baseline="-25000" dirty="0"/>
                  <a:t>2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59D4FB4-3343-417C-A41B-33E74ECE1AEB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x</a:t>
                </a:r>
                <a:r>
                  <a:rPr lang="en-US" sz="2400" baseline="-25000" dirty="0"/>
                  <a:t>1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B74A134-D3CA-4969-B11B-F1B8D28C8C0B}"/>
                </a:ext>
              </a:extLst>
            </p:cNvPr>
            <p:cNvSpPr/>
            <p:nvPr/>
          </p:nvSpPr>
          <p:spPr>
            <a:xfrm>
              <a:off x="1781303" y="4172771"/>
              <a:ext cx="692784" cy="6927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2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080DE20-873A-4274-89E6-5D37F83FE41C}"/>
                </a:ext>
              </a:extLst>
            </p:cNvPr>
            <p:cNvSpPr/>
            <p:nvPr/>
          </p:nvSpPr>
          <p:spPr>
            <a:xfrm>
              <a:off x="1781303" y="5042739"/>
              <a:ext cx="692784" cy="6927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3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D1D7D78-C927-4BE0-9590-4AFCE45ADF1E}"/>
                </a:ext>
              </a:extLst>
            </p:cNvPr>
            <p:cNvCxnSpPr>
              <a:cxnSpLocks/>
              <a:stCxn id="33" idx="6"/>
              <a:endCxn id="35" idx="2"/>
            </p:cNvCxnSpPr>
            <p:nvPr/>
          </p:nvCxnSpPr>
          <p:spPr>
            <a:xfrm flipV="1">
              <a:off x="1215723" y="4519163"/>
              <a:ext cx="565580" cy="8699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565EA2F-A07F-4B60-BC43-7BD3EABEA743}"/>
                </a:ext>
              </a:extLst>
            </p:cNvPr>
            <p:cNvCxnSpPr>
              <a:cxnSpLocks/>
              <a:stCxn id="33" idx="6"/>
              <a:endCxn id="36" idx="2"/>
            </p:cNvCxnSpPr>
            <p:nvPr/>
          </p:nvCxnSpPr>
          <p:spPr>
            <a:xfrm>
              <a:off x="1215723" y="5389130"/>
              <a:ext cx="565580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36DD516-6855-45EF-A841-404CF9E45AA1}"/>
                </a:ext>
              </a:extLst>
            </p:cNvPr>
            <p:cNvCxnSpPr>
              <a:cxnSpLocks/>
              <a:stCxn id="35" idx="6"/>
              <a:endCxn id="29" idx="2"/>
            </p:cNvCxnSpPr>
            <p:nvPr/>
          </p:nvCxnSpPr>
          <p:spPr>
            <a:xfrm>
              <a:off x="2474087" y="4519163"/>
              <a:ext cx="565580" cy="4349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19D92B5-8B56-4E9D-90AA-85D6D690D2DE}"/>
                </a:ext>
              </a:extLst>
            </p:cNvPr>
            <p:cNvCxnSpPr>
              <a:cxnSpLocks/>
              <a:stCxn id="36" idx="6"/>
              <a:endCxn id="29" idx="2"/>
            </p:cNvCxnSpPr>
            <p:nvPr/>
          </p:nvCxnSpPr>
          <p:spPr>
            <a:xfrm flipV="1">
              <a:off x="2474087" y="4954146"/>
              <a:ext cx="565580" cy="4349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98B69D-48E0-428A-A887-B655E67C3A09}"/>
              </a:ext>
            </a:extLst>
          </p:cNvPr>
          <p:cNvGrpSpPr/>
          <p:nvPr/>
        </p:nvGrpSpPr>
        <p:grpSpPr>
          <a:xfrm>
            <a:off x="361347" y="4172770"/>
            <a:ext cx="1954242" cy="1562750"/>
            <a:chOff x="709459" y="1784520"/>
            <a:chExt cx="1954242" cy="15627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E14F52-71ED-4FCC-BF2D-02E237AA7EBC}"/>
                </a:ext>
              </a:extLst>
            </p:cNvPr>
            <p:cNvSpPr/>
            <p:nvPr/>
          </p:nvSpPr>
          <p:spPr>
            <a:xfrm>
              <a:off x="1970916" y="2219503"/>
              <a:ext cx="692785" cy="69278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y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EAB9EEA-B89F-4AE7-8F76-74E6BDDAB357}"/>
                </a:ext>
              </a:extLst>
            </p:cNvPr>
            <p:cNvCxnSpPr>
              <a:cxnSpLocks/>
              <a:stCxn id="45" idx="6"/>
              <a:endCxn id="42" idx="2"/>
            </p:cNvCxnSpPr>
            <p:nvPr/>
          </p:nvCxnSpPr>
          <p:spPr>
            <a:xfrm>
              <a:off x="1402244" y="2130912"/>
              <a:ext cx="568672" cy="4349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2177270-D453-4739-A40E-8305D216787E}"/>
                </a:ext>
              </a:extLst>
            </p:cNvPr>
            <p:cNvCxnSpPr>
              <a:cxnSpLocks/>
              <a:stCxn id="46" idx="6"/>
              <a:endCxn id="42" idx="2"/>
            </p:cNvCxnSpPr>
            <p:nvPr/>
          </p:nvCxnSpPr>
          <p:spPr>
            <a:xfrm flipV="1">
              <a:off x="1402244" y="2565895"/>
              <a:ext cx="568672" cy="4349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E9FC76F-729A-4064-86AA-55AC08C5B8AC}"/>
                </a:ext>
              </a:extLst>
            </p:cNvPr>
            <p:cNvSpPr/>
            <p:nvPr/>
          </p:nvSpPr>
          <p:spPr>
            <a:xfrm>
              <a:off x="709459" y="1784520"/>
              <a:ext cx="692785" cy="6927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x</a:t>
              </a:r>
              <a:r>
                <a:rPr lang="en-US" sz="2400" baseline="-25000" dirty="0"/>
                <a:t>1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9F15AF7-A860-4B65-8418-91382E3043AD}"/>
                </a:ext>
              </a:extLst>
            </p:cNvPr>
            <p:cNvSpPr/>
            <p:nvPr/>
          </p:nvSpPr>
          <p:spPr>
            <a:xfrm>
              <a:off x="709459" y="2654487"/>
              <a:ext cx="692785" cy="6927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x</a:t>
              </a:r>
              <a:r>
                <a:rPr lang="en-US" sz="2400" baseline="-25000" dirty="0"/>
                <a:t>2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F8A1D85-A606-4130-8A26-7CC82C12C852}"/>
              </a:ext>
            </a:extLst>
          </p:cNvPr>
          <p:cNvSpPr txBox="1"/>
          <p:nvPr/>
        </p:nvSpPr>
        <p:spPr>
          <a:xfrm>
            <a:off x="302010" y="1837466"/>
            <a:ext cx="5006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Can they implement </a:t>
            </a:r>
            <a:r>
              <a:rPr lang="en-US" sz="4800" dirty="0" err="1"/>
              <a:t>xor</a:t>
            </a:r>
            <a:r>
              <a:rPr lang="en-US" sz="4800" dirty="0"/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D5D951-983A-4638-BEE2-37B743EB7557}"/>
              </a:ext>
            </a:extLst>
          </p:cNvPr>
          <p:cNvSpPr txBox="1"/>
          <p:nvPr/>
        </p:nvSpPr>
        <p:spPr>
          <a:xfrm>
            <a:off x="2491784" y="4538647"/>
            <a:ext cx="132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No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EC3044-5D2A-464E-90E2-B04A65914D18}"/>
              </a:ext>
            </a:extLst>
          </p:cNvPr>
          <p:cNvSpPr txBox="1"/>
          <p:nvPr/>
        </p:nvSpPr>
        <p:spPr>
          <a:xfrm>
            <a:off x="7349777" y="4538645"/>
            <a:ext cx="132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907582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be 59">
            <a:extLst>
              <a:ext uri="{FF2B5EF4-FFF2-40B4-BE49-F238E27FC236}">
                <a16:creationId xmlns:a16="http://schemas.microsoft.com/office/drawing/2014/main" id="{DC382360-47DB-4A49-9FAB-76127E31B48C}"/>
              </a:ext>
            </a:extLst>
          </p:cNvPr>
          <p:cNvSpPr/>
          <p:nvPr/>
        </p:nvSpPr>
        <p:spPr>
          <a:xfrm>
            <a:off x="5347304" y="4219993"/>
            <a:ext cx="298800" cy="74152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8FEC60E4-E4A7-4885-92B5-3649EE6E55EB}"/>
              </a:ext>
            </a:extLst>
          </p:cNvPr>
          <p:cNvSpPr/>
          <p:nvPr/>
        </p:nvSpPr>
        <p:spPr>
          <a:xfrm>
            <a:off x="5563276" y="4215039"/>
            <a:ext cx="298800" cy="74152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797462" y="4219993"/>
            <a:ext cx="298800" cy="74152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F00637B1-9486-47E7-84B3-FFFD1E96AE18}"/>
              </a:ext>
            </a:extLst>
          </p:cNvPr>
          <p:cNvSpPr/>
          <p:nvPr/>
        </p:nvSpPr>
        <p:spPr>
          <a:xfrm>
            <a:off x="1207386" y="3182789"/>
            <a:ext cx="680033" cy="2815935"/>
          </a:xfrm>
          <a:prstGeom prst="cube">
            <a:avLst>
              <a:gd name="adj" fmla="val 81584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03168" y="2242634"/>
            <a:ext cx="107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112x112</a:t>
            </a:r>
          </a:p>
          <a:p>
            <a:pPr algn="ctr"/>
            <a:r>
              <a:rPr lang="en-US" dirty="0"/>
              <a:t>128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246157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224x224</a:t>
            </a:r>
          </a:p>
          <a:p>
            <a:pPr algn="ctr"/>
            <a:r>
              <a:rPr lang="en-US" dirty="0"/>
              <a:t>64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EE56885A-E412-4C79-8D41-5E6FCA22277E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DCF05-EBCF-46D9-BA93-330E1924A67A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9AD846-17E5-4362-8D34-34D4449BB2EE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224x2243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14x14</a:t>
            </a:r>
          </a:p>
          <a:p>
            <a:pPr algn="ctr"/>
            <a:r>
              <a:rPr lang="en-US" dirty="0"/>
              <a:t>512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337521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3041DB4-E2AE-4CF4-8EFC-61CDE30271A7}"/>
              </a:ext>
            </a:extLst>
          </p:cNvPr>
          <p:cNvGrpSpPr/>
          <p:nvPr/>
        </p:nvGrpSpPr>
        <p:grpSpPr>
          <a:xfrm>
            <a:off x="7081342" y="1465298"/>
            <a:ext cx="886841" cy="3265277"/>
            <a:chOff x="6808815" y="1465298"/>
            <a:chExt cx="886841" cy="3265277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71BB8F51-0339-4B2C-95D4-BF67D9B5C676}"/>
                </a:ext>
              </a:extLst>
            </p:cNvPr>
            <p:cNvSpPr/>
            <p:nvPr/>
          </p:nvSpPr>
          <p:spPr>
            <a:xfrm>
              <a:off x="7018129" y="4441027"/>
              <a:ext cx="460459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A6656B-1DF8-4CAA-833D-8DAD588F1D84}"/>
                </a:ext>
              </a:extLst>
            </p:cNvPr>
            <p:cNvSpPr txBox="1"/>
            <p:nvPr/>
          </p:nvSpPr>
          <p:spPr>
            <a:xfrm>
              <a:off x="6808815" y="1465298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FC</a:t>
              </a:r>
            </a:p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1E08A5-53AB-4B64-BCD4-2DB8BEF1ED4D}"/>
                </a:ext>
              </a:extLst>
            </p:cNvPr>
            <p:cNvSpPr txBox="1"/>
            <p:nvPr/>
          </p:nvSpPr>
          <p:spPr>
            <a:xfrm>
              <a:off x="6808815" y="2238746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4096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28x28</a:t>
            </a:r>
          </a:p>
          <a:p>
            <a:pPr algn="ctr"/>
            <a:r>
              <a:rPr lang="en-US" dirty="0"/>
              <a:t>512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364754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56x56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7FBB8575-2C67-4BF9-AFD1-B52F02A6637E}"/>
              </a:ext>
            </a:extLst>
          </p:cNvPr>
          <p:cNvSpPr/>
          <p:nvPr/>
        </p:nvSpPr>
        <p:spPr>
          <a:xfrm>
            <a:off x="1424178" y="3182789"/>
            <a:ext cx="680033" cy="2815935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D6F577-522C-4B67-8835-4333C52B28AC}"/>
              </a:ext>
            </a:extLst>
          </p:cNvPr>
          <p:cNvGrpSpPr/>
          <p:nvPr/>
        </p:nvGrpSpPr>
        <p:grpSpPr>
          <a:xfrm>
            <a:off x="2335420" y="3629095"/>
            <a:ext cx="801767" cy="1923323"/>
            <a:chOff x="2294048" y="3629095"/>
            <a:chExt cx="801767" cy="1923323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0FE32D9-16AF-402E-999F-C31B5A524F02}"/>
                </a:ext>
              </a:extLst>
            </p:cNvPr>
            <p:cNvSpPr/>
            <p:nvPr/>
          </p:nvSpPr>
          <p:spPr>
            <a:xfrm>
              <a:off x="2294048" y="3629095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C2A8ECEA-CC08-4FAE-AA7B-0BA86F747BD1}"/>
                </a:ext>
              </a:extLst>
            </p:cNvPr>
            <p:cNvSpPr/>
            <p:nvPr/>
          </p:nvSpPr>
          <p:spPr>
            <a:xfrm>
              <a:off x="2533854" y="3629095"/>
              <a:ext cx="561961" cy="1923323"/>
            </a:xfrm>
            <a:prstGeom prst="cube">
              <a:avLst>
                <a:gd name="adj" fmla="val 7258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251459" y="3928974"/>
            <a:ext cx="397703" cy="1313655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DFA40BA7-782F-45FF-9CDB-0CA53FD027A7}"/>
              </a:ext>
            </a:extLst>
          </p:cNvPr>
          <p:cNvSpPr/>
          <p:nvPr/>
        </p:nvSpPr>
        <p:spPr>
          <a:xfrm>
            <a:off x="3488626" y="3928974"/>
            <a:ext cx="397703" cy="1313655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A1ED7C5C-F9E4-403A-BCB7-67B27923E4F9}"/>
              </a:ext>
            </a:extLst>
          </p:cNvPr>
          <p:cNvSpPr/>
          <p:nvPr/>
        </p:nvSpPr>
        <p:spPr>
          <a:xfrm>
            <a:off x="3725792" y="3928974"/>
            <a:ext cx="397703" cy="1313655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D5EBB8F6-61F2-4767-AB8C-44A1D831239C}"/>
              </a:ext>
            </a:extLst>
          </p:cNvPr>
          <p:cNvSpPr/>
          <p:nvPr/>
        </p:nvSpPr>
        <p:spPr>
          <a:xfrm>
            <a:off x="4588416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A5DEEA94-4FBF-4688-B8A3-E098C1D41734}"/>
              </a:ext>
            </a:extLst>
          </p:cNvPr>
          <p:cNvSpPr/>
          <p:nvPr/>
        </p:nvSpPr>
        <p:spPr>
          <a:xfrm>
            <a:off x="4812077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24B361-6C4E-40F5-ABA1-052FCBF5B755}"/>
              </a:ext>
            </a:extLst>
          </p:cNvPr>
          <p:cNvSpPr txBox="1"/>
          <p:nvPr/>
        </p:nvSpPr>
        <p:spPr>
          <a:xfrm>
            <a:off x="2319234" y="5415656"/>
            <a:ext cx="6824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All filters 3x3 </a:t>
            </a:r>
          </a:p>
          <a:p>
            <a:pPr algn="ctr"/>
            <a:r>
              <a:rPr lang="en-US" sz="3200" dirty="0"/>
              <a:t>All filters followed by </a:t>
            </a:r>
            <a:r>
              <a:rPr lang="en-US" sz="3200" dirty="0" err="1"/>
              <a:t>ReLU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98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579-B667-4837-BC0A-46422BA6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Deeper Networks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1DCA6E-7365-4E3F-A31F-D59445CB57DB}"/>
              </a:ext>
            </a:extLst>
          </p:cNvPr>
          <p:cNvSpPr txBox="1"/>
          <p:nvPr/>
        </p:nvSpPr>
        <p:spPr>
          <a:xfrm>
            <a:off x="279308" y="1579215"/>
            <a:ext cx="8585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Why not just stack continuously?</a:t>
            </a:r>
          </a:p>
          <a:p>
            <a:pPr algn="ctr"/>
            <a:r>
              <a:rPr lang="en-US" sz="3200" b="1" dirty="0">
                <a:latin typeface="+mj-lt"/>
              </a:rPr>
              <a:t>What will happen to gradient going back?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3A6DC82-753E-4184-988E-B7551F9E2B09}"/>
              </a:ext>
            </a:extLst>
          </p:cNvPr>
          <p:cNvGrpSpPr/>
          <p:nvPr/>
        </p:nvGrpSpPr>
        <p:grpSpPr>
          <a:xfrm>
            <a:off x="365023" y="3863382"/>
            <a:ext cx="8413954" cy="2830805"/>
            <a:chOff x="175914" y="3167919"/>
            <a:chExt cx="8413954" cy="2830805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A6A9C89B-D4F2-4AEE-88F2-532A3C964E18}"/>
                </a:ext>
              </a:extLst>
            </p:cNvPr>
            <p:cNvSpPr/>
            <p:nvPr/>
          </p:nvSpPr>
          <p:spPr>
            <a:xfrm>
              <a:off x="175914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E3935D3-6FA0-4717-9509-FF737F2EDF49}"/>
                </a:ext>
              </a:extLst>
            </p:cNvPr>
            <p:cNvGrpSpPr/>
            <p:nvPr/>
          </p:nvGrpSpPr>
          <p:grpSpPr>
            <a:xfrm>
              <a:off x="7840910" y="4215039"/>
              <a:ext cx="748958" cy="746478"/>
              <a:chOff x="8059157" y="4215039"/>
              <a:chExt cx="748958" cy="746478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403B4424-E911-4D90-94F0-DF7D4CDA4100}"/>
                  </a:ext>
                </a:extLst>
              </p:cNvPr>
              <p:cNvSpPr/>
              <p:nvPr/>
            </p:nvSpPr>
            <p:spPr>
              <a:xfrm>
                <a:off x="8059157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D52E19DF-1263-4D4A-B478-9BEBFEB343E6}"/>
                  </a:ext>
                </a:extLst>
              </p:cNvPr>
              <p:cNvSpPr/>
              <p:nvPr/>
            </p:nvSpPr>
            <p:spPr>
              <a:xfrm>
                <a:off x="8275129" y="4215039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6088C1AB-914E-4FF1-A7DB-5111FCECE114}"/>
                  </a:ext>
                </a:extLst>
              </p:cNvPr>
              <p:cNvSpPr/>
              <p:nvPr/>
            </p:nvSpPr>
            <p:spPr>
              <a:xfrm>
                <a:off x="8509315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4A7F989-8095-43C4-85BE-DE6151E69F4E}"/>
                </a:ext>
              </a:extLst>
            </p:cNvPr>
            <p:cNvGrpSpPr/>
            <p:nvPr/>
          </p:nvGrpSpPr>
          <p:grpSpPr>
            <a:xfrm>
              <a:off x="452011" y="3167919"/>
              <a:ext cx="1945699" cy="2830805"/>
              <a:chOff x="452011" y="3167919"/>
              <a:chExt cx="1945699" cy="2830805"/>
            </a:xfrm>
          </p:grpSpPr>
          <p:sp>
            <p:nvSpPr>
              <p:cNvPr id="85" name="Cube 84">
                <a:extLst>
                  <a:ext uri="{FF2B5EF4-FFF2-40B4-BE49-F238E27FC236}">
                    <a16:creationId xmlns:a16="http://schemas.microsoft.com/office/drawing/2014/main" id="{8593F7E1-EC3E-435C-A12A-21BABB5425EA}"/>
                  </a:ext>
                </a:extLst>
              </p:cNvPr>
              <p:cNvSpPr/>
              <p:nvPr/>
            </p:nvSpPr>
            <p:spPr>
              <a:xfrm>
                <a:off x="452011" y="316791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ube 83">
                <a:extLst>
                  <a:ext uri="{FF2B5EF4-FFF2-40B4-BE49-F238E27FC236}">
                    <a16:creationId xmlns:a16="http://schemas.microsoft.com/office/drawing/2014/main" id="{90EB0D21-9436-4344-B378-17FD31AFDF34}"/>
                  </a:ext>
                </a:extLst>
              </p:cNvPr>
              <p:cNvSpPr/>
              <p:nvPr/>
            </p:nvSpPr>
            <p:spPr>
              <a:xfrm>
                <a:off x="662955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1157C00D-6B88-462C-97D4-25800FD7D251}"/>
                  </a:ext>
                </a:extLst>
              </p:cNvPr>
              <p:cNvSpPr/>
              <p:nvPr/>
            </p:nvSpPr>
            <p:spPr>
              <a:xfrm>
                <a:off x="873899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7A1D0482-878A-45A3-B293-B23A5E2362EA}"/>
                  </a:ext>
                </a:extLst>
              </p:cNvPr>
              <p:cNvSpPr/>
              <p:nvPr/>
            </p:nvSpPr>
            <p:spPr>
              <a:xfrm>
                <a:off x="1084843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7ED92131-4456-4176-93BF-F032ACB5342E}"/>
                  </a:ext>
                </a:extLst>
              </p:cNvPr>
              <p:cNvSpPr/>
              <p:nvPr/>
            </p:nvSpPr>
            <p:spPr>
              <a:xfrm>
                <a:off x="129578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F4A48920-F77D-4A2D-A7C3-41E0098C3E04}"/>
                  </a:ext>
                </a:extLst>
              </p:cNvPr>
              <p:cNvSpPr/>
              <p:nvPr/>
            </p:nvSpPr>
            <p:spPr>
              <a:xfrm>
                <a:off x="1506731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E92AFA51-A23C-466B-86E2-1C569938F541}"/>
                  </a:ext>
                </a:extLst>
              </p:cNvPr>
              <p:cNvSpPr/>
              <p:nvPr/>
            </p:nvSpPr>
            <p:spPr>
              <a:xfrm>
                <a:off x="171767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5EBAF24-BF04-48B6-BD3E-1D0917DDD146}"/>
                </a:ext>
              </a:extLst>
            </p:cNvPr>
            <p:cNvGrpSpPr/>
            <p:nvPr/>
          </p:nvGrpSpPr>
          <p:grpSpPr>
            <a:xfrm>
              <a:off x="1913231" y="3614227"/>
              <a:ext cx="1833944" cy="1938191"/>
              <a:chOff x="3360387" y="3614227"/>
              <a:chExt cx="1833944" cy="1938191"/>
            </a:xfrm>
          </p:grpSpPr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B1FF4D37-DCE6-4FC5-8CFB-284C8EF41F58}"/>
                  </a:ext>
                </a:extLst>
              </p:cNvPr>
              <p:cNvSpPr/>
              <p:nvPr/>
            </p:nvSpPr>
            <p:spPr>
              <a:xfrm>
                <a:off x="3360387" y="3624138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id="{C9E393A4-0125-4B07-9999-D7D40656D600}"/>
                  </a:ext>
                </a:extLst>
              </p:cNvPr>
              <p:cNvSpPr/>
              <p:nvPr/>
            </p:nvSpPr>
            <p:spPr>
              <a:xfrm>
                <a:off x="3614784" y="3614227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35455676-A126-4213-8476-9CAFBA71C47A}"/>
                  </a:ext>
                </a:extLst>
              </p:cNvPr>
              <p:cNvSpPr/>
              <p:nvPr/>
            </p:nvSpPr>
            <p:spPr>
              <a:xfrm>
                <a:off x="3869181" y="3619183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Cube 41">
                <a:extLst>
                  <a:ext uri="{FF2B5EF4-FFF2-40B4-BE49-F238E27FC236}">
                    <a16:creationId xmlns:a16="http://schemas.microsoft.com/office/drawing/2014/main" id="{C609EF98-85B1-4752-84AB-A27FE669AA1B}"/>
                  </a:ext>
                </a:extLst>
              </p:cNvPr>
              <p:cNvSpPr/>
              <p:nvPr/>
            </p:nvSpPr>
            <p:spPr>
              <a:xfrm>
                <a:off x="4123578" y="3624139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ube 42">
                <a:extLst>
                  <a:ext uri="{FF2B5EF4-FFF2-40B4-BE49-F238E27FC236}">
                    <a16:creationId xmlns:a16="http://schemas.microsoft.com/office/drawing/2014/main" id="{DDF1EB42-4D9A-402C-900E-CB3139BFC010}"/>
                  </a:ext>
                </a:extLst>
              </p:cNvPr>
              <p:cNvSpPr/>
              <p:nvPr/>
            </p:nvSpPr>
            <p:spPr>
              <a:xfrm>
                <a:off x="4377975" y="3629095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ube 43">
                <a:extLst>
                  <a:ext uri="{FF2B5EF4-FFF2-40B4-BE49-F238E27FC236}">
                    <a16:creationId xmlns:a16="http://schemas.microsoft.com/office/drawing/2014/main" id="{562F25B6-F5E1-4645-8091-C070207B18CD}"/>
                  </a:ext>
                </a:extLst>
              </p:cNvPr>
              <p:cNvSpPr/>
              <p:nvPr/>
            </p:nvSpPr>
            <p:spPr>
              <a:xfrm>
                <a:off x="4632370" y="3629095"/>
                <a:ext cx="561961" cy="1923323"/>
              </a:xfrm>
              <a:prstGeom prst="cube">
                <a:avLst>
                  <a:gd name="adj" fmla="val 7258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1A69B51-649B-4980-98D9-BEA01B23E585}"/>
                </a:ext>
              </a:extLst>
            </p:cNvPr>
            <p:cNvGrpSpPr/>
            <p:nvPr/>
          </p:nvGrpSpPr>
          <p:grpSpPr>
            <a:xfrm>
              <a:off x="3514009" y="3911817"/>
              <a:ext cx="1862366" cy="1330812"/>
              <a:chOff x="4318273" y="3911817"/>
              <a:chExt cx="1862366" cy="1330812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31E4E89-3638-41B4-9C31-E21A15C3A35E}"/>
                  </a:ext>
                </a:extLst>
              </p:cNvPr>
              <p:cNvGrpSpPr/>
              <p:nvPr/>
            </p:nvGrpSpPr>
            <p:grpSpPr>
              <a:xfrm>
                <a:off x="4318273" y="3911817"/>
                <a:ext cx="634870" cy="1313655"/>
                <a:chOff x="5308603" y="3928974"/>
                <a:chExt cx="634870" cy="1313655"/>
              </a:xfrm>
            </p:grpSpPr>
            <p:sp>
              <p:nvSpPr>
                <p:cNvPr id="63" name="Cube 62">
                  <a:extLst>
                    <a:ext uri="{FF2B5EF4-FFF2-40B4-BE49-F238E27FC236}">
                      <a16:creationId xmlns:a16="http://schemas.microsoft.com/office/drawing/2014/main" id="{71D5604E-B1EA-44B3-9AD1-B6E677F9CF4F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>
                  <a:extLst>
                    <a:ext uri="{FF2B5EF4-FFF2-40B4-BE49-F238E27FC236}">
                      <a16:creationId xmlns:a16="http://schemas.microsoft.com/office/drawing/2014/main" id="{88CDBC17-A2A4-4CA3-833A-3AB13E9E9D85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745953E-2A0F-4D23-85E9-FE99A69E9452}"/>
                  </a:ext>
                </a:extLst>
              </p:cNvPr>
              <p:cNvGrpSpPr/>
              <p:nvPr/>
            </p:nvGrpSpPr>
            <p:grpSpPr>
              <a:xfrm>
                <a:off x="4812691" y="3919060"/>
                <a:ext cx="634870" cy="1313655"/>
                <a:chOff x="5308603" y="3928974"/>
                <a:chExt cx="634870" cy="1313655"/>
              </a:xfrm>
            </p:grpSpPr>
            <p:sp>
              <p:nvSpPr>
                <p:cNvPr id="61" name="Cube 60">
                  <a:extLst>
                    <a:ext uri="{FF2B5EF4-FFF2-40B4-BE49-F238E27FC236}">
                      <a16:creationId xmlns:a16="http://schemas.microsoft.com/office/drawing/2014/main" id="{27E825F3-0CB6-41AE-AC0B-E25132CEA478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>
                  <a:extLst>
                    <a:ext uri="{FF2B5EF4-FFF2-40B4-BE49-F238E27FC236}">
                      <a16:creationId xmlns:a16="http://schemas.microsoft.com/office/drawing/2014/main" id="{604FE1FF-AAB4-4E57-970B-B6878A72656F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9F87672-200E-488A-8E60-F9AD2B164BCD}"/>
                  </a:ext>
                </a:extLst>
              </p:cNvPr>
              <p:cNvGrpSpPr/>
              <p:nvPr/>
            </p:nvGrpSpPr>
            <p:grpSpPr>
              <a:xfrm>
                <a:off x="5308603" y="3928974"/>
                <a:ext cx="634870" cy="1313655"/>
                <a:chOff x="5308603" y="3928974"/>
                <a:chExt cx="634870" cy="1313655"/>
              </a:xfrm>
            </p:grpSpPr>
            <p:sp>
              <p:nvSpPr>
                <p:cNvPr id="59" name="Cube 58">
                  <a:extLst>
                    <a:ext uri="{FF2B5EF4-FFF2-40B4-BE49-F238E27FC236}">
                      <a16:creationId xmlns:a16="http://schemas.microsoft.com/office/drawing/2014/main" id="{0FF71364-CBD0-49E2-9585-C1C491D42098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>
                  <a:extLst>
                    <a:ext uri="{FF2B5EF4-FFF2-40B4-BE49-F238E27FC236}">
                      <a16:creationId xmlns:a16="http://schemas.microsoft.com/office/drawing/2014/main" id="{94057889-80A9-40B3-A94C-DC0F0C0306F3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595C2842-2268-492A-8113-2EDDD618AF3C}"/>
                  </a:ext>
                </a:extLst>
              </p:cNvPr>
              <p:cNvSpPr/>
              <p:nvPr/>
            </p:nvSpPr>
            <p:spPr>
              <a:xfrm>
                <a:off x="5782936" y="3928974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55105FC-F21B-43BE-A4B3-7D4352AF92B5}"/>
                </a:ext>
              </a:extLst>
            </p:cNvPr>
            <p:cNvGrpSpPr/>
            <p:nvPr/>
          </p:nvGrpSpPr>
          <p:grpSpPr>
            <a:xfrm>
              <a:off x="5207642" y="4137179"/>
              <a:ext cx="1678530" cy="897244"/>
              <a:chOff x="5552239" y="4137179"/>
              <a:chExt cx="1678530" cy="897244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19A637F-C7A5-4B8F-BA3E-23F9D374C055}"/>
                  </a:ext>
                </a:extLst>
              </p:cNvPr>
              <p:cNvGrpSpPr/>
              <p:nvPr/>
            </p:nvGrpSpPr>
            <p:grpSpPr>
              <a:xfrm>
                <a:off x="5552239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82" name="Cube 81">
                  <a:extLst>
                    <a:ext uri="{FF2B5EF4-FFF2-40B4-BE49-F238E27FC236}">
                      <a16:creationId xmlns:a16="http://schemas.microsoft.com/office/drawing/2014/main" id="{971AECBF-DDF1-4B3F-91A3-227CA850FA48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>
                  <a:extLst>
                    <a:ext uri="{FF2B5EF4-FFF2-40B4-BE49-F238E27FC236}">
                      <a16:creationId xmlns:a16="http://schemas.microsoft.com/office/drawing/2014/main" id="{55A5B56B-0074-4237-933B-48DAE16C1BB9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A774C05-4DB0-40A6-9FDF-A8B12B98E2D8}"/>
                  </a:ext>
                </a:extLst>
              </p:cNvPr>
              <p:cNvGrpSpPr/>
              <p:nvPr/>
            </p:nvGrpSpPr>
            <p:grpSpPr>
              <a:xfrm>
                <a:off x="5978827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99EE2BD7-CF30-4D7B-9AD7-FF06F9F224C2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7CE08114-06EF-4CF6-9704-B49051685A09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79D2835F-80FE-445B-9716-16D5473D11F4}"/>
                  </a:ext>
                </a:extLst>
              </p:cNvPr>
              <p:cNvGrpSpPr/>
              <p:nvPr/>
            </p:nvGrpSpPr>
            <p:grpSpPr>
              <a:xfrm>
                <a:off x="6421898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78" name="Cube 77">
                  <a:extLst>
                    <a:ext uri="{FF2B5EF4-FFF2-40B4-BE49-F238E27FC236}">
                      <a16:creationId xmlns:a16="http://schemas.microsoft.com/office/drawing/2014/main" id="{B138D22E-1DD0-40AD-955F-C9B97168D897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8AC9F29F-F21B-43E9-A940-7DF04CE8EC5D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Cube 76">
                <a:extLst>
                  <a:ext uri="{FF2B5EF4-FFF2-40B4-BE49-F238E27FC236}">
                    <a16:creationId xmlns:a16="http://schemas.microsoft.com/office/drawing/2014/main" id="{56C5F89A-0595-4679-B261-E25304B0729A}"/>
                  </a:ext>
                </a:extLst>
              </p:cNvPr>
              <p:cNvSpPr/>
              <p:nvPr/>
            </p:nvSpPr>
            <p:spPr>
              <a:xfrm>
                <a:off x="6869221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4CCA1FE-A5EB-4EDF-8882-6C3DB05AFB0B}"/>
                </a:ext>
              </a:extLst>
            </p:cNvPr>
            <p:cNvSpPr txBox="1"/>
            <p:nvPr/>
          </p:nvSpPr>
          <p:spPr>
            <a:xfrm>
              <a:off x="6971251" y="4002956"/>
              <a:ext cx="729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029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CA7D-7C49-4163-B315-13E31FDA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5C244BD-7436-4E9B-B7FA-56446E91C414}"/>
              </a:ext>
            </a:extLst>
          </p:cNvPr>
          <p:cNvCxnSpPr/>
          <p:nvPr/>
        </p:nvCxnSpPr>
        <p:spPr>
          <a:xfrm flipH="1">
            <a:off x="981512" y="3682767"/>
            <a:ext cx="769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47FC5930-AA73-4CFC-90C3-66EAA6140410}"/>
              </a:ext>
            </a:extLst>
          </p:cNvPr>
          <p:cNvSpPr txBox="1"/>
          <p:nvPr/>
        </p:nvSpPr>
        <p:spPr>
          <a:xfrm>
            <a:off x="871868" y="1360285"/>
            <a:ext cx="740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Every backpropagation step multiplies the gradient by the local gradient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14E26CD-22D7-4904-8BD3-88C07DBE76B1}"/>
              </a:ext>
            </a:extLst>
          </p:cNvPr>
          <p:cNvGrpSpPr/>
          <p:nvPr/>
        </p:nvGrpSpPr>
        <p:grpSpPr>
          <a:xfrm>
            <a:off x="365023" y="3863382"/>
            <a:ext cx="8413954" cy="2830805"/>
            <a:chOff x="175914" y="3167919"/>
            <a:chExt cx="8413954" cy="2830805"/>
          </a:xfrm>
        </p:grpSpPr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EC1C2666-A2B4-49F4-A2EB-E0C440EBEBE9}"/>
                </a:ext>
              </a:extLst>
            </p:cNvPr>
            <p:cNvSpPr/>
            <p:nvPr/>
          </p:nvSpPr>
          <p:spPr>
            <a:xfrm>
              <a:off x="175914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67A7EF7-3330-435F-B735-922963E2023A}"/>
                </a:ext>
              </a:extLst>
            </p:cNvPr>
            <p:cNvGrpSpPr/>
            <p:nvPr/>
          </p:nvGrpSpPr>
          <p:grpSpPr>
            <a:xfrm>
              <a:off x="7840910" y="4215039"/>
              <a:ext cx="748958" cy="746478"/>
              <a:chOff x="8059157" y="4215039"/>
              <a:chExt cx="748958" cy="746478"/>
            </a:xfrm>
          </p:grpSpPr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1E310659-DA3E-4402-883D-1DE7C18D1FF0}"/>
                  </a:ext>
                </a:extLst>
              </p:cNvPr>
              <p:cNvSpPr/>
              <p:nvPr/>
            </p:nvSpPr>
            <p:spPr>
              <a:xfrm>
                <a:off x="8059157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5EFBFB67-EEC8-44F1-9C08-5C742CB6E25C}"/>
                  </a:ext>
                </a:extLst>
              </p:cNvPr>
              <p:cNvSpPr/>
              <p:nvPr/>
            </p:nvSpPr>
            <p:spPr>
              <a:xfrm>
                <a:off x="8275129" y="4215039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id="{79126463-E431-477C-AF15-F2DE028D7E18}"/>
                  </a:ext>
                </a:extLst>
              </p:cNvPr>
              <p:cNvSpPr/>
              <p:nvPr/>
            </p:nvSpPr>
            <p:spPr>
              <a:xfrm>
                <a:off x="8509315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BFB969C-F759-442C-A0DB-4615A78B08A0}"/>
                </a:ext>
              </a:extLst>
            </p:cNvPr>
            <p:cNvGrpSpPr/>
            <p:nvPr/>
          </p:nvGrpSpPr>
          <p:grpSpPr>
            <a:xfrm>
              <a:off x="452011" y="3167919"/>
              <a:ext cx="1945699" cy="2830805"/>
              <a:chOff x="452011" y="3167919"/>
              <a:chExt cx="1945699" cy="2830805"/>
            </a:xfrm>
          </p:grpSpPr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F6F4C086-00E8-44DA-8CBC-212E9AD7C1D1}"/>
                  </a:ext>
                </a:extLst>
              </p:cNvPr>
              <p:cNvSpPr/>
              <p:nvPr/>
            </p:nvSpPr>
            <p:spPr>
              <a:xfrm>
                <a:off x="452011" y="316791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070E1E1B-25C4-4E5A-928F-D683FD0A329D}"/>
                  </a:ext>
                </a:extLst>
              </p:cNvPr>
              <p:cNvSpPr/>
              <p:nvPr/>
            </p:nvSpPr>
            <p:spPr>
              <a:xfrm>
                <a:off x="662955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23223F38-6E50-4CE8-83D2-BE9314CA6F9C}"/>
                  </a:ext>
                </a:extLst>
              </p:cNvPr>
              <p:cNvSpPr/>
              <p:nvPr/>
            </p:nvSpPr>
            <p:spPr>
              <a:xfrm>
                <a:off x="873899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E6901CEE-28A1-404A-873C-65D09A575424}"/>
                  </a:ext>
                </a:extLst>
              </p:cNvPr>
              <p:cNvSpPr/>
              <p:nvPr/>
            </p:nvSpPr>
            <p:spPr>
              <a:xfrm>
                <a:off x="1084843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00A40AB1-89E1-4467-9F3F-ED6F44FC1094}"/>
                  </a:ext>
                </a:extLst>
              </p:cNvPr>
              <p:cNvSpPr/>
              <p:nvPr/>
            </p:nvSpPr>
            <p:spPr>
              <a:xfrm>
                <a:off x="129578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F7CCFE00-D146-48E7-A4FF-0C9F45769003}"/>
                  </a:ext>
                </a:extLst>
              </p:cNvPr>
              <p:cNvSpPr/>
              <p:nvPr/>
            </p:nvSpPr>
            <p:spPr>
              <a:xfrm>
                <a:off x="1506731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DA0AB7FB-7B00-4609-A91C-C1DEEADFFE07}"/>
                  </a:ext>
                </a:extLst>
              </p:cNvPr>
              <p:cNvSpPr/>
              <p:nvPr/>
            </p:nvSpPr>
            <p:spPr>
              <a:xfrm>
                <a:off x="171767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38FB376-E322-4808-9F0F-84A7EF67726F}"/>
                </a:ext>
              </a:extLst>
            </p:cNvPr>
            <p:cNvGrpSpPr/>
            <p:nvPr/>
          </p:nvGrpSpPr>
          <p:grpSpPr>
            <a:xfrm>
              <a:off x="1913231" y="3614227"/>
              <a:ext cx="1833944" cy="1938191"/>
              <a:chOff x="3360387" y="3614227"/>
              <a:chExt cx="1833944" cy="1938191"/>
            </a:xfrm>
          </p:grpSpPr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id="{583E3752-05F3-47E4-848A-1D82B2258D30}"/>
                  </a:ext>
                </a:extLst>
              </p:cNvPr>
              <p:cNvSpPr/>
              <p:nvPr/>
            </p:nvSpPr>
            <p:spPr>
              <a:xfrm>
                <a:off x="3360387" y="3624138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4ABA7955-D461-405C-825A-8A42D74C7D30}"/>
                  </a:ext>
                </a:extLst>
              </p:cNvPr>
              <p:cNvSpPr/>
              <p:nvPr/>
            </p:nvSpPr>
            <p:spPr>
              <a:xfrm>
                <a:off x="3614784" y="3614227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70675677-A937-40F2-AC51-CD1D6194D50C}"/>
                  </a:ext>
                </a:extLst>
              </p:cNvPr>
              <p:cNvSpPr/>
              <p:nvPr/>
            </p:nvSpPr>
            <p:spPr>
              <a:xfrm>
                <a:off x="3869181" y="3619183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A5013638-3D83-4B1E-8EF3-B8EE716F0E49}"/>
                  </a:ext>
                </a:extLst>
              </p:cNvPr>
              <p:cNvSpPr/>
              <p:nvPr/>
            </p:nvSpPr>
            <p:spPr>
              <a:xfrm>
                <a:off x="4123578" y="3624139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55EFC9B8-1423-495B-9B58-9489626CAC57}"/>
                  </a:ext>
                </a:extLst>
              </p:cNvPr>
              <p:cNvSpPr/>
              <p:nvPr/>
            </p:nvSpPr>
            <p:spPr>
              <a:xfrm>
                <a:off x="4377975" y="3629095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7DF05000-BAEE-4C8A-8211-63C5377DEE11}"/>
                  </a:ext>
                </a:extLst>
              </p:cNvPr>
              <p:cNvSpPr/>
              <p:nvPr/>
            </p:nvSpPr>
            <p:spPr>
              <a:xfrm>
                <a:off x="4632370" y="3629095"/>
                <a:ext cx="561961" cy="1923323"/>
              </a:xfrm>
              <a:prstGeom prst="cube">
                <a:avLst>
                  <a:gd name="adj" fmla="val 7258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0DF3094-B5C5-49D9-8A11-FA38F8B146A3}"/>
                </a:ext>
              </a:extLst>
            </p:cNvPr>
            <p:cNvGrpSpPr/>
            <p:nvPr/>
          </p:nvGrpSpPr>
          <p:grpSpPr>
            <a:xfrm>
              <a:off x="3514009" y="3911817"/>
              <a:ext cx="1862366" cy="1330812"/>
              <a:chOff x="4318273" y="3911817"/>
              <a:chExt cx="1862366" cy="133081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6FE1551B-B47E-4C6B-9C2E-AF994CA24C3C}"/>
                  </a:ext>
                </a:extLst>
              </p:cNvPr>
              <p:cNvGrpSpPr/>
              <p:nvPr/>
            </p:nvGrpSpPr>
            <p:grpSpPr>
              <a:xfrm>
                <a:off x="4318273" y="3911817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8" name="Cube 127">
                  <a:extLst>
                    <a:ext uri="{FF2B5EF4-FFF2-40B4-BE49-F238E27FC236}">
                      <a16:creationId xmlns:a16="http://schemas.microsoft.com/office/drawing/2014/main" id="{2335FC6C-A473-4B5C-BC7B-721B0F88BE3A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Cube 128">
                  <a:extLst>
                    <a:ext uri="{FF2B5EF4-FFF2-40B4-BE49-F238E27FC236}">
                      <a16:creationId xmlns:a16="http://schemas.microsoft.com/office/drawing/2014/main" id="{00B9EC66-588D-4A5D-BD9D-030DF329E3FF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743FE7B-32CD-43C1-A842-1066CD779F94}"/>
                  </a:ext>
                </a:extLst>
              </p:cNvPr>
              <p:cNvGrpSpPr/>
              <p:nvPr/>
            </p:nvGrpSpPr>
            <p:grpSpPr>
              <a:xfrm>
                <a:off x="4812691" y="3919060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6" name="Cube 125">
                  <a:extLst>
                    <a:ext uri="{FF2B5EF4-FFF2-40B4-BE49-F238E27FC236}">
                      <a16:creationId xmlns:a16="http://schemas.microsoft.com/office/drawing/2014/main" id="{05E8ED3D-22BB-41AE-B568-E221B55ECED4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Cube 126">
                  <a:extLst>
                    <a:ext uri="{FF2B5EF4-FFF2-40B4-BE49-F238E27FC236}">
                      <a16:creationId xmlns:a16="http://schemas.microsoft.com/office/drawing/2014/main" id="{8A8DE0EC-C2C9-436F-9E16-72EEC87E717A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84E74414-CFDE-499E-AEF6-CBD758F43FAD}"/>
                  </a:ext>
                </a:extLst>
              </p:cNvPr>
              <p:cNvGrpSpPr/>
              <p:nvPr/>
            </p:nvGrpSpPr>
            <p:grpSpPr>
              <a:xfrm>
                <a:off x="5308603" y="3928974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4" name="Cube 123">
                  <a:extLst>
                    <a:ext uri="{FF2B5EF4-FFF2-40B4-BE49-F238E27FC236}">
                      <a16:creationId xmlns:a16="http://schemas.microsoft.com/office/drawing/2014/main" id="{2B80F9E0-B20E-4267-8E49-B042EEF0FBB6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Cube 124">
                  <a:extLst>
                    <a:ext uri="{FF2B5EF4-FFF2-40B4-BE49-F238E27FC236}">
                      <a16:creationId xmlns:a16="http://schemas.microsoft.com/office/drawing/2014/main" id="{98E42B7D-681A-41ED-AC28-5E5133CA9D29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F60BCC75-ECDD-41E9-960E-8ADEE3F9C624}"/>
                  </a:ext>
                </a:extLst>
              </p:cNvPr>
              <p:cNvSpPr/>
              <p:nvPr/>
            </p:nvSpPr>
            <p:spPr>
              <a:xfrm>
                <a:off x="5782936" y="3928974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4FA8EE5-4FC6-44A2-A69D-05A2116F4CFF}"/>
                </a:ext>
              </a:extLst>
            </p:cNvPr>
            <p:cNvGrpSpPr/>
            <p:nvPr/>
          </p:nvGrpSpPr>
          <p:grpSpPr>
            <a:xfrm>
              <a:off x="5207642" y="4137179"/>
              <a:ext cx="1678530" cy="897244"/>
              <a:chOff x="5552239" y="4137179"/>
              <a:chExt cx="1678530" cy="897244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00118CDC-8755-44C9-A8FF-49E8BED01798}"/>
                  </a:ext>
                </a:extLst>
              </p:cNvPr>
              <p:cNvGrpSpPr/>
              <p:nvPr/>
            </p:nvGrpSpPr>
            <p:grpSpPr>
              <a:xfrm>
                <a:off x="5552239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8" name="Cube 117">
                  <a:extLst>
                    <a:ext uri="{FF2B5EF4-FFF2-40B4-BE49-F238E27FC236}">
                      <a16:creationId xmlns:a16="http://schemas.microsoft.com/office/drawing/2014/main" id="{00CD5B0F-B9D1-44DC-A0E4-D0D028BF400E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Cube 118">
                  <a:extLst>
                    <a:ext uri="{FF2B5EF4-FFF2-40B4-BE49-F238E27FC236}">
                      <a16:creationId xmlns:a16="http://schemas.microsoft.com/office/drawing/2014/main" id="{D1D2E1AA-C6E5-438C-B259-DFC3D8527C9B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8E9D44A2-95A6-4A82-8046-6C38CF0040FE}"/>
                  </a:ext>
                </a:extLst>
              </p:cNvPr>
              <p:cNvGrpSpPr/>
              <p:nvPr/>
            </p:nvGrpSpPr>
            <p:grpSpPr>
              <a:xfrm>
                <a:off x="5978827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6" name="Cube 115">
                  <a:extLst>
                    <a:ext uri="{FF2B5EF4-FFF2-40B4-BE49-F238E27FC236}">
                      <a16:creationId xmlns:a16="http://schemas.microsoft.com/office/drawing/2014/main" id="{4E91139A-58C6-459A-B6B9-B47D770EA2A0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Cube 116">
                  <a:extLst>
                    <a:ext uri="{FF2B5EF4-FFF2-40B4-BE49-F238E27FC236}">
                      <a16:creationId xmlns:a16="http://schemas.microsoft.com/office/drawing/2014/main" id="{6329EF4C-43D7-4A74-A75D-2DD38559EB8D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1A4F2310-F9FD-4153-81DC-02A17B0CFC0C}"/>
                  </a:ext>
                </a:extLst>
              </p:cNvPr>
              <p:cNvGrpSpPr/>
              <p:nvPr/>
            </p:nvGrpSpPr>
            <p:grpSpPr>
              <a:xfrm>
                <a:off x="6421898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4" name="Cube 113">
                  <a:extLst>
                    <a:ext uri="{FF2B5EF4-FFF2-40B4-BE49-F238E27FC236}">
                      <a16:creationId xmlns:a16="http://schemas.microsoft.com/office/drawing/2014/main" id="{79D31346-F716-42AF-913E-8CAA8DB4E191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ube 114">
                  <a:extLst>
                    <a:ext uri="{FF2B5EF4-FFF2-40B4-BE49-F238E27FC236}">
                      <a16:creationId xmlns:a16="http://schemas.microsoft.com/office/drawing/2014/main" id="{9C34F92B-D367-4707-BDD1-9BEA514A4367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547D2EE4-7B77-4183-AA2F-A913069B7FD6}"/>
                  </a:ext>
                </a:extLst>
              </p:cNvPr>
              <p:cNvSpPr/>
              <p:nvPr/>
            </p:nvSpPr>
            <p:spPr>
              <a:xfrm>
                <a:off x="6869221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0BA08B0-F257-49E1-9D1F-07530AFC8D3D}"/>
                </a:ext>
              </a:extLst>
            </p:cNvPr>
            <p:cNvSpPr txBox="1"/>
            <p:nvPr/>
          </p:nvSpPr>
          <p:spPr>
            <a:xfrm>
              <a:off x="6971251" y="4002956"/>
              <a:ext cx="729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CEF7641F-5744-40C6-82DE-1C43E55165AE}"/>
              </a:ext>
            </a:extLst>
          </p:cNvPr>
          <p:cNvSpPr txBox="1"/>
          <p:nvPr/>
        </p:nvSpPr>
        <p:spPr>
          <a:xfrm>
            <a:off x="384288" y="2666324"/>
            <a:ext cx="454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*d * d * d … * d = d</a:t>
            </a:r>
            <a:r>
              <a:rPr lang="en-US" sz="3200" baseline="30000" dirty="0"/>
              <a:t>n-1</a:t>
            </a:r>
            <a:r>
              <a:rPr lang="en-US" sz="3200" dirty="0"/>
              <a:t>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423C99-7C65-4787-8549-CE2E7BD8A056}"/>
              </a:ext>
            </a:extLst>
          </p:cNvPr>
          <p:cNvSpPr txBox="1"/>
          <p:nvPr/>
        </p:nvSpPr>
        <p:spPr>
          <a:xfrm>
            <a:off x="5129465" y="2439626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What if d &lt;&lt; 1, n big?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D5957B-1418-4BD4-8A5D-FBE7A20AFCC4}"/>
              </a:ext>
            </a:extLst>
          </p:cNvPr>
          <p:cNvSpPr txBox="1"/>
          <p:nvPr/>
        </p:nvSpPr>
        <p:spPr>
          <a:xfrm>
            <a:off x="5129465" y="2985354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Vanishing Gradients</a:t>
            </a:r>
          </a:p>
        </p:txBody>
      </p:sp>
    </p:spTree>
    <p:extLst>
      <p:ext uri="{BB962C8B-B14F-4D97-AF65-F5344CB8AC3E}">
        <p14:creationId xmlns:p14="http://schemas.microsoft.com/office/powerpoint/2010/main" val="26051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50" grpId="0"/>
      <p:bldP spid="5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CA7D-7C49-4163-B315-13E31FDA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5C244BD-7436-4E9B-B7FA-56446E91C414}"/>
              </a:ext>
            </a:extLst>
          </p:cNvPr>
          <p:cNvCxnSpPr/>
          <p:nvPr/>
        </p:nvCxnSpPr>
        <p:spPr>
          <a:xfrm flipH="1">
            <a:off x="981512" y="3682767"/>
            <a:ext cx="769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47FC5930-AA73-4CFC-90C3-66EAA6140410}"/>
              </a:ext>
            </a:extLst>
          </p:cNvPr>
          <p:cNvSpPr txBox="1"/>
          <p:nvPr/>
        </p:nvSpPr>
        <p:spPr>
          <a:xfrm>
            <a:off x="871868" y="1360285"/>
            <a:ext cx="740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Every backpropagation step multiplies the gradient by the local gradient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14E26CD-22D7-4904-8BD3-88C07DBE76B1}"/>
              </a:ext>
            </a:extLst>
          </p:cNvPr>
          <p:cNvGrpSpPr/>
          <p:nvPr/>
        </p:nvGrpSpPr>
        <p:grpSpPr>
          <a:xfrm>
            <a:off x="365023" y="3863382"/>
            <a:ext cx="8413954" cy="2830805"/>
            <a:chOff x="175914" y="3167919"/>
            <a:chExt cx="8413954" cy="2830805"/>
          </a:xfrm>
        </p:grpSpPr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EC1C2666-A2B4-49F4-A2EB-E0C440EBEBE9}"/>
                </a:ext>
              </a:extLst>
            </p:cNvPr>
            <p:cNvSpPr/>
            <p:nvPr/>
          </p:nvSpPr>
          <p:spPr>
            <a:xfrm>
              <a:off x="175914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67A7EF7-3330-435F-B735-922963E2023A}"/>
                </a:ext>
              </a:extLst>
            </p:cNvPr>
            <p:cNvGrpSpPr/>
            <p:nvPr/>
          </p:nvGrpSpPr>
          <p:grpSpPr>
            <a:xfrm>
              <a:off x="7840910" y="4215039"/>
              <a:ext cx="748958" cy="746478"/>
              <a:chOff x="8059157" y="4215039"/>
              <a:chExt cx="748958" cy="746478"/>
            </a:xfrm>
          </p:grpSpPr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1E310659-DA3E-4402-883D-1DE7C18D1FF0}"/>
                  </a:ext>
                </a:extLst>
              </p:cNvPr>
              <p:cNvSpPr/>
              <p:nvPr/>
            </p:nvSpPr>
            <p:spPr>
              <a:xfrm>
                <a:off x="8059157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5EFBFB67-EEC8-44F1-9C08-5C742CB6E25C}"/>
                  </a:ext>
                </a:extLst>
              </p:cNvPr>
              <p:cNvSpPr/>
              <p:nvPr/>
            </p:nvSpPr>
            <p:spPr>
              <a:xfrm>
                <a:off x="8275129" y="4215039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id="{79126463-E431-477C-AF15-F2DE028D7E18}"/>
                  </a:ext>
                </a:extLst>
              </p:cNvPr>
              <p:cNvSpPr/>
              <p:nvPr/>
            </p:nvSpPr>
            <p:spPr>
              <a:xfrm>
                <a:off x="8509315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BFB969C-F759-442C-A0DB-4615A78B08A0}"/>
                </a:ext>
              </a:extLst>
            </p:cNvPr>
            <p:cNvGrpSpPr/>
            <p:nvPr/>
          </p:nvGrpSpPr>
          <p:grpSpPr>
            <a:xfrm>
              <a:off x="452011" y="3167919"/>
              <a:ext cx="1945699" cy="2830805"/>
              <a:chOff x="452011" y="3167919"/>
              <a:chExt cx="1945699" cy="2830805"/>
            </a:xfrm>
          </p:grpSpPr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F6F4C086-00E8-44DA-8CBC-212E9AD7C1D1}"/>
                  </a:ext>
                </a:extLst>
              </p:cNvPr>
              <p:cNvSpPr/>
              <p:nvPr/>
            </p:nvSpPr>
            <p:spPr>
              <a:xfrm>
                <a:off x="452011" y="316791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070E1E1B-25C4-4E5A-928F-D683FD0A329D}"/>
                  </a:ext>
                </a:extLst>
              </p:cNvPr>
              <p:cNvSpPr/>
              <p:nvPr/>
            </p:nvSpPr>
            <p:spPr>
              <a:xfrm>
                <a:off x="662955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23223F38-6E50-4CE8-83D2-BE9314CA6F9C}"/>
                  </a:ext>
                </a:extLst>
              </p:cNvPr>
              <p:cNvSpPr/>
              <p:nvPr/>
            </p:nvSpPr>
            <p:spPr>
              <a:xfrm>
                <a:off x="873899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E6901CEE-28A1-404A-873C-65D09A575424}"/>
                  </a:ext>
                </a:extLst>
              </p:cNvPr>
              <p:cNvSpPr/>
              <p:nvPr/>
            </p:nvSpPr>
            <p:spPr>
              <a:xfrm>
                <a:off x="1084843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00A40AB1-89E1-4467-9F3F-ED6F44FC1094}"/>
                  </a:ext>
                </a:extLst>
              </p:cNvPr>
              <p:cNvSpPr/>
              <p:nvPr/>
            </p:nvSpPr>
            <p:spPr>
              <a:xfrm>
                <a:off x="129578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F7CCFE00-D146-48E7-A4FF-0C9F45769003}"/>
                  </a:ext>
                </a:extLst>
              </p:cNvPr>
              <p:cNvSpPr/>
              <p:nvPr/>
            </p:nvSpPr>
            <p:spPr>
              <a:xfrm>
                <a:off x="1506731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DA0AB7FB-7B00-4609-A91C-C1DEEADFFE07}"/>
                  </a:ext>
                </a:extLst>
              </p:cNvPr>
              <p:cNvSpPr/>
              <p:nvPr/>
            </p:nvSpPr>
            <p:spPr>
              <a:xfrm>
                <a:off x="171767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38FB376-E322-4808-9F0F-84A7EF67726F}"/>
                </a:ext>
              </a:extLst>
            </p:cNvPr>
            <p:cNvGrpSpPr/>
            <p:nvPr/>
          </p:nvGrpSpPr>
          <p:grpSpPr>
            <a:xfrm>
              <a:off x="1913231" y="3614227"/>
              <a:ext cx="1833944" cy="1938191"/>
              <a:chOff x="3360387" y="3614227"/>
              <a:chExt cx="1833944" cy="1938191"/>
            </a:xfrm>
          </p:grpSpPr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id="{583E3752-05F3-47E4-848A-1D82B2258D30}"/>
                  </a:ext>
                </a:extLst>
              </p:cNvPr>
              <p:cNvSpPr/>
              <p:nvPr/>
            </p:nvSpPr>
            <p:spPr>
              <a:xfrm>
                <a:off x="3360387" y="3624138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4ABA7955-D461-405C-825A-8A42D74C7D30}"/>
                  </a:ext>
                </a:extLst>
              </p:cNvPr>
              <p:cNvSpPr/>
              <p:nvPr/>
            </p:nvSpPr>
            <p:spPr>
              <a:xfrm>
                <a:off x="3614784" y="3614227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70675677-A937-40F2-AC51-CD1D6194D50C}"/>
                  </a:ext>
                </a:extLst>
              </p:cNvPr>
              <p:cNvSpPr/>
              <p:nvPr/>
            </p:nvSpPr>
            <p:spPr>
              <a:xfrm>
                <a:off x="3869181" y="3619183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A5013638-3D83-4B1E-8EF3-B8EE716F0E49}"/>
                  </a:ext>
                </a:extLst>
              </p:cNvPr>
              <p:cNvSpPr/>
              <p:nvPr/>
            </p:nvSpPr>
            <p:spPr>
              <a:xfrm>
                <a:off x="4123578" y="3624139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55EFC9B8-1423-495B-9B58-9489626CAC57}"/>
                  </a:ext>
                </a:extLst>
              </p:cNvPr>
              <p:cNvSpPr/>
              <p:nvPr/>
            </p:nvSpPr>
            <p:spPr>
              <a:xfrm>
                <a:off x="4377975" y="3629095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7DF05000-BAEE-4C8A-8211-63C5377DEE11}"/>
                  </a:ext>
                </a:extLst>
              </p:cNvPr>
              <p:cNvSpPr/>
              <p:nvPr/>
            </p:nvSpPr>
            <p:spPr>
              <a:xfrm>
                <a:off x="4632370" y="3629095"/>
                <a:ext cx="561961" cy="1923323"/>
              </a:xfrm>
              <a:prstGeom prst="cube">
                <a:avLst>
                  <a:gd name="adj" fmla="val 7258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0DF3094-B5C5-49D9-8A11-FA38F8B146A3}"/>
                </a:ext>
              </a:extLst>
            </p:cNvPr>
            <p:cNvGrpSpPr/>
            <p:nvPr/>
          </p:nvGrpSpPr>
          <p:grpSpPr>
            <a:xfrm>
              <a:off x="3514009" y="3911817"/>
              <a:ext cx="1862366" cy="1330812"/>
              <a:chOff x="4318273" y="3911817"/>
              <a:chExt cx="1862366" cy="133081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6FE1551B-B47E-4C6B-9C2E-AF994CA24C3C}"/>
                  </a:ext>
                </a:extLst>
              </p:cNvPr>
              <p:cNvGrpSpPr/>
              <p:nvPr/>
            </p:nvGrpSpPr>
            <p:grpSpPr>
              <a:xfrm>
                <a:off x="4318273" y="3911817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8" name="Cube 127">
                  <a:extLst>
                    <a:ext uri="{FF2B5EF4-FFF2-40B4-BE49-F238E27FC236}">
                      <a16:creationId xmlns:a16="http://schemas.microsoft.com/office/drawing/2014/main" id="{2335FC6C-A473-4B5C-BC7B-721B0F88BE3A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Cube 128">
                  <a:extLst>
                    <a:ext uri="{FF2B5EF4-FFF2-40B4-BE49-F238E27FC236}">
                      <a16:creationId xmlns:a16="http://schemas.microsoft.com/office/drawing/2014/main" id="{00B9EC66-588D-4A5D-BD9D-030DF329E3FF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743FE7B-32CD-43C1-A842-1066CD779F94}"/>
                  </a:ext>
                </a:extLst>
              </p:cNvPr>
              <p:cNvGrpSpPr/>
              <p:nvPr/>
            </p:nvGrpSpPr>
            <p:grpSpPr>
              <a:xfrm>
                <a:off x="4812691" y="3919060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6" name="Cube 125">
                  <a:extLst>
                    <a:ext uri="{FF2B5EF4-FFF2-40B4-BE49-F238E27FC236}">
                      <a16:creationId xmlns:a16="http://schemas.microsoft.com/office/drawing/2014/main" id="{05E8ED3D-22BB-41AE-B568-E221B55ECED4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Cube 126">
                  <a:extLst>
                    <a:ext uri="{FF2B5EF4-FFF2-40B4-BE49-F238E27FC236}">
                      <a16:creationId xmlns:a16="http://schemas.microsoft.com/office/drawing/2014/main" id="{8A8DE0EC-C2C9-436F-9E16-72EEC87E717A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84E74414-CFDE-499E-AEF6-CBD758F43FAD}"/>
                  </a:ext>
                </a:extLst>
              </p:cNvPr>
              <p:cNvGrpSpPr/>
              <p:nvPr/>
            </p:nvGrpSpPr>
            <p:grpSpPr>
              <a:xfrm>
                <a:off x="5308603" y="3928974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4" name="Cube 123">
                  <a:extLst>
                    <a:ext uri="{FF2B5EF4-FFF2-40B4-BE49-F238E27FC236}">
                      <a16:creationId xmlns:a16="http://schemas.microsoft.com/office/drawing/2014/main" id="{2B80F9E0-B20E-4267-8E49-B042EEF0FBB6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Cube 124">
                  <a:extLst>
                    <a:ext uri="{FF2B5EF4-FFF2-40B4-BE49-F238E27FC236}">
                      <a16:creationId xmlns:a16="http://schemas.microsoft.com/office/drawing/2014/main" id="{98E42B7D-681A-41ED-AC28-5E5133CA9D29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F60BCC75-ECDD-41E9-960E-8ADEE3F9C624}"/>
                  </a:ext>
                </a:extLst>
              </p:cNvPr>
              <p:cNvSpPr/>
              <p:nvPr/>
            </p:nvSpPr>
            <p:spPr>
              <a:xfrm>
                <a:off x="5782936" y="3928974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4FA8EE5-4FC6-44A2-A69D-05A2116F4CFF}"/>
                </a:ext>
              </a:extLst>
            </p:cNvPr>
            <p:cNvGrpSpPr/>
            <p:nvPr/>
          </p:nvGrpSpPr>
          <p:grpSpPr>
            <a:xfrm>
              <a:off x="5207642" y="4137179"/>
              <a:ext cx="1678530" cy="897244"/>
              <a:chOff x="5552239" y="4137179"/>
              <a:chExt cx="1678530" cy="897244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00118CDC-8755-44C9-A8FF-49E8BED01798}"/>
                  </a:ext>
                </a:extLst>
              </p:cNvPr>
              <p:cNvGrpSpPr/>
              <p:nvPr/>
            </p:nvGrpSpPr>
            <p:grpSpPr>
              <a:xfrm>
                <a:off x="5552239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8" name="Cube 117">
                  <a:extLst>
                    <a:ext uri="{FF2B5EF4-FFF2-40B4-BE49-F238E27FC236}">
                      <a16:creationId xmlns:a16="http://schemas.microsoft.com/office/drawing/2014/main" id="{00CD5B0F-B9D1-44DC-A0E4-D0D028BF400E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Cube 118">
                  <a:extLst>
                    <a:ext uri="{FF2B5EF4-FFF2-40B4-BE49-F238E27FC236}">
                      <a16:creationId xmlns:a16="http://schemas.microsoft.com/office/drawing/2014/main" id="{D1D2E1AA-C6E5-438C-B259-DFC3D8527C9B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8E9D44A2-95A6-4A82-8046-6C38CF0040FE}"/>
                  </a:ext>
                </a:extLst>
              </p:cNvPr>
              <p:cNvGrpSpPr/>
              <p:nvPr/>
            </p:nvGrpSpPr>
            <p:grpSpPr>
              <a:xfrm>
                <a:off x="5978827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6" name="Cube 115">
                  <a:extLst>
                    <a:ext uri="{FF2B5EF4-FFF2-40B4-BE49-F238E27FC236}">
                      <a16:creationId xmlns:a16="http://schemas.microsoft.com/office/drawing/2014/main" id="{4E91139A-58C6-459A-B6B9-B47D770EA2A0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Cube 116">
                  <a:extLst>
                    <a:ext uri="{FF2B5EF4-FFF2-40B4-BE49-F238E27FC236}">
                      <a16:creationId xmlns:a16="http://schemas.microsoft.com/office/drawing/2014/main" id="{6329EF4C-43D7-4A74-A75D-2DD38559EB8D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1A4F2310-F9FD-4153-81DC-02A17B0CFC0C}"/>
                  </a:ext>
                </a:extLst>
              </p:cNvPr>
              <p:cNvGrpSpPr/>
              <p:nvPr/>
            </p:nvGrpSpPr>
            <p:grpSpPr>
              <a:xfrm>
                <a:off x="6421898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4" name="Cube 113">
                  <a:extLst>
                    <a:ext uri="{FF2B5EF4-FFF2-40B4-BE49-F238E27FC236}">
                      <a16:creationId xmlns:a16="http://schemas.microsoft.com/office/drawing/2014/main" id="{79D31346-F716-42AF-913E-8CAA8DB4E191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ube 114">
                  <a:extLst>
                    <a:ext uri="{FF2B5EF4-FFF2-40B4-BE49-F238E27FC236}">
                      <a16:creationId xmlns:a16="http://schemas.microsoft.com/office/drawing/2014/main" id="{9C34F92B-D367-4707-BDD1-9BEA514A4367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547D2EE4-7B77-4183-AA2F-A913069B7FD6}"/>
                  </a:ext>
                </a:extLst>
              </p:cNvPr>
              <p:cNvSpPr/>
              <p:nvPr/>
            </p:nvSpPr>
            <p:spPr>
              <a:xfrm>
                <a:off x="6869221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0BA08B0-F257-49E1-9D1F-07530AFC8D3D}"/>
                </a:ext>
              </a:extLst>
            </p:cNvPr>
            <p:cNvSpPr txBox="1"/>
            <p:nvPr/>
          </p:nvSpPr>
          <p:spPr>
            <a:xfrm>
              <a:off x="6971251" y="4002956"/>
              <a:ext cx="729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CEF7641F-5744-40C6-82DE-1C43E55165AE}"/>
              </a:ext>
            </a:extLst>
          </p:cNvPr>
          <p:cNvSpPr txBox="1"/>
          <p:nvPr/>
        </p:nvSpPr>
        <p:spPr>
          <a:xfrm>
            <a:off x="384288" y="2666324"/>
            <a:ext cx="454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*d * d * d … * d = d</a:t>
            </a:r>
            <a:r>
              <a:rPr lang="en-US" sz="3200" baseline="30000" dirty="0"/>
              <a:t>n-1</a:t>
            </a:r>
            <a:r>
              <a:rPr lang="en-US" sz="3200" dirty="0"/>
              <a:t>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423C99-7C65-4787-8549-CE2E7BD8A056}"/>
              </a:ext>
            </a:extLst>
          </p:cNvPr>
          <p:cNvSpPr txBox="1"/>
          <p:nvPr/>
        </p:nvSpPr>
        <p:spPr>
          <a:xfrm>
            <a:off x="5129465" y="2439626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What if d &gt;&gt; 1, n big?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D5957B-1418-4BD4-8A5D-FBE7A20AFCC4}"/>
              </a:ext>
            </a:extLst>
          </p:cNvPr>
          <p:cNvSpPr txBox="1"/>
          <p:nvPr/>
        </p:nvSpPr>
        <p:spPr>
          <a:xfrm>
            <a:off x="5129465" y="2985354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Exploding Gradients</a:t>
            </a:r>
          </a:p>
        </p:txBody>
      </p:sp>
    </p:spTree>
    <p:extLst>
      <p:ext uri="{BB962C8B-B14F-4D97-AF65-F5344CB8AC3E}">
        <p14:creationId xmlns:p14="http://schemas.microsoft.com/office/powerpoint/2010/main" val="1179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25F9-CA60-4B4F-8EEF-20BEB1A30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– Batch Normalization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1EB08C-E77F-4EA5-803B-ADBA59C7F0C4}"/>
              </a:ext>
            </a:extLst>
          </p:cNvPr>
          <p:cNvGrpSpPr/>
          <p:nvPr/>
        </p:nvGrpSpPr>
        <p:grpSpPr>
          <a:xfrm>
            <a:off x="385906" y="2790926"/>
            <a:ext cx="3567353" cy="3952924"/>
            <a:chOff x="385906" y="2790926"/>
            <a:chExt cx="3567353" cy="395292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8FB5670-AFBE-4940-94EB-589F028E085A}"/>
                </a:ext>
              </a:extLst>
            </p:cNvPr>
            <p:cNvGrpSpPr/>
            <p:nvPr/>
          </p:nvGrpSpPr>
          <p:grpSpPr>
            <a:xfrm>
              <a:off x="443480" y="2790926"/>
              <a:ext cx="3452204" cy="2399370"/>
              <a:chOff x="1029278" y="1910619"/>
              <a:chExt cx="3452204" cy="239937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CBB5017-3AE8-462F-9119-637D5B86FD45}"/>
                  </a:ext>
                </a:extLst>
              </p:cNvPr>
              <p:cNvGrpSpPr/>
              <p:nvPr/>
            </p:nvGrpSpPr>
            <p:grpSpPr>
              <a:xfrm>
                <a:off x="1029278" y="1910619"/>
                <a:ext cx="2388751" cy="2399370"/>
                <a:chOff x="483994" y="2330068"/>
                <a:chExt cx="2388751" cy="2399370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718103B6-652F-4F78-9FA4-7868F3461B1C}"/>
                    </a:ext>
                  </a:extLst>
                </p:cNvPr>
                <p:cNvGrpSpPr/>
                <p:nvPr/>
              </p:nvGrpSpPr>
              <p:grpSpPr>
                <a:xfrm rot="20631764">
                  <a:off x="483994" y="3483318"/>
                  <a:ext cx="2388751" cy="1071471"/>
                  <a:chOff x="1392572" y="2902591"/>
                  <a:chExt cx="3179428" cy="1426128"/>
                </a:xfrm>
              </p:grpSpPr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F1044E2E-A62F-4831-B9E6-4C3242A9BBFE}"/>
                      </a:ext>
                    </a:extLst>
                  </p:cNvPr>
                  <p:cNvSpPr/>
                  <p:nvPr/>
                </p:nvSpPr>
                <p:spPr>
                  <a:xfrm>
                    <a:off x="1392572" y="2902591"/>
                    <a:ext cx="3179428" cy="142612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" name="Straight Arrow Connector 5">
                    <a:extLst>
                      <a:ext uri="{FF2B5EF4-FFF2-40B4-BE49-F238E27FC236}">
                        <a16:creationId xmlns:a16="http://schemas.microsoft.com/office/drawing/2014/main" id="{FF949A81-290B-4502-BBBE-80E9D2A75407}"/>
                      </a:ext>
                    </a:extLst>
                  </p:cNvPr>
                  <p:cNvCxnSpPr>
                    <a:cxnSpLocks/>
                    <a:endCxn id="5" idx="0"/>
                  </p:cNvCxnSpPr>
                  <p:nvPr/>
                </p:nvCxnSpPr>
                <p:spPr>
                  <a:xfrm flipV="1">
                    <a:off x="2982286" y="2902591"/>
                    <a:ext cx="0" cy="713064"/>
                  </a:xfrm>
                  <a:prstGeom prst="straightConnector1">
                    <a:avLst/>
                  </a:prstGeom>
                  <a:ln w="762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Arrow Connector 6">
                    <a:extLst>
                      <a:ext uri="{FF2B5EF4-FFF2-40B4-BE49-F238E27FC236}">
                        <a16:creationId xmlns:a16="http://schemas.microsoft.com/office/drawing/2014/main" id="{F2C947B6-09E9-42A9-9CB4-36E255DC4D1C}"/>
                      </a:ext>
                    </a:extLst>
                  </p:cNvPr>
                  <p:cNvCxnSpPr>
                    <a:cxnSpLocks/>
                    <a:endCxn id="5" idx="6"/>
                  </p:cNvCxnSpPr>
                  <p:nvPr/>
                </p:nvCxnSpPr>
                <p:spPr>
                  <a:xfrm>
                    <a:off x="2982286" y="3615655"/>
                    <a:ext cx="1589714" cy="0"/>
                  </a:xfrm>
                  <a:prstGeom prst="straightConnector1">
                    <a:avLst/>
                  </a:prstGeom>
                  <a:ln w="762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BFA06926-C6FE-4301-AD04-E9A181D490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3899" y="2852257"/>
                  <a:ext cx="0" cy="1604605"/>
                </a:xfrm>
                <a:prstGeom prst="straightConnector1">
                  <a:avLst/>
                </a:prstGeom>
                <a:ln w="381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157803D9-7BA2-469C-88CB-ED8FA82360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3899" y="4476607"/>
                  <a:ext cx="1574906" cy="1"/>
                </a:xfrm>
                <a:prstGeom prst="straightConnector1">
                  <a:avLst/>
                </a:prstGeom>
                <a:ln w="381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9C38513-41F2-4774-98B1-37BB3475CE39}"/>
                    </a:ext>
                  </a:extLst>
                </p:cNvPr>
                <p:cNvSpPr txBox="1"/>
                <p:nvPr/>
              </p:nvSpPr>
              <p:spPr>
                <a:xfrm>
                  <a:off x="2496447" y="4206218"/>
                  <a:ext cx="3704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X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C690449-3F6C-44DA-9312-B554D15A216F}"/>
                    </a:ext>
                  </a:extLst>
                </p:cNvPr>
                <p:cNvSpPr txBox="1"/>
                <p:nvPr/>
              </p:nvSpPr>
              <p:spPr>
                <a:xfrm>
                  <a:off x="628650" y="2330068"/>
                  <a:ext cx="3704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Y</a:t>
                  </a:r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179FD35-DDD7-4509-8327-9ED42115A3D6}"/>
                  </a:ext>
                </a:extLst>
              </p:cNvPr>
              <p:cNvSpPr/>
              <p:nvPr/>
            </p:nvSpPr>
            <p:spPr>
              <a:xfrm rot="20631764">
                <a:off x="2283169" y="2060530"/>
                <a:ext cx="1013064" cy="3414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7BE4BE1-F453-4AD9-9A33-0A92D568450C}"/>
                  </a:ext>
                </a:extLst>
              </p:cNvPr>
              <p:cNvSpPr txBox="1"/>
              <p:nvPr/>
            </p:nvSpPr>
            <p:spPr>
              <a:xfrm>
                <a:off x="3291927" y="1987563"/>
                <a:ext cx="1189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5CFD68-26A5-481C-9E3E-0F6F0CAF51B1}"/>
                </a:ext>
              </a:extLst>
            </p:cNvPr>
            <p:cNvSpPr txBox="1"/>
            <p:nvPr/>
          </p:nvSpPr>
          <p:spPr>
            <a:xfrm>
              <a:off x="385906" y="5543521"/>
              <a:ext cx="3567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Mean(x) != Mean(Y) != 0</a:t>
              </a:r>
            </a:p>
            <a:p>
              <a:pPr algn="ctr"/>
              <a:r>
                <a:rPr lang="en-US" sz="2400" dirty="0"/>
                <a:t>Var(x) != Var(y) != 0</a:t>
              </a:r>
            </a:p>
            <a:p>
              <a:pPr algn="ctr"/>
              <a:r>
                <a:rPr lang="en-US" sz="2400" dirty="0" err="1"/>
                <a:t>Cov</a:t>
              </a:r>
              <a:r>
                <a:rPr lang="en-US" sz="2400" dirty="0"/>
                <a:t>(</a:t>
              </a:r>
              <a:r>
                <a:rPr lang="en-US" sz="2400" dirty="0" err="1"/>
                <a:t>x,y</a:t>
              </a:r>
              <a:r>
                <a:rPr lang="en-US" sz="2400" dirty="0"/>
                <a:t>) != 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73CFEB-D2D7-40D6-883F-DF84BFE7C669}"/>
              </a:ext>
            </a:extLst>
          </p:cNvPr>
          <p:cNvGrpSpPr/>
          <p:nvPr/>
        </p:nvGrpSpPr>
        <p:grpSpPr>
          <a:xfrm>
            <a:off x="4801095" y="2790926"/>
            <a:ext cx="3567353" cy="3954652"/>
            <a:chOff x="4801095" y="2790926"/>
            <a:chExt cx="3567353" cy="395465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3E2910A-6B38-4786-BACA-C83043D53392}"/>
                </a:ext>
              </a:extLst>
            </p:cNvPr>
            <p:cNvGrpSpPr/>
            <p:nvPr/>
          </p:nvGrpSpPr>
          <p:grpSpPr>
            <a:xfrm>
              <a:off x="5048368" y="2790926"/>
              <a:ext cx="3072806" cy="2708082"/>
              <a:chOff x="4969338" y="1657788"/>
              <a:chExt cx="3072806" cy="2708082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EEBC57B-6765-4607-AC07-5F9BA7822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2179977"/>
                <a:ext cx="0" cy="1604605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B6921EB-02B6-4F83-942F-1170E6DCF8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3804327"/>
                <a:ext cx="1574906" cy="1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24DCF7-B151-41A8-83C7-01B2DB83BC1D}"/>
                  </a:ext>
                </a:extLst>
              </p:cNvPr>
              <p:cNvSpPr txBox="1"/>
              <p:nvPr/>
            </p:nvSpPr>
            <p:spPr>
              <a:xfrm>
                <a:off x="7214871" y="353393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X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8B88A2-24FC-41E9-B801-D9B4DDC98A6A}"/>
                  </a:ext>
                </a:extLst>
              </p:cNvPr>
              <p:cNvSpPr txBox="1"/>
              <p:nvPr/>
            </p:nvSpPr>
            <p:spPr>
              <a:xfrm>
                <a:off x="5347074" y="165778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Y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F22B6E8-1F75-4BD3-9100-DA60D4C1A853}"/>
                  </a:ext>
                </a:extLst>
              </p:cNvPr>
              <p:cNvGrpSpPr/>
              <p:nvPr/>
            </p:nvGrpSpPr>
            <p:grpSpPr>
              <a:xfrm>
                <a:off x="4969338" y="3268590"/>
                <a:ext cx="1097280" cy="1097280"/>
                <a:chOff x="1392572" y="2902591"/>
                <a:chExt cx="3179428" cy="1426128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46EC1FD6-BE15-4582-B936-409E4D587E8C}"/>
                    </a:ext>
                  </a:extLst>
                </p:cNvPr>
                <p:cNvSpPr/>
                <p:nvPr/>
              </p:nvSpPr>
              <p:spPr>
                <a:xfrm>
                  <a:off x="1392572" y="2902591"/>
                  <a:ext cx="3179428" cy="142612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0783B1BA-2DEC-48DA-8E2C-E4EAD21A2770}"/>
                    </a:ext>
                  </a:extLst>
                </p:cNvPr>
                <p:cNvCxnSpPr>
                  <a:cxnSpLocks/>
                  <a:endCxn id="26" idx="0"/>
                </p:cNvCxnSpPr>
                <p:nvPr/>
              </p:nvCxnSpPr>
              <p:spPr>
                <a:xfrm flipV="1">
                  <a:off x="2982286" y="2902591"/>
                  <a:ext cx="0" cy="713064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165FAC2F-465A-4933-ADCC-ADD45198D6DB}"/>
                    </a:ext>
                  </a:extLst>
                </p:cNvPr>
                <p:cNvCxnSpPr>
                  <a:cxnSpLocks/>
                  <a:endCxn id="26" idx="6"/>
                </p:cNvCxnSpPr>
                <p:nvPr/>
              </p:nvCxnSpPr>
              <p:spPr>
                <a:xfrm>
                  <a:off x="2982286" y="3615655"/>
                  <a:ext cx="1589714" cy="0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DAD602-25B3-4A9D-BA25-13AE44ECDD26}"/>
                  </a:ext>
                </a:extLst>
              </p:cNvPr>
              <p:cNvSpPr txBox="1"/>
              <p:nvPr/>
            </p:nvSpPr>
            <p:spPr>
              <a:xfrm>
                <a:off x="6852589" y="2005634"/>
                <a:ext cx="1189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4D45B09-1E59-4E4F-92AC-EC221AC6909D}"/>
                  </a:ext>
                </a:extLst>
              </p:cNvPr>
              <p:cNvSpPr/>
              <p:nvPr/>
            </p:nvSpPr>
            <p:spPr>
              <a:xfrm>
                <a:off x="6412180" y="1963095"/>
                <a:ext cx="457200" cy="4544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4A0CE75-240C-4E91-B34F-03669E6E49C6}"/>
                </a:ext>
              </a:extLst>
            </p:cNvPr>
            <p:cNvSpPr txBox="1"/>
            <p:nvPr/>
          </p:nvSpPr>
          <p:spPr>
            <a:xfrm>
              <a:off x="4801095" y="5545249"/>
              <a:ext cx="3567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Mean(x) = Mean(Y) = 0</a:t>
              </a:r>
            </a:p>
            <a:p>
              <a:pPr algn="ctr"/>
              <a:r>
                <a:rPr lang="en-US" sz="2400" dirty="0"/>
                <a:t>Var(x) = Var(y) = 1</a:t>
              </a:r>
            </a:p>
            <a:p>
              <a:pPr algn="ctr"/>
              <a:r>
                <a:rPr lang="en-US" sz="2400" dirty="0" err="1"/>
                <a:t>Cov</a:t>
              </a:r>
              <a:r>
                <a:rPr lang="en-US" sz="2400" dirty="0"/>
                <a:t>(</a:t>
              </a:r>
              <a:r>
                <a:rPr lang="en-US" sz="2400" dirty="0" err="1"/>
                <a:t>x,y</a:t>
              </a:r>
              <a:r>
                <a:rPr lang="en-US" sz="2400" dirty="0"/>
                <a:t>) = 0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E59181B-5BCC-441A-90A9-2BAB0D2FF6C1}"/>
              </a:ext>
            </a:extLst>
          </p:cNvPr>
          <p:cNvSpPr txBox="1"/>
          <p:nvPr/>
        </p:nvSpPr>
        <p:spPr>
          <a:xfrm>
            <a:off x="94840" y="1360285"/>
            <a:ext cx="8954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Learning algorithms work far better when data looks like the right as opposed to the left</a:t>
            </a:r>
          </a:p>
        </p:txBody>
      </p:sp>
    </p:spTree>
    <p:extLst>
      <p:ext uri="{BB962C8B-B14F-4D97-AF65-F5344CB8AC3E}">
        <p14:creationId xmlns:p14="http://schemas.microsoft.com/office/powerpoint/2010/main" val="343744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DB6E0-5DA0-4D75-AB0B-22466020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– Batch Normalization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27AF7-096D-418D-B3CB-5FE5855674B3}"/>
              </a:ext>
            </a:extLst>
          </p:cNvPr>
          <p:cNvSpPr txBox="1"/>
          <p:nvPr/>
        </p:nvSpPr>
        <p:spPr>
          <a:xfrm>
            <a:off x="357404" y="6429539"/>
            <a:ext cx="862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Ioffe</a:t>
            </a:r>
            <a:r>
              <a:rPr lang="en-US" sz="1200" dirty="0"/>
              <a:t> and C. </a:t>
            </a:r>
            <a:r>
              <a:rPr lang="en-US" sz="1200" dirty="0" err="1"/>
              <a:t>Szegedy</a:t>
            </a:r>
            <a:r>
              <a:rPr lang="en-US" sz="1200" dirty="0"/>
              <a:t>. Batch Normalization: Accelerating Deep Network Training by Reducing Internal Covariate Shift.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50D141-E7A7-4957-A74F-4C8D25DF75E5}"/>
              </a:ext>
            </a:extLst>
          </p:cNvPr>
          <p:cNvGrpSpPr/>
          <p:nvPr/>
        </p:nvGrpSpPr>
        <p:grpSpPr>
          <a:xfrm>
            <a:off x="254262" y="1759081"/>
            <a:ext cx="3567353" cy="3585320"/>
            <a:chOff x="4801095" y="2790926"/>
            <a:chExt cx="3567353" cy="35853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A57DA4-F398-4614-9537-5F87B017C7BA}"/>
                </a:ext>
              </a:extLst>
            </p:cNvPr>
            <p:cNvGrpSpPr/>
            <p:nvPr/>
          </p:nvGrpSpPr>
          <p:grpSpPr>
            <a:xfrm>
              <a:off x="5048368" y="2790926"/>
              <a:ext cx="3072806" cy="2708082"/>
              <a:chOff x="4969338" y="1657788"/>
              <a:chExt cx="3072806" cy="2708082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45B3C2D-693B-4E06-8543-3C4CB65DE7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2179977"/>
                <a:ext cx="0" cy="1604605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FB13F09-5E49-4C7B-860B-51A8AABD95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3804327"/>
                <a:ext cx="1574906" cy="1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FBE2FD-455B-4A17-95D3-C2278124528E}"/>
                  </a:ext>
                </a:extLst>
              </p:cNvPr>
              <p:cNvSpPr txBox="1"/>
              <p:nvPr/>
            </p:nvSpPr>
            <p:spPr>
              <a:xfrm>
                <a:off x="7214871" y="353393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X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314B0C-5D5E-4E5D-9274-1F2BCC70FC92}"/>
                  </a:ext>
                </a:extLst>
              </p:cNvPr>
              <p:cNvSpPr txBox="1"/>
              <p:nvPr/>
            </p:nvSpPr>
            <p:spPr>
              <a:xfrm>
                <a:off x="5347074" y="165778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Y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5602859-4D7D-4C3D-B195-42DC71D94A6B}"/>
                  </a:ext>
                </a:extLst>
              </p:cNvPr>
              <p:cNvGrpSpPr/>
              <p:nvPr/>
            </p:nvGrpSpPr>
            <p:grpSpPr>
              <a:xfrm>
                <a:off x="4969338" y="3268590"/>
                <a:ext cx="1097280" cy="1097280"/>
                <a:chOff x="1392572" y="2902591"/>
                <a:chExt cx="3179428" cy="1426128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D617A39-B311-42E1-B132-492EC1A3A2FC}"/>
                    </a:ext>
                  </a:extLst>
                </p:cNvPr>
                <p:cNvSpPr/>
                <p:nvPr/>
              </p:nvSpPr>
              <p:spPr>
                <a:xfrm rot="19800000">
                  <a:off x="1392572" y="2902591"/>
                  <a:ext cx="3179428" cy="142612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C4526EEB-C4D9-4714-AA50-0BD3325A9074}"/>
                    </a:ext>
                  </a:extLst>
                </p:cNvPr>
                <p:cNvCxnSpPr>
                  <a:cxnSpLocks/>
                  <a:endCxn id="15" idx="0"/>
                </p:cNvCxnSpPr>
                <p:nvPr/>
              </p:nvCxnSpPr>
              <p:spPr>
                <a:xfrm flipH="1" flipV="1">
                  <a:off x="2187429" y="2998124"/>
                  <a:ext cx="794857" cy="617531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57A32FE1-D297-433B-9D56-69CD6CF8E54F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V="1">
                  <a:off x="2982286" y="3259123"/>
                  <a:ext cx="1376732" cy="356532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25A2B6-FB98-494F-9C0B-55B51F05A6CF}"/>
                  </a:ext>
                </a:extLst>
              </p:cNvPr>
              <p:cNvSpPr txBox="1"/>
              <p:nvPr/>
            </p:nvSpPr>
            <p:spPr>
              <a:xfrm>
                <a:off x="6852589" y="2005634"/>
                <a:ext cx="1189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C3A2A64-B736-4672-952B-DB0038251AA8}"/>
                  </a:ext>
                </a:extLst>
              </p:cNvPr>
              <p:cNvSpPr/>
              <p:nvPr/>
            </p:nvSpPr>
            <p:spPr>
              <a:xfrm>
                <a:off x="6412180" y="1963095"/>
                <a:ext cx="457200" cy="4544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12D7D7-DCCC-4549-AE12-B376D94CE2BA}"/>
                </a:ext>
              </a:extLst>
            </p:cNvPr>
            <p:cNvSpPr txBox="1"/>
            <p:nvPr/>
          </p:nvSpPr>
          <p:spPr>
            <a:xfrm>
              <a:off x="4801095" y="5545249"/>
              <a:ext cx="35673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Mean(x) = Mean(Y) = 0</a:t>
              </a:r>
            </a:p>
            <a:p>
              <a:pPr algn="ctr"/>
              <a:r>
                <a:rPr lang="en-US" sz="2400" dirty="0"/>
                <a:t>Var(x) = Var(y) = 1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D107792C-3CAF-4FA9-8BB9-F2E68AD8A3AF}"/>
              </a:ext>
            </a:extLst>
          </p:cNvPr>
          <p:cNvSpPr txBox="1"/>
          <p:nvPr/>
        </p:nvSpPr>
        <p:spPr>
          <a:xfrm>
            <a:off x="3574341" y="1690689"/>
            <a:ext cx="543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Idea: make layer (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Batch Norm</a:t>
            </a:r>
            <a:r>
              <a:rPr lang="en-US" sz="2800" dirty="0"/>
              <a:t>) that normalizes things going through it based on estimates of Var(x</a:t>
            </a:r>
            <a:r>
              <a:rPr lang="en-US" sz="2800" baseline="-25000" dirty="0"/>
              <a:t>i</a:t>
            </a:r>
            <a:r>
              <a:rPr lang="en-US" sz="2800" dirty="0"/>
              <a:t>) in each batch. </a:t>
            </a:r>
          </a:p>
          <a:p>
            <a:r>
              <a:rPr lang="en-US" sz="2800" dirty="0"/>
              <a:t>Stick in between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other layers</a:t>
            </a:r>
          </a:p>
          <a:p>
            <a:r>
              <a:rPr lang="en-US" sz="2800" b="1" dirty="0"/>
              <a:t>Source of tons of bugs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D9C9EA4-7E02-472D-9759-22B7B2A495AB}"/>
              </a:ext>
            </a:extLst>
          </p:cNvPr>
          <p:cNvGrpSpPr/>
          <p:nvPr/>
        </p:nvGrpSpPr>
        <p:grpSpPr>
          <a:xfrm>
            <a:off x="5183557" y="4513404"/>
            <a:ext cx="1417311" cy="1756147"/>
            <a:chOff x="4740352" y="3644203"/>
            <a:chExt cx="1886441" cy="2337432"/>
          </a:xfrm>
        </p:grpSpPr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0A306843-1007-4107-A3D0-0F41D248B2BC}"/>
                </a:ext>
              </a:extLst>
            </p:cNvPr>
            <p:cNvSpPr/>
            <p:nvPr/>
          </p:nvSpPr>
          <p:spPr>
            <a:xfrm>
              <a:off x="4740352" y="4667980"/>
              <a:ext cx="397703" cy="1313655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9381B923-C4AC-4323-9B2E-2973035AC804}"/>
                </a:ext>
              </a:extLst>
            </p:cNvPr>
            <p:cNvSpPr/>
            <p:nvPr/>
          </p:nvSpPr>
          <p:spPr>
            <a:xfrm>
              <a:off x="5466882" y="4667980"/>
              <a:ext cx="397703" cy="1313655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9B012B7-3544-4F99-B48C-38373C8F1FD1}"/>
                </a:ext>
              </a:extLst>
            </p:cNvPr>
            <p:cNvGrpSpPr/>
            <p:nvPr/>
          </p:nvGrpSpPr>
          <p:grpSpPr>
            <a:xfrm>
              <a:off x="5164016" y="3644203"/>
              <a:ext cx="397703" cy="1781115"/>
              <a:chOff x="5164016" y="3414261"/>
              <a:chExt cx="397703" cy="1781115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53E05904-A8A9-4805-A2D9-EFD46BE37B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7961" y="4370712"/>
                <a:ext cx="0" cy="82466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Cube 87">
                <a:extLst>
                  <a:ext uri="{FF2B5EF4-FFF2-40B4-BE49-F238E27FC236}">
                    <a16:creationId xmlns:a16="http://schemas.microsoft.com/office/drawing/2014/main" id="{1B32FDE7-50B0-4593-B3FD-7BF874A56671}"/>
                  </a:ext>
                </a:extLst>
              </p:cNvPr>
              <p:cNvSpPr/>
              <p:nvPr/>
            </p:nvSpPr>
            <p:spPr>
              <a:xfrm>
                <a:off x="5164016" y="3414261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8F9B9683-7D60-4C62-8368-060B49BE3803}"/>
                </a:ext>
              </a:extLst>
            </p:cNvPr>
            <p:cNvSpPr/>
            <p:nvPr/>
          </p:nvSpPr>
          <p:spPr>
            <a:xfrm>
              <a:off x="6229090" y="4667980"/>
              <a:ext cx="397703" cy="1313655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6F9BD4EC-22ED-4332-97B9-84D78EC1F121}"/>
                </a:ext>
              </a:extLst>
            </p:cNvPr>
            <p:cNvGrpSpPr/>
            <p:nvPr/>
          </p:nvGrpSpPr>
          <p:grpSpPr>
            <a:xfrm>
              <a:off x="5915095" y="3644203"/>
              <a:ext cx="397703" cy="1781115"/>
              <a:chOff x="5164016" y="3414261"/>
              <a:chExt cx="397703" cy="1781115"/>
            </a:xfrm>
          </p:grpSpPr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4C05405F-147D-42F7-BAC9-40BB678DF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9572" y="4370712"/>
                <a:ext cx="0" cy="82466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Cube 93">
                <a:extLst>
                  <a:ext uri="{FF2B5EF4-FFF2-40B4-BE49-F238E27FC236}">
                    <a16:creationId xmlns:a16="http://schemas.microsoft.com/office/drawing/2014/main" id="{4569E3AB-8314-4EE7-BB79-89A0FA43CC93}"/>
                  </a:ext>
                </a:extLst>
              </p:cNvPr>
              <p:cNvSpPr/>
              <p:nvPr/>
            </p:nvSpPr>
            <p:spPr>
              <a:xfrm>
                <a:off x="5164016" y="3414261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86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DE60-AFF1-49C3-A172-5525A81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5C09BA-BBC1-4A71-AB14-6A4B4C4E291E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EC8AF-4B67-47C8-A77C-5BBAA2552B1F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BC50BE-AEE7-4D58-93EA-866C4247C1CA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F1B739AA-2609-4B9E-B560-00AACD3261E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DAFBE-1DC0-421F-A19E-DD5F99B255A1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FB702-CC4A-4EFE-9358-8F0E8C4756FD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0C8F8-0E9F-4853-9475-5ACBB8F2E50A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609A4-D888-4E8A-A610-1F67DD31B85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89EF2128-2ABC-45F3-A4D8-5120C50AC85D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7B9571-A878-4686-AF61-49C3B0F836D7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3EC689-9D53-4272-870B-7D314E31DBB0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B4C28-2E87-4EEC-9535-942F7E006304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70475-2D59-4AA0-BBA7-DD1B27CA7FDC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F7A0F1-E870-40CA-B84D-9E04DC8D738F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C343D6A-C433-442E-97C2-5F81DE20DDE6}"/>
              </a:ext>
            </a:extLst>
          </p:cNvPr>
          <p:cNvSpPr txBox="1"/>
          <p:nvPr/>
        </p:nvSpPr>
        <p:spPr>
          <a:xfrm>
            <a:off x="234315" y="3967054"/>
            <a:ext cx="3884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Running example: </a:t>
            </a:r>
          </a:p>
          <a:p>
            <a:pPr algn="ctr"/>
            <a:r>
              <a:rPr lang="en-US" sz="2800" dirty="0"/>
              <a:t>image classification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C8BB86-9983-4BAD-A8F7-2CE67ED4E437}"/>
              </a:ext>
            </a:extLst>
          </p:cNvPr>
          <p:cNvGrpSpPr/>
          <p:nvPr/>
        </p:nvGrpSpPr>
        <p:grpSpPr>
          <a:xfrm>
            <a:off x="5769091" y="4073809"/>
            <a:ext cx="1918852" cy="477471"/>
            <a:chOff x="5769091" y="4073809"/>
            <a:chExt cx="1918852" cy="477471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1491770-0E0D-471E-8F7C-228C109C875F}"/>
                </a:ext>
              </a:extLst>
            </p:cNvPr>
            <p:cNvSpPr/>
            <p:nvPr/>
          </p:nvSpPr>
          <p:spPr>
            <a:xfrm>
              <a:off x="5769091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251C33B4-8E2E-405B-9B17-EC3B2A1D82AD}"/>
                </a:ext>
              </a:extLst>
            </p:cNvPr>
            <p:cNvSpPr/>
            <p:nvPr/>
          </p:nvSpPr>
          <p:spPr>
            <a:xfrm>
              <a:off x="6114438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0DFEC92-CFDB-495C-990A-8FA32CAD55B0}"/>
                </a:ext>
              </a:extLst>
            </p:cNvPr>
            <p:cNvSpPr/>
            <p:nvPr/>
          </p:nvSpPr>
          <p:spPr>
            <a:xfrm>
              <a:off x="6485476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95E3F87-F896-4579-BCA9-784C266B8125}"/>
                </a:ext>
              </a:extLst>
            </p:cNvPr>
            <p:cNvSpPr/>
            <p:nvPr/>
          </p:nvSpPr>
          <p:spPr>
            <a:xfrm>
              <a:off x="6830823" y="407381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FFE5396-B79B-4161-A9AF-CEAF06D1083E}"/>
                </a:ext>
              </a:extLst>
            </p:cNvPr>
            <p:cNvSpPr/>
            <p:nvPr/>
          </p:nvSpPr>
          <p:spPr>
            <a:xfrm>
              <a:off x="7200856" y="4073809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E013D-37A0-4E5F-AC95-712D134A206A}"/>
              </a:ext>
            </a:extLst>
          </p:cNvPr>
          <p:cNvCxnSpPr>
            <a:cxnSpLocks/>
          </p:cNvCxnSpPr>
          <p:nvPr/>
        </p:nvCxnSpPr>
        <p:spPr>
          <a:xfrm flipV="1">
            <a:off x="5947269" y="4421000"/>
            <a:ext cx="0" cy="63756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A5ED42-6D34-4769-BCC7-279432160B5E}"/>
              </a:ext>
            </a:extLst>
          </p:cNvPr>
          <p:cNvSpPr txBox="1"/>
          <p:nvPr/>
        </p:nvSpPr>
        <p:spPr>
          <a:xfrm>
            <a:off x="1688102" y="4957894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63D517-3E61-4859-AAF8-854048557AAB}"/>
              </a:ext>
            </a:extLst>
          </p:cNvPr>
          <p:cNvCxnSpPr>
            <a:cxnSpLocks/>
          </p:cNvCxnSpPr>
          <p:nvPr/>
        </p:nvCxnSpPr>
        <p:spPr>
          <a:xfrm flipV="1">
            <a:off x="7403327" y="4447566"/>
            <a:ext cx="0" cy="1500228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1FBA3A-C3F7-4870-A850-15829606B2CF}"/>
              </a:ext>
            </a:extLst>
          </p:cNvPr>
          <p:cNvSpPr txBox="1"/>
          <p:nvPr/>
        </p:nvSpPr>
        <p:spPr>
          <a:xfrm>
            <a:off x="1975865" y="5364508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#2)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C4801F-6F47-4617-A3F6-1BF18602147B}"/>
              </a:ext>
            </a:extLst>
          </p:cNvPr>
          <p:cNvCxnSpPr>
            <a:cxnSpLocks/>
          </p:cNvCxnSpPr>
          <p:nvPr/>
        </p:nvCxnSpPr>
        <p:spPr>
          <a:xfrm flipV="1">
            <a:off x="6242817" y="4421000"/>
            <a:ext cx="8379" cy="1060114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1992AA0-5BA2-4357-9D7F-DA74A2204092}"/>
              </a:ext>
            </a:extLst>
          </p:cNvPr>
          <p:cNvSpPr txBox="1"/>
          <p:nvPr/>
        </p:nvSpPr>
        <p:spPr>
          <a:xfrm>
            <a:off x="3166616" y="5859625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#F)</a:t>
            </a:r>
          </a:p>
        </p:txBody>
      </p:sp>
    </p:spTree>
    <p:extLst>
      <p:ext uri="{BB962C8B-B14F-4D97-AF65-F5344CB8AC3E}">
        <p14:creationId xmlns:p14="http://schemas.microsoft.com/office/powerpoint/2010/main" val="31437352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A6A7-539E-4A66-863D-A93FFDF3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Talked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308A8-0466-4F78-92B5-04A960456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layers</a:t>
            </a:r>
          </a:p>
          <a:p>
            <a:r>
              <a:rPr lang="en-US" dirty="0"/>
              <a:t>Some networks</a:t>
            </a:r>
          </a:p>
          <a:p>
            <a:r>
              <a:rPr lang="en-US" dirty="0"/>
              <a:t>Some tricks:</a:t>
            </a:r>
          </a:p>
          <a:p>
            <a:pPr lvl="1"/>
            <a:r>
              <a:rPr lang="en-US" dirty="0"/>
              <a:t>3x3 convolution</a:t>
            </a:r>
          </a:p>
          <a:p>
            <a:pPr lvl="1"/>
            <a:r>
              <a:rPr lang="en-US" dirty="0"/>
              <a:t>Normalizing things so they end up mean 0, variance 1. </a:t>
            </a:r>
          </a:p>
        </p:txBody>
      </p:sp>
    </p:spTree>
    <p:extLst>
      <p:ext uri="{BB962C8B-B14F-4D97-AF65-F5344CB8AC3E}">
        <p14:creationId xmlns:p14="http://schemas.microsoft.com/office/powerpoint/2010/main" val="2904363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DBCF-BDFC-4707-85E1-169DF9DA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9A5C48-52E9-4DE2-8FB9-797969E64D88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4DEF13F-C0FE-4025-B477-85E7C9154026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9377D04-6170-480A-916A-406958878C77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3" name="Cube 2">
                <a:extLst>
                  <a:ext uri="{FF2B5EF4-FFF2-40B4-BE49-F238E27FC236}">
                    <a16:creationId xmlns:a16="http://schemas.microsoft.com/office/drawing/2014/main" id="{1DDC86BF-6580-4184-8A3E-2CEF4433A178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EB1758-B563-4489-979E-3A4384F20166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1CB7CB-D3DC-4DE8-A18B-8BA3721F4635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FAA2A5-64D6-48DC-8880-613552567926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9C8C2F-16AA-47FF-B3C8-F2560766EF8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DBF337E1-3937-4420-A7BD-E9CE4B5CAD51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23D438-F2FE-46CA-AD32-3EA38898C2D1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1CC554-3DBF-4838-BFD3-5CF947DF6603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F3E330-180F-4EF4-A764-9DFF42A711E6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23E144-6E8D-435F-B261-5D92C4E8AA91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FFF0CDA-712A-4A2E-A4A7-9314694BDF37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D0AAF77-CD12-437C-807C-A3B2A1E23DF8}"/>
              </a:ext>
            </a:extLst>
          </p:cNvPr>
          <p:cNvSpPr txBox="1"/>
          <p:nvPr/>
        </p:nvSpPr>
        <p:spPr>
          <a:xfrm>
            <a:off x="234315" y="3852471"/>
            <a:ext cx="8675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Convert </a:t>
            </a:r>
            <a:r>
              <a:rPr lang="en-US" sz="2800" u="sng" dirty="0" err="1"/>
              <a:t>HxW</a:t>
            </a:r>
            <a:r>
              <a:rPr lang="en-US" sz="2800" u="sng" dirty="0"/>
              <a:t> image into a F-dimensional vector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What’s the probability this image is a cat (F=1)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Which of 1000 categories is this image? (F=1000)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At what GPS </a:t>
            </a:r>
            <a:r>
              <a:rPr lang="en-US" sz="2800" dirty="0" err="1"/>
              <a:t>coord</a:t>
            </a:r>
            <a:r>
              <a:rPr lang="en-US" sz="2800" dirty="0"/>
              <a:t> was this image taken? (F=2)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the X,Y coordinates of 28 body joints of an image of a human (F=56)</a:t>
            </a:r>
          </a:p>
        </p:txBody>
      </p:sp>
    </p:spTree>
    <p:extLst>
      <p:ext uri="{BB962C8B-B14F-4D97-AF65-F5344CB8AC3E}">
        <p14:creationId xmlns:p14="http://schemas.microsoft.com/office/powerpoint/2010/main" val="159378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E955E-9BB4-4D97-A774-E94FD355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exists vs. We Can Find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3CCE8-56FA-41EF-854F-5A1CD3699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0993"/>
            <a:ext cx="9144000" cy="3281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674AFB-480F-4F90-A6F7-D38BFC1AC02B}"/>
              </a:ext>
            </a:extLst>
          </p:cNvPr>
          <p:cNvSpPr txBox="1"/>
          <p:nvPr/>
        </p:nvSpPr>
        <p:spPr>
          <a:xfrm>
            <a:off x="94840" y="1429079"/>
            <a:ext cx="89543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Still can’t </a:t>
            </a:r>
            <a:r>
              <a:rPr lang="en-US" sz="2800" b="1" dirty="0"/>
              <a:t>fit</a:t>
            </a:r>
            <a:r>
              <a:rPr lang="en-US" sz="2800" dirty="0"/>
              <a:t> models to the data: </a:t>
            </a:r>
            <a:r>
              <a:rPr lang="en-US" sz="2800" b="1" dirty="0">
                <a:solidFill>
                  <a:srgbClr val="FF0000"/>
                </a:solidFill>
              </a:rPr>
              <a:t>Deeper model </a:t>
            </a:r>
            <a:r>
              <a:rPr lang="en-US" sz="2800" dirty="0"/>
              <a:t>fits worse than </a:t>
            </a:r>
            <a:r>
              <a:rPr lang="en-US" sz="2800" b="1" dirty="0">
                <a:solidFill>
                  <a:srgbClr val="BCBC00"/>
                </a:solidFill>
              </a:rPr>
              <a:t>shallower model </a:t>
            </a:r>
            <a:r>
              <a:rPr lang="en-US" sz="2800" dirty="0"/>
              <a:t>on the training data.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/>
              <a:t>There exists a deeper model that’s identical to the shallow model. Why?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FD4E2-9F91-4810-B513-33EFECCEFA1B}"/>
              </a:ext>
            </a:extLst>
          </p:cNvPr>
          <p:cNvSpPr txBox="1"/>
          <p:nvPr/>
        </p:nvSpPr>
        <p:spPr>
          <a:xfrm>
            <a:off x="357404" y="6429539"/>
            <a:ext cx="862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K. He et al. </a:t>
            </a:r>
            <a:r>
              <a:rPr lang="en-US" sz="1200" i="1" dirty="0"/>
              <a:t>Deep Residual Learning for Image Recognition. </a:t>
            </a:r>
            <a:r>
              <a:rPr lang="en-US" sz="1200" dirty="0"/>
              <a:t>CVPR 2016</a:t>
            </a:r>
          </a:p>
        </p:txBody>
      </p:sp>
    </p:spTree>
    <p:extLst>
      <p:ext uri="{BB962C8B-B14F-4D97-AF65-F5344CB8AC3E}">
        <p14:creationId xmlns:p14="http://schemas.microsoft.com/office/powerpoint/2010/main" val="21936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C423A-E4E0-4318-A6E6-6732621EE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Learning</a:t>
            </a: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B6E978AF-33C7-445D-B17F-F2753A0CF5B2}"/>
              </a:ext>
            </a:extLst>
          </p:cNvPr>
          <p:cNvSpPr/>
          <p:nvPr/>
        </p:nvSpPr>
        <p:spPr>
          <a:xfrm>
            <a:off x="1504157" y="3216934"/>
            <a:ext cx="561961" cy="1923323"/>
          </a:xfrm>
          <a:prstGeom prst="cube">
            <a:avLst>
              <a:gd name="adj" fmla="val 74072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A0EFD-9314-4BCC-B9F1-D94AACE0D862}"/>
              </a:ext>
            </a:extLst>
          </p:cNvPr>
          <p:cNvGrpSpPr/>
          <p:nvPr/>
        </p:nvGrpSpPr>
        <p:grpSpPr>
          <a:xfrm>
            <a:off x="1884712" y="3216934"/>
            <a:ext cx="3140204" cy="1923323"/>
            <a:chOff x="1884712" y="3216934"/>
            <a:chExt cx="3140204" cy="1923323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FF6FA4FD-47DD-45BB-A312-6702F543DCA3}"/>
                </a:ext>
              </a:extLst>
            </p:cNvPr>
            <p:cNvSpPr/>
            <p:nvPr/>
          </p:nvSpPr>
          <p:spPr>
            <a:xfrm>
              <a:off x="4462955" y="3216934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94DA85B-01C7-4663-B29F-5EB6C0969DA7}"/>
                </a:ext>
              </a:extLst>
            </p:cNvPr>
            <p:cNvCxnSpPr>
              <a:cxnSpLocks/>
            </p:cNvCxnSpPr>
            <p:nvPr/>
          </p:nvCxnSpPr>
          <p:spPr>
            <a:xfrm>
              <a:off x="1884712" y="4178595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C41380FF-8B30-4B57-BB42-E512FA018629}"/>
                </a:ext>
              </a:extLst>
            </p:cNvPr>
            <p:cNvSpPr/>
            <p:nvPr/>
          </p:nvSpPr>
          <p:spPr>
            <a:xfrm>
              <a:off x="2490423" y="3216934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042949B-B7AE-466C-8E9C-39F760F724D8}"/>
                </a:ext>
              </a:extLst>
            </p:cNvPr>
            <p:cNvCxnSpPr>
              <a:cxnSpLocks/>
            </p:cNvCxnSpPr>
            <p:nvPr/>
          </p:nvCxnSpPr>
          <p:spPr>
            <a:xfrm>
              <a:off x="2801438" y="4178595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C588B7DB-9E92-4482-9CA4-8571016C51A9}"/>
                </a:ext>
              </a:extLst>
            </p:cNvPr>
            <p:cNvSpPr/>
            <p:nvPr/>
          </p:nvSpPr>
          <p:spPr>
            <a:xfrm>
              <a:off x="3476689" y="3216934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965E5A1-AAFA-4B18-9235-FCE89504EF3D}"/>
                </a:ext>
              </a:extLst>
            </p:cNvPr>
            <p:cNvCxnSpPr>
              <a:cxnSpLocks/>
            </p:cNvCxnSpPr>
            <p:nvPr/>
          </p:nvCxnSpPr>
          <p:spPr>
            <a:xfrm>
              <a:off x="3787704" y="4178595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7E63885-D17A-4461-A9E9-C8F12F2642F2}"/>
              </a:ext>
            </a:extLst>
          </p:cNvPr>
          <p:cNvGrpSpPr/>
          <p:nvPr/>
        </p:nvGrpSpPr>
        <p:grpSpPr>
          <a:xfrm>
            <a:off x="2066118" y="5140258"/>
            <a:ext cx="2958799" cy="872362"/>
            <a:chOff x="2066118" y="5140258"/>
            <a:chExt cx="2958799" cy="872362"/>
          </a:xfrm>
        </p:grpSpPr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91975E21-BC3D-4B7A-98C2-B207E990AFBF}"/>
                </a:ext>
              </a:extLst>
            </p:cNvPr>
            <p:cNvSpPr/>
            <p:nvPr/>
          </p:nvSpPr>
          <p:spPr>
            <a:xfrm rot="16200000">
              <a:off x="3344906" y="3861470"/>
              <a:ext cx="401223" cy="2958799"/>
            </a:xfrm>
            <a:prstGeom prst="leftBrace">
              <a:avLst>
                <a:gd name="adj1" fmla="val 5249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5215E8-DDBD-4955-AAEB-E97DD66F7191}"/>
                </a:ext>
              </a:extLst>
            </p:cNvPr>
            <p:cNvSpPr txBox="1"/>
            <p:nvPr/>
          </p:nvSpPr>
          <p:spPr>
            <a:xfrm>
              <a:off x="2965704" y="5427845"/>
              <a:ext cx="1159626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F(x)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D9E3968-4010-42AD-8D03-9F3C16721457}"/>
              </a:ext>
            </a:extLst>
          </p:cNvPr>
          <p:cNvSpPr txBox="1"/>
          <p:nvPr/>
        </p:nvSpPr>
        <p:spPr>
          <a:xfrm>
            <a:off x="1556982" y="5427845"/>
            <a:ext cx="46810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ABF638-4B41-47EA-B01A-7F5D2FBC23B9}"/>
              </a:ext>
            </a:extLst>
          </p:cNvPr>
          <p:cNvGrpSpPr/>
          <p:nvPr/>
        </p:nvGrpSpPr>
        <p:grpSpPr>
          <a:xfrm>
            <a:off x="1632687" y="3216931"/>
            <a:ext cx="4505455" cy="1923323"/>
            <a:chOff x="1632687" y="3216931"/>
            <a:chExt cx="4505455" cy="1923323"/>
          </a:xfrm>
        </p:grpSpPr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341E2DC7-7588-4051-90EE-339661D430F9}"/>
                </a:ext>
              </a:extLst>
            </p:cNvPr>
            <p:cNvSpPr/>
            <p:nvPr/>
          </p:nvSpPr>
          <p:spPr>
            <a:xfrm>
              <a:off x="5576181" y="3216931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E831EF4-93AC-45A9-96F4-2B7925E07CBD}"/>
                </a:ext>
              </a:extLst>
            </p:cNvPr>
            <p:cNvSpPr/>
            <p:nvPr/>
          </p:nvSpPr>
          <p:spPr>
            <a:xfrm>
              <a:off x="1632687" y="4316798"/>
              <a:ext cx="4018327" cy="822771"/>
            </a:xfrm>
            <a:custGeom>
              <a:avLst/>
              <a:gdLst>
                <a:gd name="connsiteX0" fmla="*/ 0 w 4018327"/>
                <a:gd name="connsiteY0" fmla="*/ 0 h 822771"/>
                <a:gd name="connsiteX1" fmla="*/ 1937857 w 4018327"/>
                <a:gd name="connsiteY1" fmla="*/ 822121 h 822771"/>
                <a:gd name="connsiteX2" fmla="*/ 4018327 w 4018327"/>
                <a:gd name="connsiteY2" fmla="*/ 109057 h 82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8327" h="822771">
                  <a:moveTo>
                    <a:pt x="0" y="0"/>
                  </a:moveTo>
                  <a:cubicBezTo>
                    <a:pt x="634068" y="401972"/>
                    <a:pt x="1268136" y="803945"/>
                    <a:pt x="1937857" y="822121"/>
                  </a:cubicBezTo>
                  <a:cubicBezTo>
                    <a:pt x="2607578" y="840297"/>
                    <a:pt x="3312952" y="474677"/>
                    <a:pt x="4018327" y="109057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4DD3AA5-2D60-4A79-8532-404546C92D11}"/>
              </a:ext>
            </a:extLst>
          </p:cNvPr>
          <p:cNvGrpSpPr/>
          <p:nvPr/>
        </p:nvGrpSpPr>
        <p:grpSpPr>
          <a:xfrm>
            <a:off x="5024916" y="3216931"/>
            <a:ext cx="2614928" cy="2795689"/>
            <a:chOff x="5024916" y="3216931"/>
            <a:chExt cx="2614928" cy="279568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E297B1-CC3D-4EBC-AE7C-AFA847ECA832}"/>
                </a:ext>
              </a:extLst>
            </p:cNvPr>
            <p:cNvSpPr txBox="1"/>
            <p:nvPr/>
          </p:nvSpPr>
          <p:spPr>
            <a:xfrm>
              <a:off x="5024916" y="3886206"/>
              <a:ext cx="551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+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8C1A913-7E7D-4BB3-91AF-535D72B03885}"/>
                </a:ext>
              </a:extLst>
            </p:cNvPr>
            <p:cNvCxnSpPr>
              <a:cxnSpLocks/>
            </p:cNvCxnSpPr>
            <p:nvPr/>
          </p:nvCxnSpPr>
          <p:spPr>
            <a:xfrm>
              <a:off x="5987018" y="4178592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E3851196-97C9-4372-8EED-76575236E74A}"/>
                </a:ext>
              </a:extLst>
            </p:cNvPr>
            <p:cNvSpPr/>
            <p:nvPr/>
          </p:nvSpPr>
          <p:spPr>
            <a:xfrm>
              <a:off x="6587133" y="3216931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E847A7-D216-443B-B896-B2F120DF1291}"/>
                </a:ext>
              </a:extLst>
            </p:cNvPr>
            <p:cNvSpPr txBox="1"/>
            <p:nvPr/>
          </p:nvSpPr>
          <p:spPr>
            <a:xfrm>
              <a:off x="6096381" y="5427845"/>
              <a:ext cx="154346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x+F</a:t>
              </a:r>
              <a:r>
                <a:rPr lang="en-US" sz="3200" b="1" dirty="0"/>
                <a:t>(x)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B244C26-9F96-4BC0-BF54-8E8F49D0A2B0}"/>
              </a:ext>
            </a:extLst>
          </p:cNvPr>
          <p:cNvGrpSpPr/>
          <p:nvPr/>
        </p:nvGrpSpPr>
        <p:grpSpPr>
          <a:xfrm>
            <a:off x="2044452" y="1521724"/>
            <a:ext cx="5055097" cy="523220"/>
            <a:chOff x="771787" y="1521724"/>
            <a:chExt cx="5055097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29EC51B-0096-4875-A426-40CDB68756AF}"/>
                    </a:ext>
                  </a:extLst>
                </p:cNvPr>
                <p:cNvSpPr txBox="1"/>
                <p:nvPr/>
              </p:nvSpPr>
              <p:spPr>
                <a:xfrm>
                  <a:off x="4143346" y="1537113"/>
                  <a:ext cx="168353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29EC51B-0096-4875-A426-40CDB68756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3346" y="1537113"/>
                  <a:ext cx="1683538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F6C1DF-71B9-4268-A32A-A572B7B91862}"/>
                </a:ext>
              </a:extLst>
            </p:cNvPr>
            <p:cNvSpPr txBox="1"/>
            <p:nvPr/>
          </p:nvSpPr>
          <p:spPr>
            <a:xfrm>
              <a:off x="771787" y="1521724"/>
              <a:ext cx="3544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New Building Block: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726963-FAA6-4C75-9563-5A727A31F241}"/>
              </a:ext>
            </a:extLst>
          </p:cNvPr>
          <p:cNvSpPr txBox="1"/>
          <p:nvPr/>
        </p:nvSpPr>
        <p:spPr>
          <a:xfrm>
            <a:off x="94839" y="2192199"/>
            <a:ext cx="895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Lets you train networks with 100s of layers.</a:t>
            </a:r>
          </a:p>
        </p:txBody>
      </p:sp>
    </p:spTree>
    <p:extLst>
      <p:ext uri="{BB962C8B-B14F-4D97-AF65-F5344CB8AC3E}">
        <p14:creationId xmlns:p14="http://schemas.microsoft.com/office/powerpoint/2010/main" val="142657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92FA3-BA33-42C6-AF72-8167552E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Results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AE4C3F-521D-4CCA-8941-DCDC9B467D9D}"/>
              </a:ext>
            </a:extLst>
          </p:cNvPr>
          <p:cNvGrpSpPr/>
          <p:nvPr/>
        </p:nvGrpSpPr>
        <p:grpSpPr>
          <a:xfrm>
            <a:off x="431526" y="2001081"/>
            <a:ext cx="8237186" cy="829907"/>
            <a:chOff x="431528" y="1690689"/>
            <a:chExt cx="8237186" cy="8299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F6BD329-0FC2-4BD9-8938-FF1816AC9BD4}"/>
                    </a:ext>
                  </a:extLst>
                </p:cNvPr>
                <p:cNvSpPr txBox="1"/>
                <p:nvPr/>
              </p:nvSpPr>
              <p:spPr>
                <a:xfrm>
                  <a:off x="5360565" y="1690689"/>
                  <a:ext cx="3308149" cy="8299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𝑊𝑥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F6BD329-0FC2-4BD9-8938-FF1816AC9B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0565" y="1690689"/>
                  <a:ext cx="3308149" cy="82990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FEF8D5-20F4-4B68-97EE-E1E21CCB2D80}"/>
                </a:ext>
              </a:extLst>
            </p:cNvPr>
            <p:cNvSpPr txBox="1"/>
            <p:nvPr/>
          </p:nvSpPr>
          <p:spPr>
            <a:xfrm>
              <a:off x="431528" y="1844032"/>
              <a:ext cx="4929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At training time, we minimize: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A76EB-47E1-4C4C-921E-91D3E47F9AFA}"/>
                  </a:ext>
                </a:extLst>
              </p:cNvPr>
              <p:cNvSpPr txBox="1"/>
              <p:nvPr/>
            </p:nvSpPr>
            <p:spPr>
              <a:xfrm>
                <a:off x="431526" y="3065034"/>
                <a:ext cx="8477581" cy="531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At test time, we evaluate, given predicted class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A76EB-47E1-4C4C-921E-91D3E47F9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26" y="3065034"/>
                <a:ext cx="8477581" cy="531492"/>
              </a:xfrm>
              <a:prstGeom prst="rect">
                <a:avLst/>
              </a:prstGeom>
              <a:blipFill>
                <a:blip r:embed="rId3"/>
                <a:stretch>
                  <a:fillRect l="-1511" t="-12644" b="-29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6886E8F-7DAB-4D74-9D1E-92C07782F8A3}"/>
              </a:ext>
            </a:extLst>
          </p:cNvPr>
          <p:cNvGrpSpPr/>
          <p:nvPr/>
        </p:nvGrpSpPr>
        <p:grpSpPr>
          <a:xfrm>
            <a:off x="2359997" y="3882676"/>
            <a:ext cx="4424007" cy="1176219"/>
            <a:chOff x="431527" y="3572284"/>
            <a:chExt cx="4424007" cy="11762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A28EA3-5A4C-419E-AC75-AB1FF9BE09FE}"/>
                </a:ext>
              </a:extLst>
            </p:cNvPr>
            <p:cNvSpPr txBox="1"/>
            <p:nvPr/>
          </p:nvSpPr>
          <p:spPr>
            <a:xfrm>
              <a:off x="431527" y="3898784"/>
              <a:ext cx="1942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Accuracy: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A126F5-D816-4B93-BAE9-EB646667041F}"/>
                    </a:ext>
                  </a:extLst>
                </p:cNvPr>
                <p:cNvSpPr txBox="1"/>
                <p:nvPr/>
              </p:nvSpPr>
              <p:spPr>
                <a:xfrm>
                  <a:off x="2374085" y="3572284"/>
                  <a:ext cx="2481449" cy="1176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1(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A126F5-D816-4B93-BAE9-EB64666704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4085" y="3572284"/>
                  <a:ext cx="2481449" cy="117621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83343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553E9-5BCD-4B90-99F9-C8BA3BA1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Many Categories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989AB7-36C1-4176-8508-8CC2DC0FF92B}"/>
              </a:ext>
            </a:extLst>
          </p:cNvPr>
          <p:cNvGrpSpPr/>
          <p:nvPr/>
        </p:nvGrpSpPr>
        <p:grpSpPr>
          <a:xfrm>
            <a:off x="357404" y="1690689"/>
            <a:ext cx="8627205" cy="5015849"/>
            <a:chOff x="357404" y="1690689"/>
            <a:chExt cx="8627205" cy="50158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8B37B6-3122-4D9B-A7D5-EF3576C69F49}"/>
                </a:ext>
              </a:extLst>
            </p:cNvPr>
            <p:cNvSpPr txBox="1"/>
            <p:nvPr/>
          </p:nvSpPr>
          <p:spPr>
            <a:xfrm>
              <a:off x="431526" y="1690689"/>
              <a:ext cx="84775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Does this image depict a cat or a dog?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C849BB-DC87-4833-A2D5-0E67AC396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35" y="2448452"/>
              <a:ext cx="3193708" cy="387116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01F534-5E43-4549-9E52-20BF1F2C60AD}"/>
                </a:ext>
              </a:extLst>
            </p:cNvPr>
            <p:cNvSpPr txBox="1"/>
            <p:nvPr/>
          </p:nvSpPr>
          <p:spPr>
            <a:xfrm>
              <a:off x="357404" y="6429539"/>
              <a:ext cx="8627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Image credit: Coco dataset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E4E501-7E0A-476F-80BE-300D88CB274B}"/>
              </a:ext>
            </a:extLst>
          </p:cNvPr>
          <p:cNvSpPr txBox="1"/>
          <p:nvPr/>
        </p:nvSpPr>
        <p:spPr>
          <a:xfrm>
            <a:off x="4194495" y="2448452"/>
            <a:ext cx="46139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avoid penalizing ambiguous images, many challenges let you make five guesses (top-5 accuracy): </a:t>
            </a:r>
          </a:p>
          <a:p>
            <a:endParaRPr lang="en-US" sz="2800" dirty="0"/>
          </a:p>
          <a:p>
            <a:r>
              <a:rPr lang="en-US" sz="2800" dirty="0"/>
              <a:t>Your prediction is correct if one of the guesses is right.</a:t>
            </a:r>
          </a:p>
        </p:txBody>
      </p:sp>
    </p:spTree>
    <p:extLst>
      <p:ext uri="{BB962C8B-B14F-4D97-AF65-F5344CB8AC3E}">
        <p14:creationId xmlns:p14="http://schemas.microsoft.com/office/powerpoint/2010/main" val="317853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43F3-4CB8-492C-B778-222020053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76754"/>
            <a:ext cx="7886700" cy="1325563"/>
          </a:xfrm>
        </p:spPr>
        <p:txBody>
          <a:bodyPr/>
          <a:lstStyle/>
          <a:p>
            <a:r>
              <a:rPr lang="en-US" dirty="0"/>
              <a:t>Accuracy over the Years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3FFDE-A2A4-449C-8472-800BA547C341}"/>
              </a:ext>
            </a:extLst>
          </p:cNvPr>
          <p:cNvCxnSpPr/>
          <p:nvPr/>
        </p:nvCxnSpPr>
        <p:spPr>
          <a:xfrm>
            <a:off x="339230" y="6005534"/>
            <a:ext cx="84655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33E9EB-0A71-4D2F-9AB0-CBB1614AEBAD}"/>
              </a:ext>
            </a:extLst>
          </p:cNvPr>
          <p:cNvCxnSpPr/>
          <p:nvPr/>
        </p:nvCxnSpPr>
        <p:spPr>
          <a:xfrm>
            <a:off x="339230" y="748701"/>
            <a:ext cx="84655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65AAC-4252-4E5C-8F0D-46E09A639506}"/>
              </a:ext>
            </a:extLst>
          </p:cNvPr>
          <p:cNvCxnSpPr/>
          <p:nvPr/>
        </p:nvCxnSpPr>
        <p:spPr>
          <a:xfrm>
            <a:off x="339230" y="1538665"/>
            <a:ext cx="84655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F93896A-709D-4122-B03C-8AFF91CC691F}"/>
              </a:ext>
            </a:extLst>
          </p:cNvPr>
          <p:cNvSpPr txBox="1"/>
          <p:nvPr/>
        </p:nvSpPr>
        <p:spPr>
          <a:xfrm>
            <a:off x="3869343" y="851296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Top 1 Error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5C1138-7910-4A29-B6D0-3CF9A479F5CB}"/>
              </a:ext>
            </a:extLst>
          </p:cNvPr>
          <p:cNvSpPr txBox="1"/>
          <p:nvPr/>
        </p:nvSpPr>
        <p:spPr>
          <a:xfrm>
            <a:off x="6153907" y="851296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Top 5 Error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AA31831-7CC8-4A6C-81EB-940ED4C719DC}"/>
              </a:ext>
            </a:extLst>
          </p:cNvPr>
          <p:cNvGrpSpPr/>
          <p:nvPr/>
        </p:nvGrpSpPr>
        <p:grpSpPr>
          <a:xfrm>
            <a:off x="339230" y="3381477"/>
            <a:ext cx="8099240" cy="461665"/>
            <a:chOff x="339230" y="3393413"/>
            <a:chExt cx="8099240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609CCC-F945-4F44-810B-5951942F09AE}"/>
                </a:ext>
              </a:extLst>
            </p:cNvPr>
            <p:cNvSpPr txBox="1"/>
            <p:nvPr/>
          </p:nvSpPr>
          <p:spPr>
            <a:xfrm>
              <a:off x="339230" y="3393413"/>
              <a:ext cx="39894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ResNet-152, 2015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5D96DC-49A0-4891-BF95-6886E2A4CE23}"/>
                </a:ext>
              </a:extLst>
            </p:cNvPr>
            <p:cNvSpPr txBox="1"/>
            <p:nvPr/>
          </p:nvSpPr>
          <p:spPr>
            <a:xfrm>
              <a:off x="4510860" y="3393413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21.7%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35075B-BE9C-4BEA-86A2-9E7952D66B80}"/>
                </a:ext>
              </a:extLst>
            </p:cNvPr>
            <p:cNvSpPr txBox="1"/>
            <p:nvPr/>
          </p:nvSpPr>
          <p:spPr>
            <a:xfrm>
              <a:off x="6795424" y="3393413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5.9%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9612AEB-F28E-4D89-9B4B-7DB441FAA840}"/>
              </a:ext>
            </a:extLst>
          </p:cNvPr>
          <p:cNvGrpSpPr/>
          <p:nvPr/>
        </p:nvGrpSpPr>
        <p:grpSpPr>
          <a:xfrm>
            <a:off x="339230" y="5541072"/>
            <a:ext cx="8099240" cy="461665"/>
            <a:chOff x="339230" y="5541072"/>
            <a:chExt cx="8099240" cy="46166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124386-2D85-4A58-96DC-6796296F8864}"/>
                </a:ext>
              </a:extLst>
            </p:cNvPr>
            <p:cNvSpPr txBox="1"/>
            <p:nvPr/>
          </p:nvSpPr>
          <p:spPr>
            <a:xfrm>
              <a:off x="339230" y="5541072"/>
              <a:ext cx="2513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Human*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834E27-5590-4D88-B743-2E7F316E0ECD}"/>
                </a:ext>
              </a:extLst>
            </p:cNvPr>
            <p:cNvSpPr txBox="1"/>
            <p:nvPr/>
          </p:nvSpPr>
          <p:spPr>
            <a:xfrm>
              <a:off x="4510860" y="5541072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CBD730-CD2F-4040-9A4D-3B941F463583}"/>
                </a:ext>
              </a:extLst>
            </p:cNvPr>
            <p:cNvSpPr txBox="1"/>
            <p:nvPr/>
          </p:nvSpPr>
          <p:spPr>
            <a:xfrm>
              <a:off x="6795424" y="5541072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5.1%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19183E1-B75E-45C6-805E-9DD2A7B5F877}"/>
              </a:ext>
            </a:extLst>
          </p:cNvPr>
          <p:cNvGrpSpPr/>
          <p:nvPr/>
        </p:nvGrpSpPr>
        <p:grpSpPr>
          <a:xfrm>
            <a:off x="339230" y="4677234"/>
            <a:ext cx="8099240" cy="461665"/>
            <a:chOff x="339230" y="4974762"/>
            <a:chExt cx="8099240" cy="46166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647F84-56A8-49E2-A7BE-675DB27F8A5C}"/>
                </a:ext>
              </a:extLst>
            </p:cNvPr>
            <p:cNvSpPr txBox="1"/>
            <p:nvPr/>
          </p:nvSpPr>
          <p:spPr>
            <a:xfrm>
              <a:off x="339230" y="4974762"/>
              <a:ext cx="41716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ConvNeXt</a:t>
              </a:r>
              <a:r>
                <a:rPr lang="en-US" sz="2400" dirty="0"/>
                <a:t>, 2022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9BA9FF-B6FC-4722-94B9-CB1826C6B31E}"/>
                </a:ext>
              </a:extLst>
            </p:cNvPr>
            <p:cNvSpPr txBox="1"/>
            <p:nvPr/>
          </p:nvSpPr>
          <p:spPr>
            <a:xfrm>
              <a:off x="4510860" y="4974762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14.5%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98005F-EC37-4300-8939-623478B265B3}"/>
                </a:ext>
              </a:extLst>
            </p:cNvPr>
            <p:cNvSpPr txBox="1"/>
            <p:nvPr/>
          </p:nvSpPr>
          <p:spPr>
            <a:xfrm>
              <a:off x="6795424" y="4974762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EE4451-EA88-4E89-8260-EF2E7D68D2CC}"/>
              </a:ext>
            </a:extLst>
          </p:cNvPr>
          <p:cNvGrpSpPr/>
          <p:nvPr/>
        </p:nvGrpSpPr>
        <p:grpSpPr>
          <a:xfrm>
            <a:off x="339230" y="4245315"/>
            <a:ext cx="8099240" cy="461665"/>
            <a:chOff x="339230" y="4539859"/>
            <a:chExt cx="8099240" cy="46166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B08B06D-23F4-47CD-A3C2-A6161AEEA52D}"/>
                </a:ext>
              </a:extLst>
            </p:cNvPr>
            <p:cNvSpPr txBox="1"/>
            <p:nvPr/>
          </p:nvSpPr>
          <p:spPr>
            <a:xfrm>
              <a:off x="339230" y="4539859"/>
              <a:ext cx="39894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Swin</a:t>
              </a:r>
              <a:r>
                <a:rPr lang="en-US" sz="2400" dirty="0"/>
                <a:t> Transf., 2021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31D614-A9BF-45E0-9506-B1C93CAC8F61}"/>
                </a:ext>
              </a:extLst>
            </p:cNvPr>
            <p:cNvSpPr txBox="1"/>
            <p:nvPr/>
          </p:nvSpPr>
          <p:spPr>
            <a:xfrm>
              <a:off x="4510860" y="4539859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15.5%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61643C-6DCD-414A-A9B2-7FFF8E4A31F4}"/>
                </a:ext>
              </a:extLst>
            </p:cNvPr>
            <p:cNvSpPr txBox="1"/>
            <p:nvPr/>
          </p:nvSpPr>
          <p:spPr>
            <a:xfrm>
              <a:off x="6795424" y="4539859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A95D0D4-7FC0-4DC9-A045-7F63933FFB71}"/>
              </a:ext>
            </a:extLst>
          </p:cNvPr>
          <p:cNvGrpSpPr/>
          <p:nvPr/>
        </p:nvGrpSpPr>
        <p:grpSpPr>
          <a:xfrm>
            <a:off x="339229" y="5109153"/>
            <a:ext cx="8099241" cy="461665"/>
            <a:chOff x="339229" y="5409665"/>
            <a:chExt cx="8099241" cy="4616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093CF71-DD55-46D6-9CF7-EE8F763C2AA4}"/>
                </a:ext>
              </a:extLst>
            </p:cNvPr>
            <p:cNvSpPr txBox="1"/>
            <p:nvPr/>
          </p:nvSpPr>
          <p:spPr>
            <a:xfrm>
              <a:off x="339229" y="5409665"/>
              <a:ext cx="43921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CoAtNet-7* 2021 (2B params!)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DFD1C9-365A-4632-8889-E6FF21B6B4CD}"/>
                </a:ext>
              </a:extLst>
            </p:cNvPr>
            <p:cNvSpPr txBox="1"/>
            <p:nvPr/>
          </p:nvSpPr>
          <p:spPr>
            <a:xfrm>
              <a:off x="4510860" y="5409665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9.1%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B35D9DF-4862-45E7-A9F7-94F05F6E02D2}"/>
                </a:ext>
              </a:extLst>
            </p:cNvPr>
            <p:cNvSpPr txBox="1"/>
            <p:nvPr/>
          </p:nvSpPr>
          <p:spPr>
            <a:xfrm>
              <a:off x="6795424" y="5409665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B3BB385-0E23-429F-B919-5C5E47BA1A07}"/>
              </a:ext>
            </a:extLst>
          </p:cNvPr>
          <p:cNvGrpSpPr/>
          <p:nvPr/>
        </p:nvGrpSpPr>
        <p:grpSpPr>
          <a:xfrm>
            <a:off x="339226" y="3813396"/>
            <a:ext cx="8099241" cy="461665"/>
            <a:chOff x="339226" y="3845963"/>
            <a:chExt cx="8099241" cy="46166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BF6EB9-1A6D-4081-A996-0F5985639CBC}"/>
                </a:ext>
              </a:extLst>
            </p:cNvPr>
            <p:cNvSpPr txBox="1"/>
            <p:nvPr/>
          </p:nvSpPr>
          <p:spPr>
            <a:xfrm>
              <a:off x="339226" y="3845963"/>
              <a:ext cx="4232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ResNet-50 done better, 2018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6B669A-0348-4EC1-8B06-7956FF5C47C6}"/>
                </a:ext>
              </a:extLst>
            </p:cNvPr>
            <p:cNvSpPr txBox="1"/>
            <p:nvPr/>
          </p:nvSpPr>
          <p:spPr>
            <a:xfrm>
              <a:off x="4510857" y="3845963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20.7%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A98797-C2F4-41FC-A7CD-580ABE9D3037}"/>
                </a:ext>
              </a:extLst>
            </p:cNvPr>
            <p:cNvSpPr txBox="1"/>
            <p:nvPr/>
          </p:nvSpPr>
          <p:spPr>
            <a:xfrm>
              <a:off x="6795421" y="3845963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5.4%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F573C80-5E14-43A8-912B-85CB9AF31044}"/>
              </a:ext>
            </a:extLst>
          </p:cNvPr>
          <p:cNvSpPr txBox="1"/>
          <p:nvPr/>
        </p:nvSpPr>
        <p:spPr>
          <a:xfrm>
            <a:off x="339225" y="6046296"/>
            <a:ext cx="8740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Many results from </a:t>
            </a:r>
            <a:r>
              <a:rPr lang="en-US" sz="1200" dirty="0">
                <a:hlinkClick r:id="rId2"/>
              </a:rPr>
              <a:t>https://paperswithcode.com/sota/image-classification-on-imagenet</a:t>
            </a:r>
            <a:r>
              <a:rPr lang="en-US" sz="1200" dirty="0"/>
              <a:t> . I am missing loads of great papers, and the numbers depend on tons of practical details. *Human – this number is from Andrej </a:t>
            </a:r>
            <a:r>
              <a:rPr lang="en-US" sz="1200" dirty="0" err="1"/>
              <a:t>Karpathy</a:t>
            </a:r>
            <a:r>
              <a:rPr lang="en-US" sz="1200" dirty="0"/>
              <a:t> and isn’t really human performance with training but a ballpark. Resnet-50 one better = “Bag of Tricks for Image Classification with Convolutional Neural Networks”, He et al.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93B1B17-4B32-4FC7-AA5B-58A9DE6FBD88}"/>
              </a:ext>
            </a:extLst>
          </p:cNvPr>
          <p:cNvGrpSpPr/>
          <p:nvPr/>
        </p:nvGrpSpPr>
        <p:grpSpPr>
          <a:xfrm>
            <a:off x="339226" y="1641260"/>
            <a:ext cx="8099244" cy="1769963"/>
            <a:chOff x="339226" y="1641260"/>
            <a:chExt cx="8099244" cy="176996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2A5D95B-8E4F-45EC-A9A9-3DB45BA09679}"/>
                </a:ext>
              </a:extLst>
            </p:cNvPr>
            <p:cNvGrpSpPr/>
            <p:nvPr/>
          </p:nvGrpSpPr>
          <p:grpSpPr>
            <a:xfrm>
              <a:off x="339229" y="1641260"/>
              <a:ext cx="8099241" cy="461665"/>
              <a:chOff x="339229" y="1641260"/>
              <a:chExt cx="8099241" cy="46166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062B30-C3B2-4161-A1F6-A50E9ADCCBD8}"/>
                  </a:ext>
                </a:extLst>
              </p:cNvPr>
              <p:cNvSpPr txBox="1"/>
              <p:nvPr/>
            </p:nvSpPr>
            <p:spPr>
              <a:xfrm>
                <a:off x="339229" y="1641260"/>
                <a:ext cx="39894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Best Pre-Deep (~2012)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3C75A3-B54A-41FC-9B74-B3113546E514}"/>
                  </a:ext>
                </a:extLst>
              </p:cNvPr>
              <p:cNvSpPr txBox="1"/>
              <p:nvPr/>
            </p:nvSpPr>
            <p:spPr>
              <a:xfrm>
                <a:off x="4510860" y="1641260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761BA3-3BC3-4130-BAC7-58378C5AB444}"/>
                  </a:ext>
                </a:extLst>
              </p:cNvPr>
              <p:cNvSpPr txBox="1"/>
              <p:nvPr/>
            </p:nvSpPr>
            <p:spPr>
              <a:xfrm>
                <a:off x="6795424" y="1641260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26.2%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3D379F-F418-4EE0-8C08-A2A2FD6E48AC}"/>
                </a:ext>
              </a:extLst>
            </p:cNvPr>
            <p:cNvGrpSpPr/>
            <p:nvPr/>
          </p:nvGrpSpPr>
          <p:grpSpPr>
            <a:xfrm>
              <a:off x="339230" y="2073179"/>
              <a:ext cx="8099240" cy="474206"/>
              <a:chOff x="339230" y="2076163"/>
              <a:chExt cx="8099240" cy="47420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DBED0B-3D76-498C-AB7C-390D00A529AD}"/>
                  </a:ext>
                </a:extLst>
              </p:cNvPr>
              <p:cNvSpPr txBox="1"/>
              <p:nvPr/>
            </p:nvSpPr>
            <p:spPr>
              <a:xfrm>
                <a:off x="339230" y="2076163"/>
                <a:ext cx="39894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/>
                  <a:t>Alexnet</a:t>
                </a:r>
                <a:r>
                  <a:rPr lang="en-US" sz="2400" dirty="0"/>
                  <a:t>, 2012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734C899-B5B3-4284-961E-38F042CFE292}"/>
                  </a:ext>
                </a:extLst>
              </p:cNvPr>
              <p:cNvSpPr txBox="1"/>
              <p:nvPr/>
            </p:nvSpPr>
            <p:spPr>
              <a:xfrm>
                <a:off x="4510860" y="2076163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43.5%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6AAA65-43D1-432C-A7B4-56B39E504F9C}"/>
                  </a:ext>
                </a:extLst>
              </p:cNvPr>
              <p:cNvSpPr txBox="1"/>
              <p:nvPr/>
            </p:nvSpPr>
            <p:spPr>
              <a:xfrm>
                <a:off x="6795424" y="2088704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20.9%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E2C169D-36AC-4544-A298-82677CBEECEF}"/>
                </a:ext>
              </a:extLst>
            </p:cNvPr>
            <p:cNvGrpSpPr/>
            <p:nvPr/>
          </p:nvGrpSpPr>
          <p:grpSpPr>
            <a:xfrm>
              <a:off x="339229" y="2517639"/>
              <a:ext cx="8099241" cy="461665"/>
              <a:chOff x="339229" y="2523607"/>
              <a:chExt cx="8099241" cy="46166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BA009C-7DAF-422D-986F-F70AA37DCC73}"/>
                  </a:ext>
                </a:extLst>
              </p:cNvPr>
              <p:cNvSpPr txBox="1"/>
              <p:nvPr/>
            </p:nvSpPr>
            <p:spPr>
              <a:xfrm>
                <a:off x="339229" y="2523607"/>
                <a:ext cx="3989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VGG-16, 2014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CCE196E-EE02-43B5-9E29-47748AD679ED}"/>
                  </a:ext>
                </a:extLst>
              </p:cNvPr>
              <p:cNvSpPr txBox="1"/>
              <p:nvPr/>
            </p:nvSpPr>
            <p:spPr>
              <a:xfrm>
                <a:off x="4510860" y="2523607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28.4%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2AF885-FDAD-49C0-A480-A254ACFB4ABF}"/>
                  </a:ext>
                </a:extLst>
              </p:cNvPr>
              <p:cNvSpPr txBox="1"/>
              <p:nvPr/>
            </p:nvSpPr>
            <p:spPr>
              <a:xfrm>
                <a:off x="6795424" y="2523607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9.6%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F6B52DF-31C3-46DE-A27E-5840B877AFE9}"/>
                </a:ext>
              </a:extLst>
            </p:cNvPr>
            <p:cNvGrpSpPr/>
            <p:nvPr/>
          </p:nvGrpSpPr>
          <p:grpSpPr>
            <a:xfrm>
              <a:off x="339226" y="2949558"/>
              <a:ext cx="8099240" cy="461665"/>
              <a:chOff x="339230" y="3393413"/>
              <a:chExt cx="8099240" cy="461665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0E4E505-1F52-455B-A4A7-48B393050D82}"/>
                  </a:ext>
                </a:extLst>
              </p:cNvPr>
              <p:cNvSpPr txBox="1"/>
              <p:nvPr/>
            </p:nvSpPr>
            <p:spPr>
              <a:xfrm>
                <a:off x="339230" y="3393413"/>
                <a:ext cx="3989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ResNet-50, 2015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224A534-C55F-46E7-9000-957C88F16764}"/>
                  </a:ext>
                </a:extLst>
              </p:cNvPr>
              <p:cNvSpPr txBox="1"/>
              <p:nvPr/>
            </p:nvSpPr>
            <p:spPr>
              <a:xfrm>
                <a:off x="4510860" y="3393413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24.7%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CF48150-C7C0-4BA0-915F-8F7870C4C08F}"/>
                  </a:ext>
                </a:extLst>
              </p:cNvPr>
              <p:cNvSpPr txBox="1"/>
              <p:nvPr/>
            </p:nvSpPr>
            <p:spPr>
              <a:xfrm>
                <a:off x="6795424" y="3393413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7.8%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29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A381-D548-4FEC-82FF-4EDBE17B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Practical Aside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CEDC4-E3C1-4EE9-9B6F-C105CC96E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usually use hardware specialized for matrix multiplies (the card below does 13.4T flops if it’s matrix multiplies). </a:t>
            </a:r>
          </a:p>
          <a:p>
            <a:r>
              <a:rPr lang="en-US" dirty="0"/>
              <a:t>The real answer to why we love homogeneous coordinates? </a:t>
            </a:r>
          </a:p>
          <a:p>
            <a:pPr lvl="1"/>
            <a:r>
              <a:rPr lang="en-US" dirty="0"/>
              <a:t>Makes rendering matrix multiplies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→ </a:t>
            </a:r>
          </a:p>
          <a:p>
            <a:pPr lvl="1"/>
            <a:r>
              <a:rPr lang="en-US" dirty="0">
                <a:latin typeface="+mj-lt"/>
                <a:cs typeface="Times New Roman" panose="02020603050405020304" pitchFamily="18" charset="0"/>
              </a:rPr>
              <a:t>leads to matrix multiplication hardware </a:t>
            </a:r>
            <a:r>
              <a:rPr lang="en-US" dirty="0">
                <a:cs typeface="Times New Roman" panose="02020603050405020304" pitchFamily="18" charset="0"/>
              </a:rPr>
              <a:t>→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deep learning.</a:t>
            </a:r>
            <a:endParaRPr lang="en-US" dirty="0">
              <a:latin typeface="+mj-lt"/>
            </a:endParaRPr>
          </a:p>
        </p:txBody>
      </p:sp>
      <p:pic>
        <p:nvPicPr>
          <p:cNvPr id="1026" name="Picture 2" descr="https://images-na.ssl-images-amazon.com/images/I/71-OjViKVML._SL1500_.jpg">
            <a:extLst>
              <a:ext uri="{FF2B5EF4-FFF2-40B4-BE49-F238E27FC236}">
                <a16:creationId xmlns:a16="http://schemas.microsoft.com/office/drawing/2014/main" id="{266EBA1C-AA59-4DAF-88C5-8E4E255B3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0" b="70533" l="1867" r="97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59" b="26580"/>
          <a:stretch/>
        </p:blipFill>
        <p:spPr bwMode="auto">
          <a:xfrm>
            <a:off x="802374" y="5160069"/>
            <a:ext cx="3871161" cy="169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.techhive.com/images/article/2016/05/tpu-2-100661805-large.jpg">
            <a:extLst>
              <a:ext uri="{FF2B5EF4-FFF2-40B4-BE49-F238E27FC236}">
                <a16:creationId xmlns:a16="http://schemas.microsoft.com/office/drawing/2014/main" id="{EC66CB85-7887-4ABF-B6F3-C1889A259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1" b="89910" l="19310" r="90000">
                        <a14:foregroundMark x1="37241" y1="39013" x2="45862" y2="47309"/>
                        <a14:foregroundMark x1="54138" y1="78700" x2="58276" y2="67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53" b="10286"/>
          <a:stretch/>
        </p:blipFill>
        <p:spPr bwMode="auto">
          <a:xfrm>
            <a:off x="5035224" y="5017848"/>
            <a:ext cx="3118436" cy="197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1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E7A9-5EC4-4CCF-9B5A-7CDD6A83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73676-BD72-4B32-AFC5-F19F1D50E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Download a big dataset</a:t>
            </a:r>
          </a:p>
          <a:p>
            <a:r>
              <a:rPr lang="en-US" sz="3200" dirty="0"/>
              <a:t>Initialize network weights randomly</a:t>
            </a:r>
          </a:p>
          <a:p>
            <a:r>
              <a:rPr lang="en-US" sz="3200" dirty="0"/>
              <a:t>for epoch in range(epochs):</a:t>
            </a:r>
          </a:p>
          <a:p>
            <a:pPr lvl="1"/>
            <a:r>
              <a:rPr lang="en-US" sz="3200" dirty="0"/>
              <a:t>Shuffle dataset</a:t>
            </a:r>
          </a:p>
          <a:p>
            <a:pPr lvl="1"/>
            <a:r>
              <a:rPr lang="en-US" sz="3200" dirty="0"/>
              <a:t>for each minibatch in </a:t>
            </a:r>
            <a:r>
              <a:rPr lang="en-US" sz="3200" dirty="0" err="1"/>
              <a:t>datsaet</a:t>
            </a:r>
            <a:r>
              <a:rPr lang="en-US" sz="3200" dirty="0"/>
              <a:t>.:</a:t>
            </a:r>
          </a:p>
          <a:p>
            <a:pPr lvl="2"/>
            <a:r>
              <a:rPr lang="en-US" sz="2800" dirty="0"/>
              <a:t>Put data on GPU</a:t>
            </a:r>
          </a:p>
          <a:p>
            <a:pPr lvl="2"/>
            <a:r>
              <a:rPr lang="en-US" sz="2800" dirty="0"/>
              <a:t>Compute gradient</a:t>
            </a:r>
          </a:p>
          <a:p>
            <a:pPr lvl="2"/>
            <a:r>
              <a:rPr lang="en-US" sz="2800" dirty="0"/>
              <a:t>Update gradient with SGD</a:t>
            </a:r>
          </a:p>
        </p:txBody>
      </p:sp>
    </p:spTree>
    <p:extLst>
      <p:ext uri="{BB962C8B-B14F-4D97-AF65-F5344CB8AC3E}">
        <p14:creationId xmlns:p14="http://schemas.microsoft.com/office/powerpoint/2010/main" val="11908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C8377-418F-471B-8E9B-0D3B530A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from Scratch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0E8B8-549E-42AE-8F56-EC3266870B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Need to start </a:t>
                </a:r>
                <a:r>
                  <a:rPr lang="en-US" b="1" dirty="0"/>
                  <a:t>w</a:t>
                </a:r>
                <a:r>
                  <a:rPr lang="en-US" dirty="0"/>
                  <a:t> somewhere</a:t>
                </a:r>
              </a:p>
              <a:p>
                <a:r>
                  <a:rPr lang="en-US" dirty="0" err="1"/>
                  <a:t>AlexNet</a:t>
                </a:r>
                <a:r>
                  <a:rPr lang="en-US" dirty="0"/>
                  <a:t>: weights ~ Normal(0,0.01), bias = 1</a:t>
                </a:r>
              </a:p>
              <a:p>
                <a:r>
                  <a:rPr lang="en-US" dirty="0"/>
                  <a:t>“Xavier” initialization: Uniform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n is the number of neurons</a:t>
                </a:r>
              </a:p>
              <a:p>
                <a:r>
                  <a:rPr lang="en-US" dirty="0"/>
                  <a:t>“</a:t>
                </a:r>
                <a:r>
                  <a:rPr lang="en-US" dirty="0" err="1"/>
                  <a:t>Kaiming</a:t>
                </a:r>
                <a:r>
                  <a:rPr lang="en-US" dirty="0"/>
                  <a:t>” initialization: Normal(0,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Take-home: important, but use defaults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0E8B8-549E-42AE-8F56-EC3266870B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3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A8B5-42DE-4220-80BD-73CA2077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</a:t>
            </a:r>
            <a:r>
              <a:rPr lang="en-US" dirty="0" err="1"/>
              <a:t>ConvNet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82CD2-9EA9-4F96-A242-AB71B64F3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Convnets typically have millions of parameters:</a:t>
            </a:r>
          </a:p>
          <a:p>
            <a:pPr lvl="1"/>
            <a:r>
              <a:rPr lang="en-US" dirty="0" err="1"/>
              <a:t>AlexNet</a:t>
            </a:r>
            <a:r>
              <a:rPr lang="en-US" dirty="0"/>
              <a:t>: 62 million</a:t>
            </a:r>
          </a:p>
          <a:p>
            <a:pPr lvl="1"/>
            <a:r>
              <a:rPr lang="en-US" dirty="0"/>
              <a:t>VGG16: 138 million</a:t>
            </a:r>
          </a:p>
          <a:p>
            <a:pPr lvl="1"/>
            <a:r>
              <a:rPr lang="en-US" dirty="0" err="1"/>
              <a:t>ConvNeXt</a:t>
            </a:r>
            <a:r>
              <a:rPr lang="en-US" dirty="0"/>
              <a:t>-L: 198M</a:t>
            </a:r>
          </a:p>
          <a:p>
            <a:r>
              <a:rPr lang="en-US" dirty="0"/>
              <a:t>Convnets typically fit on ~1.2 million images</a:t>
            </a:r>
          </a:p>
          <a:p>
            <a:r>
              <a:rPr lang="en-US" dirty="0"/>
              <a:t>Remember least squares: if we have fewer data points than parameters, we’re in trouble</a:t>
            </a:r>
          </a:p>
          <a:p>
            <a:r>
              <a:rPr lang="en-US" dirty="0"/>
              <a:t>Solution: need regularization / more data</a:t>
            </a:r>
          </a:p>
        </p:txBody>
      </p:sp>
    </p:spTree>
    <p:extLst>
      <p:ext uri="{BB962C8B-B14F-4D97-AF65-F5344CB8AC3E}">
        <p14:creationId xmlns:p14="http://schemas.microsoft.com/office/powerpoint/2010/main" val="9262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02D-8C8F-42EE-92E6-845FACAEB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Weight Decay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EDC094-880E-49B1-9BDB-2C1BA0CD6852}"/>
              </a:ext>
            </a:extLst>
          </p:cNvPr>
          <p:cNvGrpSpPr/>
          <p:nvPr/>
        </p:nvGrpSpPr>
        <p:grpSpPr>
          <a:xfrm>
            <a:off x="310393" y="1607889"/>
            <a:ext cx="6843769" cy="1160018"/>
            <a:chOff x="310393" y="1607889"/>
            <a:chExt cx="6843769" cy="11600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40F8E42-22A2-4260-A2CA-83E69543BB20}"/>
                    </a:ext>
                  </a:extLst>
                </p:cNvPr>
                <p:cNvSpPr txBox="1"/>
                <p:nvPr/>
              </p:nvSpPr>
              <p:spPr>
                <a:xfrm>
                  <a:off x="3712129" y="1607889"/>
                  <a:ext cx="3442033" cy="10193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40F8E42-22A2-4260-A2CA-83E69543BB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129" y="1607889"/>
                  <a:ext cx="3442033" cy="101931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778ABB-C64C-437C-9809-2A8BC4D48B28}"/>
                </a:ext>
              </a:extLst>
            </p:cNvPr>
            <p:cNvSpPr txBox="1"/>
            <p:nvPr/>
          </p:nvSpPr>
          <p:spPr>
            <a:xfrm>
              <a:off x="310393" y="1690689"/>
              <a:ext cx="2040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SGD </a:t>
              </a:r>
            </a:p>
            <a:p>
              <a:r>
                <a:rPr lang="en-US" sz="3200" dirty="0"/>
                <a:t>Update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8F2B8F-9D45-4AFA-8606-37AC26B6396A}"/>
              </a:ext>
            </a:extLst>
          </p:cNvPr>
          <p:cNvGrpSpPr/>
          <p:nvPr/>
        </p:nvGrpSpPr>
        <p:grpSpPr>
          <a:xfrm>
            <a:off x="310393" y="3270568"/>
            <a:ext cx="7235260" cy="1077218"/>
            <a:chOff x="310393" y="3270568"/>
            <a:chExt cx="7235260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226AA7F-2D6D-4080-95BD-98060CF4ED56}"/>
                    </a:ext>
                  </a:extLst>
                </p:cNvPr>
                <p:cNvSpPr txBox="1"/>
                <p:nvPr/>
              </p:nvSpPr>
              <p:spPr>
                <a:xfrm>
                  <a:off x="2730617" y="3299518"/>
                  <a:ext cx="4815036" cy="10193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𝜂𝜖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226AA7F-2D6D-4080-95BD-98060CF4ED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617" y="3299518"/>
                  <a:ext cx="4815036" cy="101931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7A5687-27F2-423E-BD67-E127C8D698D1}"/>
                </a:ext>
              </a:extLst>
            </p:cNvPr>
            <p:cNvSpPr txBox="1"/>
            <p:nvPr/>
          </p:nvSpPr>
          <p:spPr>
            <a:xfrm>
              <a:off x="310393" y="3270568"/>
              <a:ext cx="2040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+Weight</a:t>
              </a:r>
            </a:p>
            <a:p>
              <a:r>
                <a:rPr lang="en-US" sz="3200" dirty="0"/>
                <a:t>Decay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A0F2FF-3764-4F54-918B-454D193D641C}"/>
              </a:ext>
            </a:extLst>
          </p:cNvPr>
          <p:cNvSpPr txBox="1"/>
          <p:nvPr/>
        </p:nvSpPr>
        <p:spPr>
          <a:xfrm>
            <a:off x="562063" y="4850447"/>
            <a:ext cx="801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does this remind you of?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808A6E-9FA4-44F8-AD6F-0D0B662FAB7B}"/>
              </a:ext>
            </a:extLst>
          </p:cNvPr>
          <p:cNvSpPr txBox="1"/>
          <p:nvPr/>
        </p:nvSpPr>
        <p:spPr>
          <a:xfrm>
            <a:off x="161069" y="5435222"/>
            <a:ext cx="8821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Weight decay is similar to regularization but is not be the same for more complex optimization techniques.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1051B7-4B14-4F16-B4A8-3A2D8DD9063A}"/>
              </a:ext>
            </a:extLst>
          </p:cNvPr>
          <p:cNvSpPr txBox="1"/>
          <p:nvPr/>
        </p:nvSpPr>
        <p:spPr>
          <a:xfrm>
            <a:off x="242171" y="6354374"/>
            <a:ext cx="8740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“Decoupled Weight Decay Regularization”, </a:t>
            </a:r>
            <a:r>
              <a:rPr lang="en-US" sz="1400" dirty="0" err="1"/>
              <a:t>Loshchilov</a:t>
            </a:r>
            <a:r>
              <a:rPr lang="en-US" sz="1400" dirty="0"/>
              <a:t> and </a:t>
            </a:r>
            <a:r>
              <a:rPr lang="en-US" sz="1400" dirty="0" err="1"/>
              <a:t>Hutter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37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DE60-AFF1-49C3-A172-5525A81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Running Example: Classification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5C09BA-BBC1-4A71-AB14-6A4B4C4E291E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EC8AF-4B67-47C8-A77C-5BBAA2552B1F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BC50BE-AEE7-4D58-93EA-866C4247C1CA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F1B739AA-2609-4B9E-B560-00AACD3261E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DAFBE-1DC0-421F-A19E-DD5F99B255A1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FB702-CC4A-4EFE-9358-8F0E8C4756FD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0C8F8-0E9F-4853-9475-5ACBB8F2E50A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609A4-D888-4E8A-A610-1F67DD31B85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89EF2128-2ABC-45F3-A4D8-5120C50AC85D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7B9571-A878-4686-AF61-49C3B0F836D7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3EC689-9D53-4272-870B-7D314E31DBB0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B4C28-2E87-4EEC-9535-942F7E006304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70475-2D59-4AA0-BBA7-DD1B27CA7FDC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F7A0F1-E870-40CA-B84D-9E04DC8D738F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C343D6A-C433-442E-97C2-5F81DE20DDE6}"/>
              </a:ext>
            </a:extLst>
          </p:cNvPr>
          <p:cNvSpPr txBox="1"/>
          <p:nvPr/>
        </p:nvSpPr>
        <p:spPr>
          <a:xfrm>
            <a:off x="234315" y="3967054"/>
            <a:ext cx="3884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Running example: </a:t>
            </a:r>
          </a:p>
          <a:p>
            <a:pPr algn="ctr"/>
            <a:r>
              <a:rPr lang="en-US" sz="2800" dirty="0"/>
              <a:t>image classification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C8BB86-9983-4BAD-A8F7-2CE67ED4E437}"/>
              </a:ext>
            </a:extLst>
          </p:cNvPr>
          <p:cNvGrpSpPr/>
          <p:nvPr/>
        </p:nvGrpSpPr>
        <p:grpSpPr>
          <a:xfrm>
            <a:off x="5769091" y="4073809"/>
            <a:ext cx="1918852" cy="477471"/>
            <a:chOff x="5769091" y="4073809"/>
            <a:chExt cx="1918852" cy="477471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1491770-0E0D-471E-8F7C-228C109C875F}"/>
                </a:ext>
              </a:extLst>
            </p:cNvPr>
            <p:cNvSpPr/>
            <p:nvPr/>
          </p:nvSpPr>
          <p:spPr>
            <a:xfrm>
              <a:off x="5769091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251C33B4-8E2E-405B-9B17-EC3B2A1D82AD}"/>
                </a:ext>
              </a:extLst>
            </p:cNvPr>
            <p:cNvSpPr/>
            <p:nvPr/>
          </p:nvSpPr>
          <p:spPr>
            <a:xfrm>
              <a:off x="6114438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0DFEC92-CFDB-495C-990A-8FA32CAD55B0}"/>
                </a:ext>
              </a:extLst>
            </p:cNvPr>
            <p:cNvSpPr/>
            <p:nvPr/>
          </p:nvSpPr>
          <p:spPr>
            <a:xfrm>
              <a:off x="6485476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95E3F87-F896-4579-BCA9-784C266B8125}"/>
                </a:ext>
              </a:extLst>
            </p:cNvPr>
            <p:cNvSpPr/>
            <p:nvPr/>
          </p:nvSpPr>
          <p:spPr>
            <a:xfrm>
              <a:off x="6830823" y="407381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FFE5396-B79B-4161-A9AF-CEAF06D1083E}"/>
                </a:ext>
              </a:extLst>
            </p:cNvPr>
            <p:cNvSpPr/>
            <p:nvPr/>
          </p:nvSpPr>
          <p:spPr>
            <a:xfrm>
              <a:off x="7200856" y="4073809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E013D-37A0-4E5F-AC95-712D134A206A}"/>
              </a:ext>
            </a:extLst>
          </p:cNvPr>
          <p:cNvCxnSpPr>
            <a:cxnSpLocks/>
          </p:cNvCxnSpPr>
          <p:nvPr/>
        </p:nvCxnSpPr>
        <p:spPr>
          <a:xfrm flipV="1">
            <a:off x="5947269" y="4421000"/>
            <a:ext cx="0" cy="63756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A5ED42-6D34-4769-BCC7-279432160B5E}"/>
              </a:ext>
            </a:extLst>
          </p:cNvPr>
          <p:cNvSpPr txBox="1"/>
          <p:nvPr/>
        </p:nvSpPr>
        <p:spPr>
          <a:xfrm>
            <a:off x="1688102" y="4957894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63D517-3E61-4859-AAF8-854048557AAB}"/>
              </a:ext>
            </a:extLst>
          </p:cNvPr>
          <p:cNvCxnSpPr>
            <a:cxnSpLocks/>
          </p:cNvCxnSpPr>
          <p:nvPr/>
        </p:nvCxnSpPr>
        <p:spPr>
          <a:xfrm flipV="1">
            <a:off x="7403327" y="4447566"/>
            <a:ext cx="0" cy="1500228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1FBA3A-C3F7-4870-A850-15829606B2CF}"/>
              </a:ext>
            </a:extLst>
          </p:cNvPr>
          <p:cNvSpPr txBox="1"/>
          <p:nvPr/>
        </p:nvSpPr>
        <p:spPr>
          <a:xfrm>
            <a:off x="1975865" y="5364508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#2)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C4801F-6F47-4617-A3F6-1BF18602147B}"/>
              </a:ext>
            </a:extLst>
          </p:cNvPr>
          <p:cNvCxnSpPr>
            <a:cxnSpLocks/>
          </p:cNvCxnSpPr>
          <p:nvPr/>
        </p:nvCxnSpPr>
        <p:spPr>
          <a:xfrm flipV="1">
            <a:off x="6242817" y="4421000"/>
            <a:ext cx="8379" cy="1060114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1992AA0-5BA2-4357-9D7F-DA74A2204092}"/>
              </a:ext>
            </a:extLst>
          </p:cNvPr>
          <p:cNvSpPr txBox="1"/>
          <p:nvPr/>
        </p:nvSpPr>
        <p:spPr>
          <a:xfrm>
            <a:off x="3166616" y="5859625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#F)</a:t>
            </a:r>
          </a:p>
        </p:txBody>
      </p:sp>
    </p:spTree>
    <p:extLst>
      <p:ext uri="{BB962C8B-B14F-4D97-AF65-F5344CB8AC3E}">
        <p14:creationId xmlns:p14="http://schemas.microsoft.com/office/powerpoint/2010/main" val="29992089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219F-D039-4654-AAB6-9B09ED3D1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Quiz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9D0E2C-C4BB-4887-8522-457ED9BA6E61}"/>
              </a:ext>
            </a:extLst>
          </p:cNvPr>
          <p:cNvSpPr txBox="1"/>
          <p:nvPr/>
        </p:nvSpPr>
        <p:spPr>
          <a:xfrm>
            <a:off x="1110939" y="1690689"/>
            <a:ext cx="7031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Raise your hand if it’s a hippo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3029E-26EC-4944-972E-D7E3C49F889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80878" y="2741647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873B9-F311-4BA7-B3B5-AE719E97090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flipH="1">
            <a:off x="2424190" y="2741646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76841-A5AA-4461-A4F0-0B9EDEECA6BB}"/>
              </a:ext>
            </a:extLst>
          </p:cNvPr>
          <p:cNvSpPr txBox="1"/>
          <p:nvPr/>
        </p:nvSpPr>
        <p:spPr>
          <a:xfrm>
            <a:off x="2424190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Horizontal </a:t>
            </a:r>
          </a:p>
          <a:p>
            <a:pPr algn="ctr"/>
            <a:r>
              <a:rPr lang="en-US" sz="3200" dirty="0"/>
              <a:t>Flip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7BC704-BF5F-4823-99F8-DFE060EDDEE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667503" y="2741645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088CE5-087E-4155-956F-460291237E05}"/>
              </a:ext>
            </a:extLst>
          </p:cNvPr>
          <p:cNvSpPr txBox="1"/>
          <p:nvPr/>
        </p:nvSpPr>
        <p:spPr>
          <a:xfrm>
            <a:off x="4667502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Color</a:t>
            </a:r>
          </a:p>
          <a:p>
            <a:pPr algn="ctr"/>
            <a:r>
              <a:rPr lang="en-US" sz="3200" dirty="0"/>
              <a:t>Jitter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932ED-6698-4F97-8E8D-535966E7055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81" r="12500" b="23707"/>
          <a:stretch/>
        </p:blipFill>
        <p:spPr>
          <a:xfrm>
            <a:off x="6910817" y="2741646"/>
            <a:ext cx="2052306" cy="20523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5C7654-6329-4F5B-BDAE-9F1A35D2CB8C}"/>
              </a:ext>
            </a:extLst>
          </p:cNvPr>
          <p:cNvSpPr txBox="1"/>
          <p:nvPr/>
        </p:nvSpPr>
        <p:spPr>
          <a:xfrm>
            <a:off x="6910816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Image Cropping</a:t>
            </a:r>
          </a:p>
        </p:txBody>
      </p:sp>
    </p:spTree>
    <p:extLst>
      <p:ext uri="{BB962C8B-B14F-4D97-AF65-F5344CB8AC3E}">
        <p14:creationId xmlns:p14="http://schemas.microsoft.com/office/powerpoint/2010/main" val="132626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AF36-2D69-43F8-B336-FFEF076A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–Augmentation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3C2D6-A35B-4BE2-9F10-FD7B8879B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4038853" cy="4351338"/>
          </a:xfrm>
        </p:spPr>
        <p:txBody>
          <a:bodyPr/>
          <a:lstStyle/>
          <a:p>
            <a:r>
              <a:rPr lang="en-US" dirty="0"/>
              <a:t>Apply transformations that don’t affect the output</a:t>
            </a:r>
          </a:p>
          <a:p>
            <a:r>
              <a:rPr lang="en-US" dirty="0"/>
              <a:t>Produces more data but you have to be careful that it doesn’t change the meaning of the output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255002-FF51-4CEE-BFB6-E8A4754C7258}"/>
              </a:ext>
            </a:extLst>
          </p:cNvPr>
          <p:cNvGrpSpPr/>
          <p:nvPr/>
        </p:nvGrpSpPr>
        <p:grpSpPr>
          <a:xfrm>
            <a:off x="4667503" y="1825625"/>
            <a:ext cx="4297628" cy="4310567"/>
            <a:chOff x="4667503" y="2077294"/>
            <a:chExt cx="4297628" cy="43105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E17048-805A-4CD2-9F23-D2E84B0A2AA3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4667503" y="207729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88C647-910F-4F08-A158-3E359504EF14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 flipH="1">
              <a:off x="6912824" y="207729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EEFA4C-AC70-46C5-B47E-3CC360963B5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4667503" y="433555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9F3850-7545-40C1-A1FB-9C782ABAC88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1" r="12500" b="23707"/>
            <a:stretch/>
          </p:blipFill>
          <p:spPr>
            <a:xfrm>
              <a:off x="6910817" y="4335554"/>
              <a:ext cx="2052306" cy="20523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888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128B-BD28-4D9F-8F5F-3DEF2471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Fine-tuning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43B65-0FF6-49B8-888D-3593EAA11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 don’t have data? </a:t>
            </a:r>
          </a:p>
        </p:txBody>
      </p:sp>
    </p:spTree>
    <p:extLst>
      <p:ext uri="{BB962C8B-B14F-4D97-AF65-F5344CB8AC3E}">
        <p14:creationId xmlns:p14="http://schemas.microsoft.com/office/powerpoint/2010/main" val="570315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7858-B450-417B-8595-0CA3A4CC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Pre-trained Features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109EE69F-1ADC-48DB-8B4F-F9631AD3704C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89B7732F-4CD6-4DA2-8691-9E40A19A0378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404E213F-9EF5-4224-97DC-67362BC0A95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4F35A2E1-77CD-4C24-97EE-0C1DE7DF5E9E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5EC035C1-061D-475B-8D37-C09D959CB4C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8ED9220C-640E-45B6-BF27-7D7984B4FE5B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A001DF0-DD1E-498C-8E81-2FEFD3D17D69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378D0EF9-F88B-4119-86E2-01C75F5F1DBF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6173D116-CF12-48D0-8C22-1D064CD4C155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70C167-802C-475B-9269-AC50AD43B33B}"/>
              </a:ext>
            </a:extLst>
          </p:cNvPr>
          <p:cNvSpPr txBox="1"/>
          <p:nvPr/>
        </p:nvSpPr>
        <p:spPr>
          <a:xfrm>
            <a:off x="888177" y="5186330"/>
            <a:ext cx="708000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Convolutions that extract a </a:t>
            </a:r>
          </a:p>
          <a:p>
            <a:pPr algn="ctr"/>
            <a:r>
              <a:rPr lang="en-US" sz="2800" dirty="0"/>
              <a:t>1x1x4096 feature (</a:t>
            </a:r>
            <a:r>
              <a:rPr lang="en-US" sz="2800" i="1" dirty="0"/>
              <a:t>Fixed/Frozen/Locked</a:t>
            </a:r>
            <a:r>
              <a:rPr lang="en-US" sz="2800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A7AA6A-E36C-49B7-B43F-AF0785085ECE}"/>
              </a:ext>
            </a:extLst>
          </p:cNvPr>
          <p:cNvSpPr txBox="1"/>
          <p:nvPr/>
        </p:nvSpPr>
        <p:spPr>
          <a:xfrm>
            <a:off x="8038355" y="5186330"/>
            <a:ext cx="88684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Wx+b</a:t>
            </a:r>
            <a:endParaRPr lang="en-US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CBDCD5-ADCE-44AB-A4AC-6B45E44FFF79}"/>
              </a:ext>
            </a:extLst>
          </p:cNvPr>
          <p:cNvSpPr txBox="1"/>
          <p:nvPr/>
        </p:nvSpPr>
        <p:spPr>
          <a:xfrm>
            <a:off x="423727" y="1505824"/>
            <a:ext cx="8296546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Extract some layer from an existing network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Use as your new feature.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Learn a linear model.</a:t>
            </a:r>
          </a:p>
          <a:p>
            <a:pPr algn="ctr"/>
            <a:r>
              <a:rPr lang="en-US" sz="2800" dirty="0"/>
              <a:t>Surprisingly effective</a:t>
            </a:r>
          </a:p>
        </p:txBody>
      </p:sp>
    </p:spTree>
    <p:extLst>
      <p:ext uri="{BB962C8B-B14F-4D97-AF65-F5344CB8AC3E}">
        <p14:creationId xmlns:p14="http://schemas.microsoft.com/office/powerpoint/2010/main" val="9328555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99B2-93F8-47C9-9CBF-09DB8EFE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Transfer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CC2A9-BAA1-4D97-A211-A8EA79B1F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Rather than initialize from random weights, initialize from some “pre-trained” model that does something else. </a:t>
            </a:r>
          </a:p>
          <a:p>
            <a:r>
              <a:rPr lang="en-US" dirty="0"/>
              <a:t>Most common model is trained on ImageNet.</a:t>
            </a:r>
          </a:p>
          <a:p>
            <a:r>
              <a:rPr lang="en-US" dirty="0"/>
              <a:t>Other pretraining tasks exist but are less popular.</a:t>
            </a:r>
          </a:p>
        </p:txBody>
      </p:sp>
    </p:spTree>
    <p:extLst>
      <p:ext uri="{BB962C8B-B14F-4D97-AF65-F5344CB8AC3E}">
        <p14:creationId xmlns:p14="http://schemas.microsoft.com/office/powerpoint/2010/main" val="6712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7499-1C3C-490F-8F98-62A4CBA5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Transfer Learning</a:t>
            </a:r>
          </a:p>
        </p:txBody>
      </p:sp>
      <p:pic>
        <p:nvPicPr>
          <p:cNvPr id="7" name="tunedog">
            <a:hlinkClick r:id="" action="ppaction://media"/>
            <a:extLst>
              <a:ext uri="{FF2B5EF4-FFF2-40B4-BE49-F238E27FC236}">
                <a16:creationId xmlns:a16="http://schemas.microsoft.com/office/drawing/2014/main" id="{DB659B9F-65A0-4A0B-8548-44E819323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98324"/>
            <a:ext cx="9144000" cy="3673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23B5D3-A906-46C4-A29C-F97E0110E45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Bau</a:t>
            </a:r>
            <a:r>
              <a:rPr lang="en-US" sz="1200" dirty="0"/>
              <a:t> and Zhou et al. Network Dissection: Quantifying Interpretability of Deep Visual Representations. CVPR 2017.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93F26-39F5-44C1-8528-CE37AB61CF40}"/>
              </a:ext>
            </a:extLst>
          </p:cNvPr>
          <p:cNvSpPr txBox="1"/>
          <p:nvPr/>
        </p:nvSpPr>
        <p:spPr>
          <a:xfrm>
            <a:off x="8900" y="1415347"/>
            <a:ext cx="91262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Why should this work? </a:t>
            </a:r>
          </a:p>
          <a:p>
            <a:pPr algn="ctr"/>
            <a:r>
              <a:rPr lang="en-US" sz="2800" dirty="0"/>
              <a:t>Transferring from objects (dog) to scenes (waterfall)</a:t>
            </a:r>
          </a:p>
        </p:txBody>
      </p:sp>
    </p:spTree>
    <p:extLst>
      <p:ext uri="{BB962C8B-B14F-4D97-AF65-F5344CB8AC3E}">
        <p14:creationId xmlns:p14="http://schemas.microsoft.com/office/powerpoint/2010/main" val="40868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1214-A1D6-44B1-B551-0F2A70C5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D32FA-9940-46B1-88DA-44E0FD14C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&lt;10K images: features</a:t>
            </a:r>
          </a:p>
          <a:p>
            <a:r>
              <a:rPr lang="en-US" b="1" dirty="0"/>
              <a:t>Always</a:t>
            </a:r>
            <a:r>
              <a:rPr lang="en-US" dirty="0"/>
              <a:t> try fine-tuning</a:t>
            </a:r>
          </a:p>
          <a:p>
            <a:r>
              <a:rPr lang="en-US" dirty="0"/>
              <a:t>&gt;100K images: consider trying from scratch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CBC4-515B-426A-ABF8-7AA809D3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68BE6-9508-4A0C-923D-EA97A94BA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learned about converting an image into a vector output (e.g., which of K classes is this image, or predict K continuous outputs)</a:t>
            </a:r>
          </a:p>
          <a:p>
            <a:r>
              <a:rPr lang="en-US" dirty="0"/>
              <a:t>We learned about some building blocks for doing this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255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10570-BAB5-4D14-A8A0-FF8BFE1F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178A0-F5E7-4075-B7D0-3E5A54332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859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D7BC-C724-4138-A2F2-4875F284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 if You’re Curious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C75CB-453F-4914-B457-687C95481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03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A441-A1C9-4831-AE8E-2D5ECC56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Running Example: Classification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9D5278-3529-465A-A909-F5944861C8EE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A027794-D7CD-48AC-9FF2-0B0356AF1C1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F1BBCDE-F7A6-49D1-8CE9-F603D0159C2D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E19B8-D8AD-463E-ABD0-CE75D42BC623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F537DE-1275-4171-8032-BDB738EBCD72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AA7F84-0BAF-45CC-89A1-7B3260C41784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392390-DD35-4834-B0F0-EC7FEE409BF5}"/>
              </a:ext>
            </a:extLst>
          </p:cNvPr>
          <p:cNvSpPr txBox="1"/>
          <p:nvPr/>
        </p:nvSpPr>
        <p:spPr>
          <a:xfrm>
            <a:off x="5947269" y="2530865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7795D-6981-4FA5-8521-5B56632C75E0}"/>
              </a:ext>
            </a:extLst>
          </p:cNvPr>
          <p:cNvSpPr txBox="1"/>
          <p:nvPr/>
        </p:nvSpPr>
        <p:spPr>
          <a:xfrm>
            <a:off x="6007653" y="2076832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69372-A6ED-4560-8151-69CF65CD53DD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19C05F-F1B9-4BF3-AFBF-B97E189A4DD3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18889D-2EF7-42C4-B9C6-E0498B9D7FAF}"/>
              </a:ext>
            </a:extLst>
          </p:cNvPr>
          <p:cNvGrpSpPr/>
          <p:nvPr/>
        </p:nvGrpSpPr>
        <p:grpSpPr>
          <a:xfrm>
            <a:off x="6453884" y="2507430"/>
            <a:ext cx="2359858" cy="477470"/>
            <a:chOff x="6453884" y="2507430"/>
            <a:chExt cx="1548819" cy="477470"/>
          </a:xfrm>
        </p:grpSpPr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BB7F8BFA-5B6D-4CA5-8CFA-7487B0CDE99B}"/>
                </a:ext>
              </a:extLst>
            </p:cNvPr>
            <p:cNvSpPr/>
            <p:nvPr/>
          </p:nvSpPr>
          <p:spPr>
            <a:xfrm>
              <a:off x="6453884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0.5</a:t>
              </a: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23803FD-0D56-41EB-AB22-A5CB76D4EAFD}"/>
                </a:ext>
              </a:extLst>
            </p:cNvPr>
            <p:cNvSpPr/>
            <p:nvPr/>
          </p:nvSpPr>
          <p:spPr>
            <a:xfrm>
              <a:off x="6799231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86D0F2A8-D5B3-4430-9799-9246E78018FF}"/>
                </a:ext>
              </a:extLst>
            </p:cNvPr>
            <p:cNvSpPr/>
            <p:nvPr/>
          </p:nvSpPr>
          <p:spPr>
            <a:xfrm>
              <a:off x="7170269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0.1</a:t>
              </a: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69230986-5A34-4658-B5BD-82AF3D256FAE}"/>
                </a:ext>
              </a:extLst>
            </p:cNvPr>
            <p:cNvSpPr/>
            <p:nvPr/>
          </p:nvSpPr>
          <p:spPr>
            <a:xfrm>
              <a:off x="7515616" y="250743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7803F4EE-6D9E-4B52-9BDF-27D2686175B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55834" y="4554772"/>
            <a:ext cx="1696122" cy="16961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D4D6F18-2CC5-4031-920E-4E26E74E0DAD}"/>
              </a:ext>
            </a:extLst>
          </p:cNvPr>
          <p:cNvSpPr txBox="1"/>
          <p:nvPr/>
        </p:nvSpPr>
        <p:spPr>
          <a:xfrm rot="17414117">
            <a:off x="6206171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Hippo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87A75D-3A13-4962-A9F7-D7CB2E494AF4}"/>
              </a:ext>
            </a:extLst>
          </p:cNvPr>
          <p:cNvSpPr txBox="1"/>
          <p:nvPr/>
        </p:nvSpPr>
        <p:spPr>
          <a:xfrm rot="17414117">
            <a:off x="685273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149D0F-4A8C-4B72-A460-4CCD0E5B9F71}"/>
              </a:ext>
            </a:extLst>
          </p:cNvPr>
          <p:cNvSpPr txBox="1"/>
          <p:nvPr/>
        </p:nvSpPr>
        <p:spPr>
          <a:xfrm rot="17414117">
            <a:off x="740718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6BF989-DAFE-4505-9D1A-199A2B103E32}"/>
              </a:ext>
            </a:extLst>
          </p:cNvPr>
          <p:cNvSpPr txBox="1"/>
          <p:nvPr/>
        </p:nvSpPr>
        <p:spPr>
          <a:xfrm rot="17414117">
            <a:off x="7826600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Baboon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585A119-7E07-44D9-A422-F2FEB881E2A9}"/>
              </a:ext>
            </a:extLst>
          </p:cNvPr>
          <p:cNvCxnSpPr/>
          <p:nvPr/>
        </p:nvCxnSpPr>
        <p:spPr>
          <a:xfrm flipV="1">
            <a:off x="1803895" y="3909270"/>
            <a:ext cx="0" cy="5117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3A93BD7-35C3-433F-BEB2-A71B2E03E5E7}"/>
              </a:ext>
            </a:extLst>
          </p:cNvPr>
          <p:cNvSpPr txBox="1"/>
          <p:nvPr/>
        </p:nvSpPr>
        <p:spPr>
          <a:xfrm>
            <a:off x="2751589" y="5110445"/>
            <a:ext cx="155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“Hippo”</a:t>
            </a: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CC4FC01-2CD8-49CA-9BCE-0A924F72BD05}"/>
              </a:ext>
            </a:extLst>
          </p:cNvPr>
          <p:cNvCxnSpPr>
            <a:cxnSpLocks/>
            <a:stCxn id="56" idx="0"/>
            <a:endCxn id="66" idx="1"/>
          </p:cNvCxnSpPr>
          <p:nvPr/>
        </p:nvCxnSpPr>
        <p:spPr>
          <a:xfrm rot="5400000" flipH="1" flipV="1">
            <a:off x="4326805" y="3103563"/>
            <a:ext cx="1207649" cy="2806117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5C870A4-B169-471D-A6C5-94D0302CD7AF}"/>
              </a:ext>
            </a:extLst>
          </p:cNvPr>
          <p:cNvSpPr txBox="1"/>
          <p:nvPr/>
        </p:nvSpPr>
        <p:spPr>
          <a:xfrm>
            <a:off x="6333688" y="3610408"/>
            <a:ext cx="248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: class #0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CFAC4B-BF5D-443A-B60D-D4AE723ECE15}"/>
              </a:ext>
            </a:extLst>
          </p:cNvPr>
          <p:cNvGrpSpPr/>
          <p:nvPr/>
        </p:nvGrpSpPr>
        <p:grpSpPr>
          <a:xfrm>
            <a:off x="4953194" y="4657100"/>
            <a:ext cx="3860544" cy="1593505"/>
            <a:chOff x="4953194" y="4657100"/>
            <a:chExt cx="3860544" cy="15935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6AB7D3C-3D25-4231-ADE1-1D32A3E73B2A}"/>
                    </a:ext>
                  </a:extLst>
                </p:cNvPr>
                <p:cNvSpPr txBox="1"/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𝑊𝑥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6AB7D3C-3D25-4231-ADE1-1D32A3E73B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D3E188-4D59-4905-BD83-7613C86A9AFD}"/>
                </a:ext>
              </a:extLst>
            </p:cNvPr>
            <p:cNvSpPr txBox="1"/>
            <p:nvPr/>
          </p:nvSpPr>
          <p:spPr>
            <a:xfrm>
              <a:off x="4953194" y="4657100"/>
              <a:ext cx="3860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Loss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0592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64502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56923ED-14B8-45DB-A135-EABF9ABECEA2}"/>
              </a:ext>
            </a:extLst>
          </p:cNvPr>
          <p:cNvSpPr txBox="1"/>
          <p:nvPr/>
        </p:nvSpPr>
        <p:spPr>
          <a:xfrm>
            <a:off x="3976383" y="1461411"/>
            <a:ext cx="4815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Recall: can compute a descriptor based on histograms of image gradients. Do it densely (at each pixel).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1759513-DB3E-4CB7-BCE6-5B4E48FF2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81" b="7949"/>
          <a:stretch/>
        </p:blipFill>
        <p:spPr>
          <a:xfrm flipH="1">
            <a:off x="5469569" y="4015956"/>
            <a:ext cx="2232895" cy="2343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260908-E69D-4600-8E1E-7E5C582D3C67}"/>
              </a:ext>
            </a:extLst>
          </p:cNvPr>
          <p:cNvSpPr txBox="1"/>
          <p:nvPr/>
        </p:nvSpPr>
        <p:spPr>
          <a:xfrm>
            <a:off x="1168160" y="4793774"/>
            <a:ext cx="136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</p:txBody>
      </p:sp>
    </p:spTree>
    <p:extLst>
      <p:ext uri="{BB962C8B-B14F-4D97-AF65-F5344CB8AC3E}">
        <p14:creationId xmlns:p14="http://schemas.microsoft.com/office/powerpoint/2010/main" val="5170523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4BF35-DC68-4A99-AC06-E521AA74B880}"/>
              </a:ext>
            </a:extLst>
          </p:cNvPr>
          <p:cNvCxnSpPr>
            <a:cxnSpLocks/>
          </p:cNvCxnSpPr>
          <p:nvPr/>
        </p:nvCxnSpPr>
        <p:spPr>
          <a:xfrm>
            <a:off x="3760431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EA5EFF-EDA6-4CA2-8B79-8FCAC0E41C62}"/>
              </a:ext>
            </a:extLst>
          </p:cNvPr>
          <p:cNvGrpSpPr/>
          <p:nvPr/>
        </p:nvGrpSpPr>
        <p:grpSpPr>
          <a:xfrm>
            <a:off x="4807020" y="1465298"/>
            <a:ext cx="1728205" cy="3446145"/>
            <a:chOff x="4807020" y="1465298"/>
            <a:chExt cx="1728205" cy="3446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FF36CA-D1C6-4407-BDF2-5618B5494FBB}"/>
                </a:ext>
              </a:extLst>
            </p:cNvPr>
            <p:cNvGrpSpPr/>
            <p:nvPr/>
          </p:nvGrpSpPr>
          <p:grpSpPr>
            <a:xfrm>
              <a:off x="4807020" y="1465298"/>
              <a:ext cx="1728205" cy="1419234"/>
              <a:chOff x="3936077" y="1465298"/>
              <a:chExt cx="1728205" cy="141923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3DFCF-C893-4667-9F7A-8C0A13354C93}"/>
                  </a:ext>
                </a:extLst>
              </p:cNvPr>
              <p:cNvSpPr txBox="1"/>
              <p:nvPr/>
            </p:nvSpPr>
            <p:spPr>
              <a:xfrm>
                <a:off x="4086045" y="2238201"/>
                <a:ext cx="1428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HxW</a:t>
                </a:r>
                <a:endParaRPr lang="en-US" dirty="0"/>
              </a:p>
              <a:p>
                <a:pPr algn="ctr"/>
                <a:r>
                  <a:rPr lang="en-US" dirty="0"/>
                  <a:t>#codewords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4DF1-EC86-4400-B185-69C24956A1E0}"/>
                  </a:ext>
                </a:extLst>
              </p:cNvPr>
              <p:cNvSpPr txBox="1"/>
              <p:nvPr/>
            </p:nvSpPr>
            <p:spPr>
              <a:xfrm>
                <a:off x="3936077" y="1465298"/>
                <a:ext cx="172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Bag of Words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24CEA0E-F114-4B19-ABBE-9CA46421BE05}"/>
                </a:ext>
              </a:extLst>
            </p:cNvPr>
            <p:cNvSpPr/>
            <p:nvPr/>
          </p:nvSpPr>
          <p:spPr>
            <a:xfrm>
              <a:off x="5046957" y="4265113"/>
              <a:ext cx="1248330" cy="646330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C47F25-BE40-4818-AE6A-7167BC716DA4}"/>
              </a:ext>
            </a:extLst>
          </p:cNvPr>
          <p:cNvSpPr txBox="1"/>
          <p:nvPr/>
        </p:nvSpPr>
        <p:spPr>
          <a:xfrm>
            <a:off x="3926048" y="5055384"/>
            <a:ext cx="5125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do bag-of-words-like techniques on SIFT, taking into consideration spatial location.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33EE5-7FB9-4DFA-BB7B-6EC4A810ABDB}"/>
              </a:ext>
            </a:extLst>
          </p:cNvPr>
          <p:cNvSpPr txBox="1"/>
          <p:nvPr/>
        </p:nvSpPr>
        <p:spPr>
          <a:xfrm>
            <a:off x="1168160" y="4793774"/>
            <a:ext cx="1362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93096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4BF35-DC68-4A99-AC06-E521AA74B880}"/>
              </a:ext>
            </a:extLst>
          </p:cNvPr>
          <p:cNvCxnSpPr>
            <a:cxnSpLocks/>
          </p:cNvCxnSpPr>
          <p:nvPr/>
        </p:nvCxnSpPr>
        <p:spPr>
          <a:xfrm>
            <a:off x="3760431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EA5EFF-EDA6-4CA2-8B79-8FCAC0E41C62}"/>
              </a:ext>
            </a:extLst>
          </p:cNvPr>
          <p:cNvGrpSpPr/>
          <p:nvPr/>
        </p:nvGrpSpPr>
        <p:grpSpPr>
          <a:xfrm>
            <a:off x="4807020" y="1465298"/>
            <a:ext cx="1728205" cy="3446145"/>
            <a:chOff x="4807020" y="1465298"/>
            <a:chExt cx="1728205" cy="3446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FF36CA-D1C6-4407-BDF2-5618B5494FBB}"/>
                </a:ext>
              </a:extLst>
            </p:cNvPr>
            <p:cNvGrpSpPr/>
            <p:nvPr/>
          </p:nvGrpSpPr>
          <p:grpSpPr>
            <a:xfrm>
              <a:off x="4807020" y="1465298"/>
              <a:ext cx="1728205" cy="1419234"/>
              <a:chOff x="3936077" y="1465298"/>
              <a:chExt cx="1728205" cy="141923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3DFCF-C893-4667-9F7A-8C0A13354C93}"/>
                  </a:ext>
                </a:extLst>
              </p:cNvPr>
              <p:cNvSpPr txBox="1"/>
              <p:nvPr/>
            </p:nvSpPr>
            <p:spPr>
              <a:xfrm>
                <a:off x="4086045" y="2238201"/>
                <a:ext cx="1428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HxW</a:t>
                </a:r>
                <a:endParaRPr lang="en-US" dirty="0"/>
              </a:p>
              <a:p>
                <a:pPr algn="ctr"/>
                <a:r>
                  <a:rPr lang="en-US" dirty="0"/>
                  <a:t>#codewords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4DF1-EC86-4400-B185-69C24956A1E0}"/>
                  </a:ext>
                </a:extLst>
              </p:cNvPr>
              <p:cNvSpPr txBox="1"/>
              <p:nvPr/>
            </p:nvSpPr>
            <p:spPr>
              <a:xfrm>
                <a:off x="3936077" y="1465298"/>
                <a:ext cx="172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Bag of Words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24CEA0E-F114-4B19-ABBE-9CA46421BE05}"/>
                </a:ext>
              </a:extLst>
            </p:cNvPr>
            <p:cNvSpPr/>
            <p:nvPr/>
          </p:nvSpPr>
          <p:spPr>
            <a:xfrm>
              <a:off x="5046957" y="4265113"/>
              <a:ext cx="1248330" cy="646330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33EE5-7FB9-4DFA-BB7B-6EC4A810ABDB}"/>
              </a:ext>
            </a:extLst>
          </p:cNvPr>
          <p:cNvSpPr txBox="1"/>
          <p:nvPr/>
        </p:nvSpPr>
        <p:spPr>
          <a:xfrm>
            <a:off x="1168160" y="4793774"/>
            <a:ext cx="136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316F83-A24D-4BCD-A80E-7553BC7B62FF}"/>
              </a:ext>
            </a:extLst>
          </p:cNvPr>
          <p:cNvSpPr txBox="1"/>
          <p:nvPr/>
        </p:nvSpPr>
        <p:spPr>
          <a:xfrm>
            <a:off x="3509342" y="4793774"/>
            <a:ext cx="136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B9CE01-A2F7-469C-9163-20D24A012384}"/>
              </a:ext>
            </a:extLst>
          </p:cNvPr>
          <p:cNvCxnSpPr>
            <a:cxnSpLocks/>
          </p:cNvCxnSpPr>
          <p:nvPr/>
        </p:nvCxnSpPr>
        <p:spPr>
          <a:xfrm>
            <a:off x="6721054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F444D0-2E17-496A-ACEA-787FA1C4AA65}"/>
              </a:ext>
            </a:extLst>
          </p:cNvPr>
          <p:cNvGrpSpPr/>
          <p:nvPr/>
        </p:nvGrpSpPr>
        <p:grpSpPr>
          <a:xfrm>
            <a:off x="7767642" y="1465298"/>
            <a:ext cx="1428268" cy="3265277"/>
            <a:chOff x="7767642" y="1465298"/>
            <a:chExt cx="1428268" cy="326527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2E8F9D-7FC7-4949-B975-92A2AE56DED7}"/>
                </a:ext>
              </a:extLst>
            </p:cNvPr>
            <p:cNvSpPr txBox="1"/>
            <p:nvPr/>
          </p:nvSpPr>
          <p:spPr>
            <a:xfrm>
              <a:off x="7767642" y="2238201"/>
              <a:ext cx="1428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F0D609-5E2B-4305-9E97-8730AB78F239}"/>
                </a:ext>
              </a:extLst>
            </p:cNvPr>
            <p:cNvSpPr txBox="1"/>
            <p:nvPr/>
          </p:nvSpPr>
          <p:spPr>
            <a:xfrm>
              <a:off x="7891583" y="1465298"/>
              <a:ext cx="1180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010DFE48-237F-4EA5-904D-1094AA582E28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FCA8234-85D9-4119-BF76-5DADE0E2B015}"/>
              </a:ext>
            </a:extLst>
          </p:cNvPr>
          <p:cNvSpPr txBox="1"/>
          <p:nvPr/>
        </p:nvSpPr>
        <p:spPr>
          <a:xfrm>
            <a:off x="6179138" y="4793774"/>
            <a:ext cx="181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Classifier</a:t>
            </a:r>
          </a:p>
        </p:txBody>
      </p:sp>
    </p:spTree>
    <p:extLst>
      <p:ext uri="{BB962C8B-B14F-4D97-AF65-F5344CB8AC3E}">
        <p14:creationId xmlns:p14="http://schemas.microsoft.com/office/powerpoint/2010/main" val="13289702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4BF35-DC68-4A99-AC06-E521AA74B880}"/>
              </a:ext>
            </a:extLst>
          </p:cNvPr>
          <p:cNvCxnSpPr>
            <a:cxnSpLocks/>
          </p:cNvCxnSpPr>
          <p:nvPr/>
        </p:nvCxnSpPr>
        <p:spPr>
          <a:xfrm>
            <a:off x="3760431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EA5EFF-EDA6-4CA2-8B79-8FCAC0E41C62}"/>
              </a:ext>
            </a:extLst>
          </p:cNvPr>
          <p:cNvGrpSpPr/>
          <p:nvPr/>
        </p:nvGrpSpPr>
        <p:grpSpPr>
          <a:xfrm>
            <a:off x="4807020" y="1465298"/>
            <a:ext cx="1728205" cy="3446145"/>
            <a:chOff x="4807020" y="1465298"/>
            <a:chExt cx="1728205" cy="3446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FF36CA-D1C6-4407-BDF2-5618B5494FBB}"/>
                </a:ext>
              </a:extLst>
            </p:cNvPr>
            <p:cNvGrpSpPr/>
            <p:nvPr/>
          </p:nvGrpSpPr>
          <p:grpSpPr>
            <a:xfrm>
              <a:off x="4807020" y="1465298"/>
              <a:ext cx="1728205" cy="1419234"/>
              <a:chOff x="3936077" y="1465298"/>
              <a:chExt cx="1728205" cy="141923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3DFCF-C893-4667-9F7A-8C0A13354C93}"/>
                  </a:ext>
                </a:extLst>
              </p:cNvPr>
              <p:cNvSpPr txBox="1"/>
              <p:nvPr/>
            </p:nvSpPr>
            <p:spPr>
              <a:xfrm>
                <a:off x="4086045" y="2238201"/>
                <a:ext cx="1428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HxW</a:t>
                </a:r>
                <a:endParaRPr lang="en-US" dirty="0"/>
              </a:p>
              <a:p>
                <a:pPr algn="ctr"/>
                <a:r>
                  <a:rPr lang="en-US" dirty="0"/>
                  <a:t>#codewords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4DF1-EC86-4400-B185-69C24956A1E0}"/>
                  </a:ext>
                </a:extLst>
              </p:cNvPr>
              <p:cNvSpPr txBox="1"/>
              <p:nvPr/>
            </p:nvSpPr>
            <p:spPr>
              <a:xfrm>
                <a:off x="3936077" y="1465298"/>
                <a:ext cx="172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Bag of Words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24CEA0E-F114-4B19-ABBE-9CA46421BE05}"/>
                </a:ext>
              </a:extLst>
            </p:cNvPr>
            <p:cNvSpPr/>
            <p:nvPr/>
          </p:nvSpPr>
          <p:spPr>
            <a:xfrm>
              <a:off x="5046957" y="4265113"/>
              <a:ext cx="1248330" cy="646330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33EE5-7FB9-4DFA-BB7B-6EC4A810ABDB}"/>
              </a:ext>
            </a:extLst>
          </p:cNvPr>
          <p:cNvSpPr txBox="1"/>
          <p:nvPr/>
        </p:nvSpPr>
        <p:spPr>
          <a:xfrm>
            <a:off x="1168160" y="4793774"/>
            <a:ext cx="136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316F83-A24D-4BCD-A80E-7553BC7B62FF}"/>
              </a:ext>
            </a:extLst>
          </p:cNvPr>
          <p:cNvSpPr txBox="1"/>
          <p:nvPr/>
        </p:nvSpPr>
        <p:spPr>
          <a:xfrm>
            <a:off x="3509342" y="4793774"/>
            <a:ext cx="136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B9CE01-A2F7-469C-9163-20D24A012384}"/>
              </a:ext>
            </a:extLst>
          </p:cNvPr>
          <p:cNvCxnSpPr>
            <a:cxnSpLocks/>
          </p:cNvCxnSpPr>
          <p:nvPr/>
        </p:nvCxnSpPr>
        <p:spPr>
          <a:xfrm>
            <a:off x="6721054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F444D0-2E17-496A-ACEA-787FA1C4AA65}"/>
              </a:ext>
            </a:extLst>
          </p:cNvPr>
          <p:cNvGrpSpPr/>
          <p:nvPr/>
        </p:nvGrpSpPr>
        <p:grpSpPr>
          <a:xfrm>
            <a:off x="7767642" y="1465298"/>
            <a:ext cx="1428268" cy="3265277"/>
            <a:chOff x="7767642" y="1465298"/>
            <a:chExt cx="1428268" cy="326527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2E8F9D-7FC7-4949-B975-92A2AE56DED7}"/>
                </a:ext>
              </a:extLst>
            </p:cNvPr>
            <p:cNvSpPr txBox="1"/>
            <p:nvPr/>
          </p:nvSpPr>
          <p:spPr>
            <a:xfrm>
              <a:off x="7767642" y="2238201"/>
              <a:ext cx="1428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F0D609-5E2B-4305-9E97-8730AB78F239}"/>
                </a:ext>
              </a:extLst>
            </p:cNvPr>
            <p:cNvSpPr txBox="1"/>
            <p:nvPr/>
          </p:nvSpPr>
          <p:spPr>
            <a:xfrm>
              <a:off x="7891583" y="1465298"/>
              <a:ext cx="1180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010DFE48-237F-4EA5-904D-1094AA582E28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FCA8234-85D9-4119-BF76-5DADE0E2B015}"/>
              </a:ext>
            </a:extLst>
          </p:cNvPr>
          <p:cNvSpPr txBox="1"/>
          <p:nvPr/>
        </p:nvSpPr>
        <p:spPr>
          <a:xfrm>
            <a:off x="6179138" y="4793774"/>
            <a:ext cx="181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Classifier</a:t>
            </a:r>
          </a:p>
        </p:txBody>
      </p:sp>
    </p:spTree>
    <p:extLst>
      <p:ext uri="{BB962C8B-B14F-4D97-AF65-F5344CB8AC3E}">
        <p14:creationId xmlns:p14="http://schemas.microsoft.com/office/powerpoint/2010/main" val="12133469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04CC-2711-48C9-B4D4-C2B027847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vs Deep Recognition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2E0E09-00B4-4EA7-93FF-77CE87736C2A}"/>
              </a:ext>
            </a:extLst>
          </p:cNvPr>
          <p:cNvGrpSpPr/>
          <p:nvPr/>
        </p:nvGrpSpPr>
        <p:grpSpPr>
          <a:xfrm>
            <a:off x="93044" y="1690689"/>
            <a:ext cx="8539392" cy="1753762"/>
            <a:chOff x="93044" y="1690689"/>
            <a:chExt cx="8539392" cy="175376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D3CE413-B312-491C-BF58-0F4137386E8E}"/>
                </a:ext>
              </a:extLst>
            </p:cNvPr>
            <p:cNvGrpSpPr/>
            <p:nvPr/>
          </p:nvGrpSpPr>
          <p:grpSpPr>
            <a:xfrm>
              <a:off x="4720164" y="1690689"/>
              <a:ext cx="3912272" cy="1753762"/>
              <a:chOff x="1758850" y="2494695"/>
              <a:chExt cx="3912272" cy="1753762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969675A-02AA-4B9B-82A6-9C8510FEF9BA}"/>
                  </a:ext>
                </a:extLst>
              </p:cNvPr>
              <p:cNvSpPr txBox="1"/>
              <p:nvPr/>
            </p:nvSpPr>
            <p:spPr>
              <a:xfrm rot="18900000">
                <a:off x="2189481" y="2494695"/>
                <a:ext cx="886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SIFT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69366A4A-7650-4185-8D8F-9BDFA308815D}"/>
                  </a:ext>
                </a:extLst>
              </p:cNvPr>
              <p:cNvGrpSpPr/>
              <p:nvPr/>
            </p:nvGrpSpPr>
            <p:grpSpPr>
              <a:xfrm>
                <a:off x="1758850" y="2934802"/>
                <a:ext cx="3912272" cy="1313655"/>
                <a:chOff x="392551" y="3182787"/>
                <a:chExt cx="8386302" cy="2815937"/>
              </a:xfrm>
            </p:grpSpPr>
            <p:sp>
              <p:nvSpPr>
                <p:cNvPr id="28" name="Cube 27">
                  <a:extLst>
                    <a:ext uri="{FF2B5EF4-FFF2-40B4-BE49-F238E27FC236}">
                      <a16:creationId xmlns:a16="http://schemas.microsoft.com/office/drawing/2014/main" id="{2F745441-6D17-451E-A764-84C342DEDBBD}"/>
                    </a:ext>
                  </a:extLst>
                </p:cNvPr>
                <p:cNvSpPr/>
                <p:nvPr/>
              </p:nvSpPr>
              <p:spPr>
                <a:xfrm>
                  <a:off x="392551" y="3182789"/>
                  <a:ext cx="680033" cy="2815935"/>
                </a:xfrm>
                <a:prstGeom prst="cube">
                  <a:avLst>
                    <a:gd name="adj" fmla="val 8158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B5E11697-3DC6-41E9-A81D-98668E8C2C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54935" y="4588278"/>
                  <a:ext cx="86076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Cube 32">
                  <a:extLst>
                    <a:ext uri="{FF2B5EF4-FFF2-40B4-BE49-F238E27FC236}">
                      <a16:creationId xmlns:a16="http://schemas.microsoft.com/office/drawing/2014/main" id="{568AD0A7-3E58-4CBB-A15A-5886632DDF14}"/>
                    </a:ext>
                  </a:extLst>
                </p:cNvPr>
                <p:cNvSpPr/>
                <p:nvPr/>
              </p:nvSpPr>
              <p:spPr>
                <a:xfrm>
                  <a:off x="2525290" y="3182787"/>
                  <a:ext cx="1025546" cy="2815935"/>
                </a:xfrm>
                <a:prstGeom prst="cube">
                  <a:avLst>
                    <a:gd name="adj" fmla="val 47228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720024FF-6EC2-40B9-A3D8-D26568D8B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60431" y="4588278"/>
                  <a:ext cx="86076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Cube 38">
                  <a:extLst>
                    <a:ext uri="{FF2B5EF4-FFF2-40B4-BE49-F238E27FC236}">
                      <a16:creationId xmlns:a16="http://schemas.microsoft.com/office/drawing/2014/main" id="{7BE2E6CF-313D-43F9-BA93-91150403CADE}"/>
                    </a:ext>
                  </a:extLst>
                </p:cNvPr>
                <p:cNvSpPr/>
                <p:nvPr/>
              </p:nvSpPr>
              <p:spPr>
                <a:xfrm>
                  <a:off x="5046957" y="4265113"/>
                  <a:ext cx="1248330" cy="646330"/>
                </a:xfrm>
                <a:prstGeom prst="cube">
                  <a:avLst>
                    <a:gd name="adj" fmla="val 29275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C1D72BB9-E222-425F-86B1-156C036E1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21054" y="4588278"/>
                  <a:ext cx="86076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Cube 47">
                  <a:extLst>
                    <a:ext uri="{FF2B5EF4-FFF2-40B4-BE49-F238E27FC236}">
                      <a16:creationId xmlns:a16="http://schemas.microsoft.com/office/drawing/2014/main" id="{F50122A3-C26B-4E93-AFC6-26AB9032EB16}"/>
                    </a:ext>
                  </a:extLst>
                </p:cNvPr>
                <p:cNvSpPr/>
                <p:nvPr/>
              </p:nvSpPr>
              <p:spPr>
                <a:xfrm>
                  <a:off x="8184700" y="4445981"/>
                  <a:ext cx="594153" cy="284594"/>
                </a:xfrm>
                <a:prstGeom prst="cube">
                  <a:avLst>
                    <a:gd name="adj" fmla="val 29275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FD8A645-AA48-4C3A-8C00-760819FEE18B}"/>
                  </a:ext>
                </a:extLst>
              </p:cNvPr>
              <p:cNvSpPr txBox="1"/>
              <p:nvPr/>
            </p:nvSpPr>
            <p:spPr>
              <a:xfrm rot="18900000">
                <a:off x="3288121" y="2494695"/>
                <a:ext cx="886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BOW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216E66-B78F-4AF1-8DB3-07D62786AD09}"/>
                  </a:ext>
                </a:extLst>
              </p:cNvPr>
              <p:cNvSpPr txBox="1"/>
              <p:nvPr/>
            </p:nvSpPr>
            <p:spPr>
              <a:xfrm rot="18900000">
                <a:off x="4490470" y="2494695"/>
                <a:ext cx="11803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Classifier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B8D784C-AC6A-4A18-B82F-8D397EC7E71B}"/>
                </a:ext>
              </a:extLst>
            </p:cNvPr>
            <p:cNvSpPr txBox="1"/>
            <p:nvPr/>
          </p:nvSpPr>
          <p:spPr>
            <a:xfrm>
              <a:off x="1590970" y="2309413"/>
              <a:ext cx="32101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Pipeline of hand-engineered steps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6901734-CC51-4248-8ADB-5048945F89D6}"/>
                </a:ext>
              </a:extLst>
            </p:cNvPr>
            <p:cNvSpPr txBox="1"/>
            <p:nvPr/>
          </p:nvSpPr>
          <p:spPr>
            <a:xfrm>
              <a:off x="93044" y="2524856"/>
              <a:ext cx="1449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Classic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947187-F9FA-467E-871E-0B5C75D97797}"/>
              </a:ext>
            </a:extLst>
          </p:cNvPr>
          <p:cNvGrpSpPr/>
          <p:nvPr/>
        </p:nvGrpSpPr>
        <p:grpSpPr>
          <a:xfrm>
            <a:off x="93044" y="3730508"/>
            <a:ext cx="8539392" cy="1414551"/>
            <a:chOff x="93044" y="3730508"/>
            <a:chExt cx="8539392" cy="141455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383E59D-0FC1-403E-B368-1227F26F1E05}"/>
                </a:ext>
              </a:extLst>
            </p:cNvPr>
            <p:cNvGrpSpPr/>
            <p:nvPr/>
          </p:nvGrpSpPr>
          <p:grpSpPr>
            <a:xfrm>
              <a:off x="4720165" y="3730508"/>
              <a:ext cx="3912271" cy="1313655"/>
              <a:chOff x="392552" y="3182789"/>
              <a:chExt cx="8386301" cy="2815935"/>
            </a:xfrm>
          </p:grpSpPr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2A20DAA8-7505-4612-9BDE-F45DBF039EDB}"/>
                  </a:ext>
                </a:extLst>
              </p:cNvPr>
              <p:cNvSpPr/>
              <p:nvPr/>
            </p:nvSpPr>
            <p:spPr>
              <a:xfrm>
                <a:off x="2442104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BA331934-AD5D-44C1-8830-0E1C672F5974}"/>
                  </a:ext>
                </a:extLst>
              </p:cNvPr>
              <p:cNvSpPr/>
              <p:nvPr/>
            </p:nvSpPr>
            <p:spPr>
              <a:xfrm>
                <a:off x="1550461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687EC5E1-08A7-4373-994E-64DC24EA03C2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5E79A8EF-B94B-4A7D-A70C-EB5BEE389342}"/>
                  </a:ext>
                </a:extLst>
              </p:cNvPr>
              <p:cNvSpPr/>
              <p:nvPr/>
            </p:nvSpPr>
            <p:spPr>
              <a:xfrm>
                <a:off x="5338330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A45E10B8-D5C2-4F28-A499-359EED72476F}"/>
                  </a:ext>
                </a:extLst>
              </p:cNvPr>
              <p:cNvSpPr/>
              <p:nvPr/>
            </p:nvSpPr>
            <p:spPr>
              <a:xfrm>
                <a:off x="6270769" y="4445981"/>
                <a:ext cx="460459" cy="289548"/>
              </a:xfrm>
              <a:prstGeom prst="cube">
                <a:avLst>
                  <a:gd name="adj" fmla="val 2927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309FDB02-A977-45A2-B94C-ADE154597AF6}"/>
                  </a:ext>
                </a:extLst>
              </p:cNvPr>
              <p:cNvSpPr/>
              <p:nvPr/>
            </p:nvSpPr>
            <p:spPr>
              <a:xfrm>
                <a:off x="7290656" y="4441027"/>
                <a:ext cx="460459" cy="289548"/>
              </a:xfrm>
              <a:prstGeom prst="cube">
                <a:avLst>
                  <a:gd name="adj" fmla="val 2927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945975FC-6A42-4A14-B1DE-36D3F110FB4F}"/>
                  </a:ext>
                </a:extLst>
              </p:cNvPr>
              <p:cNvSpPr/>
              <p:nvPr/>
            </p:nvSpPr>
            <p:spPr>
              <a:xfrm>
                <a:off x="8184700" y="4445981"/>
                <a:ext cx="594153" cy="284594"/>
              </a:xfrm>
              <a:prstGeom prst="cube">
                <a:avLst>
                  <a:gd name="adj" fmla="val 29275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9F5FDAC2-DDAE-4AD1-A42D-6E5AD44FE77F}"/>
                  </a:ext>
                </a:extLst>
              </p:cNvPr>
              <p:cNvSpPr/>
              <p:nvPr/>
            </p:nvSpPr>
            <p:spPr>
              <a:xfrm>
                <a:off x="4472955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F38D567D-DFF6-4288-8172-8F6D645F5FB1}"/>
                  </a:ext>
                </a:extLst>
              </p:cNvPr>
              <p:cNvSpPr/>
              <p:nvPr/>
            </p:nvSpPr>
            <p:spPr>
              <a:xfrm>
                <a:off x="3514799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BEC4E6B-0A45-40A0-880E-C035D3653FB9}"/>
                </a:ext>
              </a:extLst>
            </p:cNvPr>
            <p:cNvSpPr txBox="1"/>
            <p:nvPr/>
          </p:nvSpPr>
          <p:spPr>
            <a:xfrm>
              <a:off x="1590970" y="3760064"/>
              <a:ext cx="321014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Pipeline of learned convolutions + simple operations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7C33810-3960-406C-A4D5-6CC81F750A6F}"/>
                </a:ext>
              </a:extLst>
            </p:cNvPr>
            <p:cNvSpPr txBox="1"/>
            <p:nvPr/>
          </p:nvSpPr>
          <p:spPr>
            <a:xfrm>
              <a:off x="93044" y="4190951"/>
              <a:ext cx="1449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Deep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7BD768-49E7-4ADE-9459-8FE22B0C0588}"/>
              </a:ext>
            </a:extLst>
          </p:cNvPr>
          <p:cNvGrpSpPr/>
          <p:nvPr/>
        </p:nvGrpSpPr>
        <p:grpSpPr>
          <a:xfrm>
            <a:off x="302304" y="5252231"/>
            <a:ext cx="8539392" cy="1452761"/>
            <a:chOff x="302304" y="5252231"/>
            <a:chExt cx="8539392" cy="145276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E637ED1-E63C-4DF1-8AED-2C18E5D652AD}"/>
                </a:ext>
              </a:extLst>
            </p:cNvPr>
            <p:cNvSpPr txBox="1"/>
            <p:nvPr/>
          </p:nvSpPr>
          <p:spPr>
            <a:xfrm>
              <a:off x="302304" y="5252231"/>
              <a:ext cx="8539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What are some differences? 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9E21A06-6E7F-4D04-BBD0-A18754D80B32}"/>
                </a:ext>
              </a:extLst>
            </p:cNvPr>
            <p:cNvSpPr txBox="1"/>
            <p:nvPr/>
          </p:nvSpPr>
          <p:spPr>
            <a:xfrm>
              <a:off x="302304" y="5750885"/>
              <a:ext cx="85393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The classic steps don’t: talk to each other or have many parameters that are learned from data.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4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A441-A1C9-4831-AE8E-2D5ECC56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Running Example: Classification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9D5278-3529-465A-A909-F5944861C8EE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A027794-D7CD-48AC-9FF2-0B0356AF1C1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F1BBCDE-F7A6-49D1-8CE9-F603D0159C2D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E19B8-D8AD-463E-ABD0-CE75D42BC623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F537DE-1275-4171-8032-BDB738EBCD72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AA7F84-0BAF-45CC-89A1-7B3260C41784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392390-DD35-4834-B0F0-EC7FEE409BF5}"/>
              </a:ext>
            </a:extLst>
          </p:cNvPr>
          <p:cNvSpPr txBox="1"/>
          <p:nvPr/>
        </p:nvSpPr>
        <p:spPr>
          <a:xfrm>
            <a:off x="5947269" y="2530865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7795D-6981-4FA5-8521-5B56632C75E0}"/>
              </a:ext>
            </a:extLst>
          </p:cNvPr>
          <p:cNvSpPr txBox="1"/>
          <p:nvPr/>
        </p:nvSpPr>
        <p:spPr>
          <a:xfrm>
            <a:off x="6007653" y="2076832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69372-A6ED-4560-8151-69CF65CD53DD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19C05F-F1B9-4BF3-AFBF-B97E189A4DD3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18889D-2EF7-42C4-B9C6-E0498B9D7FAF}"/>
              </a:ext>
            </a:extLst>
          </p:cNvPr>
          <p:cNvGrpSpPr/>
          <p:nvPr/>
        </p:nvGrpSpPr>
        <p:grpSpPr>
          <a:xfrm>
            <a:off x="6453884" y="2507430"/>
            <a:ext cx="2359858" cy="477470"/>
            <a:chOff x="6453884" y="2507430"/>
            <a:chExt cx="1548819" cy="477470"/>
          </a:xfrm>
        </p:grpSpPr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BB7F8BFA-5B6D-4CA5-8CFA-7487B0CDE99B}"/>
                </a:ext>
              </a:extLst>
            </p:cNvPr>
            <p:cNvSpPr/>
            <p:nvPr/>
          </p:nvSpPr>
          <p:spPr>
            <a:xfrm>
              <a:off x="6453884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0.5</a:t>
              </a: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23803FD-0D56-41EB-AB22-A5CB76D4EAFD}"/>
                </a:ext>
              </a:extLst>
            </p:cNvPr>
            <p:cNvSpPr/>
            <p:nvPr/>
          </p:nvSpPr>
          <p:spPr>
            <a:xfrm>
              <a:off x="6799231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86D0F2A8-D5B3-4430-9799-9246E78018FF}"/>
                </a:ext>
              </a:extLst>
            </p:cNvPr>
            <p:cNvSpPr/>
            <p:nvPr/>
          </p:nvSpPr>
          <p:spPr>
            <a:xfrm>
              <a:off x="7170269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0.1</a:t>
              </a: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69230986-5A34-4658-B5BD-82AF3D256FAE}"/>
                </a:ext>
              </a:extLst>
            </p:cNvPr>
            <p:cNvSpPr/>
            <p:nvPr/>
          </p:nvSpPr>
          <p:spPr>
            <a:xfrm>
              <a:off x="7515616" y="250743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D4D6F18-2CC5-4031-920E-4E26E74E0DAD}"/>
              </a:ext>
            </a:extLst>
          </p:cNvPr>
          <p:cNvSpPr txBox="1"/>
          <p:nvPr/>
        </p:nvSpPr>
        <p:spPr>
          <a:xfrm rot="17414117">
            <a:off x="6206171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Hippo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87A75D-3A13-4962-A9F7-D7CB2E494AF4}"/>
              </a:ext>
            </a:extLst>
          </p:cNvPr>
          <p:cNvSpPr txBox="1"/>
          <p:nvPr/>
        </p:nvSpPr>
        <p:spPr>
          <a:xfrm rot="17414117">
            <a:off x="685273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149D0F-4A8C-4B72-A460-4CCD0E5B9F71}"/>
              </a:ext>
            </a:extLst>
          </p:cNvPr>
          <p:cNvSpPr txBox="1"/>
          <p:nvPr/>
        </p:nvSpPr>
        <p:spPr>
          <a:xfrm rot="17414117">
            <a:off x="740718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6BF989-DAFE-4505-9D1A-199A2B103E32}"/>
              </a:ext>
            </a:extLst>
          </p:cNvPr>
          <p:cNvSpPr txBox="1"/>
          <p:nvPr/>
        </p:nvSpPr>
        <p:spPr>
          <a:xfrm rot="17414117">
            <a:off x="7826600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Baboon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585A119-7E07-44D9-A422-F2FEB881E2A9}"/>
              </a:ext>
            </a:extLst>
          </p:cNvPr>
          <p:cNvCxnSpPr/>
          <p:nvPr/>
        </p:nvCxnSpPr>
        <p:spPr>
          <a:xfrm flipV="1">
            <a:off x="1803895" y="3909270"/>
            <a:ext cx="0" cy="5117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3A93BD7-35C3-433F-BEB2-A71B2E03E5E7}"/>
              </a:ext>
            </a:extLst>
          </p:cNvPr>
          <p:cNvSpPr txBox="1"/>
          <p:nvPr/>
        </p:nvSpPr>
        <p:spPr>
          <a:xfrm>
            <a:off x="2751589" y="5110445"/>
            <a:ext cx="2130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“Baboon”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06B409F-00CA-46D1-A182-F8EC11DAE7C5}"/>
              </a:ext>
            </a:extLst>
          </p:cNvPr>
          <p:cNvSpPr/>
          <p:nvPr/>
        </p:nvSpPr>
        <p:spPr>
          <a:xfrm>
            <a:off x="7166843" y="4554772"/>
            <a:ext cx="914400" cy="194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://web.eecs.umich.edu/~fouhey/PERSONAL/gallery2/thumbs/rDSCN0532.JPG">
            <a:extLst>
              <a:ext uri="{FF2B5EF4-FFF2-40B4-BE49-F238E27FC236}">
                <a16:creationId xmlns:a16="http://schemas.microsoft.com/office/drawing/2014/main" id="{07F608A6-78AF-493D-A96E-5B68F19DB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0" t="18333" r="30059" b="25492"/>
          <a:stretch/>
        </p:blipFill>
        <p:spPr bwMode="auto">
          <a:xfrm>
            <a:off x="957080" y="4554772"/>
            <a:ext cx="1696122" cy="16961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A634BB71-EEBF-4A67-972B-E7CDD2F42B92}"/>
              </a:ext>
            </a:extLst>
          </p:cNvPr>
          <p:cNvCxnSpPr>
            <a:cxnSpLocks/>
            <a:endCxn id="40" idx="1"/>
          </p:cNvCxnSpPr>
          <p:nvPr/>
        </p:nvCxnSpPr>
        <p:spPr>
          <a:xfrm rot="5400000" flipH="1" flipV="1">
            <a:off x="4326805" y="3103563"/>
            <a:ext cx="1207649" cy="2806117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C387B03-B806-4E19-A8FB-F489A6A9735B}"/>
              </a:ext>
            </a:extLst>
          </p:cNvPr>
          <p:cNvSpPr txBox="1"/>
          <p:nvPr/>
        </p:nvSpPr>
        <p:spPr>
          <a:xfrm>
            <a:off x="6333688" y="3610408"/>
            <a:ext cx="248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: class #3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D7159D-7B94-4B93-9E3F-CB513ECCE592}"/>
              </a:ext>
            </a:extLst>
          </p:cNvPr>
          <p:cNvGrpSpPr/>
          <p:nvPr/>
        </p:nvGrpSpPr>
        <p:grpSpPr>
          <a:xfrm>
            <a:off x="4953194" y="4657100"/>
            <a:ext cx="3860544" cy="1593505"/>
            <a:chOff x="4953194" y="4657100"/>
            <a:chExt cx="3860544" cy="15935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520A6BB-C673-49F5-9F58-1742A1F43B0B}"/>
                    </a:ext>
                  </a:extLst>
                </p:cNvPr>
                <p:cNvSpPr txBox="1"/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𝑊𝑥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520A6BB-C673-49F5-9F58-1742A1F43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2D608E-02AF-4D5A-BADC-A5F34B6AD1DD}"/>
                </a:ext>
              </a:extLst>
            </p:cNvPr>
            <p:cNvSpPr txBox="1"/>
            <p:nvPr/>
          </p:nvSpPr>
          <p:spPr>
            <a:xfrm>
              <a:off x="4953194" y="4657100"/>
              <a:ext cx="3860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Loss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5725198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3208</TotalTime>
  <Words>3106</Words>
  <Application>Microsoft Office PowerPoint</Application>
  <PresentationFormat>On-screen Show (4:3)</PresentationFormat>
  <Paragraphs>1150</Paragraphs>
  <Slides>85</Slides>
  <Notes>0</Notes>
  <HiddenSlides>2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Cambria Math</vt:lpstr>
      <vt:lpstr>My New Default Theme</vt:lpstr>
      <vt:lpstr>Convolutional Neural Nets II</vt:lpstr>
      <vt:lpstr>Fully Connected Network</vt:lpstr>
      <vt:lpstr>Convolutional Layer</vt:lpstr>
      <vt:lpstr>Convolution Layer</vt:lpstr>
      <vt:lpstr>Convolutional Neural Network (CNN)</vt:lpstr>
      <vt:lpstr>Today</vt:lpstr>
      <vt:lpstr>Today’s Running Example: Classification</vt:lpstr>
      <vt:lpstr>Today’s Running Example: Classification</vt:lpstr>
      <vt:lpstr>Today’s Running Example: Classification</vt:lpstr>
      <vt:lpstr>Model For Your Head</vt:lpstr>
      <vt:lpstr>Layer Collection</vt:lpstr>
      <vt:lpstr>Review – Pooling </vt:lpstr>
      <vt:lpstr>Review – Pooling</vt:lpstr>
      <vt:lpstr>Other Layers – Fully Connected</vt:lpstr>
      <vt:lpstr>Everything’s a Convolution</vt:lpstr>
      <vt:lpstr>Converting to a Vector</vt:lpstr>
      <vt:lpstr>Converting to a Vector* – Pool</vt:lpstr>
      <vt:lpstr>Converting to a Vector – Convolve</vt:lpstr>
      <vt:lpstr>Looking At Networks</vt:lpstr>
      <vt:lpstr>AlexNet</vt:lpstr>
      <vt:lpstr>CNN Terminology </vt:lpstr>
      <vt:lpstr>AlexNet</vt:lpstr>
      <vt:lpstr>AlexNet</vt:lpstr>
      <vt:lpstr>AlexNet</vt:lpstr>
      <vt:lpstr>AlexNet – Details </vt:lpstr>
      <vt:lpstr>AlexNet</vt:lpstr>
      <vt:lpstr>Alexnet – How Many Parameters? </vt:lpstr>
      <vt:lpstr>Alexnet – How Many Parameters? </vt:lpstr>
      <vt:lpstr>Alexnet – How Many Parameters?  </vt:lpstr>
      <vt:lpstr>Alexnet – How Many Parameters?  </vt:lpstr>
      <vt:lpstr>Alexnet – How Many Parameters</vt:lpstr>
      <vt:lpstr>Dataset – ILSVRC </vt:lpstr>
      <vt:lpstr>Dataset – ILSVRC</vt:lpstr>
      <vt:lpstr>Visualizing Filters</vt:lpstr>
      <vt:lpstr>What’s Learned – Recap </vt:lpstr>
      <vt:lpstr>Visualizing Later Filters</vt:lpstr>
      <vt:lpstr>Visualizing Later Filters</vt:lpstr>
      <vt:lpstr>Understanding Later Filters</vt:lpstr>
      <vt:lpstr>Understanding Later Filters</vt:lpstr>
      <vt:lpstr>Understanding Later Filters</vt:lpstr>
      <vt:lpstr>Understanding Later Filters</vt:lpstr>
      <vt:lpstr>PowerPoint Presentation</vt:lpstr>
      <vt:lpstr>What’s Up With the White Boxes?</vt:lpstr>
      <vt:lpstr>What’s Up With the White Boxes?</vt:lpstr>
      <vt:lpstr>PowerPoint Presentation</vt:lpstr>
      <vt:lpstr>3 Tricks</vt:lpstr>
      <vt:lpstr>Key Idea – 3x3 Filters</vt:lpstr>
      <vt:lpstr>Key Idea – 3x3 Filters</vt:lpstr>
      <vt:lpstr>Why Does This Make A Difference?</vt:lpstr>
      <vt:lpstr>Key Idea – 3x3 Filters</vt:lpstr>
      <vt:lpstr>We Want More Non-linearity!</vt:lpstr>
      <vt:lpstr>VGG16</vt:lpstr>
      <vt:lpstr>Training Deeper Networks</vt:lpstr>
      <vt:lpstr>Backprop</vt:lpstr>
      <vt:lpstr>Backprop</vt:lpstr>
      <vt:lpstr>Solution 1 – Batch Normalization </vt:lpstr>
      <vt:lpstr>Solution 1 – Batch Normalization</vt:lpstr>
      <vt:lpstr>Classification</vt:lpstr>
      <vt:lpstr>What We Talked About</vt:lpstr>
      <vt:lpstr>There exists vs. We Can Find</vt:lpstr>
      <vt:lpstr>Residual Learning</vt:lpstr>
      <vt:lpstr>Evaluating Results</vt:lpstr>
      <vt:lpstr>Evaluating Many Categories</vt:lpstr>
      <vt:lpstr>Accuracy over the Years</vt:lpstr>
      <vt:lpstr>A Practical Aside</vt:lpstr>
      <vt:lpstr>Training a CNN</vt:lpstr>
      <vt:lpstr>Training a CNN from Scratch</vt:lpstr>
      <vt:lpstr>Training a ConvNet</vt:lpstr>
      <vt:lpstr>Training a CNN – Weight Decay</vt:lpstr>
      <vt:lpstr>Quick Quiz</vt:lpstr>
      <vt:lpstr>Training a CNN –Augmentation</vt:lpstr>
      <vt:lpstr>Training a CNN – Fine-tuning </vt:lpstr>
      <vt:lpstr>Fine-Tuning: Pre-trained Features</vt:lpstr>
      <vt:lpstr>Fine-Tuning: Transfer Learning </vt:lpstr>
      <vt:lpstr>Fine-Tuning: Transfer Learning</vt:lpstr>
      <vt:lpstr>Recommendations</vt:lpstr>
      <vt:lpstr>Summary</vt:lpstr>
      <vt:lpstr>PowerPoint Presentation</vt:lpstr>
      <vt:lpstr>Extras if You’re Curious</vt:lpstr>
      <vt:lpstr>Classic Recognition </vt:lpstr>
      <vt:lpstr>Classic Recognition </vt:lpstr>
      <vt:lpstr>Classic Recognition </vt:lpstr>
      <vt:lpstr>Classic Recognition </vt:lpstr>
      <vt:lpstr>Classic Recognition </vt:lpstr>
      <vt:lpstr>Classic vs Deep Recognition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378</cp:revision>
  <dcterms:created xsi:type="dcterms:W3CDTF">2018-12-05T18:14:01Z</dcterms:created>
  <dcterms:modified xsi:type="dcterms:W3CDTF">2022-02-24T02:53:06Z</dcterms:modified>
</cp:coreProperties>
</file>